
<file path=[Content_Types].xml><?xml version="1.0" encoding="utf-8"?>
<Types xmlns="http://schemas.openxmlformats.org/package/2006/content-types">
  <Default Extension="bin" ContentType="application/vnd.openxmlformats-officedocument.oleObject"/>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slideLayouts/slideLayout14.xml" ContentType="application/vnd.openxmlformats-officedocument.presentationml.slideLayout+xml"/>
  <Override PartName="/ppt/theme/theme2.xml" ContentType="application/vnd.openxmlformats-officedocument.them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3.xml" ContentType="application/vnd.openxmlformats-officedocument.them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4.xml" ContentType="application/vnd.openxmlformats-officedocument.them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5.xml" ContentType="application/vnd.openxmlformats-officedocument.them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6.xml" ContentType="application/vnd.openxmlformats-officedocument.them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theme/theme7.xml" ContentType="application/vnd.openxmlformats-officedocument.them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theme/theme8.xml" ContentType="application/vnd.openxmlformats-officedocument.them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theme/theme9.xml" ContentType="application/vnd.openxmlformats-officedocument.theme+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theme/theme10.xml" ContentType="application/vnd.openxmlformats-officedocument.theme+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theme/theme11.xml" ContentType="application/vnd.openxmlformats-officedocument.theme+xml"/>
  <Override PartName="/ppt/theme/theme12.xml" ContentType="application/vnd.openxmlformats-officedocument.theme+xml"/>
  <Override PartName="/ppt/theme/theme1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43.xml" ContentType="application/vnd.openxmlformats-officedocument.presentationml.notesSlid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1" r:id="rId4"/>
    <p:sldMasterId id="2147483673" r:id="rId5"/>
    <p:sldMasterId id="2147483685" r:id="rId6"/>
    <p:sldMasterId id="2147483697" r:id="rId7"/>
    <p:sldMasterId id="2147483709" r:id="rId8"/>
    <p:sldMasterId id="2147483733" r:id="rId9"/>
    <p:sldMasterId id="2147483745" r:id="rId10"/>
    <p:sldMasterId id="2147483757" r:id="rId11"/>
    <p:sldMasterId id="2147483774" r:id="rId12"/>
    <p:sldMasterId id="2147483878" r:id="rId13"/>
    <p:sldMasterId id="2147483890" r:id="rId14"/>
  </p:sldMasterIdLst>
  <p:notesMasterIdLst>
    <p:notesMasterId r:id="rId92"/>
  </p:notesMasterIdLst>
  <p:handoutMasterIdLst>
    <p:handoutMasterId r:id="rId93"/>
  </p:handoutMasterIdLst>
  <p:sldIdLst>
    <p:sldId id="297" r:id="rId15"/>
    <p:sldId id="543" r:id="rId16"/>
    <p:sldId id="563" r:id="rId17"/>
    <p:sldId id="428" r:id="rId18"/>
    <p:sldId id="545" r:id="rId19"/>
    <p:sldId id="522" r:id="rId20"/>
    <p:sldId id="383" r:id="rId21"/>
    <p:sldId id="326" r:id="rId22"/>
    <p:sldId id="546" r:id="rId23"/>
    <p:sldId id="444" r:id="rId24"/>
    <p:sldId id="495" r:id="rId25"/>
    <p:sldId id="550" r:id="rId26"/>
    <p:sldId id="534" r:id="rId27"/>
    <p:sldId id="493" r:id="rId28"/>
    <p:sldId id="559" r:id="rId29"/>
    <p:sldId id="348" r:id="rId30"/>
    <p:sldId id="408" r:id="rId31"/>
    <p:sldId id="409" r:id="rId32"/>
    <p:sldId id="328" r:id="rId33"/>
    <p:sldId id="523" r:id="rId34"/>
    <p:sldId id="497" r:id="rId35"/>
    <p:sldId id="420" r:id="rId36"/>
    <p:sldId id="448" r:id="rId37"/>
    <p:sldId id="424" r:id="rId38"/>
    <p:sldId id="498" r:id="rId39"/>
    <p:sldId id="499" r:id="rId40"/>
    <p:sldId id="500" r:id="rId41"/>
    <p:sldId id="501" r:id="rId42"/>
    <p:sldId id="319" r:id="rId43"/>
    <p:sldId id="555" r:id="rId44"/>
    <p:sldId id="502" r:id="rId45"/>
    <p:sldId id="462" r:id="rId46"/>
    <p:sldId id="503" r:id="rId47"/>
    <p:sldId id="520" r:id="rId48"/>
    <p:sldId id="505" r:id="rId49"/>
    <p:sldId id="521" r:id="rId50"/>
    <p:sldId id="506" r:id="rId51"/>
    <p:sldId id="524" r:id="rId52"/>
    <p:sldId id="508" r:id="rId53"/>
    <p:sldId id="342" r:id="rId54"/>
    <p:sldId id="347" r:id="rId55"/>
    <p:sldId id="542" r:id="rId56"/>
    <p:sldId id="525" r:id="rId57"/>
    <p:sldId id="526" r:id="rId58"/>
    <p:sldId id="527" r:id="rId59"/>
    <p:sldId id="378" r:id="rId60"/>
    <p:sldId id="552" r:id="rId61"/>
    <p:sldId id="349" r:id="rId62"/>
    <p:sldId id="427" r:id="rId63"/>
    <p:sldId id="445" r:id="rId64"/>
    <p:sldId id="430" r:id="rId65"/>
    <p:sldId id="529" r:id="rId66"/>
    <p:sldId id="398" r:id="rId67"/>
    <p:sldId id="554" r:id="rId68"/>
    <p:sldId id="553" r:id="rId69"/>
    <p:sldId id="365" r:id="rId70"/>
    <p:sldId id="538" r:id="rId71"/>
    <p:sldId id="544" r:id="rId72"/>
    <p:sldId id="535" r:id="rId73"/>
    <p:sldId id="558" r:id="rId74"/>
    <p:sldId id="407" r:id="rId75"/>
    <p:sldId id="551" r:id="rId76"/>
    <p:sldId id="406" r:id="rId77"/>
    <p:sldId id="460" r:id="rId78"/>
    <p:sldId id="471" r:id="rId79"/>
    <p:sldId id="477" r:id="rId80"/>
    <p:sldId id="547" r:id="rId81"/>
    <p:sldId id="473" r:id="rId82"/>
    <p:sldId id="549" r:id="rId83"/>
    <p:sldId id="413" r:id="rId84"/>
    <p:sldId id="561" r:id="rId85"/>
    <p:sldId id="562" r:id="rId86"/>
    <p:sldId id="376" r:id="rId87"/>
    <p:sldId id="541" r:id="rId88"/>
    <p:sldId id="372" r:id="rId89"/>
    <p:sldId id="371" r:id="rId90"/>
    <p:sldId id="537" r:id="rId91"/>
  </p:sldIdLst>
  <p:sldSz cx="9144000" cy="6858000" type="screen4x3"/>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Sexual and reproductive" id="{F6F904AF-A16A-482E-9C90-3972B36D2BC8}">
          <p14:sldIdLst/>
        </p14:section>
        <p14:section name="Introduction" id="{27B528AD-7F60-45BE-A052-145B2ACBCB69}">
          <p14:sldIdLst>
            <p14:sldId id="297"/>
            <p14:sldId id="543"/>
            <p14:sldId id="563"/>
            <p14:sldId id="428"/>
            <p14:sldId id="545"/>
            <p14:sldId id="522"/>
            <p14:sldId id="383"/>
            <p14:sldId id="326"/>
            <p14:sldId id="546"/>
            <p14:sldId id="444"/>
            <p14:sldId id="495"/>
            <p14:sldId id="550"/>
            <p14:sldId id="534"/>
            <p14:sldId id="493"/>
            <p14:sldId id="559"/>
          </p14:sldIdLst>
        </p14:section>
        <p14:section name="DataPack" id="{D856ABF6-3DEB-4898-B98D-A9653B0133C7}">
          <p14:sldIdLst>
            <p14:sldId id="348"/>
            <p14:sldId id="408"/>
            <p14:sldId id="409"/>
            <p14:sldId id="328"/>
            <p14:sldId id="523"/>
            <p14:sldId id="497"/>
            <p14:sldId id="420"/>
            <p14:sldId id="448"/>
            <p14:sldId id="424"/>
            <p14:sldId id="498"/>
            <p14:sldId id="499"/>
            <p14:sldId id="500"/>
            <p14:sldId id="501"/>
            <p14:sldId id="319"/>
            <p14:sldId id="555"/>
            <p14:sldId id="502"/>
            <p14:sldId id="462"/>
            <p14:sldId id="503"/>
            <p14:sldId id="520"/>
            <p14:sldId id="505"/>
            <p14:sldId id="521"/>
            <p14:sldId id="506"/>
            <p14:sldId id="524"/>
            <p14:sldId id="508"/>
            <p14:sldId id="342"/>
            <p14:sldId id="347"/>
            <p14:sldId id="542"/>
            <p14:sldId id="525"/>
            <p14:sldId id="526"/>
            <p14:sldId id="527"/>
            <p14:sldId id="378"/>
            <p14:sldId id="552"/>
            <p14:sldId id="349"/>
            <p14:sldId id="427"/>
            <p14:sldId id="445"/>
            <p14:sldId id="430"/>
            <p14:sldId id="529"/>
            <p14:sldId id="398"/>
            <p14:sldId id="554"/>
            <p14:sldId id="553"/>
            <p14:sldId id="365"/>
            <p14:sldId id="538"/>
          </p14:sldIdLst>
        </p14:section>
        <p14:section name="Local Actions" id="{BCAACA9A-80FB-46AC-9196-6498719C5E91}">
          <p14:sldIdLst>
            <p14:sldId id="544"/>
            <p14:sldId id="535"/>
            <p14:sldId id="558"/>
            <p14:sldId id="407"/>
            <p14:sldId id="551"/>
            <p14:sldId id="406"/>
            <p14:sldId id="460"/>
            <p14:sldId id="471"/>
            <p14:sldId id="477"/>
            <p14:sldId id="547"/>
            <p14:sldId id="473"/>
            <p14:sldId id="549"/>
            <p14:sldId id="413"/>
            <p14:sldId id="561"/>
            <p14:sldId id="562"/>
            <p14:sldId id="376"/>
            <p14:sldId id="541"/>
            <p14:sldId id="372"/>
            <p14:sldId id="371"/>
            <p14:sldId id="537"/>
          </p14:sldIdLst>
        </p14:section>
      </p14:sectionLst>
    </p:ex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 uri="{2D200454-40CA-4A62-9FC3-DE9A4176ACB9}">
      <p15:notesGuideLst xmlns:p15="http://schemas.microsoft.com/office/powerpoint/2012/main">
        <p15:guide id="1" orient="horz" pos="3127">
          <p15:clr>
            <a:srgbClr val="A4A3A4"/>
          </p15:clr>
        </p15:guide>
        <p15:guide id="2" pos="2141">
          <p15:clr>
            <a:srgbClr val="A4A3A4"/>
          </p15:clr>
        </p15:guide>
      </p15:notes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5B68810F-08C6-88F6-1331-EF08BC17E29F}" name="Nick Payne" initials="" userId="S::Nick.Payne@towerhamlets.gov.uk::626ea703-02da-4abb-bc6c-524041cdd399" providerId="AD"/>
  <p188:author id="{1E7AE692-AB59-A11E-DD1A-384AF5E6A6A1}" name="Sukhjit Sanghera" initials="SS" userId="S::Sukhjit.Sanghera@towerhamlets.gov.uk::2d0a83ea-3161-4c12-9bcf-5dc9f1dae7b7" providerId="AD"/>
  <p188:author id="{76FF0E96-57FC-ABA2-8C66-D3EAD14293F8}" name="Nick Payne" initials="NP" userId="S::nick.payne@towerhamlets.gov.uk::626ea703-02da-4abb-bc6c-524041cdd399" providerId="AD"/>
  <p188:author id="{E3F0FBEF-3EDB-6749-9B47-5E58CE1B55FC}" name="Liam Crosby" initials="LC" userId="S::Liam.Crosby@towerhamlets.gov.uk::4adcdb6c-2c2f-46bf-bee2-f1b6918a344b"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0" name="Anna Ramsbottom" initials="AR" lastIdx="1" clrIdx="0"/>
  <p:cmAuthor id="1" name="Sophia Wang" initials="SW" lastIdx="21" clrIdx="1"/>
  <p:cmAuthor id="2" name="Chris Lovitt" initials="CL" lastIdx="12" clrIdx="2"/>
  <p:cmAuthor id="3" name="Sukhjit Sanghera" initials="SS" lastIdx="0" clrIdx="3"/>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6A6A6A"/>
    <a:srgbClr val="000000"/>
    <a:srgbClr val="F4F913"/>
    <a:srgbClr val="2A9598"/>
    <a:srgbClr val="008000"/>
    <a:srgbClr val="009900"/>
    <a:srgbClr val="44E0D9"/>
    <a:srgbClr val="359E00"/>
    <a:srgbClr val="339933"/>
    <a:srgbClr val="FF33CC"/>
  </p:clrMru>
  <p:extLst>
    <p:ext uri="{E76CE94A-603C-4142-B9EB-6D1370010A27}">
      <p14:discardImageEditData xmlns:p14="http://schemas.microsoft.com/office/powerpoint/2010/main" val="0"/>
    </p:ext>
    <p:ext uri="{D31A062A-798A-4329-ABDD-BBA856620510}">
      <p14:defaultImageDpi xmlns:p14="http://schemas.microsoft.com/office/powerpoint/2010/main" val="96"/>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FA478C2-3AA5-4663-A4D8-475F5CE7E107}" v="2" dt="2026-04-28T15:17:39.661"/>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BDBED569-4797-4DF1-A0F4-6AAB3CD982D8}" styleName="Light Style 3 - Accent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5" autoAdjust="0"/>
    <p:restoredTop sz="94694" autoAdjust="0"/>
  </p:normalViewPr>
  <p:slideViewPr>
    <p:cSldViewPr snapToGrid="0">
      <p:cViewPr varScale="1">
        <p:scale>
          <a:sx n="150" d="100"/>
          <a:sy n="150" d="100"/>
        </p:scale>
        <p:origin x="3672" y="132"/>
      </p:cViewPr>
      <p:guideLst>
        <p:guide orient="horz" pos="2160"/>
        <p:guide pos="2880"/>
      </p:guideLst>
    </p:cSldViewPr>
  </p:slideViewPr>
  <p:outlineViewPr>
    <p:cViewPr>
      <p:scale>
        <a:sx n="33" d="100"/>
        <a:sy n="33" d="100"/>
      </p:scale>
      <p:origin x="0" y="-2203"/>
    </p:cViewPr>
  </p:outlineViewPr>
  <p:notesTextViewPr>
    <p:cViewPr>
      <p:scale>
        <a:sx n="1" d="1"/>
        <a:sy n="1" d="1"/>
      </p:scale>
      <p:origin x="0" y="0"/>
    </p:cViewPr>
  </p:notesTextViewPr>
  <p:notesViewPr>
    <p:cSldViewPr snapToGrid="0">
      <p:cViewPr>
        <p:scale>
          <a:sx n="1" d="2"/>
          <a:sy n="1" d="2"/>
        </p:scale>
        <p:origin x="0" y="0"/>
      </p:cViewPr>
      <p:guideLst>
        <p:guide orient="horz" pos="3127"/>
        <p:guide pos="2141"/>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12.xml"/><Relationship Id="rId21" Type="http://schemas.openxmlformats.org/officeDocument/2006/relationships/slide" Target="slides/slide7.xml"/><Relationship Id="rId42" Type="http://schemas.openxmlformats.org/officeDocument/2006/relationships/slide" Target="slides/slide28.xml"/><Relationship Id="rId47" Type="http://schemas.openxmlformats.org/officeDocument/2006/relationships/slide" Target="slides/slide33.xml"/><Relationship Id="rId63" Type="http://schemas.openxmlformats.org/officeDocument/2006/relationships/slide" Target="slides/slide49.xml"/><Relationship Id="rId68" Type="http://schemas.openxmlformats.org/officeDocument/2006/relationships/slide" Target="slides/slide54.xml"/><Relationship Id="rId84" Type="http://schemas.openxmlformats.org/officeDocument/2006/relationships/slide" Target="slides/slide70.xml"/><Relationship Id="rId89" Type="http://schemas.openxmlformats.org/officeDocument/2006/relationships/slide" Target="slides/slide75.xml"/><Relationship Id="rId16" Type="http://schemas.openxmlformats.org/officeDocument/2006/relationships/slide" Target="slides/slide2.xml"/><Relationship Id="rId11" Type="http://schemas.openxmlformats.org/officeDocument/2006/relationships/slideMaster" Target="slideMasters/slideMaster8.xml"/><Relationship Id="rId32" Type="http://schemas.openxmlformats.org/officeDocument/2006/relationships/slide" Target="slides/slide18.xml"/><Relationship Id="rId37" Type="http://schemas.openxmlformats.org/officeDocument/2006/relationships/slide" Target="slides/slide23.xml"/><Relationship Id="rId53" Type="http://schemas.openxmlformats.org/officeDocument/2006/relationships/slide" Target="slides/slide39.xml"/><Relationship Id="rId58" Type="http://schemas.openxmlformats.org/officeDocument/2006/relationships/slide" Target="slides/slide44.xml"/><Relationship Id="rId74" Type="http://schemas.openxmlformats.org/officeDocument/2006/relationships/slide" Target="slides/slide60.xml"/><Relationship Id="rId79" Type="http://schemas.openxmlformats.org/officeDocument/2006/relationships/slide" Target="slides/slide65.xml"/><Relationship Id="rId5" Type="http://schemas.openxmlformats.org/officeDocument/2006/relationships/slideMaster" Target="slideMasters/slideMaster2.xml"/><Relationship Id="rId90" Type="http://schemas.openxmlformats.org/officeDocument/2006/relationships/slide" Target="slides/slide76.xml"/><Relationship Id="rId95" Type="http://schemas.openxmlformats.org/officeDocument/2006/relationships/presProps" Target="presProps.xml"/><Relationship Id="rId22" Type="http://schemas.openxmlformats.org/officeDocument/2006/relationships/slide" Target="slides/slide8.xml"/><Relationship Id="rId27" Type="http://schemas.openxmlformats.org/officeDocument/2006/relationships/slide" Target="slides/slide13.xml"/><Relationship Id="rId43" Type="http://schemas.openxmlformats.org/officeDocument/2006/relationships/slide" Target="slides/slide29.xml"/><Relationship Id="rId48" Type="http://schemas.openxmlformats.org/officeDocument/2006/relationships/slide" Target="slides/slide34.xml"/><Relationship Id="rId64" Type="http://schemas.openxmlformats.org/officeDocument/2006/relationships/slide" Target="slides/slide50.xml"/><Relationship Id="rId69" Type="http://schemas.openxmlformats.org/officeDocument/2006/relationships/slide" Target="slides/slide55.xml"/><Relationship Id="rId80" Type="http://schemas.openxmlformats.org/officeDocument/2006/relationships/slide" Target="slides/slide66.xml"/><Relationship Id="rId85" Type="http://schemas.openxmlformats.org/officeDocument/2006/relationships/slide" Target="slides/slide71.xml"/><Relationship Id="rId12" Type="http://schemas.openxmlformats.org/officeDocument/2006/relationships/slideMaster" Target="slideMasters/slideMaster9.xml"/><Relationship Id="rId17" Type="http://schemas.openxmlformats.org/officeDocument/2006/relationships/slide" Target="slides/slide3.xml"/><Relationship Id="rId25" Type="http://schemas.openxmlformats.org/officeDocument/2006/relationships/slide" Target="slides/slide11.xml"/><Relationship Id="rId33" Type="http://schemas.openxmlformats.org/officeDocument/2006/relationships/slide" Target="slides/slide19.xml"/><Relationship Id="rId38" Type="http://schemas.openxmlformats.org/officeDocument/2006/relationships/slide" Target="slides/slide24.xml"/><Relationship Id="rId46" Type="http://schemas.openxmlformats.org/officeDocument/2006/relationships/slide" Target="slides/slide32.xml"/><Relationship Id="rId59" Type="http://schemas.openxmlformats.org/officeDocument/2006/relationships/slide" Target="slides/slide45.xml"/><Relationship Id="rId67" Type="http://schemas.openxmlformats.org/officeDocument/2006/relationships/slide" Target="slides/slide53.xml"/><Relationship Id="rId20" Type="http://schemas.openxmlformats.org/officeDocument/2006/relationships/slide" Target="slides/slide6.xml"/><Relationship Id="rId41" Type="http://schemas.openxmlformats.org/officeDocument/2006/relationships/slide" Target="slides/slide27.xml"/><Relationship Id="rId54" Type="http://schemas.openxmlformats.org/officeDocument/2006/relationships/slide" Target="slides/slide40.xml"/><Relationship Id="rId62" Type="http://schemas.openxmlformats.org/officeDocument/2006/relationships/slide" Target="slides/slide48.xml"/><Relationship Id="rId70" Type="http://schemas.openxmlformats.org/officeDocument/2006/relationships/slide" Target="slides/slide56.xml"/><Relationship Id="rId75" Type="http://schemas.openxmlformats.org/officeDocument/2006/relationships/slide" Target="slides/slide61.xml"/><Relationship Id="rId83" Type="http://schemas.openxmlformats.org/officeDocument/2006/relationships/slide" Target="slides/slide69.xml"/><Relationship Id="rId88" Type="http://schemas.openxmlformats.org/officeDocument/2006/relationships/slide" Target="slides/slide74.xml"/><Relationship Id="rId91" Type="http://schemas.openxmlformats.org/officeDocument/2006/relationships/slide" Target="slides/slide77.xml"/><Relationship Id="rId96"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Master" Target="slideMasters/slideMaster3.xml"/><Relationship Id="rId15" Type="http://schemas.openxmlformats.org/officeDocument/2006/relationships/slide" Target="slides/slide1.xml"/><Relationship Id="rId23" Type="http://schemas.openxmlformats.org/officeDocument/2006/relationships/slide" Target="slides/slide9.xml"/><Relationship Id="rId28" Type="http://schemas.openxmlformats.org/officeDocument/2006/relationships/slide" Target="slides/slide14.xml"/><Relationship Id="rId36" Type="http://schemas.openxmlformats.org/officeDocument/2006/relationships/slide" Target="slides/slide22.xml"/><Relationship Id="rId49" Type="http://schemas.openxmlformats.org/officeDocument/2006/relationships/slide" Target="slides/slide35.xml"/><Relationship Id="rId57" Type="http://schemas.openxmlformats.org/officeDocument/2006/relationships/slide" Target="slides/slide43.xml"/><Relationship Id="rId10" Type="http://schemas.openxmlformats.org/officeDocument/2006/relationships/slideMaster" Target="slideMasters/slideMaster7.xml"/><Relationship Id="rId31" Type="http://schemas.openxmlformats.org/officeDocument/2006/relationships/slide" Target="slides/slide17.xml"/><Relationship Id="rId44" Type="http://schemas.openxmlformats.org/officeDocument/2006/relationships/slide" Target="slides/slide30.xml"/><Relationship Id="rId52" Type="http://schemas.openxmlformats.org/officeDocument/2006/relationships/slide" Target="slides/slide38.xml"/><Relationship Id="rId60" Type="http://schemas.openxmlformats.org/officeDocument/2006/relationships/slide" Target="slides/slide46.xml"/><Relationship Id="rId65" Type="http://schemas.openxmlformats.org/officeDocument/2006/relationships/slide" Target="slides/slide51.xml"/><Relationship Id="rId73" Type="http://schemas.openxmlformats.org/officeDocument/2006/relationships/slide" Target="slides/slide59.xml"/><Relationship Id="rId78" Type="http://schemas.openxmlformats.org/officeDocument/2006/relationships/slide" Target="slides/slide64.xml"/><Relationship Id="rId81" Type="http://schemas.openxmlformats.org/officeDocument/2006/relationships/slide" Target="slides/slide67.xml"/><Relationship Id="rId86" Type="http://schemas.openxmlformats.org/officeDocument/2006/relationships/slide" Target="slides/slide72.xml"/><Relationship Id="rId94" Type="http://schemas.openxmlformats.org/officeDocument/2006/relationships/commentAuthors" Target="commentAuthors.xml"/><Relationship Id="rId99" Type="http://schemas.microsoft.com/office/2016/11/relationships/changesInfo" Target="changesInfos/changesInfo1.xml"/><Relationship Id="rId101" Type="http://schemas.microsoft.com/office/2018/10/relationships/authors" Target="authors.xml"/><Relationship Id="rId4" Type="http://schemas.openxmlformats.org/officeDocument/2006/relationships/slideMaster" Target="slideMasters/slideMaster1.xml"/><Relationship Id="rId9" Type="http://schemas.openxmlformats.org/officeDocument/2006/relationships/slideMaster" Target="slideMasters/slideMaster6.xml"/><Relationship Id="rId13" Type="http://schemas.openxmlformats.org/officeDocument/2006/relationships/slideMaster" Target="slideMasters/slideMaster10.xml"/><Relationship Id="rId18" Type="http://schemas.openxmlformats.org/officeDocument/2006/relationships/slide" Target="slides/slide4.xml"/><Relationship Id="rId39" Type="http://schemas.openxmlformats.org/officeDocument/2006/relationships/slide" Target="slides/slide25.xml"/><Relationship Id="rId34" Type="http://schemas.openxmlformats.org/officeDocument/2006/relationships/slide" Target="slides/slide20.xml"/><Relationship Id="rId50" Type="http://schemas.openxmlformats.org/officeDocument/2006/relationships/slide" Target="slides/slide36.xml"/><Relationship Id="rId55" Type="http://schemas.openxmlformats.org/officeDocument/2006/relationships/slide" Target="slides/slide41.xml"/><Relationship Id="rId76" Type="http://schemas.openxmlformats.org/officeDocument/2006/relationships/slide" Target="slides/slide62.xml"/><Relationship Id="rId97" Type="http://schemas.openxmlformats.org/officeDocument/2006/relationships/theme" Target="theme/theme1.xml"/><Relationship Id="rId7" Type="http://schemas.openxmlformats.org/officeDocument/2006/relationships/slideMaster" Target="slideMasters/slideMaster4.xml"/><Relationship Id="rId71" Type="http://schemas.openxmlformats.org/officeDocument/2006/relationships/slide" Target="slides/slide57.xml"/><Relationship Id="rId92" Type="http://schemas.openxmlformats.org/officeDocument/2006/relationships/notesMaster" Target="notesMasters/notesMaster1.xml"/><Relationship Id="rId2" Type="http://schemas.openxmlformats.org/officeDocument/2006/relationships/customXml" Target="../customXml/item2.xml"/><Relationship Id="rId29" Type="http://schemas.openxmlformats.org/officeDocument/2006/relationships/slide" Target="slides/slide15.xml"/><Relationship Id="rId24" Type="http://schemas.openxmlformats.org/officeDocument/2006/relationships/slide" Target="slides/slide10.xml"/><Relationship Id="rId40" Type="http://schemas.openxmlformats.org/officeDocument/2006/relationships/slide" Target="slides/slide26.xml"/><Relationship Id="rId45" Type="http://schemas.openxmlformats.org/officeDocument/2006/relationships/slide" Target="slides/slide31.xml"/><Relationship Id="rId66" Type="http://schemas.openxmlformats.org/officeDocument/2006/relationships/slide" Target="slides/slide52.xml"/><Relationship Id="rId87" Type="http://schemas.openxmlformats.org/officeDocument/2006/relationships/slide" Target="slides/slide73.xml"/><Relationship Id="rId61" Type="http://schemas.openxmlformats.org/officeDocument/2006/relationships/slide" Target="slides/slide47.xml"/><Relationship Id="rId82" Type="http://schemas.openxmlformats.org/officeDocument/2006/relationships/slide" Target="slides/slide68.xml"/><Relationship Id="rId19" Type="http://schemas.openxmlformats.org/officeDocument/2006/relationships/slide" Target="slides/slide5.xml"/><Relationship Id="rId14" Type="http://schemas.openxmlformats.org/officeDocument/2006/relationships/slideMaster" Target="slideMasters/slideMaster11.xml"/><Relationship Id="rId30" Type="http://schemas.openxmlformats.org/officeDocument/2006/relationships/slide" Target="slides/slide16.xml"/><Relationship Id="rId35" Type="http://schemas.openxmlformats.org/officeDocument/2006/relationships/slide" Target="slides/slide21.xml"/><Relationship Id="rId56" Type="http://schemas.openxmlformats.org/officeDocument/2006/relationships/slide" Target="slides/slide42.xml"/><Relationship Id="rId77" Type="http://schemas.openxmlformats.org/officeDocument/2006/relationships/slide" Target="slides/slide63.xml"/><Relationship Id="rId100" Type="http://schemas.microsoft.com/office/2015/10/relationships/revisionInfo" Target="revisionInfo.xml"/><Relationship Id="rId8" Type="http://schemas.openxmlformats.org/officeDocument/2006/relationships/slideMaster" Target="slideMasters/slideMaster5.xml"/><Relationship Id="rId51" Type="http://schemas.openxmlformats.org/officeDocument/2006/relationships/slide" Target="slides/slide37.xml"/><Relationship Id="rId72" Type="http://schemas.openxmlformats.org/officeDocument/2006/relationships/slide" Target="slides/slide58.xml"/><Relationship Id="rId93" Type="http://schemas.openxmlformats.org/officeDocument/2006/relationships/handoutMaster" Target="handoutMasters/handoutMaster1.xml"/><Relationship Id="rId98" Type="http://schemas.openxmlformats.org/officeDocument/2006/relationships/tableStyles" Target="tableStyles.xml"/><Relationship Id="rId3" Type="http://schemas.openxmlformats.org/officeDocument/2006/relationships/customXml" Target="../customXml/item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Phillip Nduoyo" userId="5568e3a2-4061-4155-8b48-33bca9c9c426" providerId="ADAL" clId="{06994A8A-F043-4A71-BE7F-47B7909A4AD1}"/>
    <pc:docChg chg="undo custSel modSld">
      <pc:chgData name="Phillip Nduoyo" userId="5568e3a2-4061-4155-8b48-33bca9c9c426" providerId="ADAL" clId="{06994A8A-F043-4A71-BE7F-47B7909A4AD1}" dt="2026-04-28T15:17:50.933" v="3" actId="14734"/>
      <pc:docMkLst>
        <pc:docMk/>
      </pc:docMkLst>
      <pc:sldChg chg="modSp mod">
        <pc:chgData name="Phillip Nduoyo" userId="5568e3a2-4061-4155-8b48-33bca9c9c426" providerId="ADAL" clId="{06994A8A-F043-4A71-BE7F-47B7909A4AD1}" dt="2026-04-28T15:17:50.933" v="3" actId="14734"/>
        <pc:sldMkLst>
          <pc:docMk/>
          <pc:sldMk cId="1933365144" sldId="501"/>
        </pc:sldMkLst>
        <pc:graphicFrameChg chg="modGraphic">
          <ac:chgData name="Phillip Nduoyo" userId="5568e3a2-4061-4155-8b48-33bca9c9c426" providerId="ADAL" clId="{06994A8A-F043-4A71-BE7F-47B7909A4AD1}" dt="2026-04-28T15:17:50.933" v="3" actId="14734"/>
          <ac:graphicFrameMkLst>
            <pc:docMk/>
            <pc:sldMk cId="1933365144" sldId="501"/>
            <ac:graphicFrameMk id="4" creationId="{F66D90F2-0FE6-F922-8D5C-4178246EF9FE}"/>
          </ac:graphicFrameMkLst>
        </pc:graphicFrameChg>
      </pc:sldChg>
    </pc:docChg>
  </pc:docChgLst>
</pc:chgInfo>
</file>

<file path=ppt/charts/_rels/chart1.xml.rels><?xml version="1.0" encoding="UTF-8" standalone="yes"?>
<Relationships xmlns="http://schemas.openxmlformats.org/package/2006/relationships"><Relationship Id="rId3" Type="http://schemas.openxmlformats.org/officeDocument/2006/relationships/oleObject" Target="file:///C:\Users\Sukhjit.sanghera\Tower%20Hamlets%20Council\Healthy%20Adults%20-%20Sexual%20Health\Sexual%20health%20intelligence\Sexual%20Health%20JSNA\SHS%20data\annual%20reports%20data.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file:///C:\Users\Sukhjit.sanghera\Tower%20Hamlets%20Council\Healthy%20Adults%20-%20Sexual%20Health\Sexual%20health%20intelligence\Sexual%20Health%20JSNA\SHS%20data\annual%20reports%20data.xlsx"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file:///C:\Users\Sukhjit.sanghera\Tower%20Hamlets%20Council\Healthy%20Adults%20-%20Sexual%20Health\Sexual%20health%20intelligence\Sexual%20Health%20JSNA\SHS%20data\annual%20reports%20data.xlsx" TargetMode="External"/><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oleObject" Target="../embeddings/oleObject1.bin"/><Relationship Id="rId2" Type="http://schemas.microsoft.com/office/2011/relationships/chartColorStyle" Target="colors5.xml"/><Relationship Id="rId1" Type="http://schemas.microsoft.com/office/2011/relationships/chartStyle" Target="style5.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marL="0" marR="0" lvl="0" indent="0" algn="ctr" defTabSz="914400" rtl="0" eaLnBrk="1" fontAlgn="auto" latinLnBrk="0" hangingPunct="1">
              <a:lnSpc>
                <a:spcPct val="100000"/>
              </a:lnSpc>
              <a:spcBef>
                <a:spcPts val="0"/>
              </a:spcBef>
              <a:spcAft>
                <a:spcPts val="0"/>
              </a:spcAft>
              <a:buClrTx/>
              <a:buSzTx/>
              <a:buFontTx/>
              <a:buNone/>
              <a:tabLst/>
              <a:defRPr sz="1400" b="0" i="0" u="none" strike="noStrike" kern="1200" spc="0" baseline="0">
                <a:solidFill>
                  <a:sysClr val="windowText" lastClr="000000">
                    <a:lumMod val="65000"/>
                    <a:lumOff val="35000"/>
                  </a:sysClr>
                </a:solidFill>
                <a:latin typeface="+mn-lt"/>
                <a:ea typeface="+mn-ea"/>
                <a:cs typeface="+mn-cs"/>
              </a:defRPr>
            </a:pPr>
            <a:r>
              <a:rPr lang="en-GB" sz="900" b="1" i="0" u="none" strike="noStrike" kern="1200" spc="0" baseline="0" dirty="0">
                <a:solidFill>
                  <a:sysClr val="windowText" lastClr="000000">
                    <a:lumMod val="65000"/>
                    <a:lumOff val="35000"/>
                  </a:sysClr>
                </a:solidFill>
              </a:rPr>
              <a:t>Breakdown of Total Consultations into "New", "Follow up/ Rebook", or "Unknown"</a:t>
            </a:r>
          </a:p>
        </c:rich>
      </c:tx>
      <c:overlay val="0"/>
      <c:spPr>
        <a:noFill/>
        <a:ln>
          <a:noFill/>
        </a:ln>
        <a:effectLst/>
      </c:spPr>
      <c:txPr>
        <a:bodyPr rot="0" spcFirstLastPara="1" vertOverflow="ellipsis" vert="horz" wrap="square" anchor="ctr" anchorCtr="1"/>
        <a:lstStyle/>
        <a:p>
          <a:pPr marL="0" marR="0" lvl="0" indent="0" algn="ctr" defTabSz="914400" rtl="0" eaLnBrk="1" fontAlgn="auto" latinLnBrk="0" hangingPunct="1">
            <a:lnSpc>
              <a:spcPct val="100000"/>
            </a:lnSpc>
            <a:spcBef>
              <a:spcPts val="0"/>
            </a:spcBef>
            <a:spcAft>
              <a:spcPts val="0"/>
            </a:spcAft>
            <a:buClrTx/>
            <a:buSzTx/>
            <a:buFontTx/>
            <a:buNone/>
            <a:tabLst/>
            <a:defRPr sz="1400" b="0" i="0" u="none" strike="noStrike" kern="1200" spc="0" baseline="0">
              <a:solidFill>
                <a:sysClr val="windowText" lastClr="000000">
                  <a:lumMod val="65000"/>
                  <a:lumOff val="35000"/>
                </a:sysClr>
              </a:solidFill>
              <a:latin typeface="+mn-lt"/>
              <a:ea typeface="+mn-ea"/>
              <a:cs typeface="+mn-cs"/>
            </a:defRPr>
          </a:pPr>
          <a:endParaRPr lang="en-US"/>
        </a:p>
      </c:txPr>
    </c:title>
    <c:autoTitleDeleted val="0"/>
    <c:plotArea>
      <c:layout>
        <c:manualLayout>
          <c:layoutTarget val="inner"/>
          <c:xMode val="edge"/>
          <c:yMode val="edge"/>
          <c:x val="8.3207552635155765E-2"/>
          <c:y val="0.30116427367964455"/>
          <c:w val="0.88283500112523039"/>
          <c:h val="0.38292943111900402"/>
        </c:manualLayout>
      </c:layout>
      <c:barChart>
        <c:barDir val="col"/>
        <c:grouping val="clustered"/>
        <c:varyColors val="0"/>
        <c:ser>
          <c:idx val="0"/>
          <c:order val="0"/>
          <c:tx>
            <c:strRef>
              <c:f>Sheet1!$C$16</c:f>
              <c:strCache>
                <c:ptCount val="1"/>
                <c:pt idx="0">
                  <c:v>2021/22</c:v>
                </c:pt>
              </c:strCache>
            </c:strRef>
          </c:tx>
          <c:spPr>
            <a:solidFill>
              <a:schemeClr val="accent5"/>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Sheet1!$B$17:$B$19</c:f>
              <c:strCache>
                <c:ptCount val="3"/>
                <c:pt idx="0">
                  <c:v>New </c:v>
                </c:pt>
                <c:pt idx="1">
                  <c:v>Follow up/ Rebook</c:v>
                </c:pt>
                <c:pt idx="2">
                  <c:v>Unknown</c:v>
                </c:pt>
              </c:strCache>
            </c:strRef>
          </c:cat>
          <c:val>
            <c:numRef>
              <c:f>Sheet1!$C$17:$C$19</c:f>
              <c:numCache>
                <c:formatCode>0%</c:formatCode>
                <c:ptCount val="3"/>
                <c:pt idx="0">
                  <c:v>0.49414941494149417</c:v>
                </c:pt>
                <c:pt idx="1">
                  <c:v>0.44104410441044106</c:v>
                </c:pt>
                <c:pt idx="2">
                  <c:v>6.480648064806481E-2</c:v>
                </c:pt>
              </c:numCache>
            </c:numRef>
          </c:val>
          <c:extLst>
            <c:ext xmlns:c16="http://schemas.microsoft.com/office/drawing/2014/chart" uri="{C3380CC4-5D6E-409C-BE32-E72D297353CC}">
              <c16:uniqueId val="{00000000-E83F-4F9B-82FD-642B9BD968BF}"/>
            </c:ext>
          </c:extLst>
        </c:ser>
        <c:ser>
          <c:idx val="1"/>
          <c:order val="1"/>
          <c:tx>
            <c:strRef>
              <c:f>Sheet1!$D$16</c:f>
              <c:strCache>
                <c:ptCount val="1"/>
                <c:pt idx="0">
                  <c:v>2022/23</c:v>
                </c:pt>
              </c:strCache>
            </c:strRef>
          </c:tx>
          <c:spPr>
            <a:solidFill>
              <a:srgbClr val="92D05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Sheet1!$B$17:$B$19</c:f>
              <c:strCache>
                <c:ptCount val="3"/>
                <c:pt idx="0">
                  <c:v>New </c:v>
                </c:pt>
                <c:pt idx="1">
                  <c:v>Follow up/ Rebook</c:v>
                </c:pt>
                <c:pt idx="2">
                  <c:v>Unknown</c:v>
                </c:pt>
              </c:strCache>
            </c:strRef>
          </c:cat>
          <c:val>
            <c:numRef>
              <c:f>Sheet1!$D$17:$D$19</c:f>
              <c:numCache>
                <c:formatCode>0%</c:formatCode>
                <c:ptCount val="3"/>
                <c:pt idx="0">
                  <c:v>0.58704883227176219</c:v>
                </c:pt>
                <c:pt idx="1">
                  <c:v>0.41295116772823781</c:v>
                </c:pt>
                <c:pt idx="2">
                  <c:v>0</c:v>
                </c:pt>
              </c:numCache>
            </c:numRef>
          </c:val>
          <c:extLst>
            <c:ext xmlns:c16="http://schemas.microsoft.com/office/drawing/2014/chart" uri="{C3380CC4-5D6E-409C-BE32-E72D297353CC}">
              <c16:uniqueId val="{00000001-E83F-4F9B-82FD-642B9BD968BF}"/>
            </c:ext>
          </c:extLst>
        </c:ser>
        <c:dLbls>
          <c:dLblPos val="outEnd"/>
          <c:showLegendKey val="0"/>
          <c:showVal val="1"/>
          <c:showCatName val="0"/>
          <c:showSerName val="0"/>
          <c:showPercent val="0"/>
          <c:showBubbleSize val="0"/>
        </c:dLbls>
        <c:gapWidth val="219"/>
        <c:overlap val="-27"/>
        <c:axId val="148588768"/>
        <c:axId val="35195584"/>
      </c:barChart>
      <c:catAx>
        <c:axId val="14858876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35195584"/>
        <c:crosses val="autoZero"/>
        <c:auto val="1"/>
        <c:lblAlgn val="ctr"/>
        <c:lblOffset val="100"/>
        <c:noMultiLvlLbl val="0"/>
      </c:catAx>
      <c:valAx>
        <c:axId val="35195584"/>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4858876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GB" sz="900" b="1" u="none" dirty="0"/>
              <a:t>All</a:t>
            </a:r>
            <a:r>
              <a:rPr lang="en-GB" sz="900" b="1" u="none" baseline="0" dirty="0"/>
              <a:t> East </a:t>
            </a:r>
            <a:r>
              <a:rPr lang="en-GB" sz="900" b="1" u="none" dirty="0"/>
              <a:t>service- Tower</a:t>
            </a:r>
            <a:r>
              <a:rPr lang="en-GB" sz="900" b="1" u="none" baseline="0" dirty="0"/>
              <a:t> Hamlets resident</a:t>
            </a:r>
            <a:r>
              <a:rPr lang="en-GB" sz="900" b="1" u="none" dirty="0"/>
              <a:t> attendance by age </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Sheet1!$C$32</c:f>
              <c:strCache>
                <c:ptCount val="1"/>
                <c:pt idx="0">
                  <c:v>2021/22</c:v>
                </c:pt>
              </c:strCache>
            </c:strRef>
          </c:tx>
          <c:spPr>
            <a:solidFill>
              <a:schemeClr val="accent5"/>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Sheet1!$B$33:$B$38</c:f>
              <c:strCache>
                <c:ptCount val="6"/>
                <c:pt idx="0">
                  <c:v>Under 16</c:v>
                </c:pt>
                <c:pt idx="1">
                  <c:v>16 to 24</c:v>
                </c:pt>
                <c:pt idx="2">
                  <c:v>25 to 34</c:v>
                </c:pt>
                <c:pt idx="3">
                  <c:v>35 to 44</c:v>
                </c:pt>
                <c:pt idx="4">
                  <c:v>45 to 54</c:v>
                </c:pt>
                <c:pt idx="5">
                  <c:v>55+</c:v>
                </c:pt>
              </c:strCache>
            </c:strRef>
          </c:cat>
          <c:val>
            <c:numRef>
              <c:f>Sheet1!$C$33:$C$38</c:f>
              <c:numCache>
                <c:formatCode>0.0%</c:formatCode>
                <c:ptCount val="6"/>
                <c:pt idx="0">
                  <c:v>2.7878051395689623E-3</c:v>
                </c:pt>
                <c:pt idx="1">
                  <c:v>0.24025161728439187</c:v>
                </c:pt>
                <c:pt idx="2">
                  <c:v>0.488795167804425</c:v>
                </c:pt>
                <c:pt idx="3">
                  <c:v>0.18274420100789879</c:v>
                </c:pt>
                <c:pt idx="4">
                  <c:v>6.2797097823367523E-2</c:v>
                </c:pt>
                <c:pt idx="5">
                  <c:v>2.2624110940348118E-2</c:v>
                </c:pt>
              </c:numCache>
            </c:numRef>
          </c:val>
          <c:extLst>
            <c:ext xmlns:c16="http://schemas.microsoft.com/office/drawing/2014/chart" uri="{C3380CC4-5D6E-409C-BE32-E72D297353CC}">
              <c16:uniqueId val="{00000000-563E-4A28-B56B-8E618C9A34BC}"/>
            </c:ext>
          </c:extLst>
        </c:ser>
        <c:ser>
          <c:idx val="1"/>
          <c:order val="1"/>
          <c:tx>
            <c:strRef>
              <c:f>Sheet1!$D$32</c:f>
              <c:strCache>
                <c:ptCount val="1"/>
                <c:pt idx="0">
                  <c:v>2022/23</c:v>
                </c:pt>
              </c:strCache>
            </c:strRef>
          </c:tx>
          <c:spPr>
            <a:solidFill>
              <a:schemeClr val="accent3"/>
            </a:solidFill>
            <a:ln>
              <a:noFill/>
            </a:ln>
            <a:effectLst/>
          </c:spPr>
          <c:invertIfNegative val="0"/>
          <c:dLbls>
            <c:dLbl>
              <c:idx val="0"/>
              <c:layout>
                <c:manualLayout>
                  <c:x val="2.2222222222222195E-2"/>
                  <c:y val="-8.4875562720133283E-17"/>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563E-4A28-B56B-8E618C9A34BC}"/>
                </c:ext>
              </c:extLst>
            </c:dLbl>
            <c:dLbl>
              <c:idx val="1"/>
              <c:layout>
                <c:manualLayout>
                  <c:x val="2.7777777777777776E-2"/>
                  <c:y val="9.2592592592592587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563E-4A28-B56B-8E618C9A34BC}"/>
                </c:ext>
              </c:extLst>
            </c:dLbl>
            <c:dLbl>
              <c:idx val="2"/>
              <c:layout>
                <c:manualLayout>
                  <c:x val="3.6111111111111011E-2"/>
                  <c:y val="9.2592592592592587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563E-4A28-B56B-8E618C9A34BC}"/>
                </c:ext>
              </c:extLst>
            </c:dLbl>
            <c:dLbl>
              <c:idx val="3"/>
              <c:layout>
                <c:manualLayout>
                  <c:x val="0.05"/>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563E-4A28-B56B-8E618C9A34BC}"/>
                </c:ext>
              </c:extLst>
            </c:dLbl>
            <c:dLbl>
              <c:idx val="4"/>
              <c:layout>
                <c:manualLayout>
                  <c:x val="1.6666666666666566E-2"/>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563E-4A28-B56B-8E618C9A34BC}"/>
                </c:ext>
              </c:extLst>
            </c:dLbl>
            <c:dLbl>
              <c:idx val="5"/>
              <c:layout>
                <c:manualLayout>
                  <c:x val="3.3333333333333229E-2"/>
                  <c:y val="-9.2592592592592587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563E-4A28-B56B-8E618C9A34BC}"/>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Sheet1!$B$33:$B$38</c:f>
              <c:strCache>
                <c:ptCount val="6"/>
                <c:pt idx="0">
                  <c:v>Under 16</c:v>
                </c:pt>
                <c:pt idx="1">
                  <c:v>16 to 24</c:v>
                </c:pt>
                <c:pt idx="2">
                  <c:v>25 to 34</c:v>
                </c:pt>
                <c:pt idx="3">
                  <c:v>35 to 44</c:v>
                </c:pt>
                <c:pt idx="4">
                  <c:v>45 to 54</c:v>
                </c:pt>
                <c:pt idx="5">
                  <c:v>55+</c:v>
                </c:pt>
              </c:strCache>
            </c:strRef>
          </c:cat>
          <c:val>
            <c:numRef>
              <c:f>Sheet1!$D$33:$D$38</c:f>
              <c:numCache>
                <c:formatCode>0.0%</c:formatCode>
                <c:ptCount val="6"/>
                <c:pt idx="0">
                  <c:v>2.1649869354236654E-3</c:v>
                </c:pt>
                <c:pt idx="1">
                  <c:v>0.21063829787234042</c:v>
                </c:pt>
                <c:pt idx="2">
                  <c:v>0.48002986188876445</c:v>
                </c:pt>
                <c:pt idx="3">
                  <c:v>0.203023516237402</c:v>
                </c:pt>
                <c:pt idx="4">
                  <c:v>7.491601343784994E-2</c:v>
                </c:pt>
                <c:pt idx="5">
                  <c:v>2.9227323628219486E-2</c:v>
                </c:pt>
              </c:numCache>
            </c:numRef>
          </c:val>
          <c:extLst>
            <c:ext xmlns:c16="http://schemas.microsoft.com/office/drawing/2014/chart" uri="{C3380CC4-5D6E-409C-BE32-E72D297353CC}">
              <c16:uniqueId val="{00000007-563E-4A28-B56B-8E618C9A34BC}"/>
            </c:ext>
          </c:extLst>
        </c:ser>
        <c:dLbls>
          <c:showLegendKey val="0"/>
          <c:showVal val="0"/>
          <c:showCatName val="0"/>
          <c:showSerName val="0"/>
          <c:showPercent val="0"/>
          <c:showBubbleSize val="0"/>
        </c:dLbls>
        <c:gapWidth val="182"/>
        <c:axId val="1557276911"/>
        <c:axId val="924417584"/>
      </c:barChart>
      <c:catAx>
        <c:axId val="15572769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924417584"/>
        <c:crosses val="autoZero"/>
        <c:auto val="1"/>
        <c:lblAlgn val="ctr"/>
        <c:lblOffset val="100"/>
        <c:noMultiLvlLbl val="0"/>
      </c:catAx>
      <c:valAx>
        <c:axId val="924417584"/>
        <c:scaling>
          <c:orientation val="minMax"/>
        </c:scaling>
        <c:delete val="0"/>
        <c:axPos val="l"/>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55727691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GB" sz="900" b="1" u="none" dirty="0"/>
              <a:t>Tower Hamlets SRH service attendance by ethnicity</a:t>
            </a:r>
            <a:r>
              <a:rPr lang="en-GB" sz="900" b="1" u="none" baseline="0" dirty="0"/>
              <a:t> </a:t>
            </a:r>
            <a:endParaRPr lang="en-GB" sz="900" b="1" u="none" dirty="0"/>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GB"/>
        </a:p>
      </c:txPr>
    </c:title>
    <c:autoTitleDeleted val="0"/>
    <c:plotArea>
      <c:layout>
        <c:manualLayout>
          <c:layoutTarget val="inner"/>
          <c:xMode val="edge"/>
          <c:yMode val="edge"/>
          <c:x val="8.3509739158719398E-2"/>
          <c:y val="0.23991787946638191"/>
          <c:w val="0.88627706859800404"/>
          <c:h val="0.33959120464514941"/>
        </c:manualLayout>
      </c:layout>
      <c:barChart>
        <c:barDir val="col"/>
        <c:grouping val="clustered"/>
        <c:varyColors val="0"/>
        <c:ser>
          <c:idx val="0"/>
          <c:order val="0"/>
          <c:tx>
            <c:strRef>
              <c:f>Sheet1!$F$58</c:f>
              <c:strCache>
                <c:ptCount val="1"/>
                <c:pt idx="0">
                  <c:v>2021/2022</c:v>
                </c:pt>
              </c:strCache>
            </c:strRef>
          </c:tx>
          <c:spPr>
            <a:solidFill>
              <a:schemeClr val="accent5"/>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Sheet1!$B$59:$B$64</c:f>
              <c:strCache>
                <c:ptCount val="6"/>
                <c:pt idx="0">
                  <c:v>Asian or Asian British</c:v>
                </c:pt>
                <c:pt idx="1">
                  <c:v>Black or Black British</c:v>
                </c:pt>
                <c:pt idx="2">
                  <c:v>Mixed</c:v>
                </c:pt>
                <c:pt idx="3">
                  <c:v>Not Stated/NULL</c:v>
                </c:pt>
                <c:pt idx="4">
                  <c:v>Other </c:v>
                </c:pt>
                <c:pt idx="5">
                  <c:v>White or White British</c:v>
                </c:pt>
              </c:strCache>
            </c:strRef>
          </c:cat>
          <c:val>
            <c:numRef>
              <c:f>Sheet1!$F$59:$F$64</c:f>
              <c:numCache>
                <c:formatCode>0%</c:formatCode>
                <c:ptCount val="6"/>
                <c:pt idx="0">
                  <c:v>0.19041574103459219</c:v>
                </c:pt>
                <c:pt idx="1">
                  <c:v>6.7898469578200824E-2</c:v>
                </c:pt>
                <c:pt idx="2">
                  <c:v>6.5472191116088096E-2</c:v>
                </c:pt>
                <c:pt idx="3">
                  <c:v>0.20272489734975738</c:v>
                </c:pt>
                <c:pt idx="4">
                  <c:v>5.3676745054124675E-2</c:v>
                </c:pt>
                <c:pt idx="5">
                  <c:v>0.44460619634191861</c:v>
                </c:pt>
              </c:numCache>
            </c:numRef>
          </c:val>
          <c:extLst>
            <c:ext xmlns:c16="http://schemas.microsoft.com/office/drawing/2014/chart" uri="{C3380CC4-5D6E-409C-BE32-E72D297353CC}">
              <c16:uniqueId val="{00000000-7AFC-4E09-ADC5-EC7948EC430C}"/>
            </c:ext>
          </c:extLst>
        </c:ser>
        <c:ser>
          <c:idx val="1"/>
          <c:order val="1"/>
          <c:tx>
            <c:strRef>
              <c:f>Sheet1!$G$58</c:f>
              <c:strCache>
                <c:ptCount val="1"/>
                <c:pt idx="0">
                  <c:v>2022/23</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Sheet1!$B$59:$B$64</c:f>
              <c:strCache>
                <c:ptCount val="6"/>
                <c:pt idx="0">
                  <c:v>Asian or Asian British</c:v>
                </c:pt>
                <c:pt idx="1">
                  <c:v>Black or Black British</c:v>
                </c:pt>
                <c:pt idx="2">
                  <c:v>Mixed</c:v>
                </c:pt>
                <c:pt idx="3">
                  <c:v>Not Stated/NULL</c:v>
                </c:pt>
                <c:pt idx="4">
                  <c:v>Other </c:v>
                </c:pt>
                <c:pt idx="5">
                  <c:v>White or White British</c:v>
                </c:pt>
              </c:strCache>
            </c:strRef>
          </c:cat>
          <c:val>
            <c:numRef>
              <c:f>Sheet1!$G$59:$G$64</c:f>
              <c:numCache>
                <c:formatCode>0%</c:formatCode>
                <c:ptCount val="6"/>
                <c:pt idx="0">
                  <c:v>0.1656215005599104</c:v>
                </c:pt>
                <c:pt idx="1">
                  <c:v>6.7898469578200824E-2</c:v>
                </c:pt>
                <c:pt idx="2">
                  <c:v>6.5472191116088096E-2</c:v>
                </c:pt>
                <c:pt idx="3">
                  <c:v>0.20272489734975738</c:v>
                </c:pt>
                <c:pt idx="4">
                  <c:v>5.3676745054124675E-2</c:v>
                </c:pt>
                <c:pt idx="5">
                  <c:v>0.44460619634191861</c:v>
                </c:pt>
              </c:numCache>
            </c:numRef>
          </c:val>
          <c:extLst>
            <c:ext xmlns:c16="http://schemas.microsoft.com/office/drawing/2014/chart" uri="{C3380CC4-5D6E-409C-BE32-E72D297353CC}">
              <c16:uniqueId val="{00000001-7AFC-4E09-ADC5-EC7948EC430C}"/>
            </c:ext>
          </c:extLst>
        </c:ser>
        <c:dLbls>
          <c:dLblPos val="outEnd"/>
          <c:showLegendKey val="0"/>
          <c:showVal val="1"/>
          <c:showCatName val="0"/>
          <c:showSerName val="0"/>
          <c:showPercent val="0"/>
          <c:showBubbleSize val="0"/>
        </c:dLbls>
        <c:gapWidth val="219"/>
        <c:overlap val="-27"/>
        <c:axId val="1740119152"/>
        <c:axId val="1674994112"/>
      </c:barChart>
      <c:catAx>
        <c:axId val="174011915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674994112"/>
        <c:crosses val="autoZero"/>
        <c:auto val="0"/>
        <c:lblAlgn val="ctr"/>
        <c:lblOffset val="100"/>
        <c:noMultiLvlLbl val="0"/>
      </c:catAx>
      <c:valAx>
        <c:axId val="1674994112"/>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740119152"/>
        <c:crosses val="autoZero"/>
        <c:crossBetween val="between"/>
      </c:valAx>
      <c:spPr>
        <a:noFill/>
        <a:ln>
          <a:noFill/>
        </a:ln>
        <a:effectLst/>
      </c:spPr>
    </c:plotArea>
    <c:legend>
      <c:legendPos val="b"/>
      <c:layout>
        <c:manualLayout>
          <c:xMode val="edge"/>
          <c:yMode val="edge"/>
          <c:x val="0.32904527559055119"/>
          <c:y val="0.80202076239124853"/>
          <c:w val="0.34831970522915406"/>
          <c:h val="0.11985323272210127"/>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1" i="0" u="none" strike="noStrike" kern="1200" spc="0" baseline="0">
                <a:solidFill>
                  <a:schemeClr val="tx1"/>
                </a:solidFill>
                <a:latin typeface="+mn-lt"/>
                <a:ea typeface="+mn-ea"/>
                <a:cs typeface="+mn-cs"/>
              </a:defRPr>
            </a:pPr>
            <a:r>
              <a:rPr lang="en-US" b="1" dirty="0">
                <a:solidFill>
                  <a:schemeClr val="tx1"/>
                </a:solidFill>
              </a:rPr>
              <a:t>Safe East service number</a:t>
            </a:r>
            <a:r>
              <a:rPr lang="en-US" b="1" baseline="0" dirty="0">
                <a:solidFill>
                  <a:schemeClr val="tx1"/>
                </a:solidFill>
              </a:rPr>
              <a:t> of </a:t>
            </a:r>
            <a:r>
              <a:rPr lang="en-US" b="1" dirty="0">
                <a:solidFill>
                  <a:schemeClr val="tx1"/>
                </a:solidFill>
              </a:rPr>
              <a:t>attendances and interventions  </a:t>
            </a:r>
          </a:p>
        </c:rich>
      </c:tx>
      <c:overlay val="0"/>
      <c:spPr>
        <a:noFill/>
        <a:ln>
          <a:noFill/>
        </a:ln>
        <a:effectLst/>
      </c:spPr>
      <c:txPr>
        <a:bodyPr rot="0" spcFirstLastPara="1" vertOverflow="ellipsis" vert="horz" wrap="square" anchor="ctr" anchorCtr="1"/>
        <a:lstStyle/>
        <a:p>
          <a:pPr>
            <a:defRPr sz="1400" b="1" i="0" u="none" strike="noStrike" kern="1200" spc="0" baseline="0">
              <a:solidFill>
                <a:schemeClr val="tx1"/>
              </a:solidFill>
              <a:latin typeface="+mn-lt"/>
              <a:ea typeface="+mn-ea"/>
              <a:cs typeface="+mn-cs"/>
            </a:defRPr>
          </a:pPr>
          <a:endParaRPr lang="en-US"/>
        </a:p>
      </c:txPr>
    </c:title>
    <c:autoTitleDeleted val="0"/>
    <c:plotArea>
      <c:layout/>
      <c:barChart>
        <c:barDir val="col"/>
        <c:grouping val="clustered"/>
        <c:varyColors val="0"/>
        <c:ser>
          <c:idx val="0"/>
          <c:order val="0"/>
          <c:tx>
            <c:strRef>
              <c:f>Sheet1!$B$3</c:f>
              <c:strCache>
                <c:ptCount val="1"/>
                <c:pt idx="0">
                  <c:v>Number of new presentations/attendances</c:v>
                </c:pt>
              </c:strCache>
            </c:strRef>
          </c:tx>
          <c:spPr>
            <a:solidFill>
              <a:schemeClr val="accent2"/>
            </a:solidFill>
            <a:ln>
              <a:noFill/>
            </a:ln>
            <a:effectLst/>
          </c:spPr>
          <c:invertIfNegative val="0"/>
          <c:cat>
            <c:strRef>
              <c:f>Sheet1!$C$2:$E$2</c:f>
              <c:strCache>
                <c:ptCount val="3"/>
                <c:pt idx="0">
                  <c:v>2020 - 21</c:v>
                </c:pt>
                <c:pt idx="1">
                  <c:v>2021-22</c:v>
                </c:pt>
                <c:pt idx="2">
                  <c:v>2022-23</c:v>
                </c:pt>
              </c:strCache>
            </c:strRef>
          </c:cat>
          <c:val>
            <c:numRef>
              <c:f>Sheet1!$C$3:$E$3</c:f>
              <c:numCache>
                <c:formatCode>#,##0</c:formatCode>
                <c:ptCount val="3"/>
                <c:pt idx="0">
                  <c:v>3048</c:v>
                </c:pt>
                <c:pt idx="1">
                  <c:v>3300</c:v>
                </c:pt>
                <c:pt idx="2">
                  <c:v>3262</c:v>
                </c:pt>
              </c:numCache>
            </c:numRef>
          </c:val>
          <c:extLst>
            <c:ext xmlns:c16="http://schemas.microsoft.com/office/drawing/2014/chart" uri="{C3380CC4-5D6E-409C-BE32-E72D297353CC}">
              <c16:uniqueId val="{00000000-E29B-4ABE-9FDD-A833BF0A5ED3}"/>
            </c:ext>
          </c:extLst>
        </c:ser>
        <c:ser>
          <c:idx val="1"/>
          <c:order val="1"/>
          <c:tx>
            <c:strRef>
              <c:f>Sheet1!$B$4</c:f>
              <c:strCache>
                <c:ptCount val="1"/>
                <c:pt idx="0">
                  <c:v>Total number of young people receiving interventions</c:v>
                </c:pt>
              </c:strCache>
            </c:strRef>
          </c:tx>
          <c:spPr>
            <a:solidFill>
              <a:schemeClr val="accent4"/>
            </a:solidFill>
            <a:ln>
              <a:noFill/>
            </a:ln>
            <a:effectLst/>
          </c:spPr>
          <c:invertIfNegative val="0"/>
          <c:cat>
            <c:strRef>
              <c:f>Sheet1!$C$2:$E$2</c:f>
              <c:strCache>
                <c:ptCount val="3"/>
                <c:pt idx="0">
                  <c:v>2020 - 21</c:v>
                </c:pt>
                <c:pt idx="1">
                  <c:v>2021-22</c:v>
                </c:pt>
                <c:pt idx="2">
                  <c:v>2022-23</c:v>
                </c:pt>
              </c:strCache>
            </c:strRef>
          </c:cat>
          <c:val>
            <c:numRef>
              <c:f>Sheet1!$C$4:$E$4</c:f>
              <c:numCache>
                <c:formatCode>#,##0</c:formatCode>
                <c:ptCount val="3"/>
                <c:pt idx="0">
                  <c:v>2095</c:v>
                </c:pt>
                <c:pt idx="1">
                  <c:v>2475</c:v>
                </c:pt>
                <c:pt idx="2">
                  <c:v>2474</c:v>
                </c:pt>
              </c:numCache>
            </c:numRef>
          </c:val>
          <c:extLst>
            <c:ext xmlns:c16="http://schemas.microsoft.com/office/drawing/2014/chart" uri="{C3380CC4-5D6E-409C-BE32-E72D297353CC}">
              <c16:uniqueId val="{00000001-E29B-4ABE-9FDD-A833BF0A5ED3}"/>
            </c:ext>
          </c:extLst>
        </c:ser>
        <c:dLbls>
          <c:showLegendKey val="0"/>
          <c:showVal val="0"/>
          <c:showCatName val="0"/>
          <c:showSerName val="0"/>
          <c:showPercent val="0"/>
          <c:showBubbleSize val="0"/>
        </c:dLbls>
        <c:gapWidth val="219"/>
        <c:overlap val="-27"/>
        <c:axId val="1880012032"/>
        <c:axId val="1879994752"/>
      </c:barChart>
      <c:catAx>
        <c:axId val="188001203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879994752"/>
        <c:crosses val="autoZero"/>
        <c:auto val="1"/>
        <c:lblAlgn val="ctr"/>
        <c:lblOffset val="100"/>
        <c:noMultiLvlLbl val="0"/>
      </c:catAx>
      <c:valAx>
        <c:axId val="1879994752"/>
        <c:scaling>
          <c:orientation val="minMax"/>
        </c:scaling>
        <c:delete val="0"/>
        <c:axPos val="l"/>
        <c:majorGridlines>
          <c:spPr>
            <a:ln w="9525" cap="flat" cmpd="sng" algn="ctr">
              <a:no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88001203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GB" sz="1050" b="0" i="0" u="none" strike="noStrike" kern="1200" spc="0" baseline="0" dirty="0">
                <a:solidFill>
                  <a:sysClr val="windowText" lastClr="000000">
                    <a:lumMod val="65000"/>
                    <a:lumOff val="35000"/>
                  </a:sysClr>
                </a:solidFill>
              </a:rPr>
              <a:t>HIV prevention and support service users for 2022-23 by age and HIV status</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bar"/>
        <c:grouping val="stacked"/>
        <c:varyColors val="0"/>
        <c:ser>
          <c:idx val="0"/>
          <c:order val="0"/>
          <c:tx>
            <c:strRef>
              <c:f>'[HIV service usage graphs.xlsx]Sexual orientation'!$D$1</c:f>
              <c:strCache>
                <c:ptCount val="1"/>
                <c:pt idx="0">
                  <c:v>HIV+</c:v>
                </c:pt>
              </c:strCache>
            </c:strRef>
          </c:tx>
          <c:spPr>
            <a:solidFill>
              <a:schemeClr val="accent1"/>
            </a:solidFill>
            <a:ln>
              <a:noFill/>
            </a:ln>
            <a:effectLst/>
          </c:spPr>
          <c:invertIfNegative val="0"/>
          <c:cat>
            <c:strRef>
              <c:f>'[HIV service usage graphs.xlsx]Sexual orientation'!$A$2:$A$8</c:f>
              <c:strCache>
                <c:ptCount val="7"/>
                <c:pt idx="0">
                  <c:v>Gay man / Homosexual </c:v>
                </c:pt>
                <c:pt idx="1">
                  <c:v>Gay woman / Lesbian</c:v>
                </c:pt>
                <c:pt idx="2">
                  <c:v>Bisexual </c:v>
                </c:pt>
                <c:pt idx="3">
                  <c:v>Heterosexual /straight </c:v>
                </c:pt>
                <c:pt idx="4">
                  <c:v>Prefer not to say </c:v>
                </c:pt>
                <c:pt idx="5">
                  <c:v>not asked/ not able to be asked</c:v>
                </c:pt>
                <c:pt idx="6">
                  <c:v>Prefer to self describe (specify) </c:v>
                </c:pt>
              </c:strCache>
            </c:strRef>
          </c:cat>
          <c:val>
            <c:numRef>
              <c:f>'[HIV service usage graphs.xlsx]Sexual orientation'!$D$2:$D$8</c:f>
              <c:numCache>
                <c:formatCode>0.00%</c:formatCode>
                <c:ptCount val="7"/>
                <c:pt idx="0">
                  <c:v>0.65447154471544711</c:v>
                </c:pt>
                <c:pt idx="1">
                  <c:v>0</c:v>
                </c:pt>
                <c:pt idx="2">
                  <c:v>1.6260162601626018E-2</c:v>
                </c:pt>
                <c:pt idx="3">
                  <c:v>0.29268292682926828</c:v>
                </c:pt>
                <c:pt idx="4">
                  <c:v>1.2195121951219513E-2</c:v>
                </c:pt>
                <c:pt idx="5">
                  <c:v>0</c:v>
                </c:pt>
                <c:pt idx="6">
                  <c:v>2.4390243902439025E-2</c:v>
                </c:pt>
              </c:numCache>
            </c:numRef>
          </c:val>
          <c:extLst>
            <c:ext xmlns:c16="http://schemas.microsoft.com/office/drawing/2014/chart" uri="{C3380CC4-5D6E-409C-BE32-E72D297353CC}">
              <c16:uniqueId val="{00000000-E38D-4CE8-8285-99AA837C7729}"/>
            </c:ext>
          </c:extLst>
        </c:ser>
        <c:ser>
          <c:idx val="1"/>
          <c:order val="1"/>
          <c:tx>
            <c:strRef>
              <c:f>'[HIV service usage graphs.xlsx]Sexual orientation'!$E$1</c:f>
              <c:strCache>
                <c:ptCount val="1"/>
                <c:pt idx="0">
                  <c:v>At risk</c:v>
                </c:pt>
              </c:strCache>
            </c:strRef>
          </c:tx>
          <c:spPr>
            <a:solidFill>
              <a:schemeClr val="accent2"/>
            </a:solidFill>
            <a:ln>
              <a:noFill/>
            </a:ln>
            <a:effectLst/>
          </c:spPr>
          <c:invertIfNegative val="0"/>
          <c:cat>
            <c:strRef>
              <c:f>'[HIV service usage graphs.xlsx]Sexual orientation'!$A$2:$A$8</c:f>
              <c:strCache>
                <c:ptCount val="7"/>
                <c:pt idx="0">
                  <c:v>Gay man / Homosexual </c:v>
                </c:pt>
                <c:pt idx="1">
                  <c:v>Gay woman / Lesbian</c:v>
                </c:pt>
                <c:pt idx="2">
                  <c:v>Bisexual </c:v>
                </c:pt>
                <c:pt idx="3">
                  <c:v>Heterosexual /straight </c:v>
                </c:pt>
                <c:pt idx="4">
                  <c:v>Prefer not to say </c:v>
                </c:pt>
                <c:pt idx="5">
                  <c:v>not asked/ not able to be asked</c:v>
                </c:pt>
                <c:pt idx="6">
                  <c:v>Prefer to self describe (specify) </c:v>
                </c:pt>
              </c:strCache>
            </c:strRef>
          </c:cat>
          <c:val>
            <c:numRef>
              <c:f>'[HIV service usage graphs.xlsx]Sexual orientation'!$E$2:$E$8</c:f>
              <c:numCache>
                <c:formatCode>0.00%</c:formatCode>
                <c:ptCount val="7"/>
                <c:pt idx="0">
                  <c:v>2.5494071146245058E-2</c:v>
                </c:pt>
                <c:pt idx="1">
                  <c:v>3.9525691699604743E-4</c:v>
                </c:pt>
                <c:pt idx="2">
                  <c:v>1.6798418972332016E-2</c:v>
                </c:pt>
                <c:pt idx="3">
                  <c:v>7.924901185770751E-2</c:v>
                </c:pt>
                <c:pt idx="4">
                  <c:v>1.976284584980237E-3</c:v>
                </c:pt>
                <c:pt idx="5">
                  <c:v>0.87134387351778653</c:v>
                </c:pt>
                <c:pt idx="6">
                  <c:v>4.7430830039525695E-3</c:v>
                </c:pt>
              </c:numCache>
            </c:numRef>
          </c:val>
          <c:extLst>
            <c:ext xmlns:c16="http://schemas.microsoft.com/office/drawing/2014/chart" uri="{C3380CC4-5D6E-409C-BE32-E72D297353CC}">
              <c16:uniqueId val="{00000001-E38D-4CE8-8285-99AA837C7729}"/>
            </c:ext>
          </c:extLst>
        </c:ser>
        <c:dLbls>
          <c:showLegendKey val="0"/>
          <c:showVal val="0"/>
          <c:showCatName val="0"/>
          <c:showSerName val="0"/>
          <c:showPercent val="0"/>
          <c:showBubbleSize val="0"/>
        </c:dLbls>
        <c:gapWidth val="150"/>
        <c:overlap val="100"/>
        <c:axId val="374882352"/>
        <c:axId val="566603536"/>
      </c:barChart>
      <c:catAx>
        <c:axId val="374882352"/>
        <c:scaling>
          <c:orientation val="minMax"/>
        </c:scaling>
        <c:delete val="0"/>
        <c:axPos val="l"/>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GB" dirty="0"/>
                  <a:t>Sexual orientation</a:t>
                </a: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566603536"/>
        <c:crosses val="autoZero"/>
        <c:auto val="1"/>
        <c:lblAlgn val="ctr"/>
        <c:lblOffset val="100"/>
        <c:noMultiLvlLbl val="0"/>
      </c:catAx>
      <c:valAx>
        <c:axId val="566603536"/>
        <c:scaling>
          <c:orientation val="minMax"/>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GB" dirty="0"/>
                  <a:t>Proportion (%)</a:t>
                </a:r>
              </a:p>
            </c:rich>
          </c:tx>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37488235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2">
  <a:schemeClr val="accent2"/>
  <a:schemeClr val="accent4"/>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7CDC8F8-9CAF-4CB4-8CD0-C3CC07326A47}" type="doc">
      <dgm:prSet loTypeId="urn:microsoft.com/office/officeart/2005/8/layout/hChevron3" loCatId="process" qsTypeId="urn:microsoft.com/office/officeart/2005/8/quickstyle/simple1" qsCatId="simple" csTypeId="urn:microsoft.com/office/officeart/2005/8/colors/accent1_2" csCatId="accent1" phldr="1"/>
      <dgm:spPr/>
    </dgm:pt>
    <dgm:pt modelId="{45864B26-023D-44B8-B99B-D1B271BAF3E9}">
      <dgm:prSet phldrT="[Text]" custT="1"/>
      <dgm:spPr>
        <a:solidFill>
          <a:schemeClr val="accent1"/>
        </a:solidFill>
      </dgm:spPr>
      <dgm:t>
        <a:bodyPr/>
        <a:lstStyle/>
        <a:p>
          <a:r>
            <a:rPr lang="en-GB" sz="900" dirty="0"/>
            <a:t>Key facts</a:t>
          </a:r>
        </a:p>
      </dgm:t>
    </dgm:pt>
    <dgm:pt modelId="{24D9D324-44DE-436B-9E9C-17B15CD06530}" type="parTrans" cxnId="{3D305E7D-65E0-4CE8-ACC5-23347B431D46}">
      <dgm:prSet/>
      <dgm:spPr/>
      <dgm:t>
        <a:bodyPr/>
        <a:lstStyle/>
        <a:p>
          <a:endParaRPr lang="en-GB" sz="900"/>
        </a:p>
      </dgm:t>
    </dgm:pt>
    <dgm:pt modelId="{EEFFEDA3-CE8B-4B86-8600-1A3E57F61791}" type="sibTrans" cxnId="{3D305E7D-65E0-4CE8-ACC5-23347B431D46}">
      <dgm:prSet/>
      <dgm:spPr/>
      <dgm:t>
        <a:bodyPr/>
        <a:lstStyle/>
        <a:p>
          <a:endParaRPr lang="en-GB" sz="900"/>
        </a:p>
      </dgm:t>
    </dgm:pt>
    <dgm:pt modelId="{0A86C89D-5A7E-48CE-82AC-CB0868A471A7}">
      <dgm:prSet phldrT="[Text]" custT="1"/>
      <dgm:spPr>
        <a:solidFill>
          <a:srgbClr val="339933"/>
        </a:solidFill>
      </dgm:spPr>
      <dgm:t>
        <a:bodyPr/>
        <a:lstStyle/>
        <a:p>
          <a:r>
            <a:rPr lang="en-GB" sz="900" dirty="0"/>
            <a:t>Setting the scene</a:t>
          </a:r>
        </a:p>
      </dgm:t>
    </dgm:pt>
    <dgm:pt modelId="{F7AC122E-CF34-44DC-945F-607EEB670C64}" type="parTrans" cxnId="{500CF04E-DFAC-4061-8DC4-18149CC18EC3}">
      <dgm:prSet/>
      <dgm:spPr/>
      <dgm:t>
        <a:bodyPr/>
        <a:lstStyle/>
        <a:p>
          <a:endParaRPr lang="en-GB" sz="900"/>
        </a:p>
      </dgm:t>
    </dgm:pt>
    <dgm:pt modelId="{5516A94D-5978-4F50-893D-CCC0ADE18234}" type="sibTrans" cxnId="{500CF04E-DFAC-4061-8DC4-18149CC18EC3}">
      <dgm:prSet/>
      <dgm:spPr/>
      <dgm:t>
        <a:bodyPr/>
        <a:lstStyle/>
        <a:p>
          <a:endParaRPr lang="en-GB" sz="900"/>
        </a:p>
      </dgm:t>
    </dgm:pt>
    <dgm:pt modelId="{6BF2B965-142A-4F8C-8B98-EC3E4168C72B}">
      <dgm:prSet phldrT="[Text]" custT="1"/>
      <dgm:spPr/>
      <dgm:t>
        <a:bodyPr/>
        <a:lstStyle/>
        <a:p>
          <a:r>
            <a:rPr lang="en-GB" sz="900" dirty="0"/>
            <a:t>Policy context</a:t>
          </a:r>
        </a:p>
      </dgm:t>
    </dgm:pt>
    <dgm:pt modelId="{4DE3459B-C829-4E55-B888-6D0FDF486FCB}" type="parTrans" cxnId="{9A232514-B6A1-4590-8077-9C6B402B9D69}">
      <dgm:prSet/>
      <dgm:spPr/>
      <dgm:t>
        <a:bodyPr/>
        <a:lstStyle/>
        <a:p>
          <a:endParaRPr lang="en-GB" sz="900"/>
        </a:p>
      </dgm:t>
    </dgm:pt>
    <dgm:pt modelId="{9CCDD4F1-9746-4E1E-ABA1-17C12394F599}" type="sibTrans" cxnId="{9A232514-B6A1-4590-8077-9C6B402B9D69}">
      <dgm:prSet/>
      <dgm:spPr/>
      <dgm:t>
        <a:bodyPr/>
        <a:lstStyle/>
        <a:p>
          <a:endParaRPr lang="en-GB" sz="900"/>
        </a:p>
      </dgm:t>
    </dgm:pt>
    <dgm:pt modelId="{EF4A73B0-0F51-4E56-B6FA-C93EC709EE24}">
      <dgm:prSet custT="1"/>
      <dgm:spPr/>
      <dgm:t>
        <a:bodyPr/>
        <a:lstStyle/>
        <a:p>
          <a:r>
            <a:rPr lang="en-GB" sz="900" dirty="0"/>
            <a:t>What works?</a:t>
          </a:r>
        </a:p>
      </dgm:t>
    </dgm:pt>
    <dgm:pt modelId="{DD9A2503-0F64-45F2-9FFB-927E4314ECDD}" type="parTrans" cxnId="{D50E1DA8-C891-413E-B3F7-F4FFFBC3D514}">
      <dgm:prSet/>
      <dgm:spPr/>
      <dgm:t>
        <a:bodyPr/>
        <a:lstStyle/>
        <a:p>
          <a:endParaRPr lang="en-GB" sz="900"/>
        </a:p>
      </dgm:t>
    </dgm:pt>
    <dgm:pt modelId="{0DC2C220-DB23-489D-8F37-F7A900751829}" type="sibTrans" cxnId="{D50E1DA8-C891-413E-B3F7-F4FFFBC3D514}">
      <dgm:prSet/>
      <dgm:spPr/>
      <dgm:t>
        <a:bodyPr/>
        <a:lstStyle/>
        <a:p>
          <a:endParaRPr lang="en-GB" sz="900"/>
        </a:p>
      </dgm:t>
    </dgm:pt>
    <dgm:pt modelId="{445563BE-B611-4F84-A507-F638F0AB8858}">
      <dgm:prSet custT="1"/>
      <dgm:spPr/>
      <dgm:t>
        <a:bodyPr/>
        <a:lstStyle/>
        <a:p>
          <a:r>
            <a:rPr lang="en-GB" sz="900" dirty="0"/>
            <a:t>Local picture</a:t>
          </a:r>
        </a:p>
      </dgm:t>
    </dgm:pt>
    <dgm:pt modelId="{23A80ECB-381C-442C-8FEE-2CCB105DCF3D}" type="parTrans" cxnId="{02666718-F9B2-4A8B-9BE7-A80872C3EE22}">
      <dgm:prSet/>
      <dgm:spPr/>
      <dgm:t>
        <a:bodyPr/>
        <a:lstStyle/>
        <a:p>
          <a:endParaRPr lang="en-GB" sz="900"/>
        </a:p>
      </dgm:t>
    </dgm:pt>
    <dgm:pt modelId="{A85471F0-ABCD-4B48-8CD7-F0082B44AE99}" type="sibTrans" cxnId="{02666718-F9B2-4A8B-9BE7-A80872C3EE22}">
      <dgm:prSet/>
      <dgm:spPr/>
      <dgm:t>
        <a:bodyPr/>
        <a:lstStyle/>
        <a:p>
          <a:endParaRPr lang="en-GB" sz="900"/>
        </a:p>
      </dgm:t>
    </dgm:pt>
    <dgm:pt modelId="{43A36CC4-9769-4FA2-AF1B-45A21581806D}">
      <dgm:prSet custT="1"/>
      <dgm:spPr/>
      <dgm:t>
        <a:bodyPr/>
        <a:lstStyle/>
        <a:p>
          <a:r>
            <a:rPr lang="en-GB" sz="900" dirty="0"/>
            <a:t>Local actions</a:t>
          </a:r>
        </a:p>
      </dgm:t>
    </dgm:pt>
    <dgm:pt modelId="{F3F918F2-E454-45E5-A0C1-BFAFCC0F552A}" type="parTrans" cxnId="{9DB73D86-C9DC-424C-A021-3B7E34460C8F}">
      <dgm:prSet/>
      <dgm:spPr/>
      <dgm:t>
        <a:bodyPr/>
        <a:lstStyle/>
        <a:p>
          <a:endParaRPr lang="en-GB" sz="900"/>
        </a:p>
      </dgm:t>
    </dgm:pt>
    <dgm:pt modelId="{A37E2EC9-DBEE-4B6A-8546-DBE8D9272913}" type="sibTrans" cxnId="{9DB73D86-C9DC-424C-A021-3B7E34460C8F}">
      <dgm:prSet/>
      <dgm:spPr/>
      <dgm:t>
        <a:bodyPr/>
        <a:lstStyle/>
        <a:p>
          <a:endParaRPr lang="en-GB" sz="900"/>
        </a:p>
      </dgm:t>
    </dgm:pt>
    <dgm:pt modelId="{061A0BF5-072B-4B8D-B531-B8AEADF59D67}">
      <dgm:prSet custT="1"/>
      <dgm:spPr/>
      <dgm:t>
        <a:bodyPr/>
        <a:lstStyle/>
        <a:p>
          <a:r>
            <a:rPr lang="en-GB" sz="900" dirty="0"/>
            <a:t>Impact on indicators</a:t>
          </a:r>
        </a:p>
      </dgm:t>
    </dgm:pt>
    <dgm:pt modelId="{A3FB52EF-33A0-42D0-8591-3F07F78171BC}" type="parTrans" cxnId="{D11687C0-6F8D-487C-8E99-CED7C74C7ED0}">
      <dgm:prSet/>
      <dgm:spPr/>
      <dgm:t>
        <a:bodyPr/>
        <a:lstStyle/>
        <a:p>
          <a:endParaRPr lang="en-GB" sz="900"/>
        </a:p>
      </dgm:t>
    </dgm:pt>
    <dgm:pt modelId="{14A5F1FB-4D41-47EF-8A49-C0895031AC32}" type="sibTrans" cxnId="{D11687C0-6F8D-487C-8E99-CED7C74C7ED0}">
      <dgm:prSet/>
      <dgm:spPr/>
      <dgm:t>
        <a:bodyPr/>
        <a:lstStyle/>
        <a:p>
          <a:endParaRPr lang="en-GB" sz="900"/>
        </a:p>
      </dgm:t>
    </dgm:pt>
    <dgm:pt modelId="{37F14403-F196-4D9A-B0D7-1D05DD223277}">
      <dgm:prSet custT="1"/>
      <dgm:spPr/>
      <dgm:t>
        <a:bodyPr/>
        <a:lstStyle/>
        <a:p>
          <a:r>
            <a:rPr lang="en-GB" sz="900" dirty="0"/>
            <a:t>Public perspective</a:t>
          </a:r>
        </a:p>
      </dgm:t>
    </dgm:pt>
    <dgm:pt modelId="{F536E33C-4CCA-466C-A4CE-C0857C813A0B}" type="parTrans" cxnId="{A1C3D1AF-A649-48ED-BDF2-D34EF3F09CC8}">
      <dgm:prSet/>
      <dgm:spPr/>
      <dgm:t>
        <a:bodyPr/>
        <a:lstStyle/>
        <a:p>
          <a:endParaRPr lang="en-GB" sz="900"/>
        </a:p>
      </dgm:t>
    </dgm:pt>
    <dgm:pt modelId="{95EB5A5A-0D33-4DCE-AA71-9F95621C5FF7}" type="sibTrans" cxnId="{A1C3D1AF-A649-48ED-BDF2-D34EF3F09CC8}">
      <dgm:prSet/>
      <dgm:spPr/>
      <dgm:t>
        <a:bodyPr/>
        <a:lstStyle/>
        <a:p>
          <a:endParaRPr lang="en-GB" sz="900"/>
        </a:p>
      </dgm:t>
    </dgm:pt>
    <dgm:pt modelId="{B92CA054-D69D-4735-A177-4A21F65B3E61}">
      <dgm:prSet custT="1"/>
      <dgm:spPr/>
      <dgm:t>
        <a:bodyPr/>
        <a:lstStyle/>
        <a:p>
          <a:r>
            <a:rPr lang="en-GB" sz="900" dirty="0"/>
            <a:t>Knowledge gaps</a:t>
          </a:r>
        </a:p>
      </dgm:t>
    </dgm:pt>
    <dgm:pt modelId="{78C2FA89-633C-415F-8B74-7046F7C0096A}" type="parTrans" cxnId="{618EBCA0-DDF1-4727-89B9-74E0FA3D69D0}">
      <dgm:prSet/>
      <dgm:spPr/>
      <dgm:t>
        <a:bodyPr/>
        <a:lstStyle/>
        <a:p>
          <a:endParaRPr lang="en-GB" sz="900"/>
        </a:p>
      </dgm:t>
    </dgm:pt>
    <dgm:pt modelId="{A5C01145-D515-4073-8282-495D57AF52DA}" type="sibTrans" cxnId="{618EBCA0-DDF1-4727-89B9-74E0FA3D69D0}">
      <dgm:prSet/>
      <dgm:spPr/>
      <dgm:t>
        <a:bodyPr/>
        <a:lstStyle/>
        <a:p>
          <a:endParaRPr lang="en-GB" sz="900"/>
        </a:p>
      </dgm:t>
    </dgm:pt>
    <dgm:pt modelId="{DEFD813D-29D1-4F20-8D9D-0F1B29A990EF}">
      <dgm:prSet custT="1"/>
      <dgm:spPr/>
      <dgm:t>
        <a:bodyPr/>
        <a:lstStyle/>
        <a:p>
          <a:r>
            <a:rPr lang="en-GB" sz="900" dirty="0"/>
            <a:t>Priorities</a:t>
          </a:r>
        </a:p>
      </dgm:t>
    </dgm:pt>
    <dgm:pt modelId="{B4CDBFDB-10E8-424B-A437-29DC10BF23C0}" type="parTrans" cxnId="{538927E7-F709-4901-A540-8A2D44EAB6F2}">
      <dgm:prSet/>
      <dgm:spPr/>
      <dgm:t>
        <a:bodyPr/>
        <a:lstStyle/>
        <a:p>
          <a:endParaRPr lang="en-GB" sz="900"/>
        </a:p>
      </dgm:t>
    </dgm:pt>
    <dgm:pt modelId="{1F959A5C-891C-4A3F-ACC9-9FFC4EE3DAA1}" type="sibTrans" cxnId="{538927E7-F709-4901-A540-8A2D44EAB6F2}">
      <dgm:prSet/>
      <dgm:spPr/>
      <dgm:t>
        <a:bodyPr/>
        <a:lstStyle/>
        <a:p>
          <a:endParaRPr lang="en-GB" sz="900"/>
        </a:p>
      </dgm:t>
    </dgm:pt>
    <dgm:pt modelId="{75E2CA75-A4B0-49F6-8BB3-FFFD70AC9DAF}">
      <dgm:prSet custT="1"/>
      <dgm:spPr/>
      <dgm:t>
        <a:bodyPr/>
        <a:lstStyle/>
        <a:p>
          <a:r>
            <a:rPr lang="en-GB" sz="900" dirty="0"/>
            <a:t>Key contacts &amp; Appendices</a:t>
          </a:r>
        </a:p>
      </dgm:t>
    </dgm:pt>
    <dgm:pt modelId="{427F7A15-B86B-44E1-A0CF-872B8842C97B}" type="parTrans" cxnId="{88C70100-1F36-4EFC-B662-354A2852389A}">
      <dgm:prSet/>
      <dgm:spPr/>
      <dgm:t>
        <a:bodyPr/>
        <a:lstStyle/>
        <a:p>
          <a:endParaRPr lang="en-GB" sz="900"/>
        </a:p>
      </dgm:t>
    </dgm:pt>
    <dgm:pt modelId="{2BD45ACF-99BE-405E-968C-CD4DD77B94A7}" type="sibTrans" cxnId="{88C70100-1F36-4EFC-B662-354A2852389A}">
      <dgm:prSet/>
      <dgm:spPr/>
      <dgm:t>
        <a:bodyPr/>
        <a:lstStyle/>
        <a:p>
          <a:endParaRPr lang="en-GB" sz="900"/>
        </a:p>
      </dgm:t>
    </dgm:pt>
    <dgm:pt modelId="{F85B9DAB-08B0-4EAE-84E4-FE70EC6900A8}" type="pres">
      <dgm:prSet presAssocID="{07CDC8F8-9CAF-4CB4-8CD0-C3CC07326A47}" presName="Name0" presStyleCnt="0">
        <dgm:presLayoutVars>
          <dgm:dir/>
          <dgm:resizeHandles val="exact"/>
        </dgm:presLayoutVars>
      </dgm:prSet>
      <dgm:spPr/>
    </dgm:pt>
    <dgm:pt modelId="{64DBDAA1-024F-495B-96E4-22A4C28CBDCF}" type="pres">
      <dgm:prSet presAssocID="{45864B26-023D-44B8-B99B-D1B271BAF3E9}" presName="parTxOnly" presStyleLbl="node1" presStyleIdx="0" presStyleCnt="11">
        <dgm:presLayoutVars>
          <dgm:bulletEnabled val="1"/>
        </dgm:presLayoutVars>
      </dgm:prSet>
      <dgm:spPr/>
    </dgm:pt>
    <dgm:pt modelId="{73CF0B3B-9210-431A-B7AB-DD61FCBEEA7D}" type="pres">
      <dgm:prSet presAssocID="{EEFFEDA3-CE8B-4B86-8600-1A3E57F61791}" presName="parSpace" presStyleCnt="0"/>
      <dgm:spPr/>
    </dgm:pt>
    <dgm:pt modelId="{EC5C61DF-8CA0-4866-BB77-3ABEB3A0A81A}" type="pres">
      <dgm:prSet presAssocID="{0A86C89D-5A7E-48CE-82AC-CB0868A471A7}" presName="parTxOnly" presStyleLbl="node1" presStyleIdx="1" presStyleCnt="11">
        <dgm:presLayoutVars>
          <dgm:bulletEnabled val="1"/>
        </dgm:presLayoutVars>
      </dgm:prSet>
      <dgm:spPr/>
    </dgm:pt>
    <dgm:pt modelId="{F93655D6-826D-4D33-A5CE-8E2BDCCDC154}" type="pres">
      <dgm:prSet presAssocID="{5516A94D-5978-4F50-893D-CCC0ADE18234}" presName="parSpace" presStyleCnt="0"/>
      <dgm:spPr/>
    </dgm:pt>
    <dgm:pt modelId="{8CC4B7A8-EF3F-488F-A0B3-B1C484A867B0}" type="pres">
      <dgm:prSet presAssocID="{6BF2B965-142A-4F8C-8B98-EC3E4168C72B}" presName="parTxOnly" presStyleLbl="node1" presStyleIdx="2" presStyleCnt="11">
        <dgm:presLayoutVars>
          <dgm:bulletEnabled val="1"/>
        </dgm:presLayoutVars>
      </dgm:prSet>
      <dgm:spPr/>
    </dgm:pt>
    <dgm:pt modelId="{8A252260-27E9-4C75-A07C-DEF589430D49}" type="pres">
      <dgm:prSet presAssocID="{9CCDD4F1-9746-4E1E-ABA1-17C12394F599}" presName="parSpace" presStyleCnt="0"/>
      <dgm:spPr/>
    </dgm:pt>
    <dgm:pt modelId="{C68D181E-ABA1-414D-B2E0-1FC12F43A77F}" type="pres">
      <dgm:prSet presAssocID="{EF4A73B0-0F51-4E56-B6FA-C93EC709EE24}" presName="parTxOnly" presStyleLbl="node1" presStyleIdx="3" presStyleCnt="11">
        <dgm:presLayoutVars>
          <dgm:bulletEnabled val="1"/>
        </dgm:presLayoutVars>
      </dgm:prSet>
      <dgm:spPr/>
    </dgm:pt>
    <dgm:pt modelId="{2005B73A-13E5-4B02-857A-B29A6CD658AF}" type="pres">
      <dgm:prSet presAssocID="{0DC2C220-DB23-489D-8F37-F7A900751829}" presName="parSpace" presStyleCnt="0"/>
      <dgm:spPr/>
    </dgm:pt>
    <dgm:pt modelId="{B7D1FBC7-8C24-4560-A947-4F9E0042616D}" type="pres">
      <dgm:prSet presAssocID="{445563BE-B611-4F84-A507-F638F0AB8858}" presName="parTxOnly" presStyleLbl="node1" presStyleIdx="4" presStyleCnt="11">
        <dgm:presLayoutVars>
          <dgm:bulletEnabled val="1"/>
        </dgm:presLayoutVars>
      </dgm:prSet>
      <dgm:spPr/>
    </dgm:pt>
    <dgm:pt modelId="{96E7B704-A8B4-4135-AB33-85AFB879BC38}" type="pres">
      <dgm:prSet presAssocID="{A85471F0-ABCD-4B48-8CD7-F0082B44AE99}" presName="parSpace" presStyleCnt="0"/>
      <dgm:spPr/>
    </dgm:pt>
    <dgm:pt modelId="{DD9995A6-46CB-489B-B232-9A85FB81A634}" type="pres">
      <dgm:prSet presAssocID="{43A36CC4-9769-4FA2-AF1B-45A21581806D}" presName="parTxOnly" presStyleLbl="node1" presStyleIdx="5" presStyleCnt="11">
        <dgm:presLayoutVars>
          <dgm:bulletEnabled val="1"/>
        </dgm:presLayoutVars>
      </dgm:prSet>
      <dgm:spPr/>
    </dgm:pt>
    <dgm:pt modelId="{56591BBB-478E-45C7-BCF9-FEAB5DF3D1B4}" type="pres">
      <dgm:prSet presAssocID="{A37E2EC9-DBEE-4B6A-8546-DBE8D9272913}" presName="parSpace" presStyleCnt="0"/>
      <dgm:spPr/>
    </dgm:pt>
    <dgm:pt modelId="{33EAE534-EC94-4615-99B7-74B177ECF4CA}" type="pres">
      <dgm:prSet presAssocID="{061A0BF5-072B-4B8D-B531-B8AEADF59D67}" presName="parTxOnly" presStyleLbl="node1" presStyleIdx="6" presStyleCnt="11">
        <dgm:presLayoutVars>
          <dgm:bulletEnabled val="1"/>
        </dgm:presLayoutVars>
      </dgm:prSet>
      <dgm:spPr/>
    </dgm:pt>
    <dgm:pt modelId="{3165FA17-690F-461F-B707-49C30E064CBB}" type="pres">
      <dgm:prSet presAssocID="{14A5F1FB-4D41-47EF-8A49-C0895031AC32}" presName="parSpace" presStyleCnt="0"/>
      <dgm:spPr/>
    </dgm:pt>
    <dgm:pt modelId="{0185762C-B8C2-45E1-8131-E067DA5C3121}" type="pres">
      <dgm:prSet presAssocID="{37F14403-F196-4D9A-B0D7-1D05DD223277}" presName="parTxOnly" presStyleLbl="node1" presStyleIdx="7" presStyleCnt="11">
        <dgm:presLayoutVars>
          <dgm:bulletEnabled val="1"/>
        </dgm:presLayoutVars>
      </dgm:prSet>
      <dgm:spPr/>
    </dgm:pt>
    <dgm:pt modelId="{4D74BF8F-60DA-41E1-9D8B-E4F9BD36EED3}" type="pres">
      <dgm:prSet presAssocID="{95EB5A5A-0D33-4DCE-AA71-9F95621C5FF7}" presName="parSpace" presStyleCnt="0"/>
      <dgm:spPr/>
    </dgm:pt>
    <dgm:pt modelId="{DEAAF18F-8CC8-4BC1-8DF3-D4285318601E}" type="pres">
      <dgm:prSet presAssocID="{B92CA054-D69D-4735-A177-4A21F65B3E61}" presName="parTxOnly" presStyleLbl="node1" presStyleIdx="8" presStyleCnt="11">
        <dgm:presLayoutVars>
          <dgm:bulletEnabled val="1"/>
        </dgm:presLayoutVars>
      </dgm:prSet>
      <dgm:spPr/>
    </dgm:pt>
    <dgm:pt modelId="{A6691BBD-726D-4A1C-B9EB-6921ECF6C437}" type="pres">
      <dgm:prSet presAssocID="{A5C01145-D515-4073-8282-495D57AF52DA}" presName="parSpace" presStyleCnt="0"/>
      <dgm:spPr/>
    </dgm:pt>
    <dgm:pt modelId="{C3DB746A-7561-4F4C-9373-1212EB1A3A7D}" type="pres">
      <dgm:prSet presAssocID="{DEFD813D-29D1-4F20-8D9D-0F1B29A990EF}" presName="parTxOnly" presStyleLbl="node1" presStyleIdx="9" presStyleCnt="11">
        <dgm:presLayoutVars>
          <dgm:bulletEnabled val="1"/>
        </dgm:presLayoutVars>
      </dgm:prSet>
      <dgm:spPr/>
    </dgm:pt>
    <dgm:pt modelId="{CD0DDFB0-CCC8-4428-95C4-A8008FA3487A}" type="pres">
      <dgm:prSet presAssocID="{1F959A5C-891C-4A3F-ACC9-9FFC4EE3DAA1}" presName="parSpace" presStyleCnt="0"/>
      <dgm:spPr/>
    </dgm:pt>
    <dgm:pt modelId="{0038F846-6D71-4B12-A8A5-1D32D5F41839}" type="pres">
      <dgm:prSet presAssocID="{75E2CA75-A4B0-49F6-8BB3-FFFD70AC9DAF}" presName="parTxOnly" presStyleLbl="node1" presStyleIdx="10" presStyleCnt="11">
        <dgm:presLayoutVars>
          <dgm:bulletEnabled val="1"/>
        </dgm:presLayoutVars>
      </dgm:prSet>
      <dgm:spPr/>
    </dgm:pt>
  </dgm:ptLst>
  <dgm:cxnLst>
    <dgm:cxn modelId="{88C70100-1F36-4EFC-B662-354A2852389A}" srcId="{07CDC8F8-9CAF-4CB4-8CD0-C3CC07326A47}" destId="{75E2CA75-A4B0-49F6-8BB3-FFFD70AC9DAF}" srcOrd="10" destOrd="0" parTransId="{427F7A15-B86B-44E1-A0CF-872B8842C97B}" sibTransId="{2BD45ACF-99BE-405E-968C-CD4DD77B94A7}"/>
    <dgm:cxn modelId="{98041201-03C8-4E23-84B0-BA1DC8BA2AD2}" type="presOf" srcId="{75E2CA75-A4B0-49F6-8BB3-FFFD70AC9DAF}" destId="{0038F846-6D71-4B12-A8A5-1D32D5F41839}" srcOrd="0" destOrd="0" presId="urn:microsoft.com/office/officeart/2005/8/layout/hChevron3"/>
    <dgm:cxn modelId="{9A232514-B6A1-4590-8077-9C6B402B9D69}" srcId="{07CDC8F8-9CAF-4CB4-8CD0-C3CC07326A47}" destId="{6BF2B965-142A-4F8C-8B98-EC3E4168C72B}" srcOrd="2" destOrd="0" parTransId="{4DE3459B-C829-4E55-B888-6D0FDF486FCB}" sibTransId="{9CCDD4F1-9746-4E1E-ABA1-17C12394F599}"/>
    <dgm:cxn modelId="{02666718-F9B2-4A8B-9BE7-A80872C3EE22}" srcId="{07CDC8F8-9CAF-4CB4-8CD0-C3CC07326A47}" destId="{445563BE-B611-4F84-A507-F638F0AB8858}" srcOrd="4" destOrd="0" parTransId="{23A80ECB-381C-442C-8FEE-2CCB105DCF3D}" sibTransId="{A85471F0-ABCD-4B48-8CD7-F0082B44AE99}"/>
    <dgm:cxn modelId="{E76C8418-CFAF-4421-B1FF-9955452F5274}" type="presOf" srcId="{DEFD813D-29D1-4F20-8D9D-0F1B29A990EF}" destId="{C3DB746A-7561-4F4C-9373-1212EB1A3A7D}" srcOrd="0" destOrd="0" presId="urn:microsoft.com/office/officeart/2005/8/layout/hChevron3"/>
    <dgm:cxn modelId="{7A72701E-0152-4284-A999-8BFA4EFA9770}" type="presOf" srcId="{37F14403-F196-4D9A-B0D7-1D05DD223277}" destId="{0185762C-B8C2-45E1-8131-E067DA5C3121}" srcOrd="0" destOrd="0" presId="urn:microsoft.com/office/officeart/2005/8/layout/hChevron3"/>
    <dgm:cxn modelId="{C505AD37-0DA1-463A-9284-D38F40DD6892}" type="presOf" srcId="{EF4A73B0-0F51-4E56-B6FA-C93EC709EE24}" destId="{C68D181E-ABA1-414D-B2E0-1FC12F43A77F}" srcOrd="0" destOrd="0" presId="urn:microsoft.com/office/officeart/2005/8/layout/hChevron3"/>
    <dgm:cxn modelId="{E642596C-F14F-49C5-A995-1A3D7A2CE88A}" type="presOf" srcId="{45864B26-023D-44B8-B99B-D1B271BAF3E9}" destId="{64DBDAA1-024F-495B-96E4-22A4C28CBDCF}" srcOrd="0" destOrd="0" presId="urn:microsoft.com/office/officeart/2005/8/layout/hChevron3"/>
    <dgm:cxn modelId="{500CF04E-DFAC-4061-8DC4-18149CC18EC3}" srcId="{07CDC8F8-9CAF-4CB4-8CD0-C3CC07326A47}" destId="{0A86C89D-5A7E-48CE-82AC-CB0868A471A7}" srcOrd="1" destOrd="0" parTransId="{F7AC122E-CF34-44DC-945F-607EEB670C64}" sibTransId="{5516A94D-5978-4F50-893D-CCC0ADE18234}"/>
    <dgm:cxn modelId="{0CC40A4F-E558-4A21-A421-8088D186D18B}" type="presOf" srcId="{07CDC8F8-9CAF-4CB4-8CD0-C3CC07326A47}" destId="{F85B9DAB-08B0-4EAE-84E4-FE70EC6900A8}" srcOrd="0" destOrd="0" presId="urn:microsoft.com/office/officeart/2005/8/layout/hChevron3"/>
    <dgm:cxn modelId="{C3EBFD72-BBC7-4301-9A2B-4E1DB3CE1587}" type="presOf" srcId="{0A86C89D-5A7E-48CE-82AC-CB0868A471A7}" destId="{EC5C61DF-8CA0-4866-BB77-3ABEB3A0A81A}" srcOrd="0" destOrd="0" presId="urn:microsoft.com/office/officeart/2005/8/layout/hChevron3"/>
    <dgm:cxn modelId="{FFB29876-3A2A-481B-B33E-C1B982A9C391}" type="presOf" srcId="{B92CA054-D69D-4735-A177-4A21F65B3E61}" destId="{DEAAF18F-8CC8-4BC1-8DF3-D4285318601E}" srcOrd="0" destOrd="0" presId="urn:microsoft.com/office/officeart/2005/8/layout/hChevron3"/>
    <dgm:cxn modelId="{04BBA45A-5071-471F-BE3A-38C252DB5ED2}" type="presOf" srcId="{061A0BF5-072B-4B8D-B531-B8AEADF59D67}" destId="{33EAE534-EC94-4615-99B7-74B177ECF4CA}" srcOrd="0" destOrd="0" presId="urn:microsoft.com/office/officeart/2005/8/layout/hChevron3"/>
    <dgm:cxn modelId="{3D305E7D-65E0-4CE8-ACC5-23347B431D46}" srcId="{07CDC8F8-9CAF-4CB4-8CD0-C3CC07326A47}" destId="{45864B26-023D-44B8-B99B-D1B271BAF3E9}" srcOrd="0" destOrd="0" parTransId="{24D9D324-44DE-436B-9E9C-17B15CD06530}" sibTransId="{EEFFEDA3-CE8B-4B86-8600-1A3E57F61791}"/>
    <dgm:cxn modelId="{7E2F4382-330A-4BB4-BF6F-D8B35F79157A}" type="presOf" srcId="{6BF2B965-142A-4F8C-8B98-EC3E4168C72B}" destId="{8CC4B7A8-EF3F-488F-A0B3-B1C484A867B0}" srcOrd="0" destOrd="0" presId="urn:microsoft.com/office/officeart/2005/8/layout/hChevron3"/>
    <dgm:cxn modelId="{9DB73D86-C9DC-424C-A021-3B7E34460C8F}" srcId="{07CDC8F8-9CAF-4CB4-8CD0-C3CC07326A47}" destId="{43A36CC4-9769-4FA2-AF1B-45A21581806D}" srcOrd="5" destOrd="0" parTransId="{F3F918F2-E454-45E5-A0C1-BFAFCC0F552A}" sibTransId="{A37E2EC9-DBEE-4B6A-8546-DBE8D9272913}"/>
    <dgm:cxn modelId="{204F009A-7AB5-491D-AA3C-364D10902807}" type="presOf" srcId="{43A36CC4-9769-4FA2-AF1B-45A21581806D}" destId="{DD9995A6-46CB-489B-B232-9A85FB81A634}" srcOrd="0" destOrd="0" presId="urn:microsoft.com/office/officeart/2005/8/layout/hChevron3"/>
    <dgm:cxn modelId="{618EBCA0-DDF1-4727-89B9-74E0FA3D69D0}" srcId="{07CDC8F8-9CAF-4CB4-8CD0-C3CC07326A47}" destId="{B92CA054-D69D-4735-A177-4A21F65B3E61}" srcOrd="8" destOrd="0" parTransId="{78C2FA89-633C-415F-8B74-7046F7C0096A}" sibTransId="{A5C01145-D515-4073-8282-495D57AF52DA}"/>
    <dgm:cxn modelId="{D50E1DA8-C891-413E-B3F7-F4FFFBC3D514}" srcId="{07CDC8F8-9CAF-4CB4-8CD0-C3CC07326A47}" destId="{EF4A73B0-0F51-4E56-B6FA-C93EC709EE24}" srcOrd="3" destOrd="0" parTransId="{DD9A2503-0F64-45F2-9FFB-927E4314ECDD}" sibTransId="{0DC2C220-DB23-489D-8F37-F7A900751829}"/>
    <dgm:cxn modelId="{A1C3D1AF-A649-48ED-BDF2-D34EF3F09CC8}" srcId="{07CDC8F8-9CAF-4CB4-8CD0-C3CC07326A47}" destId="{37F14403-F196-4D9A-B0D7-1D05DD223277}" srcOrd="7" destOrd="0" parTransId="{F536E33C-4CCA-466C-A4CE-C0857C813A0B}" sibTransId="{95EB5A5A-0D33-4DCE-AA71-9F95621C5FF7}"/>
    <dgm:cxn modelId="{D11687C0-6F8D-487C-8E99-CED7C74C7ED0}" srcId="{07CDC8F8-9CAF-4CB4-8CD0-C3CC07326A47}" destId="{061A0BF5-072B-4B8D-B531-B8AEADF59D67}" srcOrd="6" destOrd="0" parTransId="{A3FB52EF-33A0-42D0-8591-3F07F78171BC}" sibTransId="{14A5F1FB-4D41-47EF-8A49-C0895031AC32}"/>
    <dgm:cxn modelId="{2B2FFFD6-CDA8-45ED-862F-99641B8E6D24}" type="presOf" srcId="{445563BE-B611-4F84-A507-F638F0AB8858}" destId="{B7D1FBC7-8C24-4560-A947-4F9E0042616D}" srcOrd="0" destOrd="0" presId="urn:microsoft.com/office/officeart/2005/8/layout/hChevron3"/>
    <dgm:cxn modelId="{538927E7-F709-4901-A540-8A2D44EAB6F2}" srcId="{07CDC8F8-9CAF-4CB4-8CD0-C3CC07326A47}" destId="{DEFD813D-29D1-4F20-8D9D-0F1B29A990EF}" srcOrd="9" destOrd="0" parTransId="{B4CDBFDB-10E8-424B-A437-29DC10BF23C0}" sibTransId="{1F959A5C-891C-4A3F-ACC9-9FFC4EE3DAA1}"/>
    <dgm:cxn modelId="{A0650D20-7E5F-4655-9C45-3834AC4CF0F2}" type="presParOf" srcId="{F85B9DAB-08B0-4EAE-84E4-FE70EC6900A8}" destId="{64DBDAA1-024F-495B-96E4-22A4C28CBDCF}" srcOrd="0" destOrd="0" presId="urn:microsoft.com/office/officeart/2005/8/layout/hChevron3"/>
    <dgm:cxn modelId="{5D763702-173B-4798-ADC3-5D808E33B7D4}" type="presParOf" srcId="{F85B9DAB-08B0-4EAE-84E4-FE70EC6900A8}" destId="{73CF0B3B-9210-431A-B7AB-DD61FCBEEA7D}" srcOrd="1" destOrd="0" presId="urn:microsoft.com/office/officeart/2005/8/layout/hChevron3"/>
    <dgm:cxn modelId="{1C570DD1-2B08-4BBC-B5CD-CE38D9BCE171}" type="presParOf" srcId="{F85B9DAB-08B0-4EAE-84E4-FE70EC6900A8}" destId="{EC5C61DF-8CA0-4866-BB77-3ABEB3A0A81A}" srcOrd="2" destOrd="0" presId="urn:microsoft.com/office/officeart/2005/8/layout/hChevron3"/>
    <dgm:cxn modelId="{DAFCA20F-214A-4561-91A8-AC1BFB6BFEC8}" type="presParOf" srcId="{F85B9DAB-08B0-4EAE-84E4-FE70EC6900A8}" destId="{F93655D6-826D-4D33-A5CE-8E2BDCCDC154}" srcOrd="3" destOrd="0" presId="urn:microsoft.com/office/officeart/2005/8/layout/hChevron3"/>
    <dgm:cxn modelId="{D5F5D683-4381-4E23-B59C-651E074B845B}" type="presParOf" srcId="{F85B9DAB-08B0-4EAE-84E4-FE70EC6900A8}" destId="{8CC4B7A8-EF3F-488F-A0B3-B1C484A867B0}" srcOrd="4" destOrd="0" presId="urn:microsoft.com/office/officeart/2005/8/layout/hChevron3"/>
    <dgm:cxn modelId="{8D723B7C-F5DB-41F6-BB77-7E416B6B8272}" type="presParOf" srcId="{F85B9DAB-08B0-4EAE-84E4-FE70EC6900A8}" destId="{8A252260-27E9-4C75-A07C-DEF589430D49}" srcOrd="5" destOrd="0" presId="urn:microsoft.com/office/officeart/2005/8/layout/hChevron3"/>
    <dgm:cxn modelId="{99720CFE-F4C9-4C47-ABAA-57128DC46409}" type="presParOf" srcId="{F85B9DAB-08B0-4EAE-84E4-FE70EC6900A8}" destId="{C68D181E-ABA1-414D-B2E0-1FC12F43A77F}" srcOrd="6" destOrd="0" presId="urn:microsoft.com/office/officeart/2005/8/layout/hChevron3"/>
    <dgm:cxn modelId="{34F0644D-563A-4BBF-B8D0-313A37610C5E}" type="presParOf" srcId="{F85B9DAB-08B0-4EAE-84E4-FE70EC6900A8}" destId="{2005B73A-13E5-4B02-857A-B29A6CD658AF}" srcOrd="7" destOrd="0" presId="urn:microsoft.com/office/officeart/2005/8/layout/hChevron3"/>
    <dgm:cxn modelId="{E1924A34-C8C1-4AA5-B658-781F3E3D8E87}" type="presParOf" srcId="{F85B9DAB-08B0-4EAE-84E4-FE70EC6900A8}" destId="{B7D1FBC7-8C24-4560-A947-4F9E0042616D}" srcOrd="8" destOrd="0" presId="urn:microsoft.com/office/officeart/2005/8/layout/hChevron3"/>
    <dgm:cxn modelId="{64847324-4598-4161-ADF8-FF79BB6653A8}" type="presParOf" srcId="{F85B9DAB-08B0-4EAE-84E4-FE70EC6900A8}" destId="{96E7B704-A8B4-4135-AB33-85AFB879BC38}" srcOrd="9" destOrd="0" presId="urn:microsoft.com/office/officeart/2005/8/layout/hChevron3"/>
    <dgm:cxn modelId="{CCB6C357-5215-4883-A7E3-92DF104C66B5}" type="presParOf" srcId="{F85B9DAB-08B0-4EAE-84E4-FE70EC6900A8}" destId="{DD9995A6-46CB-489B-B232-9A85FB81A634}" srcOrd="10" destOrd="0" presId="urn:microsoft.com/office/officeart/2005/8/layout/hChevron3"/>
    <dgm:cxn modelId="{6AD662ED-A9A5-44E7-8F19-221EA5A4EFB8}" type="presParOf" srcId="{F85B9DAB-08B0-4EAE-84E4-FE70EC6900A8}" destId="{56591BBB-478E-45C7-BCF9-FEAB5DF3D1B4}" srcOrd="11" destOrd="0" presId="urn:microsoft.com/office/officeart/2005/8/layout/hChevron3"/>
    <dgm:cxn modelId="{7F6FDD72-8A1A-4AE5-98AF-3A2B8E354841}" type="presParOf" srcId="{F85B9DAB-08B0-4EAE-84E4-FE70EC6900A8}" destId="{33EAE534-EC94-4615-99B7-74B177ECF4CA}" srcOrd="12" destOrd="0" presId="urn:microsoft.com/office/officeart/2005/8/layout/hChevron3"/>
    <dgm:cxn modelId="{9E294DF5-5960-4348-BA76-9BA906791805}" type="presParOf" srcId="{F85B9DAB-08B0-4EAE-84E4-FE70EC6900A8}" destId="{3165FA17-690F-461F-B707-49C30E064CBB}" srcOrd="13" destOrd="0" presId="urn:microsoft.com/office/officeart/2005/8/layout/hChevron3"/>
    <dgm:cxn modelId="{CE6B6D6D-E85F-440E-998C-42A7AA3F610F}" type="presParOf" srcId="{F85B9DAB-08B0-4EAE-84E4-FE70EC6900A8}" destId="{0185762C-B8C2-45E1-8131-E067DA5C3121}" srcOrd="14" destOrd="0" presId="urn:microsoft.com/office/officeart/2005/8/layout/hChevron3"/>
    <dgm:cxn modelId="{CB2E4971-7896-4B5E-8387-F688C0415EBA}" type="presParOf" srcId="{F85B9DAB-08B0-4EAE-84E4-FE70EC6900A8}" destId="{4D74BF8F-60DA-41E1-9D8B-E4F9BD36EED3}" srcOrd="15" destOrd="0" presId="urn:microsoft.com/office/officeart/2005/8/layout/hChevron3"/>
    <dgm:cxn modelId="{9428A406-3383-4CBD-A185-212948590B1C}" type="presParOf" srcId="{F85B9DAB-08B0-4EAE-84E4-FE70EC6900A8}" destId="{DEAAF18F-8CC8-4BC1-8DF3-D4285318601E}" srcOrd="16" destOrd="0" presId="urn:microsoft.com/office/officeart/2005/8/layout/hChevron3"/>
    <dgm:cxn modelId="{EB411C83-2584-4DC9-89DD-22E0A3B22282}" type="presParOf" srcId="{F85B9DAB-08B0-4EAE-84E4-FE70EC6900A8}" destId="{A6691BBD-726D-4A1C-B9EB-6921ECF6C437}" srcOrd="17" destOrd="0" presId="urn:microsoft.com/office/officeart/2005/8/layout/hChevron3"/>
    <dgm:cxn modelId="{5A59B64B-728F-4A90-B392-C632065DB0C9}" type="presParOf" srcId="{F85B9DAB-08B0-4EAE-84E4-FE70EC6900A8}" destId="{C3DB746A-7561-4F4C-9373-1212EB1A3A7D}" srcOrd="18" destOrd="0" presId="urn:microsoft.com/office/officeart/2005/8/layout/hChevron3"/>
    <dgm:cxn modelId="{B0C3D4AA-F905-4F5B-B2F6-0BF0B67B2726}" type="presParOf" srcId="{F85B9DAB-08B0-4EAE-84E4-FE70EC6900A8}" destId="{CD0DDFB0-CCC8-4428-95C4-A8008FA3487A}" srcOrd="19" destOrd="0" presId="urn:microsoft.com/office/officeart/2005/8/layout/hChevron3"/>
    <dgm:cxn modelId="{2F69AA0C-92A0-4576-9350-B16AA0DA2DBC}" type="presParOf" srcId="{F85B9DAB-08B0-4EAE-84E4-FE70EC6900A8}" destId="{0038F846-6D71-4B12-A8A5-1D32D5F41839}" srcOrd="20" destOrd="0" presId="urn:microsoft.com/office/officeart/2005/8/layout/hChevron3"/>
  </dgm:cxnLst>
  <dgm:bg/>
  <dgm:whole/>
  <dgm:extLst>
    <a:ext uri="http://schemas.microsoft.com/office/drawing/2008/diagram">
      <dsp:dataModelExt xmlns:dsp="http://schemas.microsoft.com/office/drawing/2008/diagram" relId="rId20"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7CDC8F8-9CAF-4CB4-8CD0-C3CC07326A47}" type="doc">
      <dgm:prSet loTypeId="urn:microsoft.com/office/officeart/2005/8/layout/hChevron3" loCatId="process" qsTypeId="urn:microsoft.com/office/officeart/2005/8/quickstyle/simple1" qsCatId="simple" csTypeId="urn:microsoft.com/office/officeart/2005/8/colors/accent1_2" csCatId="accent1" phldr="1"/>
      <dgm:spPr/>
    </dgm:pt>
    <dgm:pt modelId="{45864B26-023D-44B8-B99B-D1B271BAF3E9}">
      <dgm:prSet phldrT="[Text]" custT="1"/>
      <dgm:spPr>
        <a:solidFill>
          <a:schemeClr val="accent1"/>
        </a:solidFill>
      </dgm:spPr>
      <dgm:t>
        <a:bodyPr/>
        <a:lstStyle/>
        <a:p>
          <a:r>
            <a:rPr lang="en-GB" sz="900" dirty="0"/>
            <a:t>Key facts</a:t>
          </a:r>
        </a:p>
      </dgm:t>
    </dgm:pt>
    <dgm:pt modelId="{24D9D324-44DE-436B-9E9C-17B15CD06530}" type="parTrans" cxnId="{3D305E7D-65E0-4CE8-ACC5-23347B431D46}">
      <dgm:prSet/>
      <dgm:spPr/>
      <dgm:t>
        <a:bodyPr/>
        <a:lstStyle/>
        <a:p>
          <a:endParaRPr lang="en-GB" sz="900"/>
        </a:p>
      </dgm:t>
    </dgm:pt>
    <dgm:pt modelId="{EEFFEDA3-CE8B-4B86-8600-1A3E57F61791}" type="sibTrans" cxnId="{3D305E7D-65E0-4CE8-ACC5-23347B431D46}">
      <dgm:prSet/>
      <dgm:spPr/>
      <dgm:t>
        <a:bodyPr/>
        <a:lstStyle/>
        <a:p>
          <a:endParaRPr lang="en-GB" sz="900"/>
        </a:p>
      </dgm:t>
    </dgm:pt>
    <dgm:pt modelId="{0A86C89D-5A7E-48CE-82AC-CB0868A471A7}">
      <dgm:prSet phldrT="[Text]" custT="1"/>
      <dgm:spPr/>
      <dgm:t>
        <a:bodyPr/>
        <a:lstStyle/>
        <a:p>
          <a:r>
            <a:rPr lang="en-GB" sz="900" dirty="0"/>
            <a:t>Setting the scene</a:t>
          </a:r>
        </a:p>
      </dgm:t>
    </dgm:pt>
    <dgm:pt modelId="{F7AC122E-CF34-44DC-945F-607EEB670C64}" type="parTrans" cxnId="{500CF04E-DFAC-4061-8DC4-18149CC18EC3}">
      <dgm:prSet/>
      <dgm:spPr/>
      <dgm:t>
        <a:bodyPr/>
        <a:lstStyle/>
        <a:p>
          <a:endParaRPr lang="en-GB" sz="900"/>
        </a:p>
      </dgm:t>
    </dgm:pt>
    <dgm:pt modelId="{5516A94D-5978-4F50-893D-CCC0ADE18234}" type="sibTrans" cxnId="{500CF04E-DFAC-4061-8DC4-18149CC18EC3}">
      <dgm:prSet/>
      <dgm:spPr/>
      <dgm:t>
        <a:bodyPr/>
        <a:lstStyle/>
        <a:p>
          <a:endParaRPr lang="en-GB" sz="900"/>
        </a:p>
      </dgm:t>
    </dgm:pt>
    <dgm:pt modelId="{6BF2B965-142A-4F8C-8B98-EC3E4168C72B}">
      <dgm:prSet phldrT="[Text]" custT="1"/>
      <dgm:spPr>
        <a:solidFill>
          <a:srgbClr val="339933"/>
        </a:solidFill>
      </dgm:spPr>
      <dgm:t>
        <a:bodyPr/>
        <a:lstStyle/>
        <a:p>
          <a:r>
            <a:rPr lang="en-GB" sz="900" dirty="0"/>
            <a:t>Policy context</a:t>
          </a:r>
        </a:p>
      </dgm:t>
    </dgm:pt>
    <dgm:pt modelId="{4DE3459B-C829-4E55-B888-6D0FDF486FCB}" type="parTrans" cxnId="{9A232514-B6A1-4590-8077-9C6B402B9D69}">
      <dgm:prSet/>
      <dgm:spPr/>
      <dgm:t>
        <a:bodyPr/>
        <a:lstStyle/>
        <a:p>
          <a:endParaRPr lang="en-GB" sz="900"/>
        </a:p>
      </dgm:t>
    </dgm:pt>
    <dgm:pt modelId="{9CCDD4F1-9746-4E1E-ABA1-17C12394F599}" type="sibTrans" cxnId="{9A232514-B6A1-4590-8077-9C6B402B9D69}">
      <dgm:prSet/>
      <dgm:spPr/>
      <dgm:t>
        <a:bodyPr/>
        <a:lstStyle/>
        <a:p>
          <a:endParaRPr lang="en-GB" sz="900"/>
        </a:p>
      </dgm:t>
    </dgm:pt>
    <dgm:pt modelId="{EF4A73B0-0F51-4E56-B6FA-C93EC709EE24}">
      <dgm:prSet custT="1"/>
      <dgm:spPr/>
      <dgm:t>
        <a:bodyPr/>
        <a:lstStyle/>
        <a:p>
          <a:r>
            <a:rPr lang="en-GB" sz="900" dirty="0"/>
            <a:t>What works?</a:t>
          </a:r>
        </a:p>
      </dgm:t>
    </dgm:pt>
    <dgm:pt modelId="{DD9A2503-0F64-45F2-9FFB-927E4314ECDD}" type="parTrans" cxnId="{D50E1DA8-C891-413E-B3F7-F4FFFBC3D514}">
      <dgm:prSet/>
      <dgm:spPr/>
      <dgm:t>
        <a:bodyPr/>
        <a:lstStyle/>
        <a:p>
          <a:endParaRPr lang="en-GB" sz="900"/>
        </a:p>
      </dgm:t>
    </dgm:pt>
    <dgm:pt modelId="{0DC2C220-DB23-489D-8F37-F7A900751829}" type="sibTrans" cxnId="{D50E1DA8-C891-413E-B3F7-F4FFFBC3D514}">
      <dgm:prSet/>
      <dgm:spPr/>
      <dgm:t>
        <a:bodyPr/>
        <a:lstStyle/>
        <a:p>
          <a:endParaRPr lang="en-GB" sz="900"/>
        </a:p>
      </dgm:t>
    </dgm:pt>
    <dgm:pt modelId="{445563BE-B611-4F84-A507-F638F0AB8858}">
      <dgm:prSet custT="1"/>
      <dgm:spPr/>
      <dgm:t>
        <a:bodyPr/>
        <a:lstStyle/>
        <a:p>
          <a:r>
            <a:rPr lang="en-GB" sz="900" dirty="0"/>
            <a:t>Local picture</a:t>
          </a:r>
        </a:p>
      </dgm:t>
    </dgm:pt>
    <dgm:pt modelId="{23A80ECB-381C-442C-8FEE-2CCB105DCF3D}" type="parTrans" cxnId="{02666718-F9B2-4A8B-9BE7-A80872C3EE22}">
      <dgm:prSet/>
      <dgm:spPr/>
      <dgm:t>
        <a:bodyPr/>
        <a:lstStyle/>
        <a:p>
          <a:endParaRPr lang="en-GB" sz="900"/>
        </a:p>
      </dgm:t>
    </dgm:pt>
    <dgm:pt modelId="{A85471F0-ABCD-4B48-8CD7-F0082B44AE99}" type="sibTrans" cxnId="{02666718-F9B2-4A8B-9BE7-A80872C3EE22}">
      <dgm:prSet/>
      <dgm:spPr/>
      <dgm:t>
        <a:bodyPr/>
        <a:lstStyle/>
        <a:p>
          <a:endParaRPr lang="en-GB" sz="900"/>
        </a:p>
      </dgm:t>
    </dgm:pt>
    <dgm:pt modelId="{43A36CC4-9769-4FA2-AF1B-45A21581806D}">
      <dgm:prSet custT="1"/>
      <dgm:spPr/>
      <dgm:t>
        <a:bodyPr/>
        <a:lstStyle/>
        <a:p>
          <a:r>
            <a:rPr lang="en-GB" sz="900" dirty="0"/>
            <a:t>Local actions</a:t>
          </a:r>
        </a:p>
      </dgm:t>
    </dgm:pt>
    <dgm:pt modelId="{F3F918F2-E454-45E5-A0C1-BFAFCC0F552A}" type="parTrans" cxnId="{9DB73D86-C9DC-424C-A021-3B7E34460C8F}">
      <dgm:prSet/>
      <dgm:spPr/>
      <dgm:t>
        <a:bodyPr/>
        <a:lstStyle/>
        <a:p>
          <a:endParaRPr lang="en-GB" sz="900"/>
        </a:p>
      </dgm:t>
    </dgm:pt>
    <dgm:pt modelId="{A37E2EC9-DBEE-4B6A-8546-DBE8D9272913}" type="sibTrans" cxnId="{9DB73D86-C9DC-424C-A021-3B7E34460C8F}">
      <dgm:prSet/>
      <dgm:spPr/>
      <dgm:t>
        <a:bodyPr/>
        <a:lstStyle/>
        <a:p>
          <a:endParaRPr lang="en-GB" sz="900"/>
        </a:p>
      </dgm:t>
    </dgm:pt>
    <dgm:pt modelId="{061A0BF5-072B-4B8D-B531-B8AEADF59D67}">
      <dgm:prSet custT="1"/>
      <dgm:spPr/>
      <dgm:t>
        <a:bodyPr/>
        <a:lstStyle/>
        <a:p>
          <a:r>
            <a:rPr lang="en-GB" sz="900" dirty="0"/>
            <a:t>Impact on indicators</a:t>
          </a:r>
        </a:p>
      </dgm:t>
    </dgm:pt>
    <dgm:pt modelId="{A3FB52EF-33A0-42D0-8591-3F07F78171BC}" type="parTrans" cxnId="{D11687C0-6F8D-487C-8E99-CED7C74C7ED0}">
      <dgm:prSet/>
      <dgm:spPr/>
      <dgm:t>
        <a:bodyPr/>
        <a:lstStyle/>
        <a:p>
          <a:endParaRPr lang="en-GB" sz="900"/>
        </a:p>
      </dgm:t>
    </dgm:pt>
    <dgm:pt modelId="{14A5F1FB-4D41-47EF-8A49-C0895031AC32}" type="sibTrans" cxnId="{D11687C0-6F8D-487C-8E99-CED7C74C7ED0}">
      <dgm:prSet/>
      <dgm:spPr/>
      <dgm:t>
        <a:bodyPr/>
        <a:lstStyle/>
        <a:p>
          <a:endParaRPr lang="en-GB" sz="900"/>
        </a:p>
      </dgm:t>
    </dgm:pt>
    <dgm:pt modelId="{37F14403-F196-4D9A-B0D7-1D05DD223277}">
      <dgm:prSet custT="1"/>
      <dgm:spPr/>
      <dgm:t>
        <a:bodyPr/>
        <a:lstStyle/>
        <a:p>
          <a:r>
            <a:rPr lang="en-GB" sz="900" dirty="0"/>
            <a:t>Public perspective</a:t>
          </a:r>
        </a:p>
      </dgm:t>
    </dgm:pt>
    <dgm:pt modelId="{F536E33C-4CCA-466C-A4CE-C0857C813A0B}" type="parTrans" cxnId="{A1C3D1AF-A649-48ED-BDF2-D34EF3F09CC8}">
      <dgm:prSet/>
      <dgm:spPr/>
      <dgm:t>
        <a:bodyPr/>
        <a:lstStyle/>
        <a:p>
          <a:endParaRPr lang="en-GB" sz="900"/>
        </a:p>
      </dgm:t>
    </dgm:pt>
    <dgm:pt modelId="{95EB5A5A-0D33-4DCE-AA71-9F95621C5FF7}" type="sibTrans" cxnId="{A1C3D1AF-A649-48ED-BDF2-D34EF3F09CC8}">
      <dgm:prSet/>
      <dgm:spPr/>
      <dgm:t>
        <a:bodyPr/>
        <a:lstStyle/>
        <a:p>
          <a:endParaRPr lang="en-GB" sz="900"/>
        </a:p>
      </dgm:t>
    </dgm:pt>
    <dgm:pt modelId="{B92CA054-D69D-4735-A177-4A21F65B3E61}">
      <dgm:prSet custT="1"/>
      <dgm:spPr/>
      <dgm:t>
        <a:bodyPr/>
        <a:lstStyle/>
        <a:p>
          <a:r>
            <a:rPr lang="en-GB" sz="900" dirty="0"/>
            <a:t>Knowledge gaps</a:t>
          </a:r>
        </a:p>
      </dgm:t>
    </dgm:pt>
    <dgm:pt modelId="{78C2FA89-633C-415F-8B74-7046F7C0096A}" type="parTrans" cxnId="{618EBCA0-DDF1-4727-89B9-74E0FA3D69D0}">
      <dgm:prSet/>
      <dgm:spPr/>
      <dgm:t>
        <a:bodyPr/>
        <a:lstStyle/>
        <a:p>
          <a:endParaRPr lang="en-GB" sz="900"/>
        </a:p>
      </dgm:t>
    </dgm:pt>
    <dgm:pt modelId="{A5C01145-D515-4073-8282-495D57AF52DA}" type="sibTrans" cxnId="{618EBCA0-DDF1-4727-89B9-74E0FA3D69D0}">
      <dgm:prSet/>
      <dgm:spPr/>
      <dgm:t>
        <a:bodyPr/>
        <a:lstStyle/>
        <a:p>
          <a:endParaRPr lang="en-GB" sz="900"/>
        </a:p>
      </dgm:t>
    </dgm:pt>
    <dgm:pt modelId="{DEFD813D-29D1-4F20-8D9D-0F1B29A990EF}">
      <dgm:prSet custT="1"/>
      <dgm:spPr/>
      <dgm:t>
        <a:bodyPr/>
        <a:lstStyle/>
        <a:p>
          <a:r>
            <a:rPr lang="en-GB" sz="900" dirty="0"/>
            <a:t>Priorities</a:t>
          </a:r>
        </a:p>
      </dgm:t>
    </dgm:pt>
    <dgm:pt modelId="{B4CDBFDB-10E8-424B-A437-29DC10BF23C0}" type="parTrans" cxnId="{538927E7-F709-4901-A540-8A2D44EAB6F2}">
      <dgm:prSet/>
      <dgm:spPr/>
      <dgm:t>
        <a:bodyPr/>
        <a:lstStyle/>
        <a:p>
          <a:endParaRPr lang="en-GB" sz="900"/>
        </a:p>
      </dgm:t>
    </dgm:pt>
    <dgm:pt modelId="{1F959A5C-891C-4A3F-ACC9-9FFC4EE3DAA1}" type="sibTrans" cxnId="{538927E7-F709-4901-A540-8A2D44EAB6F2}">
      <dgm:prSet/>
      <dgm:spPr/>
      <dgm:t>
        <a:bodyPr/>
        <a:lstStyle/>
        <a:p>
          <a:endParaRPr lang="en-GB" sz="900"/>
        </a:p>
      </dgm:t>
    </dgm:pt>
    <dgm:pt modelId="{75E2CA75-A4B0-49F6-8BB3-FFFD70AC9DAF}">
      <dgm:prSet custT="1"/>
      <dgm:spPr/>
      <dgm:t>
        <a:bodyPr/>
        <a:lstStyle/>
        <a:p>
          <a:r>
            <a:rPr lang="en-GB" sz="900" dirty="0"/>
            <a:t>Key contacts &amp; Appendices</a:t>
          </a:r>
        </a:p>
      </dgm:t>
    </dgm:pt>
    <dgm:pt modelId="{427F7A15-B86B-44E1-A0CF-872B8842C97B}" type="parTrans" cxnId="{88C70100-1F36-4EFC-B662-354A2852389A}">
      <dgm:prSet/>
      <dgm:spPr/>
      <dgm:t>
        <a:bodyPr/>
        <a:lstStyle/>
        <a:p>
          <a:endParaRPr lang="en-GB" sz="900"/>
        </a:p>
      </dgm:t>
    </dgm:pt>
    <dgm:pt modelId="{2BD45ACF-99BE-405E-968C-CD4DD77B94A7}" type="sibTrans" cxnId="{88C70100-1F36-4EFC-B662-354A2852389A}">
      <dgm:prSet/>
      <dgm:spPr/>
      <dgm:t>
        <a:bodyPr/>
        <a:lstStyle/>
        <a:p>
          <a:endParaRPr lang="en-GB" sz="900"/>
        </a:p>
      </dgm:t>
    </dgm:pt>
    <dgm:pt modelId="{F85B9DAB-08B0-4EAE-84E4-FE70EC6900A8}" type="pres">
      <dgm:prSet presAssocID="{07CDC8F8-9CAF-4CB4-8CD0-C3CC07326A47}" presName="Name0" presStyleCnt="0">
        <dgm:presLayoutVars>
          <dgm:dir/>
          <dgm:resizeHandles val="exact"/>
        </dgm:presLayoutVars>
      </dgm:prSet>
      <dgm:spPr/>
    </dgm:pt>
    <dgm:pt modelId="{64DBDAA1-024F-495B-96E4-22A4C28CBDCF}" type="pres">
      <dgm:prSet presAssocID="{45864B26-023D-44B8-B99B-D1B271BAF3E9}" presName="parTxOnly" presStyleLbl="node1" presStyleIdx="0" presStyleCnt="11">
        <dgm:presLayoutVars>
          <dgm:bulletEnabled val="1"/>
        </dgm:presLayoutVars>
      </dgm:prSet>
      <dgm:spPr/>
    </dgm:pt>
    <dgm:pt modelId="{73CF0B3B-9210-431A-B7AB-DD61FCBEEA7D}" type="pres">
      <dgm:prSet presAssocID="{EEFFEDA3-CE8B-4B86-8600-1A3E57F61791}" presName="parSpace" presStyleCnt="0"/>
      <dgm:spPr/>
    </dgm:pt>
    <dgm:pt modelId="{EC5C61DF-8CA0-4866-BB77-3ABEB3A0A81A}" type="pres">
      <dgm:prSet presAssocID="{0A86C89D-5A7E-48CE-82AC-CB0868A471A7}" presName="parTxOnly" presStyleLbl="node1" presStyleIdx="1" presStyleCnt="11">
        <dgm:presLayoutVars>
          <dgm:bulletEnabled val="1"/>
        </dgm:presLayoutVars>
      </dgm:prSet>
      <dgm:spPr/>
    </dgm:pt>
    <dgm:pt modelId="{F93655D6-826D-4D33-A5CE-8E2BDCCDC154}" type="pres">
      <dgm:prSet presAssocID="{5516A94D-5978-4F50-893D-CCC0ADE18234}" presName="parSpace" presStyleCnt="0"/>
      <dgm:spPr/>
    </dgm:pt>
    <dgm:pt modelId="{8CC4B7A8-EF3F-488F-A0B3-B1C484A867B0}" type="pres">
      <dgm:prSet presAssocID="{6BF2B965-142A-4F8C-8B98-EC3E4168C72B}" presName="parTxOnly" presStyleLbl="node1" presStyleIdx="2" presStyleCnt="11">
        <dgm:presLayoutVars>
          <dgm:bulletEnabled val="1"/>
        </dgm:presLayoutVars>
      </dgm:prSet>
      <dgm:spPr/>
    </dgm:pt>
    <dgm:pt modelId="{8A252260-27E9-4C75-A07C-DEF589430D49}" type="pres">
      <dgm:prSet presAssocID="{9CCDD4F1-9746-4E1E-ABA1-17C12394F599}" presName="parSpace" presStyleCnt="0"/>
      <dgm:spPr/>
    </dgm:pt>
    <dgm:pt modelId="{C68D181E-ABA1-414D-B2E0-1FC12F43A77F}" type="pres">
      <dgm:prSet presAssocID="{EF4A73B0-0F51-4E56-B6FA-C93EC709EE24}" presName="parTxOnly" presStyleLbl="node1" presStyleIdx="3" presStyleCnt="11">
        <dgm:presLayoutVars>
          <dgm:bulletEnabled val="1"/>
        </dgm:presLayoutVars>
      </dgm:prSet>
      <dgm:spPr/>
    </dgm:pt>
    <dgm:pt modelId="{2005B73A-13E5-4B02-857A-B29A6CD658AF}" type="pres">
      <dgm:prSet presAssocID="{0DC2C220-DB23-489D-8F37-F7A900751829}" presName="parSpace" presStyleCnt="0"/>
      <dgm:spPr/>
    </dgm:pt>
    <dgm:pt modelId="{B7D1FBC7-8C24-4560-A947-4F9E0042616D}" type="pres">
      <dgm:prSet presAssocID="{445563BE-B611-4F84-A507-F638F0AB8858}" presName="parTxOnly" presStyleLbl="node1" presStyleIdx="4" presStyleCnt="11">
        <dgm:presLayoutVars>
          <dgm:bulletEnabled val="1"/>
        </dgm:presLayoutVars>
      </dgm:prSet>
      <dgm:spPr/>
    </dgm:pt>
    <dgm:pt modelId="{96E7B704-A8B4-4135-AB33-85AFB879BC38}" type="pres">
      <dgm:prSet presAssocID="{A85471F0-ABCD-4B48-8CD7-F0082B44AE99}" presName="parSpace" presStyleCnt="0"/>
      <dgm:spPr/>
    </dgm:pt>
    <dgm:pt modelId="{DD9995A6-46CB-489B-B232-9A85FB81A634}" type="pres">
      <dgm:prSet presAssocID="{43A36CC4-9769-4FA2-AF1B-45A21581806D}" presName="parTxOnly" presStyleLbl="node1" presStyleIdx="5" presStyleCnt="11">
        <dgm:presLayoutVars>
          <dgm:bulletEnabled val="1"/>
        </dgm:presLayoutVars>
      </dgm:prSet>
      <dgm:spPr/>
    </dgm:pt>
    <dgm:pt modelId="{56591BBB-478E-45C7-BCF9-FEAB5DF3D1B4}" type="pres">
      <dgm:prSet presAssocID="{A37E2EC9-DBEE-4B6A-8546-DBE8D9272913}" presName="parSpace" presStyleCnt="0"/>
      <dgm:spPr/>
    </dgm:pt>
    <dgm:pt modelId="{33EAE534-EC94-4615-99B7-74B177ECF4CA}" type="pres">
      <dgm:prSet presAssocID="{061A0BF5-072B-4B8D-B531-B8AEADF59D67}" presName="parTxOnly" presStyleLbl="node1" presStyleIdx="6" presStyleCnt="11">
        <dgm:presLayoutVars>
          <dgm:bulletEnabled val="1"/>
        </dgm:presLayoutVars>
      </dgm:prSet>
      <dgm:spPr/>
    </dgm:pt>
    <dgm:pt modelId="{3165FA17-690F-461F-B707-49C30E064CBB}" type="pres">
      <dgm:prSet presAssocID="{14A5F1FB-4D41-47EF-8A49-C0895031AC32}" presName="parSpace" presStyleCnt="0"/>
      <dgm:spPr/>
    </dgm:pt>
    <dgm:pt modelId="{0185762C-B8C2-45E1-8131-E067DA5C3121}" type="pres">
      <dgm:prSet presAssocID="{37F14403-F196-4D9A-B0D7-1D05DD223277}" presName="parTxOnly" presStyleLbl="node1" presStyleIdx="7" presStyleCnt="11">
        <dgm:presLayoutVars>
          <dgm:bulletEnabled val="1"/>
        </dgm:presLayoutVars>
      </dgm:prSet>
      <dgm:spPr/>
    </dgm:pt>
    <dgm:pt modelId="{4D74BF8F-60DA-41E1-9D8B-E4F9BD36EED3}" type="pres">
      <dgm:prSet presAssocID="{95EB5A5A-0D33-4DCE-AA71-9F95621C5FF7}" presName="parSpace" presStyleCnt="0"/>
      <dgm:spPr/>
    </dgm:pt>
    <dgm:pt modelId="{DEAAF18F-8CC8-4BC1-8DF3-D4285318601E}" type="pres">
      <dgm:prSet presAssocID="{B92CA054-D69D-4735-A177-4A21F65B3E61}" presName="parTxOnly" presStyleLbl="node1" presStyleIdx="8" presStyleCnt="11">
        <dgm:presLayoutVars>
          <dgm:bulletEnabled val="1"/>
        </dgm:presLayoutVars>
      </dgm:prSet>
      <dgm:spPr/>
    </dgm:pt>
    <dgm:pt modelId="{A6691BBD-726D-4A1C-B9EB-6921ECF6C437}" type="pres">
      <dgm:prSet presAssocID="{A5C01145-D515-4073-8282-495D57AF52DA}" presName="parSpace" presStyleCnt="0"/>
      <dgm:spPr/>
    </dgm:pt>
    <dgm:pt modelId="{C3DB746A-7561-4F4C-9373-1212EB1A3A7D}" type="pres">
      <dgm:prSet presAssocID="{DEFD813D-29D1-4F20-8D9D-0F1B29A990EF}" presName="parTxOnly" presStyleLbl="node1" presStyleIdx="9" presStyleCnt="11">
        <dgm:presLayoutVars>
          <dgm:bulletEnabled val="1"/>
        </dgm:presLayoutVars>
      </dgm:prSet>
      <dgm:spPr/>
    </dgm:pt>
    <dgm:pt modelId="{CD0DDFB0-CCC8-4428-95C4-A8008FA3487A}" type="pres">
      <dgm:prSet presAssocID="{1F959A5C-891C-4A3F-ACC9-9FFC4EE3DAA1}" presName="parSpace" presStyleCnt="0"/>
      <dgm:spPr/>
    </dgm:pt>
    <dgm:pt modelId="{0038F846-6D71-4B12-A8A5-1D32D5F41839}" type="pres">
      <dgm:prSet presAssocID="{75E2CA75-A4B0-49F6-8BB3-FFFD70AC9DAF}" presName="parTxOnly" presStyleLbl="node1" presStyleIdx="10" presStyleCnt="11">
        <dgm:presLayoutVars>
          <dgm:bulletEnabled val="1"/>
        </dgm:presLayoutVars>
      </dgm:prSet>
      <dgm:spPr/>
    </dgm:pt>
  </dgm:ptLst>
  <dgm:cxnLst>
    <dgm:cxn modelId="{88C70100-1F36-4EFC-B662-354A2852389A}" srcId="{07CDC8F8-9CAF-4CB4-8CD0-C3CC07326A47}" destId="{75E2CA75-A4B0-49F6-8BB3-FFFD70AC9DAF}" srcOrd="10" destOrd="0" parTransId="{427F7A15-B86B-44E1-A0CF-872B8842C97B}" sibTransId="{2BD45ACF-99BE-405E-968C-CD4DD77B94A7}"/>
    <dgm:cxn modelId="{1CC9F803-EC47-48F6-ACF3-13AA12740CC8}" type="presOf" srcId="{EF4A73B0-0F51-4E56-B6FA-C93EC709EE24}" destId="{C68D181E-ABA1-414D-B2E0-1FC12F43A77F}" srcOrd="0" destOrd="0" presId="urn:microsoft.com/office/officeart/2005/8/layout/hChevron3"/>
    <dgm:cxn modelId="{ACFFF907-CD4A-4015-B752-7D8A1970E8D2}" type="presOf" srcId="{445563BE-B611-4F84-A507-F638F0AB8858}" destId="{B7D1FBC7-8C24-4560-A947-4F9E0042616D}" srcOrd="0" destOrd="0" presId="urn:microsoft.com/office/officeart/2005/8/layout/hChevron3"/>
    <dgm:cxn modelId="{7CDC070F-1E0C-4212-A729-E3C47DAD5879}" type="presOf" srcId="{07CDC8F8-9CAF-4CB4-8CD0-C3CC07326A47}" destId="{F85B9DAB-08B0-4EAE-84E4-FE70EC6900A8}" srcOrd="0" destOrd="0" presId="urn:microsoft.com/office/officeart/2005/8/layout/hChevron3"/>
    <dgm:cxn modelId="{9A232514-B6A1-4590-8077-9C6B402B9D69}" srcId="{07CDC8F8-9CAF-4CB4-8CD0-C3CC07326A47}" destId="{6BF2B965-142A-4F8C-8B98-EC3E4168C72B}" srcOrd="2" destOrd="0" parTransId="{4DE3459B-C829-4E55-B888-6D0FDF486FCB}" sibTransId="{9CCDD4F1-9746-4E1E-ABA1-17C12394F599}"/>
    <dgm:cxn modelId="{02666718-F9B2-4A8B-9BE7-A80872C3EE22}" srcId="{07CDC8F8-9CAF-4CB4-8CD0-C3CC07326A47}" destId="{445563BE-B611-4F84-A507-F638F0AB8858}" srcOrd="4" destOrd="0" parTransId="{23A80ECB-381C-442C-8FEE-2CCB105DCF3D}" sibTransId="{A85471F0-ABCD-4B48-8CD7-F0082B44AE99}"/>
    <dgm:cxn modelId="{BFE7BA20-70F0-41A1-907B-12AB4A97DC90}" type="presOf" srcId="{DEFD813D-29D1-4F20-8D9D-0F1B29A990EF}" destId="{C3DB746A-7561-4F4C-9373-1212EB1A3A7D}" srcOrd="0" destOrd="0" presId="urn:microsoft.com/office/officeart/2005/8/layout/hChevron3"/>
    <dgm:cxn modelId="{2EC65341-CBDC-419E-9AA2-61ACD0841B55}" type="presOf" srcId="{45864B26-023D-44B8-B99B-D1B271BAF3E9}" destId="{64DBDAA1-024F-495B-96E4-22A4C28CBDCF}" srcOrd="0" destOrd="0" presId="urn:microsoft.com/office/officeart/2005/8/layout/hChevron3"/>
    <dgm:cxn modelId="{773A0544-D51A-477E-8B10-0A470114C775}" type="presOf" srcId="{6BF2B965-142A-4F8C-8B98-EC3E4168C72B}" destId="{8CC4B7A8-EF3F-488F-A0B3-B1C484A867B0}" srcOrd="0" destOrd="0" presId="urn:microsoft.com/office/officeart/2005/8/layout/hChevron3"/>
    <dgm:cxn modelId="{500CF04E-DFAC-4061-8DC4-18149CC18EC3}" srcId="{07CDC8F8-9CAF-4CB4-8CD0-C3CC07326A47}" destId="{0A86C89D-5A7E-48CE-82AC-CB0868A471A7}" srcOrd="1" destOrd="0" parTransId="{F7AC122E-CF34-44DC-945F-607EEB670C64}" sibTransId="{5516A94D-5978-4F50-893D-CCC0ADE18234}"/>
    <dgm:cxn modelId="{13786451-AC25-4755-882C-0B0F7CB3D056}" type="presOf" srcId="{75E2CA75-A4B0-49F6-8BB3-FFFD70AC9DAF}" destId="{0038F846-6D71-4B12-A8A5-1D32D5F41839}" srcOrd="0" destOrd="0" presId="urn:microsoft.com/office/officeart/2005/8/layout/hChevron3"/>
    <dgm:cxn modelId="{3D305E7D-65E0-4CE8-ACC5-23347B431D46}" srcId="{07CDC8F8-9CAF-4CB4-8CD0-C3CC07326A47}" destId="{45864B26-023D-44B8-B99B-D1B271BAF3E9}" srcOrd="0" destOrd="0" parTransId="{24D9D324-44DE-436B-9E9C-17B15CD06530}" sibTransId="{EEFFEDA3-CE8B-4B86-8600-1A3E57F61791}"/>
    <dgm:cxn modelId="{9DB73D86-C9DC-424C-A021-3B7E34460C8F}" srcId="{07CDC8F8-9CAF-4CB4-8CD0-C3CC07326A47}" destId="{43A36CC4-9769-4FA2-AF1B-45A21581806D}" srcOrd="5" destOrd="0" parTransId="{F3F918F2-E454-45E5-A0C1-BFAFCC0F552A}" sibTransId="{A37E2EC9-DBEE-4B6A-8546-DBE8D9272913}"/>
    <dgm:cxn modelId="{ECF49B94-4D60-4A88-831D-3198D0714868}" type="presOf" srcId="{B92CA054-D69D-4735-A177-4A21F65B3E61}" destId="{DEAAF18F-8CC8-4BC1-8DF3-D4285318601E}" srcOrd="0" destOrd="0" presId="urn:microsoft.com/office/officeart/2005/8/layout/hChevron3"/>
    <dgm:cxn modelId="{9F6AFB98-EE94-41C3-B06F-85572EFA8C7A}" type="presOf" srcId="{0A86C89D-5A7E-48CE-82AC-CB0868A471A7}" destId="{EC5C61DF-8CA0-4866-BB77-3ABEB3A0A81A}" srcOrd="0" destOrd="0" presId="urn:microsoft.com/office/officeart/2005/8/layout/hChevron3"/>
    <dgm:cxn modelId="{618EBCA0-DDF1-4727-89B9-74E0FA3D69D0}" srcId="{07CDC8F8-9CAF-4CB4-8CD0-C3CC07326A47}" destId="{B92CA054-D69D-4735-A177-4A21F65B3E61}" srcOrd="8" destOrd="0" parTransId="{78C2FA89-633C-415F-8B74-7046F7C0096A}" sibTransId="{A5C01145-D515-4073-8282-495D57AF52DA}"/>
    <dgm:cxn modelId="{8E319CA3-5AED-48BF-AF7A-A1368280A547}" type="presOf" srcId="{37F14403-F196-4D9A-B0D7-1D05DD223277}" destId="{0185762C-B8C2-45E1-8131-E067DA5C3121}" srcOrd="0" destOrd="0" presId="urn:microsoft.com/office/officeart/2005/8/layout/hChevron3"/>
    <dgm:cxn modelId="{D50E1DA8-C891-413E-B3F7-F4FFFBC3D514}" srcId="{07CDC8F8-9CAF-4CB4-8CD0-C3CC07326A47}" destId="{EF4A73B0-0F51-4E56-B6FA-C93EC709EE24}" srcOrd="3" destOrd="0" parTransId="{DD9A2503-0F64-45F2-9FFB-927E4314ECDD}" sibTransId="{0DC2C220-DB23-489D-8F37-F7A900751829}"/>
    <dgm:cxn modelId="{990322AF-BF21-4205-A358-DE156F6BEB0F}" type="presOf" srcId="{061A0BF5-072B-4B8D-B531-B8AEADF59D67}" destId="{33EAE534-EC94-4615-99B7-74B177ECF4CA}" srcOrd="0" destOrd="0" presId="urn:microsoft.com/office/officeart/2005/8/layout/hChevron3"/>
    <dgm:cxn modelId="{A1C3D1AF-A649-48ED-BDF2-D34EF3F09CC8}" srcId="{07CDC8F8-9CAF-4CB4-8CD0-C3CC07326A47}" destId="{37F14403-F196-4D9A-B0D7-1D05DD223277}" srcOrd="7" destOrd="0" parTransId="{F536E33C-4CCA-466C-A4CE-C0857C813A0B}" sibTransId="{95EB5A5A-0D33-4DCE-AA71-9F95621C5FF7}"/>
    <dgm:cxn modelId="{22BD5BB1-24A8-4022-A29D-4C18DABA2A5A}" type="presOf" srcId="{43A36CC4-9769-4FA2-AF1B-45A21581806D}" destId="{DD9995A6-46CB-489B-B232-9A85FB81A634}" srcOrd="0" destOrd="0" presId="urn:microsoft.com/office/officeart/2005/8/layout/hChevron3"/>
    <dgm:cxn modelId="{D11687C0-6F8D-487C-8E99-CED7C74C7ED0}" srcId="{07CDC8F8-9CAF-4CB4-8CD0-C3CC07326A47}" destId="{061A0BF5-072B-4B8D-B531-B8AEADF59D67}" srcOrd="6" destOrd="0" parTransId="{A3FB52EF-33A0-42D0-8591-3F07F78171BC}" sibTransId="{14A5F1FB-4D41-47EF-8A49-C0895031AC32}"/>
    <dgm:cxn modelId="{538927E7-F709-4901-A540-8A2D44EAB6F2}" srcId="{07CDC8F8-9CAF-4CB4-8CD0-C3CC07326A47}" destId="{DEFD813D-29D1-4F20-8D9D-0F1B29A990EF}" srcOrd="9" destOrd="0" parTransId="{B4CDBFDB-10E8-424B-A437-29DC10BF23C0}" sibTransId="{1F959A5C-891C-4A3F-ACC9-9FFC4EE3DAA1}"/>
    <dgm:cxn modelId="{BD030AEB-620D-4B3D-B99A-33D5FD49B7D3}" type="presParOf" srcId="{F85B9DAB-08B0-4EAE-84E4-FE70EC6900A8}" destId="{64DBDAA1-024F-495B-96E4-22A4C28CBDCF}" srcOrd="0" destOrd="0" presId="urn:microsoft.com/office/officeart/2005/8/layout/hChevron3"/>
    <dgm:cxn modelId="{D2704561-64B9-48C8-9441-BD15879798A0}" type="presParOf" srcId="{F85B9DAB-08B0-4EAE-84E4-FE70EC6900A8}" destId="{73CF0B3B-9210-431A-B7AB-DD61FCBEEA7D}" srcOrd="1" destOrd="0" presId="urn:microsoft.com/office/officeart/2005/8/layout/hChevron3"/>
    <dgm:cxn modelId="{B5D9CE25-6099-4AFF-BBBB-2567ECA7C1E0}" type="presParOf" srcId="{F85B9DAB-08B0-4EAE-84E4-FE70EC6900A8}" destId="{EC5C61DF-8CA0-4866-BB77-3ABEB3A0A81A}" srcOrd="2" destOrd="0" presId="urn:microsoft.com/office/officeart/2005/8/layout/hChevron3"/>
    <dgm:cxn modelId="{6197F2B0-F515-4F39-8436-68FBC3F19D9F}" type="presParOf" srcId="{F85B9DAB-08B0-4EAE-84E4-FE70EC6900A8}" destId="{F93655D6-826D-4D33-A5CE-8E2BDCCDC154}" srcOrd="3" destOrd="0" presId="urn:microsoft.com/office/officeart/2005/8/layout/hChevron3"/>
    <dgm:cxn modelId="{4389D7A9-AED6-429B-8C48-68A36D8A66A4}" type="presParOf" srcId="{F85B9DAB-08B0-4EAE-84E4-FE70EC6900A8}" destId="{8CC4B7A8-EF3F-488F-A0B3-B1C484A867B0}" srcOrd="4" destOrd="0" presId="urn:microsoft.com/office/officeart/2005/8/layout/hChevron3"/>
    <dgm:cxn modelId="{D15C8235-63BD-46C7-8E99-6A1D96F543B0}" type="presParOf" srcId="{F85B9DAB-08B0-4EAE-84E4-FE70EC6900A8}" destId="{8A252260-27E9-4C75-A07C-DEF589430D49}" srcOrd="5" destOrd="0" presId="urn:microsoft.com/office/officeart/2005/8/layout/hChevron3"/>
    <dgm:cxn modelId="{7A4B3922-C19F-498D-8CE0-849AF72FF469}" type="presParOf" srcId="{F85B9DAB-08B0-4EAE-84E4-FE70EC6900A8}" destId="{C68D181E-ABA1-414D-B2E0-1FC12F43A77F}" srcOrd="6" destOrd="0" presId="urn:microsoft.com/office/officeart/2005/8/layout/hChevron3"/>
    <dgm:cxn modelId="{92E7AA66-43C1-4E3A-936D-AC06C761C15F}" type="presParOf" srcId="{F85B9DAB-08B0-4EAE-84E4-FE70EC6900A8}" destId="{2005B73A-13E5-4B02-857A-B29A6CD658AF}" srcOrd="7" destOrd="0" presId="urn:microsoft.com/office/officeart/2005/8/layout/hChevron3"/>
    <dgm:cxn modelId="{5D02606F-59D4-4F9B-824B-656790FD2F97}" type="presParOf" srcId="{F85B9DAB-08B0-4EAE-84E4-FE70EC6900A8}" destId="{B7D1FBC7-8C24-4560-A947-4F9E0042616D}" srcOrd="8" destOrd="0" presId="urn:microsoft.com/office/officeart/2005/8/layout/hChevron3"/>
    <dgm:cxn modelId="{C2797543-9813-4324-880E-018624396CF6}" type="presParOf" srcId="{F85B9DAB-08B0-4EAE-84E4-FE70EC6900A8}" destId="{96E7B704-A8B4-4135-AB33-85AFB879BC38}" srcOrd="9" destOrd="0" presId="urn:microsoft.com/office/officeart/2005/8/layout/hChevron3"/>
    <dgm:cxn modelId="{37DACE8B-11C5-4069-866D-10B9D2D0906F}" type="presParOf" srcId="{F85B9DAB-08B0-4EAE-84E4-FE70EC6900A8}" destId="{DD9995A6-46CB-489B-B232-9A85FB81A634}" srcOrd="10" destOrd="0" presId="urn:microsoft.com/office/officeart/2005/8/layout/hChevron3"/>
    <dgm:cxn modelId="{01A88BA8-9426-4983-B866-0ED42FC5B3C1}" type="presParOf" srcId="{F85B9DAB-08B0-4EAE-84E4-FE70EC6900A8}" destId="{56591BBB-478E-45C7-BCF9-FEAB5DF3D1B4}" srcOrd="11" destOrd="0" presId="urn:microsoft.com/office/officeart/2005/8/layout/hChevron3"/>
    <dgm:cxn modelId="{A0BAEBB3-30D3-430F-9987-D94A0A290685}" type="presParOf" srcId="{F85B9DAB-08B0-4EAE-84E4-FE70EC6900A8}" destId="{33EAE534-EC94-4615-99B7-74B177ECF4CA}" srcOrd="12" destOrd="0" presId="urn:microsoft.com/office/officeart/2005/8/layout/hChevron3"/>
    <dgm:cxn modelId="{13630792-D481-4DA2-BD82-B7DAD0508ED1}" type="presParOf" srcId="{F85B9DAB-08B0-4EAE-84E4-FE70EC6900A8}" destId="{3165FA17-690F-461F-B707-49C30E064CBB}" srcOrd="13" destOrd="0" presId="urn:microsoft.com/office/officeart/2005/8/layout/hChevron3"/>
    <dgm:cxn modelId="{AD8FB5FB-F5AA-41F5-AB2E-1283397AFED3}" type="presParOf" srcId="{F85B9DAB-08B0-4EAE-84E4-FE70EC6900A8}" destId="{0185762C-B8C2-45E1-8131-E067DA5C3121}" srcOrd="14" destOrd="0" presId="urn:microsoft.com/office/officeart/2005/8/layout/hChevron3"/>
    <dgm:cxn modelId="{09CF4D2C-74EA-483A-86AA-2369F671800B}" type="presParOf" srcId="{F85B9DAB-08B0-4EAE-84E4-FE70EC6900A8}" destId="{4D74BF8F-60DA-41E1-9D8B-E4F9BD36EED3}" srcOrd="15" destOrd="0" presId="urn:microsoft.com/office/officeart/2005/8/layout/hChevron3"/>
    <dgm:cxn modelId="{D762881F-BACB-4994-856F-DAEB38DAFD10}" type="presParOf" srcId="{F85B9DAB-08B0-4EAE-84E4-FE70EC6900A8}" destId="{DEAAF18F-8CC8-4BC1-8DF3-D4285318601E}" srcOrd="16" destOrd="0" presId="urn:microsoft.com/office/officeart/2005/8/layout/hChevron3"/>
    <dgm:cxn modelId="{EDFC7B13-1019-4FF9-9046-7C5BFA0D3847}" type="presParOf" srcId="{F85B9DAB-08B0-4EAE-84E4-FE70EC6900A8}" destId="{A6691BBD-726D-4A1C-B9EB-6921ECF6C437}" srcOrd="17" destOrd="0" presId="urn:microsoft.com/office/officeart/2005/8/layout/hChevron3"/>
    <dgm:cxn modelId="{D44506AD-590D-4092-812D-A8F2FE1BF11A}" type="presParOf" srcId="{F85B9DAB-08B0-4EAE-84E4-FE70EC6900A8}" destId="{C3DB746A-7561-4F4C-9373-1212EB1A3A7D}" srcOrd="18" destOrd="0" presId="urn:microsoft.com/office/officeart/2005/8/layout/hChevron3"/>
    <dgm:cxn modelId="{0F1EFE3A-D1DF-42B2-93EE-1CC0F1ABA0DF}" type="presParOf" srcId="{F85B9DAB-08B0-4EAE-84E4-FE70EC6900A8}" destId="{CD0DDFB0-CCC8-4428-95C4-A8008FA3487A}" srcOrd="19" destOrd="0" presId="urn:microsoft.com/office/officeart/2005/8/layout/hChevron3"/>
    <dgm:cxn modelId="{FB9A31D1-BD5F-44CA-89AA-D72776062474}" type="presParOf" srcId="{F85B9DAB-08B0-4EAE-84E4-FE70EC6900A8}" destId="{0038F846-6D71-4B12-A8A5-1D32D5F41839}" srcOrd="20" destOrd="0" presId="urn:microsoft.com/office/officeart/2005/8/layout/hChevron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07CDC8F8-9CAF-4CB4-8CD0-C3CC07326A47}" type="doc">
      <dgm:prSet loTypeId="urn:microsoft.com/office/officeart/2005/8/layout/hChevron3" loCatId="process" qsTypeId="urn:microsoft.com/office/officeart/2005/8/quickstyle/simple1" qsCatId="simple" csTypeId="urn:microsoft.com/office/officeart/2005/8/colors/accent1_2" csCatId="accent1" phldr="1"/>
      <dgm:spPr/>
    </dgm:pt>
    <dgm:pt modelId="{45864B26-023D-44B8-B99B-D1B271BAF3E9}">
      <dgm:prSet phldrT="[Text]" custT="1"/>
      <dgm:spPr>
        <a:solidFill>
          <a:schemeClr val="accent1"/>
        </a:solidFill>
      </dgm:spPr>
      <dgm:t>
        <a:bodyPr/>
        <a:lstStyle/>
        <a:p>
          <a:r>
            <a:rPr lang="en-GB" sz="900" dirty="0"/>
            <a:t>Key facts</a:t>
          </a:r>
        </a:p>
      </dgm:t>
    </dgm:pt>
    <dgm:pt modelId="{24D9D324-44DE-436B-9E9C-17B15CD06530}" type="parTrans" cxnId="{3D305E7D-65E0-4CE8-ACC5-23347B431D46}">
      <dgm:prSet/>
      <dgm:spPr/>
      <dgm:t>
        <a:bodyPr/>
        <a:lstStyle/>
        <a:p>
          <a:endParaRPr lang="en-GB" sz="900"/>
        </a:p>
      </dgm:t>
    </dgm:pt>
    <dgm:pt modelId="{EEFFEDA3-CE8B-4B86-8600-1A3E57F61791}" type="sibTrans" cxnId="{3D305E7D-65E0-4CE8-ACC5-23347B431D46}">
      <dgm:prSet/>
      <dgm:spPr/>
      <dgm:t>
        <a:bodyPr/>
        <a:lstStyle/>
        <a:p>
          <a:endParaRPr lang="en-GB" sz="900"/>
        </a:p>
      </dgm:t>
    </dgm:pt>
    <dgm:pt modelId="{0A86C89D-5A7E-48CE-82AC-CB0868A471A7}">
      <dgm:prSet phldrT="[Text]" custT="1"/>
      <dgm:spPr/>
      <dgm:t>
        <a:bodyPr/>
        <a:lstStyle/>
        <a:p>
          <a:r>
            <a:rPr lang="en-GB" sz="900" dirty="0"/>
            <a:t>Setting the scene</a:t>
          </a:r>
        </a:p>
      </dgm:t>
    </dgm:pt>
    <dgm:pt modelId="{F7AC122E-CF34-44DC-945F-607EEB670C64}" type="parTrans" cxnId="{500CF04E-DFAC-4061-8DC4-18149CC18EC3}">
      <dgm:prSet/>
      <dgm:spPr/>
      <dgm:t>
        <a:bodyPr/>
        <a:lstStyle/>
        <a:p>
          <a:endParaRPr lang="en-GB" sz="900"/>
        </a:p>
      </dgm:t>
    </dgm:pt>
    <dgm:pt modelId="{5516A94D-5978-4F50-893D-CCC0ADE18234}" type="sibTrans" cxnId="{500CF04E-DFAC-4061-8DC4-18149CC18EC3}">
      <dgm:prSet/>
      <dgm:spPr/>
      <dgm:t>
        <a:bodyPr/>
        <a:lstStyle/>
        <a:p>
          <a:endParaRPr lang="en-GB" sz="900"/>
        </a:p>
      </dgm:t>
    </dgm:pt>
    <dgm:pt modelId="{6BF2B965-142A-4F8C-8B98-EC3E4168C72B}">
      <dgm:prSet phldrT="[Text]" custT="1"/>
      <dgm:spPr>
        <a:solidFill>
          <a:schemeClr val="accent1"/>
        </a:solidFill>
      </dgm:spPr>
      <dgm:t>
        <a:bodyPr/>
        <a:lstStyle/>
        <a:p>
          <a:r>
            <a:rPr lang="en-GB" sz="900" dirty="0"/>
            <a:t>Policy context</a:t>
          </a:r>
        </a:p>
      </dgm:t>
    </dgm:pt>
    <dgm:pt modelId="{4DE3459B-C829-4E55-B888-6D0FDF486FCB}" type="parTrans" cxnId="{9A232514-B6A1-4590-8077-9C6B402B9D69}">
      <dgm:prSet/>
      <dgm:spPr/>
      <dgm:t>
        <a:bodyPr/>
        <a:lstStyle/>
        <a:p>
          <a:endParaRPr lang="en-GB" sz="900"/>
        </a:p>
      </dgm:t>
    </dgm:pt>
    <dgm:pt modelId="{9CCDD4F1-9746-4E1E-ABA1-17C12394F599}" type="sibTrans" cxnId="{9A232514-B6A1-4590-8077-9C6B402B9D69}">
      <dgm:prSet/>
      <dgm:spPr/>
      <dgm:t>
        <a:bodyPr/>
        <a:lstStyle/>
        <a:p>
          <a:endParaRPr lang="en-GB" sz="900"/>
        </a:p>
      </dgm:t>
    </dgm:pt>
    <dgm:pt modelId="{EF4A73B0-0F51-4E56-B6FA-C93EC709EE24}">
      <dgm:prSet custT="1"/>
      <dgm:spPr>
        <a:solidFill>
          <a:srgbClr val="339933"/>
        </a:solidFill>
      </dgm:spPr>
      <dgm:t>
        <a:bodyPr/>
        <a:lstStyle/>
        <a:p>
          <a:r>
            <a:rPr lang="en-GB" sz="900" dirty="0"/>
            <a:t>What works?</a:t>
          </a:r>
        </a:p>
      </dgm:t>
    </dgm:pt>
    <dgm:pt modelId="{DD9A2503-0F64-45F2-9FFB-927E4314ECDD}" type="parTrans" cxnId="{D50E1DA8-C891-413E-B3F7-F4FFFBC3D514}">
      <dgm:prSet/>
      <dgm:spPr/>
      <dgm:t>
        <a:bodyPr/>
        <a:lstStyle/>
        <a:p>
          <a:endParaRPr lang="en-GB" sz="900"/>
        </a:p>
      </dgm:t>
    </dgm:pt>
    <dgm:pt modelId="{0DC2C220-DB23-489D-8F37-F7A900751829}" type="sibTrans" cxnId="{D50E1DA8-C891-413E-B3F7-F4FFFBC3D514}">
      <dgm:prSet/>
      <dgm:spPr/>
      <dgm:t>
        <a:bodyPr/>
        <a:lstStyle/>
        <a:p>
          <a:endParaRPr lang="en-GB" sz="900"/>
        </a:p>
      </dgm:t>
    </dgm:pt>
    <dgm:pt modelId="{445563BE-B611-4F84-A507-F638F0AB8858}">
      <dgm:prSet custT="1"/>
      <dgm:spPr/>
      <dgm:t>
        <a:bodyPr/>
        <a:lstStyle/>
        <a:p>
          <a:r>
            <a:rPr lang="en-GB" sz="900" dirty="0"/>
            <a:t>Local picture</a:t>
          </a:r>
        </a:p>
      </dgm:t>
    </dgm:pt>
    <dgm:pt modelId="{23A80ECB-381C-442C-8FEE-2CCB105DCF3D}" type="parTrans" cxnId="{02666718-F9B2-4A8B-9BE7-A80872C3EE22}">
      <dgm:prSet/>
      <dgm:spPr/>
      <dgm:t>
        <a:bodyPr/>
        <a:lstStyle/>
        <a:p>
          <a:endParaRPr lang="en-GB" sz="900"/>
        </a:p>
      </dgm:t>
    </dgm:pt>
    <dgm:pt modelId="{A85471F0-ABCD-4B48-8CD7-F0082B44AE99}" type="sibTrans" cxnId="{02666718-F9B2-4A8B-9BE7-A80872C3EE22}">
      <dgm:prSet/>
      <dgm:spPr/>
      <dgm:t>
        <a:bodyPr/>
        <a:lstStyle/>
        <a:p>
          <a:endParaRPr lang="en-GB" sz="900"/>
        </a:p>
      </dgm:t>
    </dgm:pt>
    <dgm:pt modelId="{43A36CC4-9769-4FA2-AF1B-45A21581806D}">
      <dgm:prSet custT="1"/>
      <dgm:spPr/>
      <dgm:t>
        <a:bodyPr/>
        <a:lstStyle/>
        <a:p>
          <a:r>
            <a:rPr lang="en-GB" sz="900" dirty="0"/>
            <a:t>Local actions</a:t>
          </a:r>
        </a:p>
      </dgm:t>
    </dgm:pt>
    <dgm:pt modelId="{F3F918F2-E454-45E5-A0C1-BFAFCC0F552A}" type="parTrans" cxnId="{9DB73D86-C9DC-424C-A021-3B7E34460C8F}">
      <dgm:prSet/>
      <dgm:spPr/>
      <dgm:t>
        <a:bodyPr/>
        <a:lstStyle/>
        <a:p>
          <a:endParaRPr lang="en-GB" sz="900"/>
        </a:p>
      </dgm:t>
    </dgm:pt>
    <dgm:pt modelId="{A37E2EC9-DBEE-4B6A-8546-DBE8D9272913}" type="sibTrans" cxnId="{9DB73D86-C9DC-424C-A021-3B7E34460C8F}">
      <dgm:prSet/>
      <dgm:spPr/>
      <dgm:t>
        <a:bodyPr/>
        <a:lstStyle/>
        <a:p>
          <a:endParaRPr lang="en-GB" sz="900"/>
        </a:p>
      </dgm:t>
    </dgm:pt>
    <dgm:pt modelId="{061A0BF5-072B-4B8D-B531-B8AEADF59D67}">
      <dgm:prSet custT="1"/>
      <dgm:spPr/>
      <dgm:t>
        <a:bodyPr/>
        <a:lstStyle/>
        <a:p>
          <a:r>
            <a:rPr lang="en-GB" sz="900" dirty="0"/>
            <a:t>Impact on indicators</a:t>
          </a:r>
        </a:p>
      </dgm:t>
    </dgm:pt>
    <dgm:pt modelId="{A3FB52EF-33A0-42D0-8591-3F07F78171BC}" type="parTrans" cxnId="{D11687C0-6F8D-487C-8E99-CED7C74C7ED0}">
      <dgm:prSet/>
      <dgm:spPr/>
      <dgm:t>
        <a:bodyPr/>
        <a:lstStyle/>
        <a:p>
          <a:endParaRPr lang="en-GB" sz="900"/>
        </a:p>
      </dgm:t>
    </dgm:pt>
    <dgm:pt modelId="{14A5F1FB-4D41-47EF-8A49-C0895031AC32}" type="sibTrans" cxnId="{D11687C0-6F8D-487C-8E99-CED7C74C7ED0}">
      <dgm:prSet/>
      <dgm:spPr/>
      <dgm:t>
        <a:bodyPr/>
        <a:lstStyle/>
        <a:p>
          <a:endParaRPr lang="en-GB" sz="900"/>
        </a:p>
      </dgm:t>
    </dgm:pt>
    <dgm:pt modelId="{37F14403-F196-4D9A-B0D7-1D05DD223277}">
      <dgm:prSet custT="1"/>
      <dgm:spPr/>
      <dgm:t>
        <a:bodyPr/>
        <a:lstStyle/>
        <a:p>
          <a:r>
            <a:rPr lang="en-GB" sz="900" dirty="0"/>
            <a:t>Public perspective</a:t>
          </a:r>
        </a:p>
      </dgm:t>
    </dgm:pt>
    <dgm:pt modelId="{F536E33C-4CCA-466C-A4CE-C0857C813A0B}" type="parTrans" cxnId="{A1C3D1AF-A649-48ED-BDF2-D34EF3F09CC8}">
      <dgm:prSet/>
      <dgm:spPr/>
      <dgm:t>
        <a:bodyPr/>
        <a:lstStyle/>
        <a:p>
          <a:endParaRPr lang="en-GB" sz="900"/>
        </a:p>
      </dgm:t>
    </dgm:pt>
    <dgm:pt modelId="{95EB5A5A-0D33-4DCE-AA71-9F95621C5FF7}" type="sibTrans" cxnId="{A1C3D1AF-A649-48ED-BDF2-D34EF3F09CC8}">
      <dgm:prSet/>
      <dgm:spPr/>
      <dgm:t>
        <a:bodyPr/>
        <a:lstStyle/>
        <a:p>
          <a:endParaRPr lang="en-GB" sz="900"/>
        </a:p>
      </dgm:t>
    </dgm:pt>
    <dgm:pt modelId="{B92CA054-D69D-4735-A177-4A21F65B3E61}">
      <dgm:prSet custT="1"/>
      <dgm:spPr/>
      <dgm:t>
        <a:bodyPr/>
        <a:lstStyle/>
        <a:p>
          <a:r>
            <a:rPr lang="en-GB" sz="900" dirty="0"/>
            <a:t>Knowledge gaps</a:t>
          </a:r>
        </a:p>
      </dgm:t>
    </dgm:pt>
    <dgm:pt modelId="{78C2FA89-633C-415F-8B74-7046F7C0096A}" type="parTrans" cxnId="{618EBCA0-DDF1-4727-89B9-74E0FA3D69D0}">
      <dgm:prSet/>
      <dgm:spPr/>
      <dgm:t>
        <a:bodyPr/>
        <a:lstStyle/>
        <a:p>
          <a:endParaRPr lang="en-GB" sz="900"/>
        </a:p>
      </dgm:t>
    </dgm:pt>
    <dgm:pt modelId="{A5C01145-D515-4073-8282-495D57AF52DA}" type="sibTrans" cxnId="{618EBCA0-DDF1-4727-89B9-74E0FA3D69D0}">
      <dgm:prSet/>
      <dgm:spPr/>
      <dgm:t>
        <a:bodyPr/>
        <a:lstStyle/>
        <a:p>
          <a:endParaRPr lang="en-GB" sz="900"/>
        </a:p>
      </dgm:t>
    </dgm:pt>
    <dgm:pt modelId="{DEFD813D-29D1-4F20-8D9D-0F1B29A990EF}">
      <dgm:prSet custT="1"/>
      <dgm:spPr/>
      <dgm:t>
        <a:bodyPr/>
        <a:lstStyle/>
        <a:p>
          <a:r>
            <a:rPr lang="en-GB" sz="900" dirty="0"/>
            <a:t>Priorities</a:t>
          </a:r>
        </a:p>
      </dgm:t>
    </dgm:pt>
    <dgm:pt modelId="{B4CDBFDB-10E8-424B-A437-29DC10BF23C0}" type="parTrans" cxnId="{538927E7-F709-4901-A540-8A2D44EAB6F2}">
      <dgm:prSet/>
      <dgm:spPr/>
      <dgm:t>
        <a:bodyPr/>
        <a:lstStyle/>
        <a:p>
          <a:endParaRPr lang="en-GB" sz="900"/>
        </a:p>
      </dgm:t>
    </dgm:pt>
    <dgm:pt modelId="{1F959A5C-891C-4A3F-ACC9-9FFC4EE3DAA1}" type="sibTrans" cxnId="{538927E7-F709-4901-A540-8A2D44EAB6F2}">
      <dgm:prSet/>
      <dgm:spPr/>
      <dgm:t>
        <a:bodyPr/>
        <a:lstStyle/>
        <a:p>
          <a:endParaRPr lang="en-GB" sz="900"/>
        </a:p>
      </dgm:t>
    </dgm:pt>
    <dgm:pt modelId="{75E2CA75-A4B0-49F6-8BB3-FFFD70AC9DAF}">
      <dgm:prSet custT="1"/>
      <dgm:spPr/>
      <dgm:t>
        <a:bodyPr/>
        <a:lstStyle/>
        <a:p>
          <a:r>
            <a:rPr lang="en-GB" sz="900" dirty="0"/>
            <a:t>Key contacts &amp; Appendices</a:t>
          </a:r>
        </a:p>
      </dgm:t>
    </dgm:pt>
    <dgm:pt modelId="{427F7A15-B86B-44E1-A0CF-872B8842C97B}" type="parTrans" cxnId="{88C70100-1F36-4EFC-B662-354A2852389A}">
      <dgm:prSet/>
      <dgm:spPr/>
      <dgm:t>
        <a:bodyPr/>
        <a:lstStyle/>
        <a:p>
          <a:endParaRPr lang="en-GB" sz="900"/>
        </a:p>
      </dgm:t>
    </dgm:pt>
    <dgm:pt modelId="{2BD45ACF-99BE-405E-968C-CD4DD77B94A7}" type="sibTrans" cxnId="{88C70100-1F36-4EFC-B662-354A2852389A}">
      <dgm:prSet/>
      <dgm:spPr/>
      <dgm:t>
        <a:bodyPr/>
        <a:lstStyle/>
        <a:p>
          <a:endParaRPr lang="en-GB" sz="900"/>
        </a:p>
      </dgm:t>
    </dgm:pt>
    <dgm:pt modelId="{F85B9DAB-08B0-4EAE-84E4-FE70EC6900A8}" type="pres">
      <dgm:prSet presAssocID="{07CDC8F8-9CAF-4CB4-8CD0-C3CC07326A47}" presName="Name0" presStyleCnt="0">
        <dgm:presLayoutVars>
          <dgm:dir/>
          <dgm:resizeHandles val="exact"/>
        </dgm:presLayoutVars>
      </dgm:prSet>
      <dgm:spPr/>
    </dgm:pt>
    <dgm:pt modelId="{64DBDAA1-024F-495B-96E4-22A4C28CBDCF}" type="pres">
      <dgm:prSet presAssocID="{45864B26-023D-44B8-B99B-D1B271BAF3E9}" presName="parTxOnly" presStyleLbl="node1" presStyleIdx="0" presStyleCnt="11">
        <dgm:presLayoutVars>
          <dgm:bulletEnabled val="1"/>
        </dgm:presLayoutVars>
      </dgm:prSet>
      <dgm:spPr/>
    </dgm:pt>
    <dgm:pt modelId="{73CF0B3B-9210-431A-B7AB-DD61FCBEEA7D}" type="pres">
      <dgm:prSet presAssocID="{EEFFEDA3-CE8B-4B86-8600-1A3E57F61791}" presName="parSpace" presStyleCnt="0"/>
      <dgm:spPr/>
    </dgm:pt>
    <dgm:pt modelId="{EC5C61DF-8CA0-4866-BB77-3ABEB3A0A81A}" type="pres">
      <dgm:prSet presAssocID="{0A86C89D-5A7E-48CE-82AC-CB0868A471A7}" presName="parTxOnly" presStyleLbl="node1" presStyleIdx="1" presStyleCnt="11">
        <dgm:presLayoutVars>
          <dgm:bulletEnabled val="1"/>
        </dgm:presLayoutVars>
      </dgm:prSet>
      <dgm:spPr/>
    </dgm:pt>
    <dgm:pt modelId="{F93655D6-826D-4D33-A5CE-8E2BDCCDC154}" type="pres">
      <dgm:prSet presAssocID="{5516A94D-5978-4F50-893D-CCC0ADE18234}" presName="parSpace" presStyleCnt="0"/>
      <dgm:spPr/>
    </dgm:pt>
    <dgm:pt modelId="{8CC4B7A8-EF3F-488F-A0B3-B1C484A867B0}" type="pres">
      <dgm:prSet presAssocID="{6BF2B965-142A-4F8C-8B98-EC3E4168C72B}" presName="parTxOnly" presStyleLbl="node1" presStyleIdx="2" presStyleCnt="11">
        <dgm:presLayoutVars>
          <dgm:bulletEnabled val="1"/>
        </dgm:presLayoutVars>
      </dgm:prSet>
      <dgm:spPr/>
    </dgm:pt>
    <dgm:pt modelId="{8A252260-27E9-4C75-A07C-DEF589430D49}" type="pres">
      <dgm:prSet presAssocID="{9CCDD4F1-9746-4E1E-ABA1-17C12394F599}" presName="parSpace" presStyleCnt="0"/>
      <dgm:spPr/>
    </dgm:pt>
    <dgm:pt modelId="{C68D181E-ABA1-414D-B2E0-1FC12F43A77F}" type="pres">
      <dgm:prSet presAssocID="{EF4A73B0-0F51-4E56-B6FA-C93EC709EE24}" presName="parTxOnly" presStyleLbl="node1" presStyleIdx="3" presStyleCnt="11">
        <dgm:presLayoutVars>
          <dgm:bulletEnabled val="1"/>
        </dgm:presLayoutVars>
      </dgm:prSet>
      <dgm:spPr/>
    </dgm:pt>
    <dgm:pt modelId="{2005B73A-13E5-4B02-857A-B29A6CD658AF}" type="pres">
      <dgm:prSet presAssocID="{0DC2C220-DB23-489D-8F37-F7A900751829}" presName="parSpace" presStyleCnt="0"/>
      <dgm:spPr/>
    </dgm:pt>
    <dgm:pt modelId="{B7D1FBC7-8C24-4560-A947-4F9E0042616D}" type="pres">
      <dgm:prSet presAssocID="{445563BE-B611-4F84-A507-F638F0AB8858}" presName="parTxOnly" presStyleLbl="node1" presStyleIdx="4" presStyleCnt="11">
        <dgm:presLayoutVars>
          <dgm:bulletEnabled val="1"/>
        </dgm:presLayoutVars>
      </dgm:prSet>
      <dgm:spPr/>
    </dgm:pt>
    <dgm:pt modelId="{96E7B704-A8B4-4135-AB33-85AFB879BC38}" type="pres">
      <dgm:prSet presAssocID="{A85471F0-ABCD-4B48-8CD7-F0082B44AE99}" presName="parSpace" presStyleCnt="0"/>
      <dgm:spPr/>
    </dgm:pt>
    <dgm:pt modelId="{DD9995A6-46CB-489B-B232-9A85FB81A634}" type="pres">
      <dgm:prSet presAssocID="{43A36CC4-9769-4FA2-AF1B-45A21581806D}" presName="parTxOnly" presStyleLbl="node1" presStyleIdx="5" presStyleCnt="11">
        <dgm:presLayoutVars>
          <dgm:bulletEnabled val="1"/>
        </dgm:presLayoutVars>
      </dgm:prSet>
      <dgm:spPr/>
    </dgm:pt>
    <dgm:pt modelId="{56591BBB-478E-45C7-BCF9-FEAB5DF3D1B4}" type="pres">
      <dgm:prSet presAssocID="{A37E2EC9-DBEE-4B6A-8546-DBE8D9272913}" presName="parSpace" presStyleCnt="0"/>
      <dgm:spPr/>
    </dgm:pt>
    <dgm:pt modelId="{33EAE534-EC94-4615-99B7-74B177ECF4CA}" type="pres">
      <dgm:prSet presAssocID="{061A0BF5-072B-4B8D-B531-B8AEADF59D67}" presName="parTxOnly" presStyleLbl="node1" presStyleIdx="6" presStyleCnt="11">
        <dgm:presLayoutVars>
          <dgm:bulletEnabled val="1"/>
        </dgm:presLayoutVars>
      </dgm:prSet>
      <dgm:spPr/>
    </dgm:pt>
    <dgm:pt modelId="{3165FA17-690F-461F-B707-49C30E064CBB}" type="pres">
      <dgm:prSet presAssocID="{14A5F1FB-4D41-47EF-8A49-C0895031AC32}" presName="parSpace" presStyleCnt="0"/>
      <dgm:spPr/>
    </dgm:pt>
    <dgm:pt modelId="{0185762C-B8C2-45E1-8131-E067DA5C3121}" type="pres">
      <dgm:prSet presAssocID="{37F14403-F196-4D9A-B0D7-1D05DD223277}" presName="parTxOnly" presStyleLbl="node1" presStyleIdx="7" presStyleCnt="11">
        <dgm:presLayoutVars>
          <dgm:bulletEnabled val="1"/>
        </dgm:presLayoutVars>
      </dgm:prSet>
      <dgm:spPr/>
    </dgm:pt>
    <dgm:pt modelId="{4D74BF8F-60DA-41E1-9D8B-E4F9BD36EED3}" type="pres">
      <dgm:prSet presAssocID="{95EB5A5A-0D33-4DCE-AA71-9F95621C5FF7}" presName="parSpace" presStyleCnt="0"/>
      <dgm:spPr/>
    </dgm:pt>
    <dgm:pt modelId="{DEAAF18F-8CC8-4BC1-8DF3-D4285318601E}" type="pres">
      <dgm:prSet presAssocID="{B92CA054-D69D-4735-A177-4A21F65B3E61}" presName="parTxOnly" presStyleLbl="node1" presStyleIdx="8" presStyleCnt="11">
        <dgm:presLayoutVars>
          <dgm:bulletEnabled val="1"/>
        </dgm:presLayoutVars>
      </dgm:prSet>
      <dgm:spPr/>
    </dgm:pt>
    <dgm:pt modelId="{A6691BBD-726D-4A1C-B9EB-6921ECF6C437}" type="pres">
      <dgm:prSet presAssocID="{A5C01145-D515-4073-8282-495D57AF52DA}" presName="parSpace" presStyleCnt="0"/>
      <dgm:spPr/>
    </dgm:pt>
    <dgm:pt modelId="{C3DB746A-7561-4F4C-9373-1212EB1A3A7D}" type="pres">
      <dgm:prSet presAssocID="{DEFD813D-29D1-4F20-8D9D-0F1B29A990EF}" presName="parTxOnly" presStyleLbl="node1" presStyleIdx="9" presStyleCnt="11">
        <dgm:presLayoutVars>
          <dgm:bulletEnabled val="1"/>
        </dgm:presLayoutVars>
      </dgm:prSet>
      <dgm:spPr/>
    </dgm:pt>
    <dgm:pt modelId="{CD0DDFB0-CCC8-4428-95C4-A8008FA3487A}" type="pres">
      <dgm:prSet presAssocID="{1F959A5C-891C-4A3F-ACC9-9FFC4EE3DAA1}" presName="parSpace" presStyleCnt="0"/>
      <dgm:spPr/>
    </dgm:pt>
    <dgm:pt modelId="{0038F846-6D71-4B12-A8A5-1D32D5F41839}" type="pres">
      <dgm:prSet presAssocID="{75E2CA75-A4B0-49F6-8BB3-FFFD70AC9DAF}" presName="parTxOnly" presStyleLbl="node1" presStyleIdx="10" presStyleCnt="11">
        <dgm:presLayoutVars>
          <dgm:bulletEnabled val="1"/>
        </dgm:presLayoutVars>
      </dgm:prSet>
      <dgm:spPr/>
    </dgm:pt>
  </dgm:ptLst>
  <dgm:cxnLst>
    <dgm:cxn modelId="{88C70100-1F36-4EFC-B662-354A2852389A}" srcId="{07CDC8F8-9CAF-4CB4-8CD0-C3CC07326A47}" destId="{75E2CA75-A4B0-49F6-8BB3-FFFD70AC9DAF}" srcOrd="10" destOrd="0" parTransId="{427F7A15-B86B-44E1-A0CF-872B8842C97B}" sibTransId="{2BD45ACF-99BE-405E-968C-CD4DD77B94A7}"/>
    <dgm:cxn modelId="{61E71D03-65F4-4A69-AFA5-2E91C0A3EF4C}" type="presOf" srcId="{061A0BF5-072B-4B8D-B531-B8AEADF59D67}" destId="{33EAE534-EC94-4615-99B7-74B177ECF4CA}" srcOrd="0" destOrd="0" presId="urn:microsoft.com/office/officeart/2005/8/layout/hChevron3"/>
    <dgm:cxn modelId="{9A232514-B6A1-4590-8077-9C6B402B9D69}" srcId="{07CDC8F8-9CAF-4CB4-8CD0-C3CC07326A47}" destId="{6BF2B965-142A-4F8C-8B98-EC3E4168C72B}" srcOrd="2" destOrd="0" parTransId="{4DE3459B-C829-4E55-B888-6D0FDF486FCB}" sibTransId="{9CCDD4F1-9746-4E1E-ABA1-17C12394F599}"/>
    <dgm:cxn modelId="{02666718-F9B2-4A8B-9BE7-A80872C3EE22}" srcId="{07CDC8F8-9CAF-4CB4-8CD0-C3CC07326A47}" destId="{445563BE-B611-4F84-A507-F638F0AB8858}" srcOrd="4" destOrd="0" parTransId="{23A80ECB-381C-442C-8FEE-2CCB105DCF3D}" sibTransId="{A85471F0-ABCD-4B48-8CD7-F0082B44AE99}"/>
    <dgm:cxn modelId="{FEB20F69-2AED-4E14-B43F-372EBD5E6416}" type="presOf" srcId="{43A36CC4-9769-4FA2-AF1B-45A21581806D}" destId="{DD9995A6-46CB-489B-B232-9A85FB81A634}" srcOrd="0" destOrd="0" presId="urn:microsoft.com/office/officeart/2005/8/layout/hChevron3"/>
    <dgm:cxn modelId="{500CF04E-DFAC-4061-8DC4-18149CC18EC3}" srcId="{07CDC8F8-9CAF-4CB4-8CD0-C3CC07326A47}" destId="{0A86C89D-5A7E-48CE-82AC-CB0868A471A7}" srcOrd="1" destOrd="0" parTransId="{F7AC122E-CF34-44DC-945F-607EEB670C64}" sibTransId="{5516A94D-5978-4F50-893D-CCC0ADE18234}"/>
    <dgm:cxn modelId="{C1D9157B-F9CE-4BE3-8C3C-F3D20E8F2654}" type="presOf" srcId="{37F14403-F196-4D9A-B0D7-1D05DD223277}" destId="{0185762C-B8C2-45E1-8131-E067DA5C3121}" srcOrd="0" destOrd="0" presId="urn:microsoft.com/office/officeart/2005/8/layout/hChevron3"/>
    <dgm:cxn modelId="{3D305E7D-65E0-4CE8-ACC5-23347B431D46}" srcId="{07CDC8F8-9CAF-4CB4-8CD0-C3CC07326A47}" destId="{45864B26-023D-44B8-B99B-D1B271BAF3E9}" srcOrd="0" destOrd="0" parTransId="{24D9D324-44DE-436B-9E9C-17B15CD06530}" sibTransId="{EEFFEDA3-CE8B-4B86-8600-1A3E57F61791}"/>
    <dgm:cxn modelId="{9DB73D86-C9DC-424C-A021-3B7E34460C8F}" srcId="{07CDC8F8-9CAF-4CB4-8CD0-C3CC07326A47}" destId="{43A36CC4-9769-4FA2-AF1B-45A21581806D}" srcOrd="5" destOrd="0" parTransId="{F3F918F2-E454-45E5-A0C1-BFAFCC0F552A}" sibTransId="{A37E2EC9-DBEE-4B6A-8546-DBE8D9272913}"/>
    <dgm:cxn modelId="{6422789A-35E5-490C-94BE-7F51DAF46536}" type="presOf" srcId="{445563BE-B611-4F84-A507-F638F0AB8858}" destId="{B7D1FBC7-8C24-4560-A947-4F9E0042616D}" srcOrd="0" destOrd="0" presId="urn:microsoft.com/office/officeart/2005/8/layout/hChevron3"/>
    <dgm:cxn modelId="{310EEC9C-8E19-4D4F-808D-C3075C22DA64}" type="presOf" srcId="{75E2CA75-A4B0-49F6-8BB3-FFFD70AC9DAF}" destId="{0038F846-6D71-4B12-A8A5-1D32D5F41839}" srcOrd="0" destOrd="0" presId="urn:microsoft.com/office/officeart/2005/8/layout/hChevron3"/>
    <dgm:cxn modelId="{618EBCA0-DDF1-4727-89B9-74E0FA3D69D0}" srcId="{07CDC8F8-9CAF-4CB4-8CD0-C3CC07326A47}" destId="{B92CA054-D69D-4735-A177-4A21F65B3E61}" srcOrd="8" destOrd="0" parTransId="{78C2FA89-633C-415F-8B74-7046F7C0096A}" sibTransId="{A5C01145-D515-4073-8282-495D57AF52DA}"/>
    <dgm:cxn modelId="{D50E1DA8-C891-413E-B3F7-F4FFFBC3D514}" srcId="{07CDC8F8-9CAF-4CB4-8CD0-C3CC07326A47}" destId="{EF4A73B0-0F51-4E56-B6FA-C93EC709EE24}" srcOrd="3" destOrd="0" parTransId="{DD9A2503-0F64-45F2-9FFB-927E4314ECDD}" sibTransId="{0DC2C220-DB23-489D-8F37-F7A900751829}"/>
    <dgm:cxn modelId="{A1C3D1AF-A649-48ED-BDF2-D34EF3F09CC8}" srcId="{07CDC8F8-9CAF-4CB4-8CD0-C3CC07326A47}" destId="{37F14403-F196-4D9A-B0D7-1D05DD223277}" srcOrd="7" destOrd="0" parTransId="{F536E33C-4CCA-466C-A4CE-C0857C813A0B}" sibTransId="{95EB5A5A-0D33-4DCE-AA71-9F95621C5FF7}"/>
    <dgm:cxn modelId="{DE7C82B8-7B98-4841-A6F2-803B391E560E}" type="presOf" srcId="{DEFD813D-29D1-4F20-8D9D-0F1B29A990EF}" destId="{C3DB746A-7561-4F4C-9373-1212EB1A3A7D}" srcOrd="0" destOrd="0" presId="urn:microsoft.com/office/officeart/2005/8/layout/hChevron3"/>
    <dgm:cxn modelId="{84FF6DBB-ACC2-43A6-BC6C-118FE500773F}" type="presOf" srcId="{45864B26-023D-44B8-B99B-D1B271BAF3E9}" destId="{64DBDAA1-024F-495B-96E4-22A4C28CBDCF}" srcOrd="0" destOrd="0" presId="urn:microsoft.com/office/officeart/2005/8/layout/hChevron3"/>
    <dgm:cxn modelId="{5A8435BC-AAC5-4603-99C9-3241C3412572}" type="presOf" srcId="{6BF2B965-142A-4F8C-8B98-EC3E4168C72B}" destId="{8CC4B7A8-EF3F-488F-A0B3-B1C484A867B0}" srcOrd="0" destOrd="0" presId="urn:microsoft.com/office/officeart/2005/8/layout/hChevron3"/>
    <dgm:cxn modelId="{D11687C0-6F8D-487C-8E99-CED7C74C7ED0}" srcId="{07CDC8F8-9CAF-4CB4-8CD0-C3CC07326A47}" destId="{061A0BF5-072B-4B8D-B531-B8AEADF59D67}" srcOrd="6" destOrd="0" parTransId="{A3FB52EF-33A0-42D0-8591-3F07F78171BC}" sibTransId="{14A5F1FB-4D41-47EF-8A49-C0895031AC32}"/>
    <dgm:cxn modelId="{7666B9C2-8AA2-4ED2-9D04-40C82E142F5D}" type="presOf" srcId="{0A86C89D-5A7E-48CE-82AC-CB0868A471A7}" destId="{EC5C61DF-8CA0-4866-BB77-3ABEB3A0A81A}" srcOrd="0" destOrd="0" presId="urn:microsoft.com/office/officeart/2005/8/layout/hChevron3"/>
    <dgm:cxn modelId="{92E493C7-7392-4146-B2F8-F93B98C6288A}" type="presOf" srcId="{07CDC8F8-9CAF-4CB4-8CD0-C3CC07326A47}" destId="{F85B9DAB-08B0-4EAE-84E4-FE70EC6900A8}" srcOrd="0" destOrd="0" presId="urn:microsoft.com/office/officeart/2005/8/layout/hChevron3"/>
    <dgm:cxn modelId="{538927E7-F709-4901-A540-8A2D44EAB6F2}" srcId="{07CDC8F8-9CAF-4CB4-8CD0-C3CC07326A47}" destId="{DEFD813D-29D1-4F20-8D9D-0F1B29A990EF}" srcOrd="9" destOrd="0" parTransId="{B4CDBFDB-10E8-424B-A437-29DC10BF23C0}" sibTransId="{1F959A5C-891C-4A3F-ACC9-9FFC4EE3DAA1}"/>
    <dgm:cxn modelId="{5104CCEA-457D-4560-B0BD-3AD1DC344A05}" type="presOf" srcId="{EF4A73B0-0F51-4E56-B6FA-C93EC709EE24}" destId="{C68D181E-ABA1-414D-B2E0-1FC12F43A77F}" srcOrd="0" destOrd="0" presId="urn:microsoft.com/office/officeart/2005/8/layout/hChevron3"/>
    <dgm:cxn modelId="{EEF48DF7-49A3-46D1-A585-00670A13AE0F}" type="presOf" srcId="{B92CA054-D69D-4735-A177-4A21F65B3E61}" destId="{DEAAF18F-8CC8-4BC1-8DF3-D4285318601E}" srcOrd="0" destOrd="0" presId="urn:microsoft.com/office/officeart/2005/8/layout/hChevron3"/>
    <dgm:cxn modelId="{FF0D4F00-7FAF-442C-85D3-F2D23BCECFA3}" type="presParOf" srcId="{F85B9DAB-08B0-4EAE-84E4-FE70EC6900A8}" destId="{64DBDAA1-024F-495B-96E4-22A4C28CBDCF}" srcOrd="0" destOrd="0" presId="urn:microsoft.com/office/officeart/2005/8/layout/hChevron3"/>
    <dgm:cxn modelId="{0BD1E3D7-622D-42B2-940B-6839982128E7}" type="presParOf" srcId="{F85B9DAB-08B0-4EAE-84E4-FE70EC6900A8}" destId="{73CF0B3B-9210-431A-B7AB-DD61FCBEEA7D}" srcOrd="1" destOrd="0" presId="urn:microsoft.com/office/officeart/2005/8/layout/hChevron3"/>
    <dgm:cxn modelId="{80B93597-4F3A-4CE1-ACD0-F726085A6BE8}" type="presParOf" srcId="{F85B9DAB-08B0-4EAE-84E4-FE70EC6900A8}" destId="{EC5C61DF-8CA0-4866-BB77-3ABEB3A0A81A}" srcOrd="2" destOrd="0" presId="urn:microsoft.com/office/officeart/2005/8/layout/hChevron3"/>
    <dgm:cxn modelId="{5D0B8422-5777-427B-9C54-F1F01C6EFCAD}" type="presParOf" srcId="{F85B9DAB-08B0-4EAE-84E4-FE70EC6900A8}" destId="{F93655D6-826D-4D33-A5CE-8E2BDCCDC154}" srcOrd="3" destOrd="0" presId="urn:microsoft.com/office/officeart/2005/8/layout/hChevron3"/>
    <dgm:cxn modelId="{EB22CFEB-4CE2-40C1-AF83-A169902B78DB}" type="presParOf" srcId="{F85B9DAB-08B0-4EAE-84E4-FE70EC6900A8}" destId="{8CC4B7A8-EF3F-488F-A0B3-B1C484A867B0}" srcOrd="4" destOrd="0" presId="urn:microsoft.com/office/officeart/2005/8/layout/hChevron3"/>
    <dgm:cxn modelId="{F53F4643-7111-4A88-958A-434D5C27115D}" type="presParOf" srcId="{F85B9DAB-08B0-4EAE-84E4-FE70EC6900A8}" destId="{8A252260-27E9-4C75-A07C-DEF589430D49}" srcOrd="5" destOrd="0" presId="urn:microsoft.com/office/officeart/2005/8/layout/hChevron3"/>
    <dgm:cxn modelId="{6B4798EE-F6FB-4951-9CBB-8AA3F5CE957B}" type="presParOf" srcId="{F85B9DAB-08B0-4EAE-84E4-FE70EC6900A8}" destId="{C68D181E-ABA1-414D-B2E0-1FC12F43A77F}" srcOrd="6" destOrd="0" presId="urn:microsoft.com/office/officeart/2005/8/layout/hChevron3"/>
    <dgm:cxn modelId="{7620ABC6-0F07-4DA5-978F-DC2517CBF113}" type="presParOf" srcId="{F85B9DAB-08B0-4EAE-84E4-FE70EC6900A8}" destId="{2005B73A-13E5-4B02-857A-B29A6CD658AF}" srcOrd="7" destOrd="0" presId="urn:microsoft.com/office/officeart/2005/8/layout/hChevron3"/>
    <dgm:cxn modelId="{9CBAFDC9-619A-4691-9EDC-AC8805B5699F}" type="presParOf" srcId="{F85B9DAB-08B0-4EAE-84E4-FE70EC6900A8}" destId="{B7D1FBC7-8C24-4560-A947-4F9E0042616D}" srcOrd="8" destOrd="0" presId="urn:microsoft.com/office/officeart/2005/8/layout/hChevron3"/>
    <dgm:cxn modelId="{040EDB3E-F620-4822-954D-5FACFD3F8823}" type="presParOf" srcId="{F85B9DAB-08B0-4EAE-84E4-FE70EC6900A8}" destId="{96E7B704-A8B4-4135-AB33-85AFB879BC38}" srcOrd="9" destOrd="0" presId="urn:microsoft.com/office/officeart/2005/8/layout/hChevron3"/>
    <dgm:cxn modelId="{181DABA1-8D92-415C-9C88-EABEDFA973E8}" type="presParOf" srcId="{F85B9DAB-08B0-4EAE-84E4-FE70EC6900A8}" destId="{DD9995A6-46CB-489B-B232-9A85FB81A634}" srcOrd="10" destOrd="0" presId="urn:microsoft.com/office/officeart/2005/8/layout/hChevron3"/>
    <dgm:cxn modelId="{946A7AF6-A5EF-449C-AC6C-2F00D6D7D41F}" type="presParOf" srcId="{F85B9DAB-08B0-4EAE-84E4-FE70EC6900A8}" destId="{56591BBB-478E-45C7-BCF9-FEAB5DF3D1B4}" srcOrd="11" destOrd="0" presId="urn:microsoft.com/office/officeart/2005/8/layout/hChevron3"/>
    <dgm:cxn modelId="{19C1F97B-1B31-428F-B2EE-5F69440F59F8}" type="presParOf" srcId="{F85B9DAB-08B0-4EAE-84E4-FE70EC6900A8}" destId="{33EAE534-EC94-4615-99B7-74B177ECF4CA}" srcOrd="12" destOrd="0" presId="urn:microsoft.com/office/officeart/2005/8/layout/hChevron3"/>
    <dgm:cxn modelId="{9A878D96-E03A-461D-AEB6-352D370285C4}" type="presParOf" srcId="{F85B9DAB-08B0-4EAE-84E4-FE70EC6900A8}" destId="{3165FA17-690F-461F-B707-49C30E064CBB}" srcOrd="13" destOrd="0" presId="urn:microsoft.com/office/officeart/2005/8/layout/hChevron3"/>
    <dgm:cxn modelId="{08313281-0CC6-43F5-B529-014B2597C4F3}" type="presParOf" srcId="{F85B9DAB-08B0-4EAE-84E4-FE70EC6900A8}" destId="{0185762C-B8C2-45E1-8131-E067DA5C3121}" srcOrd="14" destOrd="0" presId="urn:microsoft.com/office/officeart/2005/8/layout/hChevron3"/>
    <dgm:cxn modelId="{65A7E334-A02A-4069-B6CD-F9746FA1A637}" type="presParOf" srcId="{F85B9DAB-08B0-4EAE-84E4-FE70EC6900A8}" destId="{4D74BF8F-60DA-41E1-9D8B-E4F9BD36EED3}" srcOrd="15" destOrd="0" presId="urn:microsoft.com/office/officeart/2005/8/layout/hChevron3"/>
    <dgm:cxn modelId="{00530786-29AC-4183-8A52-17C472A4709D}" type="presParOf" srcId="{F85B9DAB-08B0-4EAE-84E4-FE70EC6900A8}" destId="{DEAAF18F-8CC8-4BC1-8DF3-D4285318601E}" srcOrd="16" destOrd="0" presId="urn:microsoft.com/office/officeart/2005/8/layout/hChevron3"/>
    <dgm:cxn modelId="{FED25979-F8CB-4CCE-9D1D-8F23E3008AA2}" type="presParOf" srcId="{F85B9DAB-08B0-4EAE-84E4-FE70EC6900A8}" destId="{A6691BBD-726D-4A1C-B9EB-6921ECF6C437}" srcOrd="17" destOrd="0" presId="urn:microsoft.com/office/officeart/2005/8/layout/hChevron3"/>
    <dgm:cxn modelId="{119B24C6-623C-49C5-B2AC-8F17B5D5E650}" type="presParOf" srcId="{F85B9DAB-08B0-4EAE-84E4-FE70EC6900A8}" destId="{C3DB746A-7561-4F4C-9373-1212EB1A3A7D}" srcOrd="18" destOrd="0" presId="urn:microsoft.com/office/officeart/2005/8/layout/hChevron3"/>
    <dgm:cxn modelId="{8B0FD51D-71EF-42C5-93D8-A62EAC9558DD}" type="presParOf" srcId="{F85B9DAB-08B0-4EAE-84E4-FE70EC6900A8}" destId="{CD0DDFB0-CCC8-4428-95C4-A8008FA3487A}" srcOrd="19" destOrd="0" presId="urn:microsoft.com/office/officeart/2005/8/layout/hChevron3"/>
    <dgm:cxn modelId="{7A170996-3244-4652-8F09-5570486B84F5}" type="presParOf" srcId="{F85B9DAB-08B0-4EAE-84E4-FE70EC6900A8}" destId="{0038F846-6D71-4B12-A8A5-1D32D5F41839}" srcOrd="20" destOrd="0" presId="urn:microsoft.com/office/officeart/2005/8/layout/hChevron3"/>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07CDC8F8-9CAF-4CB4-8CD0-C3CC07326A47}" type="doc">
      <dgm:prSet loTypeId="urn:microsoft.com/office/officeart/2005/8/layout/hChevron3" loCatId="process" qsTypeId="urn:microsoft.com/office/officeart/2005/8/quickstyle/simple1" qsCatId="simple" csTypeId="urn:microsoft.com/office/officeart/2005/8/colors/accent1_2" csCatId="accent1" phldr="1"/>
      <dgm:spPr/>
    </dgm:pt>
    <dgm:pt modelId="{45864B26-023D-44B8-B99B-D1B271BAF3E9}">
      <dgm:prSet phldrT="[Text]" custT="1"/>
      <dgm:spPr>
        <a:solidFill>
          <a:schemeClr val="accent1"/>
        </a:solidFill>
      </dgm:spPr>
      <dgm:t>
        <a:bodyPr/>
        <a:lstStyle/>
        <a:p>
          <a:r>
            <a:rPr lang="en-GB" sz="900" dirty="0"/>
            <a:t>Key facts</a:t>
          </a:r>
        </a:p>
      </dgm:t>
    </dgm:pt>
    <dgm:pt modelId="{24D9D324-44DE-436B-9E9C-17B15CD06530}" type="parTrans" cxnId="{3D305E7D-65E0-4CE8-ACC5-23347B431D46}">
      <dgm:prSet/>
      <dgm:spPr/>
      <dgm:t>
        <a:bodyPr/>
        <a:lstStyle/>
        <a:p>
          <a:endParaRPr lang="en-GB" sz="900"/>
        </a:p>
      </dgm:t>
    </dgm:pt>
    <dgm:pt modelId="{EEFFEDA3-CE8B-4B86-8600-1A3E57F61791}" type="sibTrans" cxnId="{3D305E7D-65E0-4CE8-ACC5-23347B431D46}">
      <dgm:prSet/>
      <dgm:spPr/>
      <dgm:t>
        <a:bodyPr/>
        <a:lstStyle/>
        <a:p>
          <a:endParaRPr lang="en-GB" sz="900"/>
        </a:p>
      </dgm:t>
    </dgm:pt>
    <dgm:pt modelId="{0A86C89D-5A7E-48CE-82AC-CB0868A471A7}">
      <dgm:prSet phldrT="[Text]" custT="1"/>
      <dgm:spPr/>
      <dgm:t>
        <a:bodyPr/>
        <a:lstStyle/>
        <a:p>
          <a:r>
            <a:rPr lang="en-GB" sz="900" dirty="0"/>
            <a:t>Setting the scene</a:t>
          </a:r>
        </a:p>
      </dgm:t>
    </dgm:pt>
    <dgm:pt modelId="{F7AC122E-CF34-44DC-945F-607EEB670C64}" type="parTrans" cxnId="{500CF04E-DFAC-4061-8DC4-18149CC18EC3}">
      <dgm:prSet/>
      <dgm:spPr/>
      <dgm:t>
        <a:bodyPr/>
        <a:lstStyle/>
        <a:p>
          <a:endParaRPr lang="en-GB" sz="900"/>
        </a:p>
      </dgm:t>
    </dgm:pt>
    <dgm:pt modelId="{5516A94D-5978-4F50-893D-CCC0ADE18234}" type="sibTrans" cxnId="{500CF04E-DFAC-4061-8DC4-18149CC18EC3}">
      <dgm:prSet/>
      <dgm:spPr/>
      <dgm:t>
        <a:bodyPr/>
        <a:lstStyle/>
        <a:p>
          <a:endParaRPr lang="en-GB" sz="900"/>
        </a:p>
      </dgm:t>
    </dgm:pt>
    <dgm:pt modelId="{6BF2B965-142A-4F8C-8B98-EC3E4168C72B}">
      <dgm:prSet phldrT="[Text]" custT="1"/>
      <dgm:spPr>
        <a:solidFill>
          <a:schemeClr val="accent1"/>
        </a:solidFill>
      </dgm:spPr>
      <dgm:t>
        <a:bodyPr/>
        <a:lstStyle/>
        <a:p>
          <a:r>
            <a:rPr lang="en-GB" sz="900" dirty="0"/>
            <a:t>Policy context</a:t>
          </a:r>
        </a:p>
      </dgm:t>
    </dgm:pt>
    <dgm:pt modelId="{4DE3459B-C829-4E55-B888-6D0FDF486FCB}" type="parTrans" cxnId="{9A232514-B6A1-4590-8077-9C6B402B9D69}">
      <dgm:prSet/>
      <dgm:spPr/>
      <dgm:t>
        <a:bodyPr/>
        <a:lstStyle/>
        <a:p>
          <a:endParaRPr lang="en-GB" sz="900"/>
        </a:p>
      </dgm:t>
    </dgm:pt>
    <dgm:pt modelId="{9CCDD4F1-9746-4E1E-ABA1-17C12394F599}" type="sibTrans" cxnId="{9A232514-B6A1-4590-8077-9C6B402B9D69}">
      <dgm:prSet/>
      <dgm:spPr/>
      <dgm:t>
        <a:bodyPr/>
        <a:lstStyle/>
        <a:p>
          <a:endParaRPr lang="en-GB" sz="900"/>
        </a:p>
      </dgm:t>
    </dgm:pt>
    <dgm:pt modelId="{EF4A73B0-0F51-4E56-B6FA-C93EC709EE24}">
      <dgm:prSet custT="1"/>
      <dgm:spPr/>
      <dgm:t>
        <a:bodyPr/>
        <a:lstStyle/>
        <a:p>
          <a:r>
            <a:rPr lang="en-GB" sz="900" dirty="0"/>
            <a:t>What works?</a:t>
          </a:r>
        </a:p>
      </dgm:t>
    </dgm:pt>
    <dgm:pt modelId="{DD9A2503-0F64-45F2-9FFB-927E4314ECDD}" type="parTrans" cxnId="{D50E1DA8-C891-413E-B3F7-F4FFFBC3D514}">
      <dgm:prSet/>
      <dgm:spPr/>
      <dgm:t>
        <a:bodyPr/>
        <a:lstStyle/>
        <a:p>
          <a:endParaRPr lang="en-GB" sz="900"/>
        </a:p>
      </dgm:t>
    </dgm:pt>
    <dgm:pt modelId="{0DC2C220-DB23-489D-8F37-F7A900751829}" type="sibTrans" cxnId="{D50E1DA8-C891-413E-B3F7-F4FFFBC3D514}">
      <dgm:prSet/>
      <dgm:spPr/>
      <dgm:t>
        <a:bodyPr/>
        <a:lstStyle/>
        <a:p>
          <a:endParaRPr lang="en-GB" sz="900"/>
        </a:p>
      </dgm:t>
    </dgm:pt>
    <dgm:pt modelId="{445563BE-B611-4F84-A507-F638F0AB8858}">
      <dgm:prSet custT="1"/>
      <dgm:spPr>
        <a:solidFill>
          <a:srgbClr val="339933"/>
        </a:solidFill>
      </dgm:spPr>
      <dgm:t>
        <a:bodyPr/>
        <a:lstStyle/>
        <a:p>
          <a:r>
            <a:rPr lang="en-GB" sz="900" dirty="0"/>
            <a:t>Local picture</a:t>
          </a:r>
        </a:p>
      </dgm:t>
    </dgm:pt>
    <dgm:pt modelId="{23A80ECB-381C-442C-8FEE-2CCB105DCF3D}" type="parTrans" cxnId="{02666718-F9B2-4A8B-9BE7-A80872C3EE22}">
      <dgm:prSet/>
      <dgm:spPr/>
      <dgm:t>
        <a:bodyPr/>
        <a:lstStyle/>
        <a:p>
          <a:endParaRPr lang="en-GB" sz="900"/>
        </a:p>
      </dgm:t>
    </dgm:pt>
    <dgm:pt modelId="{A85471F0-ABCD-4B48-8CD7-F0082B44AE99}" type="sibTrans" cxnId="{02666718-F9B2-4A8B-9BE7-A80872C3EE22}">
      <dgm:prSet/>
      <dgm:spPr/>
      <dgm:t>
        <a:bodyPr/>
        <a:lstStyle/>
        <a:p>
          <a:endParaRPr lang="en-GB" sz="900"/>
        </a:p>
      </dgm:t>
    </dgm:pt>
    <dgm:pt modelId="{43A36CC4-9769-4FA2-AF1B-45A21581806D}">
      <dgm:prSet custT="1"/>
      <dgm:spPr/>
      <dgm:t>
        <a:bodyPr/>
        <a:lstStyle/>
        <a:p>
          <a:r>
            <a:rPr lang="en-GB" sz="900" dirty="0"/>
            <a:t>Local actions</a:t>
          </a:r>
        </a:p>
      </dgm:t>
    </dgm:pt>
    <dgm:pt modelId="{F3F918F2-E454-45E5-A0C1-BFAFCC0F552A}" type="parTrans" cxnId="{9DB73D86-C9DC-424C-A021-3B7E34460C8F}">
      <dgm:prSet/>
      <dgm:spPr/>
      <dgm:t>
        <a:bodyPr/>
        <a:lstStyle/>
        <a:p>
          <a:endParaRPr lang="en-GB" sz="900"/>
        </a:p>
      </dgm:t>
    </dgm:pt>
    <dgm:pt modelId="{A37E2EC9-DBEE-4B6A-8546-DBE8D9272913}" type="sibTrans" cxnId="{9DB73D86-C9DC-424C-A021-3B7E34460C8F}">
      <dgm:prSet/>
      <dgm:spPr/>
      <dgm:t>
        <a:bodyPr/>
        <a:lstStyle/>
        <a:p>
          <a:endParaRPr lang="en-GB" sz="900"/>
        </a:p>
      </dgm:t>
    </dgm:pt>
    <dgm:pt modelId="{061A0BF5-072B-4B8D-B531-B8AEADF59D67}">
      <dgm:prSet custT="1"/>
      <dgm:spPr/>
      <dgm:t>
        <a:bodyPr/>
        <a:lstStyle/>
        <a:p>
          <a:r>
            <a:rPr lang="en-GB" sz="900" dirty="0"/>
            <a:t>Impact on indicators</a:t>
          </a:r>
        </a:p>
      </dgm:t>
    </dgm:pt>
    <dgm:pt modelId="{A3FB52EF-33A0-42D0-8591-3F07F78171BC}" type="parTrans" cxnId="{D11687C0-6F8D-487C-8E99-CED7C74C7ED0}">
      <dgm:prSet/>
      <dgm:spPr/>
      <dgm:t>
        <a:bodyPr/>
        <a:lstStyle/>
        <a:p>
          <a:endParaRPr lang="en-GB" sz="900"/>
        </a:p>
      </dgm:t>
    </dgm:pt>
    <dgm:pt modelId="{14A5F1FB-4D41-47EF-8A49-C0895031AC32}" type="sibTrans" cxnId="{D11687C0-6F8D-487C-8E99-CED7C74C7ED0}">
      <dgm:prSet/>
      <dgm:spPr/>
      <dgm:t>
        <a:bodyPr/>
        <a:lstStyle/>
        <a:p>
          <a:endParaRPr lang="en-GB" sz="900"/>
        </a:p>
      </dgm:t>
    </dgm:pt>
    <dgm:pt modelId="{37F14403-F196-4D9A-B0D7-1D05DD223277}">
      <dgm:prSet custT="1"/>
      <dgm:spPr/>
      <dgm:t>
        <a:bodyPr/>
        <a:lstStyle/>
        <a:p>
          <a:r>
            <a:rPr lang="en-GB" sz="900" dirty="0"/>
            <a:t>Public perspective</a:t>
          </a:r>
        </a:p>
      </dgm:t>
    </dgm:pt>
    <dgm:pt modelId="{F536E33C-4CCA-466C-A4CE-C0857C813A0B}" type="parTrans" cxnId="{A1C3D1AF-A649-48ED-BDF2-D34EF3F09CC8}">
      <dgm:prSet/>
      <dgm:spPr/>
      <dgm:t>
        <a:bodyPr/>
        <a:lstStyle/>
        <a:p>
          <a:endParaRPr lang="en-GB" sz="900"/>
        </a:p>
      </dgm:t>
    </dgm:pt>
    <dgm:pt modelId="{95EB5A5A-0D33-4DCE-AA71-9F95621C5FF7}" type="sibTrans" cxnId="{A1C3D1AF-A649-48ED-BDF2-D34EF3F09CC8}">
      <dgm:prSet/>
      <dgm:spPr/>
      <dgm:t>
        <a:bodyPr/>
        <a:lstStyle/>
        <a:p>
          <a:endParaRPr lang="en-GB" sz="900"/>
        </a:p>
      </dgm:t>
    </dgm:pt>
    <dgm:pt modelId="{B92CA054-D69D-4735-A177-4A21F65B3E61}">
      <dgm:prSet custT="1"/>
      <dgm:spPr/>
      <dgm:t>
        <a:bodyPr/>
        <a:lstStyle/>
        <a:p>
          <a:r>
            <a:rPr lang="en-GB" sz="900" dirty="0"/>
            <a:t>Knowledge gaps</a:t>
          </a:r>
        </a:p>
      </dgm:t>
    </dgm:pt>
    <dgm:pt modelId="{78C2FA89-633C-415F-8B74-7046F7C0096A}" type="parTrans" cxnId="{618EBCA0-DDF1-4727-89B9-74E0FA3D69D0}">
      <dgm:prSet/>
      <dgm:spPr/>
      <dgm:t>
        <a:bodyPr/>
        <a:lstStyle/>
        <a:p>
          <a:endParaRPr lang="en-GB" sz="900"/>
        </a:p>
      </dgm:t>
    </dgm:pt>
    <dgm:pt modelId="{A5C01145-D515-4073-8282-495D57AF52DA}" type="sibTrans" cxnId="{618EBCA0-DDF1-4727-89B9-74E0FA3D69D0}">
      <dgm:prSet/>
      <dgm:spPr/>
      <dgm:t>
        <a:bodyPr/>
        <a:lstStyle/>
        <a:p>
          <a:endParaRPr lang="en-GB" sz="900"/>
        </a:p>
      </dgm:t>
    </dgm:pt>
    <dgm:pt modelId="{DEFD813D-29D1-4F20-8D9D-0F1B29A990EF}">
      <dgm:prSet custT="1"/>
      <dgm:spPr/>
      <dgm:t>
        <a:bodyPr/>
        <a:lstStyle/>
        <a:p>
          <a:r>
            <a:rPr lang="en-GB" sz="900" dirty="0"/>
            <a:t>Priorities</a:t>
          </a:r>
        </a:p>
      </dgm:t>
    </dgm:pt>
    <dgm:pt modelId="{B4CDBFDB-10E8-424B-A437-29DC10BF23C0}" type="parTrans" cxnId="{538927E7-F709-4901-A540-8A2D44EAB6F2}">
      <dgm:prSet/>
      <dgm:spPr/>
      <dgm:t>
        <a:bodyPr/>
        <a:lstStyle/>
        <a:p>
          <a:endParaRPr lang="en-GB" sz="900"/>
        </a:p>
      </dgm:t>
    </dgm:pt>
    <dgm:pt modelId="{1F959A5C-891C-4A3F-ACC9-9FFC4EE3DAA1}" type="sibTrans" cxnId="{538927E7-F709-4901-A540-8A2D44EAB6F2}">
      <dgm:prSet/>
      <dgm:spPr/>
      <dgm:t>
        <a:bodyPr/>
        <a:lstStyle/>
        <a:p>
          <a:endParaRPr lang="en-GB" sz="900"/>
        </a:p>
      </dgm:t>
    </dgm:pt>
    <dgm:pt modelId="{75E2CA75-A4B0-49F6-8BB3-FFFD70AC9DAF}">
      <dgm:prSet custT="1"/>
      <dgm:spPr/>
      <dgm:t>
        <a:bodyPr/>
        <a:lstStyle/>
        <a:p>
          <a:r>
            <a:rPr lang="en-GB" sz="900" dirty="0"/>
            <a:t>Key contacts &amp; Appendices</a:t>
          </a:r>
        </a:p>
      </dgm:t>
    </dgm:pt>
    <dgm:pt modelId="{427F7A15-B86B-44E1-A0CF-872B8842C97B}" type="parTrans" cxnId="{88C70100-1F36-4EFC-B662-354A2852389A}">
      <dgm:prSet/>
      <dgm:spPr/>
      <dgm:t>
        <a:bodyPr/>
        <a:lstStyle/>
        <a:p>
          <a:endParaRPr lang="en-GB" sz="900"/>
        </a:p>
      </dgm:t>
    </dgm:pt>
    <dgm:pt modelId="{2BD45ACF-99BE-405E-968C-CD4DD77B94A7}" type="sibTrans" cxnId="{88C70100-1F36-4EFC-B662-354A2852389A}">
      <dgm:prSet/>
      <dgm:spPr/>
      <dgm:t>
        <a:bodyPr/>
        <a:lstStyle/>
        <a:p>
          <a:endParaRPr lang="en-GB" sz="900"/>
        </a:p>
      </dgm:t>
    </dgm:pt>
    <dgm:pt modelId="{F85B9DAB-08B0-4EAE-84E4-FE70EC6900A8}" type="pres">
      <dgm:prSet presAssocID="{07CDC8F8-9CAF-4CB4-8CD0-C3CC07326A47}" presName="Name0" presStyleCnt="0">
        <dgm:presLayoutVars>
          <dgm:dir/>
          <dgm:resizeHandles val="exact"/>
        </dgm:presLayoutVars>
      </dgm:prSet>
      <dgm:spPr/>
    </dgm:pt>
    <dgm:pt modelId="{64DBDAA1-024F-495B-96E4-22A4C28CBDCF}" type="pres">
      <dgm:prSet presAssocID="{45864B26-023D-44B8-B99B-D1B271BAF3E9}" presName="parTxOnly" presStyleLbl="node1" presStyleIdx="0" presStyleCnt="11">
        <dgm:presLayoutVars>
          <dgm:bulletEnabled val="1"/>
        </dgm:presLayoutVars>
      </dgm:prSet>
      <dgm:spPr/>
    </dgm:pt>
    <dgm:pt modelId="{73CF0B3B-9210-431A-B7AB-DD61FCBEEA7D}" type="pres">
      <dgm:prSet presAssocID="{EEFFEDA3-CE8B-4B86-8600-1A3E57F61791}" presName="parSpace" presStyleCnt="0"/>
      <dgm:spPr/>
    </dgm:pt>
    <dgm:pt modelId="{EC5C61DF-8CA0-4866-BB77-3ABEB3A0A81A}" type="pres">
      <dgm:prSet presAssocID="{0A86C89D-5A7E-48CE-82AC-CB0868A471A7}" presName="parTxOnly" presStyleLbl="node1" presStyleIdx="1" presStyleCnt="11">
        <dgm:presLayoutVars>
          <dgm:bulletEnabled val="1"/>
        </dgm:presLayoutVars>
      </dgm:prSet>
      <dgm:spPr/>
    </dgm:pt>
    <dgm:pt modelId="{F93655D6-826D-4D33-A5CE-8E2BDCCDC154}" type="pres">
      <dgm:prSet presAssocID="{5516A94D-5978-4F50-893D-CCC0ADE18234}" presName="parSpace" presStyleCnt="0"/>
      <dgm:spPr/>
    </dgm:pt>
    <dgm:pt modelId="{8CC4B7A8-EF3F-488F-A0B3-B1C484A867B0}" type="pres">
      <dgm:prSet presAssocID="{6BF2B965-142A-4F8C-8B98-EC3E4168C72B}" presName="parTxOnly" presStyleLbl="node1" presStyleIdx="2" presStyleCnt="11">
        <dgm:presLayoutVars>
          <dgm:bulletEnabled val="1"/>
        </dgm:presLayoutVars>
      </dgm:prSet>
      <dgm:spPr/>
    </dgm:pt>
    <dgm:pt modelId="{8A252260-27E9-4C75-A07C-DEF589430D49}" type="pres">
      <dgm:prSet presAssocID="{9CCDD4F1-9746-4E1E-ABA1-17C12394F599}" presName="parSpace" presStyleCnt="0"/>
      <dgm:spPr/>
    </dgm:pt>
    <dgm:pt modelId="{C68D181E-ABA1-414D-B2E0-1FC12F43A77F}" type="pres">
      <dgm:prSet presAssocID="{EF4A73B0-0F51-4E56-B6FA-C93EC709EE24}" presName="parTxOnly" presStyleLbl="node1" presStyleIdx="3" presStyleCnt="11">
        <dgm:presLayoutVars>
          <dgm:bulletEnabled val="1"/>
        </dgm:presLayoutVars>
      </dgm:prSet>
      <dgm:spPr/>
    </dgm:pt>
    <dgm:pt modelId="{2005B73A-13E5-4B02-857A-B29A6CD658AF}" type="pres">
      <dgm:prSet presAssocID="{0DC2C220-DB23-489D-8F37-F7A900751829}" presName="parSpace" presStyleCnt="0"/>
      <dgm:spPr/>
    </dgm:pt>
    <dgm:pt modelId="{B7D1FBC7-8C24-4560-A947-4F9E0042616D}" type="pres">
      <dgm:prSet presAssocID="{445563BE-B611-4F84-A507-F638F0AB8858}" presName="parTxOnly" presStyleLbl="node1" presStyleIdx="4" presStyleCnt="11">
        <dgm:presLayoutVars>
          <dgm:bulletEnabled val="1"/>
        </dgm:presLayoutVars>
      </dgm:prSet>
      <dgm:spPr/>
    </dgm:pt>
    <dgm:pt modelId="{96E7B704-A8B4-4135-AB33-85AFB879BC38}" type="pres">
      <dgm:prSet presAssocID="{A85471F0-ABCD-4B48-8CD7-F0082B44AE99}" presName="parSpace" presStyleCnt="0"/>
      <dgm:spPr/>
    </dgm:pt>
    <dgm:pt modelId="{DD9995A6-46CB-489B-B232-9A85FB81A634}" type="pres">
      <dgm:prSet presAssocID="{43A36CC4-9769-4FA2-AF1B-45A21581806D}" presName="parTxOnly" presStyleLbl="node1" presStyleIdx="5" presStyleCnt="11">
        <dgm:presLayoutVars>
          <dgm:bulletEnabled val="1"/>
        </dgm:presLayoutVars>
      </dgm:prSet>
      <dgm:spPr/>
    </dgm:pt>
    <dgm:pt modelId="{56591BBB-478E-45C7-BCF9-FEAB5DF3D1B4}" type="pres">
      <dgm:prSet presAssocID="{A37E2EC9-DBEE-4B6A-8546-DBE8D9272913}" presName="parSpace" presStyleCnt="0"/>
      <dgm:spPr/>
    </dgm:pt>
    <dgm:pt modelId="{33EAE534-EC94-4615-99B7-74B177ECF4CA}" type="pres">
      <dgm:prSet presAssocID="{061A0BF5-072B-4B8D-B531-B8AEADF59D67}" presName="parTxOnly" presStyleLbl="node1" presStyleIdx="6" presStyleCnt="11">
        <dgm:presLayoutVars>
          <dgm:bulletEnabled val="1"/>
        </dgm:presLayoutVars>
      </dgm:prSet>
      <dgm:spPr/>
    </dgm:pt>
    <dgm:pt modelId="{3165FA17-690F-461F-B707-49C30E064CBB}" type="pres">
      <dgm:prSet presAssocID="{14A5F1FB-4D41-47EF-8A49-C0895031AC32}" presName="parSpace" presStyleCnt="0"/>
      <dgm:spPr/>
    </dgm:pt>
    <dgm:pt modelId="{0185762C-B8C2-45E1-8131-E067DA5C3121}" type="pres">
      <dgm:prSet presAssocID="{37F14403-F196-4D9A-B0D7-1D05DD223277}" presName="parTxOnly" presStyleLbl="node1" presStyleIdx="7" presStyleCnt="11">
        <dgm:presLayoutVars>
          <dgm:bulletEnabled val="1"/>
        </dgm:presLayoutVars>
      </dgm:prSet>
      <dgm:spPr/>
    </dgm:pt>
    <dgm:pt modelId="{4D74BF8F-60DA-41E1-9D8B-E4F9BD36EED3}" type="pres">
      <dgm:prSet presAssocID="{95EB5A5A-0D33-4DCE-AA71-9F95621C5FF7}" presName="parSpace" presStyleCnt="0"/>
      <dgm:spPr/>
    </dgm:pt>
    <dgm:pt modelId="{DEAAF18F-8CC8-4BC1-8DF3-D4285318601E}" type="pres">
      <dgm:prSet presAssocID="{B92CA054-D69D-4735-A177-4A21F65B3E61}" presName="parTxOnly" presStyleLbl="node1" presStyleIdx="8" presStyleCnt="11">
        <dgm:presLayoutVars>
          <dgm:bulletEnabled val="1"/>
        </dgm:presLayoutVars>
      </dgm:prSet>
      <dgm:spPr/>
    </dgm:pt>
    <dgm:pt modelId="{A6691BBD-726D-4A1C-B9EB-6921ECF6C437}" type="pres">
      <dgm:prSet presAssocID="{A5C01145-D515-4073-8282-495D57AF52DA}" presName="parSpace" presStyleCnt="0"/>
      <dgm:spPr/>
    </dgm:pt>
    <dgm:pt modelId="{C3DB746A-7561-4F4C-9373-1212EB1A3A7D}" type="pres">
      <dgm:prSet presAssocID="{DEFD813D-29D1-4F20-8D9D-0F1B29A990EF}" presName="parTxOnly" presStyleLbl="node1" presStyleIdx="9" presStyleCnt="11">
        <dgm:presLayoutVars>
          <dgm:bulletEnabled val="1"/>
        </dgm:presLayoutVars>
      </dgm:prSet>
      <dgm:spPr/>
    </dgm:pt>
    <dgm:pt modelId="{CD0DDFB0-CCC8-4428-95C4-A8008FA3487A}" type="pres">
      <dgm:prSet presAssocID="{1F959A5C-891C-4A3F-ACC9-9FFC4EE3DAA1}" presName="parSpace" presStyleCnt="0"/>
      <dgm:spPr/>
    </dgm:pt>
    <dgm:pt modelId="{0038F846-6D71-4B12-A8A5-1D32D5F41839}" type="pres">
      <dgm:prSet presAssocID="{75E2CA75-A4B0-49F6-8BB3-FFFD70AC9DAF}" presName="parTxOnly" presStyleLbl="node1" presStyleIdx="10" presStyleCnt="11">
        <dgm:presLayoutVars>
          <dgm:bulletEnabled val="1"/>
        </dgm:presLayoutVars>
      </dgm:prSet>
      <dgm:spPr/>
    </dgm:pt>
  </dgm:ptLst>
  <dgm:cxnLst>
    <dgm:cxn modelId="{88C70100-1F36-4EFC-B662-354A2852389A}" srcId="{07CDC8F8-9CAF-4CB4-8CD0-C3CC07326A47}" destId="{75E2CA75-A4B0-49F6-8BB3-FFFD70AC9DAF}" srcOrd="10" destOrd="0" parTransId="{427F7A15-B86B-44E1-A0CF-872B8842C97B}" sibTransId="{2BD45ACF-99BE-405E-968C-CD4DD77B94A7}"/>
    <dgm:cxn modelId="{9A232514-B6A1-4590-8077-9C6B402B9D69}" srcId="{07CDC8F8-9CAF-4CB4-8CD0-C3CC07326A47}" destId="{6BF2B965-142A-4F8C-8B98-EC3E4168C72B}" srcOrd="2" destOrd="0" parTransId="{4DE3459B-C829-4E55-B888-6D0FDF486FCB}" sibTransId="{9CCDD4F1-9746-4E1E-ABA1-17C12394F599}"/>
    <dgm:cxn modelId="{02666718-F9B2-4A8B-9BE7-A80872C3EE22}" srcId="{07CDC8F8-9CAF-4CB4-8CD0-C3CC07326A47}" destId="{445563BE-B611-4F84-A507-F638F0AB8858}" srcOrd="4" destOrd="0" parTransId="{23A80ECB-381C-442C-8FEE-2CCB105DCF3D}" sibTransId="{A85471F0-ABCD-4B48-8CD7-F0082B44AE99}"/>
    <dgm:cxn modelId="{98619B33-1971-469D-9D20-3188BCD50F33}" type="presOf" srcId="{445563BE-B611-4F84-A507-F638F0AB8858}" destId="{B7D1FBC7-8C24-4560-A947-4F9E0042616D}" srcOrd="0" destOrd="0" presId="urn:microsoft.com/office/officeart/2005/8/layout/hChevron3"/>
    <dgm:cxn modelId="{BC354136-13AC-45C5-B7CC-933EA6B26424}" type="presOf" srcId="{07CDC8F8-9CAF-4CB4-8CD0-C3CC07326A47}" destId="{F85B9DAB-08B0-4EAE-84E4-FE70EC6900A8}" srcOrd="0" destOrd="0" presId="urn:microsoft.com/office/officeart/2005/8/layout/hChevron3"/>
    <dgm:cxn modelId="{103E4D42-EB41-412C-925E-B693784D8910}" type="presOf" srcId="{37F14403-F196-4D9A-B0D7-1D05DD223277}" destId="{0185762C-B8C2-45E1-8131-E067DA5C3121}" srcOrd="0" destOrd="0" presId="urn:microsoft.com/office/officeart/2005/8/layout/hChevron3"/>
    <dgm:cxn modelId="{F051C66C-CE16-4F47-82EC-6B1741F1724C}" type="presOf" srcId="{DEFD813D-29D1-4F20-8D9D-0F1B29A990EF}" destId="{C3DB746A-7561-4F4C-9373-1212EB1A3A7D}" srcOrd="0" destOrd="0" presId="urn:microsoft.com/office/officeart/2005/8/layout/hChevron3"/>
    <dgm:cxn modelId="{500CF04E-DFAC-4061-8DC4-18149CC18EC3}" srcId="{07CDC8F8-9CAF-4CB4-8CD0-C3CC07326A47}" destId="{0A86C89D-5A7E-48CE-82AC-CB0868A471A7}" srcOrd="1" destOrd="0" parTransId="{F7AC122E-CF34-44DC-945F-607EEB670C64}" sibTransId="{5516A94D-5978-4F50-893D-CCC0ADE18234}"/>
    <dgm:cxn modelId="{CC0FB774-D328-4A7C-B76A-55B7E02F3C4E}" type="presOf" srcId="{0A86C89D-5A7E-48CE-82AC-CB0868A471A7}" destId="{EC5C61DF-8CA0-4866-BB77-3ABEB3A0A81A}" srcOrd="0" destOrd="0" presId="urn:microsoft.com/office/officeart/2005/8/layout/hChevron3"/>
    <dgm:cxn modelId="{3D305E7D-65E0-4CE8-ACC5-23347B431D46}" srcId="{07CDC8F8-9CAF-4CB4-8CD0-C3CC07326A47}" destId="{45864B26-023D-44B8-B99B-D1B271BAF3E9}" srcOrd="0" destOrd="0" parTransId="{24D9D324-44DE-436B-9E9C-17B15CD06530}" sibTransId="{EEFFEDA3-CE8B-4B86-8600-1A3E57F61791}"/>
    <dgm:cxn modelId="{9DB73D86-C9DC-424C-A021-3B7E34460C8F}" srcId="{07CDC8F8-9CAF-4CB4-8CD0-C3CC07326A47}" destId="{43A36CC4-9769-4FA2-AF1B-45A21581806D}" srcOrd="5" destOrd="0" parTransId="{F3F918F2-E454-45E5-A0C1-BFAFCC0F552A}" sibTransId="{A37E2EC9-DBEE-4B6A-8546-DBE8D9272913}"/>
    <dgm:cxn modelId="{618EBCA0-DDF1-4727-89B9-74E0FA3D69D0}" srcId="{07CDC8F8-9CAF-4CB4-8CD0-C3CC07326A47}" destId="{B92CA054-D69D-4735-A177-4A21F65B3E61}" srcOrd="8" destOrd="0" parTransId="{78C2FA89-633C-415F-8B74-7046F7C0096A}" sibTransId="{A5C01145-D515-4073-8282-495D57AF52DA}"/>
    <dgm:cxn modelId="{CF0570A2-E604-4221-A8E7-B6E317B74FFB}" type="presOf" srcId="{45864B26-023D-44B8-B99B-D1B271BAF3E9}" destId="{64DBDAA1-024F-495B-96E4-22A4C28CBDCF}" srcOrd="0" destOrd="0" presId="urn:microsoft.com/office/officeart/2005/8/layout/hChevron3"/>
    <dgm:cxn modelId="{80BA66A3-ECA5-4603-A313-2368DE9C4026}" type="presOf" srcId="{75E2CA75-A4B0-49F6-8BB3-FFFD70AC9DAF}" destId="{0038F846-6D71-4B12-A8A5-1D32D5F41839}" srcOrd="0" destOrd="0" presId="urn:microsoft.com/office/officeart/2005/8/layout/hChevron3"/>
    <dgm:cxn modelId="{D50E1DA8-C891-413E-B3F7-F4FFFBC3D514}" srcId="{07CDC8F8-9CAF-4CB4-8CD0-C3CC07326A47}" destId="{EF4A73B0-0F51-4E56-B6FA-C93EC709EE24}" srcOrd="3" destOrd="0" parTransId="{DD9A2503-0F64-45F2-9FFB-927E4314ECDD}" sibTransId="{0DC2C220-DB23-489D-8F37-F7A900751829}"/>
    <dgm:cxn modelId="{046E25AD-800D-469B-8FD1-2809F38E3A84}" type="presOf" srcId="{43A36CC4-9769-4FA2-AF1B-45A21581806D}" destId="{DD9995A6-46CB-489B-B232-9A85FB81A634}" srcOrd="0" destOrd="0" presId="urn:microsoft.com/office/officeart/2005/8/layout/hChevron3"/>
    <dgm:cxn modelId="{A1C3D1AF-A649-48ED-BDF2-D34EF3F09CC8}" srcId="{07CDC8F8-9CAF-4CB4-8CD0-C3CC07326A47}" destId="{37F14403-F196-4D9A-B0D7-1D05DD223277}" srcOrd="7" destOrd="0" parTransId="{F536E33C-4CCA-466C-A4CE-C0857C813A0B}" sibTransId="{95EB5A5A-0D33-4DCE-AA71-9F95621C5FF7}"/>
    <dgm:cxn modelId="{398497BA-0476-4638-A619-179C1CDE5BB0}" type="presOf" srcId="{B92CA054-D69D-4735-A177-4A21F65B3E61}" destId="{DEAAF18F-8CC8-4BC1-8DF3-D4285318601E}" srcOrd="0" destOrd="0" presId="urn:microsoft.com/office/officeart/2005/8/layout/hChevron3"/>
    <dgm:cxn modelId="{D11687C0-6F8D-487C-8E99-CED7C74C7ED0}" srcId="{07CDC8F8-9CAF-4CB4-8CD0-C3CC07326A47}" destId="{061A0BF5-072B-4B8D-B531-B8AEADF59D67}" srcOrd="6" destOrd="0" parTransId="{A3FB52EF-33A0-42D0-8591-3F07F78171BC}" sibTransId="{14A5F1FB-4D41-47EF-8A49-C0895031AC32}"/>
    <dgm:cxn modelId="{3AE79FCA-CCCA-4182-A468-0E3E9E00A88E}" type="presOf" srcId="{061A0BF5-072B-4B8D-B531-B8AEADF59D67}" destId="{33EAE534-EC94-4615-99B7-74B177ECF4CA}" srcOrd="0" destOrd="0" presId="urn:microsoft.com/office/officeart/2005/8/layout/hChevron3"/>
    <dgm:cxn modelId="{538927E7-F709-4901-A540-8A2D44EAB6F2}" srcId="{07CDC8F8-9CAF-4CB4-8CD0-C3CC07326A47}" destId="{DEFD813D-29D1-4F20-8D9D-0F1B29A990EF}" srcOrd="9" destOrd="0" parTransId="{B4CDBFDB-10E8-424B-A437-29DC10BF23C0}" sibTransId="{1F959A5C-891C-4A3F-ACC9-9FFC4EE3DAA1}"/>
    <dgm:cxn modelId="{086103EC-CCE6-456B-9999-C420C65BDE69}" type="presOf" srcId="{EF4A73B0-0F51-4E56-B6FA-C93EC709EE24}" destId="{C68D181E-ABA1-414D-B2E0-1FC12F43A77F}" srcOrd="0" destOrd="0" presId="urn:microsoft.com/office/officeart/2005/8/layout/hChevron3"/>
    <dgm:cxn modelId="{27302EEE-BF6B-4847-91AF-775FAD7B9C06}" type="presOf" srcId="{6BF2B965-142A-4F8C-8B98-EC3E4168C72B}" destId="{8CC4B7A8-EF3F-488F-A0B3-B1C484A867B0}" srcOrd="0" destOrd="0" presId="urn:microsoft.com/office/officeart/2005/8/layout/hChevron3"/>
    <dgm:cxn modelId="{467631AD-685A-474A-8B56-ECC2F4BFA5C8}" type="presParOf" srcId="{F85B9DAB-08B0-4EAE-84E4-FE70EC6900A8}" destId="{64DBDAA1-024F-495B-96E4-22A4C28CBDCF}" srcOrd="0" destOrd="0" presId="urn:microsoft.com/office/officeart/2005/8/layout/hChevron3"/>
    <dgm:cxn modelId="{B3BF125F-9F63-4AA0-B33B-2FEB4CC05A5A}" type="presParOf" srcId="{F85B9DAB-08B0-4EAE-84E4-FE70EC6900A8}" destId="{73CF0B3B-9210-431A-B7AB-DD61FCBEEA7D}" srcOrd="1" destOrd="0" presId="urn:microsoft.com/office/officeart/2005/8/layout/hChevron3"/>
    <dgm:cxn modelId="{4707400B-C947-4F12-9EA0-3951DA6C42A0}" type="presParOf" srcId="{F85B9DAB-08B0-4EAE-84E4-FE70EC6900A8}" destId="{EC5C61DF-8CA0-4866-BB77-3ABEB3A0A81A}" srcOrd="2" destOrd="0" presId="urn:microsoft.com/office/officeart/2005/8/layout/hChevron3"/>
    <dgm:cxn modelId="{6ACE5428-F805-4E1A-9BCD-5A203A801477}" type="presParOf" srcId="{F85B9DAB-08B0-4EAE-84E4-FE70EC6900A8}" destId="{F93655D6-826D-4D33-A5CE-8E2BDCCDC154}" srcOrd="3" destOrd="0" presId="urn:microsoft.com/office/officeart/2005/8/layout/hChevron3"/>
    <dgm:cxn modelId="{21E0EBA7-F15D-45A6-BAFF-B27A04F0D130}" type="presParOf" srcId="{F85B9DAB-08B0-4EAE-84E4-FE70EC6900A8}" destId="{8CC4B7A8-EF3F-488F-A0B3-B1C484A867B0}" srcOrd="4" destOrd="0" presId="urn:microsoft.com/office/officeart/2005/8/layout/hChevron3"/>
    <dgm:cxn modelId="{87B7E973-EA75-4917-AE21-8EDC326CDEE7}" type="presParOf" srcId="{F85B9DAB-08B0-4EAE-84E4-FE70EC6900A8}" destId="{8A252260-27E9-4C75-A07C-DEF589430D49}" srcOrd="5" destOrd="0" presId="urn:microsoft.com/office/officeart/2005/8/layout/hChevron3"/>
    <dgm:cxn modelId="{282AF4BB-5C69-48B9-A6F9-FCA232E85A48}" type="presParOf" srcId="{F85B9DAB-08B0-4EAE-84E4-FE70EC6900A8}" destId="{C68D181E-ABA1-414D-B2E0-1FC12F43A77F}" srcOrd="6" destOrd="0" presId="urn:microsoft.com/office/officeart/2005/8/layout/hChevron3"/>
    <dgm:cxn modelId="{837AFE1F-1F89-4CD8-94A1-41599C0EE7BA}" type="presParOf" srcId="{F85B9DAB-08B0-4EAE-84E4-FE70EC6900A8}" destId="{2005B73A-13E5-4B02-857A-B29A6CD658AF}" srcOrd="7" destOrd="0" presId="urn:microsoft.com/office/officeart/2005/8/layout/hChevron3"/>
    <dgm:cxn modelId="{FC966782-56DF-4483-BACD-618C627AA4B3}" type="presParOf" srcId="{F85B9DAB-08B0-4EAE-84E4-FE70EC6900A8}" destId="{B7D1FBC7-8C24-4560-A947-4F9E0042616D}" srcOrd="8" destOrd="0" presId="urn:microsoft.com/office/officeart/2005/8/layout/hChevron3"/>
    <dgm:cxn modelId="{D7331532-FB45-45F0-9154-44D22A799F17}" type="presParOf" srcId="{F85B9DAB-08B0-4EAE-84E4-FE70EC6900A8}" destId="{96E7B704-A8B4-4135-AB33-85AFB879BC38}" srcOrd="9" destOrd="0" presId="urn:microsoft.com/office/officeart/2005/8/layout/hChevron3"/>
    <dgm:cxn modelId="{971EB0D5-887B-48B0-A581-13CCD7C74EAA}" type="presParOf" srcId="{F85B9DAB-08B0-4EAE-84E4-FE70EC6900A8}" destId="{DD9995A6-46CB-489B-B232-9A85FB81A634}" srcOrd="10" destOrd="0" presId="urn:microsoft.com/office/officeart/2005/8/layout/hChevron3"/>
    <dgm:cxn modelId="{92CF80D9-3618-4D37-8E8E-CDC1AC34CE19}" type="presParOf" srcId="{F85B9DAB-08B0-4EAE-84E4-FE70EC6900A8}" destId="{56591BBB-478E-45C7-BCF9-FEAB5DF3D1B4}" srcOrd="11" destOrd="0" presId="urn:microsoft.com/office/officeart/2005/8/layout/hChevron3"/>
    <dgm:cxn modelId="{9C10C586-1A6C-4EF5-ABC1-1F0123FC085D}" type="presParOf" srcId="{F85B9DAB-08B0-4EAE-84E4-FE70EC6900A8}" destId="{33EAE534-EC94-4615-99B7-74B177ECF4CA}" srcOrd="12" destOrd="0" presId="urn:microsoft.com/office/officeart/2005/8/layout/hChevron3"/>
    <dgm:cxn modelId="{72FEC782-D9B5-4AC7-A405-5CDBFE771FB4}" type="presParOf" srcId="{F85B9DAB-08B0-4EAE-84E4-FE70EC6900A8}" destId="{3165FA17-690F-461F-B707-49C30E064CBB}" srcOrd="13" destOrd="0" presId="urn:microsoft.com/office/officeart/2005/8/layout/hChevron3"/>
    <dgm:cxn modelId="{ADA1EB05-32CE-4D5A-98F5-C56CCBBF6AE4}" type="presParOf" srcId="{F85B9DAB-08B0-4EAE-84E4-FE70EC6900A8}" destId="{0185762C-B8C2-45E1-8131-E067DA5C3121}" srcOrd="14" destOrd="0" presId="urn:microsoft.com/office/officeart/2005/8/layout/hChevron3"/>
    <dgm:cxn modelId="{57A0ACF7-2CE5-4E39-95BC-A37573CA8329}" type="presParOf" srcId="{F85B9DAB-08B0-4EAE-84E4-FE70EC6900A8}" destId="{4D74BF8F-60DA-41E1-9D8B-E4F9BD36EED3}" srcOrd="15" destOrd="0" presId="urn:microsoft.com/office/officeart/2005/8/layout/hChevron3"/>
    <dgm:cxn modelId="{F35705F9-86BB-44D5-AB95-20FBCC591998}" type="presParOf" srcId="{F85B9DAB-08B0-4EAE-84E4-FE70EC6900A8}" destId="{DEAAF18F-8CC8-4BC1-8DF3-D4285318601E}" srcOrd="16" destOrd="0" presId="urn:microsoft.com/office/officeart/2005/8/layout/hChevron3"/>
    <dgm:cxn modelId="{063095AB-7F83-4C83-A8A4-E9FCB24AC72A}" type="presParOf" srcId="{F85B9DAB-08B0-4EAE-84E4-FE70EC6900A8}" destId="{A6691BBD-726D-4A1C-B9EB-6921ECF6C437}" srcOrd="17" destOrd="0" presId="urn:microsoft.com/office/officeart/2005/8/layout/hChevron3"/>
    <dgm:cxn modelId="{6AE5A1B5-4FB3-4ED6-937F-C157A29BC12A}" type="presParOf" srcId="{F85B9DAB-08B0-4EAE-84E4-FE70EC6900A8}" destId="{C3DB746A-7561-4F4C-9373-1212EB1A3A7D}" srcOrd="18" destOrd="0" presId="urn:microsoft.com/office/officeart/2005/8/layout/hChevron3"/>
    <dgm:cxn modelId="{06B6B2E2-0425-4D14-B93E-2C14EAA78243}" type="presParOf" srcId="{F85B9DAB-08B0-4EAE-84E4-FE70EC6900A8}" destId="{CD0DDFB0-CCC8-4428-95C4-A8008FA3487A}" srcOrd="19" destOrd="0" presId="urn:microsoft.com/office/officeart/2005/8/layout/hChevron3"/>
    <dgm:cxn modelId="{EF74600D-1EA1-4AB6-9D6B-38E68360C017}" type="presParOf" srcId="{F85B9DAB-08B0-4EAE-84E4-FE70EC6900A8}" destId="{0038F846-6D71-4B12-A8A5-1D32D5F41839}" srcOrd="20" destOrd="0" presId="urn:microsoft.com/office/officeart/2005/8/layout/hChevron3"/>
  </dgm:cxnLst>
  <dgm:bg/>
  <dgm:whole/>
  <dgm:extLst>
    <a:ext uri="http://schemas.microsoft.com/office/drawing/2008/diagram">
      <dsp:dataModelExt xmlns:dsp="http://schemas.microsoft.com/office/drawing/2008/diagram" relId="rId1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07CDC8F8-9CAF-4CB4-8CD0-C3CC07326A47}" type="doc">
      <dgm:prSet loTypeId="urn:microsoft.com/office/officeart/2005/8/layout/hChevron3" loCatId="process" qsTypeId="urn:microsoft.com/office/officeart/2005/8/quickstyle/simple1" qsCatId="simple" csTypeId="urn:microsoft.com/office/officeart/2005/8/colors/accent1_2" csCatId="accent1" phldr="1"/>
      <dgm:spPr/>
    </dgm:pt>
    <dgm:pt modelId="{45864B26-023D-44B8-B99B-D1B271BAF3E9}">
      <dgm:prSet phldrT="[Text]" custT="1"/>
      <dgm:spPr>
        <a:solidFill>
          <a:schemeClr val="accent1"/>
        </a:solidFill>
      </dgm:spPr>
      <dgm:t>
        <a:bodyPr/>
        <a:lstStyle/>
        <a:p>
          <a:r>
            <a:rPr lang="en-GB" sz="900" dirty="0"/>
            <a:t>Key facts</a:t>
          </a:r>
        </a:p>
      </dgm:t>
    </dgm:pt>
    <dgm:pt modelId="{24D9D324-44DE-436B-9E9C-17B15CD06530}" type="parTrans" cxnId="{3D305E7D-65E0-4CE8-ACC5-23347B431D46}">
      <dgm:prSet/>
      <dgm:spPr/>
      <dgm:t>
        <a:bodyPr/>
        <a:lstStyle/>
        <a:p>
          <a:endParaRPr lang="en-GB" sz="900"/>
        </a:p>
      </dgm:t>
    </dgm:pt>
    <dgm:pt modelId="{EEFFEDA3-CE8B-4B86-8600-1A3E57F61791}" type="sibTrans" cxnId="{3D305E7D-65E0-4CE8-ACC5-23347B431D46}">
      <dgm:prSet/>
      <dgm:spPr/>
      <dgm:t>
        <a:bodyPr/>
        <a:lstStyle/>
        <a:p>
          <a:endParaRPr lang="en-GB" sz="900"/>
        </a:p>
      </dgm:t>
    </dgm:pt>
    <dgm:pt modelId="{0A86C89D-5A7E-48CE-82AC-CB0868A471A7}">
      <dgm:prSet phldrT="[Text]" custT="1"/>
      <dgm:spPr/>
      <dgm:t>
        <a:bodyPr/>
        <a:lstStyle/>
        <a:p>
          <a:r>
            <a:rPr lang="en-GB" sz="900" dirty="0"/>
            <a:t>Setting the scene</a:t>
          </a:r>
        </a:p>
      </dgm:t>
    </dgm:pt>
    <dgm:pt modelId="{F7AC122E-CF34-44DC-945F-607EEB670C64}" type="parTrans" cxnId="{500CF04E-DFAC-4061-8DC4-18149CC18EC3}">
      <dgm:prSet/>
      <dgm:spPr/>
      <dgm:t>
        <a:bodyPr/>
        <a:lstStyle/>
        <a:p>
          <a:endParaRPr lang="en-GB" sz="900"/>
        </a:p>
      </dgm:t>
    </dgm:pt>
    <dgm:pt modelId="{5516A94D-5978-4F50-893D-CCC0ADE18234}" type="sibTrans" cxnId="{500CF04E-DFAC-4061-8DC4-18149CC18EC3}">
      <dgm:prSet/>
      <dgm:spPr/>
      <dgm:t>
        <a:bodyPr/>
        <a:lstStyle/>
        <a:p>
          <a:endParaRPr lang="en-GB" sz="900"/>
        </a:p>
      </dgm:t>
    </dgm:pt>
    <dgm:pt modelId="{6BF2B965-142A-4F8C-8B98-EC3E4168C72B}">
      <dgm:prSet phldrT="[Text]" custT="1"/>
      <dgm:spPr>
        <a:solidFill>
          <a:schemeClr val="accent1"/>
        </a:solidFill>
      </dgm:spPr>
      <dgm:t>
        <a:bodyPr/>
        <a:lstStyle/>
        <a:p>
          <a:r>
            <a:rPr lang="en-GB" sz="900" dirty="0"/>
            <a:t>Policy context</a:t>
          </a:r>
        </a:p>
      </dgm:t>
    </dgm:pt>
    <dgm:pt modelId="{4DE3459B-C829-4E55-B888-6D0FDF486FCB}" type="parTrans" cxnId="{9A232514-B6A1-4590-8077-9C6B402B9D69}">
      <dgm:prSet/>
      <dgm:spPr/>
      <dgm:t>
        <a:bodyPr/>
        <a:lstStyle/>
        <a:p>
          <a:endParaRPr lang="en-GB" sz="900"/>
        </a:p>
      </dgm:t>
    </dgm:pt>
    <dgm:pt modelId="{9CCDD4F1-9746-4E1E-ABA1-17C12394F599}" type="sibTrans" cxnId="{9A232514-B6A1-4590-8077-9C6B402B9D69}">
      <dgm:prSet/>
      <dgm:spPr/>
      <dgm:t>
        <a:bodyPr/>
        <a:lstStyle/>
        <a:p>
          <a:endParaRPr lang="en-GB" sz="900"/>
        </a:p>
      </dgm:t>
    </dgm:pt>
    <dgm:pt modelId="{EF4A73B0-0F51-4E56-B6FA-C93EC709EE24}">
      <dgm:prSet custT="1"/>
      <dgm:spPr/>
      <dgm:t>
        <a:bodyPr/>
        <a:lstStyle/>
        <a:p>
          <a:r>
            <a:rPr lang="en-GB" sz="900" dirty="0"/>
            <a:t>What works?</a:t>
          </a:r>
        </a:p>
      </dgm:t>
    </dgm:pt>
    <dgm:pt modelId="{DD9A2503-0F64-45F2-9FFB-927E4314ECDD}" type="parTrans" cxnId="{D50E1DA8-C891-413E-B3F7-F4FFFBC3D514}">
      <dgm:prSet/>
      <dgm:spPr/>
      <dgm:t>
        <a:bodyPr/>
        <a:lstStyle/>
        <a:p>
          <a:endParaRPr lang="en-GB" sz="900"/>
        </a:p>
      </dgm:t>
    </dgm:pt>
    <dgm:pt modelId="{0DC2C220-DB23-489D-8F37-F7A900751829}" type="sibTrans" cxnId="{D50E1DA8-C891-413E-B3F7-F4FFFBC3D514}">
      <dgm:prSet/>
      <dgm:spPr/>
      <dgm:t>
        <a:bodyPr/>
        <a:lstStyle/>
        <a:p>
          <a:endParaRPr lang="en-GB" sz="900"/>
        </a:p>
      </dgm:t>
    </dgm:pt>
    <dgm:pt modelId="{445563BE-B611-4F84-A507-F638F0AB8858}">
      <dgm:prSet custT="1"/>
      <dgm:spPr>
        <a:solidFill>
          <a:schemeClr val="accent1"/>
        </a:solidFill>
      </dgm:spPr>
      <dgm:t>
        <a:bodyPr/>
        <a:lstStyle/>
        <a:p>
          <a:r>
            <a:rPr lang="en-GB" sz="900" dirty="0"/>
            <a:t>Local picture</a:t>
          </a:r>
        </a:p>
      </dgm:t>
    </dgm:pt>
    <dgm:pt modelId="{23A80ECB-381C-442C-8FEE-2CCB105DCF3D}" type="parTrans" cxnId="{02666718-F9B2-4A8B-9BE7-A80872C3EE22}">
      <dgm:prSet/>
      <dgm:spPr/>
      <dgm:t>
        <a:bodyPr/>
        <a:lstStyle/>
        <a:p>
          <a:endParaRPr lang="en-GB" sz="900"/>
        </a:p>
      </dgm:t>
    </dgm:pt>
    <dgm:pt modelId="{A85471F0-ABCD-4B48-8CD7-F0082B44AE99}" type="sibTrans" cxnId="{02666718-F9B2-4A8B-9BE7-A80872C3EE22}">
      <dgm:prSet/>
      <dgm:spPr/>
      <dgm:t>
        <a:bodyPr/>
        <a:lstStyle/>
        <a:p>
          <a:endParaRPr lang="en-GB" sz="900"/>
        </a:p>
      </dgm:t>
    </dgm:pt>
    <dgm:pt modelId="{43A36CC4-9769-4FA2-AF1B-45A21581806D}">
      <dgm:prSet custT="1"/>
      <dgm:spPr>
        <a:solidFill>
          <a:srgbClr val="339933"/>
        </a:solidFill>
      </dgm:spPr>
      <dgm:t>
        <a:bodyPr/>
        <a:lstStyle/>
        <a:p>
          <a:r>
            <a:rPr lang="en-GB" sz="900" dirty="0"/>
            <a:t>Local actions</a:t>
          </a:r>
        </a:p>
      </dgm:t>
    </dgm:pt>
    <dgm:pt modelId="{F3F918F2-E454-45E5-A0C1-BFAFCC0F552A}" type="parTrans" cxnId="{9DB73D86-C9DC-424C-A021-3B7E34460C8F}">
      <dgm:prSet/>
      <dgm:spPr/>
      <dgm:t>
        <a:bodyPr/>
        <a:lstStyle/>
        <a:p>
          <a:endParaRPr lang="en-GB" sz="900"/>
        </a:p>
      </dgm:t>
    </dgm:pt>
    <dgm:pt modelId="{A37E2EC9-DBEE-4B6A-8546-DBE8D9272913}" type="sibTrans" cxnId="{9DB73D86-C9DC-424C-A021-3B7E34460C8F}">
      <dgm:prSet/>
      <dgm:spPr/>
      <dgm:t>
        <a:bodyPr/>
        <a:lstStyle/>
        <a:p>
          <a:endParaRPr lang="en-GB" sz="900"/>
        </a:p>
      </dgm:t>
    </dgm:pt>
    <dgm:pt modelId="{061A0BF5-072B-4B8D-B531-B8AEADF59D67}">
      <dgm:prSet custT="1"/>
      <dgm:spPr/>
      <dgm:t>
        <a:bodyPr/>
        <a:lstStyle/>
        <a:p>
          <a:r>
            <a:rPr lang="en-GB" sz="900" dirty="0"/>
            <a:t>Impact on indicators</a:t>
          </a:r>
        </a:p>
      </dgm:t>
    </dgm:pt>
    <dgm:pt modelId="{A3FB52EF-33A0-42D0-8591-3F07F78171BC}" type="parTrans" cxnId="{D11687C0-6F8D-487C-8E99-CED7C74C7ED0}">
      <dgm:prSet/>
      <dgm:spPr/>
      <dgm:t>
        <a:bodyPr/>
        <a:lstStyle/>
        <a:p>
          <a:endParaRPr lang="en-GB" sz="900"/>
        </a:p>
      </dgm:t>
    </dgm:pt>
    <dgm:pt modelId="{14A5F1FB-4D41-47EF-8A49-C0895031AC32}" type="sibTrans" cxnId="{D11687C0-6F8D-487C-8E99-CED7C74C7ED0}">
      <dgm:prSet/>
      <dgm:spPr/>
      <dgm:t>
        <a:bodyPr/>
        <a:lstStyle/>
        <a:p>
          <a:endParaRPr lang="en-GB" sz="900"/>
        </a:p>
      </dgm:t>
    </dgm:pt>
    <dgm:pt modelId="{37F14403-F196-4D9A-B0D7-1D05DD223277}">
      <dgm:prSet custT="1"/>
      <dgm:spPr/>
      <dgm:t>
        <a:bodyPr/>
        <a:lstStyle/>
        <a:p>
          <a:r>
            <a:rPr lang="en-GB" sz="900" dirty="0"/>
            <a:t>Public perspective</a:t>
          </a:r>
        </a:p>
      </dgm:t>
    </dgm:pt>
    <dgm:pt modelId="{F536E33C-4CCA-466C-A4CE-C0857C813A0B}" type="parTrans" cxnId="{A1C3D1AF-A649-48ED-BDF2-D34EF3F09CC8}">
      <dgm:prSet/>
      <dgm:spPr/>
      <dgm:t>
        <a:bodyPr/>
        <a:lstStyle/>
        <a:p>
          <a:endParaRPr lang="en-GB" sz="900"/>
        </a:p>
      </dgm:t>
    </dgm:pt>
    <dgm:pt modelId="{95EB5A5A-0D33-4DCE-AA71-9F95621C5FF7}" type="sibTrans" cxnId="{A1C3D1AF-A649-48ED-BDF2-D34EF3F09CC8}">
      <dgm:prSet/>
      <dgm:spPr/>
      <dgm:t>
        <a:bodyPr/>
        <a:lstStyle/>
        <a:p>
          <a:endParaRPr lang="en-GB" sz="900"/>
        </a:p>
      </dgm:t>
    </dgm:pt>
    <dgm:pt modelId="{B92CA054-D69D-4735-A177-4A21F65B3E61}">
      <dgm:prSet custT="1"/>
      <dgm:spPr/>
      <dgm:t>
        <a:bodyPr/>
        <a:lstStyle/>
        <a:p>
          <a:r>
            <a:rPr lang="en-GB" sz="900" dirty="0"/>
            <a:t>Knowledge gaps</a:t>
          </a:r>
        </a:p>
      </dgm:t>
    </dgm:pt>
    <dgm:pt modelId="{78C2FA89-633C-415F-8B74-7046F7C0096A}" type="parTrans" cxnId="{618EBCA0-DDF1-4727-89B9-74E0FA3D69D0}">
      <dgm:prSet/>
      <dgm:spPr/>
      <dgm:t>
        <a:bodyPr/>
        <a:lstStyle/>
        <a:p>
          <a:endParaRPr lang="en-GB" sz="900"/>
        </a:p>
      </dgm:t>
    </dgm:pt>
    <dgm:pt modelId="{A5C01145-D515-4073-8282-495D57AF52DA}" type="sibTrans" cxnId="{618EBCA0-DDF1-4727-89B9-74E0FA3D69D0}">
      <dgm:prSet/>
      <dgm:spPr/>
      <dgm:t>
        <a:bodyPr/>
        <a:lstStyle/>
        <a:p>
          <a:endParaRPr lang="en-GB" sz="900"/>
        </a:p>
      </dgm:t>
    </dgm:pt>
    <dgm:pt modelId="{DEFD813D-29D1-4F20-8D9D-0F1B29A990EF}">
      <dgm:prSet custT="1"/>
      <dgm:spPr/>
      <dgm:t>
        <a:bodyPr/>
        <a:lstStyle/>
        <a:p>
          <a:r>
            <a:rPr lang="en-GB" sz="900" dirty="0"/>
            <a:t>Priorities</a:t>
          </a:r>
        </a:p>
      </dgm:t>
    </dgm:pt>
    <dgm:pt modelId="{B4CDBFDB-10E8-424B-A437-29DC10BF23C0}" type="parTrans" cxnId="{538927E7-F709-4901-A540-8A2D44EAB6F2}">
      <dgm:prSet/>
      <dgm:spPr/>
      <dgm:t>
        <a:bodyPr/>
        <a:lstStyle/>
        <a:p>
          <a:endParaRPr lang="en-GB" sz="900"/>
        </a:p>
      </dgm:t>
    </dgm:pt>
    <dgm:pt modelId="{1F959A5C-891C-4A3F-ACC9-9FFC4EE3DAA1}" type="sibTrans" cxnId="{538927E7-F709-4901-A540-8A2D44EAB6F2}">
      <dgm:prSet/>
      <dgm:spPr/>
      <dgm:t>
        <a:bodyPr/>
        <a:lstStyle/>
        <a:p>
          <a:endParaRPr lang="en-GB" sz="900"/>
        </a:p>
      </dgm:t>
    </dgm:pt>
    <dgm:pt modelId="{75E2CA75-A4B0-49F6-8BB3-FFFD70AC9DAF}">
      <dgm:prSet custT="1"/>
      <dgm:spPr/>
      <dgm:t>
        <a:bodyPr/>
        <a:lstStyle/>
        <a:p>
          <a:r>
            <a:rPr lang="en-GB" sz="900" dirty="0"/>
            <a:t>Key contacts &amp; Appendices</a:t>
          </a:r>
        </a:p>
      </dgm:t>
    </dgm:pt>
    <dgm:pt modelId="{427F7A15-B86B-44E1-A0CF-872B8842C97B}" type="parTrans" cxnId="{88C70100-1F36-4EFC-B662-354A2852389A}">
      <dgm:prSet/>
      <dgm:spPr/>
      <dgm:t>
        <a:bodyPr/>
        <a:lstStyle/>
        <a:p>
          <a:endParaRPr lang="en-GB" sz="900"/>
        </a:p>
      </dgm:t>
    </dgm:pt>
    <dgm:pt modelId="{2BD45ACF-99BE-405E-968C-CD4DD77B94A7}" type="sibTrans" cxnId="{88C70100-1F36-4EFC-B662-354A2852389A}">
      <dgm:prSet/>
      <dgm:spPr/>
      <dgm:t>
        <a:bodyPr/>
        <a:lstStyle/>
        <a:p>
          <a:endParaRPr lang="en-GB" sz="900"/>
        </a:p>
      </dgm:t>
    </dgm:pt>
    <dgm:pt modelId="{F85B9DAB-08B0-4EAE-84E4-FE70EC6900A8}" type="pres">
      <dgm:prSet presAssocID="{07CDC8F8-9CAF-4CB4-8CD0-C3CC07326A47}" presName="Name0" presStyleCnt="0">
        <dgm:presLayoutVars>
          <dgm:dir/>
          <dgm:resizeHandles val="exact"/>
        </dgm:presLayoutVars>
      </dgm:prSet>
      <dgm:spPr/>
    </dgm:pt>
    <dgm:pt modelId="{64DBDAA1-024F-495B-96E4-22A4C28CBDCF}" type="pres">
      <dgm:prSet presAssocID="{45864B26-023D-44B8-B99B-D1B271BAF3E9}" presName="parTxOnly" presStyleLbl="node1" presStyleIdx="0" presStyleCnt="11">
        <dgm:presLayoutVars>
          <dgm:bulletEnabled val="1"/>
        </dgm:presLayoutVars>
      </dgm:prSet>
      <dgm:spPr/>
    </dgm:pt>
    <dgm:pt modelId="{73CF0B3B-9210-431A-B7AB-DD61FCBEEA7D}" type="pres">
      <dgm:prSet presAssocID="{EEFFEDA3-CE8B-4B86-8600-1A3E57F61791}" presName="parSpace" presStyleCnt="0"/>
      <dgm:spPr/>
    </dgm:pt>
    <dgm:pt modelId="{EC5C61DF-8CA0-4866-BB77-3ABEB3A0A81A}" type="pres">
      <dgm:prSet presAssocID="{0A86C89D-5A7E-48CE-82AC-CB0868A471A7}" presName="parTxOnly" presStyleLbl="node1" presStyleIdx="1" presStyleCnt="11">
        <dgm:presLayoutVars>
          <dgm:bulletEnabled val="1"/>
        </dgm:presLayoutVars>
      </dgm:prSet>
      <dgm:spPr/>
    </dgm:pt>
    <dgm:pt modelId="{F93655D6-826D-4D33-A5CE-8E2BDCCDC154}" type="pres">
      <dgm:prSet presAssocID="{5516A94D-5978-4F50-893D-CCC0ADE18234}" presName="parSpace" presStyleCnt="0"/>
      <dgm:spPr/>
    </dgm:pt>
    <dgm:pt modelId="{8CC4B7A8-EF3F-488F-A0B3-B1C484A867B0}" type="pres">
      <dgm:prSet presAssocID="{6BF2B965-142A-4F8C-8B98-EC3E4168C72B}" presName="parTxOnly" presStyleLbl="node1" presStyleIdx="2" presStyleCnt="11">
        <dgm:presLayoutVars>
          <dgm:bulletEnabled val="1"/>
        </dgm:presLayoutVars>
      </dgm:prSet>
      <dgm:spPr/>
    </dgm:pt>
    <dgm:pt modelId="{8A252260-27E9-4C75-A07C-DEF589430D49}" type="pres">
      <dgm:prSet presAssocID="{9CCDD4F1-9746-4E1E-ABA1-17C12394F599}" presName="parSpace" presStyleCnt="0"/>
      <dgm:spPr/>
    </dgm:pt>
    <dgm:pt modelId="{C68D181E-ABA1-414D-B2E0-1FC12F43A77F}" type="pres">
      <dgm:prSet presAssocID="{EF4A73B0-0F51-4E56-B6FA-C93EC709EE24}" presName="parTxOnly" presStyleLbl="node1" presStyleIdx="3" presStyleCnt="11">
        <dgm:presLayoutVars>
          <dgm:bulletEnabled val="1"/>
        </dgm:presLayoutVars>
      </dgm:prSet>
      <dgm:spPr/>
    </dgm:pt>
    <dgm:pt modelId="{2005B73A-13E5-4B02-857A-B29A6CD658AF}" type="pres">
      <dgm:prSet presAssocID="{0DC2C220-DB23-489D-8F37-F7A900751829}" presName="parSpace" presStyleCnt="0"/>
      <dgm:spPr/>
    </dgm:pt>
    <dgm:pt modelId="{B7D1FBC7-8C24-4560-A947-4F9E0042616D}" type="pres">
      <dgm:prSet presAssocID="{445563BE-B611-4F84-A507-F638F0AB8858}" presName="parTxOnly" presStyleLbl="node1" presStyleIdx="4" presStyleCnt="11">
        <dgm:presLayoutVars>
          <dgm:bulletEnabled val="1"/>
        </dgm:presLayoutVars>
      </dgm:prSet>
      <dgm:spPr/>
    </dgm:pt>
    <dgm:pt modelId="{96E7B704-A8B4-4135-AB33-85AFB879BC38}" type="pres">
      <dgm:prSet presAssocID="{A85471F0-ABCD-4B48-8CD7-F0082B44AE99}" presName="parSpace" presStyleCnt="0"/>
      <dgm:spPr/>
    </dgm:pt>
    <dgm:pt modelId="{DD9995A6-46CB-489B-B232-9A85FB81A634}" type="pres">
      <dgm:prSet presAssocID="{43A36CC4-9769-4FA2-AF1B-45A21581806D}" presName="parTxOnly" presStyleLbl="node1" presStyleIdx="5" presStyleCnt="11">
        <dgm:presLayoutVars>
          <dgm:bulletEnabled val="1"/>
        </dgm:presLayoutVars>
      </dgm:prSet>
      <dgm:spPr/>
    </dgm:pt>
    <dgm:pt modelId="{56591BBB-478E-45C7-BCF9-FEAB5DF3D1B4}" type="pres">
      <dgm:prSet presAssocID="{A37E2EC9-DBEE-4B6A-8546-DBE8D9272913}" presName="parSpace" presStyleCnt="0"/>
      <dgm:spPr/>
    </dgm:pt>
    <dgm:pt modelId="{33EAE534-EC94-4615-99B7-74B177ECF4CA}" type="pres">
      <dgm:prSet presAssocID="{061A0BF5-072B-4B8D-B531-B8AEADF59D67}" presName="parTxOnly" presStyleLbl="node1" presStyleIdx="6" presStyleCnt="11">
        <dgm:presLayoutVars>
          <dgm:bulletEnabled val="1"/>
        </dgm:presLayoutVars>
      </dgm:prSet>
      <dgm:spPr/>
    </dgm:pt>
    <dgm:pt modelId="{3165FA17-690F-461F-B707-49C30E064CBB}" type="pres">
      <dgm:prSet presAssocID="{14A5F1FB-4D41-47EF-8A49-C0895031AC32}" presName="parSpace" presStyleCnt="0"/>
      <dgm:spPr/>
    </dgm:pt>
    <dgm:pt modelId="{0185762C-B8C2-45E1-8131-E067DA5C3121}" type="pres">
      <dgm:prSet presAssocID="{37F14403-F196-4D9A-B0D7-1D05DD223277}" presName="parTxOnly" presStyleLbl="node1" presStyleIdx="7" presStyleCnt="11">
        <dgm:presLayoutVars>
          <dgm:bulletEnabled val="1"/>
        </dgm:presLayoutVars>
      </dgm:prSet>
      <dgm:spPr/>
    </dgm:pt>
    <dgm:pt modelId="{4D74BF8F-60DA-41E1-9D8B-E4F9BD36EED3}" type="pres">
      <dgm:prSet presAssocID="{95EB5A5A-0D33-4DCE-AA71-9F95621C5FF7}" presName="parSpace" presStyleCnt="0"/>
      <dgm:spPr/>
    </dgm:pt>
    <dgm:pt modelId="{DEAAF18F-8CC8-4BC1-8DF3-D4285318601E}" type="pres">
      <dgm:prSet presAssocID="{B92CA054-D69D-4735-A177-4A21F65B3E61}" presName="parTxOnly" presStyleLbl="node1" presStyleIdx="8" presStyleCnt="11">
        <dgm:presLayoutVars>
          <dgm:bulletEnabled val="1"/>
        </dgm:presLayoutVars>
      </dgm:prSet>
      <dgm:spPr/>
    </dgm:pt>
    <dgm:pt modelId="{A6691BBD-726D-4A1C-B9EB-6921ECF6C437}" type="pres">
      <dgm:prSet presAssocID="{A5C01145-D515-4073-8282-495D57AF52DA}" presName="parSpace" presStyleCnt="0"/>
      <dgm:spPr/>
    </dgm:pt>
    <dgm:pt modelId="{C3DB746A-7561-4F4C-9373-1212EB1A3A7D}" type="pres">
      <dgm:prSet presAssocID="{DEFD813D-29D1-4F20-8D9D-0F1B29A990EF}" presName="parTxOnly" presStyleLbl="node1" presStyleIdx="9" presStyleCnt="11">
        <dgm:presLayoutVars>
          <dgm:bulletEnabled val="1"/>
        </dgm:presLayoutVars>
      </dgm:prSet>
      <dgm:spPr/>
    </dgm:pt>
    <dgm:pt modelId="{CD0DDFB0-CCC8-4428-95C4-A8008FA3487A}" type="pres">
      <dgm:prSet presAssocID="{1F959A5C-891C-4A3F-ACC9-9FFC4EE3DAA1}" presName="parSpace" presStyleCnt="0"/>
      <dgm:spPr/>
    </dgm:pt>
    <dgm:pt modelId="{0038F846-6D71-4B12-A8A5-1D32D5F41839}" type="pres">
      <dgm:prSet presAssocID="{75E2CA75-A4B0-49F6-8BB3-FFFD70AC9DAF}" presName="parTxOnly" presStyleLbl="node1" presStyleIdx="10" presStyleCnt="11">
        <dgm:presLayoutVars>
          <dgm:bulletEnabled val="1"/>
        </dgm:presLayoutVars>
      </dgm:prSet>
      <dgm:spPr/>
    </dgm:pt>
  </dgm:ptLst>
  <dgm:cxnLst>
    <dgm:cxn modelId="{88C70100-1F36-4EFC-B662-354A2852389A}" srcId="{07CDC8F8-9CAF-4CB4-8CD0-C3CC07326A47}" destId="{75E2CA75-A4B0-49F6-8BB3-FFFD70AC9DAF}" srcOrd="10" destOrd="0" parTransId="{427F7A15-B86B-44E1-A0CF-872B8842C97B}" sibTransId="{2BD45ACF-99BE-405E-968C-CD4DD77B94A7}"/>
    <dgm:cxn modelId="{9A232514-B6A1-4590-8077-9C6B402B9D69}" srcId="{07CDC8F8-9CAF-4CB4-8CD0-C3CC07326A47}" destId="{6BF2B965-142A-4F8C-8B98-EC3E4168C72B}" srcOrd="2" destOrd="0" parTransId="{4DE3459B-C829-4E55-B888-6D0FDF486FCB}" sibTransId="{9CCDD4F1-9746-4E1E-ABA1-17C12394F599}"/>
    <dgm:cxn modelId="{02666718-F9B2-4A8B-9BE7-A80872C3EE22}" srcId="{07CDC8F8-9CAF-4CB4-8CD0-C3CC07326A47}" destId="{445563BE-B611-4F84-A507-F638F0AB8858}" srcOrd="4" destOrd="0" parTransId="{23A80ECB-381C-442C-8FEE-2CCB105DCF3D}" sibTransId="{A85471F0-ABCD-4B48-8CD7-F0082B44AE99}"/>
    <dgm:cxn modelId="{FCD89929-1333-4C3F-8725-D7F1C6CCFD5E}" type="presOf" srcId="{07CDC8F8-9CAF-4CB4-8CD0-C3CC07326A47}" destId="{F85B9DAB-08B0-4EAE-84E4-FE70EC6900A8}" srcOrd="0" destOrd="0" presId="urn:microsoft.com/office/officeart/2005/8/layout/hChevron3"/>
    <dgm:cxn modelId="{FEF6132E-D02F-48C2-89C3-39897B901B6D}" type="presOf" srcId="{0A86C89D-5A7E-48CE-82AC-CB0868A471A7}" destId="{EC5C61DF-8CA0-4866-BB77-3ABEB3A0A81A}" srcOrd="0" destOrd="0" presId="urn:microsoft.com/office/officeart/2005/8/layout/hChevron3"/>
    <dgm:cxn modelId="{500CF04E-DFAC-4061-8DC4-18149CC18EC3}" srcId="{07CDC8F8-9CAF-4CB4-8CD0-C3CC07326A47}" destId="{0A86C89D-5A7E-48CE-82AC-CB0868A471A7}" srcOrd="1" destOrd="0" parTransId="{F7AC122E-CF34-44DC-945F-607EEB670C64}" sibTransId="{5516A94D-5978-4F50-893D-CCC0ADE18234}"/>
    <dgm:cxn modelId="{B4748A72-053A-4302-BC02-987474EA90F0}" type="presOf" srcId="{37F14403-F196-4D9A-B0D7-1D05DD223277}" destId="{0185762C-B8C2-45E1-8131-E067DA5C3121}" srcOrd="0" destOrd="0" presId="urn:microsoft.com/office/officeart/2005/8/layout/hChevron3"/>
    <dgm:cxn modelId="{3D305E7D-65E0-4CE8-ACC5-23347B431D46}" srcId="{07CDC8F8-9CAF-4CB4-8CD0-C3CC07326A47}" destId="{45864B26-023D-44B8-B99B-D1B271BAF3E9}" srcOrd="0" destOrd="0" parTransId="{24D9D324-44DE-436B-9E9C-17B15CD06530}" sibTransId="{EEFFEDA3-CE8B-4B86-8600-1A3E57F61791}"/>
    <dgm:cxn modelId="{9DB73D86-C9DC-424C-A021-3B7E34460C8F}" srcId="{07CDC8F8-9CAF-4CB4-8CD0-C3CC07326A47}" destId="{43A36CC4-9769-4FA2-AF1B-45A21581806D}" srcOrd="5" destOrd="0" parTransId="{F3F918F2-E454-45E5-A0C1-BFAFCC0F552A}" sibTransId="{A37E2EC9-DBEE-4B6A-8546-DBE8D9272913}"/>
    <dgm:cxn modelId="{618EBCA0-DDF1-4727-89B9-74E0FA3D69D0}" srcId="{07CDC8F8-9CAF-4CB4-8CD0-C3CC07326A47}" destId="{B92CA054-D69D-4735-A177-4A21F65B3E61}" srcOrd="8" destOrd="0" parTransId="{78C2FA89-633C-415F-8B74-7046F7C0096A}" sibTransId="{A5C01145-D515-4073-8282-495D57AF52DA}"/>
    <dgm:cxn modelId="{35E63AA2-2044-4A40-9A41-614198F13B3C}" type="presOf" srcId="{43A36CC4-9769-4FA2-AF1B-45A21581806D}" destId="{DD9995A6-46CB-489B-B232-9A85FB81A634}" srcOrd="0" destOrd="0" presId="urn:microsoft.com/office/officeart/2005/8/layout/hChevron3"/>
    <dgm:cxn modelId="{4BBDC8A6-9D7E-4B44-AD16-653F213D0777}" type="presOf" srcId="{B92CA054-D69D-4735-A177-4A21F65B3E61}" destId="{DEAAF18F-8CC8-4BC1-8DF3-D4285318601E}" srcOrd="0" destOrd="0" presId="urn:microsoft.com/office/officeart/2005/8/layout/hChevron3"/>
    <dgm:cxn modelId="{D50E1DA8-C891-413E-B3F7-F4FFFBC3D514}" srcId="{07CDC8F8-9CAF-4CB4-8CD0-C3CC07326A47}" destId="{EF4A73B0-0F51-4E56-B6FA-C93EC709EE24}" srcOrd="3" destOrd="0" parTransId="{DD9A2503-0F64-45F2-9FFB-927E4314ECDD}" sibTransId="{0DC2C220-DB23-489D-8F37-F7A900751829}"/>
    <dgm:cxn modelId="{A1C3D1AF-A649-48ED-BDF2-D34EF3F09CC8}" srcId="{07CDC8F8-9CAF-4CB4-8CD0-C3CC07326A47}" destId="{37F14403-F196-4D9A-B0D7-1D05DD223277}" srcOrd="7" destOrd="0" parTransId="{F536E33C-4CCA-466C-A4CE-C0857C813A0B}" sibTransId="{95EB5A5A-0D33-4DCE-AA71-9F95621C5FF7}"/>
    <dgm:cxn modelId="{B6B466B6-4C37-4A97-B4C6-15C8DC124843}" type="presOf" srcId="{061A0BF5-072B-4B8D-B531-B8AEADF59D67}" destId="{33EAE534-EC94-4615-99B7-74B177ECF4CA}" srcOrd="0" destOrd="0" presId="urn:microsoft.com/office/officeart/2005/8/layout/hChevron3"/>
    <dgm:cxn modelId="{2210D7BD-A5FF-4B10-B742-CD5FB66BA545}" type="presOf" srcId="{DEFD813D-29D1-4F20-8D9D-0F1B29A990EF}" destId="{C3DB746A-7561-4F4C-9373-1212EB1A3A7D}" srcOrd="0" destOrd="0" presId="urn:microsoft.com/office/officeart/2005/8/layout/hChevron3"/>
    <dgm:cxn modelId="{D11687C0-6F8D-487C-8E99-CED7C74C7ED0}" srcId="{07CDC8F8-9CAF-4CB4-8CD0-C3CC07326A47}" destId="{061A0BF5-072B-4B8D-B531-B8AEADF59D67}" srcOrd="6" destOrd="0" parTransId="{A3FB52EF-33A0-42D0-8591-3F07F78171BC}" sibTransId="{14A5F1FB-4D41-47EF-8A49-C0895031AC32}"/>
    <dgm:cxn modelId="{36CF5FD4-811B-42E7-9086-DCE3DA179021}" type="presOf" srcId="{45864B26-023D-44B8-B99B-D1B271BAF3E9}" destId="{64DBDAA1-024F-495B-96E4-22A4C28CBDCF}" srcOrd="0" destOrd="0" presId="urn:microsoft.com/office/officeart/2005/8/layout/hChevron3"/>
    <dgm:cxn modelId="{4D8C7EE0-5ACB-442E-AF3D-D1C02E96352C}" type="presOf" srcId="{445563BE-B611-4F84-A507-F638F0AB8858}" destId="{B7D1FBC7-8C24-4560-A947-4F9E0042616D}" srcOrd="0" destOrd="0" presId="urn:microsoft.com/office/officeart/2005/8/layout/hChevron3"/>
    <dgm:cxn modelId="{538927E7-F709-4901-A540-8A2D44EAB6F2}" srcId="{07CDC8F8-9CAF-4CB4-8CD0-C3CC07326A47}" destId="{DEFD813D-29D1-4F20-8D9D-0F1B29A990EF}" srcOrd="9" destOrd="0" parTransId="{B4CDBFDB-10E8-424B-A437-29DC10BF23C0}" sibTransId="{1F959A5C-891C-4A3F-ACC9-9FFC4EE3DAA1}"/>
    <dgm:cxn modelId="{1F17C8E7-18BB-4398-8E47-0C41A64210FA}" type="presOf" srcId="{EF4A73B0-0F51-4E56-B6FA-C93EC709EE24}" destId="{C68D181E-ABA1-414D-B2E0-1FC12F43A77F}" srcOrd="0" destOrd="0" presId="urn:microsoft.com/office/officeart/2005/8/layout/hChevron3"/>
    <dgm:cxn modelId="{CA7373E8-F5D7-474B-A2DF-F917CC00179A}" type="presOf" srcId="{75E2CA75-A4B0-49F6-8BB3-FFFD70AC9DAF}" destId="{0038F846-6D71-4B12-A8A5-1D32D5F41839}" srcOrd="0" destOrd="0" presId="urn:microsoft.com/office/officeart/2005/8/layout/hChevron3"/>
    <dgm:cxn modelId="{F409F4F8-914D-4C58-95E1-51F77DDB1F20}" type="presOf" srcId="{6BF2B965-142A-4F8C-8B98-EC3E4168C72B}" destId="{8CC4B7A8-EF3F-488F-A0B3-B1C484A867B0}" srcOrd="0" destOrd="0" presId="urn:microsoft.com/office/officeart/2005/8/layout/hChevron3"/>
    <dgm:cxn modelId="{E8B794A5-36C1-490C-87D1-6A081607986B}" type="presParOf" srcId="{F85B9DAB-08B0-4EAE-84E4-FE70EC6900A8}" destId="{64DBDAA1-024F-495B-96E4-22A4C28CBDCF}" srcOrd="0" destOrd="0" presId="urn:microsoft.com/office/officeart/2005/8/layout/hChevron3"/>
    <dgm:cxn modelId="{CCC92124-495B-4406-9AA1-9BBF8A637CCE}" type="presParOf" srcId="{F85B9DAB-08B0-4EAE-84E4-FE70EC6900A8}" destId="{73CF0B3B-9210-431A-B7AB-DD61FCBEEA7D}" srcOrd="1" destOrd="0" presId="urn:microsoft.com/office/officeart/2005/8/layout/hChevron3"/>
    <dgm:cxn modelId="{9B88A5A5-932E-4FF5-A6CB-97C49D5681B1}" type="presParOf" srcId="{F85B9DAB-08B0-4EAE-84E4-FE70EC6900A8}" destId="{EC5C61DF-8CA0-4866-BB77-3ABEB3A0A81A}" srcOrd="2" destOrd="0" presId="urn:microsoft.com/office/officeart/2005/8/layout/hChevron3"/>
    <dgm:cxn modelId="{409620C5-490C-4691-9B5E-845C182FF571}" type="presParOf" srcId="{F85B9DAB-08B0-4EAE-84E4-FE70EC6900A8}" destId="{F93655D6-826D-4D33-A5CE-8E2BDCCDC154}" srcOrd="3" destOrd="0" presId="urn:microsoft.com/office/officeart/2005/8/layout/hChevron3"/>
    <dgm:cxn modelId="{451A139A-CAF4-429F-A10D-D1E72269BA05}" type="presParOf" srcId="{F85B9DAB-08B0-4EAE-84E4-FE70EC6900A8}" destId="{8CC4B7A8-EF3F-488F-A0B3-B1C484A867B0}" srcOrd="4" destOrd="0" presId="urn:microsoft.com/office/officeart/2005/8/layout/hChevron3"/>
    <dgm:cxn modelId="{F6813D07-5B5E-4953-BC54-D8EFFA2B9408}" type="presParOf" srcId="{F85B9DAB-08B0-4EAE-84E4-FE70EC6900A8}" destId="{8A252260-27E9-4C75-A07C-DEF589430D49}" srcOrd="5" destOrd="0" presId="urn:microsoft.com/office/officeart/2005/8/layout/hChevron3"/>
    <dgm:cxn modelId="{EBE805A9-C285-4323-8396-6B5BB085E8A1}" type="presParOf" srcId="{F85B9DAB-08B0-4EAE-84E4-FE70EC6900A8}" destId="{C68D181E-ABA1-414D-B2E0-1FC12F43A77F}" srcOrd="6" destOrd="0" presId="urn:microsoft.com/office/officeart/2005/8/layout/hChevron3"/>
    <dgm:cxn modelId="{9C985D23-9682-4B7B-96F1-05D3B90AA76B}" type="presParOf" srcId="{F85B9DAB-08B0-4EAE-84E4-FE70EC6900A8}" destId="{2005B73A-13E5-4B02-857A-B29A6CD658AF}" srcOrd="7" destOrd="0" presId="urn:microsoft.com/office/officeart/2005/8/layout/hChevron3"/>
    <dgm:cxn modelId="{7C639209-9EB2-444B-BEDD-A6B646CCF6D3}" type="presParOf" srcId="{F85B9DAB-08B0-4EAE-84E4-FE70EC6900A8}" destId="{B7D1FBC7-8C24-4560-A947-4F9E0042616D}" srcOrd="8" destOrd="0" presId="urn:microsoft.com/office/officeart/2005/8/layout/hChevron3"/>
    <dgm:cxn modelId="{138998D5-FA31-44CB-89F3-7B8991B9140C}" type="presParOf" srcId="{F85B9DAB-08B0-4EAE-84E4-FE70EC6900A8}" destId="{96E7B704-A8B4-4135-AB33-85AFB879BC38}" srcOrd="9" destOrd="0" presId="urn:microsoft.com/office/officeart/2005/8/layout/hChevron3"/>
    <dgm:cxn modelId="{ACE1C038-DFA3-4B7B-A7C4-E38ACBF679A6}" type="presParOf" srcId="{F85B9DAB-08B0-4EAE-84E4-FE70EC6900A8}" destId="{DD9995A6-46CB-489B-B232-9A85FB81A634}" srcOrd="10" destOrd="0" presId="urn:microsoft.com/office/officeart/2005/8/layout/hChevron3"/>
    <dgm:cxn modelId="{30000CF3-ED3A-41E3-9E36-9288FCC4CF83}" type="presParOf" srcId="{F85B9DAB-08B0-4EAE-84E4-FE70EC6900A8}" destId="{56591BBB-478E-45C7-BCF9-FEAB5DF3D1B4}" srcOrd="11" destOrd="0" presId="urn:microsoft.com/office/officeart/2005/8/layout/hChevron3"/>
    <dgm:cxn modelId="{258FDCFF-A3D2-4B84-8780-2EFB32C93228}" type="presParOf" srcId="{F85B9DAB-08B0-4EAE-84E4-FE70EC6900A8}" destId="{33EAE534-EC94-4615-99B7-74B177ECF4CA}" srcOrd="12" destOrd="0" presId="urn:microsoft.com/office/officeart/2005/8/layout/hChevron3"/>
    <dgm:cxn modelId="{5C6A954D-F529-473E-A841-DE7E0DB62798}" type="presParOf" srcId="{F85B9DAB-08B0-4EAE-84E4-FE70EC6900A8}" destId="{3165FA17-690F-461F-B707-49C30E064CBB}" srcOrd="13" destOrd="0" presId="urn:microsoft.com/office/officeart/2005/8/layout/hChevron3"/>
    <dgm:cxn modelId="{93EBF299-61E4-4F68-A103-73CDA9461F1D}" type="presParOf" srcId="{F85B9DAB-08B0-4EAE-84E4-FE70EC6900A8}" destId="{0185762C-B8C2-45E1-8131-E067DA5C3121}" srcOrd="14" destOrd="0" presId="urn:microsoft.com/office/officeart/2005/8/layout/hChevron3"/>
    <dgm:cxn modelId="{45E083AC-87FA-4FC9-B066-020D27FB2607}" type="presParOf" srcId="{F85B9DAB-08B0-4EAE-84E4-FE70EC6900A8}" destId="{4D74BF8F-60DA-41E1-9D8B-E4F9BD36EED3}" srcOrd="15" destOrd="0" presId="urn:microsoft.com/office/officeart/2005/8/layout/hChevron3"/>
    <dgm:cxn modelId="{4FAE7C3E-F037-485F-8055-B4B3CBC755EC}" type="presParOf" srcId="{F85B9DAB-08B0-4EAE-84E4-FE70EC6900A8}" destId="{DEAAF18F-8CC8-4BC1-8DF3-D4285318601E}" srcOrd="16" destOrd="0" presId="urn:microsoft.com/office/officeart/2005/8/layout/hChevron3"/>
    <dgm:cxn modelId="{942ED835-4C01-45CB-83D1-5B84F106219F}" type="presParOf" srcId="{F85B9DAB-08B0-4EAE-84E4-FE70EC6900A8}" destId="{A6691BBD-726D-4A1C-B9EB-6921ECF6C437}" srcOrd="17" destOrd="0" presId="urn:microsoft.com/office/officeart/2005/8/layout/hChevron3"/>
    <dgm:cxn modelId="{5439AD44-35F2-4FAC-A3DF-6814CD4554B3}" type="presParOf" srcId="{F85B9DAB-08B0-4EAE-84E4-FE70EC6900A8}" destId="{C3DB746A-7561-4F4C-9373-1212EB1A3A7D}" srcOrd="18" destOrd="0" presId="urn:microsoft.com/office/officeart/2005/8/layout/hChevron3"/>
    <dgm:cxn modelId="{E6F090A8-876B-4225-A881-2013F2D77286}" type="presParOf" srcId="{F85B9DAB-08B0-4EAE-84E4-FE70EC6900A8}" destId="{CD0DDFB0-CCC8-4428-95C4-A8008FA3487A}" srcOrd="19" destOrd="0" presId="urn:microsoft.com/office/officeart/2005/8/layout/hChevron3"/>
    <dgm:cxn modelId="{065C940F-E34F-44C6-8DA9-9904D4383C98}" type="presParOf" srcId="{F85B9DAB-08B0-4EAE-84E4-FE70EC6900A8}" destId="{0038F846-6D71-4B12-A8A5-1D32D5F41839}" srcOrd="20" destOrd="0" presId="urn:microsoft.com/office/officeart/2005/8/layout/hChevron3"/>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07CDC8F8-9CAF-4CB4-8CD0-C3CC07326A47}" type="doc">
      <dgm:prSet loTypeId="urn:microsoft.com/office/officeart/2005/8/layout/hChevron3" loCatId="process" qsTypeId="urn:microsoft.com/office/officeart/2005/8/quickstyle/simple1" qsCatId="simple" csTypeId="urn:microsoft.com/office/officeart/2005/8/colors/accent1_2" csCatId="accent1" phldr="1"/>
      <dgm:spPr/>
    </dgm:pt>
    <dgm:pt modelId="{45864B26-023D-44B8-B99B-D1B271BAF3E9}">
      <dgm:prSet phldrT="[Text]" custT="1"/>
      <dgm:spPr>
        <a:solidFill>
          <a:schemeClr val="accent1"/>
        </a:solidFill>
      </dgm:spPr>
      <dgm:t>
        <a:bodyPr/>
        <a:lstStyle/>
        <a:p>
          <a:r>
            <a:rPr lang="en-GB" sz="900" dirty="0"/>
            <a:t>Key facts</a:t>
          </a:r>
        </a:p>
      </dgm:t>
    </dgm:pt>
    <dgm:pt modelId="{24D9D324-44DE-436B-9E9C-17B15CD06530}" type="parTrans" cxnId="{3D305E7D-65E0-4CE8-ACC5-23347B431D46}">
      <dgm:prSet/>
      <dgm:spPr/>
      <dgm:t>
        <a:bodyPr/>
        <a:lstStyle/>
        <a:p>
          <a:endParaRPr lang="en-GB" sz="900"/>
        </a:p>
      </dgm:t>
    </dgm:pt>
    <dgm:pt modelId="{EEFFEDA3-CE8B-4B86-8600-1A3E57F61791}" type="sibTrans" cxnId="{3D305E7D-65E0-4CE8-ACC5-23347B431D46}">
      <dgm:prSet/>
      <dgm:spPr/>
      <dgm:t>
        <a:bodyPr/>
        <a:lstStyle/>
        <a:p>
          <a:endParaRPr lang="en-GB" sz="900"/>
        </a:p>
      </dgm:t>
    </dgm:pt>
    <dgm:pt modelId="{0A86C89D-5A7E-48CE-82AC-CB0868A471A7}">
      <dgm:prSet phldrT="[Text]" custT="1"/>
      <dgm:spPr/>
      <dgm:t>
        <a:bodyPr/>
        <a:lstStyle/>
        <a:p>
          <a:r>
            <a:rPr lang="en-GB" sz="900" dirty="0"/>
            <a:t>Setting the scene</a:t>
          </a:r>
        </a:p>
      </dgm:t>
    </dgm:pt>
    <dgm:pt modelId="{F7AC122E-CF34-44DC-945F-607EEB670C64}" type="parTrans" cxnId="{500CF04E-DFAC-4061-8DC4-18149CC18EC3}">
      <dgm:prSet/>
      <dgm:spPr/>
      <dgm:t>
        <a:bodyPr/>
        <a:lstStyle/>
        <a:p>
          <a:endParaRPr lang="en-GB" sz="900"/>
        </a:p>
      </dgm:t>
    </dgm:pt>
    <dgm:pt modelId="{5516A94D-5978-4F50-893D-CCC0ADE18234}" type="sibTrans" cxnId="{500CF04E-DFAC-4061-8DC4-18149CC18EC3}">
      <dgm:prSet/>
      <dgm:spPr/>
      <dgm:t>
        <a:bodyPr/>
        <a:lstStyle/>
        <a:p>
          <a:endParaRPr lang="en-GB" sz="900"/>
        </a:p>
      </dgm:t>
    </dgm:pt>
    <dgm:pt modelId="{6BF2B965-142A-4F8C-8B98-EC3E4168C72B}">
      <dgm:prSet phldrT="[Text]" custT="1"/>
      <dgm:spPr>
        <a:solidFill>
          <a:schemeClr val="accent1"/>
        </a:solidFill>
      </dgm:spPr>
      <dgm:t>
        <a:bodyPr/>
        <a:lstStyle/>
        <a:p>
          <a:r>
            <a:rPr lang="en-GB" sz="900" dirty="0"/>
            <a:t>Policy context</a:t>
          </a:r>
        </a:p>
      </dgm:t>
    </dgm:pt>
    <dgm:pt modelId="{4DE3459B-C829-4E55-B888-6D0FDF486FCB}" type="parTrans" cxnId="{9A232514-B6A1-4590-8077-9C6B402B9D69}">
      <dgm:prSet/>
      <dgm:spPr/>
      <dgm:t>
        <a:bodyPr/>
        <a:lstStyle/>
        <a:p>
          <a:endParaRPr lang="en-GB" sz="900"/>
        </a:p>
      </dgm:t>
    </dgm:pt>
    <dgm:pt modelId="{9CCDD4F1-9746-4E1E-ABA1-17C12394F599}" type="sibTrans" cxnId="{9A232514-B6A1-4590-8077-9C6B402B9D69}">
      <dgm:prSet/>
      <dgm:spPr/>
      <dgm:t>
        <a:bodyPr/>
        <a:lstStyle/>
        <a:p>
          <a:endParaRPr lang="en-GB" sz="900"/>
        </a:p>
      </dgm:t>
    </dgm:pt>
    <dgm:pt modelId="{EF4A73B0-0F51-4E56-B6FA-C93EC709EE24}">
      <dgm:prSet custT="1"/>
      <dgm:spPr/>
      <dgm:t>
        <a:bodyPr/>
        <a:lstStyle/>
        <a:p>
          <a:r>
            <a:rPr lang="en-GB" sz="900" dirty="0"/>
            <a:t>What works?</a:t>
          </a:r>
        </a:p>
      </dgm:t>
    </dgm:pt>
    <dgm:pt modelId="{DD9A2503-0F64-45F2-9FFB-927E4314ECDD}" type="parTrans" cxnId="{D50E1DA8-C891-413E-B3F7-F4FFFBC3D514}">
      <dgm:prSet/>
      <dgm:spPr/>
      <dgm:t>
        <a:bodyPr/>
        <a:lstStyle/>
        <a:p>
          <a:endParaRPr lang="en-GB" sz="900"/>
        </a:p>
      </dgm:t>
    </dgm:pt>
    <dgm:pt modelId="{0DC2C220-DB23-489D-8F37-F7A900751829}" type="sibTrans" cxnId="{D50E1DA8-C891-413E-B3F7-F4FFFBC3D514}">
      <dgm:prSet/>
      <dgm:spPr/>
      <dgm:t>
        <a:bodyPr/>
        <a:lstStyle/>
        <a:p>
          <a:endParaRPr lang="en-GB" sz="900"/>
        </a:p>
      </dgm:t>
    </dgm:pt>
    <dgm:pt modelId="{445563BE-B611-4F84-A507-F638F0AB8858}">
      <dgm:prSet custT="1"/>
      <dgm:spPr>
        <a:solidFill>
          <a:schemeClr val="accent1"/>
        </a:solidFill>
      </dgm:spPr>
      <dgm:t>
        <a:bodyPr/>
        <a:lstStyle/>
        <a:p>
          <a:r>
            <a:rPr lang="en-GB" sz="900" dirty="0"/>
            <a:t>Local picture</a:t>
          </a:r>
        </a:p>
      </dgm:t>
    </dgm:pt>
    <dgm:pt modelId="{23A80ECB-381C-442C-8FEE-2CCB105DCF3D}" type="parTrans" cxnId="{02666718-F9B2-4A8B-9BE7-A80872C3EE22}">
      <dgm:prSet/>
      <dgm:spPr/>
      <dgm:t>
        <a:bodyPr/>
        <a:lstStyle/>
        <a:p>
          <a:endParaRPr lang="en-GB" sz="900"/>
        </a:p>
      </dgm:t>
    </dgm:pt>
    <dgm:pt modelId="{A85471F0-ABCD-4B48-8CD7-F0082B44AE99}" type="sibTrans" cxnId="{02666718-F9B2-4A8B-9BE7-A80872C3EE22}">
      <dgm:prSet/>
      <dgm:spPr/>
      <dgm:t>
        <a:bodyPr/>
        <a:lstStyle/>
        <a:p>
          <a:endParaRPr lang="en-GB" sz="900"/>
        </a:p>
      </dgm:t>
    </dgm:pt>
    <dgm:pt modelId="{43A36CC4-9769-4FA2-AF1B-45A21581806D}">
      <dgm:prSet custT="1"/>
      <dgm:spPr>
        <a:solidFill>
          <a:schemeClr val="accent1"/>
        </a:solidFill>
      </dgm:spPr>
      <dgm:t>
        <a:bodyPr/>
        <a:lstStyle/>
        <a:p>
          <a:r>
            <a:rPr lang="en-GB" sz="900" dirty="0"/>
            <a:t>Local actions</a:t>
          </a:r>
        </a:p>
      </dgm:t>
    </dgm:pt>
    <dgm:pt modelId="{F3F918F2-E454-45E5-A0C1-BFAFCC0F552A}" type="parTrans" cxnId="{9DB73D86-C9DC-424C-A021-3B7E34460C8F}">
      <dgm:prSet/>
      <dgm:spPr/>
      <dgm:t>
        <a:bodyPr/>
        <a:lstStyle/>
        <a:p>
          <a:endParaRPr lang="en-GB" sz="900"/>
        </a:p>
      </dgm:t>
    </dgm:pt>
    <dgm:pt modelId="{A37E2EC9-DBEE-4B6A-8546-DBE8D9272913}" type="sibTrans" cxnId="{9DB73D86-C9DC-424C-A021-3B7E34460C8F}">
      <dgm:prSet/>
      <dgm:spPr/>
      <dgm:t>
        <a:bodyPr/>
        <a:lstStyle/>
        <a:p>
          <a:endParaRPr lang="en-GB" sz="900"/>
        </a:p>
      </dgm:t>
    </dgm:pt>
    <dgm:pt modelId="{061A0BF5-072B-4B8D-B531-B8AEADF59D67}">
      <dgm:prSet custT="1"/>
      <dgm:spPr/>
      <dgm:t>
        <a:bodyPr/>
        <a:lstStyle/>
        <a:p>
          <a:r>
            <a:rPr lang="en-GB" sz="900" dirty="0"/>
            <a:t>Impact on indicators</a:t>
          </a:r>
        </a:p>
      </dgm:t>
    </dgm:pt>
    <dgm:pt modelId="{A3FB52EF-33A0-42D0-8591-3F07F78171BC}" type="parTrans" cxnId="{D11687C0-6F8D-487C-8E99-CED7C74C7ED0}">
      <dgm:prSet/>
      <dgm:spPr/>
      <dgm:t>
        <a:bodyPr/>
        <a:lstStyle/>
        <a:p>
          <a:endParaRPr lang="en-GB" sz="900"/>
        </a:p>
      </dgm:t>
    </dgm:pt>
    <dgm:pt modelId="{14A5F1FB-4D41-47EF-8A49-C0895031AC32}" type="sibTrans" cxnId="{D11687C0-6F8D-487C-8E99-CED7C74C7ED0}">
      <dgm:prSet/>
      <dgm:spPr/>
      <dgm:t>
        <a:bodyPr/>
        <a:lstStyle/>
        <a:p>
          <a:endParaRPr lang="en-GB" sz="900"/>
        </a:p>
      </dgm:t>
    </dgm:pt>
    <dgm:pt modelId="{37F14403-F196-4D9A-B0D7-1D05DD223277}">
      <dgm:prSet custT="1"/>
      <dgm:spPr>
        <a:solidFill>
          <a:srgbClr val="339933"/>
        </a:solidFill>
      </dgm:spPr>
      <dgm:t>
        <a:bodyPr/>
        <a:lstStyle/>
        <a:p>
          <a:r>
            <a:rPr lang="en-GB" sz="900" dirty="0"/>
            <a:t>Public perspective</a:t>
          </a:r>
        </a:p>
      </dgm:t>
    </dgm:pt>
    <dgm:pt modelId="{F536E33C-4CCA-466C-A4CE-C0857C813A0B}" type="parTrans" cxnId="{A1C3D1AF-A649-48ED-BDF2-D34EF3F09CC8}">
      <dgm:prSet/>
      <dgm:spPr/>
      <dgm:t>
        <a:bodyPr/>
        <a:lstStyle/>
        <a:p>
          <a:endParaRPr lang="en-GB" sz="900"/>
        </a:p>
      </dgm:t>
    </dgm:pt>
    <dgm:pt modelId="{95EB5A5A-0D33-4DCE-AA71-9F95621C5FF7}" type="sibTrans" cxnId="{A1C3D1AF-A649-48ED-BDF2-D34EF3F09CC8}">
      <dgm:prSet/>
      <dgm:spPr/>
      <dgm:t>
        <a:bodyPr/>
        <a:lstStyle/>
        <a:p>
          <a:endParaRPr lang="en-GB" sz="900"/>
        </a:p>
      </dgm:t>
    </dgm:pt>
    <dgm:pt modelId="{B92CA054-D69D-4735-A177-4A21F65B3E61}">
      <dgm:prSet custT="1"/>
      <dgm:spPr/>
      <dgm:t>
        <a:bodyPr/>
        <a:lstStyle/>
        <a:p>
          <a:r>
            <a:rPr lang="en-GB" sz="900" dirty="0"/>
            <a:t>Knowledge gaps</a:t>
          </a:r>
        </a:p>
      </dgm:t>
    </dgm:pt>
    <dgm:pt modelId="{78C2FA89-633C-415F-8B74-7046F7C0096A}" type="parTrans" cxnId="{618EBCA0-DDF1-4727-89B9-74E0FA3D69D0}">
      <dgm:prSet/>
      <dgm:spPr/>
      <dgm:t>
        <a:bodyPr/>
        <a:lstStyle/>
        <a:p>
          <a:endParaRPr lang="en-GB" sz="900"/>
        </a:p>
      </dgm:t>
    </dgm:pt>
    <dgm:pt modelId="{A5C01145-D515-4073-8282-495D57AF52DA}" type="sibTrans" cxnId="{618EBCA0-DDF1-4727-89B9-74E0FA3D69D0}">
      <dgm:prSet/>
      <dgm:spPr/>
      <dgm:t>
        <a:bodyPr/>
        <a:lstStyle/>
        <a:p>
          <a:endParaRPr lang="en-GB" sz="900"/>
        </a:p>
      </dgm:t>
    </dgm:pt>
    <dgm:pt modelId="{DEFD813D-29D1-4F20-8D9D-0F1B29A990EF}">
      <dgm:prSet custT="1"/>
      <dgm:spPr/>
      <dgm:t>
        <a:bodyPr/>
        <a:lstStyle/>
        <a:p>
          <a:r>
            <a:rPr lang="en-GB" sz="900" dirty="0"/>
            <a:t>Priorities</a:t>
          </a:r>
        </a:p>
      </dgm:t>
    </dgm:pt>
    <dgm:pt modelId="{B4CDBFDB-10E8-424B-A437-29DC10BF23C0}" type="parTrans" cxnId="{538927E7-F709-4901-A540-8A2D44EAB6F2}">
      <dgm:prSet/>
      <dgm:spPr/>
      <dgm:t>
        <a:bodyPr/>
        <a:lstStyle/>
        <a:p>
          <a:endParaRPr lang="en-GB" sz="900"/>
        </a:p>
      </dgm:t>
    </dgm:pt>
    <dgm:pt modelId="{1F959A5C-891C-4A3F-ACC9-9FFC4EE3DAA1}" type="sibTrans" cxnId="{538927E7-F709-4901-A540-8A2D44EAB6F2}">
      <dgm:prSet/>
      <dgm:spPr/>
      <dgm:t>
        <a:bodyPr/>
        <a:lstStyle/>
        <a:p>
          <a:endParaRPr lang="en-GB" sz="900"/>
        </a:p>
      </dgm:t>
    </dgm:pt>
    <dgm:pt modelId="{75E2CA75-A4B0-49F6-8BB3-FFFD70AC9DAF}">
      <dgm:prSet custT="1"/>
      <dgm:spPr/>
      <dgm:t>
        <a:bodyPr/>
        <a:lstStyle/>
        <a:p>
          <a:r>
            <a:rPr lang="en-GB" sz="900" dirty="0"/>
            <a:t>Key contacts &amp; Appendices</a:t>
          </a:r>
        </a:p>
      </dgm:t>
    </dgm:pt>
    <dgm:pt modelId="{427F7A15-B86B-44E1-A0CF-872B8842C97B}" type="parTrans" cxnId="{88C70100-1F36-4EFC-B662-354A2852389A}">
      <dgm:prSet/>
      <dgm:spPr/>
      <dgm:t>
        <a:bodyPr/>
        <a:lstStyle/>
        <a:p>
          <a:endParaRPr lang="en-GB" sz="900"/>
        </a:p>
      </dgm:t>
    </dgm:pt>
    <dgm:pt modelId="{2BD45ACF-99BE-405E-968C-CD4DD77B94A7}" type="sibTrans" cxnId="{88C70100-1F36-4EFC-B662-354A2852389A}">
      <dgm:prSet/>
      <dgm:spPr/>
      <dgm:t>
        <a:bodyPr/>
        <a:lstStyle/>
        <a:p>
          <a:endParaRPr lang="en-GB" sz="900"/>
        </a:p>
      </dgm:t>
    </dgm:pt>
    <dgm:pt modelId="{F85B9DAB-08B0-4EAE-84E4-FE70EC6900A8}" type="pres">
      <dgm:prSet presAssocID="{07CDC8F8-9CAF-4CB4-8CD0-C3CC07326A47}" presName="Name0" presStyleCnt="0">
        <dgm:presLayoutVars>
          <dgm:dir/>
          <dgm:resizeHandles val="exact"/>
        </dgm:presLayoutVars>
      </dgm:prSet>
      <dgm:spPr/>
    </dgm:pt>
    <dgm:pt modelId="{64DBDAA1-024F-495B-96E4-22A4C28CBDCF}" type="pres">
      <dgm:prSet presAssocID="{45864B26-023D-44B8-B99B-D1B271BAF3E9}" presName="parTxOnly" presStyleLbl="node1" presStyleIdx="0" presStyleCnt="11">
        <dgm:presLayoutVars>
          <dgm:bulletEnabled val="1"/>
        </dgm:presLayoutVars>
      </dgm:prSet>
      <dgm:spPr/>
    </dgm:pt>
    <dgm:pt modelId="{73CF0B3B-9210-431A-B7AB-DD61FCBEEA7D}" type="pres">
      <dgm:prSet presAssocID="{EEFFEDA3-CE8B-4B86-8600-1A3E57F61791}" presName="parSpace" presStyleCnt="0"/>
      <dgm:spPr/>
    </dgm:pt>
    <dgm:pt modelId="{EC5C61DF-8CA0-4866-BB77-3ABEB3A0A81A}" type="pres">
      <dgm:prSet presAssocID="{0A86C89D-5A7E-48CE-82AC-CB0868A471A7}" presName="parTxOnly" presStyleLbl="node1" presStyleIdx="1" presStyleCnt="11">
        <dgm:presLayoutVars>
          <dgm:bulletEnabled val="1"/>
        </dgm:presLayoutVars>
      </dgm:prSet>
      <dgm:spPr/>
    </dgm:pt>
    <dgm:pt modelId="{F93655D6-826D-4D33-A5CE-8E2BDCCDC154}" type="pres">
      <dgm:prSet presAssocID="{5516A94D-5978-4F50-893D-CCC0ADE18234}" presName="parSpace" presStyleCnt="0"/>
      <dgm:spPr/>
    </dgm:pt>
    <dgm:pt modelId="{8CC4B7A8-EF3F-488F-A0B3-B1C484A867B0}" type="pres">
      <dgm:prSet presAssocID="{6BF2B965-142A-4F8C-8B98-EC3E4168C72B}" presName="parTxOnly" presStyleLbl="node1" presStyleIdx="2" presStyleCnt="11">
        <dgm:presLayoutVars>
          <dgm:bulletEnabled val="1"/>
        </dgm:presLayoutVars>
      </dgm:prSet>
      <dgm:spPr/>
    </dgm:pt>
    <dgm:pt modelId="{8A252260-27E9-4C75-A07C-DEF589430D49}" type="pres">
      <dgm:prSet presAssocID="{9CCDD4F1-9746-4E1E-ABA1-17C12394F599}" presName="parSpace" presStyleCnt="0"/>
      <dgm:spPr/>
    </dgm:pt>
    <dgm:pt modelId="{C68D181E-ABA1-414D-B2E0-1FC12F43A77F}" type="pres">
      <dgm:prSet presAssocID="{EF4A73B0-0F51-4E56-B6FA-C93EC709EE24}" presName="parTxOnly" presStyleLbl="node1" presStyleIdx="3" presStyleCnt="11">
        <dgm:presLayoutVars>
          <dgm:bulletEnabled val="1"/>
        </dgm:presLayoutVars>
      </dgm:prSet>
      <dgm:spPr/>
    </dgm:pt>
    <dgm:pt modelId="{2005B73A-13E5-4B02-857A-B29A6CD658AF}" type="pres">
      <dgm:prSet presAssocID="{0DC2C220-DB23-489D-8F37-F7A900751829}" presName="parSpace" presStyleCnt="0"/>
      <dgm:spPr/>
    </dgm:pt>
    <dgm:pt modelId="{B7D1FBC7-8C24-4560-A947-4F9E0042616D}" type="pres">
      <dgm:prSet presAssocID="{445563BE-B611-4F84-A507-F638F0AB8858}" presName="parTxOnly" presStyleLbl="node1" presStyleIdx="4" presStyleCnt="11">
        <dgm:presLayoutVars>
          <dgm:bulletEnabled val="1"/>
        </dgm:presLayoutVars>
      </dgm:prSet>
      <dgm:spPr/>
    </dgm:pt>
    <dgm:pt modelId="{96E7B704-A8B4-4135-AB33-85AFB879BC38}" type="pres">
      <dgm:prSet presAssocID="{A85471F0-ABCD-4B48-8CD7-F0082B44AE99}" presName="parSpace" presStyleCnt="0"/>
      <dgm:spPr/>
    </dgm:pt>
    <dgm:pt modelId="{DD9995A6-46CB-489B-B232-9A85FB81A634}" type="pres">
      <dgm:prSet presAssocID="{43A36CC4-9769-4FA2-AF1B-45A21581806D}" presName="parTxOnly" presStyleLbl="node1" presStyleIdx="5" presStyleCnt="11">
        <dgm:presLayoutVars>
          <dgm:bulletEnabled val="1"/>
        </dgm:presLayoutVars>
      </dgm:prSet>
      <dgm:spPr/>
    </dgm:pt>
    <dgm:pt modelId="{56591BBB-478E-45C7-BCF9-FEAB5DF3D1B4}" type="pres">
      <dgm:prSet presAssocID="{A37E2EC9-DBEE-4B6A-8546-DBE8D9272913}" presName="parSpace" presStyleCnt="0"/>
      <dgm:spPr/>
    </dgm:pt>
    <dgm:pt modelId="{33EAE534-EC94-4615-99B7-74B177ECF4CA}" type="pres">
      <dgm:prSet presAssocID="{061A0BF5-072B-4B8D-B531-B8AEADF59D67}" presName="parTxOnly" presStyleLbl="node1" presStyleIdx="6" presStyleCnt="11">
        <dgm:presLayoutVars>
          <dgm:bulletEnabled val="1"/>
        </dgm:presLayoutVars>
      </dgm:prSet>
      <dgm:spPr/>
    </dgm:pt>
    <dgm:pt modelId="{3165FA17-690F-461F-B707-49C30E064CBB}" type="pres">
      <dgm:prSet presAssocID="{14A5F1FB-4D41-47EF-8A49-C0895031AC32}" presName="parSpace" presStyleCnt="0"/>
      <dgm:spPr/>
    </dgm:pt>
    <dgm:pt modelId="{0185762C-B8C2-45E1-8131-E067DA5C3121}" type="pres">
      <dgm:prSet presAssocID="{37F14403-F196-4D9A-B0D7-1D05DD223277}" presName="parTxOnly" presStyleLbl="node1" presStyleIdx="7" presStyleCnt="11">
        <dgm:presLayoutVars>
          <dgm:bulletEnabled val="1"/>
        </dgm:presLayoutVars>
      </dgm:prSet>
      <dgm:spPr/>
    </dgm:pt>
    <dgm:pt modelId="{4D74BF8F-60DA-41E1-9D8B-E4F9BD36EED3}" type="pres">
      <dgm:prSet presAssocID="{95EB5A5A-0D33-4DCE-AA71-9F95621C5FF7}" presName="parSpace" presStyleCnt="0"/>
      <dgm:spPr/>
    </dgm:pt>
    <dgm:pt modelId="{DEAAF18F-8CC8-4BC1-8DF3-D4285318601E}" type="pres">
      <dgm:prSet presAssocID="{B92CA054-D69D-4735-A177-4A21F65B3E61}" presName="parTxOnly" presStyleLbl="node1" presStyleIdx="8" presStyleCnt="11">
        <dgm:presLayoutVars>
          <dgm:bulletEnabled val="1"/>
        </dgm:presLayoutVars>
      </dgm:prSet>
      <dgm:spPr/>
    </dgm:pt>
    <dgm:pt modelId="{A6691BBD-726D-4A1C-B9EB-6921ECF6C437}" type="pres">
      <dgm:prSet presAssocID="{A5C01145-D515-4073-8282-495D57AF52DA}" presName="parSpace" presStyleCnt="0"/>
      <dgm:spPr/>
    </dgm:pt>
    <dgm:pt modelId="{C3DB746A-7561-4F4C-9373-1212EB1A3A7D}" type="pres">
      <dgm:prSet presAssocID="{DEFD813D-29D1-4F20-8D9D-0F1B29A990EF}" presName="parTxOnly" presStyleLbl="node1" presStyleIdx="9" presStyleCnt="11">
        <dgm:presLayoutVars>
          <dgm:bulletEnabled val="1"/>
        </dgm:presLayoutVars>
      </dgm:prSet>
      <dgm:spPr/>
    </dgm:pt>
    <dgm:pt modelId="{CD0DDFB0-CCC8-4428-95C4-A8008FA3487A}" type="pres">
      <dgm:prSet presAssocID="{1F959A5C-891C-4A3F-ACC9-9FFC4EE3DAA1}" presName="parSpace" presStyleCnt="0"/>
      <dgm:spPr/>
    </dgm:pt>
    <dgm:pt modelId="{0038F846-6D71-4B12-A8A5-1D32D5F41839}" type="pres">
      <dgm:prSet presAssocID="{75E2CA75-A4B0-49F6-8BB3-FFFD70AC9DAF}" presName="parTxOnly" presStyleLbl="node1" presStyleIdx="10" presStyleCnt="11">
        <dgm:presLayoutVars>
          <dgm:bulletEnabled val="1"/>
        </dgm:presLayoutVars>
      </dgm:prSet>
      <dgm:spPr/>
    </dgm:pt>
  </dgm:ptLst>
  <dgm:cxnLst>
    <dgm:cxn modelId="{88C70100-1F36-4EFC-B662-354A2852389A}" srcId="{07CDC8F8-9CAF-4CB4-8CD0-C3CC07326A47}" destId="{75E2CA75-A4B0-49F6-8BB3-FFFD70AC9DAF}" srcOrd="10" destOrd="0" parTransId="{427F7A15-B86B-44E1-A0CF-872B8842C97B}" sibTransId="{2BD45ACF-99BE-405E-968C-CD4DD77B94A7}"/>
    <dgm:cxn modelId="{C5991503-48E9-4949-9B48-0902FCFC341F}" type="presOf" srcId="{061A0BF5-072B-4B8D-B531-B8AEADF59D67}" destId="{33EAE534-EC94-4615-99B7-74B177ECF4CA}" srcOrd="0" destOrd="0" presId="urn:microsoft.com/office/officeart/2005/8/layout/hChevron3"/>
    <dgm:cxn modelId="{D062490C-BACF-401C-90B7-D943085A36F8}" type="presOf" srcId="{75E2CA75-A4B0-49F6-8BB3-FFFD70AC9DAF}" destId="{0038F846-6D71-4B12-A8A5-1D32D5F41839}" srcOrd="0" destOrd="0" presId="urn:microsoft.com/office/officeart/2005/8/layout/hChevron3"/>
    <dgm:cxn modelId="{9A232514-B6A1-4590-8077-9C6B402B9D69}" srcId="{07CDC8F8-9CAF-4CB4-8CD0-C3CC07326A47}" destId="{6BF2B965-142A-4F8C-8B98-EC3E4168C72B}" srcOrd="2" destOrd="0" parTransId="{4DE3459B-C829-4E55-B888-6D0FDF486FCB}" sibTransId="{9CCDD4F1-9746-4E1E-ABA1-17C12394F599}"/>
    <dgm:cxn modelId="{02666718-F9B2-4A8B-9BE7-A80872C3EE22}" srcId="{07CDC8F8-9CAF-4CB4-8CD0-C3CC07326A47}" destId="{445563BE-B611-4F84-A507-F638F0AB8858}" srcOrd="4" destOrd="0" parTransId="{23A80ECB-381C-442C-8FEE-2CCB105DCF3D}" sibTransId="{A85471F0-ABCD-4B48-8CD7-F0082B44AE99}"/>
    <dgm:cxn modelId="{1D70583E-BEFE-4FC5-9393-966034B5E13E}" type="presOf" srcId="{6BF2B965-142A-4F8C-8B98-EC3E4168C72B}" destId="{8CC4B7A8-EF3F-488F-A0B3-B1C484A867B0}" srcOrd="0" destOrd="0" presId="urn:microsoft.com/office/officeart/2005/8/layout/hChevron3"/>
    <dgm:cxn modelId="{AB9AA168-4669-4B06-9BF4-F36FCB22C6E5}" type="presOf" srcId="{B92CA054-D69D-4735-A177-4A21F65B3E61}" destId="{DEAAF18F-8CC8-4BC1-8DF3-D4285318601E}" srcOrd="0" destOrd="0" presId="urn:microsoft.com/office/officeart/2005/8/layout/hChevron3"/>
    <dgm:cxn modelId="{8D8D4F4E-7B76-4DFD-B8E9-231479799317}" type="presOf" srcId="{45864B26-023D-44B8-B99B-D1B271BAF3E9}" destId="{64DBDAA1-024F-495B-96E4-22A4C28CBDCF}" srcOrd="0" destOrd="0" presId="urn:microsoft.com/office/officeart/2005/8/layout/hChevron3"/>
    <dgm:cxn modelId="{500CF04E-DFAC-4061-8DC4-18149CC18EC3}" srcId="{07CDC8F8-9CAF-4CB4-8CD0-C3CC07326A47}" destId="{0A86C89D-5A7E-48CE-82AC-CB0868A471A7}" srcOrd="1" destOrd="0" parTransId="{F7AC122E-CF34-44DC-945F-607EEB670C64}" sibTransId="{5516A94D-5978-4F50-893D-CCC0ADE18234}"/>
    <dgm:cxn modelId="{3D305E7D-65E0-4CE8-ACC5-23347B431D46}" srcId="{07CDC8F8-9CAF-4CB4-8CD0-C3CC07326A47}" destId="{45864B26-023D-44B8-B99B-D1B271BAF3E9}" srcOrd="0" destOrd="0" parTransId="{24D9D324-44DE-436B-9E9C-17B15CD06530}" sibTransId="{EEFFEDA3-CE8B-4B86-8600-1A3E57F61791}"/>
    <dgm:cxn modelId="{EB91E885-8848-4028-8B86-09ABB5ADB98A}" type="presOf" srcId="{445563BE-B611-4F84-A507-F638F0AB8858}" destId="{B7D1FBC7-8C24-4560-A947-4F9E0042616D}" srcOrd="0" destOrd="0" presId="urn:microsoft.com/office/officeart/2005/8/layout/hChevron3"/>
    <dgm:cxn modelId="{9DB73D86-C9DC-424C-A021-3B7E34460C8F}" srcId="{07CDC8F8-9CAF-4CB4-8CD0-C3CC07326A47}" destId="{43A36CC4-9769-4FA2-AF1B-45A21581806D}" srcOrd="5" destOrd="0" parTransId="{F3F918F2-E454-45E5-A0C1-BFAFCC0F552A}" sibTransId="{A37E2EC9-DBEE-4B6A-8546-DBE8D9272913}"/>
    <dgm:cxn modelId="{EEA28291-5936-477B-B07A-E43805420F1D}" type="presOf" srcId="{0A86C89D-5A7E-48CE-82AC-CB0868A471A7}" destId="{EC5C61DF-8CA0-4866-BB77-3ABEB3A0A81A}" srcOrd="0" destOrd="0" presId="urn:microsoft.com/office/officeart/2005/8/layout/hChevron3"/>
    <dgm:cxn modelId="{714BE196-D34C-4193-9CF8-84A147A137C3}" type="presOf" srcId="{37F14403-F196-4D9A-B0D7-1D05DD223277}" destId="{0185762C-B8C2-45E1-8131-E067DA5C3121}" srcOrd="0" destOrd="0" presId="urn:microsoft.com/office/officeart/2005/8/layout/hChevron3"/>
    <dgm:cxn modelId="{618EBCA0-DDF1-4727-89B9-74E0FA3D69D0}" srcId="{07CDC8F8-9CAF-4CB4-8CD0-C3CC07326A47}" destId="{B92CA054-D69D-4735-A177-4A21F65B3E61}" srcOrd="8" destOrd="0" parTransId="{78C2FA89-633C-415F-8B74-7046F7C0096A}" sibTransId="{A5C01145-D515-4073-8282-495D57AF52DA}"/>
    <dgm:cxn modelId="{D50E1DA8-C891-413E-B3F7-F4FFFBC3D514}" srcId="{07CDC8F8-9CAF-4CB4-8CD0-C3CC07326A47}" destId="{EF4A73B0-0F51-4E56-B6FA-C93EC709EE24}" srcOrd="3" destOrd="0" parTransId="{DD9A2503-0F64-45F2-9FFB-927E4314ECDD}" sibTransId="{0DC2C220-DB23-489D-8F37-F7A900751829}"/>
    <dgm:cxn modelId="{5B4660AF-D308-4AC5-B6E4-67A3B7CB998C}" type="presOf" srcId="{EF4A73B0-0F51-4E56-B6FA-C93EC709EE24}" destId="{C68D181E-ABA1-414D-B2E0-1FC12F43A77F}" srcOrd="0" destOrd="0" presId="urn:microsoft.com/office/officeart/2005/8/layout/hChevron3"/>
    <dgm:cxn modelId="{A1C3D1AF-A649-48ED-BDF2-D34EF3F09CC8}" srcId="{07CDC8F8-9CAF-4CB4-8CD0-C3CC07326A47}" destId="{37F14403-F196-4D9A-B0D7-1D05DD223277}" srcOrd="7" destOrd="0" parTransId="{F536E33C-4CCA-466C-A4CE-C0857C813A0B}" sibTransId="{95EB5A5A-0D33-4DCE-AA71-9F95621C5FF7}"/>
    <dgm:cxn modelId="{D11687C0-6F8D-487C-8E99-CED7C74C7ED0}" srcId="{07CDC8F8-9CAF-4CB4-8CD0-C3CC07326A47}" destId="{061A0BF5-072B-4B8D-B531-B8AEADF59D67}" srcOrd="6" destOrd="0" parTransId="{A3FB52EF-33A0-42D0-8591-3F07F78171BC}" sibTransId="{14A5F1FB-4D41-47EF-8A49-C0895031AC32}"/>
    <dgm:cxn modelId="{E95892CC-6829-4089-B586-E47CC520C714}" type="presOf" srcId="{DEFD813D-29D1-4F20-8D9D-0F1B29A990EF}" destId="{C3DB746A-7561-4F4C-9373-1212EB1A3A7D}" srcOrd="0" destOrd="0" presId="urn:microsoft.com/office/officeart/2005/8/layout/hChevron3"/>
    <dgm:cxn modelId="{538927E7-F709-4901-A540-8A2D44EAB6F2}" srcId="{07CDC8F8-9CAF-4CB4-8CD0-C3CC07326A47}" destId="{DEFD813D-29D1-4F20-8D9D-0F1B29A990EF}" srcOrd="9" destOrd="0" parTransId="{B4CDBFDB-10E8-424B-A437-29DC10BF23C0}" sibTransId="{1F959A5C-891C-4A3F-ACC9-9FFC4EE3DAA1}"/>
    <dgm:cxn modelId="{CD8F0EE8-64D9-4AA5-AF7B-67B5E376059F}" type="presOf" srcId="{07CDC8F8-9CAF-4CB4-8CD0-C3CC07326A47}" destId="{F85B9DAB-08B0-4EAE-84E4-FE70EC6900A8}" srcOrd="0" destOrd="0" presId="urn:microsoft.com/office/officeart/2005/8/layout/hChevron3"/>
    <dgm:cxn modelId="{A210DEE8-0842-493C-BEA6-34820C5C7C44}" type="presOf" srcId="{43A36CC4-9769-4FA2-AF1B-45A21581806D}" destId="{DD9995A6-46CB-489B-B232-9A85FB81A634}" srcOrd="0" destOrd="0" presId="urn:microsoft.com/office/officeart/2005/8/layout/hChevron3"/>
    <dgm:cxn modelId="{DAADE233-D130-4100-85F0-34DD5C3AC236}" type="presParOf" srcId="{F85B9DAB-08B0-4EAE-84E4-FE70EC6900A8}" destId="{64DBDAA1-024F-495B-96E4-22A4C28CBDCF}" srcOrd="0" destOrd="0" presId="urn:microsoft.com/office/officeart/2005/8/layout/hChevron3"/>
    <dgm:cxn modelId="{9DF48FFB-BFBF-460F-B832-1D323B01C2F0}" type="presParOf" srcId="{F85B9DAB-08B0-4EAE-84E4-FE70EC6900A8}" destId="{73CF0B3B-9210-431A-B7AB-DD61FCBEEA7D}" srcOrd="1" destOrd="0" presId="urn:microsoft.com/office/officeart/2005/8/layout/hChevron3"/>
    <dgm:cxn modelId="{E6CD5387-EDF4-4CD0-8A0A-560B6D0F958B}" type="presParOf" srcId="{F85B9DAB-08B0-4EAE-84E4-FE70EC6900A8}" destId="{EC5C61DF-8CA0-4866-BB77-3ABEB3A0A81A}" srcOrd="2" destOrd="0" presId="urn:microsoft.com/office/officeart/2005/8/layout/hChevron3"/>
    <dgm:cxn modelId="{50767B4F-507F-4BB8-AB13-A50B67932D3C}" type="presParOf" srcId="{F85B9DAB-08B0-4EAE-84E4-FE70EC6900A8}" destId="{F93655D6-826D-4D33-A5CE-8E2BDCCDC154}" srcOrd="3" destOrd="0" presId="urn:microsoft.com/office/officeart/2005/8/layout/hChevron3"/>
    <dgm:cxn modelId="{AB392482-D3F3-4A5A-8F73-6322E03D7E39}" type="presParOf" srcId="{F85B9DAB-08B0-4EAE-84E4-FE70EC6900A8}" destId="{8CC4B7A8-EF3F-488F-A0B3-B1C484A867B0}" srcOrd="4" destOrd="0" presId="urn:microsoft.com/office/officeart/2005/8/layout/hChevron3"/>
    <dgm:cxn modelId="{877A74C5-BCF4-450A-B942-E3AF6C288D24}" type="presParOf" srcId="{F85B9DAB-08B0-4EAE-84E4-FE70EC6900A8}" destId="{8A252260-27E9-4C75-A07C-DEF589430D49}" srcOrd="5" destOrd="0" presId="urn:microsoft.com/office/officeart/2005/8/layout/hChevron3"/>
    <dgm:cxn modelId="{F576CDCD-647F-4FE8-8558-25CB67FE72EE}" type="presParOf" srcId="{F85B9DAB-08B0-4EAE-84E4-FE70EC6900A8}" destId="{C68D181E-ABA1-414D-B2E0-1FC12F43A77F}" srcOrd="6" destOrd="0" presId="urn:microsoft.com/office/officeart/2005/8/layout/hChevron3"/>
    <dgm:cxn modelId="{E9048508-A0A9-49BC-AB77-1CE74829AA22}" type="presParOf" srcId="{F85B9DAB-08B0-4EAE-84E4-FE70EC6900A8}" destId="{2005B73A-13E5-4B02-857A-B29A6CD658AF}" srcOrd="7" destOrd="0" presId="urn:microsoft.com/office/officeart/2005/8/layout/hChevron3"/>
    <dgm:cxn modelId="{03FC56C6-3F0D-4237-A981-9B84180E5C96}" type="presParOf" srcId="{F85B9DAB-08B0-4EAE-84E4-FE70EC6900A8}" destId="{B7D1FBC7-8C24-4560-A947-4F9E0042616D}" srcOrd="8" destOrd="0" presId="urn:microsoft.com/office/officeart/2005/8/layout/hChevron3"/>
    <dgm:cxn modelId="{0559962C-61D7-4048-8289-BAD2D6F7FFD1}" type="presParOf" srcId="{F85B9DAB-08B0-4EAE-84E4-FE70EC6900A8}" destId="{96E7B704-A8B4-4135-AB33-85AFB879BC38}" srcOrd="9" destOrd="0" presId="urn:microsoft.com/office/officeart/2005/8/layout/hChevron3"/>
    <dgm:cxn modelId="{96BBB24B-EC4F-456E-ABEA-7DE679BD26C5}" type="presParOf" srcId="{F85B9DAB-08B0-4EAE-84E4-FE70EC6900A8}" destId="{DD9995A6-46CB-489B-B232-9A85FB81A634}" srcOrd="10" destOrd="0" presId="urn:microsoft.com/office/officeart/2005/8/layout/hChevron3"/>
    <dgm:cxn modelId="{4362E9CA-77FD-4212-A08E-9B6D99453D53}" type="presParOf" srcId="{F85B9DAB-08B0-4EAE-84E4-FE70EC6900A8}" destId="{56591BBB-478E-45C7-BCF9-FEAB5DF3D1B4}" srcOrd="11" destOrd="0" presId="urn:microsoft.com/office/officeart/2005/8/layout/hChevron3"/>
    <dgm:cxn modelId="{FDDA0602-792D-4D3D-8609-87C7E16D913E}" type="presParOf" srcId="{F85B9DAB-08B0-4EAE-84E4-FE70EC6900A8}" destId="{33EAE534-EC94-4615-99B7-74B177ECF4CA}" srcOrd="12" destOrd="0" presId="urn:microsoft.com/office/officeart/2005/8/layout/hChevron3"/>
    <dgm:cxn modelId="{A68953E1-DF9C-4655-B884-9AB7FFE04EF9}" type="presParOf" srcId="{F85B9DAB-08B0-4EAE-84E4-FE70EC6900A8}" destId="{3165FA17-690F-461F-B707-49C30E064CBB}" srcOrd="13" destOrd="0" presId="urn:microsoft.com/office/officeart/2005/8/layout/hChevron3"/>
    <dgm:cxn modelId="{2AE64597-B60E-44D2-935C-6A79A5B4040C}" type="presParOf" srcId="{F85B9DAB-08B0-4EAE-84E4-FE70EC6900A8}" destId="{0185762C-B8C2-45E1-8131-E067DA5C3121}" srcOrd="14" destOrd="0" presId="urn:microsoft.com/office/officeart/2005/8/layout/hChevron3"/>
    <dgm:cxn modelId="{6FA6C285-9210-4C46-A14C-DA2D514268F4}" type="presParOf" srcId="{F85B9DAB-08B0-4EAE-84E4-FE70EC6900A8}" destId="{4D74BF8F-60DA-41E1-9D8B-E4F9BD36EED3}" srcOrd="15" destOrd="0" presId="urn:microsoft.com/office/officeart/2005/8/layout/hChevron3"/>
    <dgm:cxn modelId="{438AC28C-8186-464F-85C1-B56FDF4DAB54}" type="presParOf" srcId="{F85B9DAB-08B0-4EAE-84E4-FE70EC6900A8}" destId="{DEAAF18F-8CC8-4BC1-8DF3-D4285318601E}" srcOrd="16" destOrd="0" presId="urn:microsoft.com/office/officeart/2005/8/layout/hChevron3"/>
    <dgm:cxn modelId="{C3EB99C1-74DE-4298-97BA-296845397CEF}" type="presParOf" srcId="{F85B9DAB-08B0-4EAE-84E4-FE70EC6900A8}" destId="{A6691BBD-726D-4A1C-B9EB-6921ECF6C437}" srcOrd="17" destOrd="0" presId="urn:microsoft.com/office/officeart/2005/8/layout/hChevron3"/>
    <dgm:cxn modelId="{2DB7C395-1395-44DA-B083-6FEA3F70E438}" type="presParOf" srcId="{F85B9DAB-08B0-4EAE-84E4-FE70EC6900A8}" destId="{C3DB746A-7561-4F4C-9373-1212EB1A3A7D}" srcOrd="18" destOrd="0" presId="urn:microsoft.com/office/officeart/2005/8/layout/hChevron3"/>
    <dgm:cxn modelId="{2753A5F2-11A8-485B-85BC-C7A5DC5AC855}" type="presParOf" srcId="{F85B9DAB-08B0-4EAE-84E4-FE70EC6900A8}" destId="{CD0DDFB0-CCC8-4428-95C4-A8008FA3487A}" srcOrd="19" destOrd="0" presId="urn:microsoft.com/office/officeart/2005/8/layout/hChevron3"/>
    <dgm:cxn modelId="{89941C1E-A975-4E7B-9B4B-8B2A1CD786AC}" type="presParOf" srcId="{F85B9DAB-08B0-4EAE-84E4-FE70EC6900A8}" destId="{0038F846-6D71-4B12-A8A5-1D32D5F41839}" srcOrd="20" destOrd="0" presId="urn:microsoft.com/office/officeart/2005/8/layout/hChevron3"/>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07CDC8F8-9CAF-4CB4-8CD0-C3CC07326A47}" type="doc">
      <dgm:prSet loTypeId="urn:microsoft.com/office/officeart/2005/8/layout/hChevron3" loCatId="process" qsTypeId="urn:microsoft.com/office/officeart/2005/8/quickstyle/simple1" qsCatId="simple" csTypeId="urn:microsoft.com/office/officeart/2005/8/colors/accent1_2" csCatId="accent1" phldr="1"/>
      <dgm:spPr/>
    </dgm:pt>
    <dgm:pt modelId="{45864B26-023D-44B8-B99B-D1B271BAF3E9}">
      <dgm:prSet phldrT="[Text]" custT="1"/>
      <dgm:spPr>
        <a:solidFill>
          <a:schemeClr val="accent1"/>
        </a:solidFill>
      </dgm:spPr>
      <dgm:t>
        <a:bodyPr/>
        <a:lstStyle/>
        <a:p>
          <a:r>
            <a:rPr lang="en-GB" sz="900" dirty="0"/>
            <a:t>Key facts</a:t>
          </a:r>
        </a:p>
      </dgm:t>
    </dgm:pt>
    <dgm:pt modelId="{24D9D324-44DE-436B-9E9C-17B15CD06530}" type="parTrans" cxnId="{3D305E7D-65E0-4CE8-ACC5-23347B431D46}">
      <dgm:prSet/>
      <dgm:spPr/>
      <dgm:t>
        <a:bodyPr/>
        <a:lstStyle/>
        <a:p>
          <a:endParaRPr lang="en-GB" sz="900"/>
        </a:p>
      </dgm:t>
    </dgm:pt>
    <dgm:pt modelId="{EEFFEDA3-CE8B-4B86-8600-1A3E57F61791}" type="sibTrans" cxnId="{3D305E7D-65E0-4CE8-ACC5-23347B431D46}">
      <dgm:prSet/>
      <dgm:spPr/>
      <dgm:t>
        <a:bodyPr/>
        <a:lstStyle/>
        <a:p>
          <a:endParaRPr lang="en-GB" sz="900"/>
        </a:p>
      </dgm:t>
    </dgm:pt>
    <dgm:pt modelId="{0A86C89D-5A7E-48CE-82AC-CB0868A471A7}">
      <dgm:prSet phldrT="[Text]" custT="1"/>
      <dgm:spPr/>
      <dgm:t>
        <a:bodyPr/>
        <a:lstStyle/>
        <a:p>
          <a:r>
            <a:rPr lang="en-GB" sz="900" dirty="0"/>
            <a:t>Setting the scene</a:t>
          </a:r>
        </a:p>
      </dgm:t>
    </dgm:pt>
    <dgm:pt modelId="{F7AC122E-CF34-44DC-945F-607EEB670C64}" type="parTrans" cxnId="{500CF04E-DFAC-4061-8DC4-18149CC18EC3}">
      <dgm:prSet/>
      <dgm:spPr/>
      <dgm:t>
        <a:bodyPr/>
        <a:lstStyle/>
        <a:p>
          <a:endParaRPr lang="en-GB" sz="900"/>
        </a:p>
      </dgm:t>
    </dgm:pt>
    <dgm:pt modelId="{5516A94D-5978-4F50-893D-CCC0ADE18234}" type="sibTrans" cxnId="{500CF04E-DFAC-4061-8DC4-18149CC18EC3}">
      <dgm:prSet/>
      <dgm:spPr/>
      <dgm:t>
        <a:bodyPr/>
        <a:lstStyle/>
        <a:p>
          <a:endParaRPr lang="en-GB" sz="900"/>
        </a:p>
      </dgm:t>
    </dgm:pt>
    <dgm:pt modelId="{6BF2B965-142A-4F8C-8B98-EC3E4168C72B}">
      <dgm:prSet phldrT="[Text]" custT="1"/>
      <dgm:spPr>
        <a:solidFill>
          <a:schemeClr val="accent1"/>
        </a:solidFill>
      </dgm:spPr>
      <dgm:t>
        <a:bodyPr/>
        <a:lstStyle/>
        <a:p>
          <a:r>
            <a:rPr lang="en-GB" sz="900" dirty="0"/>
            <a:t>Policy context</a:t>
          </a:r>
        </a:p>
      </dgm:t>
    </dgm:pt>
    <dgm:pt modelId="{4DE3459B-C829-4E55-B888-6D0FDF486FCB}" type="parTrans" cxnId="{9A232514-B6A1-4590-8077-9C6B402B9D69}">
      <dgm:prSet/>
      <dgm:spPr/>
      <dgm:t>
        <a:bodyPr/>
        <a:lstStyle/>
        <a:p>
          <a:endParaRPr lang="en-GB" sz="900"/>
        </a:p>
      </dgm:t>
    </dgm:pt>
    <dgm:pt modelId="{9CCDD4F1-9746-4E1E-ABA1-17C12394F599}" type="sibTrans" cxnId="{9A232514-B6A1-4590-8077-9C6B402B9D69}">
      <dgm:prSet/>
      <dgm:spPr/>
      <dgm:t>
        <a:bodyPr/>
        <a:lstStyle/>
        <a:p>
          <a:endParaRPr lang="en-GB" sz="900"/>
        </a:p>
      </dgm:t>
    </dgm:pt>
    <dgm:pt modelId="{EF4A73B0-0F51-4E56-B6FA-C93EC709EE24}">
      <dgm:prSet custT="1"/>
      <dgm:spPr/>
      <dgm:t>
        <a:bodyPr/>
        <a:lstStyle/>
        <a:p>
          <a:r>
            <a:rPr lang="en-GB" sz="900" dirty="0"/>
            <a:t>What works?</a:t>
          </a:r>
        </a:p>
      </dgm:t>
    </dgm:pt>
    <dgm:pt modelId="{DD9A2503-0F64-45F2-9FFB-927E4314ECDD}" type="parTrans" cxnId="{D50E1DA8-C891-413E-B3F7-F4FFFBC3D514}">
      <dgm:prSet/>
      <dgm:spPr/>
      <dgm:t>
        <a:bodyPr/>
        <a:lstStyle/>
        <a:p>
          <a:endParaRPr lang="en-GB" sz="900"/>
        </a:p>
      </dgm:t>
    </dgm:pt>
    <dgm:pt modelId="{0DC2C220-DB23-489D-8F37-F7A900751829}" type="sibTrans" cxnId="{D50E1DA8-C891-413E-B3F7-F4FFFBC3D514}">
      <dgm:prSet/>
      <dgm:spPr/>
      <dgm:t>
        <a:bodyPr/>
        <a:lstStyle/>
        <a:p>
          <a:endParaRPr lang="en-GB" sz="900"/>
        </a:p>
      </dgm:t>
    </dgm:pt>
    <dgm:pt modelId="{445563BE-B611-4F84-A507-F638F0AB8858}">
      <dgm:prSet custT="1"/>
      <dgm:spPr>
        <a:solidFill>
          <a:schemeClr val="accent1"/>
        </a:solidFill>
      </dgm:spPr>
      <dgm:t>
        <a:bodyPr/>
        <a:lstStyle/>
        <a:p>
          <a:r>
            <a:rPr lang="en-GB" sz="900" dirty="0"/>
            <a:t>Local picture</a:t>
          </a:r>
        </a:p>
      </dgm:t>
    </dgm:pt>
    <dgm:pt modelId="{23A80ECB-381C-442C-8FEE-2CCB105DCF3D}" type="parTrans" cxnId="{02666718-F9B2-4A8B-9BE7-A80872C3EE22}">
      <dgm:prSet/>
      <dgm:spPr/>
      <dgm:t>
        <a:bodyPr/>
        <a:lstStyle/>
        <a:p>
          <a:endParaRPr lang="en-GB" sz="900"/>
        </a:p>
      </dgm:t>
    </dgm:pt>
    <dgm:pt modelId="{A85471F0-ABCD-4B48-8CD7-F0082B44AE99}" type="sibTrans" cxnId="{02666718-F9B2-4A8B-9BE7-A80872C3EE22}">
      <dgm:prSet/>
      <dgm:spPr/>
      <dgm:t>
        <a:bodyPr/>
        <a:lstStyle/>
        <a:p>
          <a:endParaRPr lang="en-GB" sz="900"/>
        </a:p>
      </dgm:t>
    </dgm:pt>
    <dgm:pt modelId="{43A36CC4-9769-4FA2-AF1B-45A21581806D}">
      <dgm:prSet custT="1"/>
      <dgm:spPr>
        <a:solidFill>
          <a:schemeClr val="accent1"/>
        </a:solidFill>
      </dgm:spPr>
      <dgm:t>
        <a:bodyPr/>
        <a:lstStyle/>
        <a:p>
          <a:r>
            <a:rPr lang="en-GB" sz="900" dirty="0"/>
            <a:t>Local actions</a:t>
          </a:r>
        </a:p>
      </dgm:t>
    </dgm:pt>
    <dgm:pt modelId="{F3F918F2-E454-45E5-A0C1-BFAFCC0F552A}" type="parTrans" cxnId="{9DB73D86-C9DC-424C-A021-3B7E34460C8F}">
      <dgm:prSet/>
      <dgm:spPr/>
      <dgm:t>
        <a:bodyPr/>
        <a:lstStyle/>
        <a:p>
          <a:endParaRPr lang="en-GB" sz="900"/>
        </a:p>
      </dgm:t>
    </dgm:pt>
    <dgm:pt modelId="{A37E2EC9-DBEE-4B6A-8546-DBE8D9272913}" type="sibTrans" cxnId="{9DB73D86-C9DC-424C-A021-3B7E34460C8F}">
      <dgm:prSet/>
      <dgm:spPr/>
      <dgm:t>
        <a:bodyPr/>
        <a:lstStyle/>
        <a:p>
          <a:endParaRPr lang="en-GB" sz="900"/>
        </a:p>
      </dgm:t>
    </dgm:pt>
    <dgm:pt modelId="{061A0BF5-072B-4B8D-B531-B8AEADF59D67}">
      <dgm:prSet custT="1"/>
      <dgm:spPr/>
      <dgm:t>
        <a:bodyPr/>
        <a:lstStyle/>
        <a:p>
          <a:r>
            <a:rPr lang="en-GB" sz="900" dirty="0"/>
            <a:t>Impact on indicators</a:t>
          </a:r>
        </a:p>
      </dgm:t>
    </dgm:pt>
    <dgm:pt modelId="{A3FB52EF-33A0-42D0-8591-3F07F78171BC}" type="parTrans" cxnId="{D11687C0-6F8D-487C-8E99-CED7C74C7ED0}">
      <dgm:prSet/>
      <dgm:spPr/>
      <dgm:t>
        <a:bodyPr/>
        <a:lstStyle/>
        <a:p>
          <a:endParaRPr lang="en-GB" sz="900"/>
        </a:p>
      </dgm:t>
    </dgm:pt>
    <dgm:pt modelId="{14A5F1FB-4D41-47EF-8A49-C0895031AC32}" type="sibTrans" cxnId="{D11687C0-6F8D-487C-8E99-CED7C74C7ED0}">
      <dgm:prSet/>
      <dgm:spPr/>
      <dgm:t>
        <a:bodyPr/>
        <a:lstStyle/>
        <a:p>
          <a:endParaRPr lang="en-GB" sz="900"/>
        </a:p>
      </dgm:t>
    </dgm:pt>
    <dgm:pt modelId="{37F14403-F196-4D9A-B0D7-1D05DD223277}">
      <dgm:prSet custT="1"/>
      <dgm:spPr>
        <a:solidFill>
          <a:schemeClr val="accent1"/>
        </a:solidFill>
      </dgm:spPr>
      <dgm:t>
        <a:bodyPr/>
        <a:lstStyle/>
        <a:p>
          <a:r>
            <a:rPr lang="en-GB" sz="900" dirty="0"/>
            <a:t>Public perspective</a:t>
          </a:r>
        </a:p>
      </dgm:t>
    </dgm:pt>
    <dgm:pt modelId="{F536E33C-4CCA-466C-A4CE-C0857C813A0B}" type="parTrans" cxnId="{A1C3D1AF-A649-48ED-BDF2-D34EF3F09CC8}">
      <dgm:prSet/>
      <dgm:spPr/>
      <dgm:t>
        <a:bodyPr/>
        <a:lstStyle/>
        <a:p>
          <a:endParaRPr lang="en-GB" sz="900"/>
        </a:p>
      </dgm:t>
    </dgm:pt>
    <dgm:pt modelId="{95EB5A5A-0D33-4DCE-AA71-9F95621C5FF7}" type="sibTrans" cxnId="{A1C3D1AF-A649-48ED-BDF2-D34EF3F09CC8}">
      <dgm:prSet/>
      <dgm:spPr/>
      <dgm:t>
        <a:bodyPr/>
        <a:lstStyle/>
        <a:p>
          <a:endParaRPr lang="en-GB" sz="900"/>
        </a:p>
      </dgm:t>
    </dgm:pt>
    <dgm:pt modelId="{B92CA054-D69D-4735-A177-4A21F65B3E61}">
      <dgm:prSet custT="1"/>
      <dgm:spPr>
        <a:solidFill>
          <a:srgbClr val="339933"/>
        </a:solidFill>
      </dgm:spPr>
      <dgm:t>
        <a:bodyPr/>
        <a:lstStyle/>
        <a:p>
          <a:r>
            <a:rPr lang="en-GB" sz="900" dirty="0"/>
            <a:t>Knowledge gaps</a:t>
          </a:r>
        </a:p>
      </dgm:t>
    </dgm:pt>
    <dgm:pt modelId="{78C2FA89-633C-415F-8B74-7046F7C0096A}" type="parTrans" cxnId="{618EBCA0-DDF1-4727-89B9-74E0FA3D69D0}">
      <dgm:prSet/>
      <dgm:spPr/>
      <dgm:t>
        <a:bodyPr/>
        <a:lstStyle/>
        <a:p>
          <a:endParaRPr lang="en-GB" sz="900"/>
        </a:p>
      </dgm:t>
    </dgm:pt>
    <dgm:pt modelId="{A5C01145-D515-4073-8282-495D57AF52DA}" type="sibTrans" cxnId="{618EBCA0-DDF1-4727-89B9-74E0FA3D69D0}">
      <dgm:prSet/>
      <dgm:spPr/>
      <dgm:t>
        <a:bodyPr/>
        <a:lstStyle/>
        <a:p>
          <a:endParaRPr lang="en-GB" sz="900"/>
        </a:p>
      </dgm:t>
    </dgm:pt>
    <dgm:pt modelId="{DEFD813D-29D1-4F20-8D9D-0F1B29A990EF}">
      <dgm:prSet custT="1"/>
      <dgm:spPr/>
      <dgm:t>
        <a:bodyPr/>
        <a:lstStyle/>
        <a:p>
          <a:r>
            <a:rPr lang="en-GB" sz="900" dirty="0"/>
            <a:t>Priorities</a:t>
          </a:r>
        </a:p>
      </dgm:t>
    </dgm:pt>
    <dgm:pt modelId="{B4CDBFDB-10E8-424B-A437-29DC10BF23C0}" type="parTrans" cxnId="{538927E7-F709-4901-A540-8A2D44EAB6F2}">
      <dgm:prSet/>
      <dgm:spPr/>
      <dgm:t>
        <a:bodyPr/>
        <a:lstStyle/>
        <a:p>
          <a:endParaRPr lang="en-GB" sz="900"/>
        </a:p>
      </dgm:t>
    </dgm:pt>
    <dgm:pt modelId="{1F959A5C-891C-4A3F-ACC9-9FFC4EE3DAA1}" type="sibTrans" cxnId="{538927E7-F709-4901-A540-8A2D44EAB6F2}">
      <dgm:prSet/>
      <dgm:spPr/>
      <dgm:t>
        <a:bodyPr/>
        <a:lstStyle/>
        <a:p>
          <a:endParaRPr lang="en-GB" sz="900"/>
        </a:p>
      </dgm:t>
    </dgm:pt>
    <dgm:pt modelId="{75E2CA75-A4B0-49F6-8BB3-FFFD70AC9DAF}">
      <dgm:prSet custT="1"/>
      <dgm:spPr/>
      <dgm:t>
        <a:bodyPr/>
        <a:lstStyle/>
        <a:p>
          <a:r>
            <a:rPr lang="en-GB" sz="900" dirty="0"/>
            <a:t>Key contacts &amp; Appendices</a:t>
          </a:r>
        </a:p>
      </dgm:t>
    </dgm:pt>
    <dgm:pt modelId="{427F7A15-B86B-44E1-A0CF-872B8842C97B}" type="parTrans" cxnId="{88C70100-1F36-4EFC-B662-354A2852389A}">
      <dgm:prSet/>
      <dgm:spPr/>
      <dgm:t>
        <a:bodyPr/>
        <a:lstStyle/>
        <a:p>
          <a:endParaRPr lang="en-GB" sz="900"/>
        </a:p>
      </dgm:t>
    </dgm:pt>
    <dgm:pt modelId="{2BD45ACF-99BE-405E-968C-CD4DD77B94A7}" type="sibTrans" cxnId="{88C70100-1F36-4EFC-B662-354A2852389A}">
      <dgm:prSet/>
      <dgm:spPr/>
      <dgm:t>
        <a:bodyPr/>
        <a:lstStyle/>
        <a:p>
          <a:endParaRPr lang="en-GB" sz="900"/>
        </a:p>
      </dgm:t>
    </dgm:pt>
    <dgm:pt modelId="{F85B9DAB-08B0-4EAE-84E4-FE70EC6900A8}" type="pres">
      <dgm:prSet presAssocID="{07CDC8F8-9CAF-4CB4-8CD0-C3CC07326A47}" presName="Name0" presStyleCnt="0">
        <dgm:presLayoutVars>
          <dgm:dir/>
          <dgm:resizeHandles val="exact"/>
        </dgm:presLayoutVars>
      </dgm:prSet>
      <dgm:spPr/>
    </dgm:pt>
    <dgm:pt modelId="{64DBDAA1-024F-495B-96E4-22A4C28CBDCF}" type="pres">
      <dgm:prSet presAssocID="{45864B26-023D-44B8-B99B-D1B271BAF3E9}" presName="parTxOnly" presStyleLbl="node1" presStyleIdx="0" presStyleCnt="11">
        <dgm:presLayoutVars>
          <dgm:bulletEnabled val="1"/>
        </dgm:presLayoutVars>
      </dgm:prSet>
      <dgm:spPr/>
    </dgm:pt>
    <dgm:pt modelId="{73CF0B3B-9210-431A-B7AB-DD61FCBEEA7D}" type="pres">
      <dgm:prSet presAssocID="{EEFFEDA3-CE8B-4B86-8600-1A3E57F61791}" presName="parSpace" presStyleCnt="0"/>
      <dgm:spPr/>
    </dgm:pt>
    <dgm:pt modelId="{EC5C61DF-8CA0-4866-BB77-3ABEB3A0A81A}" type="pres">
      <dgm:prSet presAssocID="{0A86C89D-5A7E-48CE-82AC-CB0868A471A7}" presName="parTxOnly" presStyleLbl="node1" presStyleIdx="1" presStyleCnt="11">
        <dgm:presLayoutVars>
          <dgm:bulletEnabled val="1"/>
        </dgm:presLayoutVars>
      </dgm:prSet>
      <dgm:spPr/>
    </dgm:pt>
    <dgm:pt modelId="{F93655D6-826D-4D33-A5CE-8E2BDCCDC154}" type="pres">
      <dgm:prSet presAssocID="{5516A94D-5978-4F50-893D-CCC0ADE18234}" presName="parSpace" presStyleCnt="0"/>
      <dgm:spPr/>
    </dgm:pt>
    <dgm:pt modelId="{8CC4B7A8-EF3F-488F-A0B3-B1C484A867B0}" type="pres">
      <dgm:prSet presAssocID="{6BF2B965-142A-4F8C-8B98-EC3E4168C72B}" presName="parTxOnly" presStyleLbl="node1" presStyleIdx="2" presStyleCnt="11">
        <dgm:presLayoutVars>
          <dgm:bulletEnabled val="1"/>
        </dgm:presLayoutVars>
      </dgm:prSet>
      <dgm:spPr/>
    </dgm:pt>
    <dgm:pt modelId="{8A252260-27E9-4C75-A07C-DEF589430D49}" type="pres">
      <dgm:prSet presAssocID="{9CCDD4F1-9746-4E1E-ABA1-17C12394F599}" presName="parSpace" presStyleCnt="0"/>
      <dgm:spPr/>
    </dgm:pt>
    <dgm:pt modelId="{C68D181E-ABA1-414D-B2E0-1FC12F43A77F}" type="pres">
      <dgm:prSet presAssocID="{EF4A73B0-0F51-4E56-B6FA-C93EC709EE24}" presName="parTxOnly" presStyleLbl="node1" presStyleIdx="3" presStyleCnt="11">
        <dgm:presLayoutVars>
          <dgm:bulletEnabled val="1"/>
        </dgm:presLayoutVars>
      </dgm:prSet>
      <dgm:spPr/>
    </dgm:pt>
    <dgm:pt modelId="{2005B73A-13E5-4B02-857A-B29A6CD658AF}" type="pres">
      <dgm:prSet presAssocID="{0DC2C220-DB23-489D-8F37-F7A900751829}" presName="parSpace" presStyleCnt="0"/>
      <dgm:spPr/>
    </dgm:pt>
    <dgm:pt modelId="{B7D1FBC7-8C24-4560-A947-4F9E0042616D}" type="pres">
      <dgm:prSet presAssocID="{445563BE-B611-4F84-A507-F638F0AB8858}" presName="parTxOnly" presStyleLbl="node1" presStyleIdx="4" presStyleCnt="11">
        <dgm:presLayoutVars>
          <dgm:bulletEnabled val="1"/>
        </dgm:presLayoutVars>
      </dgm:prSet>
      <dgm:spPr/>
    </dgm:pt>
    <dgm:pt modelId="{96E7B704-A8B4-4135-AB33-85AFB879BC38}" type="pres">
      <dgm:prSet presAssocID="{A85471F0-ABCD-4B48-8CD7-F0082B44AE99}" presName="parSpace" presStyleCnt="0"/>
      <dgm:spPr/>
    </dgm:pt>
    <dgm:pt modelId="{DD9995A6-46CB-489B-B232-9A85FB81A634}" type="pres">
      <dgm:prSet presAssocID="{43A36CC4-9769-4FA2-AF1B-45A21581806D}" presName="parTxOnly" presStyleLbl="node1" presStyleIdx="5" presStyleCnt="11">
        <dgm:presLayoutVars>
          <dgm:bulletEnabled val="1"/>
        </dgm:presLayoutVars>
      </dgm:prSet>
      <dgm:spPr/>
    </dgm:pt>
    <dgm:pt modelId="{56591BBB-478E-45C7-BCF9-FEAB5DF3D1B4}" type="pres">
      <dgm:prSet presAssocID="{A37E2EC9-DBEE-4B6A-8546-DBE8D9272913}" presName="parSpace" presStyleCnt="0"/>
      <dgm:spPr/>
    </dgm:pt>
    <dgm:pt modelId="{33EAE534-EC94-4615-99B7-74B177ECF4CA}" type="pres">
      <dgm:prSet presAssocID="{061A0BF5-072B-4B8D-B531-B8AEADF59D67}" presName="parTxOnly" presStyleLbl="node1" presStyleIdx="6" presStyleCnt="11">
        <dgm:presLayoutVars>
          <dgm:bulletEnabled val="1"/>
        </dgm:presLayoutVars>
      </dgm:prSet>
      <dgm:spPr/>
    </dgm:pt>
    <dgm:pt modelId="{3165FA17-690F-461F-B707-49C30E064CBB}" type="pres">
      <dgm:prSet presAssocID="{14A5F1FB-4D41-47EF-8A49-C0895031AC32}" presName="parSpace" presStyleCnt="0"/>
      <dgm:spPr/>
    </dgm:pt>
    <dgm:pt modelId="{0185762C-B8C2-45E1-8131-E067DA5C3121}" type="pres">
      <dgm:prSet presAssocID="{37F14403-F196-4D9A-B0D7-1D05DD223277}" presName="parTxOnly" presStyleLbl="node1" presStyleIdx="7" presStyleCnt="11">
        <dgm:presLayoutVars>
          <dgm:bulletEnabled val="1"/>
        </dgm:presLayoutVars>
      </dgm:prSet>
      <dgm:spPr/>
    </dgm:pt>
    <dgm:pt modelId="{4D74BF8F-60DA-41E1-9D8B-E4F9BD36EED3}" type="pres">
      <dgm:prSet presAssocID="{95EB5A5A-0D33-4DCE-AA71-9F95621C5FF7}" presName="parSpace" presStyleCnt="0"/>
      <dgm:spPr/>
    </dgm:pt>
    <dgm:pt modelId="{DEAAF18F-8CC8-4BC1-8DF3-D4285318601E}" type="pres">
      <dgm:prSet presAssocID="{B92CA054-D69D-4735-A177-4A21F65B3E61}" presName="parTxOnly" presStyleLbl="node1" presStyleIdx="8" presStyleCnt="11">
        <dgm:presLayoutVars>
          <dgm:bulletEnabled val="1"/>
        </dgm:presLayoutVars>
      </dgm:prSet>
      <dgm:spPr/>
    </dgm:pt>
    <dgm:pt modelId="{A6691BBD-726D-4A1C-B9EB-6921ECF6C437}" type="pres">
      <dgm:prSet presAssocID="{A5C01145-D515-4073-8282-495D57AF52DA}" presName="parSpace" presStyleCnt="0"/>
      <dgm:spPr/>
    </dgm:pt>
    <dgm:pt modelId="{C3DB746A-7561-4F4C-9373-1212EB1A3A7D}" type="pres">
      <dgm:prSet presAssocID="{DEFD813D-29D1-4F20-8D9D-0F1B29A990EF}" presName="parTxOnly" presStyleLbl="node1" presStyleIdx="9" presStyleCnt="11">
        <dgm:presLayoutVars>
          <dgm:bulletEnabled val="1"/>
        </dgm:presLayoutVars>
      </dgm:prSet>
      <dgm:spPr/>
    </dgm:pt>
    <dgm:pt modelId="{CD0DDFB0-CCC8-4428-95C4-A8008FA3487A}" type="pres">
      <dgm:prSet presAssocID="{1F959A5C-891C-4A3F-ACC9-9FFC4EE3DAA1}" presName="parSpace" presStyleCnt="0"/>
      <dgm:spPr/>
    </dgm:pt>
    <dgm:pt modelId="{0038F846-6D71-4B12-A8A5-1D32D5F41839}" type="pres">
      <dgm:prSet presAssocID="{75E2CA75-A4B0-49F6-8BB3-FFFD70AC9DAF}" presName="parTxOnly" presStyleLbl="node1" presStyleIdx="10" presStyleCnt="11">
        <dgm:presLayoutVars>
          <dgm:bulletEnabled val="1"/>
        </dgm:presLayoutVars>
      </dgm:prSet>
      <dgm:spPr/>
    </dgm:pt>
  </dgm:ptLst>
  <dgm:cxnLst>
    <dgm:cxn modelId="{88C70100-1F36-4EFC-B662-354A2852389A}" srcId="{07CDC8F8-9CAF-4CB4-8CD0-C3CC07326A47}" destId="{75E2CA75-A4B0-49F6-8BB3-FFFD70AC9DAF}" srcOrd="10" destOrd="0" parTransId="{427F7A15-B86B-44E1-A0CF-872B8842C97B}" sibTransId="{2BD45ACF-99BE-405E-968C-CD4DD77B94A7}"/>
    <dgm:cxn modelId="{FE5A2E0A-454F-469F-8346-B6DC0815A395}" type="presOf" srcId="{37F14403-F196-4D9A-B0D7-1D05DD223277}" destId="{0185762C-B8C2-45E1-8131-E067DA5C3121}" srcOrd="0" destOrd="0" presId="urn:microsoft.com/office/officeart/2005/8/layout/hChevron3"/>
    <dgm:cxn modelId="{9A232514-B6A1-4590-8077-9C6B402B9D69}" srcId="{07CDC8F8-9CAF-4CB4-8CD0-C3CC07326A47}" destId="{6BF2B965-142A-4F8C-8B98-EC3E4168C72B}" srcOrd="2" destOrd="0" parTransId="{4DE3459B-C829-4E55-B888-6D0FDF486FCB}" sibTransId="{9CCDD4F1-9746-4E1E-ABA1-17C12394F599}"/>
    <dgm:cxn modelId="{02666718-F9B2-4A8B-9BE7-A80872C3EE22}" srcId="{07CDC8F8-9CAF-4CB4-8CD0-C3CC07326A47}" destId="{445563BE-B611-4F84-A507-F638F0AB8858}" srcOrd="4" destOrd="0" parTransId="{23A80ECB-381C-442C-8FEE-2CCB105DCF3D}" sibTransId="{A85471F0-ABCD-4B48-8CD7-F0082B44AE99}"/>
    <dgm:cxn modelId="{0971931A-AE5B-4A4B-834A-EF6084783A16}" type="presOf" srcId="{061A0BF5-072B-4B8D-B531-B8AEADF59D67}" destId="{33EAE534-EC94-4615-99B7-74B177ECF4CA}" srcOrd="0" destOrd="0" presId="urn:microsoft.com/office/officeart/2005/8/layout/hChevron3"/>
    <dgm:cxn modelId="{CA68061F-4E64-4FB5-9945-2D9D3A9075E0}" type="presOf" srcId="{6BF2B965-142A-4F8C-8B98-EC3E4168C72B}" destId="{8CC4B7A8-EF3F-488F-A0B3-B1C484A867B0}" srcOrd="0" destOrd="0" presId="urn:microsoft.com/office/officeart/2005/8/layout/hChevron3"/>
    <dgm:cxn modelId="{1EFE3C67-95FA-47DE-AB1F-E3D453352199}" type="presOf" srcId="{45864B26-023D-44B8-B99B-D1B271BAF3E9}" destId="{64DBDAA1-024F-495B-96E4-22A4C28CBDCF}" srcOrd="0" destOrd="0" presId="urn:microsoft.com/office/officeart/2005/8/layout/hChevron3"/>
    <dgm:cxn modelId="{BA43E968-27A8-494F-BB4A-2392FA31A9AE}" type="presOf" srcId="{EF4A73B0-0F51-4E56-B6FA-C93EC709EE24}" destId="{C68D181E-ABA1-414D-B2E0-1FC12F43A77F}" srcOrd="0" destOrd="0" presId="urn:microsoft.com/office/officeart/2005/8/layout/hChevron3"/>
    <dgm:cxn modelId="{500CF04E-DFAC-4061-8DC4-18149CC18EC3}" srcId="{07CDC8F8-9CAF-4CB4-8CD0-C3CC07326A47}" destId="{0A86C89D-5A7E-48CE-82AC-CB0868A471A7}" srcOrd="1" destOrd="0" parTransId="{F7AC122E-CF34-44DC-945F-607EEB670C64}" sibTransId="{5516A94D-5978-4F50-893D-CCC0ADE18234}"/>
    <dgm:cxn modelId="{75D08455-B39D-4CF7-A0E5-DDBD5342E81A}" type="presOf" srcId="{75E2CA75-A4B0-49F6-8BB3-FFFD70AC9DAF}" destId="{0038F846-6D71-4B12-A8A5-1D32D5F41839}" srcOrd="0" destOrd="0" presId="urn:microsoft.com/office/officeart/2005/8/layout/hChevron3"/>
    <dgm:cxn modelId="{0A327E78-0BE0-495C-AFA3-C39696B1AF82}" type="presOf" srcId="{07CDC8F8-9CAF-4CB4-8CD0-C3CC07326A47}" destId="{F85B9DAB-08B0-4EAE-84E4-FE70EC6900A8}" srcOrd="0" destOrd="0" presId="urn:microsoft.com/office/officeart/2005/8/layout/hChevron3"/>
    <dgm:cxn modelId="{3D305E7D-65E0-4CE8-ACC5-23347B431D46}" srcId="{07CDC8F8-9CAF-4CB4-8CD0-C3CC07326A47}" destId="{45864B26-023D-44B8-B99B-D1B271BAF3E9}" srcOrd="0" destOrd="0" parTransId="{24D9D324-44DE-436B-9E9C-17B15CD06530}" sibTransId="{EEFFEDA3-CE8B-4B86-8600-1A3E57F61791}"/>
    <dgm:cxn modelId="{9DB73D86-C9DC-424C-A021-3B7E34460C8F}" srcId="{07CDC8F8-9CAF-4CB4-8CD0-C3CC07326A47}" destId="{43A36CC4-9769-4FA2-AF1B-45A21581806D}" srcOrd="5" destOrd="0" parTransId="{F3F918F2-E454-45E5-A0C1-BFAFCC0F552A}" sibTransId="{A37E2EC9-DBEE-4B6A-8546-DBE8D9272913}"/>
    <dgm:cxn modelId="{7A903398-07A8-419E-AF11-6B23753F998A}" type="presOf" srcId="{DEFD813D-29D1-4F20-8D9D-0F1B29A990EF}" destId="{C3DB746A-7561-4F4C-9373-1212EB1A3A7D}" srcOrd="0" destOrd="0" presId="urn:microsoft.com/office/officeart/2005/8/layout/hChevron3"/>
    <dgm:cxn modelId="{618EBCA0-DDF1-4727-89B9-74E0FA3D69D0}" srcId="{07CDC8F8-9CAF-4CB4-8CD0-C3CC07326A47}" destId="{B92CA054-D69D-4735-A177-4A21F65B3E61}" srcOrd="8" destOrd="0" parTransId="{78C2FA89-633C-415F-8B74-7046F7C0096A}" sibTransId="{A5C01145-D515-4073-8282-495D57AF52DA}"/>
    <dgm:cxn modelId="{D50E1DA8-C891-413E-B3F7-F4FFFBC3D514}" srcId="{07CDC8F8-9CAF-4CB4-8CD0-C3CC07326A47}" destId="{EF4A73B0-0F51-4E56-B6FA-C93EC709EE24}" srcOrd="3" destOrd="0" parTransId="{DD9A2503-0F64-45F2-9FFB-927E4314ECDD}" sibTransId="{0DC2C220-DB23-489D-8F37-F7A900751829}"/>
    <dgm:cxn modelId="{A1C3D1AF-A649-48ED-BDF2-D34EF3F09CC8}" srcId="{07CDC8F8-9CAF-4CB4-8CD0-C3CC07326A47}" destId="{37F14403-F196-4D9A-B0D7-1D05DD223277}" srcOrd="7" destOrd="0" parTransId="{F536E33C-4CCA-466C-A4CE-C0857C813A0B}" sibTransId="{95EB5A5A-0D33-4DCE-AA71-9F95621C5FF7}"/>
    <dgm:cxn modelId="{D11687C0-6F8D-487C-8E99-CED7C74C7ED0}" srcId="{07CDC8F8-9CAF-4CB4-8CD0-C3CC07326A47}" destId="{061A0BF5-072B-4B8D-B531-B8AEADF59D67}" srcOrd="6" destOrd="0" parTransId="{A3FB52EF-33A0-42D0-8591-3F07F78171BC}" sibTransId="{14A5F1FB-4D41-47EF-8A49-C0895031AC32}"/>
    <dgm:cxn modelId="{7FD9CDC2-FF37-48C6-866E-60BABAFB66A9}" type="presOf" srcId="{B92CA054-D69D-4735-A177-4A21F65B3E61}" destId="{DEAAF18F-8CC8-4BC1-8DF3-D4285318601E}" srcOrd="0" destOrd="0" presId="urn:microsoft.com/office/officeart/2005/8/layout/hChevron3"/>
    <dgm:cxn modelId="{8647BDCB-7EC3-4ADA-8F6C-40F481A52604}" type="presOf" srcId="{0A86C89D-5A7E-48CE-82AC-CB0868A471A7}" destId="{EC5C61DF-8CA0-4866-BB77-3ABEB3A0A81A}" srcOrd="0" destOrd="0" presId="urn:microsoft.com/office/officeart/2005/8/layout/hChevron3"/>
    <dgm:cxn modelId="{538927E7-F709-4901-A540-8A2D44EAB6F2}" srcId="{07CDC8F8-9CAF-4CB4-8CD0-C3CC07326A47}" destId="{DEFD813D-29D1-4F20-8D9D-0F1B29A990EF}" srcOrd="9" destOrd="0" parTransId="{B4CDBFDB-10E8-424B-A437-29DC10BF23C0}" sibTransId="{1F959A5C-891C-4A3F-ACC9-9FFC4EE3DAA1}"/>
    <dgm:cxn modelId="{26418CF4-B749-42A4-8E9F-397F26E36103}" type="presOf" srcId="{43A36CC4-9769-4FA2-AF1B-45A21581806D}" destId="{DD9995A6-46CB-489B-B232-9A85FB81A634}" srcOrd="0" destOrd="0" presId="urn:microsoft.com/office/officeart/2005/8/layout/hChevron3"/>
    <dgm:cxn modelId="{F0A23BFB-FBAF-4EC0-92F6-A7CC2D24829F}" type="presOf" srcId="{445563BE-B611-4F84-A507-F638F0AB8858}" destId="{B7D1FBC7-8C24-4560-A947-4F9E0042616D}" srcOrd="0" destOrd="0" presId="urn:microsoft.com/office/officeart/2005/8/layout/hChevron3"/>
    <dgm:cxn modelId="{B64B168F-4E64-412B-9074-3461DA9E2FB3}" type="presParOf" srcId="{F85B9DAB-08B0-4EAE-84E4-FE70EC6900A8}" destId="{64DBDAA1-024F-495B-96E4-22A4C28CBDCF}" srcOrd="0" destOrd="0" presId="urn:microsoft.com/office/officeart/2005/8/layout/hChevron3"/>
    <dgm:cxn modelId="{9D5583E0-C0FD-46DE-BE52-D9C22CF69B3F}" type="presParOf" srcId="{F85B9DAB-08B0-4EAE-84E4-FE70EC6900A8}" destId="{73CF0B3B-9210-431A-B7AB-DD61FCBEEA7D}" srcOrd="1" destOrd="0" presId="urn:microsoft.com/office/officeart/2005/8/layout/hChevron3"/>
    <dgm:cxn modelId="{24F1DE77-39AD-4933-9EDD-080C76D4B285}" type="presParOf" srcId="{F85B9DAB-08B0-4EAE-84E4-FE70EC6900A8}" destId="{EC5C61DF-8CA0-4866-BB77-3ABEB3A0A81A}" srcOrd="2" destOrd="0" presId="urn:microsoft.com/office/officeart/2005/8/layout/hChevron3"/>
    <dgm:cxn modelId="{353BB8BC-8F11-4CFE-A5D4-3AB9BC9D4C4D}" type="presParOf" srcId="{F85B9DAB-08B0-4EAE-84E4-FE70EC6900A8}" destId="{F93655D6-826D-4D33-A5CE-8E2BDCCDC154}" srcOrd="3" destOrd="0" presId="urn:microsoft.com/office/officeart/2005/8/layout/hChevron3"/>
    <dgm:cxn modelId="{7EFDD59F-47CF-497C-895A-632DB9B5C1C4}" type="presParOf" srcId="{F85B9DAB-08B0-4EAE-84E4-FE70EC6900A8}" destId="{8CC4B7A8-EF3F-488F-A0B3-B1C484A867B0}" srcOrd="4" destOrd="0" presId="urn:microsoft.com/office/officeart/2005/8/layout/hChevron3"/>
    <dgm:cxn modelId="{C75180B4-FF74-4C2A-B648-D5A4C04DA581}" type="presParOf" srcId="{F85B9DAB-08B0-4EAE-84E4-FE70EC6900A8}" destId="{8A252260-27E9-4C75-A07C-DEF589430D49}" srcOrd="5" destOrd="0" presId="urn:microsoft.com/office/officeart/2005/8/layout/hChevron3"/>
    <dgm:cxn modelId="{2FBFE5A1-2893-4238-AF3E-6CC5172D0448}" type="presParOf" srcId="{F85B9DAB-08B0-4EAE-84E4-FE70EC6900A8}" destId="{C68D181E-ABA1-414D-B2E0-1FC12F43A77F}" srcOrd="6" destOrd="0" presId="urn:microsoft.com/office/officeart/2005/8/layout/hChevron3"/>
    <dgm:cxn modelId="{CC7AE8A4-BBCD-4B4D-A125-8479770D91E9}" type="presParOf" srcId="{F85B9DAB-08B0-4EAE-84E4-FE70EC6900A8}" destId="{2005B73A-13E5-4B02-857A-B29A6CD658AF}" srcOrd="7" destOrd="0" presId="urn:microsoft.com/office/officeart/2005/8/layout/hChevron3"/>
    <dgm:cxn modelId="{E2A1A378-A869-4A49-96BE-E608FDC518DC}" type="presParOf" srcId="{F85B9DAB-08B0-4EAE-84E4-FE70EC6900A8}" destId="{B7D1FBC7-8C24-4560-A947-4F9E0042616D}" srcOrd="8" destOrd="0" presId="urn:microsoft.com/office/officeart/2005/8/layout/hChevron3"/>
    <dgm:cxn modelId="{3DA3B06E-F5BD-44B2-8F45-F6642EA96E00}" type="presParOf" srcId="{F85B9DAB-08B0-4EAE-84E4-FE70EC6900A8}" destId="{96E7B704-A8B4-4135-AB33-85AFB879BC38}" srcOrd="9" destOrd="0" presId="urn:microsoft.com/office/officeart/2005/8/layout/hChevron3"/>
    <dgm:cxn modelId="{45C7FE6E-EECB-4E8C-8929-CF81B84435DC}" type="presParOf" srcId="{F85B9DAB-08B0-4EAE-84E4-FE70EC6900A8}" destId="{DD9995A6-46CB-489B-B232-9A85FB81A634}" srcOrd="10" destOrd="0" presId="urn:microsoft.com/office/officeart/2005/8/layout/hChevron3"/>
    <dgm:cxn modelId="{595D121D-C600-4678-9664-25C788775F63}" type="presParOf" srcId="{F85B9DAB-08B0-4EAE-84E4-FE70EC6900A8}" destId="{56591BBB-478E-45C7-BCF9-FEAB5DF3D1B4}" srcOrd="11" destOrd="0" presId="urn:microsoft.com/office/officeart/2005/8/layout/hChevron3"/>
    <dgm:cxn modelId="{CBDDB068-E3AD-418D-8CC4-B8FCF3C161B4}" type="presParOf" srcId="{F85B9DAB-08B0-4EAE-84E4-FE70EC6900A8}" destId="{33EAE534-EC94-4615-99B7-74B177ECF4CA}" srcOrd="12" destOrd="0" presId="urn:microsoft.com/office/officeart/2005/8/layout/hChevron3"/>
    <dgm:cxn modelId="{D98828FF-0A4E-41F6-8845-E5397537C997}" type="presParOf" srcId="{F85B9DAB-08B0-4EAE-84E4-FE70EC6900A8}" destId="{3165FA17-690F-461F-B707-49C30E064CBB}" srcOrd="13" destOrd="0" presId="urn:microsoft.com/office/officeart/2005/8/layout/hChevron3"/>
    <dgm:cxn modelId="{5753CC3C-A7B1-425D-9B85-75131F3E6BDF}" type="presParOf" srcId="{F85B9DAB-08B0-4EAE-84E4-FE70EC6900A8}" destId="{0185762C-B8C2-45E1-8131-E067DA5C3121}" srcOrd="14" destOrd="0" presId="urn:microsoft.com/office/officeart/2005/8/layout/hChevron3"/>
    <dgm:cxn modelId="{09319626-CC7F-4479-B4F0-AD0898F6BE1C}" type="presParOf" srcId="{F85B9DAB-08B0-4EAE-84E4-FE70EC6900A8}" destId="{4D74BF8F-60DA-41E1-9D8B-E4F9BD36EED3}" srcOrd="15" destOrd="0" presId="urn:microsoft.com/office/officeart/2005/8/layout/hChevron3"/>
    <dgm:cxn modelId="{F6E650D4-D0D5-429C-9C80-B45D7357FA37}" type="presParOf" srcId="{F85B9DAB-08B0-4EAE-84E4-FE70EC6900A8}" destId="{DEAAF18F-8CC8-4BC1-8DF3-D4285318601E}" srcOrd="16" destOrd="0" presId="urn:microsoft.com/office/officeart/2005/8/layout/hChevron3"/>
    <dgm:cxn modelId="{715744D8-3839-4501-B68B-380B16A7E9E3}" type="presParOf" srcId="{F85B9DAB-08B0-4EAE-84E4-FE70EC6900A8}" destId="{A6691BBD-726D-4A1C-B9EB-6921ECF6C437}" srcOrd="17" destOrd="0" presId="urn:microsoft.com/office/officeart/2005/8/layout/hChevron3"/>
    <dgm:cxn modelId="{A992B4FB-2214-416B-A8D5-2E509F8D3C39}" type="presParOf" srcId="{F85B9DAB-08B0-4EAE-84E4-FE70EC6900A8}" destId="{C3DB746A-7561-4F4C-9373-1212EB1A3A7D}" srcOrd="18" destOrd="0" presId="urn:microsoft.com/office/officeart/2005/8/layout/hChevron3"/>
    <dgm:cxn modelId="{8D5C29C1-695B-44CA-A6B2-452CCC132384}" type="presParOf" srcId="{F85B9DAB-08B0-4EAE-84E4-FE70EC6900A8}" destId="{CD0DDFB0-CCC8-4428-95C4-A8008FA3487A}" srcOrd="19" destOrd="0" presId="urn:microsoft.com/office/officeart/2005/8/layout/hChevron3"/>
    <dgm:cxn modelId="{7B3AB77C-CA30-4D1A-9537-DA3AE34DFED9}" type="presParOf" srcId="{F85B9DAB-08B0-4EAE-84E4-FE70EC6900A8}" destId="{0038F846-6D71-4B12-A8A5-1D32D5F41839}" srcOrd="20" destOrd="0" presId="urn:microsoft.com/office/officeart/2005/8/layout/hChevron3"/>
  </dgm:cxnLst>
  <dgm:bg/>
  <dgm:whole/>
  <dgm:extLst>
    <a:ext uri="http://schemas.microsoft.com/office/drawing/2008/diagram">
      <dsp:dataModelExt xmlns:dsp="http://schemas.microsoft.com/office/drawing/2008/diagram" relId="rId1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07CDC8F8-9CAF-4CB4-8CD0-C3CC07326A47}" type="doc">
      <dgm:prSet loTypeId="urn:microsoft.com/office/officeart/2005/8/layout/hChevron3" loCatId="process" qsTypeId="urn:microsoft.com/office/officeart/2005/8/quickstyle/simple1" qsCatId="simple" csTypeId="urn:microsoft.com/office/officeart/2005/8/colors/accent1_2" csCatId="accent1" phldr="1"/>
      <dgm:spPr/>
    </dgm:pt>
    <dgm:pt modelId="{45864B26-023D-44B8-B99B-D1B271BAF3E9}">
      <dgm:prSet phldrT="[Text]" custT="1"/>
      <dgm:spPr>
        <a:solidFill>
          <a:schemeClr val="accent1"/>
        </a:solidFill>
      </dgm:spPr>
      <dgm:t>
        <a:bodyPr/>
        <a:lstStyle/>
        <a:p>
          <a:r>
            <a:rPr lang="en-GB" sz="900" dirty="0"/>
            <a:t>Key facts</a:t>
          </a:r>
        </a:p>
      </dgm:t>
    </dgm:pt>
    <dgm:pt modelId="{24D9D324-44DE-436B-9E9C-17B15CD06530}" type="parTrans" cxnId="{3D305E7D-65E0-4CE8-ACC5-23347B431D46}">
      <dgm:prSet/>
      <dgm:spPr/>
      <dgm:t>
        <a:bodyPr/>
        <a:lstStyle/>
        <a:p>
          <a:endParaRPr lang="en-GB" sz="900"/>
        </a:p>
      </dgm:t>
    </dgm:pt>
    <dgm:pt modelId="{EEFFEDA3-CE8B-4B86-8600-1A3E57F61791}" type="sibTrans" cxnId="{3D305E7D-65E0-4CE8-ACC5-23347B431D46}">
      <dgm:prSet/>
      <dgm:spPr/>
      <dgm:t>
        <a:bodyPr/>
        <a:lstStyle/>
        <a:p>
          <a:endParaRPr lang="en-GB" sz="900"/>
        </a:p>
      </dgm:t>
    </dgm:pt>
    <dgm:pt modelId="{0A86C89D-5A7E-48CE-82AC-CB0868A471A7}">
      <dgm:prSet phldrT="[Text]" custT="1"/>
      <dgm:spPr/>
      <dgm:t>
        <a:bodyPr/>
        <a:lstStyle/>
        <a:p>
          <a:r>
            <a:rPr lang="en-GB" sz="900" dirty="0"/>
            <a:t>Setting the scene</a:t>
          </a:r>
        </a:p>
      </dgm:t>
    </dgm:pt>
    <dgm:pt modelId="{F7AC122E-CF34-44DC-945F-607EEB670C64}" type="parTrans" cxnId="{500CF04E-DFAC-4061-8DC4-18149CC18EC3}">
      <dgm:prSet/>
      <dgm:spPr/>
      <dgm:t>
        <a:bodyPr/>
        <a:lstStyle/>
        <a:p>
          <a:endParaRPr lang="en-GB" sz="900"/>
        </a:p>
      </dgm:t>
    </dgm:pt>
    <dgm:pt modelId="{5516A94D-5978-4F50-893D-CCC0ADE18234}" type="sibTrans" cxnId="{500CF04E-DFAC-4061-8DC4-18149CC18EC3}">
      <dgm:prSet/>
      <dgm:spPr/>
      <dgm:t>
        <a:bodyPr/>
        <a:lstStyle/>
        <a:p>
          <a:endParaRPr lang="en-GB" sz="900"/>
        </a:p>
      </dgm:t>
    </dgm:pt>
    <dgm:pt modelId="{6BF2B965-142A-4F8C-8B98-EC3E4168C72B}">
      <dgm:prSet phldrT="[Text]" custT="1"/>
      <dgm:spPr>
        <a:solidFill>
          <a:schemeClr val="accent1"/>
        </a:solidFill>
      </dgm:spPr>
      <dgm:t>
        <a:bodyPr/>
        <a:lstStyle/>
        <a:p>
          <a:r>
            <a:rPr lang="en-GB" sz="900" dirty="0"/>
            <a:t>Policy context</a:t>
          </a:r>
        </a:p>
      </dgm:t>
    </dgm:pt>
    <dgm:pt modelId="{4DE3459B-C829-4E55-B888-6D0FDF486FCB}" type="parTrans" cxnId="{9A232514-B6A1-4590-8077-9C6B402B9D69}">
      <dgm:prSet/>
      <dgm:spPr/>
      <dgm:t>
        <a:bodyPr/>
        <a:lstStyle/>
        <a:p>
          <a:endParaRPr lang="en-GB" sz="900"/>
        </a:p>
      </dgm:t>
    </dgm:pt>
    <dgm:pt modelId="{9CCDD4F1-9746-4E1E-ABA1-17C12394F599}" type="sibTrans" cxnId="{9A232514-B6A1-4590-8077-9C6B402B9D69}">
      <dgm:prSet/>
      <dgm:spPr/>
      <dgm:t>
        <a:bodyPr/>
        <a:lstStyle/>
        <a:p>
          <a:endParaRPr lang="en-GB" sz="900"/>
        </a:p>
      </dgm:t>
    </dgm:pt>
    <dgm:pt modelId="{EF4A73B0-0F51-4E56-B6FA-C93EC709EE24}">
      <dgm:prSet custT="1"/>
      <dgm:spPr/>
      <dgm:t>
        <a:bodyPr/>
        <a:lstStyle/>
        <a:p>
          <a:r>
            <a:rPr lang="en-GB" sz="900" dirty="0"/>
            <a:t>What works?</a:t>
          </a:r>
        </a:p>
      </dgm:t>
    </dgm:pt>
    <dgm:pt modelId="{DD9A2503-0F64-45F2-9FFB-927E4314ECDD}" type="parTrans" cxnId="{D50E1DA8-C891-413E-B3F7-F4FFFBC3D514}">
      <dgm:prSet/>
      <dgm:spPr/>
      <dgm:t>
        <a:bodyPr/>
        <a:lstStyle/>
        <a:p>
          <a:endParaRPr lang="en-GB" sz="900"/>
        </a:p>
      </dgm:t>
    </dgm:pt>
    <dgm:pt modelId="{0DC2C220-DB23-489D-8F37-F7A900751829}" type="sibTrans" cxnId="{D50E1DA8-C891-413E-B3F7-F4FFFBC3D514}">
      <dgm:prSet/>
      <dgm:spPr/>
      <dgm:t>
        <a:bodyPr/>
        <a:lstStyle/>
        <a:p>
          <a:endParaRPr lang="en-GB" sz="900"/>
        </a:p>
      </dgm:t>
    </dgm:pt>
    <dgm:pt modelId="{445563BE-B611-4F84-A507-F638F0AB8858}">
      <dgm:prSet custT="1"/>
      <dgm:spPr>
        <a:solidFill>
          <a:schemeClr val="accent1"/>
        </a:solidFill>
      </dgm:spPr>
      <dgm:t>
        <a:bodyPr/>
        <a:lstStyle/>
        <a:p>
          <a:r>
            <a:rPr lang="en-GB" sz="900" dirty="0"/>
            <a:t>Local picture</a:t>
          </a:r>
        </a:p>
      </dgm:t>
    </dgm:pt>
    <dgm:pt modelId="{23A80ECB-381C-442C-8FEE-2CCB105DCF3D}" type="parTrans" cxnId="{02666718-F9B2-4A8B-9BE7-A80872C3EE22}">
      <dgm:prSet/>
      <dgm:spPr/>
      <dgm:t>
        <a:bodyPr/>
        <a:lstStyle/>
        <a:p>
          <a:endParaRPr lang="en-GB" sz="900"/>
        </a:p>
      </dgm:t>
    </dgm:pt>
    <dgm:pt modelId="{A85471F0-ABCD-4B48-8CD7-F0082B44AE99}" type="sibTrans" cxnId="{02666718-F9B2-4A8B-9BE7-A80872C3EE22}">
      <dgm:prSet/>
      <dgm:spPr/>
      <dgm:t>
        <a:bodyPr/>
        <a:lstStyle/>
        <a:p>
          <a:endParaRPr lang="en-GB" sz="900"/>
        </a:p>
      </dgm:t>
    </dgm:pt>
    <dgm:pt modelId="{43A36CC4-9769-4FA2-AF1B-45A21581806D}">
      <dgm:prSet custT="1"/>
      <dgm:spPr>
        <a:solidFill>
          <a:schemeClr val="accent1"/>
        </a:solidFill>
      </dgm:spPr>
      <dgm:t>
        <a:bodyPr/>
        <a:lstStyle/>
        <a:p>
          <a:r>
            <a:rPr lang="en-GB" sz="900" dirty="0"/>
            <a:t>Local actions</a:t>
          </a:r>
        </a:p>
      </dgm:t>
    </dgm:pt>
    <dgm:pt modelId="{F3F918F2-E454-45E5-A0C1-BFAFCC0F552A}" type="parTrans" cxnId="{9DB73D86-C9DC-424C-A021-3B7E34460C8F}">
      <dgm:prSet/>
      <dgm:spPr/>
      <dgm:t>
        <a:bodyPr/>
        <a:lstStyle/>
        <a:p>
          <a:endParaRPr lang="en-GB" sz="900"/>
        </a:p>
      </dgm:t>
    </dgm:pt>
    <dgm:pt modelId="{A37E2EC9-DBEE-4B6A-8546-DBE8D9272913}" type="sibTrans" cxnId="{9DB73D86-C9DC-424C-A021-3B7E34460C8F}">
      <dgm:prSet/>
      <dgm:spPr/>
      <dgm:t>
        <a:bodyPr/>
        <a:lstStyle/>
        <a:p>
          <a:endParaRPr lang="en-GB" sz="900"/>
        </a:p>
      </dgm:t>
    </dgm:pt>
    <dgm:pt modelId="{061A0BF5-072B-4B8D-B531-B8AEADF59D67}">
      <dgm:prSet custT="1"/>
      <dgm:spPr/>
      <dgm:t>
        <a:bodyPr/>
        <a:lstStyle/>
        <a:p>
          <a:r>
            <a:rPr lang="en-GB" sz="900" dirty="0"/>
            <a:t>Impact on indicators</a:t>
          </a:r>
        </a:p>
      </dgm:t>
    </dgm:pt>
    <dgm:pt modelId="{A3FB52EF-33A0-42D0-8591-3F07F78171BC}" type="parTrans" cxnId="{D11687C0-6F8D-487C-8E99-CED7C74C7ED0}">
      <dgm:prSet/>
      <dgm:spPr/>
      <dgm:t>
        <a:bodyPr/>
        <a:lstStyle/>
        <a:p>
          <a:endParaRPr lang="en-GB" sz="900"/>
        </a:p>
      </dgm:t>
    </dgm:pt>
    <dgm:pt modelId="{14A5F1FB-4D41-47EF-8A49-C0895031AC32}" type="sibTrans" cxnId="{D11687C0-6F8D-487C-8E99-CED7C74C7ED0}">
      <dgm:prSet/>
      <dgm:spPr/>
      <dgm:t>
        <a:bodyPr/>
        <a:lstStyle/>
        <a:p>
          <a:endParaRPr lang="en-GB" sz="900"/>
        </a:p>
      </dgm:t>
    </dgm:pt>
    <dgm:pt modelId="{37F14403-F196-4D9A-B0D7-1D05DD223277}">
      <dgm:prSet custT="1"/>
      <dgm:spPr>
        <a:solidFill>
          <a:schemeClr val="accent1"/>
        </a:solidFill>
      </dgm:spPr>
      <dgm:t>
        <a:bodyPr/>
        <a:lstStyle/>
        <a:p>
          <a:r>
            <a:rPr lang="en-GB" sz="900" dirty="0"/>
            <a:t>Public perspective</a:t>
          </a:r>
        </a:p>
      </dgm:t>
    </dgm:pt>
    <dgm:pt modelId="{F536E33C-4CCA-466C-A4CE-C0857C813A0B}" type="parTrans" cxnId="{A1C3D1AF-A649-48ED-BDF2-D34EF3F09CC8}">
      <dgm:prSet/>
      <dgm:spPr/>
      <dgm:t>
        <a:bodyPr/>
        <a:lstStyle/>
        <a:p>
          <a:endParaRPr lang="en-GB" sz="900"/>
        </a:p>
      </dgm:t>
    </dgm:pt>
    <dgm:pt modelId="{95EB5A5A-0D33-4DCE-AA71-9F95621C5FF7}" type="sibTrans" cxnId="{A1C3D1AF-A649-48ED-BDF2-D34EF3F09CC8}">
      <dgm:prSet/>
      <dgm:spPr/>
      <dgm:t>
        <a:bodyPr/>
        <a:lstStyle/>
        <a:p>
          <a:endParaRPr lang="en-GB" sz="900"/>
        </a:p>
      </dgm:t>
    </dgm:pt>
    <dgm:pt modelId="{B92CA054-D69D-4735-A177-4A21F65B3E61}">
      <dgm:prSet custT="1"/>
      <dgm:spPr/>
      <dgm:t>
        <a:bodyPr/>
        <a:lstStyle/>
        <a:p>
          <a:r>
            <a:rPr lang="en-GB" sz="900" dirty="0"/>
            <a:t>Knowledge gaps</a:t>
          </a:r>
        </a:p>
      </dgm:t>
    </dgm:pt>
    <dgm:pt modelId="{78C2FA89-633C-415F-8B74-7046F7C0096A}" type="parTrans" cxnId="{618EBCA0-DDF1-4727-89B9-74E0FA3D69D0}">
      <dgm:prSet/>
      <dgm:spPr/>
      <dgm:t>
        <a:bodyPr/>
        <a:lstStyle/>
        <a:p>
          <a:endParaRPr lang="en-GB" sz="900"/>
        </a:p>
      </dgm:t>
    </dgm:pt>
    <dgm:pt modelId="{A5C01145-D515-4073-8282-495D57AF52DA}" type="sibTrans" cxnId="{618EBCA0-DDF1-4727-89B9-74E0FA3D69D0}">
      <dgm:prSet/>
      <dgm:spPr/>
      <dgm:t>
        <a:bodyPr/>
        <a:lstStyle/>
        <a:p>
          <a:endParaRPr lang="en-GB" sz="900"/>
        </a:p>
      </dgm:t>
    </dgm:pt>
    <dgm:pt modelId="{DEFD813D-29D1-4F20-8D9D-0F1B29A990EF}">
      <dgm:prSet custT="1"/>
      <dgm:spPr>
        <a:solidFill>
          <a:srgbClr val="339933"/>
        </a:solidFill>
      </dgm:spPr>
      <dgm:t>
        <a:bodyPr/>
        <a:lstStyle/>
        <a:p>
          <a:r>
            <a:rPr lang="en-GB" sz="900" dirty="0"/>
            <a:t>Priorities</a:t>
          </a:r>
        </a:p>
      </dgm:t>
    </dgm:pt>
    <dgm:pt modelId="{B4CDBFDB-10E8-424B-A437-29DC10BF23C0}" type="parTrans" cxnId="{538927E7-F709-4901-A540-8A2D44EAB6F2}">
      <dgm:prSet/>
      <dgm:spPr/>
      <dgm:t>
        <a:bodyPr/>
        <a:lstStyle/>
        <a:p>
          <a:endParaRPr lang="en-GB" sz="900"/>
        </a:p>
      </dgm:t>
    </dgm:pt>
    <dgm:pt modelId="{1F959A5C-891C-4A3F-ACC9-9FFC4EE3DAA1}" type="sibTrans" cxnId="{538927E7-F709-4901-A540-8A2D44EAB6F2}">
      <dgm:prSet/>
      <dgm:spPr/>
      <dgm:t>
        <a:bodyPr/>
        <a:lstStyle/>
        <a:p>
          <a:endParaRPr lang="en-GB" sz="900"/>
        </a:p>
      </dgm:t>
    </dgm:pt>
    <dgm:pt modelId="{75E2CA75-A4B0-49F6-8BB3-FFFD70AC9DAF}">
      <dgm:prSet custT="1"/>
      <dgm:spPr/>
      <dgm:t>
        <a:bodyPr/>
        <a:lstStyle/>
        <a:p>
          <a:r>
            <a:rPr lang="en-GB" sz="900" dirty="0"/>
            <a:t>Key contacts &amp; Appendices</a:t>
          </a:r>
        </a:p>
      </dgm:t>
    </dgm:pt>
    <dgm:pt modelId="{427F7A15-B86B-44E1-A0CF-872B8842C97B}" type="parTrans" cxnId="{88C70100-1F36-4EFC-B662-354A2852389A}">
      <dgm:prSet/>
      <dgm:spPr/>
      <dgm:t>
        <a:bodyPr/>
        <a:lstStyle/>
        <a:p>
          <a:endParaRPr lang="en-GB" sz="900"/>
        </a:p>
      </dgm:t>
    </dgm:pt>
    <dgm:pt modelId="{2BD45ACF-99BE-405E-968C-CD4DD77B94A7}" type="sibTrans" cxnId="{88C70100-1F36-4EFC-B662-354A2852389A}">
      <dgm:prSet/>
      <dgm:spPr/>
      <dgm:t>
        <a:bodyPr/>
        <a:lstStyle/>
        <a:p>
          <a:endParaRPr lang="en-GB" sz="900"/>
        </a:p>
      </dgm:t>
    </dgm:pt>
    <dgm:pt modelId="{F85B9DAB-08B0-4EAE-84E4-FE70EC6900A8}" type="pres">
      <dgm:prSet presAssocID="{07CDC8F8-9CAF-4CB4-8CD0-C3CC07326A47}" presName="Name0" presStyleCnt="0">
        <dgm:presLayoutVars>
          <dgm:dir/>
          <dgm:resizeHandles val="exact"/>
        </dgm:presLayoutVars>
      </dgm:prSet>
      <dgm:spPr/>
    </dgm:pt>
    <dgm:pt modelId="{64DBDAA1-024F-495B-96E4-22A4C28CBDCF}" type="pres">
      <dgm:prSet presAssocID="{45864B26-023D-44B8-B99B-D1B271BAF3E9}" presName="parTxOnly" presStyleLbl="node1" presStyleIdx="0" presStyleCnt="11">
        <dgm:presLayoutVars>
          <dgm:bulletEnabled val="1"/>
        </dgm:presLayoutVars>
      </dgm:prSet>
      <dgm:spPr/>
    </dgm:pt>
    <dgm:pt modelId="{73CF0B3B-9210-431A-B7AB-DD61FCBEEA7D}" type="pres">
      <dgm:prSet presAssocID="{EEFFEDA3-CE8B-4B86-8600-1A3E57F61791}" presName="parSpace" presStyleCnt="0"/>
      <dgm:spPr/>
    </dgm:pt>
    <dgm:pt modelId="{EC5C61DF-8CA0-4866-BB77-3ABEB3A0A81A}" type="pres">
      <dgm:prSet presAssocID="{0A86C89D-5A7E-48CE-82AC-CB0868A471A7}" presName="parTxOnly" presStyleLbl="node1" presStyleIdx="1" presStyleCnt="11">
        <dgm:presLayoutVars>
          <dgm:bulletEnabled val="1"/>
        </dgm:presLayoutVars>
      </dgm:prSet>
      <dgm:spPr/>
    </dgm:pt>
    <dgm:pt modelId="{F93655D6-826D-4D33-A5CE-8E2BDCCDC154}" type="pres">
      <dgm:prSet presAssocID="{5516A94D-5978-4F50-893D-CCC0ADE18234}" presName="parSpace" presStyleCnt="0"/>
      <dgm:spPr/>
    </dgm:pt>
    <dgm:pt modelId="{8CC4B7A8-EF3F-488F-A0B3-B1C484A867B0}" type="pres">
      <dgm:prSet presAssocID="{6BF2B965-142A-4F8C-8B98-EC3E4168C72B}" presName="parTxOnly" presStyleLbl="node1" presStyleIdx="2" presStyleCnt="11">
        <dgm:presLayoutVars>
          <dgm:bulletEnabled val="1"/>
        </dgm:presLayoutVars>
      </dgm:prSet>
      <dgm:spPr/>
    </dgm:pt>
    <dgm:pt modelId="{8A252260-27E9-4C75-A07C-DEF589430D49}" type="pres">
      <dgm:prSet presAssocID="{9CCDD4F1-9746-4E1E-ABA1-17C12394F599}" presName="parSpace" presStyleCnt="0"/>
      <dgm:spPr/>
    </dgm:pt>
    <dgm:pt modelId="{C68D181E-ABA1-414D-B2E0-1FC12F43A77F}" type="pres">
      <dgm:prSet presAssocID="{EF4A73B0-0F51-4E56-B6FA-C93EC709EE24}" presName="parTxOnly" presStyleLbl="node1" presStyleIdx="3" presStyleCnt="11">
        <dgm:presLayoutVars>
          <dgm:bulletEnabled val="1"/>
        </dgm:presLayoutVars>
      </dgm:prSet>
      <dgm:spPr/>
    </dgm:pt>
    <dgm:pt modelId="{2005B73A-13E5-4B02-857A-B29A6CD658AF}" type="pres">
      <dgm:prSet presAssocID="{0DC2C220-DB23-489D-8F37-F7A900751829}" presName="parSpace" presStyleCnt="0"/>
      <dgm:spPr/>
    </dgm:pt>
    <dgm:pt modelId="{B7D1FBC7-8C24-4560-A947-4F9E0042616D}" type="pres">
      <dgm:prSet presAssocID="{445563BE-B611-4F84-A507-F638F0AB8858}" presName="parTxOnly" presStyleLbl="node1" presStyleIdx="4" presStyleCnt="11">
        <dgm:presLayoutVars>
          <dgm:bulletEnabled val="1"/>
        </dgm:presLayoutVars>
      </dgm:prSet>
      <dgm:spPr/>
    </dgm:pt>
    <dgm:pt modelId="{96E7B704-A8B4-4135-AB33-85AFB879BC38}" type="pres">
      <dgm:prSet presAssocID="{A85471F0-ABCD-4B48-8CD7-F0082B44AE99}" presName="parSpace" presStyleCnt="0"/>
      <dgm:spPr/>
    </dgm:pt>
    <dgm:pt modelId="{DD9995A6-46CB-489B-B232-9A85FB81A634}" type="pres">
      <dgm:prSet presAssocID="{43A36CC4-9769-4FA2-AF1B-45A21581806D}" presName="parTxOnly" presStyleLbl="node1" presStyleIdx="5" presStyleCnt="11">
        <dgm:presLayoutVars>
          <dgm:bulletEnabled val="1"/>
        </dgm:presLayoutVars>
      </dgm:prSet>
      <dgm:spPr/>
    </dgm:pt>
    <dgm:pt modelId="{56591BBB-478E-45C7-BCF9-FEAB5DF3D1B4}" type="pres">
      <dgm:prSet presAssocID="{A37E2EC9-DBEE-4B6A-8546-DBE8D9272913}" presName="parSpace" presStyleCnt="0"/>
      <dgm:spPr/>
    </dgm:pt>
    <dgm:pt modelId="{33EAE534-EC94-4615-99B7-74B177ECF4CA}" type="pres">
      <dgm:prSet presAssocID="{061A0BF5-072B-4B8D-B531-B8AEADF59D67}" presName="parTxOnly" presStyleLbl="node1" presStyleIdx="6" presStyleCnt="11">
        <dgm:presLayoutVars>
          <dgm:bulletEnabled val="1"/>
        </dgm:presLayoutVars>
      </dgm:prSet>
      <dgm:spPr/>
    </dgm:pt>
    <dgm:pt modelId="{3165FA17-690F-461F-B707-49C30E064CBB}" type="pres">
      <dgm:prSet presAssocID="{14A5F1FB-4D41-47EF-8A49-C0895031AC32}" presName="parSpace" presStyleCnt="0"/>
      <dgm:spPr/>
    </dgm:pt>
    <dgm:pt modelId="{0185762C-B8C2-45E1-8131-E067DA5C3121}" type="pres">
      <dgm:prSet presAssocID="{37F14403-F196-4D9A-B0D7-1D05DD223277}" presName="parTxOnly" presStyleLbl="node1" presStyleIdx="7" presStyleCnt="11">
        <dgm:presLayoutVars>
          <dgm:bulletEnabled val="1"/>
        </dgm:presLayoutVars>
      </dgm:prSet>
      <dgm:spPr/>
    </dgm:pt>
    <dgm:pt modelId="{4D74BF8F-60DA-41E1-9D8B-E4F9BD36EED3}" type="pres">
      <dgm:prSet presAssocID="{95EB5A5A-0D33-4DCE-AA71-9F95621C5FF7}" presName="parSpace" presStyleCnt="0"/>
      <dgm:spPr/>
    </dgm:pt>
    <dgm:pt modelId="{DEAAF18F-8CC8-4BC1-8DF3-D4285318601E}" type="pres">
      <dgm:prSet presAssocID="{B92CA054-D69D-4735-A177-4A21F65B3E61}" presName="parTxOnly" presStyleLbl="node1" presStyleIdx="8" presStyleCnt="11">
        <dgm:presLayoutVars>
          <dgm:bulletEnabled val="1"/>
        </dgm:presLayoutVars>
      </dgm:prSet>
      <dgm:spPr/>
    </dgm:pt>
    <dgm:pt modelId="{A6691BBD-726D-4A1C-B9EB-6921ECF6C437}" type="pres">
      <dgm:prSet presAssocID="{A5C01145-D515-4073-8282-495D57AF52DA}" presName="parSpace" presStyleCnt="0"/>
      <dgm:spPr/>
    </dgm:pt>
    <dgm:pt modelId="{C3DB746A-7561-4F4C-9373-1212EB1A3A7D}" type="pres">
      <dgm:prSet presAssocID="{DEFD813D-29D1-4F20-8D9D-0F1B29A990EF}" presName="parTxOnly" presStyleLbl="node1" presStyleIdx="9" presStyleCnt="11">
        <dgm:presLayoutVars>
          <dgm:bulletEnabled val="1"/>
        </dgm:presLayoutVars>
      </dgm:prSet>
      <dgm:spPr/>
    </dgm:pt>
    <dgm:pt modelId="{CD0DDFB0-CCC8-4428-95C4-A8008FA3487A}" type="pres">
      <dgm:prSet presAssocID="{1F959A5C-891C-4A3F-ACC9-9FFC4EE3DAA1}" presName="parSpace" presStyleCnt="0"/>
      <dgm:spPr/>
    </dgm:pt>
    <dgm:pt modelId="{0038F846-6D71-4B12-A8A5-1D32D5F41839}" type="pres">
      <dgm:prSet presAssocID="{75E2CA75-A4B0-49F6-8BB3-FFFD70AC9DAF}" presName="parTxOnly" presStyleLbl="node1" presStyleIdx="10" presStyleCnt="11">
        <dgm:presLayoutVars>
          <dgm:bulletEnabled val="1"/>
        </dgm:presLayoutVars>
      </dgm:prSet>
      <dgm:spPr/>
    </dgm:pt>
  </dgm:ptLst>
  <dgm:cxnLst>
    <dgm:cxn modelId="{88C70100-1F36-4EFC-B662-354A2852389A}" srcId="{07CDC8F8-9CAF-4CB4-8CD0-C3CC07326A47}" destId="{75E2CA75-A4B0-49F6-8BB3-FFFD70AC9DAF}" srcOrd="10" destOrd="0" parTransId="{427F7A15-B86B-44E1-A0CF-872B8842C97B}" sibTransId="{2BD45ACF-99BE-405E-968C-CD4DD77B94A7}"/>
    <dgm:cxn modelId="{9A232514-B6A1-4590-8077-9C6B402B9D69}" srcId="{07CDC8F8-9CAF-4CB4-8CD0-C3CC07326A47}" destId="{6BF2B965-142A-4F8C-8B98-EC3E4168C72B}" srcOrd="2" destOrd="0" parTransId="{4DE3459B-C829-4E55-B888-6D0FDF486FCB}" sibTransId="{9CCDD4F1-9746-4E1E-ABA1-17C12394F599}"/>
    <dgm:cxn modelId="{02666718-F9B2-4A8B-9BE7-A80872C3EE22}" srcId="{07CDC8F8-9CAF-4CB4-8CD0-C3CC07326A47}" destId="{445563BE-B611-4F84-A507-F638F0AB8858}" srcOrd="4" destOrd="0" parTransId="{23A80ECB-381C-442C-8FEE-2CCB105DCF3D}" sibTransId="{A85471F0-ABCD-4B48-8CD7-F0082B44AE99}"/>
    <dgm:cxn modelId="{35010925-1C66-4597-985F-FCC710A669A8}" type="presOf" srcId="{EF4A73B0-0F51-4E56-B6FA-C93EC709EE24}" destId="{C68D181E-ABA1-414D-B2E0-1FC12F43A77F}" srcOrd="0" destOrd="0" presId="urn:microsoft.com/office/officeart/2005/8/layout/hChevron3"/>
    <dgm:cxn modelId="{DA6A013D-14B2-4BB2-A704-A49E6B9CBAE9}" type="presOf" srcId="{43A36CC4-9769-4FA2-AF1B-45A21581806D}" destId="{DD9995A6-46CB-489B-B232-9A85FB81A634}" srcOrd="0" destOrd="0" presId="urn:microsoft.com/office/officeart/2005/8/layout/hChevron3"/>
    <dgm:cxn modelId="{B859395E-D7F5-49B8-A814-BF3CC94D6D42}" type="presOf" srcId="{0A86C89D-5A7E-48CE-82AC-CB0868A471A7}" destId="{EC5C61DF-8CA0-4866-BB77-3ABEB3A0A81A}" srcOrd="0" destOrd="0" presId="urn:microsoft.com/office/officeart/2005/8/layout/hChevron3"/>
    <dgm:cxn modelId="{3805CB62-D5F0-4EA6-9945-29011658F147}" type="presOf" srcId="{B92CA054-D69D-4735-A177-4A21F65B3E61}" destId="{DEAAF18F-8CC8-4BC1-8DF3-D4285318601E}" srcOrd="0" destOrd="0" presId="urn:microsoft.com/office/officeart/2005/8/layout/hChevron3"/>
    <dgm:cxn modelId="{9144376B-1CA1-422D-A8D4-9CEB946072C8}" type="presOf" srcId="{37F14403-F196-4D9A-B0D7-1D05DD223277}" destId="{0185762C-B8C2-45E1-8131-E067DA5C3121}" srcOrd="0" destOrd="0" presId="urn:microsoft.com/office/officeart/2005/8/layout/hChevron3"/>
    <dgm:cxn modelId="{500CF04E-DFAC-4061-8DC4-18149CC18EC3}" srcId="{07CDC8F8-9CAF-4CB4-8CD0-C3CC07326A47}" destId="{0A86C89D-5A7E-48CE-82AC-CB0868A471A7}" srcOrd="1" destOrd="0" parTransId="{F7AC122E-CF34-44DC-945F-607EEB670C64}" sibTransId="{5516A94D-5978-4F50-893D-CCC0ADE18234}"/>
    <dgm:cxn modelId="{3D305E7D-65E0-4CE8-ACC5-23347B431D46}" srcId="{07CDC8F8-9CAF-4CB4-8CD0-C3CC07326A47}" destId="{45864B26-023D-44B8-B99B-D1B271BAF3E9}" srcOrd="0" destOrd="0" parTransId="{24D9D324-44DE-436B-9E9C-17B15CD06530}" sibTransId="{EEFFEDA3-CE8B-4B86-8600-1A3E57F61791}"/>
    <dgm:cxn modelId="{9DB73D86-C9DC-424C-A021-3B7E34460C8F}" srcId="{07CDC8F8-9CAF-4CB4-8CD0-C3CC07326A47}" destId="{43A36CC4-9769-4FA2-AF1B-45A21581806D}" srcOrd="5" destOrd="0" parTransId="{F3F918F2-E454-45E5-A0C1-BFAFCC0F552A}" sibTransId="{A37E2EC9-DBEE-4B6A-8546-DBE8D9272913}"/>
    <dgm:cxn modelId="{9FB6F99F-322F-4CCB-ABD4-9E661A461794}" type="presOf" srcId="{45864B26-023D-44B8-B99B-D1B271BAF3E9}" destId="{64DBDAA1-024F-495B-96E4-22A4C28CBDCF}" srcOrd="0" destOrd="0" presId="urn:microsoft.com/office/officeart/2005/8/layout/hChevron3"/>
    <dgm:cxn modelId="{618EBCA0-DDF1-4727-89B9-74E0FA3D69D0}" srcId="{07CDC8F8-9CAF-4CB4-8CD0-C3CC07326A47}" destId="{B92CA054-D69D-4735-A177-4A21F65B3E61}" srcOrd="8" destOrd="0" parTransId="{78C2FA89-633C-415F-8B74-7046F7C0096A}" sibTransId="{A5C01145-D515-4073-8282-495D57AF52DA}"/>
    <dgm:cxn modelId="{D50E1DA8-C891-413E-B3F7-F4FFFBC3D514}" srcId="{07CDC8F8-9CAF-4CB4-8CD0-C3CC07326A47}" destId="{EF4A73B0-0F51-4E56-B6FA-C93EC709EE24}" srcOrd="3" destOrd="0" parTransId="{DD9A2503-0F64-45F2-9FFB-927E4314ECDD}" sibTransId="{0DC2C220-DB23-489D-8F37-F7A900751829}"/>
    <dgm:cxn modelId="{A1C3D1AF-A649-48ED-BDF2-D34EF3F09CC8}" srcId="{07CDC8F8-9CAF-4CB4-8CD0-C3CC07326A47}" destId="{37F14403-F196-4D9A-B0D7-1D05DD223277}" srcOrd="7" destOrd="0" parTransId="{F536E33C-4CCA-466C-A4CE-C0857C813A0B}" sibTransId="{95EB5A5A-0D33-4DCE-AA71-9F95621C5FF7}"/>
    <dgm:cxn modelId="{2A97D4B8-D261-40C1-881B-A4CDA7327741}" type="presOf" srcId="{07CDC8F8-9CAF-4CB4-8CD0-C3CC07326A47}" destId="{F85B9DAB-08B0-4EAE-84E4-FE70EC6900A8}" srcOrd="0" destOrd="0" presId="urn:microsoft.com/office/officeart/2005/8/layout/hChevron3"/>
    <dgm:cxn modelId="{D11687C0-6F8D-487C-8E99-CED7C74C7ED0}" srcId="{07CDC8F8-9CAF-4CB4-8CD0-C3CC07326A47}" destId="{061A0BF5-072B-4B8D-B531-B8AEADF59D67}" srcOrd="6" destOrd="0" parTransId="{A3FB52EF-33A0-42D0-8591-3F07F78171BC}" sibTransId="{14A5F1FB-4D41-47EF-8A49-C0895031AC32}"/>
    <dgm:cxn modelId="{54F690C1-F02A-4CAD-9288-0BBE75BB5041}" type="presOf" srcId="{061A0BF5-072B-4B8D-B531-B8AEADF59D67}" destId="{33EAE534-EC94-4615-99B7-74B177ECF4CA}" srcOrd="0" destOrd="0" presId="urn:microsoft.com/office/officeart/2005/8/layout/hChevron3"/>
    <dgm:cxn modelId="{C8368DD3-C0D1-4606-8120-4991DAA9962E}" type="presOf" srcId="{75E2CA75-A4B0-49F6-8BB3-FFFD70AC9DAF}" destId="{0038F846-6D71-4B12-A8A5-1D32D5F41839}" srcOrd="0" destOrd="0" presId="urn:microsoft.com/office/officeart/2005/8/layout/hChevron3"/>
    <dgm:cxn modelId="{538927E7-F709-4901-A540-8A2D44EAB6F2}" srcId="{07CDC8F8-9CAF-4CB4-8CD0-C3CC07326A47}" destId="{DEFD813D-29D1-4F20-8D9D-0F1B29A990EF}" srcOrd="9" destOrd="0" parTransId="{B4CDBFDB-10E8-424B-A437-29DC10BF23C0}" sibTransId="{1F959A5C-891C-4A3F-ACC9-9FFC4EE3DAA1}"/>
    <dgm:cxn modelId="{BC2407EA-6BAA-4F0C-BA21-239D38863261}" type="presOf" srcId="{6BF2B965-142A-4F8C-8B98-EC3E4168C72B}" destId="{8CC4B7A8-EF3F-488F-A0B3-B1C484A867B0}" srcOrd="0" destOrd="0" presId="urn:microsoft.com/office/officeart/2005/8/layout/hChevron3"/>
    <dgm:cxn modelId="{24EBACED-9D5B-4797-91C4-B1168349DDC5}" type="presOf" srcId="{DEFD813D-29D1-4F20-8D9D-0F1B29A990EF}" destId="{C3DB746A-7561-4F4C-9373-1212EB1A3A7D}" srcOrd="0" destOrd="0" presId="urn:microsoft.com/office/officeart/2005/8/layout/hChevron3"/>
    <dgm:cxn modelId="{C00032F3-5831-4A02-912B-416781AC4B32}" type="presOf" srcId="{445563BE-B611-4F84-A507-F638F0AB8858}" destId="{B7D1FBC7-8C24-4560-A947-4F9E0042616D}" srcOrd="0" destOrd="0" presId="urn:microsoft.com/office/officeart/2005/8/layout/hChevron3"/>
    <dgm:cxn modelId="{04E81191-D92B-4D6F-A5D2-9ABC1E6D4589}" type="presParOf" srcId="{F85B9DAB-08B0-4EAE-84E4-FE70EC6900A8}" destId="{64DBDAA1-024F-495B-96E4-22A4C28CBDCF}" srcOrd="0" destOrd="0" presId="urn:microsoft.com/office/officeart/2005/8/layout/hChevron3"/>
    <dgm:cxn modelId="{C0E8FBE5-D8EE-402B-A47A-BAD9D6F2FDBF}" type="presParOf" srcId="{F85B9DAB-08B0-4EAE-84E4-FE70EC6900A8}" destId="{73CF0B3B-9210-431A-B7AB-DD61FCBEEA7D}" srcOrd="1" destOrd="0" presId="urn:microsoft.com/office/officeart/2005/8/layout/hChevron3"/>
    <dgm:cxn modelId="{1EB0A3F8-2E6F-4A52-9BC7-7C75BDC0E0DD}" type="presParOf" srcId="{F85B9DAB-08B0-4EAE-84E4-FE70EC6900A8}" destId="{EC5C61DF-8CA0-4866-BB77-3ABEB3A0A81A}" srcOrd="2" destOrd="0" presId="urn:microsoft.com/office/officeart/2005/8/layout/hChevron3"/>
    <dgm:cxn modelId="{2F7F0720-B36A-403D-8EB2-CBF39443218E}" type="presParOf" srcId="{F85B9DAB-08B0-4EAE-84E4-FE70EC6900A8}" destId="{F93655D6-826D-4D33-A5CE-8E2BDCCDC154}" srcOrd="3" destOrd="0" presId="urn:microsoft.com/office/officeart/2005/8/layout/hChevron3"/>
    <dgm:cxn modelId="{ACAC58F3-7BE1-4B86-A874-97AF4F416B44}" type="presParOf" srcId="{F85B9DAB-08B0-4EAE-84E4-FE70EC6900A8}" destId="{8CC4B7A8-EF3F-488F-A0B3-B1C484A867B0}" srcOrd="4" destOrd="0" presId="urn:microsoft.com/office/officeart/2005/8/layout/hChevron3"/>
    <dgm:cxn modelId="{A6880ACF-803A-43FE-906B-97DAB65D666E}" type="presParOf" srcId="{F85B9DAB-08B0-4EAE-84E4-FE70EC6900A8}" destId="{8A252260-27E9-4C75-A07C-DEF589430D49}" srcOrd="5" destOrd="0" presId="urn:microsoft.com/office/officeart/2005/8/layout/hChevron3"/>
    <dgm:cxn modelId="{0E6C33DE-16A6-4F92-913E-A19537156632}" type="presParOf" srcId="{F85B9DAB-08B0-4EAE-84E4-FE70EC6900A8}" destId="{C68D181E-ABA1-414D-B2E0-1FC12F43A77F}" srcOrd="6" destOrd="0" presId="urn:microsoft.com/office/officeart/2005/8/layout/hChevron3"/>
    <dgm:cxn modelId="{8E8EF509-A8EF-4C40-8ABF-3D613539407E}" type="presParOf" srcId="{F85B9DAB-08B0-4EAE-84E4-FE70EC6900A8}" destId="{2005B73A-13E5-4B02-857A-B29A6CD658AF}" srcOrd="7" destOrd="0" presId="urn:microsoft.com/office/officeart/2005/8/layout/hChevron3"/>
    <dgm:cxn modelId="{EC0A020E-50FC-45C8-85FE-B10B0B8926DF}" type="presParOf" srcId="{F85B9DAB-08B0-4EAE-84E4-FE70EC6900A8}" destId="{B7D1FBC7-8C24-4560-A947-4F9E0042616D}" srcOrd="8" destOrd="0" presId="urn:microsoft.com/office/officeart/2005/8/layout/hChevron3"/>
    <dgm:cxn modelId="{F47B9CCF-B1ED-4FA7-93E9-D2F4B51E463E}" type="presParOf" srcId="{F85B9DAB-08B0-4EAE-84E4-FE70EC6900A8}" destId="{96E7B704-A8B4-4135-AB33-85AFB879BC38}" srcOrd="9" destOrd="0" presId="urn:microsoft.com/office/officeart/2005/8/layout/hChevron3"/>
    <dgm:cxn modelId="{ADCF72E1-728A-4535-B6F8-99E5BC4B9AE0}" type="presParOf" srcId="{F85B9DAB-08B0-4EAE-84E4-FE70EC6900A8}" destId="{DD9995A6-46CB-489B-B232-9A85FB81A634}" srcOrd="10" destOrd="0" presId="urn:microsoft.com/office/officeart/2005/8/layout/hChevron3"/>
    <dgm:cxn modelId="{79F6C16D-8BBF-4BBE-A8F1-794CC861EF4D}" type="presParOf" srcId="{F85B9DAB-08B0-4EAE-84E4-FE70EC6900A8}" destId="{56591BBB-478E-45C7-BCF9-FEAB5DF3D1B4}" srcOrd="11" destOrd="0" presId="urn:microsoft.com/office/officeart/2005/8/layout/hChevron3"/>
    <dgm:cxn modelId="{5AABD86F-F6BF-4978-A0E0-150CAD16D737}" type="presParOf" srcId="{F85B9DAB-08B0-4EAE-84E4-FE70EC6900A8}" destId="{33EAE534-EC94-4615-99B7-74B177ECF4CA}" srcOrd="12" destOrd="0" presId="urn:microsoft.com/office/officeart/2005/8/layout/hChevron3"/>
    <dgm:cxn modelId="{D784B16D-440F-422C-B9C5-C03195477B84}" type="presParOf" srcId="{F85B9DAB-08B0-4EAE-84E4-FE70EC6900A8}" destId="{3165FA17-690F-461F-B707-49C30E064CBB}" srcOrd="13" destOrd="0" presId="urn:microsoft.com/office/officeart/2005/8/layout/hChevron3"/>
    <dgm:cxn modelId="{926AD1FB-B575-4CC0-A010-89708FF03DC7}" type="presParOf" srcId="{F85B9DAB-08B0-4EAE-84E4-FE70EC6900A8}" destId="{0185762C-B8C2-45E1-8131-E067DA5C3121}" srcOrd="14" destOrd="0" presId="urn:microsoft.com/office/officeart/2005/8/layout/hChevron3"/>
    <dgm:cxn modelId="{E662E7D0-803A-49D1-AC93-76B57DBE6A54}" type="presParOf" srcId="{F85B9DAB-08B0-4EAE-84E4-FE70EC6900A8}" destId="{4D74BF8F-60DA-41E1-9D8B-E4F9BD36EED3}" srcOrd="15" destOrd="0" presId="urn:microsoft.com/office/officeart/2005/8/layout/hChevron3"/>
    <dgm:cxn modelId="{0C0FBE08-4ECA-4BAF-A4DB-B8210DC42E67}" type="presParOf" srcId="{F85B9DAB-08B0-4EAE-84E4-FE70EC6900A8}" destId="{DEAAF18F-8CC8-4BC1-8DF3-D4285318601E}" srcOrd="16" destOrd="0" presId="urn:microsoft.com/office/officeart/2005/8/layout/hChevron3"/>
    <dgm:cxn modelId="{359E6EFB-99EB-4897-832D-195494C7264C}" type="presParOf" srcId="{F85B9DAB-08B0-4EAE-84E4-FE70EC6900A8}" destId="{A6691BBD-726D-4A1C-B9EB-6921ECF6C437}" srcOrd="17" destOrd="0" presId="urn:microsoft.com/office/officeart/2005/8/layout/hChevron3"/>
    <dgm:cxn modelId="{D57F14CB-3364-4DAE-8A7A-9E44BDBFEAD0}" type="presParOf" srcId="{F85B9DAB-08B0-4EAE-84E4-FE70EC6900A8}" destId="{C3DB746A-7561-4F4C-9373-1212EB1A3A7D}" srcOrd="18" destOrd="0" presId="urn:microsoft.com/office/officeart/2005/8/layout/hChevron3"/>
    <dgm:cxn modelId="{CD6E1317-E8A9-4AFD-B9A7-584F3C850CCA}" type="presParOf" srcId="{F85B9DAB-08B0-4EAE-84E4-FE70EC6900A8}" destId="{CD0DDFB0-CCC8-4428-95C4-A8008FA3487A}" srcOrd="19" destOrd="0" presId="urn:microsoft.com/office/officeart/2005/8/layout/hChevron3"/>
    <dgm:cxn modelId="{793ADCEB-A9CC-4ED9-8552-77A2C0F8D4DA}" type="presParOf" srcId="{F85B9DAB-08B0-4EAE-84E4-FE70EC6900A8}" destId="{0038F846-6D71-4B12-A8A5-1D32D5F41839}" srcOrd="20" destOrd="0" presId="urn:microsoft.com/office/officeart/2005/8/layout/hChevron3"/>
  </dgm:cxnLst>
  <dgm:bg/>
  <dgm:whole/>
  <dgm:extLst>
    <a:ext uri="http://schemas.microsoft.com/office/drawing/2008/diagram">
      <dsp:dataModelExt xmlns:dsp="http://schemas.microsoft.com/office/drawing/2008/diagram" relId="rId1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4DBDAA1-024F-495B-96E4-22A4C28CBDCF}">
      <dsp:nvSpPr>
        <dsp:cNvPr id="0" name=""/>
        <dsp:cNvSpPr/>
      </dsp:nvSpPr>
      <dsp:spPr>
        <a:xfrm>
          <a:off x="1111" y="35996"/>
          <a:ext cx="1011696" cy="404678"/>
        </a:xfrm>
        <a:prstGeom prst="homePlate">
          <a:avLst/>
        </a:prstGeom>
        <a:solidFill>
          <a:schemeClr val="accent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8006" tIns="24003" rIns="12002" bIns="24003" numCol="1" spcCol="1270" anchor="ctr" anchorCtr="0">
          <a:noAutofit/>
        </a:bodyPr>
        <a:lstStyle/>
        <a:p>
          <a:pPr marL="0" lvl="0" indent="0" algn="ctr" defTabSz="400050">
            <a:lnSpc>
              <a:spcPct val="90000"/>
            </a:lnSpc>
            <a:spcBef>
              <a:spcPct val="0"/>
            </a:spcBef>
            <a:spcAft>
              <a:spcPct val="35000"/>
            </a:spcAft>
            <a:buNone/>
          </a:pPr>
          <a:r>
            <a:rPr lang="en-GB" sz="900" kern="1200" dirty="0"/>
            <a:t>Key facts</a:t>
          </a:r>
        </a:p>
      </dsp:txBody>
      <dsp:txXfrm>
        <a:off x="1111" y="35996"/>
        <a:ext cx="910527" cy="404678"/>
      </dsp:txXfrm>
    </dsp:sp>
    <dsp:sp modelId="{EC5C61DF-8CA0-4866-BB77-3ABEB3A0A81A}">
      <dsp:nvSpPr>
        <dsp:cNvPr id="0" name=""/>
        <dsp:cNvSpPr/>
      </dsp:nvSpPr>
      <dsp:spPr>
        <a:xfrm>
          <a:off x="810468" y="35996"/>
          <a:ext cx="1011696" cy="404678"/>
        </a:xfrm>
        <a:prstGeom prst="chevron">
          <a:avLst/>
        </a:prstGeom>
        <a:solidFill>
          <a:srgbClr val="339933"/>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6005" tIns="24003" rIns="12002" bIns="24003" numCol="1" spcCol="1270" anchor="ctr" anchorCtr="0">
          <a:noAutofit/>
        </a:bodyPr>
        <a:lstStyle/>
        <a:p>
          <a:pPr marL="0" lvl="0" indent="0" algn="ctr" defTabSz="400050">
            <a:lnSpc>
              <a:spcPct val="90000"/>
            </a:lnSpc>
            <a:spcBef>
              <a:spcPct val="0"/>
            </a:spcBef>
            <a:spcAft>
              <a:spcPct val="35000"/>
            </a:spcAft>
            <a:buNone/>
          </a:pPr>
          <a:r>
            <a:rPr lang="en-GB" sz="900" kern="1200" dirty="0"/>
            <a:t>Setting the scene</a:t>
          </a:r>
        </a:p>
      </dsp:txBody>
      <dsp:txXfrm>
        <a:off x="1012807" y="35996"/>
        <a:ext cx="607018" cy="404678"/>
      </dsp:txXfrm>
    </dsp:sp>
    <dsp:sp modelId="{8CC4B7A8-EF3F-488F-A0B3-B1C484A867B0}">
      <dsp:nvSpPr>
        <dsp:cNvPr id="0" name=""/>
        <dsp:cNvSpPr/>
      </dsp:nvSpPr>
      <dsp:spPr>
        <a:xfrm>
          <a:off x="1619825" y="35996"/>
          <a:ext cx="1011696" cy="404678"/>
        </a:xfrm>
        <a:prstGeom prst="chevron">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6005" tIns="24003" rIns="12002" bIns="24003" numCol="1" spcCol="1270" anchor="ctr" anchorCtr="0">
          <a:noAutofit/>
        </a:bodyPr>
        <a:lstStyle/>
        <a:p>
          <a:pPr marL="0" lvl="0" indent="0" algn="ctr" defTabSz="400050">
            <a:lnSpc>
              <a:spcPct val="90000"/>
            </a:lnSpc>
            <a:spcBef>
              <a:spcPct val="0"/>
            </a:spcBef>
            <a:spcAft>
              <a:spcPct val="35000"/>
            </a:spcAft>
            <a:buNone/>
          </a:pPr>
          <a:r>
            <a:rPr lang="en-GB" sz="900" kern="1200" dirty="0"/>
            <a:t>Policy context</a:t>
          </a:r>
        </a:p>
      </dsp:txBody>
      <dsp:txXfrm>
        <a:off x="1822164" y="35996"/>
        <a:ext cx="607018" cy="404678"/>
      </dsp:txXfrm>
    </dsp:sp>
    <dsp:sp modelId="{C68D181E-ABA1-414D-B2E0-1FC12F43A77F}">
      <dsp:nvSpPr>
        <dsp:cNvPr id="0" name=""/>
        <dsp:cNvSpPr/>
      </dsp:nvSpPr>
      <dsp:spPr>
        <a:xfrm>
          <a:off x="2429182" y="35996"/>
          <a:ext cx="1011696" cy="404678"/>
        </a:xfrm>
        <a:prstGeom prst="chevron">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6005" tIns="24003" rIns="12002" bIns="24003" numCol="1" spcCol="1270" anchor="ctr" anchorCtr="0">
          <a:noAutofit/>
        </a:bodyPr>
        <a:lstStyle/>
        <a:p>
          <a:pPr marL="0" lvl="0" indent="0" algn="ctr" defTabSz="400050">
            <a:lnSpc>
              <a:spcPct val="90000"/>
            </a:lnSpc>
            <a:spcBef>
              <a:spcPct val="0"/>
            </a:spcBef>
            <a:spcAft>
              <a:spcPct val="35000"/>
            </a:spcAft>
            <a:buNone/>
          </a:pPr>
          <a:r>
            <a:rPr lang="en-GB" sz="900" kern="1200" dirty="0"/>
            <a:t>What works?</a:t>
          </a:r>
        </a:p>
      </dsp:txBody>
      <dsp:txXfrm>
        <a:off x="2631521" y="35996"/>
        <a:ext cx="607018" cy="404678"/>
      </dsp:txXfrm>
    </dsp:sp>
    <dsp:sp modelId="{B7D1FBC7-8C24-4560-A947-4F9E0042616D}">
      <dsp:nvSpPr>
        <dsp:cNvPr id="0" name=""/>
        <dsp:cNvSpPr/>
      </dsp:nvSpPr>
      <dsp:spPr>
        <a:xfrm>
          <a:off x="3238539" y="35996"/>
          <a:ext cx="1011696" cy="404678"/>
        </a:xfrm>
        <a:prstGeom prst="chevron">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6005" tIns="24003" rIns="12002" bIns="24003" numCol="1" spcCol="1270" anchor="ctr" anchorCtr="0">
          <a:noAutofit/>
        </a:bodyPr>
        <a:lstStyle/>
        <a:p>
          <a:pPr marL="0" lvl="0" indent="0" algn="ctr" defTabSz="400050">
            <a:lnSpc>
              <a:spcPct val="90000"/>
            </a:lnSpc>
            <a:spcBef>
              <a:spcPct val="0"/>
            </a:spcBef>
            <a:spcAft>
              <a:spcPct val="35000"/>
            </a:spcAft>
            <a:buNone/>
          </a:pPr>
          <a:r>
            <a:rPr lang="en-GB" sz="900" kern="1200" dirty="0"/>
            <a:t>Local picture</a:t>
          </a:r>
        </a:p>
      </dsp:txBody>
      <dsp:txXfrm>
        <a:off x="3440878" y="35996"/>
        <a:ext cx="607018" cy="404678"/>
      </dsp:txXfrm>
    </dsp:sp>
    <dsp:sp modelId="{DD9995A6-46CB-489B-B232-9A85FB81A634}">
      <dsp:nvSpPr>
        <dsp:cNvPr id="0" name=""/>
        <dsp:cNvSpPr/>
      </dsp:nvSpPr>
      <dsp:spPr>
        <a:xfrm>
          <a:off x="4047895" y="35996"/>
          <a:ext cx="1011696" cy="404678"/>
        </a:xfrm>
        <a:prstGeom prst="chevron">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6005" tIns="24003" rIns="12002" bIns="24003" numCol="1" spcCol="1270" anchor="ctr" anchorCtr="0">
          <a:noAutofit/>
        </a:bodyPr>
        <a:lstStyle/>
        <a:p>
          <a:pPr marL="0" lvl="0" indent="0" algn="ctr" defTabSz="400050">
            <a:lnSpc>
              <a:spcPct val="90000"/>
            </a:lnSpc>
            <a:spcBef>
              <a:spcPct val="0"/>
            </a:spcBef>
            <a:spcAft>
              <a:spcPct val="35000"/>
            </a:spcAft>
            <a:buNone/>
          </a:pPr>
          <a:r>
            <a:rPr lang="en-GB" sz="900" kern="1200" dirty="0"/>
            <a:t>Local actions</a:t>
          </a:r>
        </a:p>
      </dsp:txBody>
      <dsp:txXfrm>
        <a:off x="4250234" y="35996"/>
        <a:ext cx="607018" cy="404678"/>
      </dsp:txXfrm>
    </dsp:sp>
    <dsp:sp modelId="{33EAE534-EC94-4615-99B7-74B177ECF4CA}">
      <dsp:nvSpPr>
        <dsp:cNvPr id="0" name=""/>
        <dsp:cNvSpPr/>
      </dsp:nvSpPr>
      <dsp:spPr>
        <a:xfrm>
          <a:off x="4857252" y="35996"/>
          <a:ext cx="1011696" cy="404678"/>
        </a:xfrm>
        <a:prstGeom prst="chevron">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6005" tIns="24003" rIns="12002" bIns="24003" numCol="1" spcCol="1270" anchor="ctr" anchorCtr="0">
          <a:noAutofit/>
        </a:bodyPr>
        <a:lstStyle/>
        <a:p>
          <a:pPr marL="0" lvl="0" indent="0" algn="ctr" defTabSz="400050">
            <a:lnSpc>
              <a:spcPct val="90000"/>
            </a:lnSpc>
            <a:spcBef>
              <a:spcPct val="0"/>
            </a:spcBef>
            <a:spcAft>
              <a:spcPct val="35000"/>
            </a:spcAft>
            <a:buNone/>
          </a:pPr>
          <a:r>
            <a:rPr lang="en-GB" sz="900" kern="1200" dirty="0"/>
            <a:t>Impact on indicators</a:t>
          </a:r>
        </a:p>
      </dsp:txBody>
      <dsp:txXfrm>
        <a:off x="5059591" y="35996"/>
        <a:ext cx="607018" cy="404678"/>
      </dsp:txXfrm>
    </dsp:sp>
    <dsp:sp modelId="{0185762C-B8C2-45E1-8131-E067DA5C3121}">
      <dsp:nvSpPr>
        <dsp:cNvPr id="0" name=""/>
        <dsp:cNvSpPr/>
      </dsp:nvSpPr>
      <dsp:spPr>
        <a:xfrm>
          <a:off x="5666609" y="35996"/>
          <a:ext cx="1011696" cy="404678"/>
        </a:xfrm>
        <a:prstGeom prst="chevron">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6005" tIns="24003" rIns="12002" bIns="24003" numCol="1" spcCol="1270" anchor="ctr" anchorCtr="0">
          <a:noAutofit/>
        </a:bodyPr>
        <a:lstStyle/>
        <a:p>
          <a:pPr marL="0" lvl="0" indent="0" algn="ctr" defTabSz="400050">
            <a:lnSpc>
              <a:spcPct val="90000"/>
            </a:lnSpc>
            <a:spcBef>
              <a:spcPct val="0"/>
            </a:spcBef>
            <a:spcAft>
              <a:spcPct val="35000"/>
            </a:spcAft>
            <a:buNone/>
          </a:pPr>
          <a:r>
            <a:rPr lang="en-GB" sz="900" kern="1200" dirty="0"/>
            <a:t>Public perspective</a:t>
          </a:r>
        </a:p>
      </dsp:txBody>
      <dsp:txXfrm>
        <a:off x="5868948" y="35996"/>
        <a:ext cx="607018" cy="404678"/>
      </dsp:txXfrm>
    </dsp:sp>
    <dsp:sp modelId="{DEAAF18F-8CC8-4BC1-8DF3-D4285318601E}">
      <dsp:nvSpPr>
        <dsp:cNvPr id="0" name=""/>
        <dsp:cNvSpPr/>
      </dsp:nvSpPr>
      <dsp:spPr>
        <a:xfrm>
          <a:off x="6475966" y="35996"/>
          <a:ext cx="1011696" cy="404678"/>
        </a:xfrm>
        <a:prstGeom prst="chevron">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6005" tIns="24003" rIns="12002" bIns="24003" numCol="1" spcCol="1270" anchor="ctr" anchorCtr="0">
          <a:noAutofit/>
        </a:bodyPr>
        <a:lstStyle/>
        <a:p>
          <a:pPr marL="0" lvl="0" indent="0" algn="ctr" defTabSz="400050">
            <a:lnSpc>
              <a:spcPct val="90000"/>
            </a:lnSpc>
            <a:spcBef>
              <a:spcPct val="0"/>
            </a:spcBef>
            <a:spcAft>
              <a:spcPct val="35000"/>
            </a:spcAft>
            <a:buNone/>
          </a:pPr>
          <a:r>
            <a:rPr lang="en-GB" sz="900" kern="1200" dirty="0"/>
            <a:t>Knowledge gaps</a:t>
          </a:r>
        </a:p>
      </dsp:txBody>
      <dsp:txXfrm>
        <a:off x="6678305" y="35996"/>
        <a:ext cx="607018" cy="404678"/>
      </dsp:txXfrm>
    </dsp:sp>
    <dsp:sp modelId="{C3DB746A-7561-4F4C-9373-1212EB1A3A7D}">
      <dsp:nvSpPr>
        <dsp:cNvPr id="0" name=""/>
        <dsp:cNvSpPr/>
      </dsp:nvSpPr>
      <dsp:spPr>
        <a:xfrm>
          <a:off x="7285323" y="35996"/>
          <a:ext cx="1011696" cy="404678"/>
        </a:xfrm>
        <a:prstGeom prst="chevron">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6005" tIns="24003" rIns="12002" bIns="24003" numCol="1" spcCol="1270" anchor="ctr" anchorCtr="0">
          <a:noAutofit/>
        </a:bodyPr>
        <a:lstStyle/>
        <a:p>
          <a:pPr marL="0" lvl="0" indent="0" algn="ctr" defTabSz="400050">
            <a:lnSpc>
              <a:spcPct val="90000"/>
            </a:lnSpc>
            <a:spcBef>
              <a:spcPct val="0"/>
            </a:spcBef>
            <a:spcAft>
              <a:spcPct val="35000"/>
            </a:spcAft>
            <a:buNone/>
          </a:pPr>
          <a:r>
            <a:rPr lang="en-GB" sz="900" kern="1200" dirty="0"/>
            <a:t>Priorities</a:t>
          </a:r>
        </a:p>
      </dsp:txBody>
      <dsp:txXfrm>
        <a:off x="7487662" y="35996"/>
        <a:ext cx="607018" cy="404678"/>
      </dsp:txXfrm>
    </dsp:sp>
    <dsp:sp modelId="{0038F846-6D71-4B12-A8A5-1D32D5F41839}">
      <dsp:nvSpPr>
        <dsp:cNvPr id="0" name=""/>
        <dsp:cNvSpPr/>
      </dsp:nvSpPr>
      <dsp:spPr>
        <a:xfrm>
          <a:off x="8094680" y="35996"/>
          <a:ext cx="1011696" cy="404678"/>
        </a:xfrm>
        <a:prstGeom prst="chevron">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6005" tIns="24003" rIns="12002" bIns="24003" numCol="1" spcCol="1270" anchor="ctr" anchorCtr="0">
          <a:noAutofit/>
        </a:bodyPr>
        <a:lstStyle/>
        <a:p>
          <a:pPr marL="0" lvl="0" indent="0" algn="ctr" defTabSz="400050">
            <a:lnSpc>
              <a:spcPct val="90000"/>
            </a:lnSpc>
            <a:spcBef>
              <a:spcPct val="0"/>
            </a:spcBef>
            <a:spcAft>
              <a:spcPct val="35000"/>
            </a:spcAft>
            <a:buNone/>
          </a:pPr>
          <a:r>
            <a:rPr lang="en-GB" sz="900" kern="1200" dirty="0"/>
            <a:t>Key contacts &amp; Appendices</a:t>
          </a:r>
        </a:p>
      </dsp:txBody>
      <dsp:txXfrm>
        <a:off x="8297019" y="35996"/>
        <a:ext cx="607018" cy="40467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4DBDAA1-024F-495B-96E4-22A4C28CBDCF}">
      <dsp:nvSpPr>
        <dsp:cNvPr id="0" name=""/>
        <dsp:cNvSpPr/>
      </dsp:nvSpPr>
      <dsp:spPr>
        <a:xfrm>
          <a:off x="1111" y="35996"/>
          <a:ext cx="1011696" cy="404678"/>
        </a:xfrm>
        <a:prstGeom prst="homePlate">
          <a:avLst/>
        </a:prstGeom>
        <a:solidFill>
          <a:schemeClr val="accent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8006" tIns="24003" rIns="12002" bIns="24003" numCol="1" spcCol="1270" anchor="ctr" anchorCtr="0">
          <a:noAutofit/>
        </a:bodyPr>
        <a:lstStyle/>
        <a:p>
          <a:pPr marL="0" lvl="0" indent="0" algn="ctr" defTabSz="400050">
            <a:lnSpc>
              <a:spcPct val="90000"/>
            </a:lnSpc>
            <a:spcBef>
              <a:spcPct val="0"/>
            </a:spcBef>
            <a:spcAft>
              <a:spcPct val="35000"/>
            </a:spcAft>
            <a:buNone/>
          </a:pPr>
          <a:r>
            <a:rPr lang="en-GB" sz="900" kern="1200" dirty="0"/>
            <a:t>Key facts</a:t>
          </a:r>
        </a:p>
      </dsp:txBody>
      <dsp:txXfrm>
        <a:off x="1111" y="35996"/>
        <a:ext cx="910527" cy="404678"/>
      </dsp:txXfrm>
    </dsp:sp>
    <dsp:sp modelId="{EC5C61DF-8CA0-4866-BB77-3ABEB3A0A81A}">
      <dsp:nvSpPr>
        <dsp:cNvPr id="0" name=""/>
        <dsp:cNvSpPr/>
      </dsp:nvSpPr>
      <dsp:spPr>
        <a:xfrm>
          <a:off x="810468" y="35996"/>
          <a:ext cx="1011696" cy="404678"/>
        </a:xfrm>
        <a:prstGeom prst="chevron">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6005" tIns="24003" rIns="12002" bIns="24003" numCol="1" spcCol="1270" anchor="ctr" anchorCtr="0">
          <a:noAutofit/>
        </a:bodyPr>
        <a:lstStyle/>
        <a:p>
          <a:pPr marL="0" lvl="0" indent="0" algn="ctr" defTabSz="400050">
            <a:lnSpc>
              <a:spcPct val="90000"/>
            </a:lnSpc>
            <a:spcBef>
              <a:spcPct val="0"/>
            </a:spcBef>
            <a:spcAft>
              <a:spcPct val="35000"/>
            </a:spcAft>
            <a:buNone/>
          </a:pPr>
          <a:r>
            <a:rPr lang="en-GB" sz="900" kern="1200" dirty="0"/>
            <a:t>Setting the scene</a:t>
          </a:r>
        </a:p>
      </dsp:txBody>
      <dsp:txXfrm>
        <a:off x="1012807" y="35996"/>
        <a:ext cx="607018" cy="404678"/>
      </dsp:txXfrm>
    </dsp:sp>
    <dsp:sp modelId="{8CC4B7A8-EF3F-488F-A0B3-B1C484A867B0}">
      <dsp:nvSpPr>
        <dsp:cNvPr id="0" name=""/>
        <dsp:cNvSpPr/>
      </dsp:nvSpPr>
      <dsp:spPr>
        <a:xfrm>
          <a:off x="1619825" y="35996"/>
          <a:ext cx="1011696" cy="404678"/>
        </a:xfrm>
        <a:prstGeom prst="chevron">
          <a:avLst/>
        </a:prstGeom>
        <a:solidFill>
          <a:srgbClr val="339933"/>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6005" tIns="24003" rIns="12002" bIns="24003" numCol="1" spcCol="1270" anchor="ctr" anchorCtr="0">
          <a:noAutofit/>
        </a:bodyPr>
        <a:lstStyle/>
        <a:p>
          <a:pPr marL="0" lvl="0" indent="0" algn="ctr" defTabSz="400050">
            <a:lnSpc>
              <a:spcPct val="90000"/>
            </a:lnSpc>
            <a:spcBef>
              <a:spcPct val="0"/>
            </a:spcBef>
            <a:spcAft>
              <a:spcPct val="35000"/>
            </a:spcAft>
            <a:buNone/>
          </a:pPr>
          <a:r>
            <a:rPr lang="en-GB" sz="900" kern="1200" dirty="0"/>
            <a:t>Policy context</a:t>
          </a:r>
        </a:p>
      </dsp:txBody>
      <dsp:txXfrm>
        <a:off x="1822164" y="35996"/>
        <a:ext cx="607018" cy="404678"/>
      </dsp:txXfrm>
    </dsp:sp>
    <dsp:sp modelId="{C68D181E-ABA1-414D-B2E0-1FC12F43A77F}">
      <dsp:nvSpPr>
        <dsp:cNvPr id="0" name=""/>
        <dsp:cNvSpPr/>
      </dsp:nvSpPr>
      <dsp:spPr>
        <a:xfrm>
          <a:off x="2429182" y="35996"/>
          <a:ext cx="1011696" cy="404678"/>
        </a:xfrm>
        <a:prstGeom prst="chevron">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6005" tIns="24003" rIns="12002" bIns="24003" numCol="1" spcCol="1270" anchor="ctr" anchorCtr="0">
          <a:noAutofit/>
        </a:bodyPr>
        <a:lstStyle/>
        <a:p>
          <a:pPr marL="0" lvl="0" indent="0" algn="ctr" defTabSz="400050">
            <a:lnSpc>
              <a:spcPct val="90000"/>
            </a:lnSpc>
            <a:spcBef>
              <a:spcPct val="0"/>
            </a:spcBef>
            <a:spcAft>
              <a:spcPct val="35000"/>
            </a:spcAft>
            <a:buNone/>
          </a:pPr>
          <a:r>
            <a:rPr lang="en-GB" sz="900" kern="1200" dirty="0"/>
            <a:t>What works?</a:t>
          </a:r>
        </a:p>
      </dsp:txBody>
      <dsp:txXfrm>
        <a:off x="2631521" y="35996"/>
        <a:ext cx="607018" cy="404678"/>
      </dsp:txXfrm>
    </dsp:sp>
    <dsp:sp modelId="{B7D1FBC7-8C24-4560-A947-4F9E0042616D}">
      <dsp:nvSpPr>
        <dsp:cNvPr id="0" name=""/>
        <dsp:cNvSpPr/>
      </dsp:nvSpPr>
      <dsp:spPr>
        <a:xfrm>
          <a:off x="3238539" y="35996"/>
          <a:ext cx="1011696" cy="404678"/>
        </a:xfrm>
        <a:prstGeom prst="chevron">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6005" tIns="24003" rIns="12002" bIns="24003" numCol="1" spcCol="1270" anchor="ctr" anchorCtr="0">
          <a:noAutofit/>
        </a:bodyPr>
        <a:lstStyle/>
        <a:p>
          <a:pPr marL="0" lvl="0" indent="0" algn="ctr" defTabSz="400050">
            <a:lnSpc>
              <a:spcPct val="90000"/>
            </a:lnSpc>
            <a:spcBef>
              <a:spcPct val="0"/>
            </a:spcBef>
            <a:spcAft>
              <a:spcPct val="35000"/>
            </a:spcAft>
            <a:buNone/>
          </a:pPr>
          <a:r>
            <a:rPr lang="en-GB" sz="900" kern="1200" dirty="0"/>
            <a:t>Local picture</a:t>
          </a:r>
        </a:p>
      </dsp:txBody>
      <dsp:txXfrm>
        <a:off x="3440878" y="35996"/>
        <a:ext cx="607018" cy="404678"/>
      </dsp:txXfrm>
    </dsp:sp>
    <dsp:sp modelId="{DD9995A6-46CB-489B-B232-9A85FB81A634}">
      <dsp:nvSpPr>
        <dsp:cNvPr id="0" name=""/>
        <dsp:cNvSpPr/>
      </dsp:nvSpPr>
      <dsp:spPr>
        <a:xfrm>
          <a:off x="4047895" y="35996"/>
          <a:ext cx="1011696" cy="404678"/>
        </a:xfrm>
        <a:prstGeom prst="chevron">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6005" tIns="24003" rIns="12002" bIns="24003" numCol="1" spcCol="1270" anchor="ctr" anchorCtr="0">
          <a:noAutofit/>
        </a:bodyPr>
        <a:lstStyle/>
        <a:p>
          <a:pPr marL="0" lvl="0" indent="0" algn="ctr" defTabSz="400050">
            <a:lnSpc>
              <a:spcPct val="90000"/>
            </a:lnSpc>
            <a:spcBef>
              <a:spcPct val="0"/>
            </a:spcBef>
            <a:spcAft>
              <a:spcPct val="35000"/>
            </a:spcAft>
            <a:buNone/>
          </a:pPr>
          <a:r>
            <a:rPr lang="en-GB" sz="900" kern="1200" dirty="0"/>
            <a:t>Local actions</a:t>
          </a:r>
        </a:p>
      </dsp:txBody>
      <dsp:txXfrm>
        <a:off x="4250234" y="35996"/>
        <a:ext cx="607018" cy="404678"/>
      </dsp:txXfrm>
    </dsp:sp>
    <dsp:sp modelId="{33EAE534-EC94-4615-99B7-74B177ECF4CA}">
      <dsp:nvSpPr>
        <dsp:cNvPr id="0" name=""/>
        <dsp:cNvSpPr/>
      </dsp:nvSpPr>
      <dsp:spPr>
        <a:xfrm>
          <a:off x="4857252" y="35996"/>
          <a:ext cx="1011696" cy="404678"/>
        </a:xfrm>
        <a:prstGeom prst="chevron">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6005" tIns="24003" rIns="12002" bIns="24003" numCol="1" spcCol="1270" anchor="ctr" anchorCtr="0">
          <a:noAutofit/>
        </a:bodyPr>
        <a:lstStyle/>
        <a:p>
          <a:pPr marL="0" lvl="0" indent="0" algn="ctr" defTabSz="400050">
            <a:lnSpc>
              <a:spcPct val="90000"/>
            </a:lnSpc>
            <a:spcBef>
              <a:spcPct val="0"/>
            </a:spcBef>
            <a:spcAft>
              <a:spcPct val="35000"/>
            </a:spcAft>
            <a:buNone/>
          </a:pPr>
          <a:r>
            <a:rPr lang="en-GB" sz="900" kern="1200" dirty="0"/>
            <a:t>Impact on indicators</a:t>
          </a:r>
        </a:p>
      </dsp:txBody>
      <dsp:txXfrm>
        <a:off x="5059591" y="35996"/>
        <a:ext cx="607018" cy="404678"/>
      </dsp:txXfrm>
    </dsp:sp>
    <dsp:sp modelId="{0185762C-B8C2-45E1-8131-E067DA5C3121}">
      <dsp:nvSpPr>
        <dsp:cNvPr id="0" name=""/>
        <dsp:cNvSpPr/>
      </dsp:nvSpPr>
      <dsp:spPr>
        <a:xfrm>
          <a:off x="5666609" y="35996"/>
          <a:ext cx="1011696" cy="404678"/>
        </a:xfrm>
        <a:prstGeom prst="chevron">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6005" tIns="24003" rIns="12002" bIns="24003" numCol="1" spcCol="1270" anchor="ctr" anchorCtr="0">
          <a:noAutofit/>
        </a:bodyPr>
        <a:lstStyle/>
        <a:p>
          <a:pPr marL="0" lvl="0" indent="0" algn="ctr" defTabSz="400050">
            <a:lnSpc>
              <a:spcPct val="90000"/>
            </a:lnSpc>
            <a:spcBef>
              <a:spcPct val="0"/>
            </a:spcBef>
            <a:spcAft>
              <a:spcPct val="35000"/>
            </a:spcAft>
            <a:buNone/>
          </a:pPr>
          <a:r>
            <a:rPr lang="en-GB" sz="900" kern="1200" dirty="0"/>
            <a:t>Public perspective</a:t>
          </a:r>
        </a:p>
      </dsp:txBody>
      <dsp:txXfrm>
        <a:off x="5868948" y="35996"/>
        <a:ext cx="607018" cy="404678"/>
      </dsp:txXfrm>
    </dsp:sp>
    <dsp:sp modelId="{DEAAF18F-8CC8-4BC1-8DF3-D4285318601E}">
      <dsp:nvSpPr>
        <dsp:cNvPr id="0" name=""/>
        <dsp:cNvSpPr/>
      </dsp:nvSpPr>
      <dsp:spPr>
        <a:xfrm>
          <a:off x="6475966" y="35996"/>
          <a:ext cx="1011696" cy="404678"/>
        </a:xfrm>
        <a:prstGeom prst="chevron">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6005" tIns="24003" rIns="12002" bIns="24003" numCol="1" spcCol="1270" anchor="ctr" anchorCtr="0">
          <a:noAutofit/>
        </a:bodyPr>
        <a:lstStyle/>
        <a:p>
          <a:pPr marL="0" lvl="0" indent="0" algn="ctr" defTabSz="400050">
            <a:lnSpc>
              <a:spcPct val="90000"/>
            </a:lnSpc>
            <a:spcBef>
              <a:spcPct val="0"/>
            </a:spcBef>
            <a:spcAft>
              <a:spcPct val="35000"/>
            </a:spcAft>
            <a:buNone/>
          </a:pPr>
          <a:r>
            <a:rPr lang="en-GB" sz="900" kern="1200" dirty="0"/>
            <a:t>Knowledge gaps</a:t>
          </a:r>
        </a:p>
      </dsp:txBody>
      <dsp:txXfrm>
        <a:off x="6678305" y="35996"/>
        <a:ext cx="607018" cy="404678"/>
      </dsp:txXfrm>
    </dsp:sp>
    <dsp:sp modelId="{C3DB746A-7561-4F4C-9373-1212EB1A3A7D}">
      <dsp:nvSpPr>
        <dsp:cNvPr id="0" name=""/>
        <dsp:cNvSpPr/>
      </dsp:nvSpPr>
      <dsp:spPr>
        <a:xfrm>
          <a:off x="7285323" y="35996"/>
          <a:ext cx="1011696" cy="404678"/>
        </a:xfrm>
        <a:prstGeom prst="chevron">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6005" tIns="24003" rIns="12002" bIns="24003" numCol="1" spcCol="1270" anchor="ctr" anchorCtr="0">
          <a:noAutofit/>
        </a:bodyPr>
        <a:lstStyle/>
        <a:p>
          <a:pPr marL="0" lvl="0" indent="0" algn="ctr" defTabSz="400050">
            <a:lnSpc>
              <a:spcPct val="90000"/>
            </a:lnSpc>
            <a:spcBef>
              <a:spcPct val="0"/>
            </a:spcBef>
            <a:spcAft>
              <a:spcPct val="35000"/>
            </a:spcAft>
            <a:buNone/>
          </a:pPr>
          <a:r>
            <a:rPr lang="en-GB" sz="900" kern="1200" dirty="0"/>
            <a:t>Priorities</a:t>
          </a:r>
        </a:p>
      </dsp:txBody>
      <dsp:txXfrm>
        <a:off x="7487662" y="35996"/>
        <a:ext cx="607018" cy="404678"/>
      </dsp:txXfrm>
    </dsp:sp>
    <dsp:sp modelId="{0038F846-6D71-4B12-A8A5-1D32D5F41839}">
      <dsp:nvSpPr>
        <dsp:cNvPr id="0" name=""/>
        <dsp:cNvSpPr/>
      </dsp:nvSpPr>
      <dsp:spPr>
        <a:xfrm>
          <a:off x="8094680" y="35996"/>
          <a:ext cx="1011696" cy="404678"/>
        </a:xfrm>
        <a:prstGeom prst="chevron">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6005" tIns="24003" rIns="12002" bIns="24003" numCol="1" spcCol="1270" anchor="ctr" anchorCtr="0">
          <a:noAutofit/>
        </a:bodyPr>
        <a:lstStyle/>
        <a:p>
          <a:pPr marL="0" lvl="0" indent="0" algn="ctr" defTabSz="400050">
            <a:lnSpc>
              <a:spcPct val="90000"/>
            </a:lnSpc>
            <a:spcBef>
              <a:spcPct val="0"/>
            </a:spcBef>
            <a:spcAft>
              <a:spcPct val="35000"/>
            </a:spcAft>
            <a:buNone/>
          </a:pPr>
          <a:r>
            <a:rPr lang="en-GB" sz="900" kern="1200" dirty="0"/>
            <a:t>Key contacts &amp; Appendices</a:t>
          </a:r>
        </a:p>
      </dsp:txBody>
      <dsp:txXfrm>
        <a:off x="8297019" y="35996"/>
        <a:ext cx="607018" cy="404678"/>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4DBDAA1-024F-495B-96E4-22A4C28CBDCF}">
      <dsp:nvSpPr>
        <dsp:cNvPr id="0" name=""/>
        <dsp:cNvSpPr/>
      </dsp:nvSpPr>
      <dsp:spPr>
        <a:xfrm>
          <a:off x="1111" y="35996"/>
          <a:ext cx="1011696" cy="404678"/>
        </a:xfrm>
        <a:prstGeom prst="homePlate">
          <a:avLst/>
        </a:prstGeom>
        <a:solidFill>
          <a:schemeClr val="accent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8006" tIns="24003" rIns="12002" bIns="24003" numCol="1" spcCol="1270" anchor="ctr" anchorCtr="0">
          <a:noAutofit/>
        </a:bodyPr>
        <a:lstStyle/>
        <a:p>
          <a:pPr marL="0" lvl="0" indent="0" algn="ctr" defTabSz="400050">
            <a:lnSpc>
              <a:spcPct val="90000"/>
            </a:lnSpc>
            <a:spcBef>
              <a:spcPct val="0"/>
            </a:spcBef>
            <a:spcAft>
              <a:spcPct val="35000"/>
            </a:spcAft>
            <a:buNone/>
          </a:pPr>
          <a:r>
            <a:rPr lang="en-GB" sz="900" kern="1200" dirty="0"/>
            <a:t>Key facts</a:t>
          </a:r>
        </a:p>
      </dsp:txBody>
      <dsp:txXfrm>
        <a:off x="1111" y="35996"/>
        <a:ext cx="910527" cy="404678"/>
      </dsp:txXfrm>
    </dsp:sp>
    <dsp:sp modelId="{EC5C61DF-8CA0-4866-BB77-3ABEB3A0A81A}">
      <dsp:nvSpPr>
        <dsp:cNvPr id="0" name=""/>
        <dsp:cNvSpPr/>
      </dsp:nvSpPr>
      <dsp:spPr>
        <a:xfrm>
          <a:off x="810468" y="35996"/>
          <a:ext cx="1011696" cy="404678"/>
        </a:xfrm>
        <a:prstGeom prst="chevron">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6005" tIns="24003" rIns="12002" bIns="24003" numCol="1" spcCol="1270" anchor="ctr" anchorCtr="0">
          <a:noAutofit/>
        </a:bodyPr>
        <a:lstStyle/>
        <a:p>
          <a:pPr marL="0" lvl="0" indent="0" algn="ctr" defTabSz="400050">
            <a:lnSpc>
              <a:spcPct val="90000"/>
            </a:lnSpc>
            <a:spcBef>
              <a:spcPct val="0"/>
            </a:spcBef>
            <a:spcAft>
              <a:spcPct val="35000"/>
            </a:spcAft>
            <a:buNone/>
          </a:pPr>
          <a:r>
            <a:rPr lang="en-GB" sz="900" kern="1200" dirty="0"/>
            <a:t>Setting the scene</a:t>
          </a:r>
        </a:p>
      </dsp:txBody>
      <dsp:txXfrm>
        <a:off x="1012807" y="35996"/>
        <a:ext cx="607018" cy="404678"/>
      </dsp:txXfrm>
    </dsp:sp>
    <dsp:sp modelId="{8CC4B7A8-EF3F-488F-A0B3-B1C484A867B0}">
      <dsp:nvSpPr>
        <dsp:cNvPr id="0" name=""/>
        <dsp:cNvSpPr/>
      </dsp:nvSpPr>
      <dsp:spPr>
        <a:xfrm>
          <a:off x="1619825" y="35996"/>
          <a:ext cx="1011696" cy="404678"/>
        </a:xfrm>
        <a:prstGeom prst="chevron">
          <a:avLst/>
        </a:prstGeom>
        <a:solidFill>
          <a:schemeClr val="accent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6005" tIns="24003" rIns="12002" bIns="24003" numCol="1" spcCol="1270" anchor="ctr" anchorCtr="0">
          <a:noAutofit/>
        </a:bodyPr>
        <a:lstStyle/>
        <a:p>
          <a:pPr marL="0" lvl="0" indent="0" algn="ctr" defTabSz="400050">
            <a:lnSpc>
              <a:spcPct val="90000"/>
            </a:lnSpc>
            <a:spcBef>
              <a:spcPct val="0"/>
            </a:spcBef>
            <a:spcAft>
              <a:spcPct val="35000"/>
            </a:spcAft>
            <a:buNone/>
          </a:pPr>
          <a:r>
            <a:rPr lang="en-GB" sz="900" kern="1200" dirty="0"/>
            <a:t>Policy context</a:t>
          </a:r>
        </a:p>
      </dsp:txBody>
      <dsp:txXfrm>
        <a:off x="1822164" y="35996"/>
        <a:ext cx="607018" cy="404678"/>
      </dsp:txXfrm>
    </dsp:sp>
    <dsp:sp modelId="{C68D181E-ABA1-414D-B2E0-1FC12F43A77F}">
      <dsp:nvSpPr>
        <dsp:cNvPr id="0" name=""/>
        <dsp:cNvSpPr/>
      </dsp:nvSpPr>
      <dsp:spPr>
        <a:xfrm>
          <a:off x="2429182" y="35996"/>
          <a:ext cx="1011696" cy="404678"/>
        </a:xfrm>
        <a:prstGeom prst="chevron">
          <a:avLst/>
        </a:prstGeom>
        <a:solidFill>
          <a:srgbClr val="339933"/>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6005" tIns="24003" rIns="12002" bIns="24003" numCol="1" spcCol="1270" anchor="ctr" anchorCtr="0">
          <a:noAutofit/>
        </a:bodyPr>
        <a:lstStyle/>
        <a:p>
          <a:pPr marL="0" lvl="0" indent="0" algn="ctr" defTabSz="400050">
            <a:lnSpc>
              <a:spcPct val="90000"/>
            </a:lnSpc>
            <a:spcBef>
              <a:spcPct val="0"/>
            </a:spcBef>
            <a:spcAft>
              <a:spcPct val="35000"/>
            </a:spcAft>
            <a:buNone/>
          </a:pPr>
          <a:r>
            <a:rPr lang="en-GB" sz="900" kern="1200" dirty="0"/>
            <a:t>What works?</a:t>
          </a:r>
        </a:p>
      </dsp:txBody>
      <dsp:txXfrm>
        <a:off x="2631521" y="35996"/>
        <a:ext cx="607018" cy="404678"/>
      </dsp:txXfrm>
    </dsp:sp>
    <dsp:sp modelId="{B7D1FBC7-8C24-4560-A947-4F9E0042616D}">
      <dsp:nvSpPr>
        <dsp:cNvPr id="0" name=""/>
        <dsp:cNvSpPr/>
      </dsp:nvSpPr>
      <dsp:spPr>
        <a:xfrm>
          <a:off x="3238539" y="35996"/>
          <a:ext cx="1011696" cy="404678"/>
        </a:xfrm>
        <a:prstGeom prst="chevron">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6005" tIns="24003" rIns="12002" bIns="24003" numCol="1" spcCol="1270" anchor="ctr" anchorCtr="0">
          <a:noAutofit/>
        </a:bodyPr>
        <a:lstStyle/>
        <a:p>
          <a:pPr marL="0" lvl="0" indent="0" algn="ctr" defTabSz="400050">
            <a:lnSpc>
              <a:spcPct val="90000"/>
            </a:lnSpc>
            <a:spcBef>
              <a:spcPct val="0"/>
            </a:spcBef>
            <a:spcAft>
              <a:spcPct val="35000"/>
            </a:spcAft>
            <a:buNone/>
          </a:pPr>
          <a:r>
            <a:rPr lang="en-GB" sz="900" kern="1200" dirty="0"/>
            <a:t>Local picture</a:t>
          </a:r>
        </a:p>
      </dsp:txBody>
      <dsp:txXfrm>
        <a:off x="3440878" y="35996"/>
        <a:ext cx="607018" cy="404678"/>
      </dsp:txXfrm>
    </dsp:sp>
    <dsp:sp modelId="{DD9995A6-46CB-489B-B232-9A85FB81A634}">
      <dsp:nvSpPr>
        <dsp:cNvPr id="0" name=""/>
        <dsp:cNvSpPr/>
      </dsp:nvSpPr>
      <dsp:spPr>
        <a:xfrm>
          <a:off x="4047895" y="35996"/>
          <a:ext cx="1011696" cy="404678"/>
        </a:xfrm>
        <a:prstGeom prst="chevron">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6005" tIns="24003" rIns="12002" bIns="24003" numCol="1" spcCol="1270" anchor="ctr" anchorCtr="0">
          <a:noAutofit/>
        </a:bodyPr>
        <a:lstStyle/>
        <a:p>
          <a:pPr marL="0" lvl="0" indent="0" algn="ctr" defTabSz="400050">
            <a:lnSpc>
              <a:spcPct val="90000"/>
            </a:lnSpc>
            <a:spcBef>
              <a:spcPct val="0"/>
            </a:spcBef>
            <a:spcAft>
              <a:spcPct val="35000"/>
            </a:spcAft>
            <a:buNone/>
          </a:pPr>
          <a:r>
            <a:rPr lang="en-GB" sz="900" kern="1200" dirty="0"/>
            <a:t>Local actions</a:t>
          </a:r>
        </a:p>
      </dsp:txBody>
      <dsp:txXfrm>
        <a:off x="4250234" y="35996"/>
        <a:ext cx="607018" cy="404678"/>
      </dsp:txXfrm>
    </dsp:sp>
    <dsp:sp modelId="{33EAE534-EC94-4615-99B7-74B177ECF4CA}">
      <dsp:nvSpPr>
        <dsp:cNvPr id="0" name=""/>
        <dsp:cNvSpPr/>
      </dsp:nvSpPr>
      <dsp:spPr>
        <a:xfrm>
          <a:off x="4857252" y="35996"/>
          <a:ext cx="1011696" cy="404678"/>
        </a:xfrm>
        <a:prstGeom prst="chevron">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6005" tIns="24003" rIns="12002" bIns="24003" numCol="1" spcCol="1270" anchor="ctr" anchorCtr="0">
          <a:noAutofit/>
        </a:bodyPr>
        <a:lstStyle/>
        <a:p>
          <a:pPr marL="0" lvl="0" indent="0" algn="ctr" defTabSz="400050">
            <a:lnSpc>
              <a:spcPct val="90000"/>
            </a:lnSpc>
            <a:spcBef>
              <a:spcPct val="0"/>
            </a:spcBef>
            <a:spcAft>
              <a:spcPct val="35000"/>
            </a:spcAft>
            <a:buNone/>
          </a:pPr>
          <a:r>
            <a:rPr lang="en-GB" sz="900" kern="1200" dirty="0"/>
            <a:t>Impact on indicators</a:t>
          </a:r>
        </a:p>
      </dsp:txBody>
      <dsp:txXfrm>
        <a:off x="5059591" y="35996"/>
        <a:ext cx="607018" cy="404678"/>
      </dsp:txXfrm>
    </dsp:sp>
    <dsp:sp modelId="{0185762C-B8C2-45E1-8131-E067DA5C3121}">
      <dsp:nvSpPr>
        <dsp:cNvPr id="0" name=""/>
        <dsp:cNvSpPr/>
      </dsp:nvSpPr>
      <dsp:spPr>
        <a:xfrm>
          <a:off x="5666609" y="35996"/>
          <a:ext cx="1011696" cy="404678"/>
        </a:xfrm>
        <a:prstGeom prst="chevron">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6005" tIns="24003" rIns="12002" bIns="24003" numCol="1" spcCol="1270" anchor="ctr" anchorCtr="0">
          <a:noAutofit/>
        </a:bodyPr>
        <a:lstStyle/>
        <a:p>
          <a:pPr marL="0" lvl="0" indent="0" algn="ctr" defTabSz="400050">
            <a:lnSpc>
              <a:spcPct val="90000"/>
            </a:lnSpc>
            <a:spcBef>
              <a:spcPct val="0"/>
            </a:spcBef>
            <a:spcAft>
              <a:spcPct val="35000"/>
            </a:spcAft>
            <a:buNone/>
          </a:pPr>
          <a:r>
            <a:rPr lang="en-GB" sz="900" kern="1200" dirty="0"/>
            <a:t>Public perspective</a:t>
          </a:r>
        </a:p>
      </dsp:txBody>
      <dsp:txXfrm>
        <a:off x="5868948" y="35996"/>
        <a:ext cx="607018" cy="404678"/>
      </dsp:txXfrm>
    </dsp:sp>
    <dsp:sp modelId="{DEAAF18F-8CC8-4BC1-8DF3-D4285318601E}">
      <dsp:nvSpPr>
        <dsp:cNvPr id="0" name=""/>
        <dsp:cNvSpPr/>
      </dsp:nvSpPr>
      <dsp:spPr>
        <a:xfrm>
          <a:off x="6475966" y="35996"/>
          <a:ext cx="1011696" cy="404678"/>
        </a:xfrm>
        <a:prstGeom prst="chevron">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6005" tIns="24003" rIns="12002" bIns="24003" numCol="1" spcCol="1270" anchor="ctr" anchorCtr="0">
          <a:noAutofit/>
        </a:bodyPr>
        <a:lstStyle/>
        <a:p>
          <a:pPr marL="0" lvl="0" indent="0" algn="ctr" defTabSz="400050">
            <a:lnSpc>
              <a:spcPct val="90000"/>
            </a:lnSpc>
            <a:spcBef>
              <a:spcPct val="0"/>
            </a:spcBef>
            <a:spcAft>
              <a:spcPct val="35000"/>
            </a:spcAft>
            <a:buNone/>
          </a:pPr>
          <a:r>
            <a:rPr lang="en-GB" sz="900" kern="1200" dirty="0"/>
            <a:t>Knowledge gaps</a:t>
          </a:r>
        </a:p>
      </dsp:txBody>
      <dsp:txXfrm>
        <a:off x="6678305" y="35996"/>
        <a:ext cx="607018" cy="404678"/>
      </dsp:txXfrm>
    </dsp:sp>
    <dsp:sp modelId="{C3DB746A-7561-4F4C-9373-1212EB1A3A7D}">
      <dsp:nvSpPr>
        <dsp:cNvPr id="0" name=""/>
        <dsp:cNvSpPr/>
      </dsp:nvSpPr>
      <dsp:spPr>
        <a:xfrm>
          <a:off x="7285323" y="35996"/>
          <a:ext cx="1011696" cy="404678"/>
        </a:xfrm>
        <a:prstGeom prst="chevron">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6005" tIns="24003" rIns="12002" bIns="24003" numCol="1" spcCol="1270" anchor="ctr" anchorCtr="0">
          <a:noAutofit/>
        </a:bodyPr>
        <a:lstStyle/>
        <a:p>
          <a:pPr marL="0" lvl="0" indent="0" algn="ctr" defTabSz="400050">
            <a:lnSpc>
              <a:spcPct val="90000"/>
            </a:lnSpc>
            <a:spcBef>
              <a:spcPct val="0"/>
            </a:spcBef>
            <a:spcAft>
              <a:spcPct val="35000"/>
            </a:spcAft>
            <a:buNone/>
          </a:pPr>
          <a:r>
            <a:rPr lang="en-GB" sz="900" kern="1200" dirty="0"/>
            <a:t>Priorities</a:t>
          </a:r>
        </a:p>
      </dsp:txBody>
      <dsp:txXfrm>
        <a:off x="7487662" y="35996"/>
        <a:ext cx="607018" cy="404678"/>
      </dsp:txXfrm>
    </dsp:sp>
    <dsp:sp modelId="{0038F846-6D71-4B12-A8A5-1D32D5F41839}">
      <dsp:nvSpPr>
        <dsp:cNvPr id="0" name=""/>
        <dsp:cNvSpPr/>
      </dsp:nvSpPr>
      <dsp:spPr>
        <a:xfrm>
          <a:off x="8094680" y="35996"/>
          <a:ext cx="1011696" cy="404678"/>
        </a:xfrm>
        <a:prstGeom prst="chevron">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6005" tIns="24003" rIns="12002" bIns="24003" numCol="1" spcCol="1270" anchor="ctr" anchorCtr="0">
          <a:noAutofit/>
        </a:bodyPr>
        <a:lstStyle/>
        <a:p>
          <a:pPr marL="0" lvl="0" indent="0" algn="ctr" defTabSz="400050">
            <a:lnSpc>
              <a:spcPct val="90000"/>
            </a:lnSpc>
            <a:spcBef>
              <a:spcPct val="0"/>
            </a:spcBef>
            <a:spcAft>
              <a:spcPct val="35000"/>
            </a:spcAft>
            <a:buNone/>
          </a:pPr>
          <a:r>
            <a:rPr lang="en-GB" sz="900" kern="1200" dirty="0"/>
            <a:t>Key contacts &amp; Appendices</a:t>
          </a:r>
        </a:p>
      </dsp:txBody>
      <dsp:txXfrm>
        <a:off x="8297019" y="35996"/>
        <a:ext cx="607018" cy="404678"/>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4DBDAA1-024F-495B-96E4-22A4C28CBDCF}">
      <dsp:nvSpPr>
        <dsp:cNvPr id="0" name=""/>
        <dsp:cNvSpPr/>
      </dsp:nvSpPr>
      <dsp:spPr>
        <a:xfrm>
          <a:off x="1111" y="35996"/>
          <a:ext cx="1011696" cy="404678"/>
        </a:xfrm>
        <a:prstGeom prst="homePlate">
          <a:avLst/>
        </a:prstGeom>
        <a:solidFill>
          <a:schemeClr val="accent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8006" tIns="24003" rIns="12002" bIns="24003" numCol="1" spcCol="1270" anchor="ctr" anchorCtr="0">
          <a:noAutofit/>
        </a:bodyPr>
        <a:lstStyle/>
        <a:p>
          <a:pPr marL="0" lvl="0" indent="0" algn="ctr" defTabSz="400050">
            <a:lnSpc>
              <a:spcPct val="90000"/>
            </a:lnSpc>
            <a:spcBef>
              <a:spcPct val="0"/>
            </a:spcBef>
            <a:spcAft>
              <a:spcPct val="35000"/>
            </a:spcAft>
            <a:buNone/>
          </a:pPr>
          <a:r>
            <a:rPr lang="en-GB" sz="900" kern="1200" dirty="0"/>
            <a:t>Key facts</a:t>
          </a:r>
        </a:p>
      </dsp:txBody>
      <dsp:txXfrm>
        <a:off x="1111" y="35996"/>
        <a:ext cx="910527" cy="404678"/>
      </dsp:txXfrm>
    </dsp:sp>
    <dsp:sp modelId="{EC5C61DF-8CA0-4866-BB77-3ABEB3A0A81A}">
      <dsp:nvSpPr>
        <dsp:cNvPr id="0" name=""/>
        <dsp:cNvSpPr/>
      </dsp:nvSpPr>
      <dsp:spPr>
        <a:xfrm>
          <a:off x="810468" y="35996"/>
          <a:ext cx="1011696" cy="404678"/>
        </a:xfrm>
        <a:prstGeom prst="chevron">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6005" tIns="24003" rIns="12002" bIns="24003" numCol="1" spcCol="1270" anchor="ctr" anchorCtr="0">
          <a:noAutofit/>
        </a:bodyPr>
        <a:lstStyle/>
        <a:p>
          <a:pPr marL="0" lvl="0" indent="0" algn="ctr" defTabSz="400050">
            <a:lnSpc>
              <a:spcPct val="90000"/>
            </a:lnSpc>
            <a:spcBef>
              <a:spcPct val="0"/>
            </a:spcBef>
            <a:spcAft>
              <a:spcPct val="35000"/>
            </a:spcAft>
            <a:buNone/>
          </a:pPr>
          <a:r>
            <a:rPr lang="en-GB" sz="900" kern="1200" dirty="0"/>
            <a:t>Setting the scene</a:t>
          </a:r>
        </a:p>
      </dsp:txBody>
      <dsp:txXfrm>
        <a:off x="1012807" y="35996"/>
        <a:ext cx="607018" cy="404678"/>
      </dsp:txXfrm>
    </dsp:sp>
    <dsp:sp modelId="{8CC4B7A8-EF3F-488F-A0B3-B1C484A867B0}">
      <dsp:nvSpPr>
        <dsp:cNvPr id="0" name=""/>
        <dsp:cNvSpPr/>
      </dsp:nvSpPr>
      <dsp:spPr>
        <a:xfrm>
          <a:off x="1619825" y="35996"/>
          <a:ext cx="1011696" cy="404678"/>
        </a:xfrm>
        <a:prstGeom prst="chevron">
          <a:avLst/>
        </a:prstGeom>
        <a:solidFill>
          <a:schemeClr val="accent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6005" tIns="24003" rIns="12002" bIns="24003" numCol="1" spcCol="1270" anchor="ctr" anchorCtr="0">
          <a:noAutofit/>
        </a:bodyPr>
        <a:lstStyle/>
        <a:p>
          <a:pPr marL="0" lvl="0" indent="0" algn="ctr" defTabSz="400050">
            <a:lnSpc>
              <a:spcPct val="90000"/>
            </a:lnSpc>
            <a:spcBef>
              <a:spcPct val="0"/>
            </a:spcBef>
            <a:spcAft>
              <a:spcPct val="35000"/>
            </a:spcAft>
            <a:buNone/>
          </a:pPr>
          <a:r>
            <a:rPr lang="en-GB" sz="900" kern="1200" dirty="0"/>
            <a:t>Policy context</a:t>
          </a:r>
        </a:p>
      </dsp:txBody>
      <dsp:txXfrm>
        <a:off x="1822164" y="35996"/>
        <a:ext cx="607018" cy="404678"/>
      </dsp:txXfrm>
    </dsp:sp>
    <dsp:sp modelId="{C68D181E-ABA1-414D-B2E0-1FC12F43A77F}">
      <dsp:nvSpPr>
        <dsp:cNvPr id="0" name=""/>
        <dsp:cNvSpPr/>
      </dsp:nvSpPr>
      <dsp:spPr>
        <a:xfrm>
          <a:off x="2429182" y="35996"/>
          <a:ext cx="1011696" cy="404678"/>
        </a:xfrm>
        <a:prstGeom prst="chevron">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6005" tIns="24003" rIns="12002" bIns="24003" numCol="1" spcCol="1270" anchor="ctr" anchorCtr="0">
          <a:noAutofit/>
        </a:bodyPr>
        <a:lstStyle/>
        <a:p>
          <a:pPr marL="0" lvl="0" indent="0" algn="ctr" defTabSz="400050">
            <a:lnSpc>
              <a:spcPct val="90000"/>
            </a:lnSpc>
            <a:spcBef>
              <a:spcPct val="0"/>
            </a:spcBef>
            <a:spcAft>
              <a:spcPct val="35000"/>
            </a:spcAft>
            <a:buNone/>
          </a:pPr>
          <a:r>
            <a:rPr lang="en-GB" sz="900" kern="1200" dirty="0"/>
            <a:t>What works?</a:t>
          </a:r>
        </a:p>
      </dsp:txBody>
      <dsp:txXfrm>
        <a:off x="2631521" y="35996"/>
        <a:ext cx="607018" cy="404678"/>
      </dsp:txXfrm>
    </dsp:sp>
    <dsp:sp modelId="{B7D1FBC7-8C24-4560-A947-4F9E0042616D}">
      <dsp:nvSpPr>
        <dsp:cNvPr id="0" name=""/>
        <dsp:cNvSpPr/>
      </dsp:nvSpPr>
      <dsp:spPr>
        <a:xfrm>
          <a:off x="3238539" y="35996"/>
          <a:ext cx="1011696" cy="404678"/>
        </a:xfrm>
        <a:prstGeom prst="chevron">
          <a:avLst/>
        </a:prstGeom>
        <a:solidFill>
          <a:srgbClr val="339933"/>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6005" tIns="24003" rIns="12002" bIns="24003" numCol="1" spcCol="1270" anchor="ctr" anchorCtr="0">
          <a:noAutofit/>
        </a:bodyPr>
        <a:lstStyle/>
        <a:p>
          <a:pPr marL="0" lvl="0" indent="0" algn="ctr" defTabSz="400050">
            <a:lnSpc>
              <a:spcPct val="90000"/>
            </a:lnSpc>
            <a:spcBef>
              <a:spcPct val="0"/>
            </a:spcBef>
            <a:spcAft>
              <a:spcPct val="35000"/>
            </a:spcAft>
            <a:buNone/>
          </a:pPr>
          <a:r>
            <a:rPr lang="en-GB" sz="900" kern="1200" dirty="0"/>
            <a:t>Local picture</a:t>
          </a:r>
        </a:p>
      </dsp:txBody>
      <dsp:txXfrm>
        <a:off x="3440878" y="35996"/>
        <a:ext cx="607018" cy="404678"/>
      </dsp:txXfrm>
    </dsp:sp>
    <dsp:sp modelId="{DD9995A6-46CB-489B-B232-9A85FB81A634}">
      <dsp:nvSpPr>
        <dsp:cNvPr id="0" name=""/>
        <dsp:cNvSpPr/>
      </dsp:nvSpPr>
      <dsp:spPr>
        <a:xfrm>
          <a:off x="4047895" y="35996"/>
          <a:ext cx="1011696" cy="404678"/>
        </a:xfrm>
        <a:prstGeom prst="chevron">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6005" tIns="24003" rIns="12002" bIns="24003" numCol="1" spcCol="1270" anchor="ctr" anchorCtr="0">
          <a:noAutofit/>
        </a:bodyPr>
        <a:lstStyle/>
        <a:p>
          <a:pPr marL="0" lvl="0" indent="0" algn="ctr" defTabSz="400050">
            <a:lnSpc>
              <a:spcPct val="90000"/>
            </a:lnSpc>
            <a:spcBef>
              <a:spcPct val="0"/>
            </a:spcBef>
            <a:spcAft>
              <a:spcPct val="35000"/>
            </a:spcAft>
            <a:buNone/>
          </a:pPr>
          <a:r>
            <a:rPr lang="en-GB" sz="900" kern="1200" dirty="0"/>
            <a:t>Local actions</a:t>
          </a:r>
        </a:p>
      </dsp:txBody>
      <dsp:txXfrm>
        <a:off x="4250234" y="35996"/>
        <a:ext cx="607018" cy="404678"/>
      </dsp:txXfrm>
    </dsp:sp>
    <dsp:sp modelId="{33EAE534-EC94-4615-99B7-74B177ECF4CA}">
      <dsp:nvSpPr>
        <dsp:cNvPr id="0" name=""/>
        <dsp:cNvSpPr/>
      </dsp:nvSpPr>
      <dsp:spPr>
        <a:xfrm>
          <a:off x="4857252" y="35996"/>
          <a:ext cx="1011696" cy="404678"/>
        </a:xfrm>
        <a:prstGeom prst="chevron">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6005" tIns="24003" rIns="12002" bIns="24003" numCol="1" spcCol="1270" anchor="ctr" anchorCtr="0">
          <a:noAutofit/>
        </a:bodyPr>
        <a:lstStyle/>
        <a:p>
          <a:pPr marL="0" lvl="0" indent="0" algn="ctr" defTabSz="400050">
            <a:lnSpc>
              <a:spcPct val="90000"/>
            </a:lnSpc>
            <a:spcBef>
              <a:spcPct val="0"/>
            </a:spcBef>
            <a:spcAft>
              <a:spcPct val="35000"/>
            </a:spcAft>
            <a:buNone/>
          </a:pPr>
          <a:r>
            <a:rPr lang="en-GB" sz="900" kern="1200" dirty="0"/>
            <a:t>Impact on indicators</a:t>
          </a:r>
        </a:p>
      </dsp:txBody>
      <dsp:txXfrm>
        <a:off x="5059591" y="35996"/>
        <a:ext cx="607018" cy="404678"/>
      </dsp:txXfrm>
    </dsp:sp>
    <dsp:sp modelId="{0185762C-B8C2-45E1-8131-E067DA5C3121}">
      <dsp:nvSpPr>
        <dsp:cNvPr id="0" name=""/>
        <dsp:cNvSpPr/>
      </dsp:nvSpPr>
      <dsp:spPr>
        <a:xfrm>
          <a:off x="5666609" y="35996"/>
          <a:ext cx="1011696" cy="404678"/>
        </a:xfrm>
        <a:prstGeom prst="chevron">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6005" tIns="24003" rIns="12002" bIns="24003" numCol="1" spcCol="1270" anchor="ctr" anchorCtr="0">
          <a:noAutofit/>
        </a:bodyPr>
        <a:lstStyle/>
        <a:p>
          <a:pPr marL="0" lvl="0" indent="0" algn="ctr" defTabSz="400050">
            <a:lnSpc>
              <a:spcPct val="90000"/>
            </a:lnSpc>
            <a:spcBef>
              <a:spcPct val="0"/>
            </a:spcBef>
            <a:spcAft>
              <a:spcPct val="35000"/>
            </a:spcAft>
            <a:buNone/>
          </a:pPr>
          <a:r>
            <a:rPr lang="en-GB" sz="900" kern="1200" dirty="0"/>
            <a:t>Public perspective</a:t>
          </a:r>
        </a:p>
      </dsp:txBody>
      <dsp:txXfrm>
        <a:off x="5868948" y="35996"/>
        <a:ext cx="607018" cy="404678"/>
      </dsp:txXfrm>
    </dsp:sp>
    <dsp:sp modelId="{DEAAF18F-8CC8-4BC1-8DF3-D4285318601E}">
      <dsp:nvSpPr>
        <dsp:cNvPr id="0" name=""/>
        <dsp:cNvSpPr/>
      </dsp:nvSpPr>
      <dsp:spPr>
        <a:xfrm>
          <a:off x="6475966" y="35996"/>
          <a:ext cx="1011696" cy="404678"/>
        </a:xfrm>
        <a:prstGeom prst="chevron">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6005" tIns="24003" rIns="12002" bIns="24003" numCol="1" spcCol="1270" anchor="ctr" anchorCtr="0">
          <a:noAutofit/>
        </a:bodyPr>
        <a:lstStyle/>
        <a:p>
          <a:pPr marL="0" lvl="0" indent="0" algn="ctr" defTabSz="400050">
            <a:lnSpc>
              <a:spcPct val="90000"/>
            </a:lnSpc>
            <a:spcBef>
              <a:spcPct val="0"/>
            </a:spcBef>
            <a:spcAft>
              <a:spcPct val="35000"/>
            </a:spcAft>
            <a:buNone/>
          </a:pPr>
          <a:r>
            <a:rPr lang="en-GB" sz="900" kern="1200" dirty="0"/>
            <a:t>Knowledge gaps</a:t>
          </a:r>
        </a:p>
      </dsp:txBody>
      <dsp:txXfrm>
        <a:off x="6678305" y="35996"/>
        <a:ext cx="607018" cy="404678"/>
      </dsp:txXfrm>
    </dsp:sp>
    <dsp:sp modelId="{C3DB746A-7561-4F4C-9373-1212EB1A3A7D}">
      <dsp:nvSpPr>
        <dsp:cNvPr id="0" name=""/>
        <dsp:cNvSpPr/>
      </dsp:nvSpPr>
      <dsp:spPr>
        <a:xfrm>
          <a:off x="7285323" y="35996"/>
          <a:ext cx="1011696" cy="404678"/>
        </a:xfrm>
        <a:prstGeom prst="chevron">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6005" tIns="24003" rIns="12002" bIns="24003" numCol="1" spcCol="1270" anchor="ctr" anchorCtr="0">
          <a:noAutofit/>
        </a:bodyPr>
        <a:lstStyle/>
        <a:p>
          <a:pPr marL="0" lvl="0" indent="0" algn="ctr" defTabSz="400050">
            <a:lnSpc>
              <a:spcPct val="90000"/>
            </a:lnSpc>
            <a:spcBef>
              <a:spcPct val="0"/>
            </a:spcBef>
            <a:spcAft>
              <a:spcPct val="35000"/>
            </a:spcAft>
            <a:buNone/>
          </a:pPr>
          <a:r>
            <a:rPr lang="en-GB" sz="900" kern="1200" dirty="0"/>
            <a:t>Priorities</a:t>
          </a:r>
        </a:p>
      </dsp:txBody>
      <dsp:txXfrm>
        <a:off x="7487662" y="35996"/>
        <a:ext cx="607018" cy="404678"/>
      </dsp:txXfrm>
    </dsp:sp>
    <dsp:sp modelId="{0038F846-6D71-4B12-A8A5-1D32D5F41839}">
      <dsp:nvSpPr>
        <dsp:cNvPr id="0" name=""/>
        <dsp:cNvSpPr/>
      </dsp:nvSpPr>
      <dsp:spPr>
        <a:xfrm>
          <a:off x="8094680" y="35996"/>
          <a:ext cx="1011696" cy="404678"/>
        </a:xfrm>
        <a:prstGeom prst="chevron">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6005" tIns="24003" rIns="12002" bIns="24003" numCol="1" spcCol="1270" anchor="ctr" anchorCtr="0">
          <a:noAutofit/>
        </a:bodyPr>
        <a:lstStyle/>
        <a:p>
          <a:pPr marL="0" lvl="0" indent="0" algn="ctr" defTabSz="400050">
            <a:lnSpc>
              <a:spcPct val="90000"/>
            </a:lnSpc>
            <a:spcBef>
              <a:spcPct val="0"/>
            </a:spcBef>
            <a:spcAft>
              <a:spcPct val="35000"/>
            </a:spcAft>
            <a:buNone/>
          </a:pPr>
          <a:r>
            <a:rPr lang="en-GB" sz="900" kern="1200" dirty="0"/>
            <a:t>Key contacts &amp; Appendices</a:t>
          </a:r>
        </a:p>
      </dsp:txBody>
      <dsp:txXfrm>
        <a:off x="8297019" y="35996"/>
        <a:ext cx="607018" cy="404678"/>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4DBDAA1-024F-495B-96E4-22A4C28CBDCF}">
      <dsp:nvSpPr>
        <dsp:cNvPr id="0" name=""/>
        <dsp:cNvSpPr/>
      </dsp:nvSpPr>
      <dsp:spPr>
        <a:xfrm>
          <a:off x="1111" y="35996"/>
          <a:ext cx="1011696" cy="404678"/>
        </a:xfrm>
        <a:prstGeom prst="homePlate">
          <a:avLst/>
        </a:prstGeom>
        <a:solidFill>
          <a:schemeClr val="accent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8006" tIns="24003" rIns="12002" bIns="24003" numCol="1" spcCol="1270" anchor="ctr" anchorCtr="0">
          <a:noAutofit/>
        </a:bodyPr>
        <a:lstStyle/>
        <a:p>
          <a:pPr marL="0" lvl="0" indent="0" algn="ctr" defTabSz="400050">
            <a:lnSpc>
              <a:spcPct val="90000"/>
            </a:lnSpc>
            <a:spcBef>
              <a:spcPct val="0"/>
            </a:spcBef>
            <a:spcAft>
              <a:spcPct val="35000"/>
            </a:spcAft>
            <a:buNone/>
          </a:pPr>
          <a:r>
            <a:rPr lang="en-GB" sz="900" kern="1200" dirty="0"/>
            <a:t>Key facts</a:t>
          </a:r>
        </a:p>
      </dsp:txBody>
      <dsp:txXfrm>
        <a:off x="1111" y="35996"/>
        <a:ext cx="910527" cy="404678"/>
      </dsp:txXfrm>
    </dsp:sp>
    <dsp:sp modelId="{EC5C61DF-8CA0-4866-BB77-3ABEB3A0A81A}">
      <dsp:nvSpPr>
        <dsp:cNvPr id="0" name=""/>
        <dsp:cNvSpPr/>
      </dsp:nvSpPr>
      <dsp:spPr>
        <a:xfrm>
          <a:off x="810468" y="35996"/>
          <a:ext cx="1011696" cy="404678"/>
        </a:xfrm>
        <a:prstGeom prst="chevron">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6005" tIns="24003" rIns="12002" bIns="24003" numCol="1" spcCol="1270" anchor="ctr" anchorCtr="0">
          <a:noAutofit/>
        </a:bodyPr>
        <a:lstStyle/>
        <a:p>
          <a:pPr marL="0" lvl="0" indent="0" algn="ctr" defTabSz="400050">
            <a:lnSpc>
              <a:spcPct val="90000"/>
            </a:lnSpc>
            <a:spcBef>
              <a:spcPct val="0"/>
            </a:spcBef>
            <a:spcAft>
              <a:spcPct val="35000"/>
            </a:spcAft>
            <a:buNone/>
          </a:pPr>
          <a:r>
            <a:rPr lang="en-GB" sz="900" kern="1200" dirty="0"/>
            <a:t>Setting the scene</a:t>
          </a:r>
        </a:p>
      </dsp:txBody>
      <dsp:txXfrm>
        <a:off x="1012807" y="35996"/>
        <a:ext cx="607018" cy="404678"/>
      </dsp:txXfrm>
    </dsp:sp>
    <dsp:sp modelId="{8CC4B7A8-EF3F-488F-A0B3-B1C484A867B0}">
      <dsp:nvSpPr>
        <dsp:cNvPr id="0" name=""/>
        <dsp:cNvSpPr/>
      </dsp:nvSpPr>
      <dsp:spPr>
        <a:xfrm>
          <a:off x="1619825" y="35996"/>
          <a:ext cx="1011696" cy="404678"/>
        </a:xfrm>
        <a:prstGeom prst="chevron">
          <a:avLst/>
        </a:prstGeom>
        <a:solidFill>
          <a:schemeClr val="accent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6005" tIns="24003" rIns="12002" bIns="24003" numCol="1" spcCol="1270" anchor="ctr" anchorCtr="0">
          <a:noAutofit/>
        </a:bodyPr>
        <a:lstStyle/>
        <a:p>
          <a:pPr marL="0" lvl="0" indent="0" algn="ctr" defTabSz="400050">
            <a:lnSpc>
              <a:spcPct val="90000"/>
            </a:lnSpc>
            <a:spcBef>
              <a:spcPct val="0"/>
            </a:spcBef>
            <a:spcAft>
              <a:spcPct val="35000"/>
            </a:spcAft>
            <a:buNone/>
          </a:pPr>
          <a:r>
            <a:rPr lang="en-GB" sz="900" kern="1200" dirty="0"/>
            <a:t>Policy context</a:t>
          </a:r>
        </a:p>
      </dsp:txBody>
      <dsp:txXfrm>
        <a:off x="1822164" y="35996"/>
        <a:ext cx="607018" cy="404678"/>
      </dsp:txXfrm>
    </dsp:sp>
    <dsp:sp modelId="{C68D181E-ABA1-414D-B2E0-1FC12F43A77F}">
      <dsp:nvSpPr>
        <dsp:cNvPr id="0" name=""/>
        <dsp:cNvSpPr/>
      </dsp:nvSpPr>
      <dsp:spPr>
        <a:xfrm>
          <a:off x="2429182" y="35996"/>
          <a:ext cx="1011696" cy="404678"/>
        </a:xfrm>
        <a:prstGeom prst="chevron">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6005" tIns="24003" rIns="12002" bIns="24003" numCol="1" spcCol="1270" anchor="ctr" anchorCtr="0">
          <a:noAutofit/>
        </a:bodyPr>
        <a:lstStyle/>
        <a:p>
          <a:pPr marL="0" lvl="0" indent="0" algn="ctr" defTabSz="400050">
            <a:lnSpc>
              <a:spcPct val="90000"/>
            </a:lnSpc>
            <a:spcBef>
              <a:spcPct val="0"/>
            </a:spcBef>
            <a:spcAft>
              <a:spcPct val="35000"/>
            </a:spcAft>
            <a:buNone/>
          </a:pPr>
          <a:r>
            <a:rPr lang="en-GB" sz="900" kern="1200" dirty="0"/>
            <a:t>What works?</a:t>
          </a:r>
        </a:p>
      </dsp:txBody>
      <dsp:txXfrm>
        <a:off x="2631521" y="35996"/>
        <a:ext cx="607018" cy="404678"/>
      </dsp:txXfrm>
    </dsp:sp>
    <dsp:sp modelId="{B7D1FBC7-8C24-4560-A947-4F9E0042616D}">
      <dsp:nvSpPr>
        <dsp:cNvPr id="0" name=""/>
        <dsp:cNvSpPr/>
      </dsp:nvSpPr>
      <dsp:spPr>
        <a:xfrm>
          <a:off x="3238539" y="35996"/>
          <a:ext cx="1011696" cy="404678"/>
        </a:xfrm>
        <a:prstGeom prst="chevron">
          <a:avLst/>
        </a:prstGeom>
        <a:solidFill>
          <a:schemeClr val="accent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6005" tIns="24003" rIns="12002" bIns="24003" numCol="1" spcCol="1270" anchor="ctr" anchorCtr="0">
          <a:noAutofit/>
        </a:bodyPr>
        <a:lstStyle/>
        <a:p>
          <a:pPr marL="0" lvl="0" indent="0" algn="ctr" defTabSz="400050">
            <a:lnSpc>
              <a:spcPct val="90000"/>
            </a:lnSpc>
            <a:spcBef>
              <a:spcPct val="0"/>
            </a:spcBef>
            <a:spcAft>
              <a:spcPct val="35000"/>
            </a:spcAft>
            <a:buNone/>
          </a:pPr>
          <a:r>
            <a:rPr lang="en-GB" sz="900" kern="1200" dirty="0"/>
            <a:t>Local picture</a:t>
          </a:r>
        </a:p>
      </dsp:txBody>
      <dsp:txXfrm>
        <a:off x="3440878" y="35996"/>
        <a:ext cx="607018" cy="404678"/>
      </dsp:txXfrm>
    </dsp:sp>
    <dsp:sp modelId="{DD9995A6-46CB-489B-B232-9A85FB81A634}">
      <dsp:nvSpPr>
        <dsp:cNvPr id="0" name=""/>
        <dsp:cNvSpPr/>
      </dsp:nvSpPr>
      <dsp:spPr>
        <a:xfrm>
          <a:off x="4047895" y="35996"/>
          <a:ext cx="1011696" cy="404678"/>
        </a:xfrm>
        <a:prstGeom prst="chevron">
          <a:avLst/>
        </a:prstGeom>
        <a:solidFill>
          <a:srgbClr val="339933"/>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6005" tIns="24003" rIns="12002" bIns="24003" numCol="1" spcCol="1270" anchor="ctr" anchorCtr="0">
          <a:noAutofit/>
        </a:bodyPr>
        <a:lstStyle/>
        <a:p>
          <a:pPr marL="0" lvl="0" indent="0" algn="ctr" defTabSz="400050">
            <a:lnSpc>
              <a:spcPct val="90000"/>
            </a:lnSpc>
            <a:spcBef>
              <a:spcPct val="0"/>
            </a:spcBef>
            <a:spcAft>
              <a:spcPct val="35000"/>
            </a:spcAft>
            <a:buNone/>
          </a:pPr>
          <a:r>
            <a:rPr lang="en-GB" sz="900" kern="1200" dirty="0"/>
            <a:t>Local actions</a:t>
          </a:r>
        </a:p>
      </dsp:txBody>
      <dsp:txXfrm>
        <a:off x="4250234" y="35996"/>
        <a:ext cx="607018" cy="404678"/>
      </dsp:txXfrm>
    </dsp:sp>
    <dsp:sp modelId="{33EAE534-EC94-4615-99B7-74B177ECF4CA}">
      <dsp:nvSpPr>
        <dsp:cNvPr id="0" name=""/>
        <dsp:cNvSpPr/>
      </dsp:nvSpPr>
      <dsp:spPr>
        <a:xfrm>
          <a:off x="4857252" y="35996"/>
          <a:ext cx="1011696" cy="404678"/>
        </a:xfrm>
        <a:prstGeom prst="chevron">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6005" tIns="24003" rIns="12002" bIns="24003" numCol="1" spcCol="1270" anchor="ctr" anchorCtr="0">
          <a:noAutofit/>
        </a:bodyPr>
        <a:lstStyle/>
        <a:p>
          <a:pPr marL="0" lvl="0" indent="0" algn="ctr" defTabSz="400050">
            <a:lnSpc>
              <a:spcPct val="90000"/>
            </a:lnSpc>
            <a:spcBef>
              <a:spcPct val="0"/>
            </a:spcBef>
            <a:spcAft>
              <a:spcPct val="35000"/>
            </a:spcAft>
            <a:buNone/>
          </a:pPr>
          <a:r>
            <a:rPr lang="en-GB" sz="900" kern="1200" dirty="0"/>
            <a:t>Impact on indicators</a:t>
          </a:r>
        </a:p>
      </dsp:txBody>
      <dsp:txXfrm>
        <a:off x="5059591" y="35996"/>
        <a:ext cx="607018" cy="404678"/>
      </dsp:txXfrm>
    </dsp:sp>
    <dsp:sp modelId="{0185762C-B8C2-45E1-8131-E067DA5C3121}">
      <dsp:nvSpPr>
        <dsp:cNvPr id="0" name=""/>
        <dsp:cNvSpPr/>
      </dsp:nvSpPr>
      <dsp:spPr>
        <a:xfrm>
          <a:off x="5666609" y="35996"/>
          <a:ext cx="1011696" cy="404678"/>
        </a:xfrm>
        <a:prstGeom prst="chevron">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6005" tIns="24003" rIns="12002" bIns="24003" numCol="1" spcCol="1270" anchor="ctr" anchorCtr="0">
          <a:noAutofit/>
        </a:bodyPr>
        <a:lstStyle/>
        <a:p>
          <a:pPr marL="0" lvl="0" indent="0" algn="ctr" defTabSz="400050">
            <a:lnSpc>
              <a:spcPct val="90000"/>
            </a:lnSpc>
            <a:spcBef>
              <a:spcPct val="0"/>
            </a:spcBef>
            <a:spcAft>
              <a:spcPct val="35000"/>
            </a:spcAft>
            <a:buNone/>
          </a:pPr>
          <a:r>
            <a:rPr lang="en-GB" sz="900" kern="1200" dirty="0"/>
            <a:t>Public perspective</a:t>
          </a:r>
        </a:p>
      </dsp:txBody>
      <dsp:txXfrm>
        <a:off x="5868948" y="35996"/>
        <a:ext cx="607018" cy="404678"/>
      </dsp:txXfrm>
    </dsp:sp>
    <dsp:sp modelId="{DEAAF18F-8CC8-4BC1-8DF3-D4285318601E}">
      <dsp:nvSpPr>
        <dsp:cNvPr id="0" name=""/>
        <dsp:cNvSpPr/>
      </dsp:nvSpPr>
      <dsp:spPr>
        <a:xfrm>
          <a:off x="6475966" y="35996"/>
          <a:ext cx="1011696" cy="404678"/>
        </a:xfrm>
        <a:prstGeom prst="chevron">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6005" tIns="24003" rIns="12002" bIns="24003" numCol="1" spcCol="1270" anchor="ctr" anchorCtr="0">
          <a:noAutofit/>
        </a:bodyPr>
        <a:lstStyle/>
        <a:p>
          <a:pPr marL="0" lvl="0" indent="0" algn="ctr" defTabSz="400050">
            <a:lnSpc>
              <a:spcPct val="90000"/>
            </a:lnSpc>
            <a:spcBef>
              <a:spcPct val="0"/>
            </a:spcBef>
            <a:spcAft>
              <a:spcPct val="35000"/>
            </a:spcAft>
            <a:buNone/>
          </a:pPr>
          <a:r>
            <a:rPr lang="en-GB" sz="900" kern="1200" dirty="0"/>
            <a:t>Knowledge gaps</a:t>
          </a:r>
        </a:p>
      </dsp:txBody>
      <dsp:txXfrm>
        <a:off x="6678305" y="35996"/>
        <a:ext cx="607018" cy="404678"/>
      </dsp:txXfrm>
    </dsp:sp>
    <dsp:sp modelId="{C3DB746A-7561-4F4C-9373-1212EB1A3A7D}">
      <dsp:nvSpPr>
        <dsp:cNvPr id="0" name=""/>
        <dsp:cNvSpPr/>
      </dsp:nvSpPr>
      <dsp:spPr>
        <a:xfrm>
          <a:off x="7285323" y="35996"/>
          <a:ext cx="1011696" cy="404678"/>
        </a:xfrm>
        <a:prstGeom prst="chevron">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6005" tIns="24003" rIns="12002" bIns="24003" numCol="1" spcCol="1270" anchor="ctr" anchorCtr="0">
          <a:noAutofit/>
        </a:bodyPr>
        <a:lstStyle/>
        <a:p>
          <a:pPr marL="0" lvl="0" indent="0" algn="ctr" defTabSz="400050">
            <a:lnSpc>
              <a:spcPct val="90000"/>
            </a:lnSpc>
            <a:spcBef>
              <a:spcPct val="0"/>
            </a:spcBef>
            <a:spcAft>
              <a:spcPct val="35000"/>
            </a:spcAft>
            <a:buNone/>
          </a:pPr>
          <a:r>
            <a:rPr lang="en-GB" sz="900" kern="1200" dirty="0"/>
            <a:t>Priorities</a:t>
          </a:r>
        </a:p>
      </dsp:txBody>
      <dsp:txXfrm>
        <a:off x="7487662" y="35996"/>
        <a:ext cx="607018" cy="404678"/>
      </dsp:txXfrm>
    </dsp:sp>
    <dsp:sp modelId="{0038F846-6D71-4B12-A8A5-1D32D5F41839}">
      <dsp:nvSpPr>
        <dsp:cNvPr id="0" name=""/>
        <dsp:cNvSpPr/>
      </dsp:nvSpPr>
      <dsp:spPr>
        <a:xfrm>
          <a:off x="8094680" y="35996"/>
          <a:ext cx="1011696" cy="404678"/>
        </a:xfrm>
        <a:prstGeom prst="chevron">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6005" tIns="24003" rIns="12002" bIns="24003" numCol="1" spcCol="1270" anchor="ctr" anchorCtr="0">
          <a:noAutofit/>
        </a:bodyPr>
        <a:lstStyle/>
        <a:p>
          <a:pPr marL="0" lvl="0" indent="0" algn="ctr" defTabSz="400050">
            <a:lnSpc>
              <a:spcPct val="90000"/>
            </a:lnSpc>
            <a:spcBef>
              <a:spcPct val="0"/>
            </a:spcBef>
            <a:spcAft>
              <a:spcPct val="35000"/>
            </a:spcAft>
            <a:buNone/>
          </a:pPr>
          <a:r>
            <a:rPr lang="en-GB" sz="900" kern="1200" dirty="0"/>
            <a:t>Key contacts &amp; Appendices</a:t>
          </a:r>
        </a:p>
      </dsp:txBody>
      <dsp:txXfrm>
        <a:off x="8297019" y="35996"/>
        <a:ext cx="607018" cy="404678"/>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4DBDAA1-024F-495B-96E4-22A4C28CBDCF}">
      <dsp:nvSpPr>
        <dsp:cNvPr id="0" name=""/>
        <dsp:cNvSpPr/>
      </dsp:nvSpPr>
      <dsp:spPr>
        <a:xfrm>
          <a:off x="1111" y="35996"/>
          <a:ext cx="1011696" cy="404678"/>
        </a:xfrm>
        <a:prstGeom prst="homePlate">
          <a:avLst/>
        </a:prstGeom>
        <a:solidFill>
          <a:schemeClr val="accent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8006" tIns="24003" rIns="12002" bIns="24003" numCol="1" spcCol="1270" anchor="ctr" anchorCtr="0">
          <a:noAutofit/>
        </a:bodyPr>
        <a:lstStyle/>
        <a:p>
          <a:pPr marL="0" lvl="0" indent="0" algn="ctr" defTabSz="400050">
            <a:lnSpc>
              <a:spcPct val="90000"/>
            </a:lnSpc>
            <a:spcBef>
              <a:spcPct val="0"/>
            </a:spcBef>
            <a:spcAft>
              <a:spcPct val="35000"/>
            </a:spcAft>
            <a:buNone/>
          </a:pPr>
          <a:r>
            <a:rPr lang="en-GB" sz="900" kern="1200" dirty="0"/>
            <a:t>Key facts</a:t>
          </a:r>
        </a:p>
      </dsp:txBody>
      <dsp:txXfrm>
        <a:off x="1111" y="35996"/>
        <a:ext cx="910527" cy="404678"/>
      </dsp:txXfrm>
    </dsp:sp>
    <dsp:sp modelId="{EC5C61DF-8CA0-4866-BB77-3ABEB3A0A81A}">
      <dsp:nvSpPr>
        <dsp:cNvPr id="0" name=""/>
        <dsp:cNvSpPr/>
      </dsp:nvSpPr>
      <dsp:spPr>
        <a:xfrm>
          <a:off x="810468" y="35996"/>
          <a:ext cx="1011696" cy="404678"/>
        </a:xfrm>
        <a:prstGeom prst="chevron">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6005" tIns="24003" rIns="12002" bIns="24003" numCol="1" spcCol="1270" anchor="ctr" anchorCtr="0">
          <a:noAutofit/>
        </a:bodyPr>
        <a:lstStyle/>
        <a:p>
          <a:pPr marL="0" lvl="0" indent="0" algn="ctr" defTabSz="400050">
            <a:lnSpc>
              <a:spcPct val="90000"/>
            </a:lnSpc>
            <a:spcBef>
              <a:spcPct val="0"/>
            </a:spcBef>
            <a:spcAft>
              <a:spcPct val="35000"/>
            </a:spcAft>
            <a:buNone/>
          </a:pPr>
          <a:r>
            <a:rPr lang="en-GB" sz="900" kern="1200" dirty="0"/>
            <a:t>Setting the scene</a:t>
          </a:r>
        </a:p>
      </dsp:txBody>
      <dsp:txXfrm>
        <a:off x="1012807" y="35996"/>
        <a:ext cx="607018" cy="404678"/>
      </dsp:txXfrm>
    </dsp:sp>
    <dsp:sp modelId="{8CC4B7A8-EF3F-488F-A0B3-B1C484A867B0}">
      <dsp:nvSpPr>
        <dsp:cNvPr id="0" name=""/>
        <dsp:cNvSpPr/>
      </dsp:nvSpPr>
      <dsp:spPr>
        <a:xfrm>
          <a:off x="1619825" y="35996"/>
          <a:ext cx="1011696" cy="404678"/>
        </a:xfrm>
        <a:prstGeom prst="chevron">
          <a:avLst/>
        </a:prstGeom>
        <a:solidFill>
          <a:schemeClr val="accent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6005" tIns="24003" rIns="12002" bIns="24003" numCol="1" spcCol="1270" anchor="ctr" anchorCtr="0">
          <a:noAutofit/>
        </a:bodyPr>
        <a:lstStyle/>
        <a:p>
          <a:pPr marL="0" lvl="0" indent="0" algn="ctr" defTabSz="400050">
            <a:lnSpc>
              <a:spcPct val="90000"/>
            </a:lnSpc>
            <a:spcBef>
              <a:spcPct val="0"/>
            </a:spcBef>
            <a:spcAft>
              <a:spcPct val="35000"/>
            </a:spcAft>
            <a:buNone/>
          </a:pPr>
          <a:r>
            <a:rPr lang="en-GB" sz="900" kern="1200" dirty="0"/>
            <a:t>Policy context</a:t>
          </a:r>
        </a:p>
      </dsp:txBody>
      <dsp:txXfrm>
        <a:off x="1822164" y="35996"/>
        <a:ext cx="607018" cy="404678"/>
      </dsp:txXfrm>
    </dsp:sp>
    <dsp:sp modelId="{C68D181E-ABA1-414D-B2E0-1FC12F43A77F}">
      <dsp:nvSpPr>
        <dsp:cNvPr id="0" name=""/>
        <dsp:cNvSpPr/>
      </dsp:nvSpPr>
      <dsp:spPr>
        <a:xfrm>
          <a:off x="2429182" y="35996"/>
          <a:ext cx="1011696" cy="404678"/>
        </a:xfrm>
        <a:prstGeom prst="chevron">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6005" tIns="24003" rIns="12002" bIns="24003" numCol="1" spcCol="1270" anchor="ctr" anchorCtr="0">
          <a:noAutofit/>
        </a:bodyPr>
        <a:lstStyle/>
        <a:p>
          <a:pPr marL="0" lvl="0" indent="0" algn="ctr" defTabSz="400050">
            <a:lnSpc>
              <a:spcPct val="90000"/>
            </a:lnSpc>
            <a:spcBef>
              <a:spcPct val="0"/>
            </a:spcBef>
            <a:spcAft>
              <a:spcPct val="35000"/>
            </a:spcAft>
            <a:buNone/>
          </a:pPr>
          <a:r>
            <a:rPr lang="en-GB" sz="900" kern="1200" dirty="0"/>
            <a:t>What works?</a:t>
          </a:r>
        </a:p>
      </dsp:txBody>
      <dsp:txXfrm>
        <a:off x="2631521" y="35996"/>
        <a:ext cx="607018" cy="404678"/>
      </dsp:txXfrm>
    </dsp:sp>
    <dsp:sp modelId="{B7D1FBC7-8C24-4560-A947-4F9E0042616D}">
      <dsp:nvSpPr>
        <dsp:cNvPr id="0" name=""/>
        <dsp:cNvSpPr/>
      </dsp:nvSpPr>
      <dsp:spPr>
        <a:xfrm>
          <a:off x="3238539" y="35996"/>
          <a:ext cx="1011696" cy="404678"/>
        </a:xfrm>
        <a:prstGeom prst="chevron">
          <a:avLst/>
        </a:prstGeom>
        <a:solidFill>
          <a:schemeClr val="accent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6005" tIns="24003" rIns="12002" bIns="24003" numCol="1" spcCol="1270" anchor="ctr" anchorCtr="0">
          <a:noAutofit/>
        </a:bodyPr>
        <a:lstStyle/>
        <a:p>
          <a:pPr marL="0" lvl="0" indent="0" algn="ctr" defTabSz="400050">
            <a:lnSpc>
              <a:spcPct val="90000"/>
            </a:lnSpc>
            <a:spcBef>
              <a:spcPct val="0"/>
            </a:spcBef>
            <a:spcAft>
              <a:spcPct val="35000"/>
            </a:spcAft>
            <a:buNone/>
          </a:pPr>
          <a:r>
            <a:rPr lang="en-GB" sz="900" kern="1200" dirty="0"/>
            <a:t>Local picture</a:t>
          </a:r>
        </a:p>
      </dsp:txBody>
      <dsp:txXfrm>
        <a:off x="3440878" y="35996"/>
        <a:ext cx="607018" cy="404678"/>
      </dsp:txXfrm>
    </dsp:sp>
    <dsp:sp modelId="{DD9995A6-46CB-489B-B232-9A85FB81A634}">
      <dsp:nvSpPr>
        <dsp:cNvPr id="0" name=""/>
        <dsp:cNvSpPr/>
      </dsp:nvSpPr>
      <dsp:spPr>
        <a:xfrm>
          <a:off x="4047895" y="35996"/>
          <a:ext cx="1011696" cy="404678"/>
        </a:xfrm>
        <a:prstGeom prst="chevron">
          <a:avLst/>
        </a:prstGeom>
        <a:solidFill>
          <a:schemeClr val="accent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6005" tIns="24003" rIns="12002" bIns="24003" numCol="1" spcCol="1270" anchor="ctr" anchorCtr="0">
          <a:noAutofit/>
        </a:bodyPr>
        <a:lstStyle/>
        <a:p>
          <a:pPr marL="0" lvl="0" indent="0" algn="ctr" defTabSz="400050">
            <a:lnSpc>
              <a:spcPct val="90000"/>
            </a:lnSpc>
            <a:spcBef>
              <a:spcPct val="0"/>
            </a:spcBef>
            <a:spcAft>
              <a:spcPct val="35000"/>
            </a:spcAft>
            <a:buNone/>
          </a:pPr>
          <a:r>
            <a:rPr lang="en-GB" sz="900" kern="1200" dirty="0"/>
            <a:t>Local actions</a:t>
          </a:r>
        </a:p>
      </dsp:txBody>
      <dsp:txXfrm>
        <a:off x="4250234" y="35996"/>
        <a:ext cx="607018" cy="404678"/>
      </dsp:txXfrm>
    </dsp:sp>
    <dsp:sp modelId="{33EAE534-EC94-4615-99B7-74B177ECF4CA}">
      <dsp:nvSpPr>
        <dsp:cNvPr id="0" name=""/>
        <dsp:cNvSpPr/>
      </dsp:nvSpPr>
      <dsp:spPr>
        <a:xfrm>
          <a:off x="4857252" y="35996"/>
          <a:ext cx="1011696" cy="404678"/>
        </a:xfrm>
        <a:prstGeom prst="chevron">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6005" tIns="24003" rIns="12002" bIns="24003" numCol="1" spcCol="1270" anchor="ctr" anchorCtr="0">
          <a:noAutofit/>
        </a:bodyPr>
        <a:lstStyle/>
        <a:p>
          <a:pPr marL="0" lvl="0" indent="0" algn="ctr" defTabSz="400050">
            <a:lnSpc>
              <a:spcPct val="90000"/>
            </a:lnSpc>
            <a:spcBef>
              <a:spcPct val="0"/>
            </a:spcBef>
            <a:spcAft>
              <a:spcPct val="35000"/>
            </a:spcAft>
            <a:buNone/>
          </a:pPr>
          <a:r>
            <a:rPr lang="en-GB" sz="900" kern="1200" dirty="0"/>
            <a:t>Impact on indicators</a:t>
          </a:r>
        </a:p>
      </dsp:txBody>
      <dsp:txXfrm>
        <a:off x="5059591" y="35996"/>
        <a:ext cx="607018" cy="404678"/>
      </dsp:txXfrm>
    </dsp:sp>
    <dsp:sp modelId="{0185762C-B8C2-45E1-8131-E067DA5C3121}">
      <dsp:nvSpPr>
        <dsp:cNvPr id="0" name=""/>
        <dsp:cNvSpPr/>
      </dsp:nvSpPr>
      <dsp:spPr>
        <a:xfrm>
          <a:off x="5666609" y="35996"/>
          <a:ext cx="1011696" cy="404678"/>
        </a:xfrm>
        <a:prstGeom prst="chevron">
          <a:avLst/>
        </a:prstGeom>
        <a:solidFill>
          <a:srgbClr val="339933"/>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6005" tIns="24003" rIns="12002" bIns="24003" numCol="1" spcCol="1270" anchor="ctr" anchorCtr="0">
          <a:noAutofit/>
        </a:bodyPr>
        <a:lstStyle/>
        <a:p>
          <a:pPr marL="0" lvl="0" indent="0" algn="ctr" defTabSz="400050">
            <a:lnSpc>
              <a:spcPct val="90000"/>
            </a:lnSpc>
            <a:spcBef>
              <a:spcPct val="0"/>
            </a:spcBef>
            <a:spcAft>
              <a:spcPct val="35000"/>
            </a:spcAft>
            <a:buNone/>
          </a:pPr>
          <a:r>
            <a:rPr lang="en-GB" sz="900" kern="1200" dirty="0"/>
            <a:t>Public perspective</a:t>
          </a:r>
        </a:p>
      </dsp:txBody>
      <dsp:txXfrm>
        <a:off x="5868948" y="35996"/>
        <a:ext cx="607018" cy="404678"/>
      </dsp:txXfrm>
    </dsp:sp>
    <dsp:sp modelId="{DEAAF18F-8CC8-4BC1-8DF3-D4285318601E}">
      <dsp:nvSpPr>
        <dsp:cNvPr id="0" name=""/>
        <dsp:cNvSpPr/>
      </dsp:nvSpPr>
      <dsp:spPr>
        <a:xfrm>
          <a:off x="6475966" y="35996"/>
          <a:ext cx="1011696" cy="404678"/>
        </a:xfrm>
        <a:prstGeom prst="chevron">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6005" tIns="24003" rIns="12002" bIns="24003" numCol="1" spcCol="1270" anchor="ctr" anchorCtr="0">
          <a:noAutofit/>
        </a:bodyPr>
        <a:lstStyle/>
        <a:p>
          <a:pPr marL="0" lvl="0" indent="0" algn="ctr" defTabSz="400050">
            <a:lnSpc>
              <a:spcPct val="90000"/>
            </a:lnSpc>
            <a:spcBef>
              <a:spcPct val="0"/>
            </a:spcBef>
            <a:spcAft>
              <a:spcPct val="35000"/>
            </a:spcAft>
            <a:buNone/>
          </a:pPr>
          <a:r>
            <a:rPr lang="en-GB" sz="900" kern="1200" dirty="0"/>
            <a:t>Knowledge gaps</a:t>
          </a:r>
        </a:p>
      </dsp:txBody>
      <dsp:txXfrm>
        <a:off x="6678305" y="35996"/>
        <a:ext cx="607018" cy="404678"/>
      </dsp:txXfrm>
    </dsp:sp>
    <dsp:sp modelId="{C3DB746A-7561-4F4C-9373-1212EB1A3A7D}">
      <dsp:nvSpPr>
        <dsp:cNvPr id="0" name=""/>
        <dsp:cNvSpPr/>
      </dsp:nvSpPr>
      <dsp:spPr>
        <a:xfrm>
          <a:off x="7285323" y="35996"/>
          <a:ext cx="1011696" cy="404678"/>
        </a:xfrm>
        <a:prstGeom prst="chevron">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6005" tIns="24003" rIns="12002" bIns="24003" numCol="1" spcCol="1270" anchor="ctr" anchorCtr="0">
          <a:noAutofit/>
        </a:bodyPr>
        <a:lstStyle/>
        <a:p>
          <a:pPr marL="0" lvl="0" indent="0" algn="ctr" defTabSz="400050">
            <a:lnSpc>
              <a:spcPct val="90000"/>
            </a:lnSpc>
            <a:spcBef>
              <a:spcPct val="0"/>
            </a:spcBef>
            <a:spcAft>
              <a:spcPct val="35000"/>
            </a:spcAft>
            <a:buNone/>
          </a:pPr>
          <a:r>
            <a:rPr lang="en-GB" sz="900" kern="1200" dirty="0"/>
            <a:t>Priorities</a:t>
          </a:r>
        </a:p>
      </dsp:txBody>
      <dsp:txXfrm>
        <a:off x="7487662" y="35996"/>
        <a:ext cx="607018" cy="404678"/>
      </dsp:txXfrm>
    </dsp:sp>
    <dsp:sp modelId="{0038F846-6D71-4B12-A8A5-1D32D5F41839}">
      <dsp:nvSpPr>
        <dsp:cNvPr id="0" name=""/>
        <dsp:cNvSpPr/>
      </dsp:nvSpPr>
      <dsp:spPr>
        <a:xfrm>
          <a:off x="8094680" y="35996"/>
          <a:ext cx="1011696" cy="404678"/>
        </a:xfrm>
        <a:prstGeom prst="chevron">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6005" tIns="24003" rIns="12002" bIns="24003" numCol="1" spcCol="1270" anchor="ctr" anchorCtr="0">
          <a:noAutofit/>
        </a:bodyPr>
        <a:lstStyle/>
        <a:p>
          <a:pPr marL="0" lvl="0" indent="0" algn="ctr" defTabSz="400050">
            <a:lnSpc>
              <a:spcPct val="90000"/>
            </a:lnSpc>
            <a:spcBef>
              <a:spcPct val="0"/>
            </a:spcBef>
            <a:spcAft>
              <a:spcPct val="35000"/>
            </a:spcAft>
            <a:buNone/>
          </a:pPr>
          <a:r>
            <a:rPr lang="en-GB" sz="900" kern="1200" dirty="0"/>
            <a:t>Key contacts &amp; Appendices</a:t>
          </a:r>
        </a:p>
      </dsp:txBody>
      <dsp:txXfrm>
        <a:off x="8297019" y="35996"/>
        <a:ext cx="607018" cy="404678"/>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4DBDAA1-024F-495B-96E4-22A4C28CBDCF}">
      <dsp:nvSpPr>
        <dsp:cNvPr id="0" name=""/>
        <dsp:cNvSpPr/>
      </dsp:nvSpPr>
      <dsp:spPr>
        <a:xfrm>
          <a:off x="1111" y="35996"/>
          <a:ext cx="1011696" cy="404678"/>
        </a:xfrm>
        <a:prstGeom prst="homePlate">
          <a:avLst/>
        </a:prstGeom>
        <a:solidFill>
          <a:schemeClr val="accent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8006" tIns="24003" rIns="12002" bIns="24003" numCol="1" spcCol="1270" anchor="ctr" anchorCtr="0">
          <a:noAutofit/>
        </a:bodyPr>
        <a:lstStyle/>
        <a:p>
          <a:pPr marL="0" lvl="0" indent="0" algn="ctr" defTabSz="400050">
            <a:lnSpc>
              <a:spcPct val="90000"/>
            </a:lnSpc>
            <a:spcBef>
              <a:spcPct val="0"/>
            </a:spcBef>
            <a:spcAft>
              <a:spcPct val="35000"/>
            </a:spcAft>
            <a:buNone/>
          </a:pPr>
          <a:r>
            <a:rPr lang="en-GB" sz="900" kern="1200" dirty="0"/>
            <a:t>Key facts</a:t>
          </a:r>
        </a:p>
      </dsp:txBody>
      <dsp:txXfrm>
        <a:off x="1111" y="35996"/>
        <a:ext cx="910527" cy="404678"/>
      </dsp:txXfrm>
    </dsp:sp>
    <dsp:sp modelId="{EC5C61DF-8CA0-4866-BB77-3ABEB3A0A81A}">
      <dsp:nvSpPr>
        <dsp:cNvPr id="0" name=""/>
        <dsp:cNvSpPr/>
      </dsp:nvSpPr>
      <dsp:spPr>
        <a:xfrm>
          <a:off x="810468" y="35996"/>
          <a:ext cx="1011696" cy="404678"/>
        </a:xfrm>
        <a:prstGeom prst="chevron">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6005" tIns="24003" rIns="12002" bIns="24003" numCol="1" spcCol="1270" anchor="ctr" anchorCtr="0">
          <a:noAutofit/>
        </a:bodyPr>
        <a:lstStyle/>
        <a:p>
          <a:pPr marL="0" lvl="0" indent="0" algn="ctr" defTabSz="400050">
            <a:lnSpc>
              <a:spcPct val="90000"/>
            </a:lnSpc>
            <a:spcBef>
              <a:spcPct val="0"/>
            </a:spcBef>
            <a:spcAft>
              <a:spcPct val="35000"/>
            </a:spcAft>
            <a:buNone/>
          </a:pPr>
          <a:r>
            <a:rPr lang="en-GB" sz="900" kern="1200" dirty="0"/>
            <a:t>Setting the scene</a:t>
          </a:r>
        </a:p>
      </dsp:txBody>
      <dsp:txXfrm>
        <a:off x="1012807" y="35996"/>
        <a:ext cx="607018" cy="404678"/>
      </dsp:txXfrm>
    </dsp:sp>
    <dsp:sp modelId="{8CC4B7A8-EF3F-488F-A0B3-B1C484A867B0}">
      <dsp:nvSpPr>
        <dsp:cNvPr id="0" name=""/>
        <dsp:cNvSpPr/>
      </dsp:nvSpPr>
      <dsp:spPr>
        <a:xfrm>
          <a:off x="1619825" y="35996"/>
          <a:ext cx="1011696" cy="404678"/>
        </a:xfrm>
        <a:prstGeom prst="chevron">
          <a:avLst/>
        </a:prstGeom>
        <a:solidFill>
          <a:schemeClr val="accent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6005" tIns="24003" rIns="12002" bIns="24003" numCol="1" spcCol="1270" anchor="ctr" anchorCtr="0">
          <a:noAutofit/>
        </a:bodyPr>
        <a:lstStyle/>
        <a:p>
          <a:pPr marL="0" lvl="0" indent="0" algn="ctr" defTabSz="400050">
            <a:lnSpc>
              <a:spcPct val="90000"/>
            </a:lnSpc>
            <a:spcBef>
              <a:spcPct val="0"/>
            </a:spcBef>
            <a:spcAft>
              <a:spcPct val="35000"/>
            </a:spcAft>
            <a:buNone/>
          </a:pPr>
          <a:r>
            <a:rPr lang="en-GB" sz="900" kern="1200" dirty="0"/>
            <a:t>Policy context</a:t>
          </a:r>
        </a:p>
      </dsp:txBody>
      <dsp:txXfrm>
        <a:off x="1822164" y="35996"/>
        <a:ext cx="607018" cy="404678"/>
      </dsp:txXfrm>
    </dsp:sp>
    <dsp:sp modelId="{C68D181E-ABA1-414D-B2E0-1FC12F43A77F}">
      <dsp:nvSpPr>
        <dsp:cNvPr id="0" name=""/>
        <dsp:cNvSpPr/>
      </dsp:nvSpPr>
      <dsp:spPr>
        <a:xfrm>
          <a:off x="2429182" y="35996"/>
          <a:ext cx="1011696" cy="404678"/>
        </a:xfrm>
        <a:prstGeom prst="chevron">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6005" tIns="24003" rIns="12002" bIns="24003" numCol="1" spcCol="1270" anchor="ctr" anchorCtr="0">
          <a:noAutofit/>
        </a:bodyPr>
        <a:lstStyle/>
        <a:p>
          <a:pPr marL="0" lvl="0" indent="0" algn="ctr" defTabSz="400050">
            <a:lnSpc>
              <a:spcPct val="90000"/>
            </a:lnSpc>
            <a:spcBef>
              <a:spcPct val="0"/>
            </a:spcBef>
            <a:spcAft>
              <a:spcPct val="35000"/>
            </a:spcAft>
            <a:buNone/>
          </a:pPr>
          <a:r>
            <a:rPr lang="en-GB" sz="900" kern="1200" dirty="0"/>
            <a:t>What works?</a:t>
          </a:r>
        </a:p>
      </dsp:txBody>
      <dsp:txXfrm>
        <a:off x="2631521" y="35996"/>
        <a:ext cx="607018" cy="404678"/>
      </dsp:txXfrm>
    </dsp:sp>
    <dsp:sp modelId="{B7D1FBC7-8C24-4560-A947-4F9E0042616D}">
      <dsp:nvSpPr>
        <dsp:cNvPr id="0" name=""/>
        <dsp:cNvSpPr/>
      </dsp:nvSpPr>
      <dsp:spPr>
        <a:xfrm>
          <a:off x="3238539" y="35996"/>
          <a:ext cx="1011696" cy="404678"/>
        </a:xfrm>
        <a:prstGeom prst="chevron">
          <a:avLst/>
        </a:prstGeom>
        <a:solidFill>
          <a:schemeClr val="accent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6005" tIns="24003" rIns="12002" bIns="24003" numCol="1" spcCol="1270" anchor="ctr" anchorCtr="0">
          <a:noAutofit/>
        </a:bodyPr>
        <a:lstStyle/>
        <a:p>
          <a:pPr marL="0" lvl="0" indent="0" algn="ctr" defTabSz="400050">
            <a:lnSpc>
              <a:spcPct val="90000"/>
            </a:lnSpc>
            <a:spcBef>
              <a:spcPct val="0"/>
            </a:spcBef>
            <a:spcAft>
              <a:spcPct val="35000"/>
            </a:spcAft>
            <a:buNone/>
          </a:pPr>
          <a:r>
            <a:rPr lang="en-GB" sz="900" kern="1200" dirty="0"/>
            <a:t>Local picture</a:t>
          </a:r>
        </a:p>
      </dsp:txBody>
      <dsp:txXfrm>
        <a:off x="3440878" y="35996"/>
        <a:ext cx="607018" cy="404678"/>
      </dsp:txXfrm>
    </dsp:sp>
    <dsp:sp modelId="{DD9995A6-46CB-489B-B232-9A85FB81A634}">
      <dsp:nvSpPr>
        <dsp:cNvPr id="0" name=""/>
        <dsp:cNvSpPr/>
      </dsp:nvSpPr>
      <dsp:spPr>
        <a:xfrm>
          <a:off x="4047895" y="35996"/>
          <a:ext cx="1011696" cy="404678"/>
        </a:xfrm>
        <a:prstGeom prst="chevron">
          <a:avLst/>
        </a:prstGeom>
        <a:solidFill>
          <a:schemeClr val="accent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6005" tIns="24003" rIns="12002" bIns="24003" numCol="1" spcCol="1270" anchor="ctr" anchorCtr="0">
          <a:noAutofit/>
        </a:bodyPr>
        <a:lstStyle/>
        <a:p>
          <a:pPr marL="0" lvl="0" indent="0" algn="ctr" defTabSz="400050">
            <a:lnSpc>
              <a:spcPct val="90000"/>
            </a:lnSpc>
            <a:spcBef>
              <a:spcPct val="0"/>
            </a:spcBef>
            <a:spcAft>
              <a:spcPct val="35000"/>
            </a:spcAft>
            <a:buNone/>
          </a:pPr>
          <a:r>
            <a:rPr lang="en-GB" sz="900" kern="1200" dirty="0"/>
            <a:t>Local actions</a:t>
          </a:r>
        </a:p>
      </dsp:txBody>
      <dsp:txXfrm>
        <a:off x="4250234" y="35996"/>
        <a:ext cx="607018" cy="404678"/>
      </dsp:txXfrm>
    </dsp:sp>
    <dsp:sp modelId="{33EAE534-EC94-4615-99B7-74B177ECF4CA}">
      <dsp:nvSpPr>
        <dsp:cNvPr id="0" name=""/>
        <dsp:cNvSpPr/>
      </dsp:nvSpPr>
      <dsp:spPr>
        <a:xfrm>
          <a:off x="4857252" y="35996"/>
          <a:ext cx="1011696" cy="404678"/>
        </a:xfrm>
        <a:prstGeom prst="chevron">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6005" tIns="24003" rIns="12002" bIns="24003" numCol="1" spcCol="1270" anchor="ctr" anchorCtr="0">
          <a:noAutofit/>
        </a:bodyPr>
        <a:lstStyle/>
        <a:p>
          <a:pPr marL="0" lvl="0" indent="0" algn="ctr" defTabSz="400050">
            <a:lnSpc>
              <a:spcPct val="90000"/>
            </a:lnSpc>
            <a:spcBef>
              <a:spcPct val="0"/>
            </a:spcBef>
            <a:spcAft>
              <a:spcPct val="35000"/>
            </a:spcAft>
            <a:buNone/>
          </a:pPr>
          <a:r>
            <a:rPr lang="en-GB" sz="900" kern="1200" dirty="0"/>
            <a:t>Impact on indicators</a:t>
          </a:r>
        </a:p>
      </dsp:txBody>
      <dsp:txXfrm>
        <a:off x="5059591" y="35996"/>
        <a:ext cx="607018" cy="404678"/>
      </dsp:txXfrm>
    </dsp:sp>
    <dsp:sp modelId="{0185762C-B8C2-45E1-8131-E067DA5C3121}">
      <dsp:nvSpPr>
        <dsp:cNvPr id="0" name=""/>
        <dsp:cNvSpPr/>
      </dsp:nvSpPr>
      <dsp:spPr>
        <a:xfrm>
          <a:off x="5666609" y="35996"/>
          <a:ext cx="1011696" cy="404678"/>
        </a:xfrm>
        <a:prstGeom prst="chevron">
          <a:avLst/>
        </a:prstGeom>
        <a:solidFill>
          <a:schemeClr val="accent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6005" tIns="24003" rIns="12002" bIns="24003" numCol="1" spcCol="1270" anchor="ctr" anchorCtr="0">
          <a:noAutofit/>
        </a:bodyPr>
        <a:lstStyle/>
        <a:p>
          <a:pPr marL="0" lvl="0" indent="0" algn="ctr" defTabSz="400050">
            <a:lnSpc>
              <a:spcPct val="90000"/>
            </a:lnSpc>
            <a:spcBef>
              <a:spcPct val="0"/>
            </a:spcBef>
            <a:spcAft>
              <a:spcPct val="35000"/>
            </a:spcAft>
            <a:buNone/>
          </a:pPr>
          <a:r>
            <a:rPr lang="en-GB" sz="900" kern="1200" dirty="0"/>
            <a:t>Public perspective</a:t>
          </a:r>
        </a:p>
      </dsp:txBody>
      <dsp:txXfrm>
        <a:off x="5868948" y="35996"/>
        <a:ext cx="607018" cy="404678"/>
      </dsp:txXfrm>
    </dsp:sp>
    <dsp:sp modelId="{DEAAF18F-8CC8-4BC1-8DF3-D4285318601E}">
      <dsp:nvSpPr>
        <dsp:cNvPr id="0" name=""/>
        <dsp:cNvSpPr/>
      </dsp:nvSpPr>
      <dsp:spPr>
        <a:xfrm>
          <a:off x="6475966" y="35996"/>
          <a:ext cx="1011696" cy="404678"/>
        </a:xfrm>
        <a:prstGeom prst="chevron">
          <a:avLst/>
        </a:prstGeom>
        <a:solidFill>
          <a:srgbClr val="339933"/>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6005" tIns="24003" rIns="12002" bIns="24003" numCol="1" spcCol="1270" anchor="ctr" anchorCtr="0">
          <a:noAutofit/>
        </a:bodyPr>
        <a:lstStyle/>
        <a:p>
          <a:pPr marL="0" lvl="0" indent="0" algn="ctr" defTabSz="400050">
            <a:lnSpc>
              <a:spcPct val="90000"/>
            </a:lnSpc>
            <a:spcBef>
              <a:spcPct val="0"/>
            </a:spcBef>
            <a:spcAft>
              <a:spcPct val="35000"/>
            </a:spcAft>
            <a:buNone/>
          </a:pPr>
          <a:r>
            <a:rPr lang="en-GB" sz="900" kern="1200" dirty="0"/>
            <a:t>Knowledge gaps</a:t>
          </a:r>
        </a:p>
      </dsp:txBody>
      <dsp:txXfrm>
        <a:off x="6678305" y="35996"/>
        <a:ext cx="607018" cy="404678"/>
      </dsp:txXfrm>
    </dsp:sp>
    <dsp:sp modelId="{C3DB746A-7561-4F4C-9373-1212EB1A3A7D}">
      <dsp:nvSpPr>
        <dsp:cNvPr id="0" name=""/>
        <dsp:cNvSpPr/>
      </dsp:nvSpPr>
      <dsp:spPr>
        <a:xfrm>
          <a:off x="7285323" y="35996"/>
          <a:ext cx="1011696" cy="404678"/>
        </a:xfrm>
        <a:prstGeom prst="chevron">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6005" tIns="24003" rIns="12002" bIns="24003" numCol="1" spcCol="1270" anchor="ctr" anchorCtr="0">
          <a:noAutofit/>
        </a:bodyPr>
        <a:lstStyle/>
        <a:p>
          <a:pPr marL="0" lvl="0" indent="0" algn="ctr" defTabSz="400050">
            <a:lnSpc>
              <a:spcPct val="90000"/>
            </a:lnSpc>
            <a:spcBef>
              <a:spcPct val="0"/>
            </a:spcBef>
            <a:spcAft>
              <a:spcPct val="35000"/>
            </a:spcAft>
            <a:buNone/>
          </a:pPr>
          <a:r>
            <a:rPr lang="en-GB" sz="900" kern="1200" dirty="0"/>
            <a:t>Priorities</a:t>
          </a:r>
        </a:p>
      </dsp:txBody>
      <dsp:txXfrm>
        <a:off x="7487662" y="35996"/>
        <a:ext cx="607018" cy="404678"/>
      </dsp:txXfrm>
    </dsp:sp>
    <dsp:sp modelId="{0038F846-6D71-4B12-A8A5-1D32D5F41839}">
      <dsp:nvSpPr>
        <dsp:cNvPr id="0" name=""/>
        <dsp:cNvSpPr/>
      </dsp:nvSpPr>
      <dsp:spPr>
        <a:xfrm>
          <a:off x="8094680" y="35996"/>
          <a:ext cx="1011696" cy="404678"/>
        </a:xfrm>
        <a:prstGeom prst="chevron">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6005" tIns="24003" rIns="12002" bIns="24003" numCol="1" spcCol="1270" anchor="ctr" anchorCtr="0">
          <a:noAutofit/>
        </a:bodyPr>
        <a:lstStyle/>
        <a:p>
          <a:pPr marL="0" lvl="0" indent="0" algn="ctr" defTabSz="400050">
            <a:lnSpc>
              <a:spcPct val="90000"/>
            </a:lnSpc>
            <a:spcBef>
              <a:spcPct val="0"/>
            </a:spcBef>
            <a:spcAft>
              <a:spcPct val="35000"/>
            </a:spcAft>
            <a:buNone/>
          </a:pPr>
          <a:r>
            <a:rPr lang="en-GB" sz="900" kern="1200" dirty="0"/>
            <a:t>Key contacts &amp; Appendices</a:t>
          </a:r>
        </a:p>
      </dsp:txBody>
      <dsp:txXfrm>
        <a:off x="8297019" y="35996"/>
        <a:ext cx="607018" cy="404678"/>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4DBDAA1-024F-495B-96E4-22A4C28CBDCF}">
      <dsp:nvSpPr>
        <dsp:cNvPr id="0" name=""/>
        <dsp:cNvSpPr/>
      </dsp:nvSpPr>
      <dsp:spPr>
        <a:xfrm>
          <a:off x="1111" y="35996"/>
          <a:ext cx="1011696" cy="404678"/>
        </a:xfrm>
        <a:prstGeom prst="homePlate">
          <a:avLst/>
        </a:prstGeom>
        <a:solidFill>
          <a:schemeClr val="accent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8006" tIns="24003" rIns="12002" bIns="24003" numCol="1" spcCol="1270" anchor="ctr" anchorCtr="0">
          <a:noAutofit/>
        </a:bodyPr>
        <a:lstStyle/>
        <a:p>
          <a:pPr marL="0" lvl="0" indent="0" algn="ctr" defTabSz="400050">
            <a:lnSpc>
              <a:spcPct val="90000"/>
            </a:lnSpc>
            <a:spcBef>
              <a:spcPct val="0"/>
            </a:spcBef>
            <a:spcAft>
              <a:spcPct val="35000"/>
            </a:spcAft>
            <a:buNone/>
          </a:pPr>
          <a:r>
            <a:rPr lang="en-GB" sz="900" kern="1200" dirty="0"/>
            <a:t>Key facts</a:t>
          </a:r>
        </a:p>
      </dsp:txBody>
      <dsp:txXfrm>
        <a:off x="1111" y="35996"/>
        <a:ext cx="910527" cy="404678"/>
      </dsp:txXfrm>
    </dsp:sp>
    <dsp:sp modelId="{EC5C61DF-8CA0-4866-BB77-3ABEB3A0A81A}">
      <dsp:nvSpPr>
        <dsp:cNvPr id="0" name=""/>
        <dsp:cNvSpPr/>
      </dsp:nvSpPr>
      <dsp:spPr>
        <a:xfrm>
          <a:off x="810468" y="35996"/>
          <a:ext cx="1011696" cy="404678"/>
        </a:xfrm>
        <a:prstGeom prst="chevron">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6005" tIns="24003" rIns="12002" bIns="24003" numCol="1" spcCol="1270" anchor="ctr" anchorCtr="0">
          <a:noAutofit/>
        </a:bodyPr>
        <a:lstStyle/>
        <a:p>
          <a:pPr marL="0" lvl="0" indent="0" algn="ctr" defTabSz="400050">
            <a:lnSpc>
              <a:spcPct val="90000"/>
            </a:lnSpc>
            <a:spcBef>
              <a:spcPct val="0"/>
            </a:spcBef>
            <a:spcAft>
              <a:spcPct val="35000"/>
            </a:spcAft>
            <a:buNone/>
          </a:pPr>
          <a:r>
            <a:rPr lang="en-GB" sz="900" kern="1200" dirty="0"/>
            <a:t>Setting the scene</a:t>
          </a:r>
        </a:p>
      </dsp:txBody>
      <dsp:txXfrm>
        <a:off x="1012807" y="35996"/>
        <a:ext cx="607018" cy="404678"/>
      </dsp:txXfrm>
    </dsp:sp>
    <dsp:sp modelId="{8CC4B7A8-EF3F-488F-A0B3-B1C484A867B0}">
      <dsp:nvSpPr>
        <dsp:cNvPr id="0" name=""/>
        <dsp:cNvSpPr/>
      </dsp:nvSpPr>
      <dsp:spPr>
        <a:xfrm>
          <a:off x="1619825" y="35996"/>
          <a:ext cx="1011696" cy="404678"/>
        </a:xfrm>
        <a:prstGeom prst="chevron">
          <a:avLst/>
        </a:prstGeom>
        <a:solidFill>
          <a:schemeClr val="accent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6005" tIns="24003" rIns="12002" bIns="24003" numCol="1" spcCol="1270" anchor="ctr" anchorCtr="0">
          <a:noAutofit/>
        </a:bodyPr>
        <a:lstStyle/>
        <a:p>
          <a:pPr marL="0" lvl="0" indent="0" algn="ctr" defTabSz="400050">
            <a:lnSpc>
              <a:spcPct val="90000"/>
            </a:lnSpc>
            <a:spcBef>
              <a:spcPct val="0"/>
            </a:spcBef>
            <a:spcAft>
              <a:spcPct val="35000"/>
            </a:spcAft>
            <a:buNone/>
          </a:pPr>
          <a:r>
            <a:rPr lang="en-GB" sz="900" kern="1200" dirty="0"/>
            <a:t>Policy context</a:t>
          </a:r>
        </a:p>
      </dsp:txBody>
      <dsp:txXfrm>
        <a:off x="1822164" y="35996"/>
        <a:ext cx="607018" cy="404678"/>
      </dsp:txXfrm>
    </dsp:sp>
    <dsp:sp modelId="{C68D181E-ABA1-414D-B2E0-1FC12F43A77F}">
      <dsp:nvSpPr>
        <dsp:cNvPr id="0" name=""/>
        <dsp:cNvSpPr/>
      </dsp:nvSpPr>
      <dsp:spPr>
        <a:xfrm>
          <a:off x="2429182" y="35996"/>
          <a:ext cx="1011696" cy="404678"/>
        </a:xfrm>
        <a:prstGeom prst="chevron">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6005" tIns="24003" rIns="12002" bIns="24003" numCol="1" spcCol="1270" anchor="ctr" anchorCtr="0">
          <a:noAutofit/>
        </a:bodyPr>
        <a:lstStyle/>
        <a:p>
          <a:pPr marL="0" lvl="0" indent="0" algn="ctr" defTabSz="400050">
            <a:lnSpc>
              <a:spcPct val="90000"/>
            </a:lnSpc>
            <a:spcBef>
              <a:spcPct val="0"/>
            </a:spcBef>
            <a:spcAft>
              <a:spcPct val="35000"/>
            </a:spcAft>
            <a:buNone/>
          </a:pPr>
          <a:r>
            <a:rPr lang="en-GB" sz="900" kern="1200" dirty="0"/>
            <a:t>What works?</a:t>
          </a:r>
        </a:p>
      </dsp:txBody>
      <dsp:txXfrm>
        <a:off x="2631521" y="35996"/>
        <a:ext cx="607018" cy="404678"/>
      </dsp:txXfrm>
    </dsp:sp>
    <dsp:sp modelId="{B7D1FBC7-8C24-4560-A947-4F9E0042616D}">
      <dsp:nvSpPr>
        <dsp:cNvPr id="0" name=""/>
        <dsp:cNvSpPr/>
      </dsp:nvSpPr>
      <dsp:spPr>
        <a:xfrm>
          <a:off x="3238539" y="35996"/>
          <a:ext cx="1011696" cy="404678"/>
        </a:xfrm>
        <a:prstGeom prst="chevron">
          <a:avLst/>
        </a:prstGeom>
        <a:solidFill>
          <a:schemeClr val="accent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6005" tIns="24003" rIns="12002" bIns="24003" numCol="1" spcCol="1270" anchor="ctr" anchorCtr="0">
          <a:noAutofit/>
        </a:bodyPr>
        <a:lstStyle/>
        <a:p>
          <a:pPr marL="0" lvl="0" indent="0" algn="ctr" defTabSz="400050">
            <a:lnSpc>
              <a:spcPct val="90000"/>
            </a:lnSpc>
            <a:spcBef>
              <a:spcPct val="0"/>
            </a:spcBef>
            <a:spcAft>
              <a:spcPct val="35000"/>
            </a:spcAft>
            <a:buNone/>
          </a:pPr>
          <a:r>
            <a:rPr lang="en-GB" sz="900" kern="1200" dirty="0"/>
            <a:t>Local picture</a:t>
          </a:r>
        </a:p>
      </dsp:txBody>
      <dsp:txXfrm>
        <a:off x="3440878" y="35996"/>
        <a:ext cx="607018" cy="404678"/>
      </dsp:txXfrm>
    </dsp:sp>
    <dsp:sp modelId="{DD9995A6-46CB-489B-B232-9A85FB81A634}">
      <dsp:nvSpPr>
        <dsp:cNvPr id="0" name=""/>
        <dsp:cNvSpPr/>
      </dsp:nvSpPr>
      <dsp:spPr>
        <a:xfrm>
          <a:off x="4047895" y="35996"/>
          <a:ext cx="1011696" cy="404678"/>
        </a:xfrm>
        <a:prstGeom prst="chevron">
          <a:avLst/>
        </a:prstGeom>
        <a:solidFill>
          <a:schemeClr val="accent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6005" tIns="24003" rIns="12002" bIns="24003" numCol="1" spcCol="1270" anchor="ctr" anchorCtr="0">
          <a:noAutofit/>
        </a:bodyPr>
        <a:lstStyle/>
        <a:p>
          <a:pPr marL="0" lvl="0" indent="0" algn="ctr" defTabSz="400050">
            <a:lnSpc>
              <a:spcPct val="90000"/>
            </a:lnSpc>
            <a:spcBef>
              <a:spcPct val="0"/>
            </a:spcBef>
            <a:spcAft>
              <a:spcPct val="35000"/>
            </a:spcAft>
            <a:buNone/>
          </a:pPr>
          <a:r>
            <a:rPr lang="en-GB" sz="900" kern="1200" dirty="0"/>
            <a:t>Local actions</a:t>
          </a:r>
        </a:p>
      </dsp:txBody>
      <dsp:txXfrm>
        <a:off x="4250234" y="35996"/>
        <a:ext cx="607018" cy="404678"/>
      </dsp:txXfrm>
    </dsp:sp>
    <dsp:sp modelId="{33EAE534-EC94-4615-99B7-74B177ECF4CA}">
      <dsp:nvSpPr>
        <dsp:cNvPr id="0" name=""/>
        <dsp:cNvSpPr/>
      </dsp:nvSpPr>
      <dsp:spPr>
        <a:xfrm>
          <a:off x="4857252" y="35996"/>
          <a:ext cx="1011696" cy="404678"/>
        </a:xfrm>
        <a:prstGeom prst="chevron">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6005" tIns="24003" rIns="12002" bIns="24003" numCol="1" spcCol="1270" anchor="ctr" anchorCtr="0">
          <a:noAutofit/>
        </a:bodyPr>
        <a:lstStyle/>
        <a:p>
          <a:pPr marL="0" lvl="0" indent="0" algn="ctr" defTabSz="400050">
            <a:lnSpc>
              <a:spcPct val="90000"/>
            </a:lnSpc>
            <a:spcBef>
              <a:spcPct val="0"/>
            </a:spcBef>
            <a:spcAft>
              <a:spcPct val="35000"/>
            </a:spcAft>
            <a:buNone/>
          </a:pPr>
          <a:r>
            <a:rPr lang="en-GB" sz="900" kern="1200" dirty="0"/>
            <a:t>Impact on indicators</a:t>
          </a:r>
        </a:p>
      </dsp:txBody>
      <dsp:txXfrm>
        <a:off x="5059591" y="35996"/>
        <a:ext cx="607018" cy="404678"/>
      </dsp:txXfrm>
    </dsp:sp>
    <dsp:sp modelId="{0185762C-B8C2-45E1-8131-E067DA5C3121}">
      <dsp:nvSpPr>
        <dsp:cNvPr id="0" name=""/>
        <dsp:cNvSpPr/>
      </dsp:nvSpPr>
      <dsp:spPr>
        <a:xfrm>
          <a:off x="5666609" y="35996"/>
          <a:ext cx="1011696" cy="404678"/>
        </a:xfrm>
        <a:prstGeom prst="chevron">
          <a:avLst/>
        </a:prstGeom>
        <a:solidFill>
          <a:schemeClr val="accent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6005" tIns="24003" rIns="12002" bIns="24003" numCol="1" spcCol="1270" anchor="ctr" anchorCtr="0">
          <a:noAutofit/>
        </a:bodyPr>
        <a:lstStyle/>
        <a:p>
          <a:pPr marL="0" lvl="0" indent="0" algn="ctr" defTabSz="400050">
            <a:lnSpc>
              <a:spcPct val="90000"/>
            </a:lnSpc>
            <a:spcBef>
              <a:spcPct val="0"/>
            </a:spcBef>
            <a:spcAft>
              <a:spcPct val="35000"/>
            </a:spcAft>
            <a:buNone/>
          </a:pPr>
          <a:r>
            <a:rPr lang="en-GB" sz="900" kern="1200" dirty="0"/>
            <a:t>Public perspective</a:t>
          </a:r>
        </a:p>
      </dsp:txBody>
      <dsp:txXfrm>
        <a:off x="5868948" y="35996"/>
        <a:ext cx="607018" cy="404678"/>
      </dsp:txXfrm>
    </dsp:sp>
    <dsp:sp modelId="{DEAAF18F-8CC8-4BC1-8DF3-D4285318601E}">
      <dsp:nvSpPr>
        <dsp:cNvPr id="0" name=""/>
        <dsp:cNvSpPr/>
      </dsp:nvSpPr>
      <dsp:spPr>
        <a:xfrm>
          <a:off x="6475966" y="35996"/>
          <a:ext cx="1011696" cy="404678"/>
        </a:xfrm>
        <a:prstGeom prst="chevron">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6005" tIns="24003" rIns="12002" bIns="24003" numCol="1" spcCol="1270" anchor="ctr" anchorCtr="0">
          <a:noAutofit/>
        </a:bodyPr>
        <a:lstStyle/>
        <a:p>
          <a:pPr marL="0" lvl="0" indent="0" algn="ctr" defTabSz="400050">
            <a:lnSpc>
              <a:spcPct val="90000"/>
            </a:lnSpc>
            <a:spcBef>
              <a:spcPct val="0"/>
            </a:spcBef>
            <a:spcAft>
              <a:spcPct val="35000"/>
            </a:spcAft>
            <a:buNone/>
          </a:pPr>
          <a:r>
            <a:rPr lang="en-GB" sz="900" kern="1200" dirty="0"/>
            <a:t>Knowledge gaps</a:t>
          </a:r>
        </a:p>
      </dsp:txBody>
      <dsp:txXfrm>
        <a:off x="6678305" y="35996"/>
        <a:ext cx="607018" cy="404678"/>
      </dsp:txXfrm>
    </dsp:sp>
    <dsp:sp modelId="{C3DB746A-7561-4F4C-9373-1212EB1A3A7D}">
      <dsp:nvSpPr>
        <dsp:cNvPr id="0" name=""/>
        <dsp:cNvSpPr/>
      </dsp:nvSpPr>
      <dsp:spPr>
        <a:xfrm>
          <a:off x="7285323" y="35996"/>
          <a:ext cx="1011696" cy="404678"/>
        </a:xfrm>
        <a:prstGeom prst="chevron">
          <a:avLst/>
        </a:prstGeom>
        <a:solidFill>
          <a:srgbClr val="339933"/>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6005" tIns="24003" rIns="12002" bIns="24003" numCol="1" spcCol="1270" anchor="ctr" anchorCtr="0">
          <a:noAutofit/>
        </a:bodyPr>
        <a:lstStyle/>
        <a:p>
          <a:pPr marL="0" lvl="0" indent="0" algn="ctr" defTabSz="400050">
            <a:lnSpc>
              <a:spcPct val="90000"/>
            </a:lnSpc>
            <a:spcBef>
              <a:spcPct val="0"/>
            </a:spcBef>
            <a:spcAft>
              <a:spcPct val="35000"/>
            </a:spcAft>
            <a:buNone/>
          </a:pPr>
          <a:r>
            <a:rPr lang="en-GB" sz="900" kern="1200" dirty="0"/>
            <a:t>Priorities</a:t>
          </a:r>
        </a:p>
      </dsp:txBody>
      <dsp:txXfrm>
        <a:off x="7487662" y="35996"/>
        <a:ext cx="607018" cy="404678"/>
      </dsp:txXfrm>
    </dsp:sp>
    <dsp:sp modelId="{0038F846-6D71-4B12-A8A5-1D32D5F41839}">
      <dsp:nvSpPr>
        <dsp:cNvPr id="0" name=""/>
        <dsp:cNvSpPr/>
      </dsp:nvSpPr>
      <dsp:spPr>
        <a:xfrm>
          <a:off x="8094680" y="35996"/>
          <a:ext cx="1011696" cy="404678"/>
        </a:xfrm>
        <a:prstGeom prst="chevron">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6005" tIns="24003" rIns="12002" bIns="24003" numCol="1" spcCol="1270" anchor="ctr" anchorCtr="0">
          <a:noAutofit/>
        </a:bodyPr>
        <a:lstStyle/>
        <a:p>
          <a:pPr marL="0" lvl="0" indent="0" algn="ctr" defTabSz="400050">
            <a:lnSpc>
              <a:spcPct val="90000"/>
            </a:lnSpc>
            <a:spcBef>
              <a:spcPct val="0"/>
            </a:spcBef>
            <a:spcAft>
              <a:spcPct val="35000"/>
            </a:spcAft>
            <a:buNone/>
          </a:pPr>
          <a:r>
            <a:rPr lang="en-GB" sz="900" kern="1200" dirty="0"/>
            <a:t>Key contacts &amp; Appendices</a:t>
          </a:r>
        </a:p>
      </dsp:txBody>
      <dsp:txXfrm>
        <a:off x="8297019" y="35996"/>
        <a:ext cx="607018" cy="404678"/>
      </dsp:txXfrm>
    </dsp:sp>
  </dsp:spTree>
</dsp:drawing>
</file>

<file path=ppt/diagrams/layout1.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2.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3.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4.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5.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6.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7.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8.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1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2945659" cy="496332"/>
          </a:xfrm>
          <a:prstGeom prst="rect">
            <a:avLst/>
          </a:prstGeom>
        </p:spPr>
        <p:txBody>
          <a:bodyPr vert="horz" lIns="91294" tIns="45647" rIns="91294" bIns="45647" rtlCol="0"/>
          <a:lstStyle>
            <a:lvl1pPr algn="l">
              <a:defRPr sz="1200"/>
            </a:lvl1pPr>
          </a:lstStyle>
          <a:p>
            <a:endParaRPr lang="en-GB" dirty="0"/>
          </a:p>
        </p:txBody>
      </p:sp>
      <p:sp>
        <p:nvSpPr>
          <p:cNvPr id="3" name="Date Placeholder 2"/>
          <p:cNvSpPr>
            <a:spLocks noGrp="1"/>
          </p:cNvSpPr>
          <p:nvPr>
            <p:ph type="dt" sz="quarter" idx="1"/>
          </p:nvPr>
        </p:nvSpPr>
        <p:spPr>
          <a:xfrm>
            <a:off x="3850443" y="0"/>
            <a:ext cx="2945659" cy="496332"/>
          </a:xfrm>
          <a:prstGeom prst="rect">
            <a:avLst/>
          </a:prstGeom>
        </p:spPr>
        <p:txBody>
          <a:bodyPr vert="horz" lIns="91294" tIns="45647" rIns="91294" bIns="45647" rtlCol="0"/>
          <a:lstStyle>
            <a:lvl1pPr algn="r">
              <a:defRPr sz="1200"/>
            </a:lvl1pPr>
          </a:lstStyle>
          <a:p>
            <a:fld id="{26A0ED0B-C8FD-4ABC-8CEC-E84D3B3330C0}" type="datetimeFigureOut">
              <a:rPr lang="en-GB" smtClean="0"/>
              <a:t>28/04/2026</a:t>
            </a:fld>
            <a:endParaRPr lang="en-GB" dirty="0"/>
          </a:p>
        </p:txBody>
      </p:sp>
      <p:sp>
        <p:nvSpPr>
          <p:cNvPr id="4" name="Footer Placeholder 3"/>
          <p:cNvSpPr>
            <a:spLocks noGrp="1"/>
          </p:cNvSpPr>
          <p:nvPr>
            <p:ph type="ftr" sz="quarter" idx="2"/>
          </p:nvPr>
        </p:nvSpPr>
        <p:spPr>
          <a:xfrm>
            <a:off x="1" y="9428584"/>
            <a:ext cx="2945659" cy="496332"/>
          </a:xfrm>
          <a:prstGeom prst="rect">
            <a:avLst/>
          </a:prstGeom>
        </p:spPr>
        <p:txBody>
          <a:bodyPr vert="horz" lIns="91294" tIns="45647" rIns="91294" bIns="45647" rtlCol="0" anchor="b"/>
          <a:lstStyle>
            <a:lvl1pPr algn="l">
              <a:defRPr sz="1200"/>
            </a:lvl1pPr>
          </a:lstStyle>
          <a:p>
            <a:endParaRPr lang="en-GB" dirty="0"/>
          </a:p>
        </p:txBody>
      </p:sp>
      <p:sp>
        <p:nvSpPr>
          <p:cNvPr id="5" name="Slide Number Placeholder 4"/>
          <p:cNvSpPr>
            <a:spLocks noGrp="1"/>
          </p:cNvSpPr>
          <p:nvPr>
            <p:ph type="sldNum" sz="quarter" idx="3"/>
          </p:nvPr>
        </p:nvSpPr>
        <p:spPr>
          <a:xfrm>
            <a:off x="3850443" y="9428584"/>
            <a:ext cx="2945659" cy="496332"/>
          </a:xfrm>
          <a:prstGeom prst="rect">
            <a:avLst/>
          </a:prstGeom>
        </p:spPr>
        <p:txBody>
          <a:bodyPr vert="horz" lIns="91294" tIns="45647" rIns="91294" bIns="45647" rtlCol="0" anchor="b"/>
          <a:lstStyle>
            <a:lvl1pPr algn="r">
              <a:defRPr sz="1200"/>
            </a:lvl1pPr>
          </a:lstStyle>
          <a:p>
            <a:fld id="{7BA7B279-015C-4C80-B37A-849F9B47CF01}" type="slidenum">
              <a:rPr lang="en-GB" smtClean="0"/>
              <a:t>‹#›</a:t>
            </a:fld>
            <a:endParaRPr lang="en-GB" dirty="0"/>
          </a:p>
        </p:txBody>
      </p:sp>
    </p:spTree>
    <p:extLst>
      <p:ext uri="{BB962C8B-B14F-4D97-AF65-F5344CB8AC3E}">
        <p14:creationId xmlns:p14="http://schemas.microsoft.com/office/powerpoint/2010/main" val="101932289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2945659" cy="496332"/>
          </a:xfrm>
          <a:prstGeom prst="rect">
            <a:avLst/>
          </a:prstGeom>
        </p:spPr>
        <p:txBody>
          <a:bodyPr vert="horz" lIns="91294" tIns="45647" rIns="91294" bIns="45647" rtlCol="0"/>
          <a:lstStyle>
            <a:lvl1pPr algn="l">
              <a:defRPr sz="1200"/>
            </a:lvl1pPr>
          </a:lstStyle>
          <a:p>
            <a:endParaRPr lang="en-GB" dirty="0"/>
          </a:p>
        </p:txBody>
      </p:sp>
      <p:sp>
        <p:nvSpPr>
          <p:cNvPr id="3" name="Date Placeholder 2"/>
          <p:cNvSpPr>
            <a:spLocks noGrp="1"/>
          </p:cNvSpPr>
          <p:nvPr>
            <p:ph type="dt" idx="1"/>
          </p:nvPr>
        </p:nvSpPr>
        <p:spPr>
          <a:xfrm>
            <a:off x="3850443" y="0"/>
            <a:ext cx="2945659" cy="496332"/>
          </a:xfrm>
          <a:prstGeom prst="rect">
            <a:avLst/>
          </a:prstGeom>
        </p:spPr>
        <p:txBody>
          <a:bodyPr vert="horz" lIns="91294" tIns="45647" rIns="91294" bIns="45647" rtlCol="0"/>
          <a:lstStyle>
            <a:lvl1pPr algn="r">
              <a:defRPr sz="1200"/>
            </a:lvl1pPr>
          </a:lstStyle>
          <a:p>
            <a:fld id="{91CD85C0-9920-4B45-BB5E-037463887CEA}" type="datetimeFigureOut">
              <a:rPr lang="en-GB" smtClean="0"/>
              <a:t>28/04/2026</a:t>
            </a:fld>
            <a:endParaRPr lang="en-GB" dirty="0"/>
          </a:p>
        </p:txBody>
      </p:sp>
      <p:sp>
        <p:nvSpPr>
          <p:cNvPr id="4" name="Slide Image Placeholder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294" tIns="45647" rIns="91294" bIns="45647" rtlCol="0" anchor="ctr"/>
          <a:lstStyle/>
          <a:p>
            <a:endParaRPr lang="en-GB" dirty="0"/>
          </a:p>
        </p:txBody>
      </p:sp>
      <p:sp>
        <p:nvSpPr>
          <p:cNvPr id="5" name="Notes Placeholder 4"/>
          <p:cNvSpPr>
            <a:spLocks noGrp="1"/>
          </p:cNvSpPr>
          <p:nvPr>
            <p:ph type="body" sz="quarter" idx="3"/>
          </p:nvPr>
        </p:nvSpPr>
        <p:spPr>
          <a:xfrm>
            <a:off x="679768" y="4715154"/>
            <a:ext cx="5438140" cy="4466987"/>
          </a:xfrm>
          <a:prstGeom prst="rect">
            <a:avLst/>
          </a:prstGeom>
        </p:spPr>
        <p:txBody>
          <a:bodyPr vert="horz" lIns="91294" tIns="45647" rIns="91294" bIns="45647"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1" y="9428584"/>
            <a:ext cx="2945659" cy="496332"/>
          </a:xfrm>
          <a:prstGeom prst="rect">
            <a:avLst/>
          </a:prstGeom>
        </p:spPr>
        <p:txBody>
          <a:bodyPr vert="horz" lIns="91294" tIns="45647" rIns="91294" bIns="45647"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50443" y="9428584"/>
            <a:ext cx="2945659" cy="496332"/>
          </a:xfrm>
          <a:prstGeom prst="rect">
            <a:avLst/>
          </a:prstGeom>
        </p:spPr>
        <p:txBody>
          <a:bodyPr vert="horz" lIns="91294" tIns="45647" rIns="91294" bIns="45647" rtlCol="0" anchor="b"/>
          <a:lstStyle>
            <a:lvl1pPr algn="r">
              <a:defRPr sz="1200"/>
            </a:lvl1pPr>
          </a:lstStyle>
          <a:p>
            <a:fld id="{7F51B39A-B195-4F09-9962-761E12A09289}" type="slidenum">
              <a:rPr lang="en-GB" smtClean="0"/>
              <a:t>‹#›</a:t>
            </a:fld>
            <a:endParaRPr lang="en-GB" dirty="0"/>
          </a:p>
        </p:txBody>
      </p:sp>
    </p:spTree>
    <p:extLst>
      <p:ext uri="{BB962C8B-B14F-4D97-AF65-F5344CB8AC3E}">
        <p14:creationId xmlns:p14="http://schemas.microsoft.com/office/powerpoint/2010/main" val="347713649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17575" y="744538"/>
            <a:ext cx="4962525" cy="3722687"/>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7F51B39A-B195-4F09-9962-761E12A09289}" type="slidenum">
              <a:rPr lang="en-GB" smtClean="0"/>
              <a:t>2</a:t>
            </a:fld>
            <a:endParaRPr lang="en-GB" dirty="0"/>
          </a:p>
        </p:txBody>
      </p:sp>
    </p:spTree>
    <p:extLst>
      <p:ext uri="{BB962C8B-B14F-4D97-AF65-F5344CB8AC3E}">
        <p14:creationId xmlns:p14="http://schemas.microsoft.com/office/powerpoint/2010/main" val="348463212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17575" y="744538"/>
            <a:ext cx="4962525" cy="3722687"/>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F51B39A-B195-4F09-9962-761E12A09289}"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en-GB"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08321803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17575" y="744538"/>
            <a:ext cx="4962525" cy="3722687"/>
          </a:xfrm>
        </p:spPr>
      </p:sp>
      <p:sp>
        <p:nvSpPr>
          <p:cNvPr id="3" name="Notes Placeholder 2"/>
          <p:cNvSpPr>
            <a:spLocks noGrp="1"/>
          </p:cNvSpPr>
          <p:nvPr>
            <p:ph type="body" idx="1"/>
          </p:nvPr>
        </p:nvSpPr>
        <p:spPr/>
        <p:txBody>
          <a:bodyPr/>
          <a:lstStyle/>
          <a:p>
            <a:endParaRPr lang="en-GB" dirty="0">
              <a:cs typeface="Calibri"/>
            </a:endParaRPr>
          </a:p>
        </p:txBody>
      </p:sp>
      <p:sp>
        <p:nvSpPr>
          <p:cNvPr id="4" name="Slide Number Placeholder 3"/>
          <p:cNvSpPr>
            <a:spLocks noGrp="1"/>
          </p:cNvSpPr>
          <p:nvPr>
            <p:ph type="sldNum" sz="quarter" idx="5"/>
          </p:nvPr>
        </p:nvSpPr>
        <p:spPr/>
        <p:txBody>
          <a:bodyPr/>
          <a:lstStyle/>
          <a:p>
            <a:fld id="{7F51B39A-B195-4F09-9962-761E12A09289}" type="slidenum">
              <a:rPr lang="en-GB" smtClean="0"/>
              <a:t>22</a:t>
            </a:fld>
            <a:endParaRPr lang="en-GB" dirty="0"/>
          </a:p>
        </p:txBody>
      </p:sp>
    </p:spTree>
    <p:extLst>
      <p:ext uri="{BB962C8B-B14F-4D97-AF65-F5344CB8AC3E}">
        <p14:creationId xmlns:p14="http://schemas.microsoft.com/office/powerpoint/2010/main" val="392602139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17575" y="744538"/>
            <a:ext cx="4962525" cy="3722687"/>
          </a:xfrm>
        </p:spPr>
      </p:sp>
      <p:sp>
        <p:nvSpPr>
          <p:cNvPr id="3" name="Notes Placeholder 2"/>
          <p:cNvSpPr>
            <a:spLocks noGrp="1"/>
          </p:cNvSpPr>
          <p:nvPr>
            <p:ph type="body" idx="1"/>
          </p:nvPr>
        </p:nvSpPr>
        <p:spPr/>
        <p:txBody>
          <a:bodyPr/>
          <a:lstStyle/>
          <a:p>
            <a:endParaRPr lang="en-GB" dirty="0"/>
          </a:p>
          <a:p>
            <a:endParaRPr lang="en-GB" dirty="0"/>
          </a:p>
          <a:p>
            <a:endParaRPr lang="en-GB" dirty="0"/>
          </a:p>
          <a:p>
            <a:endParaRPr lang="en-GB" dirty="0"/>
          </a:p>
          <a:p>
            <a:endParaRPr lang="en-GB" dirty="0"/>
          </a:p>
          <a:p>
            <a:r>
              <a:rPr lang="en-GB" dirty="0"/>
              <a:t> </a:t>
            </a:r>
          </a:p>
        </p:txBody>
      </p:sp>
      <p:sp>
        <p:nvSpPr>
          <p:cNvPr id="4" name="Slide Number Placeholder 3"/>
          <p:cNvSpPr>
            <a:spLocks noGrp="1"/>
          </p:cNvSpPr>
          <p:nvPr>
            <p:ph type="sldNum" sz="quarter" idx="5"/>
          </p:nvPr>
        </p:nvSpPr>
        <p:spPr/>
        <p:txBody>
          <a:bodyPr/>
          <a:lstStyle/>
          <a:p>
            <a:fld id="{7F51B39A-B195-4F09-9962-761E12A09289}" type="slidenum">
              <a:rPr lang="en-GB" smtClean="0"/>
              <a:t>23</a:t>
            </a:fld>
            <a:endParaRPr lang="en-GB" dirty="0"/>
          </a:p>
        </p:txBody>
      </p:sp>
    </p:spTree>
    <p:extLst>
      <p:ext uri="{BB962C8B-B14F-4D97-AF65-F5344CB8AC3E}">
        <p14:creationId xmlns:p14="http://schemas.microsoft.com/office/powerpoint/2010/main" val="375729643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17575" y="744538"/>
            <a:ext cx="4962525" cy="3722687"/>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7F51B39A-B195-4F09-9962-761E12A09289}" type="slidenum">
              <a:rPr lang="en-GB" smtClean="0"/>
              <a:t>24</a:t>
            </a:fld>
            <a:endParaRPr lang="en-GB" dirty="0"/>
          </a:p>
        </p:txBody>
      </p:sp>
    </p:spTree>
    <p:extLst>
      <p:ext uri="{BB962C8B-B14F-4D97-AF65-F5344CB8AC3E}">
        <p14:creationId xmlns:p14="http://schemas.microsoft.com/office/powerpoint/2010/main" val="399828632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17575" y="744538"/>
            <a:ext cx="4962525" cy="3722687"/>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4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400" b="0" i="0" u="none" strike="noStrike" kern="1200" cap="none" spc="0" normalizeH="0" baseline="0" noProof="0" dirty="0">
              <a:ln>
                <a:noFill/>
              </a:ln>
              <a:solidFill>
                <a:prstClr val="black"/>
              </a:solidFill>
              <a:effectLst/>
              <a:uLnTx/>
              <a:uFillTx/>
              <a:latin typeface="Calibri"/>
              <a:ea typeface="+mn-ea"/>
              <a:cs typeface="+mn-cs"/>
            </a:endParaRPr>
          </a:p>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F51B39A-B195-4F09-9962-761E12A09289}"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0" lang="en-GB"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24017454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17575" y="744538"/>
            <a:ext cx="4962525" cy="3722687"/>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7F51B39A-B195-4F09-9962-761E12A09289}" type="slidenum">
              <a:rPr lang="en-GB" smtClean="0"/>
              <a:t>26</a:t>
            </a:fld>
            <a:endParaRPr lang="en-GB" dirty="0"/>
          </a:p>
        </p:txBody>
      </p:sp>
    </p:spTree>
    <p:extLst>
      <p:ext uri="{BB962C8B-B14F-4D97-AF65-F5344CB8AC3E}">
        <p14:creationId xmlns:p14="http://schemas.microsoft.com/office/powerpoint/2010/main" val="349797387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17575" y="744538"/>
            <a:ext cx="4962525" cy="3722687"/>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7F51B39A-B195-4F09-9962-761E12A09289}" type="slidenum">
              <a:rPr lang="en-GB" smtClean="0"/>
              <a:t>27</a:t>
            </a:fld>
            <a:endParaRPr lang="en-GB" dirty="0"/>
          </a:p>
        </p:txBody>
      </p:sp>
    </p:spTree>
    <p:extLst>
      <p:ext uri="{BB962C8B-B14F-4D97-AF65-F5344CB8AC3E}">
        <p14:creationId xmlns:p14="http://schemas.microsoft.com/office/powerpoint/2010/main" val="45976975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17575" y="744538"/>
            <a:ext cx="4962525" cy="3722687"/>
          </a:xfrm>
        </p:spPr>
      </p:sp>
      <p:sp>
        <p:nvSpPr>
          <p:cNvPr id="3" name="Notes Placeholder 2"/>
          <p:cNvSpPr>
            <a:spLocks noGrp="1"/>
          </p:cNvSpPr>
          <p:nvPr>
            <p:ph type="body" idx="1"/>
          </p:nvPr>
        </p:nvSpPr>
        <p:spPr/>
        <p:txBody>
          <a:bodyPr/>
          <a:lstStyle/>
          <a:p>
            <a:endParaRPr lang="en-GB" dirty="0">
              <a:cs typeface="Calibri"/>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F51B39A-B195-4F09-9962-761E12A09289}"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28</a:t>
            </a:fld>
            <a:endParaRPr kumimoji="0" lang="en-GB"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52770792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17575" y="744538"/>
            <a:ext cx="4962525" cy="3722687"/>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F51B39A-B195-4F09-9962-761E12A09289}"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30</a:t>
            </a:fld>
            <a:endParaRPr kumimoji="0" lang="en-GB"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60648322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17575" y="744538"/>
            <a:ext cx="4962525" cy="3722687"/>
          </a:xfrm>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100" b="0" i="0" u="none" strike="noStrike" kern="1200" cap="none" spc="0" normalizeH="0" baseline="0" noProof="0" dirty="0">
                <a:ln>
                  <a:noFill/>
                </a:ln>
                <a:solidFill>
                  <a:prstClr val="black"/>
                </a:solidFill>
                <a:effectLst/>
                <a:uLnTx/>
                <a:uFillTx/>
                <a:latin typeface="Calibri"/>
                <a:ea typeface="+mn-ea"/>
                <a:cs typeface="+mn-cs"/>
              </a:rPr>
              <a:t>Tower Hamlets STI positivity trends are similar to other London boroughs, more recently more similar to Southwark and Lambeth. The charts below shows comparison with London borough that have a similar non-heterosexual demographic profile. </a:t>
            </a:r>
            <a:r>
              <a:rPr kumimoji="0" lang="en-US" sz="1100" b="0" i="0" u="none" strike="noStrike" kern="1200" cap="none" spc="0" normalizeH="0" baseline="0" noProof="0" dirty="0">
                <a:ln>
                  <a:noFill/>
                </a:ln>
                <a:solidFill>
                  <a:prstClr val="black"/>
                </a:solidFill>
                <a:effectLst/>
                <a:highlight>
                  <a:srgbClr val="FFFF00"/>
                </a:highlight>
                <a:uLnTx/>
                <a:uFillTx/>
                <a:latin typeface="Calibri"/>
                <a:ea typeface="+mn-ea"/>
                <a:cs typeface="+mn-cs"/>
              </a:rPr>
              <a:t>Move this further down – for where the chart is placed </a:t>
            </a:r>
            <a:endParaRPr kumimoji="0" lang="en-GB" sz="1100" b="0" i="0" u="none" strike="noStrike" kern="1200" cap="none" spc="0" normalizeH="0" baseline="0" noProof="0" dirty="0">
              <a:ln>
                <a:noFill/>
              </a:ln>
              <a:solidFill>
                <a:prstClr val="black"/>
              </a:solidFill>
              <a:effectLst/>
              <a:highlight>
                <a:srgbClr val="FFFF00"/>
              </a:highlight>
              <a:uLnTx/>
              <a:uFillTx/>
              <a:latin typeface="Calibri"/>
              <a:ea typeface="+mn-ea"/>
              <a:cs typeface="+mn-cs"/>
            </a:endParaRPr>
          </a:p>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F51B39A-B195-4F09-9962-761E12A09289}"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31</a:t>
            </a:fld>
            <a:endParaRPr kumimoji="0" lang="en-GB"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15809267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17575" y="744538"/>
            <a:ext cx="4962525" cy="3722687"/>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7F51B39A-B195-4F09-9962-761E12A09289}" type="slidenum">
              <a:rPr lang="en-GB" smtClean="0"/>
              <a:t>4</a:t>
            </a:fld>
            <a:endParaRPr lang="en-GB" dirty="0"/>
          </a:p>
        </p:txBody>
      </p:sp>
    </p:spTree>
    <p:extLst>
      <p:ext uri="{BB962C8B-B14F-4D97-AF65-F5344CB8AC3E}">
        <p14:creationId xmlns:p14="http://schemas.microsoft.com/office/powerpoint/2010/main" val="318592580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17575" y="744538"/>
            <a:ext cx="4962525" cy="3722687"/>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F51B39A-B195-4F09-9962-761E12A09289}"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32</a:t>
            </a:fld>
            <a:endParaRPr kumimoji="0" lang="en-GB"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75475827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17575" y="744538"/>
            <a:ext cx="4962525" cy="3722687"/>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F51B39A-B195-4F09-9962-761E12A09289}"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35</a:t>
            </a:fld>
            <a:endParaRPr kumimoji="0" lang="en-GB"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06320769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17575" y="744538"/>
            <a:ext cx="4962525" cy="3722687"/>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7F51B39A-B195-4F09-9962-761E12A09289}" type="slidenum">
              <a:rPr lang="en-GB" smtClean="0"/>
              <a:t>36</a:t>
            </a:fld>
            <a:endParaRPr lang="en-GB" dirty="0"/>
          </a:p>
        </p:txBody>
      </p:sp>
    </p:spTree>
    <p:extLst>
      <p:ext uri="{BB962C8B-B14F-4D97-AF65-F5344CB8AC3E}">
        <p14:creationId xmlns:p14="http://schemas.microsoft.com/office/powerpoint/2010/main" val="158707226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17575" y="744538"/>
            <a:ext cx="4962525" cy="3722687"/>
          </a:xfrm>
        </p:spPr>
      </p:sp>
      <p:sp>
        <p:nvSpPr>
          <p:cNvPr id="3" name="Notes Placeholder 2"/>
          <p:cNvSpPr>
            <a:spLocks noGrp="1"/>
          </p:cNvSpPr>
          <p:nvPr>
            <p:ph type="body" idx="1"/>
          </p:nvPr>
        </p:nvSpPr>
        <p:spPr/>
        <p:txBody>
          <a:bodyPr/>
          <a:lstStyle/>
          <a:p>
            <a:r>
              <a:rPr lang="en-GB" dirty="0"/>
              <a:t>Need to review data from Aneta - </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F51B39A-B195-4F09-9962-761E12A09289}"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37</a:t>
            </a:fld>
            <a:endParaRPr kumimoji="0" lang="en-GB"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43560389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17575" y="744538"/>
            <a:ext cx="4962525" cy="3722687"/>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7F51B39A-B195-4F09-9962-761E12A09289}" type="slidenum">
              <a:rPr lang="en-GB" smtClean="0"/>
              <a:t>38</a:t>
            </a:fld>
            <a:endParaRPr lang="en-GB" dirty="0"/>
          </a:p>
        </p:txBody>
      </p:sp>
    </p:spTree>
    <p:extLst>
      <p:ext uri="{BB962C8B-B14F-4D97-AF65-F5344CB8AC3E}">
        <p14:creationId xmlns:p14="http://schemas.microsoft.com/office/powerpoint/2010/main" val="42557780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17575" y="744538"/>
            <a:ext cx="4962525" cy="3722687"/>
          </a:xfrm>
        </p:spPr>
      </p:sp>
      <p:sp>
        <p:nvSpPr>
          <p:cNvPr id="3" name="Notes Placeholder 2"/>
          <p:cNvSpPr>
            <a:spLocks noGrp="1"/>
          </p:cNvSpPr>
          <p:nvPr>
            <p:ph type="body" idx="1"/>
          </p:nvPr>
        </p:nvSpPr>
        <p:spPr/>
        <p:txBody>
          <a:bodyPr/>
          <a:lstStyle/>
          <a:p>
            <a:endParaRPr lang="en-GB" dirty="0"/>
          </a:p>
          <a:p>
            <a:endParaRPr lang="en-GB" dirty="0"/>
          </a:p>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8A8CB9E-D281-445C-AFDA-F905FEE335F4}"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39</a:t>
            </a:fld>
            <a:endParaRPr kumimoji="0" lang="en-GB"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50359937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17575" y="744538"/>
            <a:ext cx="4962525" cy="3722687"/>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17246407-4557-43FC-B021-512CCD972C1D}" type="slidenum">
              <a:rPr lang="en-GB" smtClean="0"/>
              <a:t>40</a:t>
            </a:fld>
            <a:endParaRPr lang="en-GB" dirty="0"/>
          </a:p>
        </p:txBody>
      </p:sp>
    </p:spTree>
    <p:extLst>
      <p:ext uri="{BB962C8B-B14F-4D97-AF65-F5344CB8AC3E}">
        <p14:creationId xmlns:p14="http://schemas.microsoft.com/office/powerpoint/2010/main" val="210491927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17575" y="744538"/>
            <a:ext cx="4962525" cy="3722687"/>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7F51B39A-B195-4F09-9962-761E12A09289}" type="slidenum">
              <a:rPr lang="en-GB" smtClean="0"/>
              <a:t>43</a:t>
            </a:fld>
            <a:endParaRPr lang="en-GB" dirty="0"/>
          </a:p>
        </p:txBody>
      </p:sp>
    </p:spTree>
    <p:extLst>
      <p:ext uri="{BB962C8B-B14F-4D97-AF65-F5344CB8AC3E}">
        <p14:creationId xmlns:p14="http://schemas.microsoft.com/office/powerpoint/2010/main" val="271699549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Check with Nick about the first slide its no longer in the data pack</a:t>
            </a:r>
          </a:p>
        </p:txBody>
      </p:sp>
      <p:sp>
        <p:nvSpPr>
          <p:cNvPr id="4" name="Slide Number Placeholder 3"/>
          <p:cNvSpPr>
            <a:spLocks noGrp="1"/>
          </p:cNvSpPr>
          <p:nvPr>
            <p:ph type="sldNum" sz="quarter" idx="5"/>
          </p:nvPr>
        </p:nvSpPr>
        <p:spPr/>
        <p:txBody>
          <a:bodyPr/>
          <a:lstStyle/>
          <a:p>
            <a:fld id="{7F51B39A-B195-4F09-9962-761E12A09289}" type="slidenum">
              <a:rPr lang="en-GB" smtClean="0"/>
              <a:t>44</a:t>
            </a:fld>
            <a:endParaRPr lang="en-GB" dirty="0"/>
          </a:p>
        </p:txBody>
      </p:sp>
    </p:spTree>
    <p:extLst>
      <p:ext uri="{BB962C8B-B14F-4D97-AF65-F5344CB8AC3E}">
        <p14:creationId xmlns:p14="http://schemas.microsoft.com/office/powerpoint/2010/main" val="184938183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17575" y="744538"/>
            <a:ext cx="4962525" cy="3722687"/>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7F51B39A-B195-4F09-9962-761E12A09289}" type="slidenum">
              <a:rPr lang="en-GB" smtClean="0"/>
              <a:t>45</a:t>
            </a:fld>
            <a:endParaRPr lang="en-GB" dirty="0"/>
          </a:p>
        </p:txBody>
      </p:sp>
    </p:spTree>
    <p:extLst>
      <p:ext uri="{BB962C8B-B14F-4D97-AF65-F5344CB8AC3E}">
        <p14:creationId xmlns:p14="http://schemas.microsoft.com/office/powerpoint/2010/main" val="419080304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17575" y="744538"/>
            <a:ext cx="4962525" cy="3722687"/>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F51B39A-B195-4F09-9962-761E12A09289}"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GB"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97082968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17575" y="744538"/>
            <a:ext cx="4962525" cy="3722687"/>
          </a:xfrm>
        </p:spPr>
      </p:sp>
      <p:sp>
        <p:nvSpPr>
          <p:cNvPr id="3" name="Notes Placeholder 2"/>
          <p:cNvSpPr>
            <a:spLocks noGrp="1"/>
          </p:cNvSpPr>
          <p:nvPr>
            <p:ph type="body" idx="1"/>
          </p:nvPr>
        </p:nvSpPr>
        <p:spPr/>
        <p:txBody>
          <a:bodyPr/>
          <a:lstStyle/>
          <a:p>
            <a:r>
              <a:rPr lang="en-GB" dirty="0"/>
              <a:t>Needs better labelling </a:t>
            </a:r>
          </a:p>
        </p:txBody>
      </p:sp>
      <p:sp>
        <p:nvSpPr>
          <p:cNvPr id="4" name="Slide Number Placeholder 3"/>
          <p:cNvSpPr>
            <a:spLocks noGrp="1"/>
          </p:cNvSpPr>
          <p:nvPr>
            <p:ph type="sldNum" sz="quarter" idx="5"/>
          </p:nvPr>
        </p:nvSpPr>
        <p:spPr/>
        <p:txBody>
          <a:bodyPr/>
          <a:lstStyle/>
          <a:p>
            <a:fld id="{7F51B39A-B195-4F09-9962-761E12A09289}" type="slidenum">
              <a:rPr lang="en-GB" smtClean="0"/>
              <a:t>46</a:t>
            </a:fld>
            <a:endParaRPr lang="en-GB" dirty="0"/>
          </a:p>
        </p:txBody>
      </p:sp>
    </p:spTree>
    <p:extLst>
      <p:ext uri="{BB962C8B-B14F-4D97-AF65-F5344CB8AC3E}">
        <p14:creationId xmlns:p14="http://schemas.microsoft.com/office/powerpoint/2010/main" val="174886430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17575" y="744538"/>
            <a:ext cx="4962525" cy="3722687"/>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7F51B39A-B195-4F09-9962-761E12A09289}" type="slidenum">
              <a:rPr lang="en-GB" smtClean="0"/>
              <a:t>50</a:t>
            </a:fld>
            <a:endParaRPr lang="en-GB" dirty="0"/>
          </a:p>
        </p:txBody>
      </p:sp>
    </p:spTree>
    <p:extLst>
      <p:ext uri="{BB962C8B-B14F-4D97-AF65-F5344CB8AC3E}">
        <p14:creationId xmlns:p14="http://schemas.microsoft.com/office/powerpoint/2010/main" val="98390608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17575" y="744538"/>
            <a:ext cx="4962525" cy="3722687"/>
          </a:xfrm>
        </p:spPr>
      </p:sp>
      <p:sp>
        <p:nvSpPr>
          <p:cNvPr id="3" name="Notes Placeholder 2"/>
          <p:cNvSpPr>
            <a:spLocks noGrp="1"/>
          </p:cNvSpPr>
          <p:nvPr>
            <p:ph type="body" idx="1"/>
          </p:nvPr>
        </p:nvSpPr>
        <p:spPr/>
        <p:txBody>
          <a:bodyPr/>
          <a:lstStyle/>
          <a:p>
            <a:r>
              <a:rPr lang="en-GB" dirty="0"/>
              <a:t>NB – improve data recording around ethnicity &amp; EHC access in prior 6 months</a:t>
            </a:r>
          </a:p>
          <a:p>
            <a:r>
              <a:rPr lang="en-GB" dirty="0">
                <a:ea typeface="Calibri"/>
                <a:cs typeface="Calibri"/>
              </a:rPr>
              <a:t>Source: PharmOutcomes</a:t>
            </a:r>
            <a:endParaRPr lang="en-GB" dirty="0"/>
          </a:p>
        </p:txBody>
      </p:sp>
      <p:sp>
        <p:nvSpPr>
          <p:cNvPr id="4" name="Slide Number Placeholder 3"/>
          <p:cNvSpPr>
            <a:spLocks noGrp="1"/>
          </p:cNvSpPr>
          <p:nvPr>
            <p:ph type="sldNum" sz="quarter" idx="5"/>
          </p:nvPr>
        </p:nvSpPr>
        <p:spPr/>
        <p:txBody>
          <a:bodyPr/>
          <a:lstStyle/>
          <a:p>
            <a:fld id="{7F51B39A-B195-4F09-9962-761E12A09289}" type="slidenum">
              <a:rPr lang="en-GB" smtClean="0"/>
              <a:t>51</a:t>
            </a:fld>
            <a:endParaRPr lang="en-GB" dirty="0"/>
          </a:p>
        </p:txBody>
      </p:sp>
    </p:spTree>
    <p:extLst>
      <p:ext uri="{BB962C8B-B14F-4D97-AF65-F5344CB8AC3E}">
        <p14:creationId xmlns:p14="http://schemas.microsoft.com/office/powerpoint/2010/main" val="396884706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17575" y="744538"/>
            <a:ext cx="4962525" cy="3722687"/>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7F51B39A-B195-4F09-9962-761E12A09289}" type="slidenum">
              <a:rPr lang="en-GB" smtClean="0"/>
              <a:t>52</a:t>
            </a:fld>
            <a:endParaRPr lang="en-GB" dirty="0"/>
          </a:p>
        </p:txBody>
      </p:sp>
    </p:spTree>
    <p:extLst>
      <p:ext uri="{BB962C8B-B14F-4D97-AF65-F5344CB8AC3E}">
        <p14:creationId xmlns:p14="http://schemas.microsoft.com/office/powerpoint/2010/main" val="284462966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17575" y="744538"/>
            <a:ext cx="4962525" cy="3722687"/>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7F51B39A-B195-4F09-9962-761E12A09289}" type="slidenum">
              <a:rPr lang="en-GB" smtClean="0"/>
              <a:t>53</a:t>
            </a:fld>
            <a:endParaRPr lang="en-GB" dirty="0"/>
          </a:p>
        </p:txBody>
      </p:sp>
    </p:spTree>
    <p:extLst>
      <p:ext uri="{BB962C8B-B14F-4D97-AF65-F5344CB8AC3E}">
        <p14:creationId xmlns:p14="http://schemas.microsoft.com/office/powerpoint/2010/main" val="389740998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17575" y="744538"/>
            <a:ext cx="4962525" cy="3722687"/>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7F51B39A-B195-4F09-9962-761E12A09289}" type="slidenum">
              <a:rPr lang="en-GB" smtClean="0"/>
              <a:t>54</a:t>
            </a:fld>
            <a:endParaRPr lang="en-GB" dirty="0"/>
          </a:p>
        </p:txBody>
      </p:sp>
    </p:spTree>
    <p:extLst>
      <p:ext uri="{BB962C8B-B14F-4D97-AF65-F5344CB8AC3E}">
        <p14:creationId xmlns:p14="http://schemas.microsoft.com/office/powerpoint/2010/main" val="1460027698"/>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17575" y="744538"/>
            <a:ext cx="4962525" cy="3722687"/>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7F51B39A-B195-4F09-9962-761E12A09289}" type="slidenum">
              <a:rPr lang="en-GB" smtClean="0"/>
              <a:t>55</a:t>
            </a:fld>
            <a:endParaRPr lang="en-GB" dirty="0"/>
          </a:p>
        </p:txBody>
      </p:sp>
    </p:spTree>
    <p:extLst>
      <p:ext uri="{BB962C8B-B14F-4D97-AF65-F5344CB8AC3E}">
        <p14:creationId xmlns:p14="http://schemas.microsoft.com/office/powerpoint/2010/main" val="3227011334"/>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17575" y="744538"/>
            <a:ext cx="4962525" cy="3722687"/>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F51B39A-B195-4F09-9962-761E12A09289}"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57</a:t>
            </a:fld>
            <a:endParaRPr kumimoji="0" lang="en-GB"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6046474"/>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17575" y="744538"/>
            <a:ext cx="4962525" cy="3722687"/>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7F51B39A-B195-4F09-9962-761E12A09289}" type="slidenum">
              <a:rPr lang="en-GB" smtClean="0"/>
              <a:t>61</a:t>
            </a:fld>
            <a:endParaRPr lang="en-GB" dirty="0"/>
          </a:p>
        </p:txBody>
      </p:sp>
    </p:spTree>
    <p:extLst>
      <p:ext uri="{BB962C8B-B14F-4D97-AF65-F5344CB8AC3E}">
        <p14:creationId xmlns:p14="http://schemas.microsoft.com/office/powerpoint/2010/main" val="781824102"/>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17575" y="744538"/>
            <a:ext cx="4962525" cy="3722687"/>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7F51B39A-B195-4F09-9962-761E12A09289}" type="slidenum">
              <a:rPr lang="en-GB" smtClean="0"/>
              <a:t>62</a:t>
            </a:fld>
            <a:endParaRPr lang="en-GB" dirty="0"/>
          </a:p>
        </p:txBody>
      </p:sp>
    </p:spTree>
    <p:extLst>
      <p:ext uri="{BB962C8B-B14F-4D97-AF65-F5344CB8AC3E}">
        <p14:creationId xmlns:p14="http://schemas.microsoft.com/office/powerpoint/2010/main" val="399049528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17575" y="744538"/>
            <a:ext cx="4962525" cy="3722687"/>
          </a:xfrm>
        </p:spPr>
      </p:sp>
      <p:sp>
        <p:nvSpPr>
          <p:cNvPr id="3" name="Notes Placeholder 2"/>
          <p:cNvSpPr>
            <a:spLocks noGrp="1"/>
          </p:cNvSpPr>
          <p:nvPr>
            <p:ph type="body" idx="1"/>
          </p:nvPr>
        </p:nvSpPr>
        <p:spPr/>
        <p:txBody>
          <a:bodyPr/>
          <a:lstStyle/>
          <a:p>
            <a:endParaRPr lang="en-GB" dirty="0"/>
          </a:p>
          <a:p>
            <a:endParaRPr lang="en-GB" dirty="0"/>
          </a:p>
          <a:p>
            <a:endParaRPr lang="en-GB" dirty="0"/>
          </a:p>
          <a:p>
            <a:endParaRPr lang="en-GB" dirty="0"/>
          </a:p>
        </p:txBody>
      </p:sp>
      <p:sp>
        <p:nvSpPr>
          <p:cNvPr id="4" name="Slide Number Placeholder 3"/>
          <p:cNvSpPr>
            <a:spLocks noGrp="1"/>
          </p:cNvSpPr>
          <p:nvPr>
            <p:ph type="sldNum" sz="quarter" idx="10"/>
          </p:nvPr>
        </p:nvSpPr>
        <p:spPr/>
        <p:txBody>
          <a:bodyPr/>
          <a:lstStyle/>
          <a:p>
            <a:fld id="{7F51B39A-B195-4F09-9962-761E12A09289}" type="slidenum">
              <a:rPr lang="en-GB" smtClean="0"/>
              <a:t>7</a:t>
            </a:fld>
            <a:endParaRPr lang="en-GB" dirty="0"/>
          </a:p>
        </p:txBody>
      </p:sp>
    </p:spTree>
    <p:extLst>
      <p:ext uri="{BB962C8B-B14F-4D97-AF65-F5344CB8AC3E}">
        <p14:creationId xmlns:p14="http://schemas.microsoft.com/office/powerpoint/2010/main" val="3876214786"/>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17575" y="744538"/>
            <a:ext cx="4962525" cy="3722687"/>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7F51B39A-B195-4F09-9962-761E12A09289}" type="slidenum">
              <a:rPr lang="en-GB" smtClean="0"/>
              <a:t>63</a:t>
            </a:fld>
            <a:endParaRPr lang="en-GB" dirty="0"/>
          </a:p>
        </p:txBody>
      </p:sp>
    </p:spTree>
    <p:extLst>
      <p:ext uri="{BB962C8B-B14F-4D97-AF65-F5344CB8AC3E}">
        <p14:creationId xmlns:p14="http://schemas.microsoft.com/office/powerpoint/2010/main" val="146005895"/>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A772584-0694-EE2B-8ACB-AC82E560867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BB32F24-18F9-B8A1-D4B7-697598B92413}"/>
              </a:ext>
            </a:extLst>
          </p:cNvPr>
          <p:cNvSpPr>
            <a:spLocks noGrp="1" noRot="1" noChangeAspect="1"/>
          </p:cNvSpPr>
          <p:nvPr>
            <p:ph type="sldImg"/>
          </p:nvPr>
        </p:nvSpPr>
        <p:spPr>
          <a:xfrm>
            <a:off x="917575" y="744538"/>
            <a:ext cx="4962525" cy="3722687"/>
          </a:xfrm>
        </p:spPr>
      </p:sp>
      <p:sp>
        <p:nvSpPr>
          <p:cNvPr id="3" name="Notes Placeholder 2">
            <a:extLst>
              <a:ext uri="{FF2B5EF4-FFF2-40B4-BE49-F238E27FC236}">
                <a16:creationId xmlns:a16="http://schemas.microsoft.com/office/drawing/2014/main" id="{C9874482-DB3C-9A1E-22B7-2B725975865D}"/>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4C487412-AE6B-F54E-9F35-B5CCF552A3C8}"/>
              </a:ext>
            </a:extLst>
          </p:cNvPr>
          <p:cNvSpPr>
            <a:spLocks noGrp="1"/>
          </p:cNvSpPr>
          <p:nvPr>
            <p:ph type="sldNum" sz="quarter" idx="5"/>
          </p:nvPr>
        </p:nvSpPr>
        <p:spPr/>
        <p:txBody>
          <a:bodyPr/>
          <a:lstStyle/>
          <a:p>
            <a:fld id="{7F51B39A-B195-4F09-9962-761E12A09289}" type="slidenum">
              <a:rPr lang="en-GB" smtClean="0"/>
              <a:t>64</a:t>
            </a:fld>
            <a:endParaRPr lang="en-GB" dirty="0"/>
          </a:p>
        </p:txBody>
      </p:sp>
    </p:spTree>
    <p:extLst>
      <p:ext uri="{BB962C8B-B14F-4D97-AF65-F5344CB8AC3E}">
        <p14:creationId xmlns:p14="http://schemas.microsoft.com/office/powerpoint/2010/main" val="1118607800"/>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BD2520F-91C9-1877-9C74-4E5E5B6E03C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038DCAE-7A2B-B369-9748-F85C3F508656}"/>
              </a:ext>
            </a:extLst>
          </p:cNvPr>
          <p:cNvSpPr>
            <a:spLocks noGrp="1" noRot="1" noChangeAspect="1"/>
          </p:cNvSpPr>
          <p:nvPr>
            <p:ph type="sldImg"/>
          </p:nvPr>
        </p:nvSpPr>
        <p:spPr>
          <a:xfrm>
            <a:off x="917575" y="744538"/>
            <a:ext cx="4962525" cy="3722687"/>
          </a:xfrm>
        </p:spPr>
      </p:sp>
      <p:sp>
        <p:nvSpPr>
          <p:cNvPr id="3" name="Notes Placeholder 2">
            <a:extLst>
              <a:ext uri="{FF2B5EF4-FFF2-40B4-BE49-F238E27FC236}">
                <a16:creationId xmlns:a16="http://schemas.microsoft.com/office/drawing/2014/main" id="{D53FF4C8-33A4-4160-5FC0-F5A35C4156D2}"/>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25F80908-B679-052D-C488-0C45BA56053E}"/>
              </a:ext>
            </a:extLst>
          </p:cNvPr>
          <p:cNvSpPr>
            <a:spLocks noGrp="1"/>
          </p:cNvSpPr>
          <p:nvPr>
            <p:ph type="sldNum" sz="quarter" idx="5"/>
          </p:nvPr>
        </p:nvSpPr>
        <p:spPr/>
        <p:txBody>
          <a:bodyPr/>
          <a:lstStyle/>
          <a:p>
            <a:fld id="{7F51B39A-B195-4F09-9962-761E12A09289}" type="slidenum">
              <a:rPr lang="en-GB" smtClean="0"/>
              <a:t>65</a:t>
            </a:fld>
            <a:endParaRPr lang="en-GB" dirty="0"/>
          </a:p>
        </p:txBody>
      </p:sp>
    </p:spTree>
    <p:extLst>
      <p:ext uri="{BB962C8B-B14F-4D97-AF65-F5344CB8AC3E}">
        <p14:creationId xmlns:p14="http://schemas.microsoft.com/office/powerpoint/2010/main" val="1545369840"/>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DCF5A68-2D01-52B8-8A3B-AF5543BA3AF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8028803-06B0-ED86-F681-AEE0536EF5C8}"/>
              </a:ext>
            </a:extLst>
          </p:cNvPr>
          <p:cNvSpPr>
            <a:spLocks noGrp="1" noRot="1" noChangeAspect="1"/>
          </p:cNvSpPr>
          <p:nvPr>
            <p:ph type="sldImg"/>
          </p:nvPr>
        </p:nvSpPr>
        <p:spPr>
          <a:xfrm>
            <a:off x="917575" y="744538"/>
            <a:ext cx="4962525" cy="3722687"/>
          </a:xfrm>
        </p:spPr>
      </p:sp>
      <p:sp>
        <p:nvSpPr>
          <p:cNvPr id="3" name="Notes Placeholder 2">
            <a:extLst>
              <a:ext uri="{FF2B5EF4-FFF2-40B4-BE49-F238E27FC236}">
                <a16:creationId xmlns:a16="http://schemas.microsoft.com/office/drawing/2014/main" id="{23ECBAB1-E190-085E-851A-048AF4898626}"/>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3ABBB4C8-8DD4-9BB8-A504-C2A65516B3DB}"/>
              </a:ext>
            </a:extLst>
          </p:cNvPr>
          <p:cNvSpPr>
            <a:spLocks noGrp="1"/>
          </p:cNvSpPr>
          <p:nvPr>
            <p:ph type="sldNum" sz="quarter" idx="5"/>
          </p:nvPr>
        </p:nvSpPr>
        <p:spPr/>
        <p:txBody>
          <a:bodyPr/>
          <a:lstStyle/>
          <a:p>
            <a:fld id="{7F51B39A-B195-4F09-9962-761E12A09289}" type="slidenum">
              <a:rPr lang="en-GB" smtClean="0"/>
              <a:t>66</a:t>
            </a:fld>
            <a:endParaRPr lang="en-GB" dirty="0"/>
          </a:p>
        </p:txBody>
      </p:sp>
    </p:spTree>
    <p:extLst>
      <p:ext uri="{BB962C8B-B14F-4D97-AF65-F5344CB8AC3E}">
        <p14:creationId xmlns:p14="http://schemas.microsoft.com/office/powerpoint/2010/main" val="1479371210"/>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17575" y="744538"/>
            <a:ext cx="4962525" cy="3722687"/>
          </a:xfrm>
        </p:spPr>
      </p:sp>
      <p:sp>
        <p:nvSpPr>
          <p:cNvPr id="3" name="Notes Placeholder 2"/>
          <p:cNvSpPr>
            <a:spLocks noGrp="1"/>
          </p:cNvSpPr>
          <p:nvPr>
            <p:ph type="body" idx="1"/>
          </p:nvPr>
        </p:nvSpPr>
        <p:spPr/>
        <p:txBody>
          <a:bodyPr/>
          <a:lstStyle/>
          <a:p>
            <a:r>
              <a:rPr lang="en-US" dirty="0"/>
              <a:t>Young people service data</a:t>
            </a:r>
          </a:p>
          <a:p>
            <a:r>
              <a:rPr lang="en-US" dirty="0"/>
              <a:t>Number of new presentations/attendances</a:t>
            </a:r>
          </a:p>
          <a:p>
            <a:endParaRPr lang="en-US" dirty="0"/>
          </a:p>
          <a:p>
            <a:r>
              <a:rPr lang="en-US" dirty="0"/>
              <a:t>22/23 - 2474</a:t>
            </a:r>
          </a:p>
          <a:p>
            <a:r>
              <a:rPr lang="en-US" dirty="0"/>
              <a:t>21/22 - 2475</a:t>
            </a:r>
          </a:p>
          <a:p>
            <a:r>
              <a:rPr lang="en-US" dirty="0"/>
              <a:t>20/21 – 2095</a:t>
            </a:r>
          </a:p>
          <a:p>
            <a:endParaRPr lang="en-US" dirty="0"/>
          </a:p>
          <a:p>
            <a:endParaRPr lang="en-US" dirty="0"/>
          </a:p>
          <a:p>
            <a:r>
              <a:rPr lang="en-US" dirty="0"/>
              <a:t>Total number of young people receiving interventions</a:t>
            </a:r>
          </a:p>
          <a:p>
            <a:endParaRPr lang="en-US" dirty="0"/>
          </a:p>
          <a:p>
            <a:r>
              <a:rPr lang="en-US" dirty="0"/>
              <a:t>22/23 - 3262</a:t>
            </a:r>
          </a:p>
          <a:p>
            <a:r>
              <a:rPr lang="en-US" dirty="0"/>
              <a:t>21/22 - 3300</a:t>
            </a:r>
          </a:p>
          <a:p>
            <a:r>
              <a:rPr lang="en-US" dirty="0"/>
              <a:t>20/21 – 3048</a:t>
            </a:r>
          </a:p>
          <a:p>
            <a:endParaRPr lang="en-GB" dirty="0"/>
          </a:p>
        </p:txBody>
      </p:sp>
      <p:sp>
        <p:nvSpPr>
          <p:cNvPr id="4" name="Slide Number Placeholder 3"/>
          <p:cNvSpPr>
            <a:spLocks noGrp="1"/>
          </p:cNvSpPr>
          <p:nvPr>
            <p:ph type="sldNum" sz="quarter" idx="5"/>
          </p:nvPr>
        </p:nvSpPr>
        <p:spPr/>
        <p:txBody>
          <a:bodyPr/>
          <a:lstStyle/>
          <a:p>
            <a:fld id="{7F51B39A-B195-4F09-9962-761E12A09289}" type="slidenum">
              <a:rPr lang="en-GB" smtClean="0"/>
              <a:t>70</a:t>
            </a:fld>
            <a:endParaRPr lang="en-GB" dirty="0"/>
          </a:p>
        </p:txBody>
      </p:sp>
    </p:spTree>
    <p:extLst>
      <p:ext uri="{BB962C8B-B14F-4D97-AF65-F5344CB8AC3E}">
        <p14:creationId xmlns:p14="http://schemas.microsoft.com/office/powerpoint/2010/main" val="3116122444"/>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17575" y="744538"/>
            <a:ext cx="4962525" cy="3722687"/>
          </a:xfrm>
        </p:spPr>
      </p:sp>
      <p:sp>
        <p:nvSpPr>
          <p:cNvPr id="3" name="Notes Placeholder 2"/>
          <p:cNvSpPr>
            <a:spLocks noGrp="1"/>
          </p:cNvSpPr>
          <p:nvPr>
            <p:ph type="body" idx="1"/>
          </p:nvPr>
        </p:nvSpPr>
        <p:spPr/>
        <p:txBody>
          <a:bodyPr/>
          <a:lstStyle/>
          <a:p>
            <a:pPr lvl="1"/>
            <a:r>
              <a:rPr lang="en-GB" dirty="0"/>
              <a:t>Census definitions = Gay/Lesbian, Bisexual, Heterosexual</a:t>
            </a:r>
          </a:p>
          <a:p>
            <a:pPr lvl="1"/>
            <a:r>
              <a:rPr lang="en-GB" dirty="0"/>
              <a:t>GUMCAD definitions = Gay/Lesbian, Bisexual, Heterosexual</a:t>
            </a:r>
          </a:p>
          <a:p>
            <a:endParaRPr lang="en-GB" dirty="0"/>
          </a:p>
          <a:p>
            <a:r>
              <a:rPr lang="en-US" dirty="0"/>
              <a:t>We have used the term GBMSM throughout the fact sheet, however the data we have access to relates to peoples’ sexual behaviour and not necessarily about their sexual identity (for example GBMSM;some of whom may identify as heterosexual). </a:t>
            </a:r>
          </a:p>
          <a:p>
            <a:r>
              <a:rPr lang="en-US" dirty="0"/>
              <a:t>Data on sexuality rates (denominator) has been calculated using Census (2021) data with the following caveats:</a:t>
            </a:r>
          </a:p>
          <a:p>
            <a:r>
              <a:rPr lang="en-US" dirty="0"/>
              <a:t>Identified sexuality which may not reflect sexual behaviour (e.g. heterosexual man who has sex with men)</a:t>
            </a:r>
          </a:p>
          <a:p>
            <a:r>
              <a:rPr lang="en-US" dirty="0"/>
              <a:t>In some instances a time trend has been created using 2021 data for 2020 &amp; 2022</a:t>
            </a:r>
          </a:p>
          <a:p>
            <a:r>
              <a:rPr lang="en-US" dirty="0"/>
              <a:t>Sexual identity was not a mandatory question, as such 26.4% of entries are missing for Tower Hamlets which could mean that there is a under reporting of data that relates to GBMSM data in the fact sheet  inflated rates for certain sexualities</a:t>
            </a:r>
          </a:p>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7246407-4557-43FC-B021-512CCD972C1D}"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74</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5138485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17575" y="744538"/>
            <a:ext cx="4962525" cy="3722687"/>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7F51B39A-B195-4F09-9962-761E12A09289}" type="slidenum">
              <a:rPr lang="en-GB" smtClean="0"/>
              <a:t>8</a:t>
            </a:fld>
            <a:endParaRPr lang="en-GB" dirty="0"/>
          </a:p>
        </p:txBody>
      </p:sp>
    </p:spTree>
    <p:extLst>
      <p:ext uri="{BB962C8B-B14F-4D97-AF65-F5344CB8AC3E}">
        <p14:creationId xmlns:p14="http://schemas.microsoft.com/office/powerpoint/2010/main" val="187915588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17575" y="744538"/>
            <a:ext cx="4962525" cy="3722687"/>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7F51B39A-B195-4F09-9962-761E12A09289}" type="slidenum">
              <a:rPr lang="en-GB" smtClean="0"/>
              <a:t>10</a:t>
            </a:fld>
            <a:endParaRPr lang="en-GB" dirty="0"/>
          </a:p>
        </p:txBody>
      </p:sp>
    </p:spTree>
    <p:extLst>
      <p:ext uri="{BB962C8B-B14F-4D97-AF65-F5344CB8AC3E}">
        <p14:creationId xmlns:p14="http://schemas.microsoft.com/office/powerpoint/2010/main" val="155231575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7F51B39A-B195-4F09-9962-761E12A09289}" type="slidenum">
              <a:rPr lang="en-GB" smtClean="0"/>
              <a:t>11</a:t>
            </a:fld>
            <a:endParaRPr lang="en-GB" dirty="0"/>
          </a:p>
        </p:txBody>
      </p:sp>
    </p:spTree>
    <p:extLst>
      <p:ext uri="{BB962C8B-B14F-4D97-AF65-F5344CB8AC3E}">
        <p14:creationId xmlns:p14="http://schemas.microsoft.com/office/powerpoint/2010/main" val="110475006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17575" y="744538"/>
            <a:ext cx="4962525" cy="3722687"/>
          </a:xfrm>
        </p:spPr>
      </p:sp>
      <p:sp>
        <p:nvSpPr>
          <p:cNvPr id="3" name="Notes Placeholder 2"/>
          <p:cNvSpPr>
            <a:spLocks noGrp="1"/>
          </p:cNvSpPr>
          <p:nvPr>
            <p:ph type="body" idx="1"/>
          </p:nvPr>
        </p:nvSpPr>
        <p:spPr/>
        <p:txBody>
          <a:bodyPr/>
          <a:lstStyle/>
          <a:p>
            <a:r>
              <a:rPr lang="en-GB" dirty="0">
                <a:solidFill>
                  <a:srgbClr val="000000"/>
                </a:solidFill>
                <a:latin typeface="Times New Roman"/>
                <a:cs typeface="Times New Roman"/>
              </a:rPr>
              <a:t>Data sources</a:t>
            </a:r>
            <a:endParaRPr lang="en-GB" dirty="0">
              <a:solidFill>
                <a:srgbClr val="000000"/>
              </a:solidFill>
              <a:latin typeface="Times New Roman" panose="02020603050405020304" pitchFamily="18" charset="0"/>
              <a:cs typeface="Times New Roman"/>
            </a:endParaRPr>
          </a:p>
          <a:p>
            <a:r>
              <a:rPr lang="en-GB" dirty="0">
                <a:solidFill>
                  <a:srgbClr val="000000"/>
                </a:solidFill>
                <a:latin typeface="Times New Roman"/>
                <a:cs typeface="Times New Roman"/>
              </a:rPr>
              <a:t>Population trend – Census 21</a:t>
            </a:r>
          </a:p>
          <a:p>
            <a:r>
              <a:rPr lang="en-GB" dirty="0">
                <a:solidFill>
                  <a:srgbClr val="000000"/>
                </a:solidFill>
                <a:latin typeface="Times New Roman"/>
                <a:cs typeface="Times New Roman"/>
              </a:rPr>
              <a:t>Projection</a:t>
            </a:r>
            <a:r>
              <a:rPr lang="en-GB" b="0" i="0" dirty="0">
                <a:solidFill>
                  <a:srgbClr val="000000"/>
                </a:solidFill>
                <a:effectLst/>
                <a:latin typeface="Times New Roman"/>
                <a:cs typeface="Times New Roman"/>
              </a:rPr>
              <a:t> data is using ONS 2018 based projections – provided by age</a:t>
            </a:r>
            <a:r>
              <a:rPr lang="en-GB" dirty="0">
                <a:solidFill>
                  <a:srgbClr val="000000"/>
                </a:solidFill>
                <a:latin typeface="Times New Roman"/>
                <a:cs typeface="Times New Roman"/>
              </a:rPr>
              <a:t> </a:t>
            </a:r>
            <a:endParaRPr lang="en-GB" b="0" i="0" dirty="0">
              <a:solidFill>
                <a:srgbClr val="000000"/>
              </a:solidFill>
              <a:effectLst/>
              <a:latin typeface="Times New Roman" panose="02020603050405020304" pitchFamily="18" charset="0"/>
              <a:cs typeface="Times New Roman"/>
            </a:endParaRPr>
          </a:p>
          <a:p>
            <a:r>
              <a:rPr lang="en-GB" dirty="0">
                <a:solidFill>
                  <a:srgbClr val="000000"/>
                </a:solidFill>
                <a:latin typeface="Times New Roman"/>
                <a:cs typeface="Times New Roman"/>
              </a:rPr>
              <a:t>Population age – Census 21</a:t>
            </a:r>
          </a:p>
          <a:p>
            <a:pPr algn="l"/>
            <a:r>
              <a:rPr lang="en-GB" b="0" i="0" dirty="0">
                <a:solidFill>
                  <a:srgbClr val="000000"/>
                </a:solidFill>
                <a:effectLst/>
                <a:latin typeface="Times New Roman"/>
                <a:cs typeface="Times New Roman"/>
              </a:rPr>
              <a:t>Deprivation data is 2019 IMD </a:t>
            </a:r>
            <a:endParaRPr lang="en-GB" dirty="0">
              <a:highlight>
                <a:srgbClr val="FFFF00"/>
              </a:highlight>
              <a:latin typeface="Times New Roman"/>
              <a:cs typeface="Times New Roman"/>
            </a:endParaRPr>
          </a:p>
        </p:txBody>
      </p:sp>
      <p:sp>
        <p:nvSpPr>
          <p:cNvPr id="4" name="Slide Number Placeholder 3"/>
          <p:cNvSpPr>
            <a:spLocks noGrp="1"/>
          </p:cNvSpPr>
          <p:nvPr>
            <p:ph type="sldNum" sz="quarter" idx="10"/>
          </p:nvPr>
        </p:nvSpPr>
        <p:spPr/>
        <p:txBody>
          <a:bodyPr/>
          <a:lstStyle/>
          <a:p>
            <a:fld id="{7F51B39A-B195-4F09-9962-761E12A09289}" type="slidenum">
              <a:rPr lang="en-GB" smtClean="0"/>
              <a:t>17</a:t>
            </a:fld>
            <a:endParaRPr lang="en-GB" dirty="0"/>
          </a:p>
        </p:txBody>
      </p:sp>
    </p:spTree>
    <p:extLst>
      <p:ext uri="{BB962C8B-B14F-4D97-AF65-F5344CB8AC3E}">
        <p14:creationId xmlns:p14="http://schemas.microsoft.com/office/powerpoint/2010/main" val="202462337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17575" y="744538"/>
            <a:ext cx="4962525" cy="3722687"/>
          </a:xfrm>
        </p:spPr>
      </p:sp>
      <p:sp>
        <p:nvSpPr>
          <p:cNvPr id="3" name="Notes Placeholder 2"/>
          <p:cNvSpPr>
            <a:spLocks noGrp="1"/>
          </p:cNvSpPr>
          <p:nvPr>
            <p:ph type="body" idx="1"/>
          </p:nvPr>
        </p:nvSpPr>
        <p:spPr/>
        <p:txBody>
          <a:bodyPr/>
          <a:lstStyle/>
          <a:p>
            <a:pPr algn="ctr"/>
            <a:r>
              <a:rPr lang="en-GB" sz="1800" b="0" i="0" u="none" strike="noStrike" dirty="0">
                <a:solidFill>
                  <a:srgbClr val="000000"/>
                </a:solidFill>
                <a:effectLst/>
                <a:latin typeface="Raleway" pitchFamily="2" charset="0"/>
              </a:rPr>
              <a:t>.  </a:t>
            </a:r>
            <a:endParaRPr lang="en-US" b="0" i="0" dirty="0">
              <a:solidFill>
                <a:srgbClr val="00445E"/>
              </a:solidFill>
              <a:effectLst/>
              <a:latin typeface="Arial" panose="020B0604020202020204" pitchFamily="34" charset="0"/>
            </a:endParaRPr>
          </a:p>
          <a:p>
            <a:pPr algn="ctr"/>
            <a:r>
              <a:rPr lang="en-GB" b="0" i="0" dirty="0">
                <a:solidFill>
                  <a:srgbClr val="000000"/>
                </a:solidFill>
                <a:effectLst/>
                <a:latin typeface="Times New Roman" panose="02020603050405020304" pitchFamily="18" charset="0"/>
              </a:rPr>
              <a:t> </a:t>
            </a:r>
            <a:endParaRPr lang="en-GB" dirty="0">
              <a:highlight>
                <a:srgbClr val="FFFF00"/>
              </a:highlight>
            </a:endParaRPr>
          </a:p>
        </p:txBody>
      </p:sp>
      <p:sp>
        <p:nvSpPr>
          <p:cNvPr id="4" name="Slide Number Placeholder 3"/>
          <p:cNvSpPr>
            <a:spLocks noGrp="1"/>
          </p:cNvSpPr>
          <p:nvPr>
            <p:ph type="sldNum" sz="quarter" idx="10"/>
          </p:nvPr>
        </p:nvSpPr>
        <p:spPr/>
        <p:txBody>
          <a:bodyPr/>
          <a:lstStyle/>
          <a:p>
            <a:fld id="{7F51B39A-B195-4F09-9962-761E12A09289}" type="slidenum">
              <a:rPr lang="en-GB" smtClean="0"/>
              <a:t>18</a:t>
            </a:fld>
            <a:endParaRPr lang="en-GB" dirty="0"/>
          </a:p>
        </p:txBody>
      </p:sp>
    </p:spTree>
    <p:extLst>
      <p:ext uri="{BB962C8B-B14F-4D97-AF65-F5344CB8AC3E}">
        <p14:creationId xmlns:p14="http://schemas.microsoft.com/office/powerpoint/2010/main" val="273912486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4.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6.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7.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8.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9.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6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0.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7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1.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Setting the scene: who are ...">
    <p:spTree>
      <p:nvGrpSpPr>
        <p:cNvPr id="1" name=""/>
        <p:cNvGrpSpPr/>
        <p:nvPr/>
      </p:nvGrpSpPr>
      <p:grpSpPr>
        <a:xfrm>
          <a:off x="0" y="0"/>
          <a:ext cx="0" cy="0"/>
          <a:chOff x="0" y="0"/>
          <a:chExt cx="0" cy="0"/>
        </a:xfrm>
      </p:grpSpPr>
      <p:sp>
        <p:nvSpPr>
          <p:cNvPr id="8" name="Text Placeholder 7"/>
          <p:cNvSpPr>
            <a:spLocks noGrp="1"/>
          </p:cNvSpPr>
          <p:nvPr>
            <p:ph type="body" sz="quarter" idx="13" hasCustomPrompt="1"/>
          </p:nvPr>
        </p:nvSpPr>
        <p:spPr>
          <a:xfrm>
            <a:off x="1364016" y="485932"/>
            <a:ext cx="7528464" cy="617444"/>
          </a:xfrm>
          <a:prstGeom prst="rect">
            <a:avLst/>
          </a:prstGeom>
        </p:spPr>
        <p:txBody>
          <a:bodyPr/>
          <a:lstStyle>
            <a:lvl1pPr marL="0" indent="0">
              <a:buNone/>
              <a:defRPr sz="1800" b="1" baseline="0">
                <a:solidFill>
                  <a:schemeClr val="bg1"/>
                </a:solidFill>
              </a:defRPr>
            </a:lvl1pPr>
            <a:lvl2pPr marL="457200" indent="0">
              <a:buNone/>
              <a:defRPr sz="1800" b="1">
                <a:solidFill>
                  <a:schemeClr val="bg1"/>
                </a:solidFill>
              </a:defRPr>
            </a:lvl2pPr>
            <a:lvl3pPr>
              <a:defRPr sz="1800" b="1">
                <a:solidFill>
                  <a:schemeClr val="bg1"/>
                </a:solidFill>
              </a:defRPr>
            </a:lvl3pPr>
            <a:lvl4pPr>
              <a:defRPr sz="1800" b="1">
                <a:solidFill>
                  <a:schemeClr val="bg1"/>
                </a:solidFill>
              </a:defRPr>
            </a:lvl4pPr>
            <a:lvl5pPr>
              <a:defRPr sz="1800" b="1">
                <a:solidFill>
                  <a:schemeClr val="bg1"/>
                </a:solidFill>
              </a:defRPr>
            </a:lvl5pPr>
          </a:lstStyle>
          <a:p>
            <a:pPr lvl="0"/>
            <a:r>
              <a:rPr lang="en-US"/>
              <a:t>Who are [e.g. young adults]</a:t>
            </a:r>
          </a:p>
          <a:p>
            <a:pPr lvl="3"/>
            <a:r>
              <a:rPr lang="en-US"/>
              <a:t>Fourth level</a:t>
            </a:r>
          </a:p>
          <a:p>
            <a:pPr lvl="4"/>
            <a:r>
              <a:rPr lang="en-US"/>
              <a:t>Fifth</a:t>
            </a:r>
            <a:endParaRPr lang="en-GB"/>
          </a:p>
        </p:txBody>
      </p:sp>
      <p:sp>
        <p:nvSpPr>
          <p:cNvPr id="10" name="Content Placeholder 9"/>
          <p:cNvSpPr>
            <a:spLocks noGrp="1"/>
          </p:cNvSpPr>
          <p:nvPr>
            <p:ph sz="quarter" idx="14" hasCustomPrompt="1"/>
          </p:nvPr>
        </p:nvSpPr>
        <p:spPr>
          <a:xfrm>
            <a:off x="251521" y="1557338"/>
            <a:ext cx="8641655" cy="503510"/>
          </a:xfrm>
          <a:prstGeom prst="rect">
            <a:avLst/>
          </a:prstGeom>
        </p:spPr>
        <p:txBody>
          <a:bodyPr/>
          <a:lstStyle>
            <a:lvl1pPr>
              <a:defRPr sz="1200" baseline="0"/>
            </a:lvl1pPr>
            <a:lvl2pPr>
              <a:defRPr sz="1200"/>
            </a:lvl2pPr>
            <a:lvl3pPr>
              <a:defRPr sz="1200"/>
            </a:lvl3pPr>
            <a:lvl4pPr>
              <a:defRPr sz="1200"/>
            </a:lvl4pPr>
            <a:lvl5pPr>
              <a:defRPr sz="1200"/>
            </a:lvl5pPr>
          </a:lstStyle>
          <a:p>
            <a:pPr lvl="0"/>
            <a:r>
              <a:rPr lang="en-US"/>
              <a:t>Include definition of this category and who is included in the JSNA. </a:t>
            </a:r>
          </a:p>
        </p:txBody>
      </p:sp>
      <p:sp>
        <p:nvSpPr>
          <p:cNvPr id="3" name="Content Placeholder 2"/>
          <p:cNvSpPr>
            <a:spLocks noGrp="1"/>
          </p:cNvSpPr>
          <p:nvPr>
            <p:ph sz="quarter" idx="15" hasCustomPrompt="1"/>
          </p:nvPr>
        </p:nvSpPr>
        <p:spPr>
          <a:xfrm>
            <a:off x="251520" y="2204864"/>
            <a:ext cx="8640960" cy="2160066"/>
          </a:xfrm>
          <a:prstGeom prst="rect">
            <a:avLst/>
          </a:prstGeom>
        </p:spPr>
        <p:txBody>
          <a:bodyPr/>
          <a:lstStyle>
            <a:lvl1pPr>
              <a:defRPr sz="1200"/>
            </a:lvl1pPr>
          </a:lstStyle>
          <a:p>
            <a:pPr lvl="0"/>
            <a:r>
              <a:rPr lang="en-US"/>
              <a:t>Other info such as biological/social/education (and other) changes for the age group, WHO definitions.</a:t>
            </a:r>
          </a:p>
        </p:txBody>
      </p:sp>
    </p:spTree>
    <p:extLst>
      <p:ext uri="{BB962C8B-B14F-4D97-AF65-F5344CB8AC3E}">
        <p14:creationId xmlns:p14="http://schemas.microsoft.com/office/powerpoint/2010/main" val="260470434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
  <p:cSld name="2_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CDC2FB-60EB-42F9-88DC-B87BE317C79A}"/>
              </a:ext>
            </a:extLst>
          </p:cNvPr>
          <p:cNvSpPr>
            <a:spLocks noGrp="1"/>
          </p:cNvSpPr>
          <p:nvPr>
            <p:ph type="ctrTitle" hasCustomPrompt="1"/>
          </p:nvPr>
        </p:nvSpPr>
        <p:spPr>
          <a:xfrm>
            <a:off x="628653" y="1122363"/>
            <a:ext cx="5389595" cy="2387600"/>
          </a:xfrm>
        </p:spPr>
        <p:txBody>
          <a:bodyPr anchor="b">
            <a:normAutofit/>
          </a:bodyPr>
          <a:lstStyle>
            <a:lvl1pPr algn="l">
              <a:defRPr sz="3300">
                <a:solidFill>
                  <a:schemeClr val="bg1"/>
                </a:solidFill>
                <a:latin typeface="+mj-lt"/>
              </a:defRPr>
            </a:lvl1pPr>
          </a:lstStyle>
          <a:p>
            <a:r>
              <a:rPr lang="en-US"/>
              <a:t>Click to edit Master title style </a:t>
            </a:r>
            <a:endParaRPr lang="en-GB"/>
          </a:p>
        </p:txBody>
      </p:sp>
      <p:sp>
        <p:nvSpPr>
          <p:cNvPr id="3" name="Subtitle 2">
            <a:extLst>
              <a:ext uri="{FF2B5EF4-FFF2-40B4-BE49-F238E27FC236}">
                <a16:creationId xmlns:a16="http://schemas.microsoft.com/office/drawing/2014/main" id="{11C81B1B-C1AD-4610-9765-10AB1B1A3A3C}"/>
              </a:ext>
            </a:extLst>
          </p:cNvPr>
          <p:cNvSpPr>
            <a:spLocks noGrp="1"/>
          </p:cNvSpPr>
          <p:nvPr>
            <p:ph type="subTitle" idx="1"/>
          </p:nvPr>
        </p:nvSpPr>
        <p:spPr>
          <a:xfrm>
            <a:off x="628653" y="3602038"/>
            <a:ext cx="5389595" cy="1655762"/>
          </a:xfrm>
        </p:spPr>
        <p:txBody>
          <a:bodyPr>
            <a:normAutofit/>
          </a:bodyPr>
          <a:lstStyle>
            <a:lvl1pPr marL="0" indent="0" algn="l">
              <a:buNone/>
              <a:defRPr sz="2100">
                <a:solidFill>
                  <a:schemeClr val="bg1"/>
                </a:solidFill>
                <a:latin typeface="+mn-lt"/>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GB"/>
          </a:p>
        </p:txBody>
      </p:sp>
    </p:spTree>
    <p:extLst>
      <p:ext uri="{BB962C8B-B14F-4D97-AF65-F5344CB8AC3E}">
        <p14:creationId xmlns:p14="http://schemas.microsoft.com/office/powerpoint/2010/main" val="232785458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Title Only">
    <p:spTree>
      <p:nvGrpSpPr>
        <p:cNvPr id="1" name=""/>
        <p:cNvGrpSpPr/>
        <p:nvPr/>
      </p:nvGrpSpPr>
      <p:grpSpPr>
        <a:xfrm>
          <a:off x="0" y="0"/>
          <a:ext cx="0" cy="0"/>
          <a:chOff x="0" y="0"/>
          <a:chExt cx="0" cy="0"/>
        </a:xfrm>
      </p:grpSpPr>
      <p:sp>
        <p:nvSpPr>
          <p:cNvPr id="6" name="Title Placeholder 1">
            <a:extLst>
              <a:ext uri="{FF2B5EF4-FFF2-40B4-BE49-F238E27FC236}">
                <a16:creationId xmlns:a16="http://schemas.microsoft.com/office/drawing/2014/main" id="{B5240745-C3CA-49A7-BF69-697EA98ACD49}"/>
              </a:ext>
            </a:extLst>
          </p:cNvPr>
          <p:cNvSpPr>
            <a:spLocks noGrp="1"/>
          </p:cNvSpPr>
          <p:nvPr>
            <p:ph type="title"/>
          </p:nvPr>
        </p:nvSpPr>
        <p:spPr>
          <a:xfrm>
            <a:off x="628651" y="1140"/>
            <a:ext cx="7321304" cy="1325563"/>
          </a:xfrm>
          <a:prstGeom prst="rect">
            <a:avLst/>
          </a:prstGeom>
        </p:spPr>
        <p:txBody>
          <a:bodyPr vert="horz" lIns="91440" tIns="45720" rIns="91440" bIns="45720" rtlCol="0" anchor="ctr">
            <a:normAutofit/>
          </a:bodyPr>
          <a:lstStyle/>
          <a:p>
            <a:r>
              <a:rPr lang="en-US"/>
              <a:t>Click to edit Master title style</a:t>
            </a:r>
            <a:endParaRPr lang="en-GB"/>
          </a:p>
        </p:txBody>
      </p:sp>
    </p:spTree>
    <p:extLst>
      <p:ext uri="{BB962C8B-B14F-4D97-AF65-F5344CB8AC3E}">
        <p14:creationId xmlns:p14="http://schemas.microsoft.com/office/powerpoint/2010/main" val="72011046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5AB841-276D-4AC1-AE14-C657EFF71100}"/>
              </a:ext>
            </a:extLst>
          </p:cNvPr>
          <p:cNvSpPr>
            <a:spLocks noGrp="1"/>
          </p:cNvSpPr>
          <p:nvPr>
            <p:ph type="title"/>
          </p:nvPr>
        </p:nvSpPr>
        <p:spPr>
          <a:xfrm>
            <a:off x="628650" y="1143"/>
            <a:ext cx="7327962" cy="1325563"/>
          </a:xfrm>
        </p:spPr>
        <p:txBody>
          <a:bodyPr/>
          <a:lstStyle>
            <a:lvl1pPr>
              <a:defRPr/>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836561FF-A59C-41BF-8DA2-E19D23B8DB7D}"/>
              </a:ext>
            </a:extLst>
          </p:cNvPr>
          <p:cNvSpPr>
            <a:spLocks noGrp="1"/>
          </p:cNvSpPr>
          <p:nvPr>
            <p:ph idx="1"/>
          </p:nvPr>
        </p:nvSpPr>
        <p:spPr>
          <a:xfrm>
            <a:off x="628650" y="1603683"/>
            <a:ext cx="78867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97812430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Title Slide">
    <p:spTree>
      <p:nvGrpSpPr>
        <p:cNvPr id="1" name=""/>
        <p:cNvGrpSpPr/>
        <p:nvPr/>
      </p:nvGrpSpPr>
      <p:grpSpPr>
        <a:xfrm>
          <a:off x="0" y="0"/>
          <a:ext cx="0" cy="0"/>
          <a:chOff x="0" y="0"/>
          <a:chExt cx="0" cy="0"/>
        </a:xfrm>
      </p:grpSpPr>
      <p:sp>
        <p:nvSpPr>
          <p:cNvPr id="7" name="Content Placeholder 9"/>
          <p:cNvSpPr>
            <a:spLocks noGrp="1"/>
          </p:cNvSpPr>
          <p:nvPr>
            <p:ph sz="quarter" idx="14" hasCustomPrompt="1"/>
          </p:nvPr>
        </p:nvSpPr>
        <p:spPr>
          <a:xfrm>
            <a:off x="251521" y="1557338"/>
            <a:ext cx="8641655" cy="431502"/>
          </a:xfrm>
          <a:prstGeom prst="rect">
            <a:avLst/>
          </a:prstGeom>
        </p:spPr>
        <p:txBody>
          <a:bodyPr/>
          <a:lstStyle>
            <a:lvl1pPr>
              <a:defRPr sz="1200"/>
            </a:lvl1pPr>
            <a:lvl2pPr>
              <a:defRPr sz="1200"/>
            </a:lvl2pPr>
            <a:lvl3pPr>
              <a:defRPr sz="1200"/>
            </a:lvl3pPr>
            <a:lvl4pPr>
              <a:defRPr sz="1200"/>
            </a:lvl4pPr>
            <a:lvl5pPr>
              <a:defRPr sz="1200"/>
            </a:lvl5pPr>
          </a:lstStyle>
          <a:p>
            <a:pPr lvl="0"/>
            <a:r>
              <a:rPr lang="en-US"/>
              <a:t>TH overarching strategies</a:t>
            </a:r>
          </a:p>
        </p:txBody>
      </p:sp>
      <p:sp>
        <p:nvSpPr>
          <p:cNvPr id="3" name="Content Placeholder 9"/>
          <p:cNvSpPr>
            <a:spLocks noGrp="1"/>
          </p:cNvSpPr>
          <p:nvPr>
            <p:ph sz="quarter" idx="15" hasCustomPrompt="1"/>
          </p:nvPr>
        </p:nvSpPr>
        <p:spPr>
          <a:xfrm>
            <a:off x="251522" y="2277418"/>
            <a:ext cx="8641655" cy="431502"/>
          </a:xfrm>
          <a:prstGeom prst="rect">
            <a:avLst/>
          </a:prstGeom>
        </p:spPr>
        <p:txBody>
          <a:bodyPr/>
          <a:lstStyle>
            <a:lvl1pPr>
              <a:defRPr sz="1200" baseline="0"/>
            </a:lvl1pPr>
            <a:lvl2pPr>
              <a:defRPr sz="1200"/>
            </a:lvl2pPr>
            <a:lvl3pPr>
              <a:defRPr sz="1200"/>
            </a:lvl3pPr>
            <a:lvl4pPr>
              <a:defRPr sz="1200"/>
            </a:lvl4pPr>
            <a:lvl5pPr>
              <a:defRPr sz="1200"/>
            </a:lvl5pPr>
          </a:lstStyle>
          <a:p>
            <a:pPr lvl="0"/>
            <a:r>
              <a:rPr lang="en-US"/>
              <a:t>Wider determinants- specific strategies/services/interventions</a:t>
            </a:r>
          </a:p>
        </p:txBody>
      </p:sp>
      <p:sp>
        <p:nvSpPr>
          <p:cNvPr id="4" name="Content Placeholder 9"/>
          <p:cNvSpPr>
            <a:spLocks noGrp="1"/>
          </p:cNvSpPr>
          <p:nvPr>
            <p:ph sz="quarter" idx="16" hasCustomPrompt="1"/>
          </p:nvPr>
        </p:nvSpPr>
        <p:spPr>
          <a:xfrm>
            <a:off x="251522" y="2996952"/>
            <a:ext cx="8641655" cy="431502"/>
          </a:xfrm>
          <a:prstGeom prst="rect">
            <a:avLst/>
          </a:prstGeom>
        </p:spPr>
        <p:txBody>
          <a:bodyPr/>
          <a:lstStyle>
            <a:lvl1pPr>
              <a:defRPr sz="1200" baseline="0"/>
            </a:lvl1pPr>
            <a:lvl2pPr>
              <a:defRPr sz="1200"/>
            </a:lvl2pPr>
            <a:lvl3pPr>
              <a:defRPr sz="1200"/>
            </a:lvl3pPr>
            <a:lvl4pPr>
              <a:defRPr sz="1200"/>
            </a:lvl4pPr>
            <a:lvl5pPr>
              <a:defRPr sz="1200"/>
            </a:lvl5pPr>
          </a:lstStyle>
          <a:p>
            <a:pPr lvl="0"/>
            <a:r>
              <a:rPr lang="en-US"/>
              <a:t>Lifestyle factors- specific strategies/services/interventions</a:t>
            </a:r>
          </a:p>
        </p:txBody>
      </p:sp>
      <p:sp>
        <p:nvSpPr>
          <p:cNvPr id="5" name="Content Placeholder 9"/>
          <p:cNvSpPr>
            <a:spLocks noGrp="1"/>
          </p:cNvSpPr>
          <p:nvPr>
            <p:ph sz="quarter" idx="17" hasCustomPrompt="1"/>
          </p:nvPr>
        </p:nvSpPr>
        <p:spPr>
          <a:xfrm>
            <a:off x="250827" y="3717032"/>
            <a:ext cx="8641655" cy="431502"/>
          </a:xfrm>
          <a:prstGeom prst="rect">
            <a:avLst/>
          </a:prstGeom>
        </p:spPr>
        <p:txBody>
          <a:bodyPr/>
          <a:lstStyle>
            <a:lvl1pPr>
              <a:defRPr sz="1200" baseline="0"/>
            </a:lvl1pPr>
            <a:lvl2pPr>
              <a:defRPr sz="1200"/>
            </a:lvl2pPr>
            <a:lvl3pPr>
              <a:defRPr sz="1200"/>
            </a:lvl3pPr>
            <a:lvl4pPr>
              <a:defRPr sz="1200"/>
            </a:lvl4pPr>
            <a:lvl5pPr>
              <a:defRPr sz="1200"/>
            </a:lvl5pPr>
          </a:lstStyle>
          <a:p>
            <a:pPr lvl="0"/>
            <a:r>
              <a:rPr lang="en-US"/>
              <a:t>Common health conditions and syndromes to [specific life course group]</a:t>
            </a:r>
          </a:p>
        </p:txBody>
      </p:sp>
      <p:sp>
        <p:nvSpPr>
          <p:cNvPr id="6" name="Content Placeholder 9"/>
          <p:cNvSpPr>
            <a:spLocks noGrp="1"/>
          </p:cNvSpPr>
          <p:nvPr>
            <p:ph sz="quarter" idx="18" hasCustomPrompt="1"/>
          </p:nvPr>
        </p:nvSpPr>
        <p:spPr>
          <a:xfrm>
            <a:off x="251522" y="4437112"/>
            <a:ext cx="8641655" cy="431502"/>
          </a:xfrm>
          <a:prstGeom prst="rect">
            <a:avLst/>
          </a:prstGeom>
        </p:spPr>
        <p:txBody>
          <a:bodyPr/>
          <a:lstStyle>
            <a:lvl1pPr>
              <a:defRPr sz="1200" baseline="0"/>
            </a:lvl1pPr>
            <a:lvl2pPr>
              <a:defRPr sz="1200"/>
            </a:lvl2pPr>
            <a:lvl3pPr>
              <a:defRPr sz="1200"/>
            </a:lvl3pPr>
            <a:lvl4pPr>
              <a:defRPr sz="1200"/>
            </a:lvl4pPr>
            <a:lvl5pPr>
              <a:defRPr sz="1200"/>
            </a:lvl5pPr>
          </a:lstStyle>
          <a:p>
            <a:pPr lvl="0"/>
            <a:r>
              <a:rPr lang="en-US"/>
              <a:t>Social care services- [specific to life course group]</a:t>
            </a:r>
          </a:p>
        </p:txBody>
      </p:sp>
    </p:spTree>
    <p:extLst>
      <p:ext uri="{BB962C8B-B14F-4D97-AF65-F5344CB8AC3E}">
        <p14:creationId xmlns:p14="http://schemas.microsoft.com/office/powerpoint/2010/main" val="110560771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7" name="Content Placeholder 9"/>
          <p:cNvSpPr>
            <a:spLocks noGrp="1"/>
          </p:cNvSpPr>
          <p:nvPr>
            <p:ph sz="quarter" idx="14" hasCustomPrompt="1"/>
          </p:nvPr>
        </p:nvSpPr>
        <p:spPr>
          <a:xfrm>
            <a:off x="251521" y="1557338"/>
            <a:ext cx="8641655" cy="1295598"/>
          </a:xfrm>
          <a:prstGeom prst="rect">
            <a:avLst/>
          </a:prstGeom>
        </p:spPr>
        <p:txBody>
          <a:bodyPr/>
          <a:lstStyle>
            <a:lvl1pPr marL="0" indent="0">
              <a:buNone/>
              <a:defRPr sz="1200" baseline="0"/>
            </a:lvl1pPr>
            <a:lvl2pPr>
              <a:defRPr sz="1200"/>
            </a:lvl2pPr>
            <a:lvl3pPr>
              <a:defRPr sz="1200"/>
            </a:lvl3pPr>
            <a:lvl4pPr>
              <a:defRPr sz="1200"/>
            </a:lvl4pPr>
            <a:lvl5pPr>
              <a:defRPr sz="1200"/>
            </a:lvl5pPr>
          </a:lstStyle>
          <a:p>
            <a:pPr lvl="0"/>
            <a:r>
              <a:rPr lang="en-US"/>
              <a:t>1. International policy</a:t>
            </a:r>
          </a:p>
        </p:txBody>
      </p:sp>
      <p:sp>
        <p:nvSpPr>
          <p:cNvPr id="3" name="Content Placeholder 9"/>
          <p:cNvSpPr>
            <a:spLocks noGrp="1"/>
          </p:cNvSpPr>
          <p:nvPr>
            <p:ph sz="quarter" idx="15" hasCustomPrompt="1"/>
          </p:nvPr>
        </p:nvSpPr>
        <p:spPr>
          <a:xfrm>
            <a:off x="251522" y="3068960"/>
            <a:ext cx="8641655" cy="1295598"/>
          </a:xfrm>
          <a:prstGeom prst="rect">
            <a:avLst/>
          </a:prstGeom>
        </p:spPr>
        <p:txBody>
          <a:bodyPr/>
          <a:lstStyle>
            <a:lvl1pPr marL="0" indent="0">
              <a:buNone/>
              <a:defRPr sz="1200" baseline="0"/>
            </a:lvl1pPr>
            <a:lvl2pPr>
              <a:defRPr sz="1200"/>
            </a:lvl2pPr>
            <a:lvl3pPr>
              <a:defRPr sz="1200"/>
            </a:lvl3pPr>
            <a:lvl4pPr>
              <a:defRPr sz="1200"/>
            </a:lvl4pPr>
            <a:lvl5pPr>
              <a:defRPr sz="1200"/>
            </a:lvl5pPr>
          </a:lstStyle>
          <a:p>
            <a:pPr lvl="0"/>
            <a:r>
              <a:rPr lang="en-US"/>
              <a:t>2. National policy</a:t>
            </a:r>
          </a:p>
        </p:txBody>
      </p:sp>
      <p:sp>
        <p:nvSpPr>
          <p:cNvPr id="4" name="Content Placeholder 9"/>
          <p:cNvSpPr>
            <a:spLocks noGrp="1"/>
          </p:cNvSpPr>
          <p:nvPr>
            <p:ph sz="quarter" idx="16" hasCustomPrompt="1"/>
          </p:nvPr>
        </p:nvSpPr>
        <p:spPr>
          <a:xfrm>
            <a:off x="251522" y="4653136"/>
            <a:ext cx="8641655" cy="1295598"/>
          </a:xfrm>
          <a:prstGeom prst="rect">
            <a:avLst/>
          </a:prstGeom>
        </p:spPr>
        <p:txBody>
          <a:bodyPr/>
          <a:lstStyle>
            <a:lvl1pPr marL="0" indent="0">
              <a:buNone/>
              <a:defRPr sz="1200" baseline="0"/>
            </a:lvl1pPr>
            <a:lvl2pPr>
              <a:defRPr sz="1200"/>
            </a:lvl2pPr>
            <a:lvl3pPr>
              <a:defRPr sz="1200"/>
            </a:lvl3pPr>
            <a:lvl4pPr>
              <a:defRPr sz="1200"/>
            </a:lvl4pPr>
            <a:lvl5pPr>
              <a:defRPr sz="1200"/>
            </a:lvl5pPr>
          </a:lstStyle>
          <a:p>
            <a:pPr lvl="0"/>
            <a:r>
              <a:rPr lang="en-US"/>
              <a:t>3. Local policy- EXAMPLES: LBTH strategic plan, TH health and wellbeing, TH mental health strategy etc.</a:t>
            </a:r>
          </a:p>
        </p:txBody>
      </p:sp>
    </p:spTree>
    <p:extLst>
      <p:ext uri="{BB962C8B-B14F-4D97-AF65-F5344CB8AC3E}">
        <p14:creationId xmlns:p14="http://schemas.microsoft.com/office/powerpoint/2010/main" val="152834414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7" name="Content Placeholder 9"/>
          <p:cNvSpPr>
            <a:spLocks noGrp="1"/>
          </p:cNvSpPr>
          <p:nvPr>
            <p:ph sz="quarter" idx="14" hasCustomPrompt="1"/>
          </p:nvPr>
        </p:nvSpPr>
        <p:spPr>
          <a:xfrm>
            <a:off x="251521" y="1557338"/>
            <a:ext cx="8641655" cy="503510"/>
          </a:xfrm>
          <a:prstGeom prst="rect">
            <a:avLst/>
          </a:prstGeom>
        </p:spPr>
        <p:txBody>
          <a:bodyPr/>
          <a:lstStyle>
            <a:lvl1pPr marL="0" indent="0">
              <a:buNone/>
              <a:defRPr sz="1200" b="0" baseline="0"/>
            </a:lvl1pPr>
            <a:lvl2pPr>
              <a:defRPr sz="1200"/>
            </a:lvl2pPr>
            <a:lvl3pPr>
              <a:defRPr sz="1200"/>
            </a:lvl3pPr>
            <a:lvl4pPr>
              <a:defRPr sz="1200"/>
            </a:lvl4pPr>
            <a:lvl5pPr>
              <a:defRPr sz="1200"/>
            </a:lvl5pPr>
          </a:lstStyle>
          <a:p>
            <a:pPr lvl="0"/>
            <a:r>
              <a:rPr lang="en-US"/>
              <a:t>1. Wider determinants interventions</a:t>
            </a:r>
          </a:p>
        </p:txBody>
      </p:sp>
      <p:sp>
        <p:nvSpPr>
          <p:cNvPr id="3" name="Content Placeholder 9"/>
          <p:cNvSpPr>
            <a:spLocks noGrp="1"/>
          </p:cNvSpPr>
          <p:nvPr>
            <p:ph sz="quarter" idx="15" hasCustomPrompt="1"/>
          </p:nvPr>
        </p:nvSpPr>
        <p:spPr>
          <a:xfrm>
            <a:off x="251522" y="2204864"/>
            <a:ext cx="8641655" cy="503510"/>
          </a:xfrm>
          <a:prstGeom prst="rect">
            <a:avLst/>
          </a:prstGeom>
        </p:spPr>
        <p:txBody>
          <a:bodyPr/>
          <a:lstStyle>
            <a:lvl1pPr marL="0" indent="0">
              <a:buNone/>
              <a:defRPr sz="1200" b="0" baseline="0"/>
            </a:lvl1pPr>
            <a:lvl2pPr>
              <a:defRPr sz="1200"/>
            </a:lvl2pPr>
            <a:lvl3pPr>
              <a:defRPr sz="1200"/>
            </a:lvl3pPr>
            <a:lvl4pPr>
              <a:defRPr sz="1200"/>
            </a:lvl4pPr>
            <a:lvl5pPr>
              <a:defRPr sz="1200"/>
            </a:lvl5pPr>
          </a:lstStyle>
          <a:p>
            <a:pPr lvl="0"/>
            <a:r>
              <a:rPr lang="en-US"/>
              <a:t>2. Lifestyle interventions</a:t>
            </a:r>
          </a:p>
        </p:txBody>
      </p:sp>
      <p:sp>
        <p:nvSpPr>
          <p:cNvPr id="4" name="Content Placeholder 9"/>
          <p:cNvSpPr>
            <a:spLocks noGrp="1"/>
          </p:cNvSpPr>
          <p:nvPr>
            <p:ph sz="quarter" idx="16" hasCustomPrompt="1"/>
          </p:nvPr>
        </p:nvSpPr>
        <p:spPr>
          <a:xfrm>
            <a:off x="251522" y="2852936"/>
            <a:ext cx="8641655" cy="503510"/>
          </a:xfrm>
          <a:prstGeom prst="rect">
            <a:avLst/>
          </a:prstGeom>
        </p:spPr>
        <p:txBody>
          <a:bodyPr/>
          <a:lstStyle>
            <a:lvl1pPr marL="0" marR="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sz="1200" b="0" baseline="0"/>
            </a:lvl1pPr>
            <a:lvl2pPr>
              <a:defRPr sz="1200"/>
            </a:lvl2pPr>
            <a:lvl3pPr>
              <a:defRPr sz="1200"/>
            </a:lvl3pPr>
            <a:lvl4pPr>
              <a:defRPr sz="1200"/>
            </a:lvl4pPr>
            <a:lvl5pPr>
              <a:defRPr sz="1200"/>
            </a:lvl5pPr>
          </a:lstStyle>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lang="en-US"/>
              <a:t>3. Health and wellbeing interventions including mental health</a:t>
            </a:r>
          </a:p>
          <a:p>
            <a:pPr lvl="0"/>
            <a:endParaRPr lang="en-US"/>
          </a:p>
        </p:txBody>
      </p:sp>
      <p:sp>
        <p:nvSpPr>
          <p:cNvPr id="5" name="Content Placeholder 9"/>
          <p:cNvSpPr>
            <a:spLocks noGrp="1"/>
          </p:cNvSpPr>
          <p:nvPr>
            <p:ph sz="quarter" idx="17" hasCustomPrompt="1"/>
          </p:nvPr>
        </p:nvSpPr>
        <p:spPr>
          <a:xfrm>
            <a:off x="251522" y="3501008"/>
            <a:ext cx="8641655" cy="503510"/>
          </a:xfrm>
          <a:prstGeom prst="rect">
            <a:avLst/>
          </a:prstGeom>
        </p:spPr>
        <p:txBody>
          <a:bodyPr/>
          <a:lstStyle>
            <a:lvl1pPr marL="0" marR="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sz="1200" b="0" baseline="0"/>
            </a:lvl1pPr>
            <a:lvl2pPr>
              <a:defRPr sz="1200"/>
            </a:lvl2pPr>
            <a:lvl3pPr>
              <a:defRPr sz="1200"/>
            </a:lvl3pPr>
            <a:lvl4pPr>
              <a:defRPr sz="1200"/>
            </a:lvl4pPr>
            <a:lvl5pPr>
              <a:defRPr sz="1200"/>
            </a:lvl5pPr>
          </a:lstStyle>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lang="en-US"/>
              <a:t>4. Services for specific life course group.</a:t>
            </a:r>
          </a:p>
          <a:p>
            <a:pPr lvl="0"/>
            <a:endParaRPr lang="en-US"/>
          </a:p>
        </p:txBody>
      </p:sp>
      <p:sp>
        <p:nvSpPr>
          <p:cNvPr id="6" name="Content Placeholder 9"/>
          <p:cNvSpPr>
            <a:spLocks noGrp="1"/>
          </p:cNvSpPr>
          <p:nvPr>
            <p:ph sz="quarter" idx="18" hasCustomPrompt="1"/>
          </p:nvPr>
        </p:nvSpPr>
        <p:spPr>
          <a:xfrm>
            <a:off x="251522" y="4149080"/>
            <a:ext cx="8641655" cy="503510"/>
          </a:xfrm>
          <a:prstGeom prst="rect">
            <a:avLst/>
          </a:prstGeom>
        </p:spPr>
        <p:txBody>
          <a:bodyPr/>
          <a:lstStyle>
            <a:lvl1pPr marL="0" indent="0">
              <a:buNone/>
              <a:defRPr sz="1200" b="0" baseline="0"/>
            </a:lvl1pPr>
            <a:lvl2pPr>
              <a:defRPr sz="1200"/>
            </a:lvl2pPr>
            <a:lvl3pPr>
              <a:defRPr sz="1200"/>
            </a:lvl3pPr>
            <a:lvl4pPr>
              <a:defRPr sz="1200"/>
            </a:lvl4pPr>
            <a:lvl5pPr>
              <a:defRPr sz="1200"/>
            </a:lvl5pPr>
          </a:lstStyle>
          <a:p>
            <a:pPr lvl="0"/>
            <a:r>
              <a:rPr lang="en-US"/>
              <a:t>5. Other interventions specific to life course group.</a:t>
            </a:r>
          </a:p>
        </p:txBody>
      </p:sp>
    </p:spTree>
    <p:extLst>
      <p:ext uri="{BB962C8B-B14F-4D97-AF65-F5344CB8AC3E}">
        <p14:creationId xmlns:p14="http://schemas.microsoft.com/office/powerpoint/2010/main" val="232838467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Setting the scene: health and wellbeing">
    <p:spTree>
      <p:nvGrpSpPr>
        <p:cNvPr id="1" name=""/>
        <p:cNvGrpSpPr/>
        <p:nvPr/>
      </p:nvGrpSpPr>
      <p:grpSpPr>
        <a:xfrm>
          <a:off x="0" y="0"/>
          <a:ext cx="0" cy="0"/>
          <a:chOff x="0" y="0"/>
          <a:chExt cx="0" cy="0"/>
        </a:xfrm>
      </p:grpSpPr>
      <p:sp>
        <p:nvSpPr>
          <p:cNvPr id="5" name="Text Placeholder 7"/>
          <p:cNvSpPr>
            <a:spLocks noGrp="1"/>
          </p:cNvSpPr>
          <p:nvPr>
            <p:ph type="body" sz="quarter" idx="13" hasCustomPrompt="1"/>
          </p:nvPr>
        </p:nvSpPr>
        <p:spPr>
          <a:xfrm>
            <a:off x="1979714" y="1065052"/>
            <a:ext cx="4472345" cy="287908"/>
          </a:xfrm>
          <a:prstGeom prst="rect">
            <a:avLst/>
          </a:prstGeom>
        </p:spPr>
        <p:txBody>
          <a:bodyPr/>
          <a:lstStyle>
            <a:lvl1pPr marL="0" indent="0">
              <a:buNone/>
              <a:defRPr sz="1800" b="1" baseline="0">
                <a:solidFill>
                  <a:schemeClr val="bg1"/>
                </a:solidFill>
              </a:defRPr>
            </a:lvl1pPr>
            <a:lvl2pPr marL="457200" indent="0">
              <a:buNone/>
              <a:defRPr sz="1800" b="1">
                <a:solidFill>
                  <a:schemeClr val="bg1"/>
                </a:solidFill>
              </a:defRPr>
            </a:lvl2pPr>
            <a:lvl3pPr>
              <a:defRPr sz="1800" b="1">
                <a:solidFill>
                  <a:schemeClr val="bg1"/>
                </a:solidFill>
              </a:defRPr>
            </a:lvl3pPr>
            <a:lvl4pPr>
              <a:defRPr sz="1800" b="1">
                <a:solidFill>
                  <a:schemeClr val="bg1"/>
                </a:solidFill>
              </a:defRPr>
            </a:lvl4pPr>
            <a:lvl5pPr>
              <a:defRPr sz="1800" b="1">
                <a:solidFill>
                  <a:schemeClr val="bg1"/>
                </a:solidFill>
              </a:defRPr>
            </a:lvl5pPr>
          </a:lstStyle>
          <a:p>
            <a:pPr lvl="0"/>
            <a:r>
              <a:rPr lang="en-US"/>
              <a:t>Health and wellbeing in [e.g. young adults]</a:t>
            </a:r>
          </a:p>
          <a:p>
            <a:pPr lvl="3"/>
            <a:r>
              <a:rPr lang="en-US"/>
              <a:t>Fourth level</a:t>
            </a:r>
          </a:p>
          <a:p>
            <a:pPr lvl="4"/>
            <a:r>
              <a:rPr lang="en-US"/>
              <a:t>Fifth</a:t>
            </a:r>
            <a:endParaRPr lang="en-GB"/>
          </a:p>
        </p:txBody>
      </p:sp>
      <p:sp>
        <p:nvSpPr>
          <p:cNvPr id="6" name="Content Placeholder 9"/>
          <p:cNvSpPr>
            <a:spLocks noGrp="1"/>
          </p:cNvSpPr>
          <p:nvPr>
            <p:ph sz="quarter" idx="14" hasCustomPrompt="1"/>
          </p:nvPr>
        </p:nvSpPr>
        <p:spPr>
          <a:xfrm>
            <a:off x="251521" y="1557338"/>
            <a:ext cx="8641655" cy="1079574"/>
          </a:xfrm>
          <a:prstGeom prst="rect">
            <a:avLst/>
          </a:prstGeom>
        </p:spPr>
        <p:txBody>
          <a:bodyPr/>
          <a:lstStyle>
            <a:lvl1pPr marL="0" indent="0">
              <a:buFont typeface="Arial" panose="020B0604020202020204" pitchFamily="34" charset="0"/>
              <a:buNone/>
              <a:defRPr sz="1200" b="0" baseline="0"/>
            </a:lvl1pPr>
            <a:lvl2pPr>
              <a:defRPr sz="1200"/>
            </a:lvl2pPr>
            <a:lvl3pPr>
              <a:defRPr sz="1200"/>
            </a:lvl3pPr>
            <a:lvl4pPr>
              <a:defRPr sz="1200"/>
            </a:lvl4pPr>
            <a:lvl5pPr>
              <a:defRPr sz="1200"/>
            </a:lvl5pPr>
          </a:lstStyle>
          <a:p>
            <a:pPr lvl="0"/>
            <a:r>
              <a:rPr lang="en-US"/>
              <a:t>1. Wider determinants of health: socioeconomic status, housing quality, social and family networks, lifestyle, provision of integrated health and social care, among other determinants.</a:t>
            </a:r>
          </a:p>
        </p:txBody>
      </p:sp>
      <p:sp>
        <p:nvSpPr>
          <p:cNvPr id="7" name="Content Placeholder 9"/>
          <p:cNvSpPr>
            <a:spLocks noGrp="1"/>
          </p:cNvSpPr>
          <p:nvPr>
            <p:ph sz="quarter" idx="15" hasCustomPrompt="1"/>
          </p:nvPr>
        </p:nvSpPr>
        <p:spPr>
          <a:xfrm>
            <a:off x="251522" y="2852936"/>
            <a:ext cx="8641655" cy="1079574"/>
          </a:xfrm>
          <a:prstGeom prst="rect">
            <a:avLst/>
          </a:prstGeom>
        </p:spPr>
        <p:txBody>
          <a:bodyPr/>
          <a:lstStyle>
            <a:lvl1pPr marL="0" indent="0">
              <a:buFont typeface="Arial" panose="020B0604020202020204" pitchFamily="34" charset="0"/>
              <a:buNone/>
              <a:defRPr sz="1200" b="0" baseline="0"/>
            </a:lvl1pPr>
            <a:lvl2pPr>
              <a:defRPr sz="1200"/>
            </a:lvl2pPr>
            <a:lvl3pPr>
              <a:defRPr sz="1200"/>
            </a:lvl3pPr>
            <a:lvl4pPr>
              <a:defRPr sz="1200"/>
            </a:lvl4pPr>
            <a:lvl5pPr>
              <a:defRPr sz="1200"/>
            </a:lvl5pPr>
          </a:lstStyle>
          <a:p>
            <a:pPr lvl="0"/>
            <a:r>
              <a:rPr lang="en-US"/>
              <a:t>2. Lifestyle factors: diet/nutrition, physical activity, smoking, alcohol and substance misuse.</a:t>
            </a:r>
          </a:p>
          <a:p>
            <a:pPr lvl="0"/>
            <a:endParaRPr lang="en-US"/>
          </a:p>
        </p:txBody>
      </p:sp>
      <p:sp>
        <p:nvSpPr>
          <p:cNvPr id="8" name="Content Placeholder 9"/>
          <p:cNvSpPr>
            <a:spLocks noGrp="1"/>
          </p:cNvSpPr>
          <p:nvPr>
            <p:ph sz="quarter" idx="16" hasCustomPrompt="1"/>
          </p:nvPr>
        </p:nvSpPr>
        <p:spPr>
          <a:xfrm>
            <a:off x="250827" y="4149080"/>
            <a:ext cx="8641655" cy="1079574"/>
          </a:xfrm>
          <a:prstGeom prst="rect">
            <a:avLst/>
          </a:prstGeom>
        </p:spPr>
        <p:txBody>
          <a:bodyPr/>
          <a:lstStyle>
            <a:lvl1pPr marL="0" indent="0">
              <a:buFont typeface="Arial" panose="020B0604020202020204" pitchFamily="34" charset="0"/>
              <a:buNone/>
              <a:defRPr sz="1200" b="0" baseline="0"/>
            </a:lvl1pPr>
            <a:lvl2pPr>
              <a:defRPr sz="1200"/>
            </a:lvl2pPr>
            <a:lvl3pPr>
              <a:defRPr sz="1200"/>
            </a:lvl3pPr>
            <a:lvl4pPr>
              <a:defRPr sz="1200"/>
            </a:lvl4pPr>
            <a:lvl5pPr>
              <a:defRPr sz="1200"/>
            </a:lvl5pPr>
          </a:lstStyle>
          <a:p>
            <a:pPr lvl="0"/>
            <a:r>
              <a:rPr lang="en-US"/>
              <a:t>3. Common health conditions of this life course group: communicable and non-communicable.</a:t>
            </a:r>
          </a:p>
        </p:txBody>
      </p:sp>
    </p:spTree>
    <p:extLst>
      <p:ext uri="{BB962C8B-B14F-4D97-AF65-F5344CB8AC3E}">
        <p14:creationId xmlns:p14="http://schemas.microsoft.com/office/powerpoint/2010/main" val="286044832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7" name="Content Placeholder 9"/>
          <p:cNvSpPr>
            <a:spLocks noGrp="1"/>
          </p:cNvSpPr>
          <p:nvPr>
            <p:ph sz="quarter" idx="14"/>
          </p:nvPr>
        </p:nvSpPr>
        <p:spPr>
          <a:xfrm>
            <a:off x="251521" y="1557338"/>
            <a:ext cx="8641655" cy="4464050"/>
          </a:xfrm>
          <a:prstGeom prst="rect">
            <a:avLst/>
          </a:prstGeom>
        </p:spPr>
        <p:txBody>
          <a:bodyPr/>
          <a:lstStyle>
            <a:lvl1pPr>
              <a:defRPr sz="1200"/>
            </a:lvl1pPr>
            <a:lvl2pPr>
              <a:defRPr sz="1200"/>
            </a:lvl2pPr>
            <a:lvl3pPr>
              <a:defRPr sz="1200"/>
            </a:lvl3pPr>
            <a:lvl4pPr>
              <a:defRPr sz="1200"/>
            </a:lvl4pPr>
            <a:lvl5pPr>
              <a:defRPr sz="1200"/>
            </a:lvl5pPr>
          </a:lstStyle>
          <a:p>
            <a:pPr lvl="0"/>
            <a:r>
              <a:rPr lang="en-US"/>
              <a:t>Click to edit Master text styles</a:t>
            </a:r>
          </a:p>
        </p:txBody>
      </p:sp>
      <p:sp>
        <p:nvSpPr>
          <p:cNvPr id="3" name="Text Placeholder 7"/>
          <p:cNvSpPr>
            <a:spLocks noGrp="1"/>
          </p:cNvSpPr>
          <p:nvPr>
            <p:ph type="body" sz="quarter" idx="13" hasCustomPrompt="1"/>
          </p:nvPr>
        </p:nvSpPr>
        <p:spPr>
          <a:xfrm>
            <a:off x="1907707" y="1054419"/>
            <a:ext cx="3312367" cy="287908"/>
          </a:xfrm>
          <a:prstGeom prst="rect">
            <a:avLst/>
          </a:prstGeom>
        </p:spPr>
        <p:txBody>
          <a:bodyPr/>
          <a:lstStyle>
            <a:lvl1pPr marL="0" indent="0">
              <a:buNone/>
              <a:defRPr sz="1800" b="1" baseline="0">
                <a:solidFill>
                  <a:schemeClr val="bg1"/>
                </a:solidFill>
              </a:defRPr>
            </a:lvl1pPr>
            <a:lvl2pPr marL="457200" indent="0">
              <a:buNone/>
              <a:defRPr sz="1800" b="1">
                <a:solidFill>
                  <a:schemeClr val="bg1"/>
                </a:solidFill>
              </a:defRPr>
            </a:lvl2pPr>
            <a:lvl3pPr>
              <a:defRPr sz="1800" b="1">
                <a:solidFill>
                  <a:schemeClr val="bg1"/>
                </a:solidFill>
              </a:defRPr>
            </a:lvl3pPr>
            <a:lvl4pPr>
              <a:defRPr sz="1800" b="1">
                <a:solidFill>
                  <a:schemeClr val="bg1"/>
                </a:solidFill>
              </a:defRPr>
            </a:lvl4pPr>
            <a:lvl5pPr>
              <a:defRPr sz="1800" b="1">
                <a:solidFill>
                  <a:schemeClr val="bg1"/>
                </a:solidFill>
              </a:defRPr>
            </a:lvl5pPr>
          </a:lstStyle>
          <a:p>
            <a:pPr lvl="0"/>
            <a:r>
              <a:rPr lang="en-US"/>
              <a:t>demographics</a:t>
            </a:r>
          </a:p>
          <a:p>
            <a:pPr lvl="3"/>
            <a:r>
              <a:rPr lang="en-US"/>
              <a:t>Fourth level</a:t>
            </a:r>
          </a:p>
          <a:p>
            <a:pPr lvl="4"/>
            <a:r>
              <a:rPr lang="en-US"/>
              <a:t>Fifth</a:t>
            </a:r>
            <a:endParaRPr lang="en-GB"/>
          </a:p>
        </p:txBody>
      </p:sp>
    </p:spTree>
    <p:extLst>
      <p:ext uri="{BB962C8B-B14F-4D97-AF65-F5344CB8AC3E}">
        <p14:creationId xmlns:p14="http://schemas.microsoft.com/office/powerpoint/2010/main" val="87799612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3" name="Text Placeholder 7"/>
          <p:cNvSpPr>
            <a:spLocks noGrp="1"/>
          </p:cNvSpPr>
          <p:nvPr>
            <p:ph type="body" sz="quarter" idx="13" hasCustomPrompt="1"/>
          </p:nvPr>
        </p:nvSpPr>
        <p:spPr>
          <a:xfrm>
            <a:off x="1907707" y="1054419"/>
            <a:ext cx="5616623" cy="287908"/>
          </a:xfrm>
          <a:prstGeom prst="rect">
            <a:avLst/>
          </a:prstGeom>
        </p:spPr>
        <p:txBody>
          <a:bodyPr/>
          <a:lstStyle>
            <a:lvl1pPr marL="0" indent="0">
              <a:buNone/>
              <a:defRPr sz="1800" b="1" baseline="0">
                <a:solidFill>
                  <a:schemeClr val="bg1"/>
                </a:solidFill>
              </a:defRPr>
            </a:lvl1pPr>
            <a:lvl2pPr marL="457200" indent="0">
              <a:buNone/>
              <a:defRPr sz="1800" b="1">
                <a:solidFill>
                  <a:schemeClr val="bg1"/>
                </a:solidFill>
              </a:defRPr>
            </a:lvl2pPr>
            <a:lvl3pPr>
              <a:defRPr sz="1800" b="1">
                <a:solidFill>
                  <a:schemeClr val="bg1"/>
                </a:solidFill>
              </a:defRPr>
            </a:lvl3pPr>
            <a:lvl4pPr>
              <a:defRPr sz="1800" b="1">
                <a:solidFill>
                  <a:schemeClr val="bg1"/>
                </a:solidFill>
              </a:defRPr>
            </a:lvl4pPr>
            <a:lvl5pPr>
              <a:defRPr sz="1800" b="1">
                <a:solidFill>
                  <a:schemeClr val="bg1"/>
                </a:solidFill>
              </a:defRPr>
            </a:lvl5pPr>
          </a:lstStyle>
          <a:p>
            <a:pPr lvl="0"/>
            <a:r>
              <a:rPr lang="en-US"/>
              <a:t>Health of [insert life course group]</a:t>
            </a:r>
          </a:p>
          <a:p>
            <a:pPr lvl="3"/>
            <a:r>
              <a:rPr lang="en-US"/>
              <a:t>Fourth level</a:t>
            </a:r>
          </a:p>
          <a:p>
            <a:pPr lvl="4"/>
            <a:r>
              <a:rPr lang="en-US"/>
              <a:t>Fifth</a:t>
            </a:r>
            <a:endParaRPr lang="en-GB"/>
          </a:p>
        </p:txBody>
      </p:sp>
      <p:sp>
        <p:nvSpPr>
          <p:cNvPr id="4" name="Content Placeholder 9"/>
          <p:cNvSpPr>
            <a:spLocks noGrp="1"/>
          </p:cNvSpPr>
          <p:nvPr>
            <p:ph sz="quarter" idx="14" hasCustomPrompt="1"/>
          </p:nvPr>
        </p:nvSpPr>
        <p:spPr>
          <a:xfrm>
            <a:off x="251521" y="1557338"/>
            <a:ext cx="8641655" cy="1079574"/>
          </a:xfrm>
          <a:prstGeom prst="rect">
            <a:avLst/>
          </a:prstGeom>
        </p:spPr>
        <p:txBody>
          <a:bodyPr/>
          <a:lstStyle>
            <a:lvl1pPr marL="0" indent="0">
              <a:buFont typeface="Arial" panose="020B0604020202020204" pitchFamily="34" charset="0"/>
              <a:buNone/>
              <a:defRPr sz="1200" b="0" baseline="0"/>
            </a:lvl1pPr>
            <a:lvl2pPr>
              <a:defRPr sz="1200"/>
            </a:lvl2pPr>
            <a:lvl3pPr>
              <a:defRPr sz="1200"/>
            </a:lvl3pPr>
            <a:lvl4pPr>
              <a:defRPr sz="1200"/>
            </a:lvl4pPr>
            <a:lvl5pPr>
              <a:defRPr sz="1200"/>
            </a:lvl5pPr>
          </a:lstStyle>
          <a:p>
            <a:pPr lvl="0"/>
            <a:r>
              <a:rPr lang="en-US"/>
              <a:t>1. Wider determinants of health: e.g. IMD, income deprivation, home tenure, fuel poverty, housing, access to green space</a:t>
            </a:r>
          </a:p>
        </p:txBody>
      </p:sp>
      <p:sp>
        <p:nvSpPr>
          <p:cNvPr id="5" name="Content Placeholder 9"/>
          <p:cNvSpPr>
            <a:spLocks noGrp="1"/>
          </p:cNvSpPr>
          <p:nvPr>
            <p:ph sz="quarter" idx="15" hasCustomPrompt="1"/>
          </p:nvPr>
        </p:nvSpPr>
        <p:spPr>
          <a:xfrm>
            <a:off x="251522" y="2708920"/>
            <a:ext cx="8641655" cy="1079574"/>
          </a:xfrm>
          <a:prstGeom prst="rect">
            <a:avLst/>
          </a:prstGeom>
        </p:spPr>
        <p:txBody>
          <a:bodyPr/>
          <a:lstStyle>
            <a:lvl1pPr marL="0" indent="0">
              <a:buFont typeface="Arial" panose="020B0604020202020204" pitchFamily="34" charset="0"/>
              <a:buNone/>
              <a:defRPr sz="1200" b="0" baseline="0"/>
            </a:lvl1pPr>
            <a:lvl2pPr>
              <a:defRPr sz="1200"/>
            </a:lvl2pPr>
            <a:lvl3pPr>
              <a:defRPr sz="1200"/>
            </a:lvl3pPr>
            <a:lvl4pPr>
              <a:defRPr sz="1200"/>
            </a:lvl4pPr>
            <a:lvl5pPr>
              <a:defRPr sz="1200"/>
            </a:lvl5pPr>
          </a:lstStyle>
          <a:p>
            <a:pPr lvl="0"/>
            <a:r>
              <a:rPr lang="en-US"/>
              <a:t>2. Lifestyle factors: diet/nutrition, physical activity, smoking, alcohol</a:t>
            </a:r>
          </a:p>
        </p:txBody>
      </p:sp>
      <p:sp>
        <p:nvSpPr>
          <p:cNvPr id="6" name="Content Placeholder 9"/>
          <p:cNvSpPr>
            <a:spLocks noGrp="1"/>
          </p:cNvSpPr>
          <p:nvPr>
            <p:ph sz="quarter" idx="16" hasCustomPrompt="1"/>
          </p:nvPr>
        </p:nvSpPr>
        <p:spPr>
          <a:xfrm>
            <a:off x="251522" y="3861048"/>
            <a:ext cx="8641655" cy="1079574"/>
          </a:xfrm>
          <a:prstGeom prst="rect">
            <a:avLst/>
          </a:prstGeom>
        </p:spPr>
        <p:txBody>
          <a:bodyPr/>
          <a:lstStyle>
            <a:lvl1pPr marL="0" indent="0">
              <a:buFont typeface="Arial" panose="020B0604020202020204" pitchFamily="34" charset="0"/>
              <a:buNone/>
              <a:defRPr sz="1200" b="0" baseline="0"/>
            </a:lvl1pPr>
            <a:lvl2pPr>
              <a:defRPr sz="1200"/>
            </a:lvl2pPr>
            <a:lvl3pPr>
              <a:defRPr sz="1200"/>
            </a:lvl3pPr>
            <a:lvl4pPr>
              <a:defRPr sz="1200"/>
            </a:lvl4pPr>
            <a:lvl5pPr>
              <a:defRPr sz="1200"/>
            </a:lvl5pPr>
          </a:lstStyle>
          <a:p>
            <a:pPr lvl="0"/>
            <a:r>
              <a:rPr lang="en-US"/>
              <a:t>3. </a:t>
            </a:r>
            <a:r>
              <a:rPr lang="en-US" err="1"/>
              <a:t>Immunisation</a:t>
            </a:r>
            <a:r>
              <a:rPr lang="en-US"/>
              <a:t> and screening</a:t>
            </a:r>
          </a:p>
        </p:txBody>
      </p:sp>
      <p:sp>
        <p:nvSpPr>
          <p:cNvPr id="7" name="Content Placeholder 9"/>
          <p:cNvSpPr>
            <a:spLocks noGrp="1"/>
          </p:cNvSpPr>
          <p:nvPr>
            <p:ph sz="quarter" idx="17" hasCustomPrompt="1"/>
          </p:nvPr>
        </p:nvSpPr>
        <p:spPr>
          <a:xfrm>
            <a:off x="251522" y="5034442"/>
            <a:ext cx="8641655" cy="1079574"/>
          </a:xfrm>
          <a:prstGeom prst="rect">
            <a:avLst/>
          </a:prstGeom>
        </p:spPr>
        <p:txBody>
          <a:bodyPr/>
          <a:lstStyle>
            <a:lvl1pPr marL="0" indent="0">
              <a:buFont typeface="Arial" panose="020B0604020202020204" pitchFamily="34" charset="0"/>
              <a:buNone/>
              <a:defRPr sz="1200" b="0" baseline="0"/>
            </a:lvl1pPr>
            <a:lvl2pPr>
              <a:defRPr sz="1200"/>
            </a:lvl2pPr>
            <a:lvl3pPr>
              <a:defRPr sz="1200"/>
            </a:lvl3pPr>
            <a:lvl4pPr>
              <a:defRPr sz="1200"/>
            </a:lvl4pPr>
            <a:lvl5pPr>
              <a:defRPr sz="1200"/>
            </a:lvl5pPr>
          </a:lstStyle>
          <a:p>
            <a:pPr lvl="0"/>
            <a:r>
              <a:rPr lang="en-US"/>
              <a:t>4. Common health conditions and syndromes for [life course group]</a:t>
            </a:r>
          </a:p>
        </p:txBody>
      </p:sp>
    </p:spTree>
    <p:extLst>
      <p:ext uri="{BB962C8B-B14F-4D97-AF65-F5344CB8AC3E}">
        <p14:creationId xmlns:p14="http://schemas.microsoft.com/office/powerpoint/2010/main" val="391719780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Content Placeholder 9"/>
          <p:cNvSpPr>
            <a:spLocks noGrp="1"/>
          </p:cNvSpPr>
          <p:nvPr>
            <p:ph sz="quarter" idx="14" hasCustomPrompt="1"/>
          </p:nvPr>
        </p:nvSpPr>
        <p:spPr>
          <a:xfrm>
            <a:off x="251521" y="1557338"/>
            <a:ext cx="8641655" cy="1295598"/>
          </a:xfrm>
          <a:prstGeom prst="rect">
            <a:avLst/>
          </a:prstGeom>
        </p:spPr>
        <p:txBody>
          <a:bodyPr/>
          <a:lstStyle>
            <a:lvl1pPr marL="0" indent="0">
              <a:buNone/>
              <a:defRPr sz="1200" baseline="0"/>
            </a:lvl1pPr>
            <a:lvl2pPr>
              <a:defRPr sz="1200"/>
            </a:lvl2pPr>
            <a:lvl3pPr>
              <a:defRPr sz="1200"/>
            </a:lvl3pPr>
            <a:lvl4pPr>
              <a:defRPr sz="1200"/>
            </a:lvl4pPr>
            <a:lvl5pPr>
              <a:defRPr sz="1200"/>
            </a:lvl5pPr>
          </a:lstStyle>
          <a:p>
            <a:pPr lvl="0"/>
            <a:r>
              <a:rPr lang="en-US"/>
              <a:t>1. International policy</a:t>
            </a:r>
          </a:p>
        </p:txBody>
      </p:sp>
      <p:sp>
        <p:nvSpPr>
          <p:cNvPr id="3" name="Content Placeholder 9"/>
          <p:cNvSpPr>
            <a:spLocks noGrp="1"/>
          </p:cNvSpPr>
          <p:nvPr>
            <p:ph sz="quarter" idx="15" hasCustomPrompt="1"/>
          </p:nvPr>
        </p:nvSpPr>
        <p:spPr>
          <a:xfrm>
            <a:off x="251522" y="3068960"/>
            <a:ext cx="8641655" cy="1295598"/>
          </a:xfrm>
          <a:prstGeom prst="rect">
            <a:avLst/>
          </a:prstGeom>
        </p:spPr>
        <p:txBody>
          <a:bodyPr/>
          <a:lstStyle>
            <a:lvl1pPr marL="0" indent="0">
              <a:buNone/>
              <a:defRPr sz="1200" baseline="0"/>
            </a:lvl1pPr>
            <a:lvl2pPr>
              <a:defRPr sz="1200"/>
            </a:lvl2pPr>
            <a:lvl3pPr>
              <a:defRPr sz="1200"/>
            </a:lvl3pPr>
            <a:lvl4pPr>
              <a:defRPr sz="1200"/>
            </a:lvl4pPr>
            <a:lvl5pPr>
              <a:defRPr sz="1200"/>
            </a:lvl5pPr>
          </a:lstStyle>
          <a:p>
            <a:pPr lvl="0"/>
            <a:r>
              <a:rPr lang="en-US"/>
              <a:t>2. National policy</a:t>
            </a:r>
          </a:p>
        </p:txBody>
      </p:sp>
      <p:sp>
        <p:nvSpPr>
          <p:cNvPr id="4" name="Content Placeholder 9"/>
          <p:cNvSpPr>
            <a:spLocks noGrp="1"/>
          </p:cNvSpPr>
          <p:nvPr>
            <p:ph sz="quarter" idx="16" hasCustomPrompt="1"/>
          </p:nvPr>
        </p:nvSpPr>
        <p:spPr>
          <a:xfrm>
            <a:off x="251522" y="4653136"/>
            <a:ext cx="8641655" cy="1295598"/>
          </a:xfrm>
          <a:prstGeom prst="rect">
            <a:avLst/>
          </a:prstGeom>
        </p:spPr>
        <p:txBody>
          <a:bodyPr/>
          <a:lstStyle>
            <a:lvl1pPr marL="0" indent="0">
              <a:buNone/>
              <a:defRPr sz="1200" baseline="0"/>
            </a:lvl1pPr>
            <a:lvl2pPr>
              <a:defRPr sz="1200"/>
            </a:lvl2pPr>
            <a:lvl3pPr>
              <a:defRPr sz="1200"/>
            </a:lvl3pPr>
            <a:lvl4pPr>
              <a:defRPr sz="1200"/>
            </a:lvl4pPr>
            <a:lvl5pPr>
              <a:defRPr sz="1200"/>
            </a:lvl5pPr>
          </a:lstStyle>
          <a:p>
            <a:pPr lvl="0"/>
            <a:r>
              <a:rPr lang="en-US"/>
              <a:t>3. Local policy- EXAMPLES: LBTH strategic plan, TH health and wellbeing, TH mental health strategy etc.</a:t>
            </a:r>
          </a:p>
        </p:txBody>
      </p:sp>
    </p:spTree>
    <p:extLst>
      <p:ext uri="{BB962C8B-B14F-4D97-AF65-F5344CB8AC3E}">
        <p14:creationId xmlns:p14="http://schemas.microsoft.com/office/powerpoint/2010/main" val="39098028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59363D-4EC6-B633-317B-FC2519461E91}"/>
              </a:ext>
            </a:extLst>
          </p:cNvPr>
          <p:cNvSpPr>
            <a:spLocks noGrp="1"/>
          </p:cNvSpPr>
          <p:nvPr>
            <p:ph type="title"/>
          </p:nvPr>
        </p:nvSpPr>
        <p:spPr>
          <a:xfrm>
            <a:off x="988314" y="596777"/>
            <a:ext cx="7886700" cy="1325563"/>
          </a:xfrm>
          <a:prstGeom prst="rect">
            <a:avLst/>
          </a:prstGeom>
        </p:spPr>
        <p:txBody>
          <a:bodyPr/>
          <a:lstStyle/>
          <a:p>
            <a:r>
              <a:rPr lang="en-US"/>
              <a:t>Click to edit Master title style</a:t>
            </a:r>
            <a:endParaRPr lang="en-GB"/>
          </a:p>
        </p:txBody>
      </p:sp>
    </p:spTree>
    <p:extLst>
      <p:ext uri="{BB962C8B-B14F-4D97-AF65-F5344CB8AC3E}">
        <p14:creationId xmlns:p14="http://schemas.microsoft.com/office/powerpoint/2010/main" val="21087145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Setting the scene: who are ...">
    <p:spTree>
      <p:nvGrpSpPr>
        <p:cNvPr id="1" name=""/>
        <p:cNvGrpSpPr/>
        <p:nvPr/>
      </p:nvGrpSpPr>
      <p:grpSpPr>
        <a:xfrm>
          <a:off x="0" y="0"/>
          <a:ext cx="0" cy="0"/>
          <a:chOff x="0" y="0"/>
          <a:chExt cx="0" cy="0"/>
        </a:xfrm>
      </p:grpSpPr>
      <p:sp>
        <p:nvSpPr>
          <p:cNvPr id="8" name="Text Placeholder 7"/>
          <p:cNvSpPr>
            <a:spLocks noGrp="1"/>
          </p:cNvSpPr>
          <p:nvPr>
            <p:ph type="body" sz="quarter" idx="13" hasCustomPrompt="1"/>
          </p:nvPr>
        </p:nvSpPr>
        <p:spPr>
          <a:xfrm>
            <a:off x="1979714" y="1065052"/>
            <a:ext cx="3312367" cy="287908"/>
          </a:xfrm>
          <a:prstGeom prst="rect">
            <a:avLst/>
          </a:prstGeom>
        </p:spPr>
        <p:txBody>
          <a:bodyPr/>
          <a:lstStyle>
            <a:lvl1pPr marL="0" indent="0">
              <a:buNone/>
              <a:defRPr sz="1800" b="1" baseline="0">
                <a:solidFill>
                  <a:schemeClr val="bg1"/>
                </a:solidFill>
              </a:defRPr>
            </a:lvl1pPr>
            <a:lvl2pPr marL="457200" indent="0">
              <a:buNone/>
              <a:defRPr sz="1800" b="1">
                <a:solidFill>
                  <a:schemeClr val="bg1"/>
                </a:solidFill>
              </a:defRPr>
            </a:lvl2pPr>
            <a:lvl3pPr>
              <a:defRPr sz="1800" b="1">
                <a:solidFill>
                  <a:schemeClr val="bg1"/>
                </a:solidFill>
              </a:defRPr>
            </a:lvl3pPr>
            <a:lvl4pPr>
              <a:defRPr sz="1800" b="1">
                <a:solidFill>
                  <a:schemeClr val="bg1"/>
                </a:solidFill>
              </a:defRPr>
            </a:lvl4pPr>
            <a:lvl5pPr>
              <a:defRPr sz="1800" b="1">
                <a:solidFill>
                  <a:schemeClr val="bg1"/>
                </a:solidFill>
              </a:defRPr>
            </a:lvl5pPr>
          </a:lstStyle>
          <a:p>
            <a:pPr lvl="0"/>
            <a:r>
              <a:rPr lang="en-US"/>
              <a:t>Who are [e.g. young adults]</a:t>
            </a:r>
          </a:p>
          <a:p>
            <a:pPr lvl="3"/>
            <a:r>
              <a:rPr lang="en-US"/>
              <a:t>Fourth level</a:t>
            </a:r>
          </a:p>
          <a:p>
            <a:pPr lvl="4"/>
            <a:r>
              <a:rPr lang="en-US"/>
              <a:t>Fifth</a:t>
            </a:r>
            <a:endParaRPr lang="en-GB"/>
          </a:p>
        </p:txBody>
      </p:sp>
      <p:sp>
        <p:nvSpPr>
          <p:cNvPr id="10" name="Content Placeholder 9"/>
          <p:cNvSpPr>
            <a:spLocks noGrp="1"/>
          </p:cNvSpPr>
          <p:nvPr>
            <p:ph sz="quarter" idx="14" hasCustomPrompt="1"/>
          </p:nvPr>
        </p:nvSpPr>
        <p:spPr>
          <a:xfrm>
            <a:off x="251521" y="1557338"/>
            <a:ext cx="8641655" cy="503510"/>
          </a:xfrm>
          <a:prstGeom prst="rect">
            <a:avLst/>
          </a:prstGeom>
        </p:spPr>
        <p:txBody>
          <a:bodyPr/>
          <a:lstStyle>
            <a:lvl1pPr>
              <a:defRPr sz="1200" baseline="0"/>
            </a:lvl1pPr>
            <a:lvl2pPr>
              <a:defRPr sz="1200"/>
            </a:lvl2pPr>
            <a:lvl3pPr>
              <a:defRPr sz="1200"/>
            </a:lvl3pPr>
            <a:lvl4pPr>
              <a:defRPr sz="1200"/>
            </a:lvl4pPr>
            <a:lvl5pPr>
              <a:defRPr sz="1200"/>
            </a:lvl5pPr>
          </a:lstStyle>
          <a:p>
            <a:pPr lvl="0"/>
            <a:r>
              <a:rPr lang="en-US"/>
              <a:t>Include definition of this category and who is included in the JSNA. </a:t>
            </a:r>
          </a:p>
        </p:txBody>
      </p:sp>
      <p:sp>
        <p:nvSpPr>
          <p:cNvPr id="3" name="Content Placeholder 2"/>
          <p:cNvSpPr>
            <a:spLocks noGrp="1"/>
          </p:cNvSpPr>
          <p:nvPr>
            <p:ph sz="quarter" idx="15" hasCustomPrompt="1"/>
          </p:nvPr>
        </p:nvSpPr>
        <p:spPr>
          <a:xfrm>
            <a:off x="251520" y="2204864"/>
            <a:ext cx="8640960" cy="2160066"/>
          </a:xfrm>
          <a:prstGeom prst="rect">
            <a:avLst/>
          </a:prstGeom>
        </p:spPr>
        <p:txBody>
          <a:bodyPr/>
          <a:lstStyle>
            <a:lvl1pPr>
              <a:defRPr sz="1200"/>
            </a:lvl1pPr>
          </a:lstStyle>
          <a:p>
            <a:pPr lvl="0"/>
            <a:r>
              <a:rPr lang="en-US"/>
              <a:t>Other info such as biological/social/education (and other) changes for the age group, WHO definitions.</a:t>
            </a:r>
          </a:p>
        </p:txBody>
      </p:sp>
    </p:spTree>
    <p:extLst>
      <p:ext uri="{BB962C8B-B14F-4D97-AF65-F5344CB8AC3E}">
        <p14:creationId xmlns:p14="http://schemas.microsoft.com/office/powerpoint/2010/main" val="260470434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Title Only">
    <p:spTree>
      <p:nvGrpSpPr>
        <p:cNvPr id="1" name=""/>
        <p:cNvGrpSpPr/>
        <p:nvPr/>
      </p:nvGrpSpPr>
      <p:grpSpPr>
        <a:xfrm>
          <a:off x="0" y="0"/>
          <a:ext cx="0" cy="0"/>
          <a:chOff x="0" y="0"/>
          <a:chExt cx="0" cy="0"/>
        </a:xfrm>
      </p:grpSpPr>
      <p:sp>
        <p:nvSpPr>
          <p:cNvPr id="6" name="Title Placeholder 1">
            <a:extLst>
              <a:ext uri="{FF2B5EF4-FFF2-40B4-BE49-F238E27FC236}">
                <a16:creationId xmlns:a16="http://schemas.microsoft.com/office/drawing/2014/main" id="{B5240745-C3CA-49A7-BF69-697EA98ACD49}"/>
              </a:ext>
            </a:extLst>
          </p:cNvPr>
          <p:cNvSpPr>
            <a:spLocks noGrp="1"/>
          </p:cNvSpPr>
          <p:nvPr>
            <p:ph type="title"/>
          </p:nvPr>
        </p:nvSpPr>
        <p:spPr>
          <a:xfrm>
            <a:off x="628651" y="1140"/>
            <a:ext cx="7321304" cy="1325563"/>
          </a:xfrm>
          <a:prstGeom prst="rect">
            <a:avLst/>
          </a:prstGeom>
        </p:spPr>
        <p:txBody>
          <a:bodyPr vert="horz" lIns="91440" tIns="45720" rIns="91440" bIns="45720" rtlCol="0" anchor="ctr">
            <a:normAutofit/>
          </a:bodyPr>
          <a:lstStyle/>
          <a:p>
            <a:r>
              <a:rPr lang="en-US"/>
              <a:t>Click to edit Master title style</a:t>
            </a:r>
            <a:endParaRPr lang="en-GB"/>
          </a:p>
        </p:txBody>
      </p:sp>
    </p:spTree>
    <p:extLst>
      <p:ext uri="{BB962C8B-B14F-4D97-AF65-F5344CB8AC3E}">
        <p14:creationId xmlns:p14="http://schemas.microsoft.com/office/powerpoint/2010/main" val="283425138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
  <p:cSld name="2_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CDC2FB-60EB-42F9-88DC-B87BE317C79A}"/>
              </a:ext>
            </a:extLst>
          </p:cNvPr>
          <p:cNvSpPr>
            <a:spLocks noGrp="1"/>
          </p:cNvSpPr>
          <p:nvPr>
            <p:ph type="ctrTitle" hasCustomPrompt="1"/>
          </p:nvPr>
        </p:nvSpPr>
        <p:spPr>
          <a:xfrm>
            <a:off x="628653" y="1122363"/>
            <a:ext cx="5389595" cy="2387600"/>
          </a:xfrm>
        </p:spPr>
        <p:txBody>
          <a:bodyPr anchor="b">
            <a:normAutofit/>
          </a:bodyPr>
          <a:lstStyle>
            <a:lvl1pPr algn="l">
              <a:defRPr sz="3300">
                <a:solidFill>
                  <a:schemeClr val="bg1"/>
                </a:solidFill>
                <a:latin typeface="+mj-lt"/>
              </a:defRPr>
            </a:lvl1pPr>
          </a:lstStyle>
          <a:p>
            <a:r>
              <a:rPr lang="en-US"/>
              <a:t>Click to edit Master title style </a:t>
            </a:r>
            <a:endParaRPr lang="en-GB"/>
          </a:p>
        </p:txBody>
      </p:sp>
      <p:sp>
        <p:nvSpPr>
          <p:cNvPr id="3" name="Subtitle 2">
            <a:extLst>
              <a:ext uri="{FF2B5EF4-FFF2-40B4-BE49-F238E27FC236}">
                <a16:creationId xmlns:a16="http://schemas.microsoft.com/office/drawing/2014/main" id="{11C81B1B-C1AD-4610-9765-10AB1B1A3A3C}"/>
              </a:ext>
            </a:extLst>
          </p:cNvPr>
          <p:cNvSpPr>
            <a:spLocks noGrp="1"/>
          </p:cNvSpPr>
          <p:nvPr>
            <p:ph type="subTitle" idx="1"/>
          </p:nvPr>
        </p:nvSpPr>
        <p:spPr>
          <a:xfrm>
            <a:off x="628653" y="3602038"/>
            <a:ext cx="5389595" cy="1655762"/>
          </a:xfrm>
        </p:spPr>
        <p:txBody>
          <a:bodyPr>
            <a:normAutofit/>
          </a:bodyPr>
          <a:lstStyle>
            <a:lvl1pPr marL="0" indent="0" algn="l">
              <a:buNone/>
              <a:defRPr sz="2100">
                <a:solidFill>
                  <a:schemeClr val="bg1"/>
                </a:solidFill>
                <a:latin typeface="+mn-lt"/>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GB"/>
          </a:p>
        </p:txBody>
      </p:sp>
    </p:spTree>
    <p:extLst>
      <p:ext uri="{BB962C8B-B14F-4D97-AF65-F5344CB8AC3E}">
        <p14:creationId xmlns:p14="http://schemas.microsoft.com/office/powerpoint/2010/main" val="289144460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5AB841-276D-4AC1-AE14-C657EFF71100}"/>
              </a:ext>
            </a:extLst>
          </p:cNvPr>
          <p:cNvSpPr>
            <a:spLocks noGrp="1"/>
          </p:cNvSpPr>
          <p:nvPr>
            <p:ph type="title"/>
          </p:nvPr>
        </p:nvSpPr>
        <p:spPr>
          <a:xfrm>
            <a:off x="628650" y="1143"/>
            <a:ext cx="7327962" cy="1325563"/>
          </a:xfrm>
        </p:spPr>
        <p:txBody>
          <a:bodyPr/>
          <a:lstStyle>
            <a:lvl1pPr>
              <a:defRPr/>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836561FF-A59C-41BF-8DA2-E19D23B8DB7D}"/>
              </a:ext>
            </a:extLst>
          </p:cNvPr>
          <p:cNvSpPr>
            <a:spLocks noGrp="1"/>
          </p:cNvSpPr>
          <p:nvPr>
            <p:ph idx="1"/>
          </p:nvPr>
        </p:nvSpPr>
        <p:spPr>
          <a:xfrm>
            <a:off x="628650" y="1603683"/>
            <a:ext cx="78867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94584689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3_Title Slide">
    <p:spTree>
      <p:nvGrpSpPr>
        <p:cNvPr id="1" name=""/>
        <p:cNvGrpSpPr/>
        <p:nvPr/>
      </p:nvGrpSpPr>
      <p:grpSpPr>
        <a:xfrm>
          <a:off x="0" y="0"/>
          <a:ext cx="0" cy="0"/>
          <a:chOff x="0" y="0"/>
          <a:chExt cx="0" cy="0"/>
        </a:xfrm>
      </p:grpSpPr>
      <p:sp>
        <p:nvSpPr>
          <p:cNvPr id="7" name="Content Placeholder 9"/>
          <p:cNvSpPr>
            <a:spLocks noGrp="1"/>
          </p:cNvSpPr>
          <p:nvPr>
            <p:ph sz="quarter" idx="14" hasCustomPrompt="1"/>
          </p:nvPr>
        </p:nvSpPr>
        <p:spPr>
          <a:xfrm>
            <a:off x="251521" y="1557338"/>
            <a:ext cx="8641655" cy="431502"/>
          </a:xfrm>
          <a:prstGeom prst="rect">
            <a:avLst/>
          </a:prstGeom>
        </p:spPr>
        <p:txBody>
          <a:bodyPr/>
          <a:lstStyle>
            <a:lvl1pPr>
              <a:defRPr sz="1200"/>
            </a:lvl1pPr>
            <a:lvl2pPr>
              <a:defRPr sz="1200"/>
            </a:lvl2pPr>
            <a:lvl3pPr>
              <a:defRPr sz="1200"/>
            </a:lvl3pPr>
            <a:lvl4pPr>
              <a:defRPr sz="1200"/>
            </a:lvl4pPr>
            <a:lvl5pPr>
              <a:defRPr sz="1200"/>
            </a:lvl5pPr>
          </a:lstStyle>
          <a:p>
            <a:pPr lvl="0"/>
            <a:r>
              <a:rPr lang="en-US"/>
              <a:t>TH overarching strategies</a:t>
            </a:r>
          </a:p>
        </p:txBody>
      </p:sp>
      <p:sp>
        <p:nvSpPr>
          <p:cNvPr id="3" name="Content Placeholder 9"/>
          <p:cNvSpPr>
            <a:spLocks noGrp="1"/>
          </p:cNvSpPr>
          <p:nvPr>
            <p:ph sz="quarter" idx="15" hasCustomPrompt="1"/>
          </p:nvPr>
        </p:nvSpPr>
        <p:spPr>
          <a:xfrm>
            <a:off x="251522" y="2277418"/>
            <a:ext cx="8641655" cy="431502"/>
          </a:xfrm>
          <a:prstGeom prst="rect">
            <a:avLst/>
          </a:prstGeom>
        </p:spPr>
        <p:txBody>
          <a:bodyPr/>
          <a:lstStyle>
            <a:lvl1pPr>
              <a:defRPr sz="1200" baseline="0"/>
            </a:lvl1pPr>
            <a:lvl2pPr>
              <a:defRPr sz="1200"/>
            </a:lvl2pPr>
            <a:lvl3pPr>
              <a:defRPr sz="1200"/>
            </a:lvl3pPr>
            <a:lvl4pPr>
              <a:defRPr sz="1200"/>
            </a:lvl4pPr>
            <a:lvl5pPr>
              <a:defRPr sz="1200"/>
            </a:lvl5pPr>
          </a:lstStyle>
          <a:p>
            <a:pPr lvl="0"/>
            <a:r>
              <a:rPr lang="en-US"/>
              <a:t>Wider determinants- specific strategies/services/interventions</a:t>
            </a:r>
          </a:p>
        </p:txBody>
      </p:sp>
      <p:sp>
        <p:nvSpPr>
          <p:cNvPr id="4" name="Content Placeholder 9"/>
          <p:cNvSpPr>
            <a:spLocks noGrp="1"/>
          </p:cNvSpPr>
          <p:nvPr>
            <p:ph sz="quarter" idx="16" hasCustomPrompt="1"/>
          </p:nvPr>
        </p:nvSpPr>
        <p:spPr>
          <a:xfrm>
            <a:off x="251522" y="2996952"/>
            <a:ext cx="8641655" cy="431502"/>
          </a:xfrm>
          <a:prstGeom prst="rect">
            <a:avLst/>
          </a:prstGeom>
        </p:spPr>
        <p:txBody>
          <a:bodyPr/>
          <a:lstStyle>
            <a:lvl1pPr>
              <a:defRPr sz="1200" baseline="0"/>
            </a:lvl1pPr>
            <a:lvl2pPr>
              <a:defRPr sz="1200"/>
            </a:lvl2pPr>
            <a:lvl3pPr>
              <a:defRPr sz="1200"/>
            </a:lvl3pPr>
            <a:lvl4pPr>
              <a:defRPr sz="1200"/>
            </a:lvl4pPr>
            <a:lvl5pPr>
              <a:defRPr sz="1200"/>
            </a:lvl5pPr>
          </a:lstStyle>
          <a:p>
            <a:pPr lvl="0"/>
            <a:r>
              <a:rPr lang="en-US"/>
              <a:t>Lifestyle factors- specific strategies/services/interventions</a:t>
            </a:r>
          </a:p>
        </p:txBody>
      </p:sp>
      <p:sp>
        <p:nvSpPr>
          <p:cNvPr id="5" name="Content Placeholder 9"/>
          <p:cNvSpPr>
            <a:spLocks noGrp="1"/>
          </p:cNvSpPr>
          <p:nvPr>
            <p:ph sz="quarter" idx="17" hasCustomPrompt="1"/>
          </p:nvPr>
        </p:nvSpPr>
        <p:spPr>
          <a:xfrm>
            <a:off x="250827" y="3717032"/>
            <a:ext cx="8641655" cy="431502"/>
          </a:xfrm>
          <a:prstGeom prst="rect">
            <a:avLst/>
          </a:prstGeom>
        </p:spPr>
        <p:txBody>
          <a:bodyPr/>
          <a:lstStyle>
            <a:lvl1pPr>
              <a:defRPr sz="1200" baseline="0"/>
            </a:lvl1pPr>
            <a:lvl2pPr>
              <a:defRPr sz="1200"/>
            </a:lvl2pPr>
            <a:lvl3pPr>
              <a:defRPr sz="1200"/>
            </a:lvl3pPr>
            <a:lvl4pPr>
              <a:defRPr sz="1200"/>
            </a:lvl4pPr>
            <a:lvl5pPr>
              <a:defRPr sz="1200"/>
            </a:lvl5pPr>
          </a:lstStyle>
          <a:p>
            <a:pPr lvl="0"/>
            <a:r>
              <a:rPr lang="en-US"/>
              <a:t>Common health conditions and syndromes to [specific life course group]</a:t>
            </a:r>
          </a:p>
        </p:txBody>
      </p:sp>
      <p:sp>
        <p:nvSpPr>
          <p:cNvPr id="6" name="Content Placeholder 9"/>
          <p:cNvSpPr>
            <a:spLocks noGrp="1"/>
          </p:cNvSpPr>
          <p:nvPr>
            <p:ph sz="quarter" idx="18" hasCustomPrompt="1"/>
          </p:nvPr>
        </p:nvSpPr>
        <p:spPr>
          <a:xfrm>
            <a:off x="251522" y="4437112"/>
            <a:ext cx="8641655" cy="431502"/>
          </a:xfrm>
          <a:prstGeom prst="rect">
            <a:avLst/>
          </a:prstGeom>
        </p:spPr>
        <p:txBody>
          <a:bodyPr/>
          <a:lstStyle>
            <a:lvl1pPr>
              <a:defRPr sz="1200" baseline="0"/>
            </a:lvl1pPr>
            <a:lvl2pPr>
              <a:defRPr sz="1200"/>
            </a:lvl2pPr>
            <a:lvl3pPr>
              <a:defRPr sz="1200"/>
            </a:lvl3pPr>
            <a:lvl4pPr>
              <a:defRPr sz="1200"/>
            </a:lvl4pPr>
            <a:lvl5pPr>
              <a:defRPr sz="1200"/>
            </a:lvl5pPr>
          </a:lstStyle>
          <a:p>
            <a:pPr lvl="0"/>
            <a:r>
              <a:rPr lang="en-US"/>
              <a:t>Social care services- [specific to life course group]</a:t>
            </a:r>
          </a:p>
        </p:txBody>
      </p:sp>
    </p:spTree>
    <p:extLst>
      <p:ext uri="{BB962C8B-B14F-4D97-AF65-F5344CB8AC3E}">
        <p14:creationId xmlns:p14="http://schemas.microsoft.com/office/powerpoint/2010/main" val="164171450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2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59363D-4EC6-B633-317B-FC2519461E91}"/>
              </a:ext>
            </a:extLst>
          </p:cNvPr>
          <p:cNvSpPr>
            <a:spLocks noGrp="1"/>
          </p:cNvSpPr>
          <p:nvPr>
            <p:ph type="title"/>
          </p:nvPr>
        </p:nvSpPr>
        <p:spPr>
          <a:xfrm>
            <a:off x="988314" y="596777"/>
            <a:ext cx="7886700" cy="1325563"/>
          </a:xfrm>
          <a:prstGeom prst="rect">
            <a:avLst/>
          </a:prstGeom>
        </p:spPr>
        <p:txBody>
          <a:bodyPr/>
          <a:lstStyle/>
          <a:p>
            <a:r>
              <a:rPr lang="en-US"/>
              <a:t>Click to edit Master title style</a:t>
            </a:r>
            <a:endParaRPr lang="en-GB"/>
          </a:p>
        </p:txBody>
      </p:sp>
    </p:spTree>
    <p:extLst>
      <p:ext uri="{BB962C8B-B14F-4D97-AF65-F5344CB8AC3E}">
        <p14:creationId xmlns:p14="http://schemas.microsoft.com/office/powerpoint/2010/main" val="294508695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3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1D0151-7862-805D-1908-4417E0D76CF9}"/>
              </a:ext>
            </a:extLst>
          </p:cNvPr>
          <p:cNvSpPr>
            <a:spLocks noGrp="1"/>
          </p:cNvSpPr>
          <p:nvPr>
            <p:ph type="title"/>
          </p:nvPr>
        </p:nvSpPr>
        <p:spPr>
          <a:xfrm>
            <a:off x="628650" y="365129"/>
            <a:ext cx="7886700" cy="1325563"/>
          </a:xfrm>
          <a:prstGeom prst="rect">
            <a:avLst/>
          </a:prstGeom>
        </p:spPr>
        <p:txBody>
          <a:bodyPr/>
          <a:lstStyle/>
          <a:p>
            <a:r>
              <a:rPr lang="en-US"/>
              <a:t>Click to edit Master title style</a:t>
            </a:r>
            <a:endParaRPr lang="en-GB"/>
          </a:p>
        </p:txBody>
      </p:sp>
    </p:spTree>
    <p:extLst>
      <p:ext uri="{BB962C8B-B14F-4D97-AF65-F5344CB8AC3E}">
        <p14:creationId xmlns:p14="http://schemas.microsoft.com/office/powerpoint/2010/main" val="57645607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7" name="Content Placeholder 9"/>
          <p:cNvSpPr>
            <a:spLocks noGrp="1"/>
          </p:cNvSpPr>
          <p:nvPr>
            <p:ph sz="quarter" idx="14" hasCustomPrompt="1"/>
          </p:nvPr>
        </p:nvSpPr>
        <p:spPr>
          <a:xfrm>
            <a:off x="251521" y="1557338"/>
            <a:ext cx="8641655" cy="431502"/>
          </a:xfrm>
          <a:prstGeom prst="rect">
            <a:avLst/>
          </a:prstGeom>
        </p:spPr>
        <p:txBody>
          <a:bodyPr/>
          <a:lstStyle>
            <a:lvl1pPr>
              <a:defRPr sz="1200"/>
            </a:lvl1pPr>
            <a:lvl2pPr>
              <a:defRPr sz="1200"/>
            </a:lvl2pPr>
            <a:lvl3pPr>
              <a:defRPr sz="1200"/>
            </a:lvl3pPr>
            <a:lvl4pPr>
              <a:defRPr sz="1200"/>
            </a:lvl4pPr>
            <a:lvl5pPr>
              <a:defRPr sz="1200"/>
            </a:lvl5pPr>
          </a:lstStyle>
          <a:p>
            <a:pPr lvl="0"/>
            <a:r>
              <a:rPr lang="en-US"/>
              <a:t>TH overarching strategies</a:t>
            </a:r>
          </a:p>
        </p:txBody>
      </p:sp>
      <p:sp>
        <p:nvSpPr>
          <p:cNvPr id="3" name="Content Placeholder 9"/>
          <p:cNvSpPr>
            <a:spLocks noGrp="1"/>
          </p:cNvSpPr>
          <p:nvPr>
            <p:ph sz="quarter" idx="15" hasCustomPrompt="1"/>
          </p:nvPr>
        </p:nvSpPr>
        <p:spPr>
          <a:xfrm>
            <a:off x="251522" y="2277418"/>
            <a:ext cx="8641655" cy="431502"/>
          </a:xfrm>
          <a:prstGeom prst="rect">
            <a:avLst/>
          </a:prstGeom>
        </p:spPr>
        <p:txBody>
          <a:bodyPr/>
          <a:lstStyle>
            <a:lvl1pPr>
              <a:defRPr sz="1200" baseline="0"/>
            </a:lvl1pPr>
            <a:lvl2pPr>
              <a:defRPr sz="1200"/>
            </a:lvl2pPr>
            <a:lvl3pPr>
              <a:defRPr sz="1200"/>
            </a:lvl3pPr>
            <a:lvl4pPr>
              <a:defRPr sz="1200"/>
            </a:lvl4pPr>
            <a:lvl5pPr>
              <a:defRPr sz="1200"/>
            </a:lvl5pPr>
          </a:lstStyle>
          <a:p>
            <a:pPr lvl="0"/>
            <a:r>
              <a:rPr lang="en-US"/>
              <a:t>Wider determinants- specific strategies/services/interventions</a:t>
            </a:r>
          </a:p>
        </p:txBody>
      </p:sp>
      <p:sp>
        <p:nvSpPr>
          <p:cNvPr id="4" name="Content Placeholder 9"/>
          <p:cNvSpPr>
            <a:spLocks noGrp="1"/>
          </p:cNvSpPr>
          <p:nvPr>
            <p:ph sz="quarter" idx="16" hasCustomPrompt="1"/>
          </p:nvPr>
        </p:nvSpPr>
        <p:spPr>
          <a:xfrm>
            <a:off x="251522" y="2996952"/>
            <a:ext cx="8641655" cy="431502"/>
          </a:xfrm>
          <a:prstGeom prst="rect">
            <a:avLst/>
          </a:prstGeom>
        </p:spPr>
        <p:txBody>
          <a:bodyPr/>
          <a:lstStyle>
            <a:lvl1pPr>
              <a:defRPr sz="1200" baseline="0"/>
            </a:lvl1pPr>
            <a:lvl2pPr>
              <a:defRPr sz="1200"/>
            </a:lvl2pPr>
            <a:lvl3pPr>
              <a:defRPr sz="1200"/>
            </a:lvl3pPr>
            <a:lvl4pPr>
              <a:defRPr sz="1200"/>
            </a:lvl4pPr>
            <a:lvl5pPr>
              <a:defRPr sz="1200"/>
            </a:lvl5pPr>
          </a:lstStyle>
          <a:p>
            <a:pPr lvl="0"/>
            <a:r>
              <a:rPr lang="en-US"/>
              <a:t>Lifestyle factors- specific strategies/services/interventions</a:t>
            </a:r>
          </a:p>
        </p:txBody>
      </p:sp>
      <p:sp>
        <p:nvSpPr>
          <p:cNvPr id="5" name="Content Placeholder 9"/>
          <p:cNvSpPr>
            <a:spLocks noGrp="1"/>
          </p:cNvSpPr>
          <p:nvPr>
            <p:ph sz="quarter" idx="17" hasCustomPrompt="1"/>
          </p:nvPr>
        </p:nvSpPr>
        <p:spPr>
          <a:xfrm>
            <a:off x="250827" y="3717032"/>
            <a:ext cx="8641655" cy="431502"/>
          </a:xfrm>
          <a:prstGeom prst="rect">
            <a:avLst/>
          </a:prstGeom>
        </p:spPr>
        <p:txBody>
          <a:bodyPr/>
          <a:lstStyle>
            <a:lvl1pPr>
              <a:defRPr sz="1200" baseline="0"/>
            </a:lvl1pPr>
            <a:lvl2pPr>
              <a:defRPr sz="1200"/>
            </a:lvl2pPr>
            <a:lvl3pPr>
              <a:defRPr sz="1200"/>
            </a:lvl3pPr>
            <a:lvl4pPr>
              <a:defRPr sz="1200"/>
            </a:lvl4pPr>
            <a:lvl5pPr>
              <a:defRPr sz="1200"/>
            </a:lvl5pPr>
          </a:lstStyle>
          <a:p>
            <a:pPr lvl="0"/>
            <a:r>
              <a:rPr lang="en-US"/>
              <a:t>Common health conditions and syndromes to [specific life course group]</a:t>
            </a:r>
          </a:p>
        </p:txBody>
      </p:sp>
      <p:sp>
        <p:nvSpPr>
          <p:cNvPr id="6" name="Content Placeholder 9"/>
          <p:cNvSpPr>
            <a:spLocks noGrp="1"/>
          </p:cNvSpPr>
          <p:nvPr>
            <p:ph sz="quarter" idx="18" hasCustomPrompt="1"/>
          </p:nvPr>
        </p:nvSpPr>
        <p:spPr>
          <a:xfrm>
            <a:off x="251522" y="4437112"/>
            <a:ext cx="8641655" cy="431502"/>
          </a:xfrm>
          <a:prstGeom prst="rect">
            <a:avLst/>
          </a:prstGeom>
        </p:spPr>
        <p:txBody>
          <a:bodyPr/>
          <a:lstStyle>
            <a:lvl1pPr>
              <a:defRPr sz="1200" baseline="0"/>
            </a:lvl1pPr>
            <a:lvl2pPr>
              <a:defRPr sz="1200"/>
            </a:lvl2pPr>
            <a:lvl3pPr>
              <a:defRPr sz="1200"/>
            </a:lvl3pPr>
            <a:lvl4pPr>
              <a:defRPr sz="1200"/>
            </a:lvl4pPr>
            <a:lvl5pPr>
              <a:defRPr sz="1200"/>
            </a:lvl5pPr>
          </a:lstStyle>
          <a:p>
            <a:pPr lvl="0"/>
            <a:r>
              <a:rPr lang="en-US"/>
              <a:t>Social care services- [specific to life course group]</a:t>
            </a:r>
          </a:p>
        </p:txBody>
      </p:sp>
    </p:spTree>
    <p:extLst>
      <p:ext uri="{BB962C8B-B14F-4D97-AF65-F5344CB8AC3E}">
        <p14:creationId xmlns:p14="http://schemas.microsoft.com/office/powerpoint/2010/main" val="47746050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Title Only">
    <p:spTree>
      <p:nvGrpSpPr>
        <p:cNvPr id="1" name=""/>
        <p:cNvGrpSpPr/>
        <p:nvPr/>
      </p:nvGrpSpPr>
      <p:grpSpPr>
        <a:xfrm>
          <a:off x="0" y="0"/>
          <a:ext cx="0" cy="0"/>
          <a:chOff x="0" y="0"/>
          <a:chExt cx="0" cy="0"/>
        </a:xfrm>
      </p:grpSpPr>
      <p:sp>
        <p:nvSpPr>
          <p:cNvPr id="6" name="Title Placeholder 1">
            <a:extLst>
              <a:ext uri="{FF2B5EF4-FFF2-40B4-BE49-F238E27FC236}">
                <a16:creationId xmlns:a16="http://schemas.microsoft.com/office/drawing/2014/main" id="{B5240745-C3CA-49A7-BF69-697EA98ACD49}"/>
              </a:ext>
            </a:extLst>
          </p:cNvPr>
          <p:cNvSpPr>
            <a:spLocks noGrp="1"/>
          </p:cNvSpPr>
          <p:nvPr>
            <p:ph type="title"/>
          </p:nvPr>
        </p:nvSpPr>
        <p:spPr>
          <a:xfrm>
            <a:off x="628650" y="1136"/>
            <a:ext cx="7321304" cy="1325563"/>
          </a:xfrm>
          <a:prstGeom prst="rect">
            <a:avLst/>
          </a:prstGeom>
        </p:spPr>
        <p:txBody>
          <a:bodyPr vert="horz" lIns="91440" tIns="45720" rIns="91440" bIns="45720" rtlCol="0" anchor="ctr">
            <a:normAutofit/>
          </a:bodyPr>
          <a:lstStyle/>
          <a:p>
            <a:r>
              <a:rPr lang="en-US"/>
              <a:t>Click to edit Master title style</a:t>
            </a:r>
            <a:endParaRPr lang="en-GB"/>
          </a:p>
        </p:txBody>
      </p:sp>
    </p:spTree>
    <p:extLst>
      <p:ext uri="{BB962C8B-B14F-4D97-AF65-F5344CB8AC3E}">
        <p14:creationId xmlns:p14="http://schemas.microsoft.com/office/powerpoint/2010/main" val="9328014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8" name="Content Placeholder 9"/>
          <p:cNvSpPr>
            <a:spLocks noGrp="1"/>
          </p:cNvSpPr>
          <p:nvPr>
            <p:ph sz="quarter" idx="14" hasCustomPrompt="1"/>
          </p:nvPr>
        </p:nvSpPr>
        <p:spPr>
          <a:xfrm>
            <a:off x="251521" y="1557338"/>
            <a:ext cx="8641655" cy="503510"/>
          </a:xfrm>
          <a:prstGeom prst="rect">
            <a:avLst/>
          </a:prstGeom>
        </p:spPr>
        <p:txBody>
          <a:bodyPr/>
          <a:lstStyle>
            <a:lvl1pPr>
              <a:defRPr sz="1200"/>
            </a:lvl1pPr>
            <a:lvl2pPr>
              <a:defRPr sz="1200"/>
            </a:lvl2pPr>
            <a:lvl3pPr>
              <a:defRPr sz="1200"/>
            </a:lvl3pPr>
            <a:lvl4pPr>
              <a:defRPr sz="1200"/>
            </a:lvl4pPr>
            <a:lvl5pPr>
              <a:defRPr sz="1200"/>
            </a:lvl5pPr>
          </a:lstStyle>
          <a:p>
            <a:pPr lvl="0"/>
            <a:r>
              <a:rPr lang="en-US"/>
              <a:t>National studies</a:t>
            </a:r>
          </a:p>
        </p:txBody>
      </p:sp>
      <p:sp>
        <p:nvSpPr>
          <p:cNvPr id="3" name="Content Placeholder 9"/>
          <p:cNvSpPr>
            <a:spLocks noGrp="1"/>
          </p:cNvSpPr>
          <p:nvPr>
            <p:ph sz="quarter" idx="15" hasCustomPrompt="1"/>
          </p:nvPr>
        </p:nvSpPr>
        <p:spPr>
          <a:xfrm>
            <a:off x="251522" y="2204864"/>
            <a:ext cx="8641655" cy="503510"/>
          </a:xfrm>
          <a:prstGeom prst="rect">
            <a:avLst/>
          </a:prstGeom>
        </p:spPr>
        <p:txBody>
          <a:bodyPr/>
          <a:lstStyle>
            <a:lvl1pPr>
              <a:defRPr sz="1200" baseline="0"/>
            </a:lvl1pPr>
            <a:lvl2pPr>
              <a:defRPr sz="1200"/>
            </a:lvl2pPr>
            <a:lvl3pPr>
              <a:defRPr sz="1200"/>
            </a:lvl3pPr>
            <a:lvl4pPr>
              <a:defRPr sz="1200"/>
            </a:lvl4pPr>
            <a:lvl5pPr>
              <a:defRPr sz="1200"/>
            </a:lvl5pPr>
          </a:lstStyle>
          <a:p>
            <a:pPr lvl="0"/>
            <a:r>
              <a:rPr lang="en-US"/>
              <a:t>Local perspectives: consultations, surveys, interviews, qualitative reports</a:t>
            </a:r>
          </a:p>
        </p:txBody>
      </p:sp>
    </p:spTree>
    <p:extLst>
      <p:ext uri="{BB962C8B-B14F-4D97-AF65-F5344CB8AC3E}">
        <p14:creationId xmlns:p14="http://schemas.microsoft.com/office/powerpoint/2010/main" val="27871880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tting the scene: health and wellbeing">
    <p:spTree>
      <p:nvGrpSpPr>
        <p:cNvPr id="1" name=""/>
        <p:cNvGrpSpPr/>
        <p:nvPr/>
      </p:nvGrpSpPr>
      <p:grpSpPr>
        <a:xfrm>
          <a:off x="0" y="0"/>
          <a:ext cx="0" cy="0"/>
          <a:chOff x="0" y="0"/>
          <a:chExt cx="0" cy="0"/>
        </a:xfrm>
      </p:grpSpPr>
      <p:sp>
        <p:nvSpPr>
          <p:cNvPr id="5" name="Text Placeholder 7"/>
          <p:cNvSpPr>
            <a:spLocks noGrp="1"/>
          </p:cNvSpPr>
          <p:nvPr>
            <p:ph type="body" sz="quarter" idx="13" hasCustomPrompt="1"/>
          </p:nvPr>
        </p:nvSpPr>
        <p:spPr>
          <a:xfrm>
            <a:off x="1979714" y="1065052"/>
            <a:ext cx="4472345" cy="287908"/>
          </a:xfrm>
          <a:prstGeom prst="rect">
            <a:avLst/>
          </a:prstGeom>
        </p:spPr>
        <p:txBody>
          <a:bodyPr/>
          <a:lstStyle>
            <a:lvl1pPr marL="0" indent="0">
              <a:buNone/>
              <a:defRPr sz="1800" b="1" baseline="0">
                <a:solidFill>
                  <a:schemeClr val="bg1"/>
                </a:solidFill>
              </a:defRPr>
            </a:lvl1pPr>
            <a:lvl2pPr marL="457200" indent="0">
              <a:buNone/>
              <a:defRPr sz="1800" b="1">
                <a:solidFill>
                  <a:schemeClr val="bg1"/>
                </a:solidFill>
              </a:defRPr>
            </a:lvl2pPr>
            <a:lvl3pPr>
              <a:defRPr sz="1800" b="1">
                <a:solidFill>
                  <a:schemeClr val="bg1"/>
                </a:solidFill>
              </a:defRPr>
            </a:lvl3pPr>
            <a:lvl4pPr>
              <a:defRPr sz="1800" b="1">
                <a:solidFill>
                  <a:schemeClr val="bg1"/>
                </a:solidFill>
              </a:defRPr>
            </a:lvl4pPr>
            <a:lvl5pPr>
              <a:defRPr sz="1800" b="1">
                <a:solidFill>
                  <a:schemeClr val="bg1"/>
                </a:solidFill>
              </a:defRPr>
            </a:lvl5pPr>
          </a:lstStyle>
          <a:p>
            <a:pPr lvl="0"/>
            <a:r>
              <a:rPr lang="en-US"/>
              <a:t>Health and wellbeing in [e.g. young adults]</a:t>
            </a:r>
          </a:p>
          <a:p>
            <a:pPr lvl="3"/>
            <a:r>
              <a:rPr lang="en-US"/>
              <a:t>Fourth level</a:t>
            </a:r>
          </a:p>
          <a:p>
            <a:pPr lvl="4"/>
            <a:r>
              <a:rPr lang="en-US"/>
              <a:t>Fifth</a:t>
            </a:r>
            <a:endParaRPr lang="en-GB"/>
          </a:p>
        </p:txBody>
      </p:sp>
      <p:sp>
        <p:nvSpPr>
          <p:cNvPr id="6" name="Content Placeholder 9"/>
          <p:cNvSpPr>
            <a:spLocks noGrp="1"/>
          </p:cNvSpPr>
          <p:nvPr>
            <p:ph sz="quarter" idx="14" hasCustomPrompt="1"/>
          </p:nvPr>
        </p:nvSpPr>
        <p:spPr>
          <a:xfrm>
            <a:off x="251521" y="1557338"/>
            <a:ext cx="8641655" cy="1079574"/>
          </a:xfrm>
          <a:prstGeom prst="rect">
            <a:avLst/>
          </a:prstGeom>
        </p:spPr>
        <p:txBody>
          <a:bodyPr/>
          <a:lstStyle>
            <a:lvl1pPr marL="0" indent="0">
              <a:buFont typeface="Arial" panose="020B0604020202020204" pitchFamily="34" charset="0"/>
              <a:buNone/>
              <a:defRPr sz="1200" b="0" baseline="0"/>
            </a:lvl1pPr>
            <a:lvl2pPr>
              <a:defRPr sz="1200"/>
            </a:lvl2pPr>
            <a:lvl3pPr>
              <a:defRPr sz="1200"/>
            </a:lvl3pPr>
            <a:lvl4pPr>
              <a:defRPr sz="1200"/>
            </a:lvl4pPr>
            <a:lvl5pPr>
              <a:defRPr sz="1200"/>
            </a:lvl5pPr>
          </a:lstStyle>
          <a:p>
            <a:pPr lvl="0"/>
            <a:r>
              <a:rPr lang="en-US"/>
              <a:t>1. Wider determinants of health: socioeconomic status, housing quality, social and family networks, lifestyle, provision of integrated health and social care, among other determinants.</a:t>
            </a:r>
          </a:p>
        </p:txBody>
      </p:sp>
      <p:sp>
        <p:nvSpPr>
          <p:cNvPr id="7" name="Content Placeholder 9"/>
          <p:cNvSpPr>
            <a:spLocks noGrp="1"/>
          </p:cNvSpPr>
          <p:nvPr>
            <p:ph sz="quarter" idx="15" hasCustomPrompt="1"/>
          </p:nvPr>
        </p:nvSpPr>
        <p:spPr>
          <a:xfrm>
            <a:off x="251522" y="2852936"/>
            <a:ext cx="8641655" cy="1079574"/>
          </a:xfrm>
          <a:prstGeom prst="rect">
            <a:avLst/>
          </a:prstGeom>
        </p:spPr>
        <p:txBody>
          <a:bodyPr/>
          <a:lstStyle>
            <a:lvl1pPr marL="0" indent="0">
              <a:buFont typeface="Arial" panose="020B0604020202020204" pitchFamily="34" charset="0"/>
              <a:buNone/>
              <a:defRPr sz="1200" b="0" baseline="0"/>
            </a:lvl1pPr>
            <a:lvl2pPr>
              <a:defRPr sz="1200"/>
            </a:lvl2pPr>
            <a:lvl3pPr>
              <a:defRPr sz="1200"/>
            </a:lvl3pPr>
            <a:lvl4pPr>
              <a:defRPr sz="1200"/>
            </a:lvl4pPr>
            <a:lvl5pPr>
              <a:defRPr sz="1200"/>
            </a:lvl5pPr>
          </a:lstStyle>
          <a:p>
            <a:pPr lvl="0"/>
            <a:r>
              <a:rPr lang="en-US"/>
              <a:t>2. Lifestyle factors: diet/nutrition, physical activity, smoking, alcohol and substance misuse.</a:t>
            </a:r>
          </a:p>
          <a:p>
            <a:pPr lvl="0"/>
            <a:endParaRPr lang="en-US"/>
          </a:p>
        </p:txBody>
      </p:sp>
      <p:sp>
        <p:nvSpPr>
          <p:cNvPr id="8" name="Content Placeholder 9"/>
          <p:cNvSpPr>
            <a:spLocks noGrp="1"/>
          </p:cNvSpPr>
          <p:nvPr>
            <p:ph sz="quarter" idx="16" hasCustomPrompt="1"/>
          </p:nvPr>
        </p:nvSpPr>
        <p:spPr>
          <a:xfrm>
            <a:off x="250827" y="4149080"/>
            <a:ext cx="8641655" cy="1079574"/>
          </a:xfrm>
          <a:prstGeom prst="rect">
            <a:avLst/>
          </a:prstGeom>
        </p:spPr>
        <p:txBody>
          <a:bodyPr/>
          <a:lstStyle>
            <a:lvl1pPr marL="0" indent="0">
              <a:buFont typeface="Arial" panose="020B0604020202020204" pitchFamily="34" charset="0"/>
              <a:buNone/>
              <a:defRPr sz="1200" b="0" baseline="0"/>
            </a:lvl1pPr>
            <a:lvl2pPr>
              <a:defRPr sz="1200"/>
            </a:lvl2pPr>
            <a:lvl3pPr>
              <a:defRPr sz="1200"/>
            </a:lvl3pPr>
            <a:lvl4pPr>
              <a:defRPr sz="1200"/>
            </a:lvl4pPr>
            <a:lvl5pPr>
              <a:defRPr sz="1200"/>
            </a:lvl5pPr>
          </a:lstStyle>
          <a:p>
            <a:pPr lvl="0"/>
            <a:r>
              <a:rPr lang="en-US"/>
              <a:t>3. Common health conditions of this life course group: communicable and non-communicable.</a:t>
            </a:r>
          </a:p>
        </p:txBody>
      </p:sp>
    </p:spTree>
    <p:extLst>
      <p:ext uri="{BB962C8B-B14F-4D97-AF65-F5344CB8AC3E}">
        <p14:creationId xmlns:p14="http://schemas.microsoft.com/office/powerpoint/2010/main" val="286044832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3" name="Content Placeholder 9"/>
          <p:cNvSpPr>
            <a:spLocks noGrp="1"/>
          </p:cNvSpPr>
          <p:nvPr>
            <p:ph sz="quarter" idx="17" hasCustomPrompt="1"/>
          </p:nvPr>
        </p:nvSpPr>
        <p:spPr>
          <a:xfrm>
            <a:off x="251522" y="1772816"/>
            <a:ext cx="8641655" cy="503510"/>
          </a:xfrm>
          <a:prstGeom prst="rect">
            <a:avLst/>
          </a:prstGeom>
        </p:spPr>
        <p:txBody>
          <a:bodyPr/>
          <a:lstStyle>
            <a:lvl1pPr>
              <a:defRPr sz="1200" baseline="0"/>
            </a:lvl1pPr>
            <a:lvl2pPr>
              <a:defRPr sz="1200"/>
            </a:lvl2pPr>
            <a:lvl3pPr>
              <a:defRPr sz="1200"/>
            </a:lvl3pPr>
            <a:lvl4pPr>
              <a:defRPr sz="1200"/>
            </a:lvl4pPr>
            <a:lvl5pPr>
              <a:defRPr sz="1200"/>
            </a:lvl5pPr>
          </a:lstStyle>
          <a:p>
            <a:pPr lvl="0"/>
            <a:r>
              <a:rPr lang="en-US"/>
              <a:t>Community researcher insights: qualitative insights from the community researchers</a:t>
            </a:r>
          </a:p>
        </p:txBody>
      </p:sp>
    </p:spTree>
    <p:extLst>
      <p:ext uri="{BB962C8B-B14F-4D97-AF65-F5344CB8AC3E}">
        <p14:creationId xmlns:p14="http://schemas.microsoft.com/office/powerpoint/2010/main" val="300431572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itle">
  <p:cSld name="1_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CDC2FB-60EB-42F9-88DC-B87BE317C79A}"/>
              </a:ext>
            </a:extLst>
          </p:cNvPr>
          <p:cNvSpPr>
            <a:spLocks noGrp="1"/>
          </p:cNvSpPr>
          <p:nvPr>
            <p:ph type="ctrTitle" hasCustomPrompt="1"/>
          </p:nvPr>
        </p:nvSpPr>
        <p:spPr>
          <a:xfrm>
            <a:off x="628654" y="1122363"/>
            <a:ext cx="5389595" cy="2387600"/>
          </a:xfrm>
        </p:spPr>
        <p:txBody>
          <a:bodyPr anchor="b">
            <a:normAutofit/>
          </a:bodyPr>
          <a:lstStyle>
            <a:lvl1pPr algn="l">
              <a:defRPr sz="2475">
                <a:solidFill>
                  <a:schemeClr val="bg1"/>
                </a:solidFill>
                <a:latin typeface="+mj-lt"/>
              </a:defRPr>
            </a:lvl1pPr>
          </a:lstStyle>
          <a:p>
            <a:r>
              <a:rPr lang="en-US"/>
              <a:t>Click to edit Master title style </a:t>
            </a:r>
            <a:endParaRPr lang="en-GB"/>
          </a:p>
        </p:txBody>
      </p:sp>
      <p:sp>
        <p:nvSpPr>
          <p:cNvPr id="3" name="Subtitle 2">
            <a:extLst>
              <a:ext uri="{FF2B5EF4-FFF2-40B4-BE49-F238E27FC236}">
                <a16:creationId xmlns:a16="http://schemas.microsoft.com/office/drawing/2014/main" id="{11C81B1B-C1AD-4610-9765-10AB1B1A3A3C}"/>
              </a:ext>
            </a:extLst>
          </p:cNvPr>
          <p:cNvSpPr>
            <a:spLocks noGrp="1"/>
          </p:cNvSpPr>
          <p:nvPr>
            <p:ph type="subTitle" idx="1"/>
          </p:nvPr>
        </p:nvSpPr>
        <p:spPr>
          <a:xfrm>
            <a:off x="628654" y="3602038"/>
            <a:ext cx="5389595" cy="1655762"/>
          </a:xfrm>
        </p:spPr>
        <p:txBody>
          <a:bodyPr>
            <a:normAutofit/>
          </a:bodyPr>
          <a:lstStyle>
            <a:lvl1pPr marL="0" indent="0" algn="l">
              <a:buNone/>
              <a:defRPr sz="1575">
                <a:solidFill>
                  <a:schemeClr val="bg1"/>
                </a:solidFill>
                <a:latin typeface="+mn-lt"/>
              </a:defRPr>
            </a:lvl1pPr>
            <a:lvl2pPr marL="257175" indent="0" algn="ctr">
              <a:buNone/>
              <a:defRPr sz="1125"/>
            </a:lvl2pPr>
            <a:lvl3pPr marL="514350" indent="0" algn="ctr">
              <a:buNone/>
              <a:defRPr sz="1013"/>
            </a:lvl3pPr>
            <a:lvl4pPr marL="771525" indent="0" algn="ctr">
              <a:buNone/>
              <a:defRPr sz="900"/>
            </a:lvl4pPr>
            <a:lvl5pPr marL="1028700" indent="0" algn="ctr">
              <a:buNone/>
              <a:defRPr sz="900"/>
            </a:lvl5pPr>
            <a:lvl6pPr marL="1285875" indent="0" algn="ctr">
              <a:buNone/>
              <a:defRPr sz="900"/>
            </a:lvl6pPr>
            <a:lvl7pPr marL="1543050" indent="0" algn="ctr">
              <a:buNone/>
              <a:defRPr sz="900"/>
            </a:lvl7pPr>
            <a:lvl8pPr marL="1800225" indent="0" algn="ctr">
              <a:buNone/>
              <a:defRPr sz="900"/>
            </a:lvl8pPr>
            <a:lvl9pPr marL="2057400" indent="0" algn="ctr">
              <a:buNone/>
              <a:defRPr sz="900"/>
            </a:lvl9pPr>
          </a:lstStyle>
          <a:p>
            <a:r>
              <a:rPr lang="en-US"/>
              <a:t>Click to edit Master subtitle style</a:t>
            </a:r>
            <a:endParaRPr lang="en-GB"/>
          </a:p>
        </p:txBody>
      </p:sp>
    </p:spTree>
    <p:extLst>
      <p:ext uri="{BB962C8B-B14F-4D97-AF65-F5344CB8AC3E}">
        <p14:creationId xmlns:p14="http://schemas.microsoft.com/office/powerpoint/2010/main" val="372417861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6" name="Content Placeholder 9"/>
          <p:cNvSpPr>
            <a:spLocks noGrp="1"/>
          </p:cNvSpPr>
          <p:nvPr>
            <p:ph sz="quarter" idx="16" hasCustomPrompt="1"/>
          </p:nvPr>
        </p:nvSpPr>
        <p:spPr>
          <a:xfrm>
            <a:off x="251522" y="1700808"/>
            <a:ext cx="8641655" cy="647526"/>
          </a:xfrm>
          <a:prstGeom prst="rect">
            <a:avLst/>
          </a:prstGeom>
        </p:spPr>
        <p:txBody>
          <a:bodyPr/>
          <a:lstStyle>
            <a:lvl1pPr>
              <a:defRPr sz="1200" baseline="0"/>
            </a:lvl1pPr>
            <a:lvl2pPr>
              <a:defRPr sz="1200"/>
            </a:lvl2pPr>
            <a:lvl3pPr>
              <a:defRPr sz="1200"/>
            </a:lvl3pPr>
            <a:lvl4pPr>
              <a:defRPr sz="1200"/>
            </a:lvl4pPr>
            <a:lvl5pPr>
              <a:defRPr sz="1200"/>
            </a:lvl5pPr>
          </a:lstStyle>
          <a:p>
            <a:pPr lvl="0"/>
            <a:r>
              <a:rPr lang="en-US"/>
              <a:t>Could include service delivery, training of staff, information provision, information technology, patient and public engagement, engagement of local businesses, improvements in data and information gathering, finance etc.</a:t>
            </a:r>
          </a:p>
        </p:txBody>
      </p:sp>
    </p:spTree>
    <p:extLst>
      <p:ext uri="{BB962C8B-B14F-4D97-AF65-F5344CB8AC3E}">
        <p14:creationId xmlns:p14="http://schemas.microsoft.com/office/powerpoint/2010/main" val="41459247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itle">
  <p:cSld name="1_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CDC2FB-60EB-42F9-88DC-B87BE317C79A}"/>
              </a:ext>
            </a:extLst>
          </p:cNvPr>
          <p:cNvSpPr>
            <a:spLocks noGrp="1"/>
          </p:cNvSpPr>
          <p:nvPr>
            <p:ph type="ctrTitle" hasCustomPrompt="1"/>
          </p:nvPr>
        </p:nvSpPr>
        <p:spPr>
          <a:xfrm>
            <a:off x="628654" y="1122363"/>
            <a:ext cx="5389595" cy="2387600"/>
          </a:xfrm>
        </p:spPr>
        <p:txBody>
          <a:bodyPr anchor="b">
            <a:normAutofit/>
          </a:bodyPr>
          <a:lstStyle>
            <a:lvl1pPr algn="l">
              <a:defRPr sz="2475">
                <a:solidFill>
                  <a:schemeClr val="bg1"/>
                </a:solidFill>
                <a:latin typeface="+mj-lt"/>
              </a:defRPr>
            </a:lvl1pPr>
          </a:lstStyle>
          <a:p>
            <a:r>
              <a:rPr lang="en-US"/>
              <a:t>Click to edit Master title style </a:t>
            </a:r>
            <a:endParaRPr lang="en-GB"/>
          </a:p>
        </p:txBody>
      </p:sp>
      <p:sp>
        <p:nvSpPr>
          <p:cNvPr id="3" name="Subtitle 2">
            <a:extLst>
              <a:ext uri="{FF2B5EF4-FFF2-40B4-BE49-F238E27FC236}">
                <a16:creationId xmlns:a16="http://schemas.microsoft.com/office/drawing/2014/main" id="{11C81B1B-C1AD-4610-9765-10AB1B1A3A3C}"/>
              </a:ext>
            </a:extLst>
          </p:cNvPr>
          <p:cNvSpPr>
            <a:spLocks noGrp="1"/>
          </p:cNvSpPr>
          <p:nvPr>
            <p:ph type="subTitle" idx="1"/>
          </p:nvPr>
        </p:nvSpPr>
        <p:spPr>
          <a:xfrm>
            <a:off x="628654" y="3602038"/>
            <a:ext cx="5389595" cy="1655762"/>
          </a:xfrm>
        </p:spPr>
        <p:txBody>
          <a:bodyPr>
            <a:normAutofit/>
          </a:bodyPr>
          <a:lstStyle>
            <a:lvl1pPr marL="0" indent="0" algn="l">
              <a:buNone/>
              <a:defRPr sz="1575">
                <a:solidFill>
                  <a:schemeClr val="bg1"/>
                </a:solidFill>
                <a:latin typeface="+mn-lt"/>
              </a:defRPr>
            </a:lvl1pPr>
            <a:lvl2pPr marL="257175" indent="0" algn="ctr">
              <a:buNone/>
              <a:defRPr sz="1125"/>
            </a:lvl2pPr>
            <a:lvl3pPr marL="514350" indent="0" algn="ctr">
              <a:buNone/>
              <a:defRPr sz="1013"/>
            </a:lvl3pPr>
            <a:lvl4pPr marL="771525" indent="0" algn="ctr">
              <a:buNone/>
              <a:defRPr sz="900"/>
            </a:lvl4pPr>
            <a:lvl5pPr marL="1028700" indent="0" algn="ctr">
              <a:buNone/>
              <a:defRPr sz="900"/>
            </a:lvl5pPr>
            <a:lvl6pPr marL="1285875" indent="0" algn="ctr">
              <a:buNone/>
              <a:defRPr sz="900"/>
            </a:lvl6pPr>
            <a:lvl7pPr marL="1543050" indent="0" algn="ctr">
              <a:buNone/>
              <a:defRPr sz="900"/>
            </a:lvl7pPr>
            <a:lvl8pPr marL="1800225" indent="0" algn="ctr">
              <a:buNone/>
              <a:defRPr sz="900"/>
            </a:lvl8pPr>
            <a:lvl9pPr marL="2057400" indent="0" algn="ctr">
              <a:buNone/>
              <a:defRPr sz="900"/>
            </a:lvl9pPr>
          </a:lstStyle>
          <a:p>
            <a:r>
              <a:rPr lang="en-US"/>
              <a:t>Click to edit Master subtitle style</a:t>
            </a:r>
            <a:endParaRPr lang="en-GB"/>
          </a:p>
        </p:txBody>
      </p:sp>
    </p:spTree>
    <p:extLst>
      <p:ext uri="{BB962C8B-B14F-4D97-AF65-F5344CB8AC3E}">
        <p14:creationId xmlns:p14="http://schemas.microsoft.com/office/powerpoint/2010/main" val="32432469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userDrawn="1">
  <p:cSld name="2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59363D-4EC6-B633-317B-FC2519461E91}"/>
              </a:ext>
            </a:extLst>
          </p:cNvPr>
          <p:cNvSpPr>
            <a:spLocks noGrp="1"/>
          </p:cNvSpPr>
          <p:nvPr>
            <p:ph type="title"/>
          </p:nvPr>
        </p:nvSpPr>
        <p:spPr>
          <a:xfrm>
            <a:off x="988314" y="596777"/>
            <a:ext cx="7886700" cy="1325563"/>
          </a:xfrm>
          <a:prstGeom prst="rect">
            <a:avLst/>
          </a:prstGeom>
        </p:spPr>
        <p:txBody>
          <a:bodyPr/>
          <a:lstStyle/>
          <a:p>
            <a:r>
              <a:rPr lang="en-US"/>
              <a:t>Click to edit Master title style</a:t>
            </a:r>
            <a:endParaRPr lang="en-GB"/>
          </a:p>
        </p:txBody>
      </p:sp>
    </p:spTree>
    <p:extLst>
      <p:ext uri="{BB962C8B-B14F-4D97-AF65-F5344CB8AC3E}">
        <p14:creationId xmlns:p14="http://schemas.microsoft.com/office/powerpoint/2010/main" val="427982924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userDrawn="1">
  <p:cSld name="Setting the scene: who are ...">
    <p:spTree>
      <p:nvGrpSpPr>
        <p:cNvPr id="1" name=""/>
        <p:cNvGrpSpPr/>
        <p:nvPr/>
      </p:nvGrpSpPr>
      <p:grpSpPr>
        <a:xfrm>
          <a:off x="0" y="0"/>
          <a:ext cx="0" cy="0"/>
          <a:chOff x="0" y="0"/>
          <a:chExt cx="0" cy="0"/>
        </a:xfrm>
      </p:grpSpPr>
      <p:sp>
        <p:nvSpPr>
          <p:cNvPr id="8" name="Text Placeholder 7"/>
          <p:cNvSpPr>
            <a:spLocks noGrp="1"/>
          </p:cNvSpPr>
          <p:nvPr>
            <p:ph type="body" sz="quarter" idx="13" hasCustomPrompt="1"/>
          </p:nvPr>
        </p:nvSpPr>
        <p:spPr>
          <a:xfrm>
            <a:off x="1364016" y="485932"/>
            <a:ext cx="7528464" cy="617444"/>
          </a:xfrm>
          <a:prstGeom prst="rect">
            <a:avLst/>
          </a:prstGeom>
        </p:spPr>
        <p:txBody>
          <a:bodyPr/>
          <a:lstStyle>
            <a:lvl1pPr marL="0" indent="0">
              <a:buNone/>
              <a:defRPr sz="1800" b="1" baseline="0">
                <a:solidFill>
                  <a:schemeClr val="bg1"/>
                </a:solidFill>
              </a:defRPr>
            </a:lvl1pPr>
            <a:lvl2pPr marL="457200" indent="0">
              <a:buNone/>
              <a:defRPr sz="1800" b="1">
                <a:solidFill>
                  <a:schemeClr val="bg1"/>
                </a:solidFill>
              </a:defRPr>
            </a:lvl2pPr>
            <a:lvl3pPr>
              <a:defRPr sz="1800" b="1">
                <a:solidFill>
                  <a:schemeClr val="bg1"/>
                </a:solidFill>
              </a:defRPr>
            </a:lvl3pPr>
            <a:lvl4pPr>
              <a:defRPr sz="1800" b="1">
                <a:solidFill>
                  <a:schemeClr val="bg1"/>
                </a:solidFill>
              </a:defRPr>
            </a:lvl4pPr>
            <a:lvl5pPr>
              <a:defRPr sz="1800" b="1">
                <a:solidFill>
                  <a:schemeClr val="bg1"/>
                </a:solidFill>
              </a:defRPr>
            </a:lvl5pPr>
          </a:lstStyle>
          <a:p>
            <a:pPr lvl="0"/>
            <a:r>
              <a:rPr lang="en-US"/>
              <a:t>Who are [e.g. young adults]</a:t>
            </a:r>
          </a:p>
          <a:p>
            <a:pPr lvl="3"/>
            <a:r>
              <a:rPr lang="en-US"/>
              <a:t>Fourth level</a:t>
            </a:r>
          </a:p>
          <a:p>
            <a:pPr lvl="4"/>
            <a:r>
              <a:rPr lang="en-US"/>
              <a:t>Fifth</a:t>
            </a:r>
            <a:endParaRPr lang="en-GB"/>
          </a:p>
        </p:txBody>
      </p:sp>
      <p:sp>
        <p:nvSpPr>
          <p:cNvPr id="10" name="Content Placeholder 9"/>
          <p:cNvSpPr>
            <a:spLocks noGrp="1"/>
          </p:cNvSpPr>
          <p:nvPr>
            <p:ph sz="quarter" idx="14" hasCustomPrompt="1"/>
          </p:nvPr>
        </p:nvSpPr>
        <p:spPr>
          <a:xfrm>
            <a:off x="251521" y="1557338"/>
            <a:ext cx="8641655" cy="503510"/>
          </a:xfrm>
          <a:prstGeom prst="rect">
            <a:avLst/>
          </a:prstGeom>
        </p:spPr>
        <p:txBody>
          <a:bodyPr/>
          <a:lstStyle>
            <a:lvl1pPr>
              <a:defRPr sz="1200" baseline="0"/>
            </a:lvl1pPr>
            <a:lvl2pPr>
              <a:defRPr sz="1200"/>
            </a:lvl2pPr>
            <a:lvl3pPr>
              <a:defRPr sz="1200"/>
            </a:lvl3pPr>
            <a:lvl4pPr>
              <a:defRPr sz="1200"/>
            </a:lvl4pPr>
            <a:lvl5pPr>
              <a:defRPr sz="1200"/>
            </a:lvl5pPr>
          </a:lstStyle>
          <a:p>
            <a:pPr lvl="0"/>
            <a:r>
              <a:rPr lang="en-US"/>
              <a:t>Include definition of this category and who is included in the JSNA. </a:t>
            </a:r>
          </a:p>
        </p:txBody>
      </p:sp>
      <p:sp>
        <p:nvSpPr>
          <p:cNvPr id="3" name="Content Placeholder 2"/>
          <p:cNvSpPr>
            <a:spLocks noGrp="1"/>
          </p:cNvSpPr>
          <p:nvPr>
            <p:ph sz="quarter" idx="15" hasCustomPrompt="1"/>
          </p:nvPr>
        </p:nvSpPr>
        <p:spPr>
          <a:xfrm>
            <a:off x="251520" y="2204864"/>
            <a:ext cx="8640960" cy="2160066"/>
          </a:xfrm>
          <a:prstGeom prst="rect">
            <a:avLst/>
          </a:prstGeom>
        </p:spPr>
        <p:txBody>
          <a:bodyPr/>
          <a:lstStyle>
            <a:lvl1pPr>
              <a:defRPr sz="1200"/>
            </a:lvl1pPr>
          </a:lstStyle>
          <a:p>
            <a:pPr lvl="0"/>
            <a:r>
              <a:rPr lang="en-US"/>
              <a:t>Other info such as biological/social/education (and other) changes for the age group, WHO definitions.</a:t>
            </a:r>
          </a:p>
        </p:txBody>
      </p:sp>
    </p:spTree>
    <p:extLst>
      <p:ext uri="{BB962C8B-B14F-4D97-AF65-F5344CB8AC3E}">
        <p14:creationId xmlns:p14="http://schemas.microsoft.com/office/powerpoint/2010/main" val="120783235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userDrawn="1">
  <p:cSld name="1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1D0151-7862-805D-1908-4417E0D76CF9}"/>
              </a:ext>
            </a:extLst>
          </p:cNvPr>
          <p:cNvSpPr>
            <a:spLocks noGrp="1"/>
          </p:cNvSpPr>
          <p:nvPr>
            <p:ph type="title"/>
          </p:nvPr>
        </p:nvSpPr>
        <p:spPr>
          <a:xfrm>
            <a:off x="628650" y="365129"/>
            <a:ext cx="7886700" cy="1325563"/>
          </a:xfrm>
          <a:prstGeom prst="rect">
            <a:avLst/>
          </a:prstGeom>
        </p:spPr>
        <p:txBody>
          <a:bodyPr/>
          <a:lstStyle/>
          <a:p>
            <a:r>
              <a:rPr lang="en-US"/>
              <a:t>Click to edit Master title style</a:t>
            </a:r>
            <a:endParaRPr lang="en-GB"/>
          </a:p>
        </p:txBody>
      </p:sp>
    </p:spTree>
    <p:extLst>
      <p:ext uri="{BB962C8B-B14F-4D97-AF65-F5344CB8AC3E}">
        <p14:creationId xmlns:p14="http://schemas.microsoft.com/office/powerpoint/2010/main" val="1171177261"/>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userDrawn="1">
  <p:cSld name="Title Only">
    <p:spTree>
      <p:nvGrpSpPr>
        <p:cNvPr id="1" name=""/>
        <p:cNvGrpSpPr/>
        <p:nvPr/>
      </p:nvGrpSpPr>
      <p:grpSpPr>
        <a:xfrm>
          <a:off x="0" y="0"/>
          <a:ext cx="0" cy="0"/>
          <a:chOff x="0" y="0"/>
          <a:chExt cx="0" cy="0"/>
        </a:xfrm>
      </p:grpSpPr>
      <p:sp>
        <p:nvSpPr>
          <p:cNvPr id="6" name="Title Placeholder 1">
            <a:extLst>
              <a:ext uri="{FF2B5EF4-FFF2-40B4-BE49-F238E27FC236}">
                <a16:creationId xmlns:a16="http://schemas.microsoft.com/office/drawing/2014/main" id="{B5240745-C3CA-49A7-BF69-697EA98ACD49}"/>
              </a:ext>
            </a:extLst>
          </p:cNvPr>
          <p:cNvSpPr>
            <a:spLocks noGrp="1"/>
          </p:cNvSpPr>
          <p:nvPr>
            <p:ph type="title"/>
          </p:nvPr>
        </p:nvSpPr>
        <p:spPr>
          <a:xfrm>
            <a:off x="628650" y="1136"/>
            <a:ext cx="7321304" cy="1325563"/>
          </a:xfrm>
          <a:prstGeom prst="rect">
            <a:avLst/>
          </a:prstGeom>
        </p:spPr>
        <p:txBody>
          <a:bodyPr vert="horz" lIns="91440" tIns="45720" rIns="91440" bIns="45720" rtlCol="0" anchor="ctr">
            <a:normAutofit/>
          </a:bodyPr>
          <a:lstStyle/>
          <a:p>
            <a:r>
              <a:rPr lang="en-US"/>
              <a:t>Click to edit Master title style</a:t>
            </a:r>
            <a:endParaRPr lang="en-GB"/>
          </a:p>
        </p:txBody>
      </p:sp>
    </p:spTree>
    <p:extLst>
      <p:ext uri="{BB962C8B-B14F-4D97-AF65-F5344CB8AC3E}">
        <p14:creationId xmlns:p14="http://schemas.microsoft.com/office/powerpoint/2010/main" val="1451901681"/>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userDrawn="1">
  <p:cSld name="3_Custom Layout">
    <p:spTree>
      <p:nvGrpSpPr>
        <p:cNvPr id="1" name=""/>
        <p:cNvGrpSpPr/>
        <p:nvPr/>
      </p:nvGrpSpPr>
      <p:grpSpPr>
        <a:xfrm>
          <a:off x="0" y="0"/>
          <a:ext cx="0" cy="0"/>
          <a:chOff x="0" y="0"/>
          <a:chExt cx="0" cy="0"/>
        </a:xfrm>
      </p:grpSpPr>
      <p:sp>
        <p:nvSpPr>
          <p:cNvPr id="3" name="Text Placeholder 7"/>
          <p:cNvSpPr>
            <a:spLocks noGrp="1"/>
          </p:cNvSpPr>
          <p:nvPr>
            <p:ph type="body" sz="quarter" idx="13" hasCustomPrompt="1"/>
          </p:nvPr>
        </p:nvSpPr>
        <p:spPr>
          <a:xfrm>
            <a:off x="1907707" y="1054419"/>
            <a:ext cx="5616623" cy="287908"/>
          </a:xfrm>
          <a:prstGeom prst="rect">
            <a:avLst/>
          </a:prstGeom>
        </p:spPr>
        <p:txBody>
          <a:bodyPr/>
          <a:lstStyle>
            <a:lvl1pPr marL="0" indent="0">
              <a:buNone/>
              <a:defRPr sz="1800" b="1" baseline="0">
                <a:solidFill>
                  <a:schemeClr val="bg1"/>
                </a:solidFill>
              </a:defRPr>
            </a:lvl1pPr>
            <a:lvl2pPr marL="457200" indent="0">
              <a:buNone/>
              <a:defRPr sz="1800" b="1">
                <a:solidFill>
                  <a:schemeClr val="bg1"/>
                </a:solidFill>
              </a:defRPr>
            </a:lvl2pPr>
            <a:lvl3pPr>
              <a:defRPr sz="1800" b="1">
                <a:solidFill>
                  <a:schemeClr val="bg1"/>
                </a:solidFill>
              </a:defRPr>
            </a:lvl3pPr>
            <a:lvl4pPr>
              <a:defRPr sz="1800" b="1">
                <a:solidFill>
                  <a:schemeClr val="bg1"/>
                </a:solidFill>
              </a:defRPr>
            </a:lvl4pPr>
            <a:lvl5pPr>
              <a:defRPr sz="1800" b="1">
                <a:solidFill>
                  <a:schemeClr val="bg1"/>
                </a:solidFill>
              </a:defRPr>
            </a:lvl5pPr>
          </a:lstStyle>
          <a:p>
            <a:pPr lvl="0"/>
            <a:r>
              <a:rPr lang="en-US"/>
              <a:t>Health of [insert life course group]</a:t>
            </a:r>
          </a:p>
          <a:p>
            <a:pPr lvl="3"/>
            <a:r>
              <a:rPr lang="en-US"/>
              <a:t>Fourth level</a:t>
            </a:r>
          </a:p>
          <a:p>
            <a:pPr lvl="4"/>
            <a:r>
              <a:rPr lang="en-US"/>
              <a:t>Fifth</a:t>
            </a:r>
            <a:endParaRPr lang="en-GB"/>
          </a:p>
        </p:txBody>
      </p:sp>
      <p:sp>
        <p:nvSpPr>
          <p:cNvPr id="4" name="Content Placeholder 9"/>
          <p:cNvSpPr>
            <a:spLocks noGrp="1"/>
          </p:cNvSpPr>
          <p:nvPr>
            <p:ph sz="quarter" idx="14" hasCustomPrompt="1"/>
          </p:nvPr>
        </p:nvSpPr>
        <p:spPr>
          <a:xfrm>
            <a:off x="251521" y="1557338"/>
            <a:ext cx="8641655" cy="1079574"/>
          </a:xfrm>
          <a:prstGeom prst="rect">
            <a:avLst/>
          </a:prstGeom>
        </p:spPr>
        <p:txBody>
          <a:bodyPr/>
          <a:lstStyle>
            <a:lvl1pPr marL="0" indent="0">
              <a:buFont typeface="Arial" panose="020B0604020202020204" pitchFamily="34" charset="0"/>
              <a:buNone/>
              <a:defRPr sz="1200" b="0" baseline="0"/>
            </a:lvl1pPr>
            <a:lvl2pPr>
              <a:defRPr sz="1200"/>
            </a:lvl2pPr>
            <a:lvl3pPr>
              <a:defRPr sz="1200"/>
            </a:lvl3pPr>
            <a:lvl4pPr>
              <a:defRPr sz="1200"/>
            </a:lvl4pPr>
            <a:lvl5pPr>
              <a:defRPr sz="1200"/>
            </a:lvl5pPr>
          </a:lstStyle>
          <a:p>
            <a:pPr lvl="0"/>
            <a:r>
              <a:rPr lang="en-US"/>
              <a:t>1. Wider determinants of health: e.g. IMD, income deprivation, home tenure, fuel poverty, housing, access to green space</a:t>
            </a:r>
          </a:p>
        </p:txBody>
      </p:sp>
      <p:sp>
        <p:nvSpPr>
          <p:cNvPr id="5" name="Content Placeholder 9"/>
          <p:cNvSpPr>
            <a:spLocks noGrp="1"/>
          </p:cNvSpPr>
          <p:nvPr>
            <p:ph sz="quarter" idx="15" hasCustomPrompt="1"/>
          </p:nvPr>
        </p:nvSpPr>
        <p:spPr>
          <a:xfrm>
            <a:off x="251522" y="2708920"/>
            <a:ext cx="8641655" cy="1079574"/>
          </a:xfrm>
          <a:prstGeom prst="rect">
            <a:avLst/>
          </a:prstGeom>
        </p:spPr>
        <p:txBody>
          <a:bodyPr/>
          <a:lstStyle>
            <a:lvl1pPr marL="0" indent="0">
              <a:buFont typeface="Arial" panose="020B0604020202020204" pitchFamily="34" charset="0"/>
              <a:buNone/>
              <a:defRPr sz="1200" b="0" baseline="0"/>
            </a:lvl1pPr>
            <a:lvl2pPr>
              <a:defRPr sz="1200"/>
            </a:lvl2pPr>
            <a:lvl3pPr>
              <a:defRPr sz="1200"/>
            </a:lvl3pPr>
            <a:lvl4pPr>
              <a:defRPr sz="1200"/>
            </a:lvl4pPr>
            <a:lvl5pPr>
              <a:defRPr sz="1200"/>
            </a:lvl5pPr>
          </a:lstStyle>
          <a:p>
            <a:pPr lvl="0"/>
            <a:r>
              <a:rPr lang="en-US"/>
              <a:t>2. Lifestyle factors: diet/nutrition, physical activity, smoking, alcohol</a:t>
            </a:r>
          </a:p>
        </p:txBody>
      </p:sp>
      <p:sp>
        <p:nvSpPr>
          <p:cNvPr id="6" name="Content Placeholder 9"/>
          <p:cNvSpPr>
            <a:spLocks noGrp="1"/>
          </p:cNvSpPr>
          <p:nvPr>
            <p:ph sz="quarter" idx="16" hasCustomPrompt="1"/>
          </p:nvPr>
        </p:nvSpPr>
        <p:spPr>
          <a:xfrm>
            <a:off x="251522" y="3861048"/>
            <a:ext cx="8641655" cy="1079574"/>
          </a:xfrm>
          <a:prstGeom prst="rect">
            <a:avLst/>
          </a:prstGeom>
        </p:spPr>
        <p:txBody>
          <a:bodyPr/>
          <a:lstStyle>
            <a:lvl1pPr marL="0" indent="0">
              <a:buFont typeface="Arial" panose="020B0604020202020204" pitchFamily="34" charset="0"/>
              <a:buNone/>
              <a:defRPr sz="1200" b="0" baseline="0"/>
            </a:lvl1pPr>
            <a:lvl2pPr>
              <a:defRPr sz="1200"/>
            </a:lvl2pPr>
            <a:lvl3pPr>
              <a:defRPr sz="1200"/>
            </a:lvl3pPr>
            <a:lvl4pPr>
              <a:defRPr sz="1200"/>
            </a:lvl4pPr>
            <a:lvl5pPr>
              <a:defRPr sz="1200"/>
            </a:lvl5pPr>
          </a:lstStyle>
          <a:p>
            <a:pPr lvl="0"/>
            <a:r>
              <a:rPr lang="en-US"/>
              <a:t>3. </a:t>
            </a:r>
            <a:r>
              <a:rPr lang="en-US" err="1"/>
              <a:t>Immunisation</a:t>
            </a:r>
            <a:r>
              <a:rPr lang="en-US"/>
              <a:t> and screening</a:t>
            </a:r>
          </a:p>
        </p:txBody>
      </p:sp>
      <p:sp>
        <p:nvSpPr>
          <p:cNvPr id="7" name="Content Placeholder 9"/>
          <p:cNvSpPr>
            <a:spLocks noGrp="1"/>
          </p:cNvSpPr>
          <p:nvPr>
            <p:ph sz="quarter" idx="17" hasCustomPrompt="1"/>
          </p:nvPr>
        </p:nvSpPr>
        <p:spPr>
          <a:xfrm>
            <a:off x="251522" y="5034442"/>
            <a:ext cx="8641655" cy="1079574"/>
          </a:xfrm>
          <a:prstGeom prst="rect">
            <a:avLst/>
          </a:prstGeom>
        </p:spPr>
        <p:txBody>
          <a:bodyPr/>
          <a:lstStyle>
            <a:lvl1pPr marL="0" indent="0">
              <a:buFont typeface="Arial" panose="020B0604020202020204" pitchFamily="34" charset="0"/>
              <a:buNone/>
              <a:defRPr sz="1200" b="0" baseline="0"/>
            </a:lvl1pPr>
            <a:lvl2pPr>
              <a:defRPr sz="1200"/>
            </a:lvl2pPr>
            <a:lvl3pPr>
              <a:defRPr sz="1200"/>
            </a:lvl3pPr>
            <a:lvl4pPr>
              <a:defRPr sz="1200"/>
            </a:lvl4pPr>
            <a:lvl5pPr>
              <a:defRPr sz="1200"/>
            </a:lvl5pPr>
          </a:lstStyle>
          <a:p>
            <a:pPr lvl="0"/>
            <a:r>
              <a:rPr lang="en-US"/>
              <a:t>4. Common health conditions and syndromes for [life course group]</a:t>
            </a:r>
          </a:p>
        </p:txBody>
      </p:sp>
    </p:spTree>
    <p:extLst>
      <p:ext uri="{BB962C8B-B14F-4D97-AF65-F5344CB8AC3E}">
        <p14:creationId xmlns:p14="http://schemas.microsoft.com/office/powerpoint/2010/main" val="1536039766"/>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5AB841-276D-4AC1-AE14-C657EFF71100}"/>
              </a:ext>
            </a:extLst>
          </p:cNvPr>
          <p:cNvSpPr>
            <a:spLocks noGrp="1"/>
          </p:cNvSpPr>
          <p:nvPr>
            <p:ph type="title"/>
          </p:nvPr>
        </p:nvSpPr>
        <p:spPr>
          <a:xfrm>
            <a:off x="628650" y="1143"/>
            <a:ext cx="7327962" cy="1325563"/>
          </a:xfrm>
        </p:spPr>
        <p:txBody>
          <a:bodyPr/>
          <a:lstStyle>
            <a:lvl1pPr>
              <a:defRPr/>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836561FF-A59C-41BF-8DA2-E19D23B8DB7D}"/>
              </a:ext>
            </a:extLst>
          </p:cNvPr>
          <p:cNvSpPr>
            <a:spLocks noGrp="1"/>
          </p:cNvSpPr>
          <p:nvPr>
            <p:ph idx="1"/>
          </p:nvPr>
        </p:nvSpPr>
        <p:spPr>
          <a:xfrm>
            <a:off x="628650" y="1603683"/>
            <a:ext cx="78867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58011629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Content Placeholder 9"/>
          <p:cNvSpPr>
            <a:spLocks noGrp="1"/>
          </p:cNvSpPr>
          <p:nvPr>
            <p:ph sz="quarter" idx="14" hasCustomPrompt="1"/>
          </p:nvPr>
        </p:nvSpPr>
        <p:spPr>
          <a:xfrm>
            <a:off x="251521" y="1557338"/>
            <a:ext cx="8641655" cy="1295598"/>
          </a:xfrm>
          <a:prstGeom prst="rect">
            <a:avLst/>
          </a:prstGeom>
        </p:spPr>
        <p:txBody>
          <a:bodyPr/>
          <a:lstStyle>
            <a:lvl1pPr marL="0" indent="0">
              <a:buNone/>
              <a:defRPr sz="1200" baseline="0"/>
            </a:lvl1pPr>
            <a:lvl2pPr>
              <a:defRPr sz="1200"/>
            </a:lvl2pPr>
            <a:lvl3pPr>
              <a:defRPr sz="1200"/>
            </a:lvl3pPr>
            <a:lvl4pPr>
              <a:defRPr sz="1200"/>
            </a:lvl4pPr>
            <a:lvl5pPr>
              <a:defRPr sz="1200"/>
            </a:lvl5pPr>
          </a:lstStyle>
          <a:p>
            <a:pPr lvl="0"/>
            <a:r>
              <a:rPr lang="en-US"/>
              <a:t>1. International policy</a:t>
            </a:r>
          </a:p>
        </p:txBody>
      </p:sp>
      <p:sp>
        <p:nvSpPr>
          <p:cNvPr id="3" name="Content Placeholder 9"/>
          <p:cNvSpPr>
            <a:spLocks noGrp="1"/>
          </p:cNvSpPr>
          <p:nvPr>
            <p:ph sz="quarter" idx="15" hasCustomPrompt="1"/>
          </p:nvPr>
        </p:nvSpPr>
        <p:spPr>
          <a:xfrm>
            <a:off x="251522" y="3068960"/>
            <a:ext cx="8641655" cy="1295598"/>
          </a:xfrm>
          <a:prstGeom prst="rect">
            <a:avLst/>
          </a:prstGeom>
        </p:spPr>
        <p:txBody>
          <a:bodyPr/>
          <a:lstStyle>
            <a:lvl1pPr marL="0" indent="0">
              <a:buNone/>
              <a:defRPr sz="1200" baseline="0"/>
            </a:lvl1pPr>
            <a:lvl2pPr>
              <a:defRPr sz="1200"/>
            </a:lvl2pPr>
            <a:lvl3pPr>
              <a:defRPr sz="1200"/>
            </a:lvl3pPr>
            <a:lvl4pPr>
              <a:defRPr sz="1200"/>
            </a:lvl4pPr>
            <a:lvl5pPr>
              <a:defRPr sz="1200"/>
            </a:lvl5pPr>
          </a:lstStyle>
          <a:p>
            <a:pPr lvl="0"/>
            <a:r>
              <a:rPr lang="en-US"/>
              <a:t>2. National policy</a:t>
            </a:r>
          </a:p>
        </p:txBody>
      </p:sp>
      <p:sp>
        <p:nvSpPr>
          <p:cNvPr id="4" name="Content Placeholder 9"/>
          <p:cNvSpPr>
            <a:spLocks noGrp="1"/>
          </p:cNvSpPr>
          <p:nvPr>
            <p:ph sz="quarter" idx="16" hasCustomPrompt="1"/>
          </p:nvPr>
        </p:nvSpPr>
        <p:spPr>
          <a:xfrm>
            <a:off x="251522" y="4653136"/>
            <a:ext cx="8641655" cy="1295598"/>
          </a:xfrm>
          <a:prstGeom prst="rect">
            <a:avLst/>
          </a:prstGeom>
        </p:spPr>
        <p:txBody>
          <a:bodyPr/>
          <a:lstStyle>
            <a:lvl1pPr marL="0" indent="0">
              <a:buNone/>
              <a:defRPr sz="1200" baseline="0"/>
            </a:lvl1pPr>
            <a:lvl2pPr>
              <a:defRPr sz="1200"/>
            </a:lvl2pPr>
            <a:lvl3pPr>
              <a:defRPr sz="1200"/>
            </a:lvl3pPr>
            <a:lvl4pPr>
              <a:defRPr sz="1200"/>
            </a:lvl4pPr>
            <a:lvl5pPr>
              <a:defRPr sz="1200"/>
            </a:lvl5pPr>
          </a:lstStyle>
          <a:p>
            <a:pPr lvl="0"/>
            <a:r>
              <a:rPr lang="en-US"/>
              <a:t>3. Local policy- EXAMPLES: LBTH strategic plan, TH health and wellbeing, TH mental health strategy etc.</a:t>
            </a:r>
          </a:p>
        </p:txBody>
      </p:sp>
    </p:spTree>
    <p:extLst>
      <p:ext uri="{BB962C8B-B14F-4D97-AF65-F5344CB8AC3E}">
        <p14:creationId xmlns:p14="http://schemas.microsoft.com/office/powerpoint/2010/main" val="1528344140"/>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userDrawn="1">
  <p:cSld name="3_Title Slide">
    <p:spTree>
      <p:nvGrpSpPr>
        <p:cNvPr id="1" name=""/>
        <p:cNvGrpSpPr/>
        <p:nvPr/>
      </p:nvGrpSpPr>
      <p:grpSpPr>
        <a:xfrm>
          <a:off x="0" y="0"/>
          <a:ext cx="0" cy="0"/>
          <a:chOff x="0" y="0"/>
          <a:chExt cx="0" cy="0"/>
        </a:xfrm>
      </p:grpSpPr>
      <p:sp>
        <p:nvSpPr>
          <p:cNvPr id="7" name="Content Placeholder 9"/>
          <p:cNvSpPr>
            <a:spLocks noGrp="1"/>
          </p:cNvSpPr>
          <p:nvPr>
            <p:ph sz="quarter" idx="14" hasCustomPrompt="1"/>
          </p:nvPr>
        </p:nvSpPr>
        <p:spPr>
          <a:xfrm>
            <a:off x="251521" y="1557338"/>
            <a:ext cx="8641655" cy="1295598"/>
          </a:xfrm>
          <a:prstGeom prst="rect">
            <a:avLst/>
          </a:prstGeom>
        </p:spPr>
        <p:txBody>
          <a:bodyPr/>
          <a:lstStyle>
            <a:lvl1pPr marL="0" indent="0">
              <a:buNone/>
              <a:defRPr sz="1200" baseline="0"/>
            </a:lvl1pPr>
            <a:lvl2pPr>
              <a:defRPr sz="1200"/>
            </a:lvl2pPr>
            <a:lvl3pPr>
              <a:defRPr sz="1200"/>
            </a:lvl3pPr>
            <a:lvl4pPr>
              <a:defRPr sz="1200"/>
            </a:lvl4pPr>
            <a:lvl5pPr>
              <a:defRPr sz="1200"/>
            </a:lvl5pPr>
          </a:lstStyle>
          <a:p>
            <a:pPr lvl="0"/>
            <a:r>
              <a:rPr lang="en-US"/>
              <a:t>1. International policy</a:t>
            </a:r>
          </a:p>
        </p:txBody>
      </p:sp>
      <p:sp>
        <p:nvSpPr>
          <p:cNvPr id="3" name="Content Placeholder 9"/>
          <p:cNvSpPr>
            <a:spLocks noGrp="1"/>
          </p:cNvSpPr>
          <p:nvPr>
            <p:ph sz="quarter" idx="15" hasCustomPrompt="1"/>
          </p:nvPr>
        </p:nvSpPr>
        <p:spPr>
          <a:xfrm>
            <a:off x="251522" y="3068960"/>
            <a:ext cx="8641655" cy="1295598"/>
          </a:xfrm>
          <a:prstGeom prst="rect">
            <a:avLst/>
          </a:prstGeom>
        </p:spPr>
        <p:txBody>
          <a:bodyPr/>
          <a:lstStyle>
            <a:lvl1pPr marL="0" indent="0">
              <a:buNone/>
              <a:defRPr sz="1200" baseline="0"/>
            </a:lvl1pPr>
            <a:lvl2pPr>
              <a:defRPr sz="1200"/>
            </a:lvl2pPr>
            <a:lvl3pPr>
              <a:defRPr sz="1200"/>
            </a:lvl3pPr>
            <a:lvl4pPr>
              <a:defRPr sz="1200"/>
            </a:lvl4pPr>
            <a:lvl5pPr>
              <a:defRPr sz="1200"/>
            </a:lvl5pPr>
          </a:lstStyle>
          <a:p>
            <a:pPr lvl="0"/>
            <a:r>
              <a:rPr lang="en-US"/>
              <a:t>2. National policy</a:t>
            </a:r>
          </a:p>
        </p:txBody>
      </p:sp>
      <p:sp>
        <p:nvSpPr>
          <p:cNvPr id="4" name="Content Placeholder 9"/>
          <p:cNvSpPr>
            <a:spLocks noGrp="1"/>
          </p:cNvSpPr>
          <p:nvPr>
            <p:ph sz="quarter" idx="16" hasCustomPrompt="1"/>
          </p:nvPr>
        </p:nvSpPr>
        <p:spPr>
          <a:xfrm>
            <a:off x="251522" y="4653136"/>
            <a:ext cx="8641655" cy="1295598"/>
          </a:xfrm>
          <a:prstGeom prst="rect">
            <a:avLst/>
          </a:prstGeom>
        </p:spPr>
        <p:txBody>
          <a:bodyPr/>
          <a:lstStyle>
            <a:lvl1pPr marL="0" indent="0">
              <a:buNone/>
              <a:defRPr sz="1200" baseline="0"/>
            </a:lvl1pPr>
            <a:lvl2pPr>
              <a:defRPr sz="1200"/>
            </a:lvl2pPr>
            <a:lvl3pPr>
              <a:defRPr sz="1200"/>
            </a:lvl3pPr>
            <a:lvl4pPr>
              <a:defRPr sz="1200"/>
            </a:lvl4pPr>
            <a:lvl5pPr>
              <a:defRPr sz="1200"/>
            </a:lvl5pPr>
          </a:lstStyle>
          <a:p>
            <a:pPr lvl="0"/>
            <a:r>
              <a:rPr lang="en-US"/>
              <a:t>3. Local policy- EXAMPLES: LBTH strategic plan, TH health and wellbeing, TH mental health strategy etc.</a:t>
            </a:r>
          </a:p>
        </p:txBody>
      </p:sp>
    </p:spTree>
    <p:extLst>
      <p:ext uri="{BB962C8B-B14F-4D97-AF65-F5344CB8AC3E}">
        <p14:creationId xmlns:p14="http://schemas.microsoft.com/office/powerpoint/2010/main" val="4094651894"/>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userDrawn="1">
  <p:cSld name="2_Title Slide">
    <p:spTree>
      <p:nvGrpSpPr>
        <p:cNvPr id="1" name=""/>
        <p:cNvGrpSpPr/>
        <p:nvPr/>
      </p:nvGrpSpPr>
      <p:grpSpPr>
        <a:xfrm>
          <a:off x="0" y="0"/>
          <a:ext cx="0" cy="0"/>
          <a:chOff x="0" y="0"/>
          <a:chExt cx="0" cy="0"/>
        </a:xfrm>
      </p:grpSpPr>
      <p:sp>
        <p:nvSpPr>
          <p:cNvPr id="7" name="Content Placeholder 9"/>
          <p:cNvSpPr>
            <a:spLocks noGrp="1"/>
          </p:cNvSpPr>
          <p:nvPr>
            <p:ph sz="quarter" idx="14" hasCustomPrompt="1"/>
          </p:nvPr>
        </p:nvSpPr>
        <p:spPr>
          <a:xfrm>
            <a:off x="251521" y="1557338"/>
            <a:ext cx="8641655" cy="431502"/>
          </a:xfrm>
          <a:prstGeom prst="rect">
            <a:avLst/>
          </a:prstGeom>
        </p:spPr>
        <p:txBody>
          <a:bodyPr/>
          <a:lstStyle>
            <a:lvl1pPr>
              <a:defRPr sz="1200"/>
            </a:lvl1pPr>
            <a:lvl2pPr>
              <a:defRPr sz="1200"/>
            </a:lvl2pPr>
            <a:lvl3pPr>
              <a:defRPr sz="1200"/>
            </a:lvl3pPr>
            <a:lvl4pPr>
              <a:defRPr sz="1200"/>
            </a:lvl4pPr>
            <a:lvl5pPr>
              <a:defRPr sz="1200"/>
            </a:lvl5pPr>
          </a:lstStyle>
          <a:p>
            <a:pPr lvl="0"/>
            <a:r>
              <a:rPr lang="en-US"/>
              <a:t>TH overarching strategies</a:t>
            </a:r>
          </a:p>
        </p:txBody>
      </p:sp>
      <p:sp>
        <p:nvSpPr>
          <p:cNvPr id="3" name="Content Placeholder 9"/>
          <p:cNvSpPr>
            <a:spLocks noGrp="1"/>
          </p:cNvSpPr>
          <p:nvPr>
            <p:ph sz="quarter" idx="15" hasCustomPrompt="1"/>
          </p:nvPr>
        </p:nvSpPr>
        <p:spPr>
          <a:xfrm>
            <a:off x="251522" y="2277418"/>
            <a:ext cx="8641655" cy="431502"/>
          </a:xfrm>
          <a:prstGeom prst="rect">
            <a:avLst/>
          </a:prstGeom>
        </p:spPr>
        <p:txBody>
          <a:bodyPr/>
          <a:lstStyle>
            <a:lvl1pPr>
              <a:defRPr sz="1200" baseline="0"/>
            </a:lvl1pPr>
            <a:lvl2pPr>
              <a:defRPr sz="1200"/>
            </a:lvl2pPr>
            <a:lvl3pPr>
              <a:defRPr sz="1200"/>
            </a:lvl3pPr>
            <a:lvl4pPr>
              <a:defRPr sz="1200"/>
            </a:lvl4pPr>
            <a:lvl5pPr>
              <a:defRPr sz="1200"/>
            </a:lvl5pPr>
          </a:lstStyle>
          <a:p>
            <a:pPr lvl="0"/>
            <a:r>
              <a:rPr lang="en-US"/>
              <a:t>Wider determinants- specific strategies/services/interventions</a:t>
            </a:r>
          </a:p>
        </p:txBody>
      </p:sp>
      <p:sp>
        <p:nvSpPr>
          <p:cNvPr id="4" name="Content Placeholder 9"/>
          <p:cNvSpPr>
            <a:spLocks noGrp="1"/>
          </p:cNvSpPr>
          <p:nvPr>
            <p:ph sz="quarter" idx="16" hasCustomPrompt="1"/>
          </p:nvPr>
        </p:nvSpPr>
        <p:spPr>
          <a:xfrm>
            <a:off x="251522" y="2996952"/>
            <a:ext cx="8641655" cy="431502"/>
          </a:xfrm>
          <a:prstGeom prst="rect">
            <a:avLst/>
          </a:prstGeom>
        </p:spPr>
        <p:txBody>
          <a:bodyPr/>
          <a:lstStyle>
            <a:lvl1pPr>
              <a:defRPr sz="1200" baseline="0"/>
            </a:lvl1pPr>
            <a:lvl2pPr>
              <a:defRPr sz="1200"/>
            </a:lvl2pPr>
            <a:lvl3pPr>
              <a:defRPr sz="1200"/>
            </a:lvl3pPr>
            <a:lvl4pPr>
              <a:defRPr sz="1200"/>
            </a:lvl4pPr>
            <a:lvl5pPr>
              <a:defRPr sz="1200"/>
            </a:lvl5pPr>
          </a:lstStyle>
          <a:p>
            <a:pPr lvl="0"/>
            <a:r>
              <a:rPr lang="en-US"/>
              <a:t>Lifestyle factors- specific strategies/services/interventions</a:t>
            </a:r>
          </a:p>
        </p:txBody>
      </p:sp>
      <p:sp>
        <p:nvSpPr>
          <p:cNvPr id="5" name="Content Placeholder 9"/>
          <p:cNvSpPr>
            <a:spLocks noGrp="1"/>
          </p:cNvSpPr>
          <p:nvPr>
            <p:ph sz="quarter" idx="17" hasCustomPrompt="1"/>
          </p:nvPr>
        </p:nvSpPr>
        <p:spPr>
          <a:xfrm>
            <a:off x="250827" y="3717032"/>
            <a:ext cx="8641655" cy="431502"/>
          </a:xfrm>
          <a:prstGeom prst="rect">
            <a:avLst/>
          </a:prstGeom>
        </p:spPr>
        <p:txBody>
          <a:bodyPr/>
          <a:lstStyle>
            <a:lvl1pPr>
              <a:defRPr sz="1200" baseline="0"/>
            </a:lvl1pPr>
            <a:lvl2pPr>
              <a:defRPr sz="1200"/>
            </a:lvl2pPr>
            <a:lvl3pPr>
              <a:defRPr sz="1200"/>
            </a:lvl3pPr>
            <a:lvl4pPr>
              <a:defRPr sz="1200"/>
            </a:lvl4pPr>
            <a:lvl5pPr>
              <a:defRPr sz="1200"/>
            </a:lvl5pPr>
          </a:lstStyle>
          <a:p>
            <a:pPr lvl="0"/>
            <a:r>
              <a:rPr lang="en-US"/>
              <a:t>Common health conditions and syndromes to [specific life course group]</a:t>
            </a:r>
          </a:p>
        </p:txBody>
      </p:sp>
      <p:sp>
        <p:nvSpPr>
          <p:cNvPr id="6" name="Content Placeholder 9"/>
          <p:cNvSpPr>
            <a:spLocks noGrp="1"/>
          </p:cNvSpPr>
          <p:nvPr>
            <p:ph sz="quarter" idx="18" hasCustomPrompt="1"/>
          </p:nvPr>
        </p:nvSpPr>
        <p:spPr>
          <a:xfrm>
            <a:off x="251522" y="4437112"/>
            <a:ext cx="8641655" cy="431502"/>
          </a:xfrm>
          <a:prstGeom prst="rect">
            <a:avLst/>
          </a:prstGeom>
        </p:spPr>
        <p:txBody>
          <a:bodyPr/>
          <a:lstStyle>
            <a:lvl1pPr>
              <a:defRPr sz="1200" baseline="0"/>
            </a:lvl1pPr>
            <a:lvl2pPr>
              <a:defRPr sz="1200"/>
            </a:lvl2pPr>
            <a:lvl3pPr>
              <a:defRPr sz="1200"/>
            </a:lvl3pPr>
            <a:lvl4pPr>
              <a:defRPr sz="1200"/>
            </a:lvl4pPr>
            <a:lvl5pPr>
              <a:defRPr sz="1200"/>
            </a:lvl5pPr>
          </a:lstStyle>
          <a:p>
            <a:pPr lvl="0"/>
            <a:r>
              <a:rPr lang="en-US"/>
              <a:t>Social care services- [specific to life course group]</a:t>
            </a:r>
          </a:p>
        </p:txBody>
      </p:sp>
    </p:spTree>
    <p:extLst>
      <p:ext uri="{BB962C8B-B14F-4D97-AF65-F5344CB8AC3E}">
        <p14:creationId xmlns:p14="http://schemas.microsoft.com/office/powerpoint/2010/main" val="1357206885"/>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Content Placeholder 9"/>
          <p:cNvSpPr>
            <a:spLocks noGrp="1"/>
          </p:cNvSpPr>
          <p:nvPr>
            <p:ph sz="quarter" idx="15" hasCustomPrompt="1"/>
          </p:nvPr>
        </p:nvSpPr>
        <p:spPr>
          <a:xfrm>
            <a:off x="251521" y="1557338"/>
            <a:ext cx="8641655" cy="647526"/>
          </a:xfrm>
          <a:prstGeom prst="rect">
            <a:avLst/>
          </a:prstGeom>
        </p:spPr>
        <p:txBody>
          <a:bodyPr/>
          <a:lstStyle>
            <a:lvl1pPr>
              <a:defRPr sz="1200"/>
            </a:lvl1pPr>
            <a:lvl2pPr>
              <a:defRPr sz="1200"/>
            </a:lvl2pPr>
            <a:lvl3pPr>
              <a:defRPr sz="1200"/>
            </a:lvl3pPr>
            <a:lvl4pPr>
              <a:defRPr sz="1200"/>
            </a:lvl4pPr>
            <a:lvl5pPr>
              <a:defRPr sz="1200"/>
            </a:lvl5pPr>
          </a:lstStyle>
          <a:p>
            <a:pPr lvl="0"/>
            <a:r>
              <a:rPr lang="en-US"/>
              <a:t>The key recommendations</a:t>
            </a:r>
          </a:p>
        </p:txBody>
      </p:sp>
    </p:spTree>
    <p:extLst>
      <p:ext uri="{BB962C8B-B14F-4D97-AF65-F5344CB8AC3E}">
        <p14:creationId xmlns:p14="http://schemas.microsoft.com/office/powerpoint/2010/main" val="1612169097"/>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userDrawn="1">
  <p:cSld name="Title Only">
    <p:spTree>
      <p:nvGrpSpPr>
        <p:cNvPr id="1" name=""/>
        <p:cNvGrpSpPr/>
        <p:nvPr/>
      </p:nvGrpSpPr>
      <p:grpSpPr>
        <a:xfrm>
          <a:off x="0" y="0"/>
          <a:ext cx="0" cy="0"/>
          <a:chOff x="0" y="0"/>
          <a:chExt cx="0" cy="0"/>
        </a:xfrm>
      </p:grpSpPr>
      <p:sp>
        <p:nvSpPr>
          <p:cNvPr id="6" name="Title Placeholder 1">
            <a:extLst>
              <a:ext uri="{FF2B5EF4-FFF2-40B4-BE49-F238E27FC236}">
                <a16:creationId xmlns:a16="http://schemas.microsoft.com/office/drawing/2014/main" id="{B5240745-C3CA-49A7-BF69-697EA98ACD49}"/>
              </a:ext>
            </a:extLst>
          </p:cNvPr>
          <p:cNvSpPr>
            <a:spLocks noGrp="1"/>
          </p:cNvSpPr>
          <p:nvPr>
            <p:ph type="title"/>
          </p:nvPr>
        </p:nvSpPr>
        <p:spPr>
          <a:xfrm>
            <a:off x="628650" y="1136"/>
            <a:ext cx="7321304" cy="1325563"/>
          </a:xfrm>
          <a:prstGeom prst="rect">
            <a:avLst/>
          </a:prstGeom>
        </p:spPr>
        <p:txBody>
          <a:bodyPr vert="horz" lIns="91440" tIns="45720" rIns="91440" bIns="45720" rtlCol="0" anchor="ctr">
            <a:normAutofit/>
          </a:bodyPr>
          <a:lstStyle/>
          <a:p>
            <a:r>
              <a:rPr lang="en-US"/>
              <a:t>Click to edit Master title style</a:t>
            </a:r>
            <a:endParaRPr lang="en-GB"/>
          </a:p>
        </p:txBody>
      </p:sp>
    </p:spTree>
    <p:extLst>
      <p:ext uri="{BB962C8B-B14F-4D97-AF65-F5344CB8AC3E}">
        <p14:creationId xmlns:p14="http://schemas.microsoft.com/office/powerpoint/2010/main" val="585665976"/>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Content Placeholder 9"/>
          <p:cNvSpPr>
            <a:spLocks noGrp="1"/>
          </p:cNvSpPr>
          <p:nvPr>
            <p:ph sz="quarter" idx="14" hasCustomPrompt="1"/>
          </p:nvPr>
        </p:nvSpPr>
        <p:spPr>
          <a:xfrm>
            <a:off x="251521" y="1557338"/>
            <a:ext cx="8641655" cy="431502"/>
          </a:xfrm>
          <a:prstGeom prst="rect">
            <a:avLst/>
          </a:prstGeom>
        </p:spPr>
        <p:txBody>
          <a:bodyPr/>
          <a:lstStyle>
            <a:lvl1pPr>
              <a:defRPr sz="1200"/>
            </a:lvl1pPr>
            <a:lvl2pPr>
              <a:defRPr sz="1200"/>
            </a:lvl2pPr>
            <a:lvl3pPr>
              <a:defRPr sz="1200"/>
            </a:lvl3pPr>
            <a:lvl4pPr>
              <a:defRPr sz="1200"/>
            </a:lvl4pPr>
            <a:lvl5pPr>
              <a:defRPr sz="1200"/>
            </a:lvl5pPr>
          </a:lstStyle>
          <a:p>
            <a:pPr lvl="0"/>
            <a:r>
              <a:rPr lang="en-US"/>
              <a:t>TH overarching strategies</a:t>
            </a:r>
          </a:p>
        </p:txBody>
      </p:sp>
      <p:sp>
        <p:nvSpPr>
          <p:cNvPr id="3" name="Content Placeholder 9"/>
          <p:cNvSpPr>
            <a:spLocks noGrp="1"/>
          </p:cNvSpPr>
          <p:nvPr>
            <p:ph sz="quarter" idx="15" hasCustomPrompt="1"/>
          </p:nvPr>
        </p:nvSpPr>
        <p:spPr>
          <a:xfrm>
            <a:off x="251522" y="2277418"/>
            <a:ext cx="8641655" cy="431502"/>
          </a:xfrm>
          <a:prstGeom prst="rect">
            <a:avLst/>
          </a:prstGeom>
        </p:spPr>
        <p:txBody>
          <a:bodyPr/>
          <a:lstStyle>
            <a:lvl1pPr>
              <a:defRPr sz="1200" baseline="0"/>
            </a:lvl1pPr>
            <a:lvl2pPr>
              <a:defRPr sz="1200"/>
            </a:lvl2pPr>
            <a:lvl3pPr>
              <a:defRPr sz="1200"/>
            </a:lvl3pPr>
            <a:lvl4pPr>
              <a:defRPr sz="1200"/>
            </a:lvl4pPr>
            <a:lvl5pPr>
              <a:defRPr sz="1200"/>
            </a:lvl5pPr>
          </a:lstStyle>
          <a:p>
            <a:pPr lvl="0"/>
            <a:r>
              <a:rPr lang="en-US"/>
              <a:t>Wider determinants- specific strategies/services/interventions</a:t>
            </a:r>
          </a:p>
        </p:txBody>
      </p:sp>
      <p:sp>
        <p:nvSpPr>
          <p:cNvPr id="4" name="Content Placeholder 9"/>
          <p:cNvSpPr>
            <a:spLocks noGrp="1"/>
          </p:cNvSpPr>
          <p:nvPr>
            <p:ph sz="quarter" idx="16" hasCustomPrompt="1"/>
          </p:nvPr>
        </p:nvSpPr>
        <p:spPr>
          <a:xfrm>
            <a:off x="251522" y="2996952"/>
            <a:ext cx="8641655" cy="431502"/>
          </a:xfrm>
          <a:prstGeom prst="rect">
            <a:avLst/>
          </a:prstGeom>
        </p:spPr>
        <p:txBody>
          <a:bodyPr/>
          <a:lstStyle>
            <a:lvl1pPr>
              <a:defRPr sz="1200" baseline="0"/>
            </a:lvl1pPr>
            <a:lvl2pPr>
              <a:defRPr sz="1200"/>
            </a:lvl2pPr>
            <a:lvl3pPr>
              <a:defRPr sz="1200"/>
            </a:lvl3pPr>
            <a:lvl4pPr>
              <a:defRPr sz="1200"/>
            </a:lvl4pPr>
            <a:lvl5pPr>
              <a:defRPr sz="1200"/>
            </a:lvl5pPr>
          </a:lstStyle>
          <a:p>
            <a:pPr lvl="0"/>
            <a:r>
              <a:rPr lang="en-US"/>
              <a:t>Lifestyle factors- specific strategies/services/interventions</a:t>
            </a:r>
          </a:p>
        </p:txBody>
      </p:sp>
      <p:sp>
        <p:nvSpPr>
          <p:cNvPr id="5" name="Content Placeholder 9"/>
          <p:cNvSpPr>
            <a:spLocks noGrp="1"/>
          </p:cNvSpPr>
          <p:nvPr>
            <p:ph sz="quarter" idx="17" hasCustomPrompt="1"/>
          </p:nvPr>
        </p:nvSpPr>
        <p:spPr>
          <a:xfrm>
            <a:off x="250827" y="3717032"/>
            <a:ext cx="8641655" cy="431502"/>
          </a:xfrm>
          <a:prstGeom prst="rect">
            <a:avLst/>
          </a:prstGeom>
        </p:spPr>
        <p:txBody>
          <a:bodyPr/>
          <a:lstStyle>
            <a:lvl1pPr>
              <a:defRPr sz="1200" baseline="0"/>
            </a:lvl1pPr>
            <a:lvl2pPr>
              <a:defRPr sz="1200"/>
            </a:lvl2pPr>
            <a:lvl3pPr>
              <a:defRPr sz="1200"/>
            </a:lvl3pPr>
            <a:lvl4pPr>
              <a:defRPr sz="1200"/>
            </a:lvl4pPr>
            <a:lvl5pPr>
              <a:defRPr sz="1200"/>
            </a:lvl5pPr>
          </a:lstStyle>
          <a:p>
            <a:pPr lvl="0"/>
            <a:r>
              <a:rPr lang="en-US"/>
              <a:t>Common health conditions and syndromes to [specific life course group]</a:t>
            </a:r>
          </a:p>
        </p:txBody>
      </p:sp>
      <p:sp>
        <p:nvSpPr>
          <p:cNvPr id="6" name="Content Placeholder 9"/>
          <p:cNvSpPr>
            <a:spLocks noGrp="1"/>
          </p:cNvSpPr>
          <p:nvPr>
            <p:ph sz="quarter" idx="18" hasCustomPrompt="1"/>
          </p:nvPr>
        </p:nvSpPr>
        <p:spPr>
          <a:xfrm>
            <a:off x="251522" y="4437112"/>
            <a:ext cx="8641655" cy="431502"/>
          </a:xfrm>
          <a:prstGeom prst="rect">
            <a:avLst/>
          </a:prstGeom>
        </p:spPr>
        <p:txBody>
          <a:bodyPr/>
          <a:lstStyle>
            <a:lvl1pPr>
              <a:defRPr sz="1200" baseline="0"/>
            </a:lvl1pPr>
            <a:lvl2pPr>
              <a:defRPr sz="1200"/>
            </a:lvl2pPr>
            <a:lvl3pPr>
              <a:defRPr sz="1200"/>
            </a:lvl3pPr>
            <a:lvl4pPr>
              <a:defRPr sz="1200"/>
            </a:lvl4pPr>
            <a:lvl5pPr>
              <a:defRPr sz="1200"/>
            </a:lvl5pPr>
          </a:lstStyle>
          <a:p>
            <a:pPr lvl="0"/>
            <a:r>
              <a:rPr lang="en-US"/>
              <a:t>Social care services- [specific to life course group]</a:t>
            </a:r>
          </a:p>
        </p:txBody>
      </p:sp>
    </p:spTree>
    <p:extLst>
      <p:ext uri="{BB962C8B-B14F-4D97-AF65-F5344CB8AC3E}">
        <p14:creationId xmlns:p14="http://schemas.microsoft.com/office/powerpoint/2010/main" val="2241254908"/>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cSld name="2_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CDC2FB-60EB-42F9-88DC-B87BE317C79A}"/>
              </a:ext>
            </a:extLst>
          </p:cNvPr>
          <p:cNvSpPr>
            <a:spLocks noGrp="1"/>
          </p:cNvSpPr>
          <p:nvPr>
            <p:ph type="ctrTitle" hasCustomPrompt="1"/>
          </p:nvPr>
        </p:nvSpPr>
        <p:spPr>
          <a:xfrm>
            <a:off x="628653" y="1122363"/>
            <a:ext cx="5389595" cy="2387600"/>
          </a:xfrm>
        </p:spPr>
        <p:txBody>
          <a:bodyPr anchor="b">
            <a:normAutofit/>
          </a:bodyPr>
          <a:lstStyle>
            <a:lvl1pPr algn="l">
              <a:defRPr sz="3300">
                <a:solidFill>
                  <a:schemeClr val="bg1"/>
                </a:solidFill>
                <a:latin typeface="+mj-lt"/>
              </a:defRPr>
            </a:lvl1pPr>
          </a:lstStyle>
          <a:p>
            <a:r>
              <a:rPr lang="en-US"/>
              <a:t>Click to edit Master title style </a:t>
            </a:r>
            <a:endParaRPr lang="en-GB"/>
          </a:p>
        </p:txBody>
      </p:sp>
      <p:sp>
        <p:nvSpPr>
          <p:cNvPr id="3" name="Subtitle 2">
            <a:extLst>
              <a:ext uri="{FF2B5EF4-FFF2-40B4-BE49-F238E27FC236}">
                <a16:creationId xmlns:a16="http://schemas.microsoft.com/office/drawing/2014/main" id="{11C81B1B-C1AD-4610-9765-10AB1B1A3A3C}"/>
              </a:ext>
            </a:extLst>
          </p:cNvPr>
          <p:cNvSpPr>
            <a:spLocks noGrp="1"/>
          </p:cNvSpPr>
          <p:nvPr>
            <p:ph type="subTitle" idx="1"/>
          </p:nvPr>
        </p:nvSpPr>
        <p:spPr>
          <a:xfrm>
            <a:off x="628653" y="3602038"/>
            <a:ext cx="5389595" cy="1655762"/>
          </a:xfrm>
        </p:spPr>
        <p:txBody>
          <a:bodyPr>
            <a:normAutofit/>
          </a:bodyPr>
          <a:lstStyle>
            <a:lvl1pPr marL="0" indent="0" algn="l">
              <a:buNone/>
              <a:defRPr sz="2100">
                <a:solidFill>
                  <a:schemeClr val="bg1"/>
                </a:solidFill>
                <a:latin typeface="+mn-lt"/>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GB"/>
          </a:p>
        </p:txBody>
      </p:sp>
    </p:spTree>
    <p:extLst>
      <p:ext uri="{BB962C8B-B14F-4D97-AF65-F5344CB8AC3E}">
        <p14:creationId xmlns:p14="http://schemas.microsoft.com/office/powerpoint/2010/main" val="1172724359"/>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userDrawn="1">
  <p:cSld name="2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59363D-4EC6-B633-317B-FC2519461E91}"/>
              </a:ext>
            </a:extLst>
          </p:cNvPr>
          <p:cNvSpPr>
            <a:spLocks noGrp="1"/>
          </p:cNvSpPr>
          <p:nvPr>
            <p:ph type="title"/>
          </p:nvPr>
        </p:nvSpPr>
        <p:spPr>
          <a:xfrm>
            <a:off x="988314" y="596777"/>
            <a:ext cx="7886700" cy="1325563"/>
          </a:xfrm>
          <a:prstGeom prst="rect">
            <a:avLst/>
          </a:prstGeom>
        </p:spPr>
        <p:txBody>
          <a:bodyPr/>
          <a:lstStyle/>
          <a:p>
            <a:r>
              <a:rPr lang="en-US"/>
              <a:t>Click to edit Master title style</a:t>
            </a:r>
            <a:endParaRPr lang="en-GB"/>
          </a:p>
        </p:txBody>
      </p:sp>
    </p:spTree>
    <p:extLst>
      <p:ext uri="{BB962C8B-B14F-4D97-AF65-F5344CB8AC3E}">
        <p14:creationId xmlns:p14="http://schemas.microsoft.com/office/powerpoint/2010/main" val="1930876058"/>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userDrawn="1">
  <p:cSld name="Setting the scene: who are ...">
    <p:spTree>
      <p:nvGrpSpPr>
        <p:cNvPr id="1" name=""/>
        <p:cNvGrpSpPr/>
        <p:nvPr/>
      </p:nvGrpSpPr>
      <p:grpSpPr>
        <a:xfrm>
          <a:off x="0" y="0"/>
          <a:ext cx="0" cy="0"/>
          <a:chOff x="0" y="0"/>
          <a:chExt cx="0" cy="0"/>
        </a:xfrm>
      </p:grpSpPr>
      <p:sp>
        <p:nvSpPr>
          <p:cNvPr id="8" name="Text Placeholder 7"/>
          <p:cNvSpPr>
            <a:spLocks noGrp="1"/>
          </p:cNvSpPr>
          <p:nvPr>
            <p:ph type="body" sz="quarter" idx="13" hasCustomPrompt="1"/>
          </p:nvPr>
        </p:nvSpPr>
        <p:spPr>
          <a:xfrm>
            <a:off x="1364016" y="485932"/>
            <a:ext cx="7528464" cy="617444"/>
          </a:xfrm>
          <a:prstGeom prst="rect">
            <a:avLst/>
          </a:prstGeom>
        </p:spPr>
        <p:txBody>
          <a:bodyPr/>
          <a:lstStyle>
            <a:lvl1pPr marL="0" indent="0">
              <a:buNone/>
              <a:defRPr sz="1800" b="1" baseline="0">
                <a:solidFill>
                  <a:schemeClr val="bg1"/>
                </a:solidFill>
              </a:defRPr>
            </a:lvl1pPr>
            <a:lvl2pPr marL="457200" indent="0">
              <a:buNone/>
              <a:defRPr sz="1800" b="1">
                <a:solidFill>
                  <a:schemeClr val="bg1"/>
                </a:solidFill>
              </a:defRPr>
            </a:lvl2pPr>
            <a:lvl3pPr>
              <a:defRPr sz="1800" b="1">
                <a:solidFill>
                  <a:schemeClr val="bg1"/>
                </a:solidFill>
              </a:defRPr>
            </a:lvl3pPr>
            <a:lvl4pPr>
              <a:defRPr sz="1800" b="1">
                <a:solidFill>
                  <a:schemeClr val="bg1"/>
                </a:solidFill>
              </a:defRPr>
            </a:lvl4pPr>
            <a:lvl5pPr>
              <a:defRPr sz="1800" b="1">
                <a:solidFill>
                  <a:schemeClr val="bg1"/>
                </a:solidFill>
              </a:defRPr>
            </a:lvl5pPr>
          </a:lstStyle>
          <a:p>
            <a:pPr lvl="0"/>
            <a:r>
              <a:rPr lang="en-US"/>
              <a:t>Who are [e.g. young adults]</a:t>
            </a:r>
          </a:p>
          <a:p>
            <a:pPr lvl="3"/>
            <a:r>
              <a:rPr lang="en-US"/>
              <a:t>Fourth level</a:t>
            </a:r>
          </a:p>
          <a:p>
            <a:pPr lvl="4"/>
            <a:r>
              <a:rPr lang="en-US"/>
              <a:t>Fifth</a:t>
            </a:r>
            <a:endParaRPr lang="en-GB"/>
          </a:p>
        </p:txBody>
      </p:sp>
      <p:sp>
        <p:nvSpPr>
          <p:cNvPr id="10" name="Content Placeholder 9"/>
          <p:cNvSpPr>
            <a:spLocks noGrp="1"/>
          </p:cNvSpPr>
          <p:nvPr>
            <p:ph sz="quarter" idx="14" hasCustomPrompt="1"/>
          </p:nvPr>
        </p:nvSpPr>
        <p:spPr>
          <a:xfrm>
            <a:off x="251521" y="1557338"/>
            <a:ext cx="8641655" cy="503510"/>
          </a:xfrm>
          <a:prstGeom prst="rect">
            <a:avLst/>
          </a:prstGeom>
        </p:spPr>
        <p:txBody>
          <a:bodyPr/>
          <a:lstStyle>
            <a:lvl1pPr>
              <a:defRPr sz="1200" baseline="0"/>
            </a:lvl1pPr>
            <a:lvl2pPr>
              <a:defRPr sz="1200"/>
            </a:lvl2pPr>
            <a:lvl3pPr>
              <a:defRPr sz="1200"/>
            </a:lvl3pPr>
            <a:lvl4pPr>
              <a:defRPr sz="1200"/>
            </a:lvl4pPr>
            <a:lvl5pPr>
              <a:defRPr sz="1200"/>
            </a:lvl5pPr>
          </a:lstStyle>
          <a:p>
            <a:pPr lvl="0"/>
            <a:r>
              <a:rPr lang="en-US"/>
              <a:t>Include definition of this category and who is included in the JSNA. </a:t>
            </a:r>
          </a:p>
        </p:txBody>
      </p:sp>
      <p:sp>
        <p:nvSpPr>
          <p:cNvPr id="3" name="Content Placeholder 2"/>
          <p:cNvSpPr>
            <a:spLocks noGrp="1"/>
          </p:cNvSpPr>
          <p:nvPr>
            <p:ph sz="quarter" idx="15" hasCustomPrompt="1"/>
          </p:nvPr>
        </p:nvSpPr>
        <p:spPr>
          <a:xfrm>
            <a:off x="251520" y="2204864"/>
            <a:ext cx="8640960" cy="2160066"/>
          </a:xfrm>
          <a:prstGeom prst="rect">
            <a:avLst/>
          </a:prstGeom>
        </p:spPr>
        <p:txBody>
          <a:bodyPr/>
          <a:lstStyle>
            <a:lvl1pPr>
              <a:defRPr sz="1200"/>
            </a:lvl1pPr>
          </a:lstStyle>
          <a:p>
            <a:pPr lvl="0"/>
            <a:r>
              <a:rPr lang="en-US"/>
              <a:t>Other info such as biological/social/education (and other) changes for the age group, WHO definitions.</a:t>
            </a:r>
          </a:p>
        </p:txBody>
      </p:sp>
    </p:spTree>
    <p:extLst>
      <p:ext uri="{BB962C8B-B14F-4D97-AF65-F5344CB8AC3E}">
        <p14:creationId xmlns:p14="http://schemas.microsoft.com/office/powerpoint/2010/main" val="450705177"/>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userDrawn="1">
  <p:cSld name="1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1D0151-7862-805D-1908-4417E0D76CF9}"/>
              </a:ext>
            </a:extLst>
          </p:cNvPr>
          <p:cNvSpPr>
            <a:spLocks noGrp="1"/>
          </p:cNvSpPr>
          <p:nvPr>
            <p:ph type="title"/>
          </p:nvPr>
        </p:nvSpPr>
        <p:spPr>
          <a:xfrm>
            <a:off x="628650" y="365129"/>
            <a:ext cx="7886700" cy="1325563"/>
          </a:xfrm>
          <a:prstGeom prst="rect">
            <a:avLst/>
          </a:prstGeom>
        </p:spPr>
        <p:txBody>
          <a:bodyPr/>
          <a:lstStyle/>
          <a:p>
            <a:r>
              <a:rPr lang="en-US"/>
              <a:t>Click to edit Master title style</a:t>
            </a:r>
            <a:endParaRPr lang="en-GB"/>
          </a:p>
        </p:txBody>
      </p:sp>
    </p:spTree>
    <p:extLst>
      <p:ext uri="{BB962C8B-B14F-4D97-AF65-F5344CB8AC3E}">
        <p14:creationId xmlns:p14="http://schemas.microsoft.com/office/powerpoint/2010/main" val="1282321710"/>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userDrawn="1">
  <p:cSld name="3_Custom Layout">
    <p:spTree>
      <p:nvGrpSpPr>
        <p:cNvPr id="1" name=""/>
        <p:cNvGrpSpPr/>
        <p:nvPr/>
      </p:nvGrpSpPr>
      <p:grpSpPr>
        <a:xfrm>
          <a:off x="0" y="0"/>
          <a:ext cx="0" cy="0"/>
          <a:chOff x="0" y="0"/>
          <a:chExt cx="0" cy="0"/>
        </a:xfrm>
      </p:grpSpPr>
      <p:sp>
        <p:nvSpPr>
          <p:cNvPr id="3" name="Text Placeholder 7"/>
          <p:cNvSpPr>
            <a:spLocks noGrp="1"/>
          </p:cNvSpPr>
          <p:nvPr>
            <p:ph type="body" sz="quarter" idx="13" hasCustomPrompt="1"/>
          </p:nvPr>
        </p:nvSpPr>
        <p:spPr>
          <a:xfrm>
            <a:off x="1907707" y="1054419"/>
            <a:ext cx="5616623" cy="287908"/>
          </a:xfrm>
          <a:prstGeom prst="rect">
            <a:avLst/>
          </a:prstGeom>
        </p:spPr>
        <p:txBody>
          <a:bodyPr/>
          <a:lstStyle>
            <a:lvl1pPr marL="0" indent="0">
              <a:buNone/>
              <a:defRPr sz="1800" b="1" baseline="0">
                <a:solidFill>
                  <a:schemeClr val="bg1"/>
                </a:solidFill>
              </a:defRPr>
            </a:lvl1pPr>
            <a:lvl2pPr marL="457200" indent="0">
              <a:buNone/>
              <a:defRPr sz="1800" b="1">
                <a:solidFill>
                  <a:schemeClr val="bg1"/>
                </a:solidFill>
              </a:defRPr>
            </a:lvl2pPr>
            <a:lvl3pPr>
              <a:defRPr sz="1800" b="1">
                <a:solidFill>
                  <a:schemeClr val="bg1"/>
                </a:solidFill>
              </a:defRPr>
            </a:lvl3pPr>
            <a:lvl4pPr>
              <a:defRPr sz="1800" b="1">
                <a:solidFill>
                  <a:schemeClr val="bg1"/>
                </a:solidFill>
              </a:defRPr>
            </a:lvl4pPr>
            <a:lvl5pPr>
              <a:defRPr sz="1800" b="1">
                <a:solidFill>
                  <a:schemeClr val="bg1"/>
                </a:solidFill>
              </a:defRPr>
            </a:lvl5pPr>
          </a:lstStyle>
          <a:p>
            <a:pPr lvl="0"/>
            <a:r>
              <a:rPr lang="en-US"/>
              <a:t>Health of [insert life course group]</a:t>
            </a:r>
          </a:p>
          <a:p>
            <a:pPr lvl="3"/>
            <a:r>
              <a:rPr lang="en-US"/>
              <a:t>Fourth level</a:t>
            </a:r>
          </a:p>
          <a:p>
            <a:pPr lvl="4"/>
            <a:r>
              <a:rPr lang="en-US"/>
              <a:t>Fifth</a:t>
            </a:r>
            <a:endParaRPr lang="en-GB"/>
          </a:p>
        </p:txBody>
      </p:sp>
      <p:sp>
        <p:nvSpPr>
          <p:cNvPr id="4" name="Content Placeholder 9"/>
          <p:cNvSpPr>
            <a:spLocks noGrp="1"/>
          </p:cNvSpPr>
          <p:nvPr>
            <p:ph sz="quarter" idx="14" hasCustomPrompt="1"/>
          </p:nvPr>
        </p:nvSpPr>
        <p:spPr>
          <a:xfrm>
            <a:off x="251521" y="1557338"/>
            <a:ext cx="8641655" cy="1079574"/>
          </a:xfrm>
          <a:prstGeom prst="rect">
            <a:avLst/>
          </a:prstGeom>
        </p:spPr>
        <p:txBody>
          <a:bodyPr/>
          <a:lstStyle>
            <a:lvl1pPr marL="0" indent="0">
              <a:buFont typeface="Arial" panose="020B0604020202020204" pitchFamily="34" charset="0"/>
              <a:buNone/>
              <a:defRPr sz="1200" b="0" baseline="0"/>
            </a:lvl1pPr>
            <a:lvl2pPr>
              <a:defRPr sz="1200"/>
            </a:lvl2pPr>
            <a:lvl3pPr>
              <a:defRPr sz="1200"/>
            </a:lvl3pPr>
            <a:lvl4pPr>
              <a:defRPr sz="1200"/>
            </a:lvl4pPr>
            <a:lvl5pPr>
              <a:defRPr sz="1200"/>
            </a:lvl5pPr>
          </a:lstStyle>
          <a:p>
            <a:pPr lvl="0"/>
            <a:r>
              <a:rPr lang="en-US"/>
              <a:t>1. Wider determinants of health: e.g. IMD, income deprivation, home tenure, fuel poverty, housing, access to green space</a:t>
            </a:r>
          </a:p>
        </p:txBody>
      </p:sp>
      <p:sp>
        <p:nvSpPr>
          <p:cNvPr id="5" name="Content Placeholder 9"/>
          <p:cNvSpPr>
            <a:spLocks noGrp="1"/>
          </p:cNvSpPr>
          <p:nvPr>
            <p:ph sz="quarter" idx="15" hasCustomPrompt="1"/>
          </p:nvPr>
        </p:nvSpPr>
        <p:spPr>
          <a:xfrm>
            <a:off x="251522" y="2708920"/>
            <a:ext cx="8641655" cy="1079574"/>
          </a:xfrm>
          <a:prstGeom prst="rect">
            <a:avLst/>
          </a:prstGeom>
        </p:spPr>
        <p:txBody>
          <a:bodyPr/>
          <a:lstStyle>
            <a:lvl1pPr marL="0" indent="0">
              <a:buFont typeface="Arial" panose="020B0604020202020204" pitchFamily="34" charset="0"/>
              <a:buNone/>
              <a:defRPr sz="1200" b="0" baseline="0"/>
            </a:lvl1pPr>
            <a:lvl2pPr>
              <a:defRPr sz="1200"/>
            </a:lvl2pPr>
            <a:lvl3pPr>
              <a:defRPr sz="1200"/>
            </a:lvl3pPr>
            <a:lvl4pPr>
              <a:defRPr sz="1200"/>
            </a:lvl4pPr>
            <a:lvl5pPr>
              <a:defRPr sz="1200"/>
            </a:lvl5pPr>
          </a:lstStyle>
          <a:p>
            <a:pPr lvl="0"/>
            <a:r>
              <a:rPr lang="en-US"/>
              <a:t>2. Lifestyle factors: diet/nutrition, physical activity, smoking, alcohol</a:t>
            </a:r>
          </a:p>
        </p:txBody>
      </p:sp>
      <p:sp>
        <p:nvSpPr>
          <p:cNvPr id="6" name="Content Placeholder 9"/>
          <p:cNvSpPr>
            <a:spLocks noGrp="1"/>
          </p:cNvSpPr>
          <p:nvPr>
            <p:ph sz="quarter" idx="16" hasCustomPrompt="1"/>
          </p:nvPr>
        </p:nvSpPr>
        <p:spPr>
          <a:xfrm>
            <a:off x="251522" y="3861048"/>
            <a:ext cx="8641655" cy="1079574"/>
          </a:xfrm>
          <a:prstGeom prst="rect">
            <a:avLst/>
          </a:prstGeom>
        </p:spPr>
        <p:txBody>
          <a:bodyPr/>
          <a:lstStyle>
            <a:lvl1pPr marL="0" indent="0">
              <a:buFont typeface="Arial" panose="020B0604020202020204" pitchFamily="34" charset="0"/>
              <a:buNone/>
              <a:defRPr sz="1200" b="0" baseline="0"/>
            </a:lvl1pPr>
            <a:lvl2pPr>
              <a:defRPr sz="1200"/>
            </a:lvl2pPr>
            <a:lvl3pPr>
              <a:defRPr sz="1200"/>
            </a:lvl3pPr>
            <a:lvl4pPr>
              <a:defRPr sz="1200"/>
            </a:lvl4pPr>
            <a:lvl5pPr>
              <a:defRPr sz="1200"/>
            </a:lvl5pPr>
          </a:lstStyle>
          <a:p>
            <a:pPr lvl="0"/>
            <a:r>
              <a:rPr lang="en-US"/>
              <a:t>3. </a:t>
            </a:r>
            <a:r>
              <a:rPr lang="en-US" err="1"/>
              <a:t>Immunisation</a:t>
            </a:r>
            <a:r>
              <a:rPr lang="en-US"/>
              <a:t> and screening</a:t>
            </a:r>
          </a:p>
        </p:txBody>
      </p:sp>
      <p:sp>
        <p:nvSpPr>
          <p:cNvPr id="7" name="Content Placeholder 9"/>
          <p:cNvSpPr>
            <a:spLocks noGrp="1"/>
          </p:cNvSpPr>
          <p:nvPr>
            <p:ph sz="quarter" idx="17" hasCustomPrompt="1"/>
          </p:nvPr>
        </p:nvSpPr>
        <p:spPr>
          <a:xfrm>
            <a:off x="251522" y="5034442"/>
            <a:ext cx="8641655" cy="1079574"/>
          </a:xfrm>
          <a:prstGeom prst="rect">
            <a:avLst/>
          </a:prstGeom>
        </p:spPr>
        <p:txBody>
          <a:bodyPr/>
          <a:lstStyle>
            <a:lvl1pPr marL="0" indent="0">
              <a:buFont typeface="Arial" panose="020B0604020202020204" pitchFamily="34" charset="0"/>
              <a:buNone/>
              <a:defRPr sz="1200" b="0" baseline="0"/>
            </a:lvl1pPr>
            <a:lvl2pPr>
              <a:defRPr sz="1200"/>
            </a:lvl2pPr>
            <a:lvl3pPr>
              <a:defRPr sz="1200"/>
            </a:lvl3pPr>
            <a:lvl4pPr>
              <a:defRPr sz="1200"/>
            </a:lvl4pPr>
            <a:lvl5pPr>
              <a:defRPr sz="1200"/>
            </a:lvl5pPr>
          </a:lstStyle>
          <a:p>
            <a:pPr lvl="0"/>
            <a:r>
              <a:rPr lang="en-US"/>
              <a:t>4. Common health conditions and syndromes for [life course group]</a:t>
            </a:r>
          </a:p>
        </p:txBody>
      </p:sp>
    </p:spTree>
    <p:extLst>
      <p:ext uri="{BB962C8B-B14F-4D97-AF65-F5344CB8AC3E}">
        <p14:creationId xmlns:p14="http://schemas.microsoft.com/office/powerpoint/2010/main" val="2433012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1D0151-7862-805D-1908-4417E0D76CF9}"/>
              </a:ext>
            </a:extLst>
          </p:cNvPr>
          <p:cNvSpPr>
            <a:spLocks noGrp="1"/>
          </p:cNvSpPr>
          <p:nvPr>
            <p:ph type="title"/>
          </p:nvPr>
        </p:nvSpPr>
        <p:spPr>
          <a:xfrm>
            <a:off x="628650" y="365129"/>
            <a:ext cx="7886700" cy="1325563"/>
          </a:xfrm>
          <a:prstGeom prst="rect">
            <a:avLst/>
          </a:prstGeom>
        </p:spPr>
        <p:txBody>
          <a:bodyPr/>
          <a:lstStyle/>
          <a:p>
            <a:r>
              <a:rPr lang="en-US"/>
              <a:t>Click to edit Master title style</a:t>
            </a:r>
            <a:endParaRPr lang="en-GB"/>
          </a:p>
        </p:txBody>
      </p:sp>
    </p:spTree>
    <p:extLst>
      <p:ext uri="{BB962C8B-B14F-4D97-AF65-F5344CB8AC3E}">
        <p14:creationId xmlns:p14="http://schemas.microsoft.com/office/powerpoint/2010/main" val="2746042724"/>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5AB841-276D-4AC1-AE14-C657EFF71100}"/>
              </a:ext>
            </a:extLst>
          </p:cNvPr>
          <p:cNvSpPr>
            <a:spLocks noGrp="1"/>
          </p:cNvSpPr>
          <p:nvPr>
            <p:ph type="title"/>
          </p:nvPr>
        </p:nvSpPr>
        <p:spPr>
          <a:xfrm>
            <a:off x="628650" y="1143"/>
            <a:ext cx="7327962" cy="1325563"/>
          </a:xfrm>
        </p:spPr>
        <p:txBody>
          <a:bodyPr/>
          <a:lstStyle>
            <a:lvl1pPr>
              <a:defRPr/>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836561FF-A59C-41BF-8DA2-E19D23B8DB7D}"/>
              </a:ext>
            </a:extLst>
          </p:cNvPr>
          <p:cNvSpPr>
            <a:spLocks noGrp="1"/>
          </p:cNvSpPr>
          <p:nvPr>
            <p:ph idx="1"/>
          </p:nvPr>
        </p:nvSpPr>
        <p:spPr>
          <a:xfrm>
            <a:off x="628650" y="1603683"/>
            <a:ext cx="78867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985889120"/>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userDrawn="1">
  <p:cSld name="3_Title Slide">
    <p:spTree>
      <p:nvGrpSpPr>
        <p:cNvPr id="1" name=""/>
        <p:cNvGrpSpPr/>
        <p:nvPr/>
      </p:nvGrpSpPr>
      <p:grpSpPr>
        <a:xfrm>
          <a:off x="0" y="0"/>
          <a:ext cx="0" cy="0"/>
          <a:chOff x="0" y="0"/>
          <a:chExt cx="0" cy="0"/>
        </a:xfrm>
      </p:grpSpPr>
      <p:sp>
        <p:nvSpPr>
          <p:cNvPr id="7" name="Content Placeholder 9"/>
          <p:cNvSpPr>
            <a:spLocks noGrp="1"/>
          </p:cNvSpPr>
          <p:nvPr>
            <p:ph sz="quarter" idx="14" hasCustomPrompt="1"/>
          </p:nvPr>
        </p:nvSpPr>
        <p:spPr>
          <a:xfrm>
            <a:off x="251521" y="1557338"/>
            <a:ext cx="8641655" cy="1295598"/>
          </a:xfrm>
          <a:prstGeom prst="rect">
            <a:avLst/>
          </a:prstGeom>
        </p:spPr>
        <p:txBody>
          <a:bodyPr/>
          <a:lstStyle>
            <a:lvl1pPr marL="0" indent="0">
              <a:buNone/>
              <a:defRPr sz="1200" baseline="0"/>
            </a:lvl1pPr>
            <a:lvl2pPr>
              <a:defRPr sz="1200"/>
            </a:lvl2pPr>
            <a:lvl3pPr>
              <a:defRPr sz="1200"/>
            </a:lvl3pPr>
            <a:lvl4pPr>
              <a:defRPr sz="1200"/>
            </a:lvl4pPr>
            <a:lvl5pPr>
              <a:defRPr sz="1200"/>
            </a:lvl5pPr>
          </a:lstStyle>
          <a:p>
            <a:pPr lvl="0"/>
            <a:r>
              <a:rPr lang="en-US"/>
              <a:t>1. International policy</a:t>
            </a:r>
          </a:p>
        </p:txBody>
      </p:sp>
      <p:sp>
        <p:nvSpPr>
          <p:cNvPr id="3" name="Content Placeholder 9"/>
          <p:cNvSpPr>
            <a:spLocks noGrp="1"/>
          </p:cNvSpPr>
          <p:nvPr>
            <p:ph sz="quarter" idx="15" hasCustomPrompt="1"/>
          </p:nvPr>
        </p:nvSpPr>
        <p:spPr>
          <a:xfrm>
            <a:off x="251522" y="3068960"/>
            <a:ext cx="8641655" cy="1295598"/>
          </a:xfrm>
          <a:prstGeom prst="rect">
            <a:avLst/>
          </a:prstGeom>
        </p:spPr>
        <p:txBody>
          <a:bodyPr/>
          <a:lstStyle>
            <a:lvl1pPr marL="0" indent="0">
              <a:buNone/>
              <a:defRPr sz="1200" baseline="0"/>
            </a:lvl1pPr>
            <a:lvl2pPr>
              <a:defRPr sz="1200"/>
            </a:lvl2pPr>
            <a:lvl3pPr>
              <a:defRPr sz="1200"/>
            </a:lvl3pPr>
            <a:lvl4pPr>
              <a:defRPr sz="1200"/>
            </a:lvl4pPr>
            <a:lvl5pPr>
              <a:defRPr sz="1200"/>
            </a:lvl5pPr>
          </a:lstStyle>
          <a:p>
            <a:pPr lvl="0"/>
            <a:r>
              <a:rPr lang="en-US"/>
              <a:t>2. National policy</a:t>
            </a:r>
          </a:p>
        </p:txBody>
      </p:sp>
      <p:sp>
        <p:nvSpPr>
          <p:cNvPr id="4" name="Content Placeholder 9"/>
          <p:cNvSpPr>
            <a:spLocks noGrp="1"/>
          </p:cNvSpPr>
          <p:nvPr>
            <p:ph sz="quarter" idx="16" hasCustomPrompt="1"/>
          </p:nvPr>
        </p:nvSpPr>
        <p:spPr>
          <a:xfrm>
            <a:off x="251522" y="4653136"/>
            <a:ext cx="8641655" cy="1295598"/>
          </a:xfrm>
          <a:prstGeom prst="rect">
            <a:avLst/>
          </a:prstGeom>
        </p:spPr>
        <p:txBody>
          <a:bodyPr/>
          <a:lstStyle>
            <a:lvl1pPr marL="0" indent="0">
              <a:buNone/>
              <a:defRPr sz="1200" baseline="0"/>
            </a:lvl1pPr>
            <a:lvl2pPr>
              <a:defRPr sz="1200"/>
            </a:lvl2pPr>
            <a:lvl3pPr>
              <a:defRPr sz="1200"/>
            </a:lvl3pPr>
            <a:lvl4pPr>
              <a:defRPr sz="1200"/>
            </a:lvl4pPr>
            <a:lvl5pPr>
              <a:defRPr sz="1200"/>
            </a:lvl5pPr>
          </a:lstStyle>
          <a:p>
            <a:pPr lvl="0"/>
            <a:r>
              <a:rPr lang="en-US"/>
              <a:t>3. Local policy- EXAMPLES: LBTH strategic plan, TH health and wellbeing, TH mental health strategy etc.</a:t>
            </a:r>
          </a:p>
        </p:txBody>
      </p:sp>
    </p:spTree>
    <p:extLst>
      <p:ext uri="{BB962C8B-B14F-4D97-AF65-F5344CB8AC3E}">
        <p14:creationId xmlns:p14="http://schemas.microsoft.com/office/powerpoint/2010/main" val="288550218"/>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395290" y="1844679"/>
            <a:ext cx="7561262" cy="7921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139046874"/>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itle">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CDC2FB-60EB-42F9-88DC-B87BE317C79A}"/>
              </a:ext>
            </a:extLst>
          </p:cNvPr>
          <p:cNvSpPr>
            <a:spLocks noGrp="1"/>
          </p:cNvSpPr>
          <p:nvPr>
            <p:ph type="ctrTitle" hasCustomPrompt="1"/>
          </p:nvPr>
        </p:nvSpPr>
        <p:spPr>
          <a:xfrm>
            <a:off x="628653" y="1122363"/>
            <a:ext cx="5389595" cy="2387600"/>
          </a:xfrm>
        </p:spPr>
        <p:txBody>
          <a:bodyPr anchor="b">
            <a:normAutofit/>
          </a:bodyPr>
          <a:lstStyle>
            <a:lvl1pPr algn="l">
              <a:defRPr sz="3300">
                <a:solidFill>
                  <a:schemeClr val="bg1"/>
                </a:solidFill>
                <a:latin typeface="+mj-lt"/>
              </a:defRPr>
            </a:lvl1pPr>
          </a:lstStyle>
          <a:p>
            <a:r>
              <a:rPr lang="en-US"/>
              <a:t>Click to edit Master title style </a:t>
            </a:r>
            <a:endParaRPr lang="en-GB"/>
          </a:p>
        </p:txBody>
      </p:sp>
      <p:sp>
        <p:nvSpPr>
          <p:cNvPr id="3" name="Subtitle 2">
            <a:extLst>
              <a:ext uri="{FF2B5EF4-FFF2-40B4-BE49-F238E27FC236}">
                <a16:creationId xmlns:a16="http://schemas.microsoft.com/office/drawing/2014/main" id="{11C81B1B-C1AD-4610-9765-10AB1B1A3A3C}"/>
              </a:ext>
            </a:extLst>
          </p:cNvPr>
          <p:cNvSpPr>
            <a:spLocks noGrp="1"/>
          </p:cNvSpPr>
          <p:nvPr>
            <p:ph type="subTitle" idx="1"/>
          </p:nvPr>
        </p:nvSpPr>
        <p:spPr>
          <a:xfrm>
            <a:off x="628653" y="3602038"/>
            <a:ext cx="5389595" cy="1655762"/>
          </a:xfrm>
        </p:spPr>
        <p:txBody>
          <a:bodyPr>
            <a:normAutofit/>
          </a:bodyPr>
          <a:lstStyle>
            <a:lvl1pPr marL="0" indent="0" algn="l">
              <a:buNone/>
              <a:defRPr sz="2100">
                <a:solidFill>
                  <a:schemeClr val="bg1"/>
                </a:solidFill>
                <a:latin typeface="+mn-lt"/>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GB"/>
          </a:p>
        </p:txBody>
      </p:sp>
    </p:spTree>
    <p:extLst>
      <p:ext uri="{BB962C8B-B14F-4D97-AF65-F5344CB8AC3E}">
        <p14:creationId xmlns:p14="http://schemas.microsoft.com/office/powerpoint/2010/main" val="2011537949"/>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userDrawn="1">
  <p:cSld name="2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59363D-4EC6-B633-317B-FC2519461E91}"/>
              </a:ext>
            </a:extLst>
          </p:cNvPr>
          <p:cNvSpPr>
            <a:spLocks noGrp="1"/>
          </p:cNvSpPr>
          <p:nvPr>
            <p:ph type="title"/>
          </p:nvPr>
        </p:nvSpPr>
        <p:spPr>
          <a:xfrm>
            <a:off x="988314" y="596777"/>
            <a:ext cx="7886700" cy="1325563"/>
          </a:xfrm>
          <a:prstGeom prst="rect">
            <a:avLst/>
          </a:prstGeom>
        </p:spPr>
        <p:txBody>
          <a:bodyPr/>
          <a:lstStyle/>
          <a:p>
            <a:r>
              <a:rPr lang="en-US"/>
              <a:t>Click to edit Master title style</a:t>
            </a:r>
            <a:endParaRPr lang="en-GB"/>
          </a:p>
        </p:txBody>
      </p:sp>
    </p:spTree>
    <p:extLst>
      <p:ext uri="{BB962C8B-B14F-4D97-AF65-F5344CB8AC3E}">
        <p14:creationId xmlns:p14="http://schemas.microsoft.com/office/powerpoint/2010/main" val="317563512"/>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userDrawn="1">
  <p:cSld name="Setting the scene: who are ...">
    <p:spTree>
      <p:nvGrpSpPr>
        <p:cNvPr id="1" name=""/>
        <p:cNvGrpSpPr/>
        <p:nvPr/>
      </p:nvGrpSpPr>
      <p:grpSpPr>
        <a:xfrm>
          <a:off x="0" y="0"/>
          <a:ext cx="0" cy="0"/>
          <a:chOff x="0" y="0"/>
          <a:chExt cx="0" cy="0"/>
        </a:xfrm>
      </p:grpSpPr>
      <p:sp>
        <p:nvSpPr>
          <p:cNvPr id="8" name="Text Placeholder 7"/>
          <p:cNvSpPr>
            <a:spLocks noGrp="1"/>
          </p:cNvSpPr>
          <p:nvPr>
            <p:ph type="body" sz="quarter" idx="13" hasCustomPrompt="1"/>
          </p:nvPr>
        </p:nvSpPr>
        <p:spPr>
          <a:xfrm>
            <a:off x="1364016" y="485932"/>
            <a:ext cx="7528464" cy="617444"/>
          </a:xfrm>
          <a:prstGeom prst="rect">
            <a:avLst/>
          </a:prstGeom>
        </p:spPr>
        <p:txBody>
          <a:bodyPr/>
          <a:lstStyle>
            <a:lvl1pPr marL="0" indent="0">
              <a:buNone/>
              <a:defRPr sz="1800" b="1" baseline="0">
                <a:solidFill>
                  <a:schemeClr val="bg1"/>
                </a:solidFill>
              </a:defRPr>
            </a:lvl1pPr>
            <a:lvl2pPr marL="457200" indent="0">
              <a:buNone/>
              <a:defRPr sz="1800" b="1">
                <a:solidFill>
                  <a:schemeClr val="bg1"/>
                </a:solidFill>
              </a:defRPr>
            </a:lvl2pPr>
            <a:lvl3pPr>
              <a:defRPr sz="1800" b="1">
                <a:solidFill>
                  <a:schemeClr val="bg1"/>
                </a:solidFill>
              </a:defRPr>
            </a:lvl3pPr>
            <a:lvl4pPr>
              <a:defRPr sz="1800" b="1">
                <a:solidFill>
                  <a:schemeClr val="bg1"/>
                </a:solidFill>
              </a:defRPr>
            </a:lvl4pPr>
            <a:lvl5pPr>
              <a:defRPr sz="1800" b="1">
                <a:solidFill>
                  <a:schemeClr val="bg1"/>
                </a:solidFill>
              </a:defRPr>
            </a:lvl5pPr>
          </a:lstStyle>
          <a:p>
            <a:pPr lvl="0"/>
            <a:r>
              <a:rPr lang="en-US"/>
              <a:t>Who are [e.g. young adults]</a:t>
            </a:r>
          </a:p>
          <a:p>
            <a:pPr lvl="3"/>
            <a:r>
              <a:rPr lang="en-US"/>
              <a:t>Fourth level</a:t>
            </a:r>
          </a:p>
          <a:p>
            <a:pPr lvl="4"/>
            <a:r>
              <a:rPr lang="en-US"/>
              <a:t>Fifth</a:t>
            </a:r>
            <a:endParaRPr lang="en-GB"/>
          </a:p>
        </p:txBody>
      </p:sp>
      <p:sp>
        <p:nvSpPr>
          <p:cNvPr id="10" name="Content Placeholder 9"/>
          <p:cNvSpPr>
            <a:spLocks noGrp="1"/>
          </p:cNvSpPr>
          <p:nvPr>
            <p:ph sz="quarter" idx="14" hasCustomPrompt="1"/>
          </p:nvPr>
        </p:nvSpPr>
        <p:spPr>
          <a:xfrm>
            <a:off x="251521" y="1557338"/>
            <a:ext cx="8641655" cy="503510"/>
          </a:xfrm>
          <a:prstGeom prst="rect">
            <a:avLst/>
          </a:prstGeom>
        </p:spPr>
        <p:txBody>
          <a:bodyPr/>
          <a:lstStyle>
            <a:lvl1pPr>
              <a:defRPr sz="1200" baseline="0"/>
            </a:lvl1pPr>
            <a:lvl2pPr>
              <a:defRPr sz="1200"/>
            </a:lvl2pPr>
            <a:lvl3pPr>
              <a:defRPr sz="1200"/>
            </a:lvl3pPr>
            <a:lvl4pPr>
              <a:defRPr sz="1200"/>
            </a:lvl4pPr>
            <a:lvl5pPr>
              <a:defRPr sz="1200"/>
            </a:lvl5pPr>
          </a:lstStyle>
          <a:p>
            <a:pPr lvl="0"/>
            <a:r>
              <a:rPr lang="en-US"/>
              <a:t>Include definition of this category and who is included in the JSNA. </a:t>
            </a:r>
          </a:p>
        </p:txBody>
      </p:sp>
      <p:sp>
        <p:nvSpPr>
          <p:cNvPr id="3" name="Content Placeholder 2"/>
          <p:cNvSpPr>
            <a:spLocks noGrp="1"/>
          </p:cNvSpPr>
          <p:nvPr>
            <p:ph sz="quarter" idx="15" hasCustomPrompt="1"/>
          </p:nvPr>
        </p:nvSpPr>
        <p:spPr>
          <a:xfrm>
            <a:off x="251520" y="2204864"/>
            <a:ext cx="8640960" cy="2160066"/>
          </a:xfrm>
          <a:prstGeom prst="rect">
            <a:avLst/>
          </a:prstGeom>
        </p:spPr>
        <p:txBody>
          <a:bodyPr/>
          <a:lstStyle>
            <a:lvl1pPr>
              <a:defRPr sz="1200"/>
            </a:lvl1pPr>
          </a:lstStyle>
          <a:p>
            <a:pPr lvl="0"/>
            <a:r>
              <a:rPr lang="en-US"/>
              <a:t>Other info such as biological/social/education (and other) changes for the age group, WHO definitions.</a:t>
            </a:r>
          </a:p>
        </p:txBody>
      </p:sp>
    </p:spTree>
    <p:extLst>
      <p:ext uri="{BB962C8B-B14F-4D97-AF65-F5344CB8AC3E}">
        <p14:creationId xmlns:p14="http://schemas.microsoft.com/office/powerpoint/2010/main" val="237507483"/>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userDrawn="1">
  <p:cSld name="1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1D0151-7862-805D-1908-4417E0D76CF9}"/>
              </a:ext>
            </a:extLst>
          </p:cNvPr>
          <p:cNvSpPr>
            <a:spLocks noGrp="1"/>
          </p:cNvSpPr>
          <p:nvPr>
            <p:ph type="title"/>
          </p:nvPr>
        </p:nvSpPr>
        <p:spPr>
          <a:xfrm>
            <a:off x="628650" y="365129"/>
            <a:ext cx="7886700" cy="1325563"/>
          </a:xfrm>
          <a:prstGeom prst="rect">
            <a:avLst/>
          </a:prstGeom>
        </p:spPr>
        <p:txBody>
          <a:bodyPr/>
          <a:lstStyle/>
          <a:p>
            <a:r>
              <a:rPr lang="en-US"/>
              <a:t>Click to edit Master title style</a:t>
            </a:r>
            <a:endParaRPr lang="en-GB"/>
          </a:p>
        </p:txBody>
      </p:sp>
    </p:spTree>
    <p:extLst>
      <p:ext uri="{BB962C8B-B14F-4D97-AF65-F5344CB8AC3E}">
        <p14:creationId xmlns:p14="http://schemas.microsoft.com/office/powerpoint/2010/main" val="3799040371"/>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userDrawn="1">
  <p:cSld name="Title Only">
    <p:spTree>
      <p:nvGrpSpPr>
        <p:cNvPr id="1" name=""/>
        <p:cNvGrpSpPr/>
        <p:nvPr/>
      </p:nvGrpSpPr>
      <p:grpSpPr>
        <a:xfrm>
          <a:off x="0" y="0"/>
          <a:ext cx="0" cy="0"/>
          <a:chOff x="0" y="0"/>
          <a:chExt cx="0" cy="0"/>
        </a:xfrm>
      </p:grpSpPr>
      <p:sp>
        <p:nvSpPr>
          <p:cNvPr id="6" name="Title Placeholder 1">
            <a:extLst>
              <a:ext uri="{FF2B5EF4-FFF2-40B4-BE49-F238E27FC236}">
                <a16:creationId xmlns:a16="http://schemas.microsoft.com/office/drawing/2014/main" id="{B5240745-C3CA-49A7-BF69-697EA98ACD49}"/>
              </a:ext>
            </a:extLst>
          </p:cNvPr>
          <p:cNvSpPr>
            <a:spLocks noGrp="1"/>
          </p:cNvSpPr>
          <p:nvPr>
            <p:ph type="title"/>
          </p:nvPr>
        </p:nvSpPr>
        <p:spPr>
          <a:xfrm>
            <a:off x="628651" y="1140"/>
            <a:ext cx="7321304" cy="1325563"/>
          </a:xfrm>
          <a:prstGeom prst="rect">
            <a:avLst/>
          </a:prstGeom>
        </p:spPr>
        <p:txBody>
          <a:bodyPr vert="horz" lIns="91440" tIns="45720" rIns="91440" bIns="45720" rtlCol="0" anchor="ctr">
            <a:normAutofit/>
          </a:bodyPr>
          <a:lstStyle/>
          <a:p>
            <a:r>
              <a:rPr lang="en-US"/>
              <a:t>Click to edit Master title style</a:t>
            </a:r>
            <a:endParaRPr lang="en-GB"/>
          </a:p>
        </p:txBody>
      </p:sp>
    </p:spTree>
    <p:extLst>
      <p:ext uri="{BB962C8B-B14F-4D97-AF65-F5344CB8AC3E}">
        <p14:creationId xmlns:p14="http://schemas.microsoft.com/office/powerpoint/2010/main" val="865797657"/>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userDrawn="1">
  <p:cSld name="3_Custom Layout">
    <p:spTree>
      <p:nvGrpSpPr>
        <p:cNvPr id="1" name=""/>
        <p:cNvGrpSpPr/>
        <p:nvPr/>
      </p:nvGrpSpPr>
      <p:grpSpPr>
        <a:xfrm>
          <a:off x="0" y="0"/>
          <a:ext cx="0" cy="0"/>
          <a:chOff x="0" y="0"/>
          <a:chExt cx="0" cy="0"/>
        </a:xfrm>
      </p:grpSpPr>
      <p:sp>
        <p:nvSpPr>
          <p:cNvPr id="3" name="Text Placeholder 7"/>
          <p:cNvSpPr>
            <a:spLocks noGrp="1"/>
          </p:cNvSpPr>
          <p:nvPr>
            <p:ph type="body" sz="quarter" idx="13" hasCustomPrompt="1"/>
          </p:nvPr>
        </p:nvSpPr>
        <p:spPr>
          <a:xfrm>
            <a:off x="1907707" y="1054419"/>
            <a:ext cx="5616623" cy="287908"/>
          </a:xfrm>
          <a:prstGeom prst="rect">
            <a:avLst/>
          </a:prstGeom>
        </p:spPr>
        <p:txBody>
          <a:bodyPr/>
          <a:lstStyle>
            <a:lvl1pPr marL="0" indent="0">
              <a:buNone/>
              <a:defRPr sz="1800" b="1" baseline="0">
                <a:solidFill>
                  <a:schemeClr val="bg1"/>
                </a:solidFill>
              </a:defRPr>
            </a:lvl1pPr>
            <a:lvl2pPr marL="457200" indent="0">
              <a:buNone/>
              <a:defRPr sz="1800" b="1">
                <a:solidFill>
                  <a:schemeClr val="bg1"/>
                </a:solidFill>
              </a:defRPr>
            </a:lvl2pPr>
            <a:lvl3pPr>
              <a:defRPr sz="1800" b="1">
                <a:solidFill>
                  <a:schemeClr val="bg1"/>
                </a:solidFill>
              </a:defRPr>
            </a:lvl3pPr>
            <a:lvl4pPr>
              <a:defRPr sz="1800" b="1">
                <a:solidFill>
                  <a:schemeClr val="bg1"/>
                </a:solidFill>
              </a:defRPr>
            </a:lvl4pPr>
            <a:lvl5pPr>
              <a:defRPr sz="1800" b="1">
                <a:solidFill>
                  <a:schemeClr val="bg1"/>
                </a:solidFill>
              </a:defRPr>
            </a:lvl5pPr>
          </a:lstStyle>
          <a:p>
            <a:pPr lvl="0"/>
            <a:r>
              <a:rPr lang="en-US"/>
              <a:t>Health of [insert life course group]</a:t>
            </a:r>
          </a:p>
          <a:p>
            <a:pPr lvl="3"/>
            <a:r>
              <a:rPr lang="en-US"/>
              <a:t>Fourth level</a:t>
            </a:r>
          </a:p>
          <a:p>
            <a:pPr lvl="4"/>
            <a:r>
              <a:rPr lang="en-US"/>
              <a:t>Fifth</a:t>
            </a:r>
            <a:endParaRPr lang="en-GB"/>
          </a:p>
        </p:txBody>
      </p:sp>
      <p:sp>
        <p:nvSpPr>
          <p:cNvPr id="4" name="Content Placeholder 9"/>
          <p:cNvSpPr>
            <a:spLocks noGrp="1"/>
          </p:cNvSpPr>
          <p:nvPr>
            <p:ph sz="quarter" idx="14" hasCustomPrompt="1"/>
          </p:nvPr>
        </p:nvSpPr>
        <p:spPr>
          <a:xfrm>
            <a:off x="251521" y="1557338"/>
            <a:ext cx="8641655" cy="1079574"/>
          </a:xfrm>
          <a:prstGeom prst="rect">
            <a:avLst/>
          </a:prstGeom>
        </p:spPr>
        <p:txBody>
          <a:bodyPr/>
          <a:lstStyle>
            <a:lvl1pPr marL="0" indent="0">
              <a:buFont typeface="Arial" panose="020B0604020202020204" pitchFamily="34" charset="0"/>
              <a:buNone/>
              <a:defRPr sz="1200" b="0" baseline="0"/>
            </a:lvl1pPr>
            <a:lvl2pPr>
              <a:defRPr sz="1200"/>
            </a:lvl2pPr>
            <a:lvl3pPr>
              <a:defRPr sz="1200"/>
            </a:lvl3pPr>
            <a:lvl4pPr>
              <a:defRPr sz="1200"/>
            </a:lvl4pPr>
            <a:lvl5pPr>
              <a:defRPr sz="1200"/>
            </a:lvl5pPr>
          </a:lstStyle>
          <a:p>
            <a:pPr lvl="0"/>
            <a:r>
              <a:rPr lang="en-US"/>
              <a:t>1. Wider determinants of health: e.g. IMD, income deprivation, home tenure, fuel poverty, housing, access to green space</a:t>
            </a:r>
          </a:p>
        </p:txBody>
      </p:sp>
      <p:sp>
        <p:nvSpPr>
          <p:cNvPr id="5" name="Content Placeholder 9"/>
          <p:cNvSpPr>
            <a:spLocks noGrp="1"/>
          </p:cNvSpPr>
          <p:nvPr>
            <p:ph sz="quarter" idx="15" hasCustomPrompt="1"/>
          </p:nvPr>
        </p:nvSpPr>
        <p:spPr>
          <a:xfrm>
            <a:off x="251522" y="2708920"/>
            <a:ext cx="8641655" cy="1079574"/>
          </a:xfrm>
          <a:prstGeom prst="rect">
            <a:avLst/>
          </a:prstGeom>
        </p:spPr>
        <p:txBody>
          <a:bodyPr/>
          <a:lstStyle>
            <a:lvl1pPr marL="0" indent="0">
              <a:buFont typeface="Arial" panose="020B0604020202020204" pitchFamily="34" charset="0"/>
              <a:buNone/>
              <a:defRPr sz="1200" b="0" baseline="0"/>
            </a:lvl1pPr>
            <a:lvl2pPr>
              <a:defRPr sz="1200"/>
            </a:lvl2pPr>
            <a:lvl3pPr>
              <a:defRPr sz="1200"/>
            </a:lvl3pPr>
            <a:lvl4pPr>
              <a:defRPr sz="1200"/>
            </a:lvl4pPr>
            <a:lvl5pPr>
              <a:defRPr sz="1200"/>
            </a:lvl5pPr>
          </a:lstStyle>
          <a:p>
            <a:pPr lvl="0"/>
            <a:r>
              <a:rPr lang="en-US"/>
              <a:t>2. Lifestyle factors: diet/nutrition, physical activity, smoking, alcohol</a:t>
            </a:r>
          </a:p>
        </p:txBody>
      </p:sp>
      <p:sp>
        <p:nvSpPr>
          <p:cNvPr id="6" name="Content Placeholder 9"/>
          <p:cNvSpPr>
            <a:spLocks noGrp="1"/>
          </p:cNvSpPr>
          <p:nvPr>
            <p:ph sz="quarter" idx="16" hasCustomPrompt="1"/>
          </p:nvPr>
        </p:nvSpPr>
        <p:spPr>
          <a:xfrm>
            <a:off x="251522" y="3861048"/>
            <a:ext cx="8641655" cy="1079574"/>
          </a:xfrm>
          <a:prstGeom prst="rect">
            <a:avLst/>
          </a:prstGeom>
        </p:spPr>
        <p:txBody>
          <a:bodyPr/>
          <a:lstStyle>
            <a:lvl1pPr marL="0" indent="0">
              <a:buFont typeface="Arial" panose="020B0604020202020204" pitchFamily="34" charset="0"/>
              <a:buNone/>
              <a:defRPr sz="1200" b="0" baseline="0"/>
            </a:lvl1pPr>
            <a:lvl2pPr>
              <a:defRPr sz="1200"/>
            </a:lvl2pPr>
            <a:lvl3pPr>
              <a:defRPr sz="1200"/>
            </a:lvl3pPr>
            <a:lvl4pPr>
              <a:defRPr sz="1200"/>
            </a:lvl4pPr>
            <a:lvl5pPr>
              <a:defRPr sz="1200"/>
            </a:lvl5pPr>
          </a:lstStyle>
          <a:p>
            <a:pPr lvl="0"/>
            <a:r>
              <a:rPr lang="en-US"/>
              <a:t>3. </a:t>
            </a:r>
            <a:r>
              <a:rPr lang="en-US" err="1"/>
              <a:t>Immunisation</a:t>
            </a:r>
            <a:r>
              <a:rPr lang="en-US"/>
              <a:t> and screening</a:t>
            </a:r>
          </a:p>
        </p:txBody>
      </p:sp>
      <p:sp>
        <p:nvSpPr>
          <p:cNvPr id="7" name="Content Placeholder 9"/>
          <p:cNvSpPr>
            <a:spLocks noGrp="1"/>
          </p:cNvSpPr>
          <p:nvPr>
            <p:ph sz="quarter" idx="17" hasCustomPrompt="1"/>
          </p:nvPr>
        </p:nvSpPr>
        <p:spPr>
          <a:xfrm>
            <a:off x="251522" y="5034442"/>
            <a:ext cx="8641655" cy="1079574"/>
          </a:xfrm>
          <a:prstGeom prst="rect">
            <a:avLst/>
          </a:prstGeom>
        </p:spPr>
        <p:txBody>
          <a:bodyPr/>
          <a:lstStyle>
            <a:lvl1pPr marL="0" indent="0">
              <a:buFont typeface="Arial" panose="020B0604020202020204" pitchFamily="34" charset="0"/>
              <a:buNone/>
              <a:defRPr sz="1200" b="0" baseline="0"/>
            </a:lvl1pPr>
            <a:lvl2pPr>
              <a:defRPr sz="1200"/>
            </a:lvl2pPr>
            <a:lvl3pPr>
              <a:defRPr sz="1200"/>
            </a:lvl3pPr>
            <a:lvl4pPr>
              <a:defRPr sz="1200"/>
            </a:lvl4pPr>
            <a:lvl5pPr>
              <a:defRPr sz="1200"/>
            </a:lvl5pPr>
          </a:lstStyle>
          <a:p>
            <a:pPr lvl="0"/>
            <a:r>
              <a:rPr lang="en-US"/>
              <a:t>4. Common health conditions and syndromes for [life course group]</a:t>
            </a:r>
          </a:p>
        </p:txBody>
      </p:sp>
    </p:spTree>
    <p:extLst>
      <p:ext uri="{BB962C8B-B14F-4D97-AF65-F5344CB8AC3E}">
        <p14:creationId xmlns:p14="http://schemas.microsoft.com/office/powerpoint/2010/main" val="4185575262"/>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5AB841-276D-4AC1-AE14-C657EFF71100}"/>
              </a:ext>
            </a:extLst>
          </p:cNvPr>
          <p:cNvSpPr>
            <a:spLocks noGrp="1"/>
          </p:cNvSpPr>
          <p:nvPr>
            <p:ph type="title"/>
          </p:nvPr>
        </p:nvSpPr>
        <p:spPr>
          <a:xfrm>
            <a:off x="628650" y="1143"/>
            <a:ext cx="7327962" cy="1325563"/>
          </a:xfrm>
        </p:spPr>
        <p:txBody>
          <a:bodyPr/>
          <a:lstStyle>
            <a:lvl1pPr>
              <a:defRPr/>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836561FF-A59C-41BF-8DA2-E19D23B8DB7D}"/>
              </a:ext>
            </a:extLst>
          </p:cNvPr>
          <p:cNvSpPr>
            <a:spLocks noGrp="1"/>
          </p:cNvSpPr>
          <p:nvPr>
            <p:ph idx="1"/>
          </p:nvPr>
        </p:nvSpPr>
        <p:spPr>
          <a:xfrm>
            <a:off x="628650" y="1603683"/>
            <a:ext cx="78867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58099398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5_Title Slide">
    <p:spTree>
      <p:nvGrpSpPr>
        <p:cNvPr id="1" name=""/>
        <p:cNvGrpSpPr/>
        <p:nvPr/>
      </p:nvGrpSpPr>
      <p:grpSpPr>
        <a:xfrm>
          <a:off x="0" y="0"/>
          <a:ext cx="0" cy="0"/>
          <a:chOff x="0" y="0"/>
          <a:chExt cx="0" cy="0"/>
        </a:xfrm>
      </p:grpSpPr>
      <p:sp>
        <p:nvSpPr>
          <p:cNvPr id="7" name="Content Placeholder 9"/>
          <p:cNvSpPr>
            <a:spLocks noGrp="1"/>
          </p:cNvSpPr>
          <p:nvPr>
            <p:ph sz="quarter" idx="14"/>
          </p:nvPr>
        </p:nvSpPr>
        <p:spPr>
          <a:xfrm>
            <a:off x="251521" y="1557338"/>
            <a:ext cx="8641655" cy="4464050"/>
          </a:xfrm>
          <a:prstGeom prst="rect">
            <a:avLst/>
          </a:prstGeom>
        </p:spPr>
        <p:txBody>
          <a:bodyPr/>
          <a:lstStyle>
            <a:lvl1pPr>
              <a:defRPr sz="1200"/>
            </a:lvl1pPr>
            <a:lvl2pPr>
              <a:defRPr sz="1200"/>
            </a:lvl2pPr>
            <a:lvl3pPr>
              <a:defRPr sz="1200"/>
            </a:lvl3pPr>
            <a:lvl4pPr>
              <a:defRPr sz="1200"/>
            </a:lvl4pPr>
            <a:lvl5pPr>
              <a:defRPr sz="1200"/>
            </a:lvl5pPr>
          </a:lstStyle>
          <a:p>
            <a:pPr lvl="0"/>
            <a:r>
              <a:rPr lang="en-US"/>
              <a:t>Click to edit Master text styles</a:t>
            </a:r>
          </a:p>
        </p:txBody>
      </p:sp>
      <p:sp>
        <p:nvSpPr>
          <p:cNvPr id="3" name="Text Placeholder 7"/>
          <p:cNvSpPr>
            <a:spLocks noGrp="1"/>
          </p:cNvSpPr>
          <p:nvPr>
            <p:ph type="body" sz="quarter" idx="13" hasCustomPrompt="1"/>
          </p:nvPr>
        </p:nvSpPr>
        <p:spPr>
          <a:xfrm>
            <a:off x="3491882" y="1124744"/>
            <a:ext cx="3312367" cy="287908"/>
          </a:xfrm>
          <a:prstGeom prst="rect">
            <a:avLst/>
          </a:prstGeom>
        </p:spPr>
        <p:txBody>
          <a:bodyPr/>
          <a:lstStyle>
            <a:lvl1pPr marL="0" indent="0">
              <a:buNone/>
              <a:defRPr sz="1800" b="1" baseline="0">
                <a:solidFill>
                  <a:schemeClr val="bg1"/>
                </a:solidFill>
              </a:defRPr>
            </a:lvl1pPr>
            <a:lvl2pPr marL="457200" indent="0">
              <a:buNone/>
              <a:defRPr sz="1800" b="1">
                <a:solidFill>
                  <a:schemeClr val="bg1"/>
                </a:solidFill>
              </a:defRPr>
            </a:lvl2pPr>
            <a:lvl3pPr>
              <a:defRPr sz="1800" b="1">
                <a:solidFill>
                  <a:schemeClr val="bg1"/>
                </a:solidFill>
              </a:defRPr>
            </a:lvl3pPr>
            <a:lvl4pPr>
              <a:defRPr sz="1800" b="1">
                <a:solidFill>
                  <a:schemeClr val="bg1"/>
                </a:solidFill>
              </a:defRPr>
            </a:lvl4pPr>
            <a:lvl5pPr>
              <a:defRPr sz="1800" b="1">
                <a:solidFill>
                  <a:schemeClr val="bg1"/>
                </a:solidFill>
              </a:defRPr>
            </a:lvl5pPr>
          </a:lstStyle>
          <a:p>
            <a:pPr lvl="0"/>
            <a:r>
              <a:rPr lang="en-US"/>
              <a:t>demographics</a:t>
            </a:r>
          </a:p>
          <a:p>
            <a:pPr lvl="3"/>
            <a:r>
              <a:rPr lang="en-US"/>
              <a:t>Fourth level</a:t>
            </a:r>
          </a:p>
          <a:p>
            <a:pPr lvl="4"/>
            <a:r>
              <a:rPr lang="en-US"/>
              <a:t>Fifth</a:t>
            </a:r>
            <a:endParaRPr lang="en-GB"/>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913813" y="1556792"/>
            <a:ext cx="4104456" cy="4482240"/>
          </a:xfrm>
          <a:prstGeom prst="rect">
            <a:avLst/>
          </a:prstGeom>
        </p:spPr>
      </p:pic>
      <p:sp>
        <p:nvSpPr>
          <p:cNvPr id="5" name="TextBox 4"/>
          <p:cNvSpPr txBox="1"/>
          <p:nvPr userDrawn="1"/>
        </p:nvSpPr>
        <p:spPr>
          <a:xfrm>
            <a:off x="1547664" y="2132856"/>
            <a:ext cx="4464496" cy="369332"/>
          </a:xfrm>
          <a:prstGeom prst="rect">
            <a:avLst/>
          </a:prstGeom>
          <a:noFill/>
        </p:spPr>
        <p:txBody>
          <a:bodyPr wrap="square" rtlCol="0">
            <a:spAutoFit/>
          </a:bodyPr>
          <a:lstStyle/>
          <a:p>
            <a:r>
              <a:rPr lang="en-GB" sz="1800" dirty="0"/>
              <a:t>n</a:t>
            </a:r>
          </a:p>
        </p:txBody>
      </p:sp>
    </p:spTree>
    <p:extLst>
      <p:ext uri="{BB962C8B-B14F-4D97-AF65-F5344CB8AC3E}">
        <p14:creationId xmlns:p14="http://schemas.microsoft.com/office/powerpoint/2010/main" val="877996129"/>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Content Placeholder 9"/>
          <p:cNvSpPr>
            <a:spLocks noGrp="1"/>
          </p:cNvSpPr>
          <p:nvPr>
            <p:ph sz="quarter" idx="14" hasCustomPrompt="1"/>
          </p:nvPr>
        </p:nvSpPr>
        <p:spPr>
          <a:xfrm>
            <a:off x="251521" y="1557338"/>
            <a:ext cx="8641655" cy="1295598"/>
          </a:xfrm>
          <a:prstGeom prst="rect">
            <a:avLst/>
          </a:prstGeom>
        </p:spPr>
        <p:txBody>
          <a:bodyPr/>
          <a:lstStyle>
            <a:lvl1pPr marL="0" indent="0">
              <a:buNone/>
              <a:defRPr sz="1200" baseline="0"/>
            </a:lvl1pPr>
            <a:lvl2pPr>
              <a:defRPr sz="1200"/>
            </a:lvl2pPr>
            <a:lvl3pPr>
              <a:defRPr sz="1200"/>
            </a:lvl3pPr>
            <a:lvl4pPr>
              <a:defRPr sz="1200"/>
            </a:lvl4pPr>
            <a:lvl5pPr>
              <a:defRPr sz="1200"/>
            </a:lvl5pPr>
          </a:lstStyle>
          <a:p>
            <a:pPr lvl="0"/>
            <a:r>
              <a:rPr lang="en-US"/>
              <a:t>1. International policy</a:t>
            </a:r>
          </a:p>
        </p:txBody>
      </p:sp>
      <p:sp>
        <p:nvSpPr>
          <p:cNvPr id="3" name="Content Placeholder 9"/>
          <p:cNvSpPr>
            <a:spLocks noGrp="1"/>
          </p:cNvSpPr>
          <p:nvPr>
            <p:ph sz="quarter" idx="15" hasCustomPrompt="1"/>
          </p:nvPr>
        </p:nvSpPr>
        <p:spPr>
          <a:xfrm>
            <a:off x="251522" y="3068960"/>
            <a:ext cx="8641655" cy="1295598"/>
          </a:xfrm>
          <a:prstGeom prst="rect">
            <a:avLst/>
          </a:prstGeom>
        </p:spPr>
        <p:txBody>
          <a:bodyPr/>
          <a:lstStyle>
            <a:lvl1pPr marL="0" indent="0">
              <a:buNone/>
              <a:defRPr sz="1200" baseline="0"/>
            </a:lvl1pPr>
            <a:lvl2pPr>
              <a:defRPr sz="1200"/>
            </a:lvl2pPr>
            <a:lvl3pPr>
              <a:defRPr sz="1200"/>
            </a:lvl3pPr>
            <a:lvl4pPr>
              <a:defRPr sz="1200"/>
            </a:lvl4pPr>
            <a:lvl5pPr>
              <a:defRPr sz="1200"/>
            </a:lvl5pPr>
          </a:lstStyle>
          <a:p>
            <a:pPr lvl="0"/>
            <a:r>
              <a:rPr lang="en-US"/>
              <a:t>2. National policy</a:t>
            </a:r>
          </a:p>
        </p:txBody>
      </p:sp>
      <p:sp>
        <p:nvSpPr>
          <p:cNvPr id="4" name="Content Placeholder 9"/>
          <p:cNvSpPr>
            <a:spLocks noGrp="1"/>
          </p:cNvSpPr>
          <p:nvPr>
            <p:ph sz="quarter" idx="16" hasCustomPrompt="1"/>
          </p:nvPr>
        </p:nvSpPr>
        <p:spPr>
          <a:xfrm>
            <a:off x="251522" y="4653136"/>
            <a:ext cx="8641655" cy="1295598"/>
          </a:xfrm>
          <a:prstGeom prst="rect">
            <a:avLst/>
          </a:prstGeom>
        </p:spPr>
        <p:txBody>
          <a:bodyPr/>
          <a:lstStyle>
            <a:lvl1pPr marL="0" indent="0">
              <a:buNone/>
              <a:defRPr sz="1200" baseline="0"/>
            </a:lvl1pPr>
            <a:lvl2pPr>
              <a:defRPr sz="1200"/>
            </a:lvl2pPr>
            <a:lvl3pPr>
              <a:defRPr sz="1200"/>
            </a:lvl3pPr>
            <a:lvl4pPr>
              <a:defRPr sz="1200"/>
            </a:lvl4pPr>
            <a:lvl5pPr>
              <a:defRPr sz="1200"/>
            </a:lvl5pPr>
          </a:lstStyle>
          <a:p>
            <a:pPr lvl="0"/>
            <a:r>
              <a:rPr lang="en-US"/>
              <a:t>3. Local policy- EXAMPLES: LBTH strategic plan, TH health and wellbeing, TH mental health strategy etc.</a:t>
            </a:r>
          </a:p>
        </p:txBody>
      </p:sp>
    </p:spTree>
    <p:extLst>
      <p:ext uri="{BB962C8B-B14F-4D97-AF65-F5344CB8AC3E}">
        <p14:creationId xmlns:p14="http://schemas.microsoft.com/office/powerpoint/2010/main" val="800090026"/>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userDrawn="1">
  <p:cSld name="3_Title Slide">
    <p:spTree>
      <p:nvGrpSpPr>
        <p:cNvPr id="1" name=""/>
        <p:cNvGrpSpPr/>
        <p:nvPr/>
      </p:nvGrpSpPr>
      <p:grpSpPr>
        <a:xfrm>
          <a:off x="0" y="0"/>
          <a:ext cx="0" cy="0"/>
          <a:chOff x="0" y="0"/>
          <a:chExt cx="0" cy="0"/>
        </a:xfrm>
      </p:grpSpPr>
      <p:sp>
        <p:nvSpPr>
          <p:cNvPr id="7" name="Content Placeholder 9"/>
          <p:cNvSpPr>
            <a:spLocks noGrp="1"/>
          </p:cNvSpPr>
          <p:nvPr>
            <p:ph sz="quarter" idx="14" hasCustomPrompt="1"/>
          </p:nvPr>
        </p:nvSpPr>
        <p:spPr>
          <a:xfrm>
            <a:off x="251521" y="1557338"/>
            <a:ext cx="8641655" cy="431502"/>
          </a:xfrm>
          <a:prstGeom prst="rect">
            <a:avLst/>
          </a:prstGeom>
        </p:spPr>
        <p:txBody>
          <a:bodyPr/>
          <a:lstStyle>
            <a:lvl1pPr>
              <a:defRPr sz="1200"/>
            </a:lvl1pPr>
            <a:lvl2pPr>
              <a:defRPr sz="1200"/>
            </a:lvl2pPr>
            <a:lvl3pPr>
              <a:defRPr sz="1200"/>
            </a:lvl3pPr>
            <a:lvl4pPr>
              <a:defRPr sz="1200"/>
            </a:lvl4pPr>
            <a:lvl5pPr>
              <a:defRPr sz="1200"/>
            </a:lvl5pPr>
          </a:lstStyle>
          <a:p>
            <a:pPr lvl="0"/>
            <a:r>
              <a:rPr lang="en-US"/>
              <a:t>TH overarching strategies</a:t>
            </a:r>
          </a:p>
        </p:txBody>
      </p:sp>
      <p:sp>
        <p:nvSpPr>
          <p:cNvPr id="3" name="Content Placeholder 9"/>
          <p:cNvSpPr>
            <a:spLocks noGrp="1"/>
          </p:cNvSpPr>
          <p:nvPr>
            <p:ph sz="quarter" idx="15" hasCustomPrompt="1"/>
          </p:nvPr>
        </p:nvSpPr>
        <p:spPr>
          <a:xfrm>
            <a:off x="251522" y="2277418"/>
            <a:ext cx="8641655" cy="431502"/>
          </a:xfrm>
          <a:prstGeom prst="rect">
            <a:avLst/>
          </a:prstGeom>
        </p:spPr>
        <p:txBody>
          <a:bodyPr/>
          <a:lstStyle>
            <a:lvl1pPr>
              <a:defRPr sz="1200" baseline="0"/>
            </a:lvl1pPr>
            <a:lvl2pPr>
              <a:defRPr sz="1200"/>
            </a:lvl2pPr>
            <a:lvl3pPr>
              <a:defRPr sz="1200"/>
            </a:lvl3pPr>
            <a:lvl4pPr>
              <a:defRPr sz="1200"/>
            </a:lvl4pPr>
            <a:lvl5pPr>
              <a:defRPr sz="1200"/>
            </a:lvl5pPr>
          </a:lstStyle>
          <a:p>
            <a:pPr lvl="0"/>
            <a:r>
              <a:rPr lang="en-US"/>
              <a:t>Wider determinants- specific strategies/services/interventions</a:t>
            </a:r>
          </a:p>
        </p:txBody>
      </p:sp>
      <p:sp>
        <p:nvSpPr>
          <p:cNvPr id="4" name="Content Placeholder 9"/>
          <p:cNvSpPr>
            <a:spLocks noGrp="1"/>
          </p:cNvSpPr>
          <p:nvPr>
            <p:ph sz="quarter" idx="16" hasCustomPrompt="1"/>
          </p:nvPr>
        </p:nvSpPr>
        <p:spPr>
          <a:xfrm>
            <a:off x="251522" y="2996952"/>
            <a:ext cx="8641655" cy="431502"/>
          </a:xfrm>
          <a:prstGeom prst="rect">
            <a:avLst/>
          </a:prstGeom>
        </p:spPr>
        <p:txBody>
          <a:bodyPr/>
          <a:lstStyle>
            <a:lvl1pPr>
              <a:defRPr sz="1200" baseline="0"/>
            </a:lvl1pPr>
            <a:lvl2pPr>
              <a:defRPr sz="1200"/>
            </a:lvl2pPr>
            <a:lvl3pPr>
              <a:defRPr sz="1200"/>
            </a:lvl3pPr>
            <a:lvl4pPr>
              <a:defRPr sz="1200"/>
            </a:lvl4pPr>
            <a:lvl5pPr>
              <a:defRPr sz="1200"/>
            </a:lvl5pPr>
          </a:lstStyle>
          <a:p>
            <a:pPr lvl="0"/>
            <a:r>
              <a:rPr lang="en-US"/>
              <a:t>Lifestyle factors- specific strategies/services/interventions</a:t>
            </a:r>
          </a:p>
        </p:txBody>
      </p:sp>
      <p:sp>
        <p:nvSpPr>
          <p:cNvPr id="5" name="Content Placeholder 9"/>
          <p:cNvSpPr>
            <a:spLocks noGrp="1"/>
          </p:cNvSpPr>
          <p:nvPr>
            <p:ph sz="quarter" idx="17" hasCustomPrompt="1"/>
          </p:nvPr>
        </p:nvSpPr>
        <p:spPr>
          <a:xfrm>
            <a:off x="250827" y="3717032"/>
            <a:ext cx="8641655" cy="431502"/>
          </a:xfrm>
          <a:prstGeom prst="rect">
            <a:avLst/>
          </a:prstGeom>
        </p:spPr>
        <p:txBody>
          <a:bodyPr/>
          <a:lstStyle>
            <a:lvl1pPr>
              <a:defRPr sz="1200" baseline="0"/>
            </a:lvl1pPr>
            <a:lvl2pPr>
              <a:defRPr sz="1200"/>
            </a:lvl2pPr>
            <a:lvl3pPr>
              <a:defRPr sz="1200"/>
            </a:lvl3pPr>
            <a:lvl4pPr>
              <a:defRPr sz="1200"/>
            </a:lvl4pPr>
            <a:lvl5pPr>
              <a:defRPr sz="1200"/>
            </a:lvl5pPr>
          </a:lstStyle>
          <a:p>
            <a:pPr lvl="0"/>
            <a:r>
              <a:rPr lang="en-US"/>
              <a:t>Common health conditions and syndromes to [specific life course group]</a:t>
            </a:r>
          </a:p>
        </p:txBody>
      </p:sp>
      <p:sp>
        <p:nvSpPr>
          <p:cNvPr id="6" name="Content Placeholder 9"/>
          <p:cNvSpPr>
            <a:spLocks noGrp="1"/>
          </p:cNvSpPr>
          <p:nvPr>
            <p:ph sz="quarter" idx="18" hasCustomPrompt="1"/>
          </p:nvPr>
        </p:nvSpPr>
        <p:spPr>
          <a:xfrm>
            <a:off x="251522" y="4437112"/>
            <a:ext cx="8641655" cy="431502"/>
          </a:xfrm>
          <a:prstGeom prst="rect">
            <a:avLst/>
          </a:prstGeom>
        </p:spPr>
        <p:txBody>
          <a:bodyPr/>
          <a:lstStyle>
            <a:lvl1pPr>
              <a:defRPr sz="1200" baseline="0"/>
            </a:lvl1pPr>
            <a:lvl2pPr>
              <a:defRPr sz="1200"/>
            </a:lvl2pPr>
            <a:lvl3pPr>
              <a:defRPr sz="1200"/>
            </a:lvl3pPr>
            <a:lvl4pPr>
              <a:defRPr sz="1200"/>
            </a:lvl4pPr>
            <a:lvl5pPr>
              <a:defRPr sz="1200"/>
            </a:lvl5pPr>
          </a:lstStyle>
          <a:p>
            <a:pPr lvl="0"/>
            <a:r>
              <a:rPr lang="en-US"/>
              <a:t>Social care services- [specific to life course group]</a:t>
            </a:r>
          </a:p>
        </p:txBody>
      </p:sp>
    </p:spTree>
    <p:extLst>
      <p:ext uri="{BB962C8B-B14F-4D97-AF65-F5344CB8AC3E}">
        <p14:creationId xmlns:p14="http://schemas.microsoft.com/office/powerpoint/2010/main" val="2419414718"/>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userDrawn="1">
  <p:cSld name="2_Title Slide">
    <p:spTree>
      <p:nvGrpSpPr>
        <p:cNvPr id="1" name=""/>
        <p:cNvGrpSpPr/>
        <p:nvPr/>
      </p:nvGrpSpPr>
      <p:grpSpPr>
        <a:xfrm>
          <a:off x="0" y="0"/>
          <a:ext cx="0" cy="0"/>
          <a:chOff x="0" y="0"/>
          <a:chExt cx="0" cy="0"/>
        </a:xfrm>
      </p:grpSpPr>
      <p:sp>
        <p:nvSpPr>
          <p:cNvPr id="6" name="Content Placeholder 9"/>
          <p:cNvSpPr>
            <a:spLocks noGrp="1"/>
          </p:cNvSpPr>
          <p:nvPr>
            <p:ph sz="quarter" idx="16" hasCustomPrompt="1"/>
          </p:nvPr>
        </p:nvSpPr>
        <p:spPr>
          <a:xfrm>
            <a:off x="251522" y="1700808"/>
            <a:ext cx="8641655" cy="647526"/>
          </a:xfrm>
          <a:prstGeom prst="rect">
            <a:avLst/>
          </a:prstGeom>
        </p:spPr>
        <p:txBody>
          <a:bodyPr/>
          <a:lstStyle>
            <a:lvl1pPr>
              <a:defRPr sz="1200" baseline="0"/>
            </a:lvl1pPr>
            <a:lvl2pPr>
              <a:defRPr sz="1200"/>
            </a:lvl2pPr>
            <a:lvl3pPr>
              <a:defRPr sz="1200"/>
            </a:lvl3pPr>
            <a:lvl4pPr>
              <a:defRPr sz="1200"/>
            </a:lvl4pPr>
            <a:lvl5pPr>
              <a:defRPr sz="1200"/>
            </a:lvl5pPr>
          </a:lstStyle>
          <a:p>
            <a:pPr lvl="0"/>
            <a:r>
              <a:rPr lang="en-US"/>
              <a:t>Could include service delivery, training of staff, information provision, information technology, patient and public engagement, engagement of local businesses, improvements in data and information gathering, finance etc.</a:t>
            </a:r>
          </a:p>
        </p:txBody>
      </p:sp>
    </p:spTree>
    <p:extLst>
      <p:ext uri="{BB962C8B-B14F-4D97-AF65-F5344CB8AC3E}">
        <p14:creationId xmlns:p14="http://schemas.microsoft.com/office/powerpoint/2010/main" val="2181470201"/>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CDC2FB-60EB-42F9-88DC-B87BE317C79A}"/>
              </a:ext>
            </a:extLst>
          </p:cNvPr>
          <p:cNvSpPr>
            <a:spLocks noGrp="1"/>
          </p:cNvSpPr>
          <p:nvPr>
            <p:ph type="ctrTitle" hasCustomPrompt="1"/>
          </p:nvPr>
        </p:nvSpPr>
        <p:spPr>
          <a:xfrm>
            <a:off x="628653" y="1122363"/>
            <a:ext cx="5389595" cy="2387600"/>
          </a:xfrm>
        </p:spPr>
        <p:txBody>
          <a:bodyPr anchor="b">
            <a:normAutofit/>
          </a:bodyPr>
          <a:lstStyle>
            <a:lvl1pPr algn="l">
              <a:defRPr sz="3300">
                <a:solidFill>
                  <a:schemeClr val="bg1"/>
                </a:solidFill>
                <a:latin typeface="+mj-lt"/>
              </a:defRPr>
            </a:lvl1pPr>
          </a:lstStyle>
          <a:p>
            <a:r>
              <a:rPr lang="en-US"/>
              <a:t>Click to edit Master title style </a:t>
            </a:r>
            <a:endParaRPr lang="en-GB"/>
          </a:p>
        </p:txBody>
      </p:sp>
      <p:sp>
        <p:nvSpPr>
          <p:cNvPr id="3" name="Subtitle 2">
            <a:extLst>
              <a:ext uri="{FF2B5EF4-FFF2-40B4-BE49-F238E27FC236}">
                <a16:creationId xmlns:a16="http://schemas.microsoft.com/office/drawing/2014/main" id="{11C81B1B-C1AD-4610-9765-10AB1B1A3A3C}"/>
              </a:ext>
            </a:extLst>
          </p:cNvPr>
          <p:cNvSpPr>
            <a:spLocks noGrp="1"/>
          </p:cNvSpPr>
          <p:nvPr>
            <p:ph type="subTitle" idx="1"/>
          </p:nvPr>
        </p:nvSpPr>
        <p:spPr>
          <a:xfrm>
            <a:off x="628653" y="3602038"/>
            <a:ext cx="5389595" cy="1655762"/>
          </a:xfrm>
        </p:spPr>
        <p:txBody>
          <a:bodyPr>
            <a:normAutofit/>
          </a:bodyPr>
          <a:lstStyle>
            <a:lvl1pPr marL="0" indent="0" algn="l">
              <a:buNone/>
              <a:defRPr sz="2100">
                <a:solidFill>
                  <a:schemeClr val="bg1"/>
                </a:solidFill>
                <a:latin typeface="+mn-lt"/>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GB"/>
          </a:p>
        </p:txBody>
      </p:sp>
    </p:spTree>
    <p:extLst>
      <p:ext uri="{BB962C8B-B14F-4D97-AF65-F5344CB8AC3E}">
        <p14:creationId xmlns:p14="http://schemas.microsoft.com/office/powerpoint/2010/main" val="2260144366"/>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5AB841-276D-4AC1-AE14-C657EFF71100}"/>
              </a:ext>
            </a:extLst>
          </p:cNvPr>
          <p:cNvSpPr>
            <a:spLocks noGrp="1"/>
          </p:cNvSpPr>
          <p:nvPr>
            <p:ph type="title"/>
          </p:nvPr>
        </p:nvSpPr>
        <p:spPr>
          <a:xfrm>
            <a:off x="628650" y="1143"/>
            <a:ext cx="7327962" cy="1325563"/>
          </a:xfrm>
        </p:spPr>
        <p:txBody>
          <a:bodyPr/>
          <a:lstStyle>
            <a:lvl1pPr>
              <a:defRPr>
                <a:latin typeface="+mj-lt"/>
              </a:defRPr>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836561FF-A59C-41BF-8DA2-E19D23B8DB7D}"/>
              </a:ext>
            </a:extLst>
          </p:cNvPr>
          <p:cNvSpPr>
            <a:spLocks noGrp="1"/>
          </p:cNvSpPr>
          <p:nvPr>
            <p:ph idx="1"/>
          </p:nvPr>
        </p:nvSpPr>
        <p:spPr>
          <a:xfrm>
            <a:off x="628650" y="1603683"/>
            <a:ext cx="7886700" cy="4351338"/>
          </a:xfrm>
        </p:spPr>
        <p:txBody>
          <a:bodyPr/>
          <a:lstStyle>
            <a:lvl1pPr>
              <a:defRPr>
                <a:latin typeface="+mn-lt"/>
              </a:defRPr>
            </a:lvl1pPr>
            <a:lvl2pPr>
              <a:defRPr>
                <a:latin typeface="+mn-lt"/>
              </a:defRPr>
            </a:lvl2pPr>
            <a:lvl3pPr>
              <a:defRPr>
                <a:latin typeface="+mn-lt"/>
              </a:defRPr>
            </a:lvl3pPr>
            <a:lvl4pPr>
              <a:defRPr>
                <a:latin typeface="+mn-lt"/>
              </a:defRPr>
            </a:lvl4pPr>
            <a:lvl5pPr>
              <a:defRPr>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288089866"/>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C410B32-27A2-4570-A26D-101D582E3C6C}"/>
              </a:ext>
            </a:extLst>
          </p:cNvPr>
          <p:cNvSpPr>
            <a:spLocks noGrp="1"/>
          </p:cNvSpPr>
          <p:nvPr>
            <p:ph sz="half" idx="1"/>
          </p:nvPr>
        </p:nvSpPr>
        <p:spPr>
          <a:xfrm>
            <a:off x="628650" y="1603682"/>
            <a:ext cx="3886200" cy="4351338"/>
          </a:xfrm>
        </p:spPr>
        <p:txBody>
          <a:bodyPr/>
          <a:lstStyle>
            <a:lvl1pPr>
              <a:defRPr>
                <a:latin typeface="+mn-lt"/>
              </a:defRPr>
            </a:lvl1pPr>
            <a:lvl2pPr>
              <a:defRPr>
                <a:latin typeface="+mn-lt"/>
              </a:defRPr>
            </a:lvl2pPr>
            <a:lvl3pPr>
              <a:defRPr>
                <a:latin typeface="+mn-lt"/>
              </a:defRPr>
            </a:lvl3pPr>
            <a:lvl4pPr>
              <a:defRPr>
                <a:latin typeface="+mn-lt"/>
              </a:defRPr>
            </a:lvl4pPr>
            <a:lvl5pPr>
              <a:defRPr>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B48C6104-3F21-449D-B750-5F91268BF49E}"/>
              </a:ext>
            </a:extLst>
          </p:cNvPr>
          <p:cNvSpPr>
            <a:spLocks noGrp="1"/>
          </p:cNvSpPr>
          <p:nvPr>
            <p:ph sz="half" idx="2"/>
          </p:nvPr>
        </p:nvSpPr>
        <p:spPr>
          <a:xfrm>
            <a:off x="4629150" y="1603682"/>
            <a:ext cx="3886200" cy="4351338"/>
          </a:xfrm>
        </p:spPr>
        <p:txBody>
          <a:bodyPr/>
          <a:lstStyle>
            <a:lvl1pPr>
              <a:defRPr>
                <a:latin typeface="+mn-lt"/>
              </a:defRPr>
            </a:lvl1pPr>
            <a:lvl2pPr>
              <a:defRPr>
                <a:latin typeface="+mn-lt"/>
              </a:defRPr>
            </a:lvl2pPr>
            <a:lvl3pPr>
              <a:defRPr>
                <a:latin typeface="+mn-lt"/>
              </a:defRPr>
            </a:lvl3pPr>
            <a:lvl4pPr>
              <a:defRPr>
                <a:latin typeface="+mn-lt"/>
              </a:defRPr>
            </a:lvl4pPr>
            <a:lvl5pPr>
              <a:defRPr>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8" name="Title Placeholder 1">
            <a:extLst>
              <a:ext uri="{FF2B5EF4-FFF2-40B4-BE49-F238E27FC236}">
                <a16:creationId xmlns:a16="http://schemas.microsoft.com/office/drawing/2014/main" id="{3AFE9BBB-7ED8-404A-8BCF-B4EA8611213F}"/>
              </a:ext>
            </a:extLst>
          </p:cNvPr>
          <p:cNvSpPr>
            <a:spLocks noGrp="1"/>
          </p:cNvSpPr>
          <p:nvPr>
            <p:ph type="title"/>
          </p:nvPr>
        </p:nvSpPr>
        <p:spPr>
          <a:xfrm>
            <a:off x="628651" y="1140"/>
            <a:ext cx="7321304" cy="1325563"/>
          </a:xfrm>
          <a:prstGeom prst="rect">
            <a:avLst/>
          </a:prstGeom>
        </p:spPr>
        <p:txBody>
          <a:bodyPr vert="horz" lIns="91440" tIns="45720" rIns="91440" bIns="45720" rtlCol="0" anchor="ctr">
            <a:normAutofit/>
          </a:bodyPr>
          <a:lstStyle>
            <a:lvl1pPr>
              <a:defRPr>
                <a:latin typeface="+mj-lt"/>
              </a:defRPr>
            </a:lvl1pPr>
          </a:lstStyle>
          <a:p>
            <a:r>
              <a:rPr lang="en-US"/>
              <a:t>Click to edit Master title style</a:t>
            </a:r>
            <a:endParaRPr lang="en-GB"/>
          </a:p>
        </p:txBody>
      </p:sp>
    </p:spTree>
    <p:extLst>
      <p:ext uri="{BB962C8B-B14F-4D97-AF65-F5344CB8AC3E}">
        <p14:creationId xmlns:p14="http://schemas.microsoft.com/office/powerpoint/2010/main" val="91136457"/>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6" name="Title Placeholder 1">
            <a:extLst>
              <a:ext uri="{FF2B5EF4-FFF2-40B4-BE49-F238E27FC236}">
                <a16:creationId xmlns:a16="http://schemas.microsoft.com/office/drawing/2014/main" id="{B5240745-C3CA-49A7-BF69-697EA98ACD49}"/>
              </a:ext>
            </a:extLst>
          </p:cNvPr>
          <p:cNvSpPr>
            <a:spLocks noGrp="1"/>
          </p:cNvSpPr>
          <p:nvPr>
            <p:ph type="title"/>
          </p:nvPr>
        </p:nvSpPr>
        <p:spPr>
          <a:xfrm>
            <a:off x="628651" y="1140"/>
            <a:ext cx="7321304" cy="1325563"/>
          </a:xfrm>
          <a:prstGeom prst="rect">
            <a:avLst/>
          </a:prstGeom>
        </p:spPr>
        <p:txBody>
          <a:bodyPr vert="horz" lIns="91440" tIns="45720" rIns="91440" bIns="45720" rtlCol="0" anchor="ctr">
            <a:normAutofit/>
          </a:bodyPr>
          <a:lstStyle>
            <a:lvl1pPr>
              <a:defRPr>
                <a:latin typeface="+mj-lt"/>
              </a:defRPr>
            </a:lvl1pPr>
          </a:lstStyle>
          <a:p>
            <a:r>
              <a:rPr lang="en-US"/>
              <a:t>Click to edit Master title style</a:t>
            </a:r>
            <a:endParaRPr lang="en-GB"/>
          </a:p>
        </p:txBody>
      </p:sp>
    </p:spTree>
    <p:extLst>
      <p:ext uri="{BB962C8B-B14F-4D97-AF65-F5344CB8AC3E}">
        <p14:creationId xmlns:p14="http://schemas.microsoft.com/office/powerpoint/2010/main" val="1125897364"/>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097691467"/>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userDrawn="1">
  <p:cSld name="2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59363D-4EC6-B633-317B-FC2519461E91}"/>
              </a:ext>
            </a:extLst>
          </p:cNvPr>
          <p:cNvSpPr>
            <a:spLocks noGrp="1"/>
          </p:cNvSpPr>
          <p:nvPr>
            <p:ph type="title"/>
          </p:nvPr>
        </p:nvSpPr>
        <p:spPr>
          <a:xfrm>
            <a:off x="988314" y="596777"/>
            <a:ext cx="7886700" cy="1325563"/>
          </a:xfrm>
          <a:prstGeom prst="rect">
            <a:avLst/>
          </a:prstGeom>
        </p:spPr>
        <p:txBody>
          <a:bodyPr/>
          <a:lstStyle/>
          <a:p>
            <a:r>
              <a:rPr lang="en-US"/>
              <a:t>Click to edit Master title style</a:t>
            </a:r>
            <a:endParaRPr lang="en-GB"/>
          </a:p>
        </p:txBody>
      </p:sp>
    </p:spTree>
    <p:extLst>
      <p:ext uri="{BB962C8B-B14F-4D97-AF65-F5344CB8AC3E}">
        <p14:creationId xmlns:p14="http://schemas.microsoft.com/office/powerpoint/2010/main" val="3685270583"/>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userDrawn="1">
  <p:cSld name="Setting the scene: who are ...">
    <p:spTree>
      <p:nvGrpSpPr>
        <p:cNvPr id="1" name=""/>
        <p:cNvGrpSpPr/>
        <p:nvPr/>
      </p:nvGrpSpPr>
      <p:grpSpPr>
        <a:xfrm>
          <a:off x="0" y="0"/>
          <a:ext cx="0" cy="0"/>
          <a:chOff x="0" y="0"/>
          <a:chExt cx="0" cy="0"/>
        </a:xfrm>
      </p:grpSpPr>
      <p:sp>
        <p:nvSpPr>
          <p:cNvPr id="8" name="Text Placeholder 7"/>
          <p:cNvSpPr>
            <a:spLocks noGrp="1"/>
          </p:cNvSpPr>
          <p:nvPr>
            <p:ph type="body" sz="quarter" idx="13" hasCustomPrompt="1"/>
          </p:nvPr>
        </p:nvSpPr>
        <p:spPr>
          <a:xfrm>
            <a:off x="1364016" y="485932"/>
            <a:ext cx="7528464" cy="617444"/>
          </a:xfrm>
          <a:prstGeom prst="rect">
            <a:avLst/>
          </a:prstGeom>
        </p:spPr>
        <p:txBody>
          <a:bodyPr/>
          <a:lstStyle>
            <a:lvl1pPr marL="0" indent="0">
              <a:buNone/>
              <a:defRPr sz="1800" b="1" baseline="0">
                <a:solidFill>
                  <a:schemeClr val="bg1"/>
                </a:solidFill>
              </a:defRPr>
            </a:lvl1pPr>
            <a:lvl2pPr marL="457200" indent="0">
              <a:buNone/>
              <a:defRPr sz="1800" b="1">
                <a:solidFill>
                  <a:schemeClr val="bg1"/>
                </a:solidFill>
              </a:defRPr>
            </a:lvl2pPr>
            <a:lvl3pPr>
              <a:defRPr sz="1800" b="1">
                <a:solidFill>
                  <a:schemeClr val="bg1"/>
                </a:solidFill>
              </a:defRPr>
            </a:lvl3pPr>
            <a:lvl4pPr>
              <a:defRPr sz="1800" b="1">
                <a:solidFill>
                  <a:schemeClr val="bg1"/>
                </a:solidFill>
              </a:defRPr>
            </a:lvl4pPr>
            <a:lvl5pPr>
              <a:defRPr sz="1800" b="1">
                <a:solidFill>
                  <a:schemeClr val="bg1"/>
                </a:solidFill>
              </a:defRPr>
            </a:lvl5pPr>
          </a:lstStyle>
          <a:p>
            <a:pPr lvl="0"/>
            <a:r>
              <a:rPr lang="en-US"/>
              <a:t>Who are [e.g. young adults]</a:t>
            </a:r>
          </a:p>
          <a:p>
            <a:pPr lvl="3"/>
            <a:r>
              <a:rPr lang="en-US"/>
              <a:t>Fourth level</a:t>
            </a:r>
          </a:p>
          <a:p>
            <a:pPr lvl="4"/>
            <a:r>
              <a:rPr lang="en-US"/>
              <a:t>Fifth</a:t>
            </a:r>
            <a:endParaRPr lang="en-GB"/>
          </a:p>
        </p:txBody>
      </p:sp>
      <p:sp>
        <p:nvSpPr>
          <p:cNvPr id="10" name="Content Placeholder 9"/>
          <p:cNvSpPr>
            <a:spLocks noGrp="1"/>
          </p:cNvSpPr>
          <p:nvPr>
            <p:ph sz="quarter" idx="14" hasCustomPrompt="1"/>
          </p:nvPr>
        </p:nvSpPr>
        <p:spPr>
          <a:xfrm>
            <a:off x="251521" y="1557338"/>
            <a:ext cx="8641655" cy="503510"/>
          </a:xfrm>
          <a:prstGeom prst="rect">
            <a:avLst/>
          </a:prstGeom>
        </p:spPr>
        <p:txBody>
          <a:bodyPr/>
          <a:lstStyle>
            <a:lvl1pPr>
              <a:defRPr sz="1200" baseline="0"/>
            </a:lvl1pPr>
            <a:lvl2pPr>
              <a:defRPr sz="1200"/>
            </a:lvl2pPr>
            <a:lvl3pPr>
              <a:defRPr sz="1200"/>
            </a:lvl3pPr>
            <a:lvl4pPr>
              <a:defRPr sz="1200"/>
            </a:lvl4pPr>
            <a:lvl5pPr>
              <a:defRPr sz="1200"/>
            </a:lvl5pPr>
          </a:lstStyle>
          <a:p>
            <a:pPr lvl="0"/>
            <a:r>
              <a:rPr lang="en-US"/>
              <a:t>Include definition of this category and who is included in the JSNA. </a:t>
            </a:r>
          </a:p>
        </p:txBody>
      </p:sp>
      <p:sp>
        <p:nvSpPr>
          <p:cNvPr id="3" name="Content Placeholder 2"/>
          <p:cNvSpPr>
            <a:spLocks noGrp="1"/>
          </p:cNvSpPr>
          <p:nvPr>
            <p:ph sz="quarter" idx="15" hasCustomPrompt="1"/>
          </p:nvPr>
        </p:nvSpPr>
        <p:spPr>
          <a:xfrm>
            <a:off x="251520" y="2204864"/>
            <a:ext cx="8640960" cy="2160066"/>
          </a:xfrm>
          <a:prstGeom prst="rect">
            <a:avLst/>
          </a:prstGeom>
        </p:spPr>
        <p:txBody>
          <a:bodyPr/>
          <a:lstStyle>
            <a:lvl1pPr>
              <a:defRPr sz="1200"/>
            </a:lvl1pPr>
          </a:lstStyle>
          <a:p>
            <a:pPr lvl="0"/>
            <a:r>
              <a:rPr lang="en-US"/>
              <a:t>Other info such as biological/social/education (and other) changes for the age group, WHO definitions.</a:t>
            </a:r>
          </a:p>
        </p:txBody>
      </p:sp>
    </p:spTree>
    <p:extLst>
      <p:ext uri="{BB962C8B-B14F-4D97-AF65-F5344CB8AC3E}">
        <p14:creationId xmlns:p14="http://schemas.microsoft.com/office/powerpoint/2010/main" val="232082341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CAC87D-3FB5-B5ED-FDEF-57D4C8C9DCE8}"/>
              </a:ext>
            </a:extLst>
          </p:cNvPr>
          <p:cNvSpPr>
            <a:spLocks noGrp="1"/>
          </p:cNvSpPr>
          <p:nvPr>
            <p:ph type="title"/>
          </p:nvPr>
        </p:nvSpPr>
        <p:spPr>
          <a:xfrm>
            <a:off x="628650" y="365129"/>
            <a:ext cx="7886700" cy="1325563"/>
          </a:xfrm>
          <a:prstGeom prst="rect">
            <a:avLst/>
          </a:prstGeom>
        </p:spPr>
        <p:txBody>
          <a:bodyPr/>
          <a:lstStyle/>
          <a:p>
            <a:r>
              <a:rPr lang="en-US"/>
              <a:t>Click to edit Master title style</a:t>
            </a:r>
            <a:endParaRPr lang="en-GB"/>
          </a:p>
        </p:txBody>
      </p:sp>
    </p:spTree>
    <p:extLst>
      <p:ext uri="{BB962C8B-B14F-4D97-AF65-F5344CB8AC3E}">
        <p14:creationId xmlns:p14="http://schemas.microsoft.com/office/powerpoint/2010/main" val="1406579872"/>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userDrawn="1">
  <p:cSld name="1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1D0151-7862-805D-1908-4417E0D76CF9}"/>
              </a:ext>
            </a:extLst>
          </p:cNvPr>
          <p:cNvSpPr>
            <a:spLocks noGrp="1"/>
          </p:cNvSpPr>
          <p:nvPr>
            <p:ph type="title"/>
          </p:nvPr>
        </p:nvSpPr>
        <p:spPr>
          <a:xfrm>
            <a:off x="628650" y="365129"/>
            <a:ext cx="7886700" cy="1325563"/>
          </a:xfrm>
          <a:prstGeom prst="rect">
            <a:avLst/>
          </a:prstGeom>
        </p:spPr>
        <p:txBody>
          <a:bodyPr/>
          <a:lstStyle/>
          <a:p>
            <a:r>
              <a:rPr lang="en-US"/>
              <a:t>Click to edit Master title style</a:t>
            </a:r>
            <a:endParaRPr lang="en-GB"/>
          </a:p>
        </p:txBody>
      </p:sp>
    </p:spTree>
    <p:extLst>
      <p:ext uri="{BB962C8B-B14F-4D97-AF65-F5344CB8AC3E}">
        <p14:creationId xmlns:p14="http://schemas.microsoft.com/office/powerpoint/2010/main" val="2608456721"/>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userDrawn="1">
  <p:cSld name="3_Custom Layout">
    <p:spTree>
      <p:nvGrpSpPr>
        <p:cNvPr id="1" name=""/>
        <p:cNvGrpSpPr/>
        <p:nvPr/>
      </p:nvGrpSpPr>
      <p:grpSpPr>
        <a:xfrm>
          <a:off x="0" y="0"/>
          <a:ext cx="0" cy="0"/>
          <a:chOff x="0" y="0"/>
          <a:chExt cx="0" cy="0"/>
        </a:xfrm>
      </p:grpSpPr>
      <p:sp>
        <p:nvSpPr>
          <p:cNvPr id="3" name="Text Placeholder 7"/>
          <p:cNvSpPr>
            <a:spLocks noGrp="1"/>
          </p:cNvSpPr>
          <p:nvPr>
            <p:ph type="body" sz="quarter" idx="13" hasCustomPrompt="1"/>
          </p:nvPr>
        </p:nvSpPr>
        <p:spPr>
          <a:xfrm>
            <a:off x="1907707" y="1054419"/>
            <a:ext cx="5616623" cy="287908"/>
          </a:xfrm>
          <a:prstGeom prst="rect">
            <a:avLst/>
          </a:prstGeom>
        </p:spPr>
        <p:txBody>
          <a:bodyPr/>
          <a:lstStyle>
            <a:lvl1pPr marL="0" indent="0">
              <a:buNone/>
              <a:defRPr sz="1800" b="1" baseline="0">
                <a:solidFill>
                  <a:schemeClr val="bg1"/>
                </a:solidFill>
              </a:defRPr>
            </a:lvl1pPr>
            <a:lvl2pPr marL="457200" indent="0">
              <a:buNone/>
              <a:defRPr sz="1800" b="1">
                <a:solidFill>
                  <a:schemeClr val="bg1"/>
                </a:solidFill>
              </a:defRPr>
            </a:lvl2pPr>
            <a:lvl3pPr>
              <a:defRPr sz="1800" b="1">
                <a:solidFill>
                  <a:schemeClr val="bg1"/>
                </a:solidFill>
              </a:defRPr>
            </a:lvl3pPr>
            <a:lvl4pPr>
              <a:defRPr sz="1800" b="1">
                <a:solidFill>
                  <a:schemeClr val="bg1"/>
                </a:solidFill>
              </a:defRPr>
            </a:lvl4pPr>
            <a:lvl5pPr>
              <a:defRPr sz="1800" b="1">
                <a:solidFill>
                  <a:schemeClr val="bg1"/>
                </a:solidFill>
              </a:defRPr>
            </a:lvl5pPr>
          </a:lstStyle>
          <a:p>
            <a:pPr lvl="0"/>
            <a:r>
              <a:rPr lang="en-US"/>
              <a:t>Health of [insert life course group]</a:t>
            </a:r>
          </a:p>
          <a:p>
            <a:pPr lvl="3"/>
            <a:r>
              <a:rPr lang="en-US"/>
              <a:t>Fourth level</a:t>
            </a:r>
          </a:p>
          <a:p>
            <a:pPr lvl="4"/>
            <a:r>
              <a:rPr lang="en-US"/>
              <a:t>Fifth</a:t>
            </a:r>
            <a:endParaRPr lang="en-GB"/>
          </a:p>
        </p:txBody>
      </p:sp>
      <p:sp>
        <p:nvSpPr>
          <p:cNvPr id="4" name="Content Placeholder 9"/>
          <p:cNvSpPr>
            <a:spLocks noGrp="1"/>
          </p:cNvSpPr>
          <p:nvPr>
            <p:ph sz="quarter" idx="14" hasCustomPrompt="1"/>
          </p:nvPr>
        </p:nvSpPr>
        <p:spPr>
          <a:xfrm>
            <a:off x="251521" y="1557338"/>
            <a:ext cx="8641655" cy="1079574"/>
          </a:xfrm>
          <a:prstGeom prst="rect">
            <a:avLst/>
          </a:prstGeom>
        </p:spPr>
        <p:txBody>
          <a:bodyPr/>
          <a:lstStyle>
            <a:lvl1pPr marL="0" indent="0">
              <a:buFont typeface="Arial" panose="020B0604020202020204" pitchFamily="34" charset="0"/>
              <a:buNone/>
              <a:defRPr sz="1200" b="0" baseline="0"/>
            </a:lvl1pPr>
            <a:lvl2pPr>
              <a:defRPr sz="1200"/>
            </a:lvl2pPr>
            <a:lvl3pPr>
              <a:defRPr sz="1200"/>
            </a:lvl3pPr>
            <a:lvl4pPr>
              <a:defRPr sz="1200"/>
            </a:lvl4pPr>
            <a:lvl5pPr>
              <a:defRPr sz="1200"/>
            </a:lvl5pPr>
          </a:lstStyle>
          <a:p>
            <a:pPr lvl="0"/>
            <a:r>
              <a:rPr lang="en-US"/>
              <a:t>1. Wider determinants of health: e.g. IMD, income deprivation, home tenure, fuel poverty, housing, access to green space</a:t>
            </a:r>
          </a:p>
        </p:txBody>
      </p:sp>
      <p:sp>
        <p:nvSpPr>
          <p:cNvPr id="5" name="Content Placeholder 9"/>
          <p:cNvSpPr>
            <a:spLocks noGrp="1"/>
          </p:cNvSpPr>
          <p:nvPr>
            <p:ph sz="quarter" idx="15" hasCustomPrompt="1"/>
          </p:nvPr>
        </p:nvSpPr>
        <p:spPr>
          <a:xfrm>
            <a:off x="251522" y="2708920"/>
            <a:ext cx="8641655" cy="1079574"/>
          </a:xfrm>
          <a:prstGeom prst="rect">
            <a:avLst/>
          </a:prstGeom>
        </p:spPr>
        <p:txBody>
          <a:bodyPr/>
          <a:lstStyle>
            <a:lvl1pPr marL="0" indent="0">
              <a:buFont typeface="Arial" panose="020B0604020202020204" pitchFamily="34" charset="0"/>
              <a:buNone/>
              <a:defRPr sz="1200" b="0" baseline="0"/>
            </a:lvl1pPr>
            <a:lvl2pPr>
              <a:defRPr sz="1200"/>
            </a:lvl2pPr>
            <a:lvl3pPr>
              <a:defRPr sz="1200"/>
            </a:lvl3pPr>
            <a:lvl4pPr>
              <a:defRPr sz="1200"/>
            </a:lvl4pPr>
            <a:lvl5pPr>
              <a:defRPr sz="1200"/>
            </a:lvl5pPr>
          </a:lstStyle>
          <a:p>
            <a:pPr lvl="0"/>
            <a:r>
              <a:rPr lang="en-US"/>
              <a:t>2. Lifestyle factors: diet/nutrition, physical activity, smoking, alcohol</a:t>
            </a:r>
          </a:p>
        </p:txBody>
      </p:sp>
      <p:sp>
        <p:nvSpPr>
          <p:cNvPr id="6" name="Content Placeholder 9"/>
          <p:cNvSpPr>
            <a:spLocks noGrp="1"/>
          </p:cNvSpPr>
          <p:nvPr>
            <p:ph sz="quarter" idx="16" hasCustomPrompt="1"/>
          </p:nvPr>
        </p:nvSpPr>
        <p:spPr>
          <a:xfrm>
            <a:off x="251522" y="3861048"/>
            <a:ext cx="8641655" cy="1079574"/>
          </a:xfrm>
          <a:prstGeom prst="rect">
            <a:avLst/>
          </a:prstGeom>
        </p:spPr>
        <p:txBody>
          <a:bodyPr/>
          <a:lstStyle>
            <a:lvl1pPr marL="0" indent="0">
              <a:buFont typeface="Arial" panose="020B0604020202020204" pitchFamily="34" charset="0"/>
              <a:buNone/>
              <a:defRPr sz="1200" b="0" baseline="0"/>
            </a:lvl1pPr>
            <a:lvl2pPr>
              <a:defRPr sz="1200"/>
            </a:lvl2pPr>
            <a:lvl3pPr>
              <a:defRPr sz="1200"/>
            </a:lvl3pPr>
            <a:lvl4pPr>
              <a:defRPr sz="1200"/>
            </a:lvl4pPr>
            <a:lvl5pPr>
              <a:defRPr sz="1200"/>
            </a:lvl5pPr>
          </a:lstStyle>
          <a:p>
            <a:pPr lvl="0"/>
            <a:r>
              <a:rPr lang="en-US"/>
              <a:t>3. </a:t>
            </a:r>
            <a:r>
              <a:rPr lang="en-US" err="1"/>
              <a:t>Immunisation</a:t>
            </a:r>
            <a:r>
              <a:rPr lang="en-US"/>
              <a:t> and screening</a:t>
            </a:r>
          </a:p>
        </p:txBody>
      </p:sp>
      <p:sp>
        <p:nvSpPr>
          <p:cNvPr id="7" name="Content Placeholder 9"/>
          <p:cNvSpPr>
            <a:spLocks noGrp="1"/>
          </p:cNvSpPr>
          <p:nvPr>
            <p:ph sz="quarter" idx="17" hasCustomPrompt="1"/>
          </p:nvPr>
        </p:nvSpPr>
        <p:spPr>
          <a:xfrm>
            <a:off x="251522" y="5034442"/>
            <a:ext cx="8641655" cy="1079574"/>
          </a:xfrm>
          <a:prstGeom prst="rect">
            <a:avLst/>
          </a:prstGeom>
        </p:spPr>
        <p:txBody>
          <a:bodyPr/>
          <a:lstStyle>
            <a:lvl1pPr marL="0" indent="0">
              <a:buFont typeface="Arial" panose="020B0604020202020204" pitchFamily="34" charset="0"/>
              <a:buNone/>
              <a:defRPr sz="1200" b="0" baseline="0"/>
            </a:lvl1pPr>
            <a:lvl2pPr>
              <a:defRPr sz="1200"/>
            </a:lvl2pPr>
            <a:lvl3pPr>
              <a:defRPr sz="1200"/>
            </a:lvl3pPr>
            <a:lvl4pPr>
              <a:defRPr sz="1200"/>
            </a:lvl4pPr>
            <a:lvl5pPr>
              <a:defRPr sz="1200"/>
            </a:lvl5pPr>
          </a:lstStyle>
          <a:p>
            <a:pPr lvl="0"/>
            <a:r>
              <a:rPr lang="en-US"/>
              <a:t>4. Common health conditions and syndromes for [life course group]</a:t>
            </a:r>
          </a:p>
        </p:txBody>
      </p:sp>
    </p:spTree>
    <p:extLst>
      <p:ext uri="{BB962C8B-B14F-4D97-AF65-F5344CB8AC3E}">
        <p14:creationId xmlns:p14="http://schemas.microsoft.com/office/powerpoint/2010/main" val="3691476017"/>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Content Placeholder 9"/>
          <p:cNvSpPr>
            <a:spLocks noGrp="1"/>
          </p:cNvSpPr>
          <p:nvPr>
            <p:ph sz="quarter" idx="14" hasCustomPrompt="1"/>
          </p:nvPr>
        </p:nvSpPr>
        <p:spPr>
          <a:xfrm>
            <a:off x="251521" y="1557338"/>
            <a:ext cx="8641655" cy="1295598"/>
          </a:xfrm>
          <a:prstGeom prst="rect">
            <a:avLst/>
          </a:prstGeom>
        </p:spPr>
        <p:txBody>
          <a:bodyPr/>
          <a:lstStyle>
            <a:lvl1pPr marL="0" indent="0">
              <a:buNone/>
              <a:defRPr sz="1200" baseline="0"/>
            </a:lvl1pPr>
            <a:lvl2pPr>
              <a:defRPr sz="1200"/>
            </a:lvl2pPr>
            <a:lvl3pPr>
              <a:defRPr sz="1200"/>
            </a:lvl3pPr>
            <a:lvl4pPr>
              <a:defRPr sz="1200"/>
            </a:lvl4pPr>
            <a:lvl5pPr>
              <a:defRPr sz="1200"/>
            </a:lvl5pPr>
          </a:lstStyle>
          <a:p>
            <a:pPr lvl="0"/>
            <a:r>
              <a:rPr lang="en-US"/>
              <a:t>1. International policy</a:t>
            </a:r>
          </a:p>
        </p:txBody>
      </p:sp>
      <p:sp>
        <p:nvSpPr>
          <p:cNvPr id="3" name="Content Placeholder 9"/>
          <p:cNvSpPr>
            <a:spLocks noGrp="1"/>
          </p:cNvSpPr>
          <p:nvPr>
            <p:ph sz="quarter" idx="15" hasCustomPrompt="1"/>
          </p:nvPr>
        </p:nvSpPr>
        <p:spPr>
          <a:xfrm>
            <a:off x="251522" y="3068960"/>
            <a:ext cx="8641655" cy="1295598"/>
          </a:xfrm>
          <a:prstGeom prst="rect">
            <a:avLst/>
          </a:prstGeom>
        </p:spPr>
        <p:txBody>
          <a:bodyPr/>
          <a:lstStyle>
            <a:lvl1pPr marL="0" indent="0">
              <a:buNone/>
              <a:defRPr sz="1200" baseline="0"/>
            </a:lvl1pPr>
            <a:lvl2pPr>
              <a:defRPr sz="1200"/>
            </a:lvl2pPr>
            <a:lvl3pPr>
              <a:defRPr sz="1200"/>
            </a:lvl3pPr>
            <a:lvl4pPr>
              <a:defRPr sz="1200"/>
            </a:lvl4pPr>
            <a:lvl5pPr>
              <a:defRPr sz="1200"/>
            </a:lvl5pPr>
          </a:lstStyle>
          <a:p>
            <a:pPr lvl="0"/>
            <a:r>
              <a:rPr lang="en-US"/>
              <a:t>2. National policy</a:t>
            </a:r>
          </a:p>
        </p:txBody>
      </p:sp>
      <p:sp>
        <p:nvSpPr>
          <p:cNvPr id="4" name="Content Placeholder 9"/>
          <p:cNvSpPr>
            <a:spLocks noGrp="1"/>
          </p:cNvSpPr>
          <p:nvPr>
            <p:ph sz="quarter" idx="16" hasCustomPrompt="1"/>
          </p:nvPr>
        </p:nvSpPr>
        <p:spPr>
          <a:xfrm>
            <a:off x="251522" y="4653136"/>
            <a:ext cx="8641655" cy="1295598"/>
          </a:xfrm>
          <a:prstGeom prst="rect">
            <a:avLst/>
          </a:prstGeom>
        </p:spPr>
        <p:txBody>
          <a:bodyPr/>
          <a:lstStyle>
            <a:lvl1pPr marL="0" indent="0">
              <a:buNone/>
              <a:defRPr sz="1200" baseline="0"/>
            </a:lvl1pPr>
            <a:lvl2pPr>
              <a:defRPr sz="1200"/>
            </a:lvl2pPr>
            <a:lvl3pPr>
              <a:defRPr sz="1200"/>
            </a:lvl3pPr>
            <a:lvl4pPr>
              <a:defRPr sz="1200"/>
            </a:lvl4pPr>
            <a:lvl5pPr>
              <a:defRPr sz="1200"/>
            </a:lvl5pPr>
          </a:lstStyle>
          <a:p>
            <a:pPr lvl="0"/>
            <a:r>
              <a:rPr lang="en-US"/>
              <a:t>3. Local policy- EXAMPLES: LBTH strategic plan, TH health and wellbeing, TH mental health strategy etc.</a:t>
            </a:r>
          </a:p>
        </p:txBody>
      </p:sp>
    </p:spTree>
    <p:extLst>
      <p:ext uri="{BB962C8B-B14F-4D97-AF65-F5344CB8AC3E}">
        <p14:creationId xmlns:p14="http://schemas.microsoft.com/office/powerpoint/2010/main" val="957709785"/>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userDrawn="1">
  <p:cSld name="3_Title Slide">
    <p:spTree>
      <p:nvGrpSpPr>
        <p:cNvPr id="1" name=""/>
        <p:cNvGrpSpPr/>
        <p:nvPr/>
      </p:nvGrpSpPr>
      <p:grpSpPr>
        <a:xfrm>
          <a:off x="0" y="0"/>
          <a:ext cx="0" cy="0"/>
          <a:chOff x="0" y="0"/>
          <a:chExt cx="0" cy="0"/>
        </a:xfrm>
      </p:grpSpPr>
      <p:sp>
        <p:nvSpPr>
          <p:cNvPr id="7" name="Content Placeholder 9"/>
          <p:cNvSpPr>
            <a:spLocks noGrp="1"/>
          </p:cNvSpPr>
          <p:nvPr>
            <p:ph sz="quarter" idx="14" hasCustomPrompt="1"/>
          </p:nvPr>
        </p:nvSpPr>
        <p:spPr>
          <a:xfrm>
            <a:off x="251521" y="1557338"/>
            <a:ext cx="8641655" cy="431502"/>
          </a:xfrm>
          <a:prstGeom prst="rect">
            <a:avLst/>
          </a:prstGeom>
        </p:spPr>
        <p:txBody>
          <a:bodyPr/>
          <a:lstStyle>
            <a:lvl1pPr>
              <a:defRPr sz="1200"/>
            </a:lvl1pPr>
            <a:lvl2pPr>
              <a:defRPr sz="1200"/>
            </a:lvl2pPr>
            <a:lvl3pPr>
              <a:defRPr sz="1200"/>
            </a:lvl3pPr>
            <a:lvl4pPr>
              <a:defRPr sz="1200"/>
            </a:lvl4pPr>
            <a:lvl5pPr>
              <a:defRPr sz="1200"/>
            </a:lvl5pPr>
          </a:lstStyle>
          <a:p>
            <a:pPr lvl="0"/>
            <a:r>
              <a:rPr lang="en-US"/>
              <a:t>TH overarching strategies</a:t>
            </a:r>
          </a:p>
        </p:txBody>
      </p:sp>
      <p:sp>
        <p:nvSpPr>
          <p:cNvPr id="3" name="Content Placeholder 9"/>
          <p:cNvSpPr>
            <a:spLocks noGrp="1"/>
          </p:cNvSpPr>
          <p:nvPr>
            <p:ph sz="quarter" idx="15" hasCustomPrompt="1"/>
          </p:nvPr>
        </p:nvSpPr>
        <p:spPr>
          <a:xfrm>
            <a:off x="251522" y="2277418"/>
            <a:ext cx="8641655" cy="431502"/>
          </a:xfrm>
          <a:prstGeom prst="rect">
            <a:avLst/>
          </a:prstGeom>
        </p:spPr>
        <p:txBody>
          <a:bodyPr/>
          <a:lstStyle>
            <a:lvl1pPr>
              <a:defRPr sz="1200" baseline="0"/>
            </a:lvl1pPr>
            <a:lvl2pPr>
              <a:defRPr sz="1200"/>
            </a:lvl2pPr>
            <a:lvl3pPr>
              <a:defRPr sz="1200"/>
            </a:lvl3pPr>
            <a:lvl4pPr>
              <a:defRPr sz="1200"/>
            </a:lvl4pPr>
            <a:lvl5pPr>
              <a:defRPr sz="1200"/>
            </a:lvl5pPr>
          </a:lstStyle>
          <a:p>
            <a:pPr lvl="0"/>
            <a:r>
              <a:rPr lang="en-US"/>
              <a:t>Wider determinants- specific strategies/services/interventions</a:t>
            </a:r>
          </a:p>
        </p:txBody>
      </p:sp>
      <p:sp>
        <p:nvSpPr>
          <p:cNvPr id="4" name="Content Placeholder 9"/>
          <p:cNvSpPr>
            <a:spLocks noGrp="1"/>
          </p:cNvSpPr>
          <p:nvPr>
            <p:ph sz="quarter" idx="16" hasCustomPrompt="1"/>
          </p:nvPr>
        </p:nvSpPr>
        <p:spPr>
          <a:xfrm>
            <a:off x="251522" y="2996952"/>
            <a:ext cx="8641655" cy="431502"/>
          </a:xfrm>
          <a:prstGeom prst="rect">
            <a:avLst/>
          </a:prstGeom>
        </p:spPr>
        <p:txBody>
          <a:bodyPr/>
          <a:lstStyle>
            <a:lvl1pPr>
              <a:defRPr sz="1200" baseline="0"/>
            </a:lvl1pPr>
            <a:lvl2pPr>
              <a:defRPr sz="1200"/>
            </a:lvl2pPr>
            <a:lvl3pPr>
              <a:defRPr sz="1200"/>
            </a:lvl3pPr>
            <a:lvl4pPr>
              <a:defRPr sz="1200"/>
            </a:lvl4pPr>
            <a:lvl5pPr>
              <a:defRPr sz="1200"/>
            </a:lvl5pPr>
          </a:lstStyle>
          <a:p>
            <a:pPr lvl="0"/>
            <a:r>
              <a:rPr lang="en-US"/>
              <a:t>Lifestyle factors- specific strategies/services/interventions</a:t>
            </a:r>
          </a:p>
        </p:txBody>
      </p:sp>
      <p:sp>
        <p:nvSpPr>
          <p:cNvPr id="5" name="Content Placeholder 9"/>
          <p:cNvSpPr>
            <a:spLocks noGrp="1"/>
          </p:cNvSpPr>
          <p:nvPr>
            <p:ph sz="quarter" idx="17" hasCustomPrompt="1"/>
          </p:nvPr>
        </p:nvSpPr>
        <p:spPr>
          <a:xfrm>
            <a:off x="250827" y="3717032"/>
            <a:ext cx="8641655" cy="431502"/>
          </a:xfrm>
          <a:prstGeom prst="rect">
            <a:avLst/>
          </a:prstGeom>
        </p:spPr>
        <p:txBody>
          <a:bodyPr/>
          <a:lstStyle>
            <a:lvl1pPr>
              <a:defRPr sz="1200" baseline="0"/>
            </a:lvl1pPr>
            <a:lvl2pPr>
              <a:defRPr sz="1200"/>
            </a:lvl2pPr>
            <a:lvl3pPr>
              <a:defRPr sz="1200"/>
            </a:lvl3pPr>
            <a:lvl4pPr>
              <a:defRPr sz="1200"/>
            </a:lvl4pPr>
            <a:lvl5pPr>
              <a:defRPr sz="1200"/>
            </a:lvl5pPr>
          </a:lstStyle>
          <a:p>
            <a:pPr lvl="0"/>
            <a:r>
              <a:rPr lang="en-US"/>
              <a:t>Common health conditions and syndromes to [specific life course group]</a:t>
            </a:r>
          </a:p>
        </p:txBody>
      </p:sp>
      <p:sp>
        <p:nvSpPr>
          <p:cNvPr id="6" name="Content Placeholder 9"/>
          <p:cNvSpPr>
            <a:spLocks noGrp="1"/>
          </p:cNvSpPr>
          <p:nvPr>
            <p:ph sz="quarter" idx="18" hasCustomPrompt="1"/>
          </p:nvPr>
        </p:nvSpPr>
        <p:spPr>
          <a:xfrm>
            <a:off x="251522" y="4437112"/>
            <a:ext cx="8641655" cy="431502"/>
          </a:xfrm>
          <a:prstGeom prst="rect">
            <a:avLst/>
          </a:prstGeom>
        </p:spPr>
        <p:txBody>
          <a:bodyPr/>
          <a:lstStyle>
            <a:lvl1pPr>
              <a:defRPr sz="1200" baseline="0"/>
            </a:lvl1pPr>
            <a:lvl2pPr>
              <a:defRPr sz="1200"/>
            </a:lvl2pPr>
            <a:lvl3pPr>
              <a:defRPr sz="1200"/>
            </a:lvl3pPr>
            <a:lvl4pPr>
              <a:defRPr sz="1200"/>
            </a:lvl4pPr>
            <a:lvl5pPr>
              <a:defRPr sz="1200"/>
            </a:lvl5pPr>
          </a:lstStyle>
          <a:p>
            <a:pPr lvl="0"/>
            <a:r>
              <a:rPr lang="en-US"/>
              <a:t>Social care services- [specific to life course group]</a:t>
            </a:r>
          </a:p>
        </p:txBody>
      </p:sp>
    </p:spTree>
    <p:extLst>
      <p:ext uri="{BB962C8B-B14F-4D97-AF65-F5344CB8AC3E}">
        <p14:creationId xmlns:p14="http://schemas.microsoft.com/office/powerpoint/2010/main" val="3659872771"/>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userDrawn="1">
  <p:cSld name="2_Title Slide">
    <p:spTree>
      <p:nvGrpSpPr>
        <p:cNvPr id="1" name=""/>
        <p:cNvGrpSpPr/>
        <p:nvPr/>
      </p:nvGrpSpPr>
      <p:grpSpPr>
        <a:xfrm>
          <a:off x="0" y="0"/>
          <a:ext cx="0" cy="0"/>
          <a:chOff x="0" y="0"/>
          <a:chExt cx="0" cy="0"/>
        </a:xfrm>
      </p:grpSpPr>
      <p:sp>
        <p:nvSpPr>
          <p:cNvPr id="6" name="Content Placeholder 9"/>
          <p:cNvSpPr>
            <a:spLocks noGrp="1"/>
          </p:cNvSpPr>
          <p:nvPr>
            <p:ph sz="quarter" idx="16" hasCustomPrompt="1"/>
          </p:nvPr>
        </p:nvSpPr>
        <p:spPr>
          <a:xfrm>
            <a:off x="251522" y="1700808"/>
            <a:ext cx="8641655" cy="647526"/>
          </a:xfrm>
          <a:prstGeom prst="rect">
            <a:avLst/>
          </a:prstGeom>
        </p:spPr>
        <p:txBody>
          <a:bodyPr/>
          <a:lstStyle>
            <a:lvl1pPr>
              <a:defRPr sz="1200" baseline="0"/>
            </a:lvl1pPr>
            <a:lvl2pPr>
              <a:defRPr sz="1200"/>
            </a:lvl2pPr>
            <a:lvl3pPr>
              <a:defRPr sz="1200"/>
            </a:lvl3pPr>
            <a:lvl4pPr>
              <a:defRPr sz="1200"/>
            </a:lvl4pPr>
            <a:lvl5pPr>
              <a:defRPr sz="1200"/>
            </a:lvl5pPr>
          </a:lstStyle>
          <a:p>
            <a:pPr lvl="0"/>
            <a:r>
              <a:rPr lang="en-US"/>
              <a:t>Could include service delivery, training of staff, information provision, information technology, patient and public engagement, engagement of local businesses, improvements in data and information gathering, finance etc.</a:t>
            </a:r>
          </a:p>
        </p:txBody>
      </p:sp>
    </p:spTree>
    <p:extLst>
      <p:ext uri="{BB962C8B-B14F-4D97-AF65-F5344CB8AC3E}">
        <p14:creationId xmlns:p14="http://schemas.microsoft.com/office/powerpoint/2010/main" val="3173109967"/>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CDC2FB-60EB-42F9-88DC-B87BE317C79A}"/>
              </a:ext>
            </a:extLst>
          </p:cNvPr>
          <p:cNvSpPr>
            <a:spLocks noGrp="1"/>
          </p:cNvSpPr>
          <p:nvPr>
            <p:ph type="ctrTitle" hasCustomPrompt="1"/>
          </p:nvPr>
        </p:nvSpPr>
        <p:spPr>
          <a:xfrm>
            <a:off x="628654" y="1122363"/>
            <a:ext cx="5389595" cy="2387600"/>
          </a:xfrm>
        </p:spPr>
        <p:txBody>
          <a:bodyPr anchor="b">
            <a:normAutofit/>
          </a:bodyPr>
          <a:lstStyle>
            <a:lvl1pPr algn="l">
              <a:defRPr sz="2475">
                <a:solidFill>
                  <a:schemeClr val="bg1"/>
                </a:solidFill>
                <a:latin typeface="+mj-lt"/>
              </a:defRPr>
            </a:lvl1pPr>
          </a:lstStyle>
          <a:p>
            <a:r>
              <a:rPr lang="en-US"/>
              <a:t>Click to edit Master title style </a:t>
            </a:r>
            <a:endParaRPr lang="en-GB"/>
          </a:p>
        </p:txBody>
      </p:sp>
      <p:sp>
        <p:nvSpPr>
          <p:cNvPr id="3" name="Subtitle 2">
            <a:extLst>
              <a:ext uri="{FF2B5EF4-FFF2-40B4-BE49-F238E27FC236}">
                <a16:creationId xmlns:a16="http://schemas.microsoft.com/office/drawing/2014/main" id="{11C81B1B-C1AD-4610-9765-10AB1B1A3A3C}"/>
              </a:ext>
            </a:extLst>
          </p:cNvPr>
          <p:cNvSpPr>
            <a:spLocks noGrp="1"/>
          </p:cNvSpPr>
          <p:nvPr>
            <p:ph type="subTitle" idx="1"/>
          </p:nvPr>
        </p:nvSpPr>
        <p:spPr>
          <a:xfrm>
            <a:off x="628654" y="3602038"/>
            <a:ext cx="5389595" cy="1655762"/>
          </a:xfrm>
        </p:spPr>
        <p:txBody>
          <a:bodyPr>
            <a:normAutofit/>
          </a:bodyPr>
          <a:lstStyle>
            <a:lvl1pPr marL="0" indent="0" algn="l">
              <a:buNone/>
              <a:defRPr sz="1575">
                <a:solidFill>
                  <a:schemeClr val="bg1"/>
                </a:solidFill>
                <a:latin typeface="+mn-lt"/>
              </a:defRPr>
            </a:lvl1pPr>
            <a:lvl2pPr marL="257175" indent="0" algn="ctr">
              <a:buNone/>
              <a:defRPr sz="1125"/>
            </a:lvl2pPr>
            <a:lvl3pPr marL="514350" indent="0" algn="ctr">
              <a:buNone/>
              <a:defRPr sz="1013"/>
            </a:lvl3pPr>
            <a:lvl4pPr marL="771525" indent="0" algn="ctr">
              <a:buNone/>
              <a:defRPr sz="900"/>
            </a:lvl4pPr>
            <a:lvl5pPr marL="1028700" indent="0" algn="ctr">
              <a:buNone/>
              <a:defRPr sz="900"/>
            </a:lvl5pPr>
            <a:lvl6pPr marL="1285875" indent="0" algn="ctr">
              <a:buNone/>
              <a:defRPr sz="900"/>
            </a:lvl6pPr>
            <a:lvl7pPr marL="1543050" indent="0" algn="ctr">
              <a:buNone/>
              <a:defRPr sz="900"/>
            </a:lvl7pPr>
            <a:lvl8pPr marL="1800225" indent="0" algn="ctr">
              <a:buNone/>
              <a:defRPr sz="900"/>
            </a:lvl8pPr>
            <a:lvl9pPr marL="2057400" indent="0" algn="ctr">
              <a:buNone/>
              <a:defRPr sz="900"/>
            </a:lvl9pPr>
          </a:lstStyle>
          <a:p>
            <a:r>
              <a:rPr lang="en-US"/>
              <a:t>Click to edit Master subtitle style</a:t>
            </a:r>
            <a:endParaRPr lang="en-GB"/>
          </a:p>
        </p:txBody>
      </p:sp>
    </p:spTree>
    <p:extLst>
      <p:ext uri="{BB962C8B-B14F-4D97-AF65-F5344CB8AC3E}">
        <p14:creationId xmlns:p14="http://schemas.microsoft.com/office/powerpoint/2010/main" val="965991178"/>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5AB841-276D-4AC1-AE14-C657EFF71100}"/>
              </a:ext>
            </a:extLst>
          </p:cNvPr>
          <p:cNvSpPr>
            <a:spLocks noGrp="1"/>
          </p:cNvSpPr>
          <p:nvPr>
            <p:ph type="title"/>
          </p:nvPr>
        </p:nvSpPr>
        <p:spPr>
          <a:xfrm>
            <a:off x="628650" y="1145"/>
            <a:ext cx="7327962" cy="1325563"/>
          </a:xfrm>
        </p:spPr>
        <p:txBody>
          <a:bodyPr/>
          <a:lstStyle>
            <a:lvl1pPr>
              <a:defRPr>
                <a:latin typeface="+mj-lt"/>
              </a:defRPr>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836561FF-A59C-41BF-8DA2-E19D23B8DB7D}"/>
              </a:ext>
            </a:extLst>
          </p:cNvPr>
          <p:cNvSpPr>
            <a:spLocks noGrp="1"/>
          </p:cNvSpPr>
          <p:nvPr>
            <p:ph idx="1"/>
          </p:nvPr>
        </p:nvSpPr>
        <p:spPr>
          <a:xfrm>
            <a:off x="628650" y="1603683"/>
            <a:ext cx="7886700" cy="4351338"/>
          </a:xfrm>
        </p:spPr>
        <p:txBody>
          <a:bodyPr/>
          <a:lstStyle>
            <a:lvl1pPr>
              <a:defRPr>
                <a:latin typeface="+mn-lt"/>
              </a:defRPr>
            </a:lvl1pPr>
            <a:lvl2pPr>
              <a:defRPr>
                <a:latin typeface="+mn-lt"/>
              </a:defRPr>
            </a:lvl2pPr>
            <a:lvl3pPr>
              <a:defRPr>
                <a:latin typeface="+mn-lt"/>
              </a:defRPr>
            </a:lvl3pPr>
            <a:lvl4pPr>
              <a:defRPr>
                <a:latin typeface="+mn-lt"/>
              </a:defRPr>
            </a:lvl4pPr>
            <a:lvl5pPr>
              <a:defRPr>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900365914"/>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C410B32-27A2-4570-A26D-101D582E3C6C}"/>
              </a:ext>
            </a:extLst>
          </p:cNvPr>
          <p:cNvSpPr>
            <a:spLocks noGrp="1"/>
          </p:cNvSpPr>
          <p:nvPr>
            <p:ph sz="half" idx="1"/>
          </p:nvPr>
        </p:nvSpPr>
        <p:spPr>
          <a:xfrm>
            <a:off x="628650" y="1603682"/>
            <a:ext cx="3886200" cy="4351338"/>
          </a:xfrm>
        </p:spPr>
        <p:txBody>
          <a:bodyPr/>
          <a:lstStyle>
            <a:lvl1pPr>
              <a:defRPr>
                <a:latin typeface="+mn-lt"/>
              </a:defRPr>
            </a:lvl1pPr>
            <a:lvl2pPr>
              <a:defRPr>
                <a:latin typeface="+mn-lt"/>
              </a:defRPr>
            </a:lvl2pPr>
            <a:lvl3pPr>
              <a:defRPr>
                <a:latin typeface="+mn-lt"/>
              </a:defRPr>
            </a:lvl3pPr>
            <a:lvl4pPr>
              <a:defRPr>
                <a:latin typeface="+mn-lt"/>
              </a:defRPr>
            </a:lvl4pPr>
            <a:lvl5pPr>
              <a:defRPr>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B48C6104-3F21-449D-B750-5F91268BF49E}"/>
              </a:ext>
            </a:extLst>
          </p:cNvPr>
          <p:cNvSpPr>
            <a:spLocks noGrp="1"/>
          </p:cNvSpPr>
          <p:nvPr>
            <p:ph sz="half" idx="2"/>
          </p:nvPr>
        </p:nvSpPr>
        <p:spPr>
          <a:xfrm>
            <a:off x="4629150" y="1603682"/>
            <a:ext cx="3886200" cy="4351338"/>
          </a:xfrm>
        </p:spPr>
        <p:txBody>
          <a:bodyPr/>
          <a:lstStyle>
            <a:lvl1pPr>
              <a:defRPr>
                <a:latin typeface="+mn-lt"/>
              </a:defRPr>
            </a:lvl1pPr>
            <a:lvl2pPr>
              <a:defRPr>
                <a:latin typeface="+mn-lt"/>
              </a:defRPr>
            </a:lvl2pPr>
            <a:lvl3pPr>
              <a:defRPr>
                <a:latin typeface="+mn-lt"/>
              </a:defRPr>
            </a:lvl3pPr>
            <a:lvl4pPr>
              <a:defRPr>
                <a:latin typeface="+mn-lt"/>
              </a:defRPr>
            </a:lvl4pPr>
            <a:lvl5pPr>
              <a:defRPr>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8" name="Title Placeholder 1">
            <a:extLst>
              <a:ext uri="{FF2B5EF4-FFF2-40B4-BE49-F238E27FC236}">
                <a16:creationId xmlns:a16="http://schemas.microsoft.com/office/drawing/2014/main" id="{3AFE9BBB-7ED8-404A-8BCF-B4EA8611213F}"/>
              </a:ext>
            </a:extLst>
          </p:cNvPr>
          <p:cNvSpPr>
            <a:spLocks noGrp="1"/>
          </p:cNvSpPr>
          <p:nvPr>
            <p:ph type="title"/>
          </p:nvPr>
        </p:nvSpPr>
        <p:spPr>
          <a:xfrm>
            <a:off x="628651" y="1142"/>
            <a:ext cx="7321304" cy="1325563"/>
          </a:xfrm>
          <a:prstGeom prst="rect">
            <a:avLst/>
          </a:prstGeom>
        </p:spPr>
        <p:txBody>
          <a:bodyPr vert="horz" lIns="91440" tIns="45720" rIns="91440" bIns="45720" rtlCol="0" anchor="ctr">
            <a:normAutofit/>
          </a:bodyPr>
          <a:lstStyle>
            <a:lvl1pPr>
              <a:defRPr>
                <a:latin typeface="+mj-lt"/>
              </a:defRPr>
            </a:lvl1pPr>
          </a:lstStyle>
          <a:p>
            <a:r>
              <a:rPr lang="en-US"/>
              <a:t>Click to edit Master title style</a:t>
            </a:r>
            <a:endParaRPr lang="en-GB"/>
          </a:p>
        </p:txBody>
      </p:sp>
    </p:spTree>
    <p:extLst>
      <p:ext uri="{BB962C8B-B14F-4D97-AF65-F5344CB8AC3E}">
        <p14:creationId xmlns:p14="http://schemas.microsoft.com/office/powerpoint/2010/main" val="224921916"/>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6" name="Title Placeholder 1">
            <a:extLst>
              <a:ext uri="{FF2B5EF4-FFF2-40B4-BE49-F238E27FC236}">
                <a16:creationId xmlns:a16="http://schemas.microsoft.com/office/drawing/2014/main" id="{B5240745-C3CA-49A7-BF69-697EA98ACD49}"/>
              </a:ext>
            </a:extLst>
          </p:cNvPr>
          <p:cNvSpPr>
            <a:spLocks noGrp="1"/>
          </p:cNvSpPr>
          <p:nvPr>
            <p:ph type="title"/>
          </p:nvPr>
        </p:nvSpPr>
        <p:spPr>
          <a:xfrm>
            <a:off x="628651" y="1142"/>
            <a:ext cx="7321304" cy="1325563"/>
          </a:xfrm>
          <a:prstGeom prst="rect">
            <a:avLst/>
          </a:prstGeom>
        </p:spPr>
        <p:txBody>
          <a:bodyPr vert="horz" lIns="91440" tIns="45720" rIns="91440" bIns="45720" rtlCol="0" anchor="ctr">
            <a:normAutofit/>
          </a:bodyPr>
          <a:lstStyle>
            <a:lvl1pPr>
              <a:defRPr>
                <a:latin typeface="+mj-lt"/>
              </a:defRPr>
            </a:lvl1pPr>
          </a:lstStyle>
          <a:p>
            <a:r>
              <a:rPr lang="en-US"/>
              <a:t>Click to edit Master title style</a:t>
            </a:r>
            <a:endParaRPr lang="en-GB"/>
          </a:p>
        </p:txBody>
      </p:sp>
    </p:spTree>
    <p:extLst>
      <p:ext uri="{BB962C8B-B14F-4D97-AF65-F5344CB8AC3E}">
        <p14:creationId xmlns:p14="http://schemas.microsoft.com/office/powerpoint/2010/main" val="1400393450"/>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20318762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3_Custom Layout">
    <p:spTree>
      <p:nvGrpSpPr>
        <p:cNvPr id="1" name=""/>
        <p:cNvGrpSpPr/>
        <p:nvPr/>
      </p:nvGrpSpPr>
      <p:grpSpPr>
        <a:xfrm>
          <a:off x="0" y="0"/>
          <a:ext cx="0" cy="0"/>
          <a:chOff x="0" y="0"/>
          <a:chExt cx="0" cy="0"/>
        </a:xfrm>
      </p:grpSpPr>
      <p:sp>
        <p:nvSpPr>
          <p:cNvPr id="3" name="Text Placeholder 7"/>
          <p:cNvSpPr>
            <a:spLocks noGrp="1"/>
          </p:cNvSpPr>
          <p:nvPr>
            <p:ph type="body" sz="quarter" idx="13" hasCustomPrompt="1"/>
          </p:nvPr>
        </p:nvSpPr>
        <p:spPr>
          <a:xfrm>
            <a:off x="1907707" y="1054419"/>
            <a:ext cx="5616623" cy="287908"/>
          </a:xfrm>
          <a:prstGeom prst="rect">
            <a:avLst/>
          </a:prstGeom>
        </p:spPr>
        <p:txBody>
          <a:bodyPr/>
          <a:lstStyle>
            <a:lvl1pPr marL="0" indent="0">
              <a:buNone/>
              <a:defRPr sz="1800" b="1" baseline="0">
                <a:solidFill>
                  <a:schemeClr val="bg1"/>
                </a:solidFill>
              </a:defRPr>
            </a:lvl1pPr>
            <a:lvl2pPr marL="457200" indent="0">
              <a:buNone/>
              <a:defRPr sz="1800" b="1">
                <a:solidFill>
                  <a:schemeClr val="bg1"/>
                </a:solidFill>
              </a:defRPr>
            </a:lvl2pPr>
            <a:lvl3pPr>
              <a:defRPr sz="1800" b="1">
                <a:solidFill>
                  <a:schemeClr val="bg1"/>
                </a:solidFill>
              </a:defRPr>
            </a:lvl3pPr>
            <a:lvl4pPr>
              <a:defRPr sz="1800" b="1">
                <a:solidFill>
                  <a:schemeClr val="bg1"/>
                </a:solidFill>
              </a:defRPr>
            </a:lvl4pPr>
            <a:lvl5pPr>
              <a:defRPr sz="1800" b="1">
                <a:solidFill>
                  <a:schemeClr val="bg1"/>
                </a:solidFill>
              </a:defRPr>
            </a:lvl5pPr>
          </a:lstStyle>
          <a:p>
            <a:pPr lvl="0"/>
            <a:r>
              <a:rPr lang="en-US"/>
              <a:t>Health of [insert life course group]</a:t>
            </a:r>
          </a:p>
          <a:p>
            <a:pPr lvl="3"/>
            <a:r>
              <a:rPr lang="en-US"/>
              <a:t>Fourth level</a:t>
            </a:r>
          </a:p>
          <a:p>
            <a:pPr lvl="4"/>
            <a:r>
              <a:rPr lang="en-US"/>
              <a:t>Fifth</a:t>
            </a:r>
            <a:endParaRPr lang="en-GB"/>
          </a:p>
        </p:txBody>
      </p:sp>
      <p:sp>
        <p:nvSpPr>
          <p:cNvPr id="4" name="Content Placeholder 9"/>
          <p:cNvSpPr>
            <a:spLocks noGrp="1"/>
          </p:cNvSpPr>
          <p:nvPr>
            <p:ph sz="quarter" idx="14" hasCustomPrompt="1"/>
          </p:nvPr>
        </p:nvSpPr>
        <p:spPr>
          <a:xfrm>
            <a:off x="251521" y="1557338"/>
            <a:ext cx="8641655" cy="1079574"/>
          </a:xfrm>
          <a:prstGeom prst="rect">
            <a:avLst/>
          </a:prstGeom>
        </p:spPr>
        <p:txBody>
          <a:bodyPr/>
          <a:lstStyle>
            <a:lvl1pPr marL="0" indent="0">
              <a:buFont typeface="Arial" panose="020B0604020202020204" pitchFamily="34" charset="0"/>
              <a:buNone/>
              <a:defRPr sz="1200" b="0" baseline="0"/>
            </a:lvl1pPr>
            <a:lvl2pPr>
              <a:defRPr sz="1200"/>
            </a:lvl2pPr>
            <a:lvl3pPr>
              <a:defRPr sz="1200"/>
            </a:lvl3pPr>
            <a:lvl4pPr>
              <a:defRPr sz="1200"/>
            </a:lvl4pPr>
            <a:lvl5pPr>
              <a:defRPr sz="1200"/>
            </a:lvl5pPr>
          </a:lstStyle>
          <a:p>
            <a:pPr lvl="0"/>
            <a:r>
              <a:rPr lang="en-US"/>
              <a:t>1. Wider determinants of health: e.g. IMD, income deprivation, home tenure, fuel poverty, housing, access to green space</a:t>
            </a:r>
          </a:p>
        </p:txBody>
      </p:sp>
      <p:sp>
        <p:nvSpPr>
          <p:cNvPr id="5" name="Content Placeholder 9"/>
          <p:cNvSpPr>
            <a:spLocks noGrp="1"/>
          </p:cNvSpPr>
          <p:nvPr>
            <p:ph sz="quarter" idx="15" hasCustomPrompt="1"/>
          </p:nvPr>
        </p:nvSpPr>
        <p:spPr>
          <a:xfrm>
            <a:off x="251522" y="2708920"/>
            <a:ext cx="8641655" cy="1079574"/>
          </a:xfrm>
          <a:prstGeom prst="rect">
            <a:avLst/>
          </a:prstGeom>
        </p:spPr>
        <p:txBody>
          <a:bodyPr/>
          <a:lstStyle>
            <a:lvl1pPr marL="0" indent="0">
              <a:buFont typeface="Arial" panose="020B0604020202020204" pitchFamily="34" charset="0"/>
              <a:buNone/>
              <a:defRPr sz="1200" b="0" baseline="0"/>
            </a:lvl1pPr>
            <a:lvl2pPr>
              <a:defRPr sz="1200"/>
            </a:lvl2pPr>
            <a:lvl3pPr>
              <a:defRPr sz="1200"/>
            </a:lvl3pPr>
            <a:lvl4pPr>
              <a:defRPr sz="1200"/>
            </a:lvl4pPr>
            <a:lvl5pPr>
              <a:defRPr sz="1200"/>
            </a:lvl5pPr>
          </a:lstStyle>
          <a:p>
            <a:pPr lvl="0"/>
            <a:r>
              <a:rPr lang="en-US"/>
              <a:t>2. Lifestyle factors: diet/nutrition, physical activity, smoking, alcohol</a:t>
            </a:r>
          </a:p>
        </p:txBody>
      </p:sp>
      <p:sp>
        <p:nvSpPr>
          <p:cNvPr id="6" name="Content Placeholder 9"/>
          <p:cNvSpPr>
            <a:spLocks noGrp="1"/>
          </p:cNvSpPr>
          <p:nvPr>
            <p:ph sz="quarter" idx="16" hasCustomPrompt="1"/>
          </p:nvPr>
        </p:nvSpPr>
        <p:spPr>
          <a:xfrm>
            <a:off x="251522" y="3861048"/>
            <a:ext cx="8641655" cy="1079574"/>
          </a:xfrm>
          <a:prstGeom prst="rect">
            <a:avLst/>
          </a:prstGeom>
        </p:spPr>
        <p:txBody>
          <a:bodyPr/>
          <a:lstStyle>
            <a:lvl1pPr marL="0" indent="0">
              <a:buFont typeface="Arial" panose="020B0604020202020204" pitchFamily="34" charset="0"/>
              <a:buNone/>
              <a:defRPr sz="1200" b="0" baseline="0"/>
            </a:lvl1pPr>
            <a:lvl2pPr>
              <a:defRPr sz="1200"/>
            </a:lvl2pPr>
            <a:lvl3pPr>
              <a:defRPr sz="1200"/>
            </a:lvl3pPr>
            <a:lvl4pPr>
              <a:defRPr sz="1200"/>
            </a:lvl4pPr>
            <a:lvl5pPr>
              <a:defRPr sz="1200"/>
            </a:lvl5pPr>
          </a:lstStyle>
          <a:p>
            <a:pPr lvl="0"/>
            <a:r>
              <a:rPr lang="en-US"/>
              <a:t>3. </a:t>
            </a:r>
            <a:r>
              <a:rPr lang="en-US" err="1"/>
              <a:t>Immunisation</a:t>
            </a:r>
            <a:r>
              <a:rPr lang="en-US"/>
              <a:t> and screening</a:t>
            </a:r>
          </a:p>
        </p:txBody>
      </p:sp>
      <p:sp>
        <p:nvSpPr>
          <p:cNvPr id="7" name="Content Placeholder 9"/>
          <p:cNvSpPr>
            <a:spLocks noGrp="1"/>
          </p:cNvSpPr>
          <p:nvPr>
            <p:ph sz="quarter" idx="17" hasCustomPrompt="1"/>
          </p:nvPr>
        </p:nvSpPr>
        <p:spPr>
          <a:xfrm>
            <a:off x="251522" y="5034442"/>
            <a:ext cx="8641655" cy="1079574"/>
          </a:xfrm>
          <a:prstGeom prst="rect">
            <a:avLst/>
          </a:prstGeom>
        </p:spPr>
        <p:txBody>
          <a:bodyPr/>
          <a:lstStyle>
            <a:lvl1pPr marL="0" indent="0">
              <a:buFont typeface="Arial" panose="020B0604020202020204" pitchFamily="34" charset="0"/>
              <a:buNone/>
              <a:defRPr sz="1200" b="0" baseline="0"/>
            </a:lvl1pPr>
            <a:lvl2pPr>
              <a:defRPr sz="1200"/>
            </a:lvl2pPr>
            <a:lvl3pPr>
              <a:defRPr sz="1200"/>
            </a:lvl3pPr>
            <a:lvl4pPr>
              <a:defRPr sz="1200"/>
            </a:lvl4pPr>
            <a:lvl5pPr>
              <a:defRPr sz="1200"/>
            </a:lvl5pPr>
          </a:lstStyle>
          <a:p>
            <a:pPr lvl="0"/>
            <a:r>
              <a:rPr lang="en-US"/>
              <a:t>4. Common health conditions and syndromes for [life course group]</a:t>
            </a:r>
          </a:p>
        </p:txBody>
      </p:sp>
    </p:spTree>
    <p:extLst>
      <p:ext uri="{BB962C8B-B14F-4D97-AF65-F5344CB8AC3E}">
        <p14:creationId xmlns:p14="http://schemas.microsoft.com/office/powerpoint/2010/main" val="2627456761"/>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userDrawn="1">
  <p:cSld name="2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59363D-4EC6-B633-317B-FC2519461E91}"/>
              </a:ext>
            </a:extLst>
          </p:cNvPr>
          <p:cNvSpPr>
            <a:spLocks noGrp="1"/>
          </p:cNvSpPr>
          <p:nvPr>
            <p:ph type="title"/>
          </p:nvPr>
        </p:nvSpPr>
        <p:spPr>
          <a:xfrm>
            <a:off x="988314" y="596777"/>
            <a:ext cx="7886700" cy="1325563"/>
          </a:xfrm>
          <a:prstGeom prst="rect">
            <a:avLst/>
          </a:prstGeom>
        </p:spPr>
        <p:txBody>
          <a:bodyPr/>
          <a:lstStyle/>
          <a:p>
            <a:r>
              <a:rPr lang="en-US"/>
              <a:t>Click to edit Master title style</a:t>
            </a:r>
            <a:endParaRPr lang="en-GB"/>
          </a:p>
        </p:txBody>
      </p:sp>
    </p:spTree>
    <p:extLst>
      <p:ext uri="{BB962C8B-B14F-4D97-AF65-F5344CB8AC3E}">
        <p14:creationId xmlns:p14="http://schemas.microsoft.com/office/powerpoint/2010/main" val="3929919581"/>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userDrawn="1">
  <p:cSld name="Setting the scene: who are ...">
    <p:spTree>
      <p:nvGrpSpPr>
        <p:cNvPr id="1" name=""/>
        <p:cNvGrpSpPr/>
        <p:nvPr/>
      </p:nvGrpSpPr>
      <p:grpSpPr>
        <a:xfrm>
          <a:off x="0" y="0"/>
          <a:ext cx="0" cy="0"/>
          <a:chOff x="0" y="0"/>
          <a:chExt cx="0" cy="0"/>
        </a:xfrm>
      </p:grpSpPr>
      <p:sp>
        <p:nvSpPr>
          <p:cNvPr id="8" name="Text Placeholder 7"/>
          <p:cNvSpPr>
            <a:spLocks noGrp="1"/>
          </p:cNvSpPr>
          <p:nvPr>
            <p:ph type="body" sz="quarter" idx="13" hasCustomPrompt="1"/>
          </p:nvPr>
        </p:nvSpPr>
        <p:spPr>
          <a:xfrm>
            <a:off x="1364016" y="485932"/>
            <a:ext cx="7528464" cy="617444"/>
          </a:xfrm>
          <a:prstGeom prst="rect">
            <a:avLst/>
          </a:prstGeom>
        </p:spPr>
        <p:txBody>
          <a:bodyPr/>
          <a:lstStyle>
            <a:lvl1pPr marL="0" indent="0">
              <a:buNone/>
              <a:defRPr sz="1800" b="1" baseline="0">
                <a:solidFill>
                  <a:schemeClr val="bg1"/>
                </a:solidFill>
              </a:defRPr>
            </a:lvl1pPr>
            <a:lvl2pPr marL="457200" indent="0">
              <a:buNone/>
              <a:defRPr sz="1800" b="1">
                <a:solidFill>
                  <a:schemeClr val="bg1"/>
                </a:solidFill>
              </a:defRPr>
            </a:lvl2pPr>
            <a:lvl3pPr>
              <a:defRPr sz="1800" b="1">
                <a:solidFill>
                  <a:schemeClr val="bg1"/>
                </a:solidFill>
              </a:defRPr>
            </a:lvl3pPr>
            <a:lvl4pPr>
              <a:defRPr sz="1800" b="1">
                <a:solidFill>
                  <a:schemeClr val="bg1"/>
                </a:solidFill>
              </a:defRPr>
            </a:lvl4pPr>
            <a:lvl5pPr>
              <a:defRPr sz="1800" b="1">
                <a:solidFill>
                  <a:schemeClr val="bg1"/>
                </a:solidFill>
              </a:defRPr>
            </a:lvl5pPr>
          </a:lstStyle>
          <a:p>
            <a:pPr lvl="0"/>
            <a:r>
              <a:rPr lang="en-US"/>
              <a:t>Who are [e.g. young adults]</a:t>
            </a:r>
          </a:p>
          <a:p>
            <a:pPr lvl="3"/>
            <a:r>
              <a:rPr lang="en-US"/>
              <a:t>Fourth level</a:t>
            </a:r>
          </a:p>
          <a:p>
            <a:pPr lvl="4"/>
            <a:r>
              <a:rPr lang="en-US"/>
              <a:t>Fifth</a:t>
            </a:r>
            <a:endParaRPr lang="en-GB"/>
          </a:p>
        </p:txBody>
      </p:sp>
      <p:sp>
        <p:nvSpPr>
          <p:cNvPr id="10" name="Content Placeholder 9"/>
          <p:cNvSpPr>
            <a:spLocks noGrp="1"/>
          </p:cNvSpPr>
          <p:nvPr>
            <p:ph sz="quarter" idx="14" hasCustomPrompt="1"/>
          </p:nvPr>
        </p:nvSpPr>
        <p:spPr>
          <a:xfrm>
            <a:off x="251521" y="1557338"/>
            <a:ext cx="8641655" cy="503510"/>
          </a:xfrm>
          <a:prstGeom prst="rect">
            <a:avLst/>
          </a:prstGeom>
        </p:spPr>
        <p:txBody>
          <a:bodyPr/>
          <a:lstStyle>
            <a:lvl1pPr>
              <a:defRPr sz="1200" baseline="0"/>
            </a:lvl1pPr>
            <a:lvl2pPr>
              <a:defRPr sz="1200"/>
            </a:lvl2pPr>
            <a:lvl3pPr>
              <a:defRPr sz="1200"/>
            </a:lvl3pPr>
            <a:lvl4pPr>
              <a:defRPr sz="1200"/>
            </a:lvl4pPr>
            <a:lvl5pPr>
              <a:defRPr sz="1200"/>
            </a:lvl5pPr>
          </a:lstStyle>
          <a:p>
            <a:pPr lvl="0"/>
            <a:r>
              <a:rPr lang="en-US"/>
              <a:t>Include definition of this category and who is included in the JSNA. </a:t>
            </a:r>
          </a:p>
        </p:txBody>
      </p:sp>
      <p:sp>
        <p:nvSpPr>
          <p:cNvPr id="3" name="Content Placeholder 2"/>
          <p:cNvSpPr>
            <a:spLocks noGrp="1"/>
          </p:cNvSpPr>
          <p:nvPr>
            <p:ph sz="quarter" idx="15" hasCustomPrompt="1"/>
          </p:nvPr>
        </p:nvSpPr>
        <p:spPr>
          <a:xfrm>
            <a:off x="251520" y="2204864"/>
            <a:ext cx="8640960" cy="2160066"/>
          </a:xfrm>
          <a:prstGeom prst="rect">
            <a:avLst/>
          </a:prstGeom>
        </p:spPr>
        <p:txBody>
          <a:bodyPr/>
          <a:lstStyle>
            <a:lvl1pPr>
              <a:defRPr sz="1200"/>
            </a:lvl1pPr>
          </a:lstStyle>
          <a:p>
            <a:pPr lvl="0"/>
            <a:r>
              <a:rPr lang="en-US"/>
              <a:t>Other info such as biological/social/education (and other) changes for the age group, WHO definitions.</a:t>
            </a:r>
          </a:p>
        </p:txBody>
      </p:sp>
    </p:spTree>
    <p:extLst>
      <p:ext uri="{BB962C8B-B14F-4D97-AF65-F5344CB8AC3E}">
        <p14:creationId xmlns:p14="http://schemas.microsoft.com/office/powerpoint/2010/main" val="2169078941"/>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userDrawn="1">
  <p:cSld name="1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1D0151-7862-805D-1908-4417E0D76CF9}"/>
              </a:ext>
            </a:extLst>
          </p:cNvPr>
          <p:cNvSpPr>
            <a:spLocks noGrp="1"/>
          </p:cNvSpPr>
          <p:nvPr>
            <p:ph type="title"/>
          </p:nvPr>
        </p:nvSpPr>
        <p:spPr>
          <a:xfrm>
            <a:off x="628650" y="365129"/>
            <a:ext cx="7886700" cy="1325563"/>
          </a:xfrm>
          <a:prstGeom prst="rect">
            <a:avLst/>
          </a:prstGeom>
        </p:spPr>
        <p:txBody>
          <a:bodyPr/>
          <a:lstStyle/>
          <a:p>
            <a:r>
              <a:rPr lang="en-US"/>
              <a:t>Click to edit Master title style</a:t>
            </a:r>
            <a:endParaRPr lang="en-GB"/>
          </a:p>
        </p:txBody>
      </p:sp>
    </p:spTree>
    <p:extLst>
      <p:ext uri="{BB962C8B-B14F-4D97-AF65-F5344CB8AC3E}">
        <p14:creationId xmlns:p14="http://schemas.microsoft.com/office/powerpoint/2010/main" val="1413353342"/>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userDrawn="1">
  <p:cSld name="3_Custom Layout">
    <p:spTree>
      <p:nvGrpSpPr>
        <p:cNvPr id="1" name=""/>
        <p:cNvGrpSpPr/>
        <p:nvPr/>
      </p:nvGrpSpPr>
      <p:grpSpPr>
        <a:xfrm>
          <a:off x="0" y="0"/>
          <a:ext cx="0" cy="0"/>
          <a:chOff x="0" y="0"/>
          <a:chExt cx="0" cy="0"/>
        </a:xfrm>
      </p:grpSpPr>
      <p:sp>
        <p:nvSpPr>
          <p:cNvPr id="3" name="Text Placeholder 7"/>
          <p:cNvSpPr>
            <a:spLocks noGrp="1"/>
          </p:cNvSpPr>
          <p:nvPr>
            <p:ph type="body" sz="quarter" idx="13" hasCustomPrompt="1"/>
          </p:nvPr>
        </p:nvSpPr>
        <p:spPr>
          <a:xfrm>
            <a:off x="1907707" y="1054419"/>
            <a:ext cx="5616623" cy="287908"/>
          </a:xfrm>
          <a:prstGeom prst="rect">
            <a:avLst/>
          </a:prstGeom>
        </p:spPr>
        <p:txBody>
          <a:bodyPr/>
          <a:lstStyle>
            <a:lvl1pPr marL="0" indent="0">
              <a:buNone/>
              <a:defRPr sz="1800" b="1" baseline="0">
                <a:solidFill>
                  <a:schemeClr val="bg1"/>
                </a:solidFill>
              </a:defRPr>
            </a:lvl1pPr>
            <a:lvl2pPr marL="457200" indent="0">
              <a:buNone/>
              <a:defRPr sz="1800" b="1">
                <a:solidFill>
                  <a:schemeClr val="bg1"/>
                </a:solidFill>
              </a:defRPr>
            </a:lvl2pPr>
            <a:lvl3pPr>
              <a:defRPr sz="1800" b="1">
                <a:solidFill>
                  <a:schemeClr val="bg1"/>
                </a:solidFill>
              </a:defRPr>
            </a:lvl3pPr>
            <a:lvl4pPr>
              <a:defRPr sz="1800" b="1">
                <a:solidFill>
                  <a:schemeClr val="bg1"/>
                </a:solidFill>
              </a:defRPr>
            </a:lvl4pPr>
            <a:lvl5pPr>
              <a:defRPr sz="1800" b="1">
                <a:solidFill>
                  <a:schemeClr val="bg1"/>
                </a:solidFill>
              </a:defRPr>
            </a:lvl5pPr>
          </a:lstStyle>
          <a:p>
            <a:pPr lvl="0"/>
            <a:r>
              <a:rPr lang="en-US"/>
              <a:t>Health of [insert life course group]</a:t>
            </a:r>
          </a:p>
          <a:p>
            <a:pPr lvl="3"/>
            <a:r>
              <a:rPr lang="en-US"/>
              <a:t>Fourth level</a:t>
            </a:r>
          </a:p>
          <a:p>
            <a:pPr lvl="4"/>
            <a:r>
              <a:rPr lang="en-US"/>
              <a:t>Fifth</a:t>
            </a:r>
            <a:endParaRPr lang="en-GB"/>
          </a:p>
        </p:txBody>
      </p:sp>
      <p:sp>
        <p:nvSpPr>
          <p:cNvPr id="4" name="Content Placeholder 9"/>
          <p:cNvSpPr>
            <a:spLocks noGrp="1"/>
          </p:cNvSpPr>
          <p:nvPr>
            <p:ph sz="quarter" idx="14" hasCustomPrompt="1"/>
          </p:nvPr>
        </p:nvSpPr>
        <p:spPr>
          <a:xfrm>
            <a:off x="251521" y="1557338"/>
            <a:ext cx="8641655" cy="1079574"/>
          </a:xfrm>
          <a:prstGeom prst="rect">
            <a:avLst/>
          </a:prstGeom>
        </p:spPr>
        <p:txBody>
          <a:bodyPr/>
          <a:lstStyle>
            <a:lvl1pPr marL="0" indent="0">
              <a:buFont typeface="Arial" panose="020B0604020202020204" pitchFamily="34" charset="0"/>
              <a:buNone/>
              <a:defRPr sz="1200" b="0" baseline="0"/>
            </a:lvl1pPr>
            <a:lvl2pPr>
              <a:defRPr sz="1200"/>
            </a:lvl2pPr>
            <a:lvl3pPr>
              <a:defRPr sz="1200"/>
            </a:lvl3pPr>
            <a:lvl4pPr>
              <a:defRPr sz="1200"/>
            </a:lvl4pPr>
            <a:lvl5pPr>
              <a:defRPr sz="1200"/>
            </a:lvl5pPr>
          </a:lstStyle>
          <a:p>
            <a:pPr lvl="0"/>
            <a:r>
              <a:rPr lang="en-US"/>
              <a:t>1. Wider determinants of health: e.g. IMD, income deprivation, home tenure, fuel poverty, housing, access to green space</a:t>
            </a:r>
          </a:p>
        </p:txBody>
      </p:sp>
      <p:sp>
        <p:nvSpPr>
          <p:cNvPr id="5" name="Content Placeholder 9"/>
          <p:cNvSpPr>
            <a:spLocks noGrp="1"/>
          </p:cNvSpPr>
          <p:nvPr>
            <p:ph sz="quarter" idx="15" hasCustomPrompt="1"/>
          </p:nvPr>
        </p:nvSpPr>
        <p:spPr>
          <a:xfrm>
            <a:off x="251522" y="2708920"/>
            <a:ext cx="8641655" cy="1079574"/>
          </a:xfrm>
          <a:prstGeom prst="rect">
            <a:avLst/>
          </a:prstGeom>
        </p:spPr>
        <p:txBody>
          <a:bodyPr/>
          <a:lstStyle>
            <a:lvl1pPr marL="0" indent="0">
              <a:buFont typeface="Arial" panose="020B0604020202020204" pitchFamily="34" charset="0"/>
              <a:buNone/>
              <a:defRPr sz="1200" b="0" baseline="0"/>
            </a:lvl1pPr>
            <a:lvl2pPr>
              <a:defRPr sz="1200"/>
            </a:lvl2pPr>
            <a:lvl3pPr>
              <a:defRPr sz="1200"/>
            </a:lvl3pPr>
            <a:lvl4pPr>
              <a:defRPr sz="1200"/>
            </a:lvl4pPr>
            <a:lvl5pPr>
              <a:defRPr sz="1200"/>
            </a:lvl5pPr>
          </a:lstStyle>
          <a:p>
            <a:pPr lvl="0"/>
            <a:r>
              <a:rPr lang="en-US"/>
              <a:t>2. Lifestyle factors: diet/nutrition, physical activity, smoking, alcohol</a:t>
            </a:r>
          </a:p>
        </p:txBody>
      </p:sp>
      <p:sp>
        <p:nvSpPr>
          <p:cNvPr id="6" name="Content Placeholder 9"/>
          <p:cNvSpPr>
            <a:spLocks noGrp="1"/>
          </p:cNvSpPr>
          <p:nvPr>
            <p:ph sz="quarter" idx="16" hasCustomPrompt="1"/>
          </p:nvPr>
        </p:nvSpPr>
        <p:spPr>
          <a:xfrm>
            <a:off x="251522" y="3861048"/>
            <a:ext cx="8641655" cy="1079574"/>
          </a:xfrm>
          <a:prstGeom prst="rect">
            <a:avLst/>
          </a:prstGeom>
        </p:spPr>
        <p:txBody>
          <a:bodyPr/>
          <a:lstStyle>
            <a:lvl1pPr marL="0" indent="0">
              <a:buFont typeface="Arial" panose="020B0604020202020204" pitchFamily="34" charset="0"/>
              <a:buNone/>
              <a:defRPr sz="1200" b="0" baseline="0"/>
            </a:lvl1pPr>
            <a:lvl2pPr>
              <a:defRPr sz="1200"/>
            </a:lvl2pPr>
            <a:lvl3pPr>
              <a:defRPr sz="1200"/>
            </a:lvl3pPr>
            <a:lvl4pPr>
              <a:defRPr sz="1200"/>
            </a:lvl4pPr>
            <a:lvl5pPr>
              <a:defRPr sz="1200"/>
            </a:lvl5pPr>
          </a:lstStyle>
          <a:p>
            <a:pPr lvl="0"/>
            <a:r>
              <a:rPr lang="en-US"/>
              <a:t>3. </a:t>
            </a:r>
            <a:r>
              <a:rPr lang="en-US" err="1"/>
              <a:t>Immunisation</a:t>
            </a:r>
            <a:r>
              <a:rPr lang="en-US"/>
              <a:t> and screening</a:t>
            </a:r>
          </a:p>
        </p:txBody>
      </p:sp>
      <p:sp>
        <p:nvSpPr>
          <p:cNvPr id="7" name="Content Placeholder 9"/>
          <p:cNvSpPr>
            <a:spLocks noGrp="1"/>
          </p:cNvSpPr>
          <p:nvPr>
            <p:ph sz="quarter" idx="17" hasCustomPrompt="1"/>
          </p:nvPr>
        </p:nvSpPr>
        <p:spPr>
          <a:xfrm>
            <a:off x="251522" y="5034442"/>
            <a:ext cx="8641655" cy="1079574"/>
          </a:xfrm>
          <a:prstGeom prst="rect">
            <a:avLst/>
          </a:prstGeom>
        </p:spPr>
        <p:txBody>
          <a:bodyPr/>
          <a:lstStyle>
            <a:lvl1pPr marL="0" indent="0">
              <a:buFont typeface="Arial" panose="020B0604020202020204" pitchFamily="34" charset="0"/>
              <a:buNone/>
              <a:defRPr sz="1200" b="0" baseline="0"/>
            </a:lvl1pPr>
            <a:lvl2pPr>
              <a:defRPr sz="1200"/>
            </a:lvl2pPr>
            <a:lvl3pPr>
              <a:defRPr sz="1200"/>
            </a:lvl3pPr>
            <a:lvl4pPr>
              <a:defRPr sz="1200"/>
            </a:lvl4pPr>
            <a:lvl5pPr>
              <a:defRPr sz="1200"/>
            </a:lvl5pPr>
          </a:lstStyle>
          <a:p>
            <a:pPr lvl="0"/>
            <a:r>
              <a:rPr lang="en-US"/>
              <a:t>4. Common health conditions and syndromes for [life course group]</a:t>
            </a:r>
          </a:p>
        </p:txBody>
      </p:sp>
    </p:spTree>
    <p:extLst>
      <p:ext uri="{BB962C8B-B14F-4D97-AF65-F5344CB8AC3E}">
        <p14:creationId xmlns:p14="http://schemas.microsoft.com/office/powerpoint/2010/main" val="3802013166"/>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Content Placeholder 9"/>
          <p:cNvSpPr>
            <a:spLocks noGrp="1"/>
          </p:cNvSpPr>
          <p:nvPr>
            <p:ph sz="quarter" idx="14" hasCustomPrompt="1"/>
          </p:nvPr>
        </p:nvSpPr>
        <p:spPr>
          <a:xfrm>
            <a:off x="251521" y="1557338"/>
            <a:ext cx="8641655" cy="1295598"/>
          </a:xfrm>
          <a:prstGeom prst="rect">
            <a:avLst/>
          </a:prstGeom>
        </p:spPr>
        <p:txBody>
          <a:bodyPr/>
          <a:lstStyle>
            <a:lvl1pPr marL="0" indent="0">
              <a:buNone/>
              <a:defRPr sz="1200" baseline="0"/>
            </a:lvl1pPr>
            <a:lvl2pPr>
              <a:defRPr sz="1200"/>
            </a:lvl2pPr>
            <a:lvl3pPr>
              <a:defRPr sz="1200"/>
            </a:lvl3pPr>
            <a:lvl4pPr>
              <a:defRPr sz="1200"/>
            </a:lvl4pPr>
            <a:lvl5pPr>
              <a:defRPr sz="1200"/>
            </a:lvl5pPr>
          </a:lstStyle>
          <a:p>
            <a:pPr lvl="0"/>
            <a:r>
              <a:rPr lang="en-US"/>
              <a:t>1. International policy</a:t>
            </a:r>
          </a:p>
        </p:txBody>
      </p:sp>
      <p:sp>
        <p:nvSpPr>
          <p:cNvPr id="3" name="Content Placeholder 9"/>
          <p:cNvSpPr>
            <a:spLocks noGrp="1"/>
          </p:cNvSpPr>
          <p:nvPr>
            <p:ph sz="quarter" idx="15" hasCustomPrompt="1"/>
          </p:nvPr>
        </p:nvSpPr>
        <p:spPr>
          <a:xfrm>
            <a:off x="251522" y="3068960"/>
            <a:ext cx="8641655" cy="1295598"/>
          </a:xfrm>
          <a:prstGeom prst="rect">
            <a:avLst/>
          </a:prstGeom>
        </p:spPr>
        <p:txBody>
          <a:bodyPr/>
          <a:lstStyle>
            <a:lvl1pPr marL="0" indent="0">
              <a:buNone/>
              <a:defRPr sz="1200" baseline="0"/>
            </a:lvl1pPr>
            <a:lvl2pPr>
              <a:defRPr sz="1200"/>
            </a:lvl2pPr>
            <a:lvl3pPr>
              <a:defRPr sz="1200"/>
            </a:lvl3pPr>
            <a:lvl4pPr>
              <a:defRPr sz="1200"/>
            </a:lvl4pPr>
            <a:lvl5pPr>
              <a:defRPr sz="1200"/>
            </a:lvl5pPr>
          </a:lstStyle>
          <a:p>
            <a:pPr lvl="0"/>
            <a:r>
              <a:rPr lang="en-US"/>
              <a:t>2. National policy</a:t>
            </a:r>
          </a:p>
        </p:txBody>
      </p:sp>
      <p:sp>
        <p:nvSpPr>
          <p:cNvPr id="4" name="Content Placeholder 9"/>
          <p:cNvSpPr>
            <a:spLocks noGrp="1"/>
          </p:cNvSpPr>
          <p:nvPr>
            <p:ph sz="quarter" idx="16" hasCustomPrompt="1"/>
          </p:nvPr>
        </p:nvSpPr>
        <p:spPr>
          <a:xfrm>
            <a:off x="251522" y="4653136"/>
            <a:ext cx="8641655" cy="1295598"/>
          </a:xfrm>
          <a:prstGeom prst="rect">
            <a:avLst/>
          </a:prstGeom>
        </p:spPr>
        <p:txBody>
          <a:bodyPr/>
          <a:lstStyle>
            <a:lvl1pPr marL="0" indent="0">
              <a:buNone/>
              <a:defRPr sz="1200" baseline="0"/>
            </a:lvl1pPr>
            <a:lvl2pPr>
              <a:defRPr sz="1200"/>
            </a:lvl2pPr>
            <a:lvl3pPr>
              <a:defRPr sz="1200"/>
            </a:lvl3pPr>
            <a:lvl4pPr>
              <a:defRPr sz="1200"/>
            </a:lvl4pPr>
            <a:lvl5pPr>
              <a:defRPr sz="1200"/>
            </a:lvl5pPr>
          </a:lstStyle>
          <a:p>
            <a:pPr lvl="0"/>
            <a:r>
              <a:rPr lang="en-US"/>
              <a:t>3. Local policy- EXAMPLES: LBTH strategic plan, TH health and wellbeing, TH mental health strategy etc.</a:t>
            </a:r>
          </a:p>
        </p:txBody>
      </p:sp>
    </p:spTree>
    <p:extLst>
      <p:ext uri="{BB962C8B-B14F-4D97-AF65-F5344CB8AC3E}">
        <p14:creationId xmlns:p14="http://schemas.microsoft.com/office/powerpoint/2010/main" val="1423583708"/>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userDrawn="1">
  <p:cSld name="3_Title Slide">
    <p:spTree>
      <p:nvGrpSpPr>
        <p:cNvPr id="1" name=""/>
        <p:cNvGrpSpPr/>
        <p:nvPr/>
      </p:nvGrpSpPr>
      <p:grpSpPr>
        <a:xfrm>
          <a:off x="0" y="0"/>
          <a:ext cx="0" cy="0"/>
          <a:chOff x="0" y="0"/>
          <a:chExt cx="0" cy="0"/>
        </a:xfrm>
      </p:grpSpPr>
      <p:sp>
        <p:nvSpPr>
          <p:cNvPr id="7" name="Content Placeholder 9"/>
          <p:cNvSpPr>
            <a:spLocks noGrp="1"/>
          </p:cNvSpPr>
          <p:nvPr>
            <p:ph sz="quarter" idx="14" hasCustomPrompt="1"/>
          </p:nvPr>
        </p:nvSpPr>
        <p:spPr>
          <a:xfrm>
            <a:off x="251521" y="1557338"/>
            <a:ext cx="8641655" cy="431502"/>
          </a:xfrm>
          <a:prstGeom prst="rect">
            <a:avLst/>
          </a:prstGeom>
        </p:spPr>
        <p:txBody>
          <a:bodyPr/>
          <a:lstStyle>
            <a:lvl1pPr>
              <a:defRPr sz="1200"/>
            </a:lvl1pPr>
            <a:lvl2pPr>
              <a:defRPr sz="1200"/>
            </a:lvl2pPr>
            <a:lvl3pPr>
              <a:defRPr sz="1200"/>
            </a:lvl3pPr>
            <a:lvl4pPr>
              <a:defRPr sz="1200"/>
            </a:lvl4pPr>
            <a:lvl5pPr>
              <a:defRPr sz="1200"/>
            </a:lvl5pPr>
          </a:lstStyle>
          <a:p>
            <a:pPr lvl="0"/>
            <a:r>
              <a:rPr lang="en-US"/>
              <a:t>TH overarching strategies</a:t>
            </a:r>
          </a:p>
        </p:txBody>
      </p:sp>
      <p:sp>
        <p:nvSpPr>
          <p:cNvPr id="3" name="Content Placeholder 9"/>
          <p:cNvSpPr>
            <a:spLocks noGrp="1"/>
          </p:cNvSpPr>
          <p:nvPr>
            <p:ph sz="quarter" idx="15" hasCustomPrompt="1"/>
          </p:nvPr>
        </p:nvSpPr>
        <p:spPr>
          <a:xfrm>
            <a:off x="251522" y="2277418"/>
            <a:ext cx="8641655" cy="431502"/>
          </a:xfrm>
          <a:prstGeom prst="rect">
            <a:avLst/>
          </a:prstGeom>
        </p:spPr>
        <p:txBody>
          <a:bodyPr/>
          <a:lstStyle>
            <a:lvl1pPr>
              <a:defRPr sz="1200" baseline="0"/>
            </a:lvl1pPr>
            <a:lvl2pPr>
              <a:defRPr sz="1200"/>
            </a:lvl2pPr>
            <a:lvl3pPr>
              <a:defRPr sz="1200"/>
            </a:lvl3pPr>
            <a:lvl4pPr>
              <a:defRPr sz="1200"/>
            </a:lvl4pPr>
            <a:lvl5pPr>
              <a:defRPr sz="1200"/>
            </a:lvl5pPr>
          </a:lstStyle>
          <a:p>
            <a:pPr lvl="0"/>
            <a:r>
              <a:rPr lang="en-US"/>
              <a:t>Wider determinants- specific strategies/services/interventions</a:t>
            </a:r>
          </a:p>
        </p:txBody>
      </p:sp>
      <p:sp>
        <p:nvSpPr>
          <p:cNvPr id="4" name="Content Placeholder 9"/>
          <p:cNvSpPr>
            <a:spLocks noGrp="1"/>
          </p:cNvSpPr>
          <p:nvPr>
            <p:ph sz="quarter" idx="16" hasCustomPrompt="1"/>
          </p:nvPr>
        </p:nvSpPr>
        <p:spPr>
          <a:xfrm>
            <a:off x="251522" y="2996952"/>
            <a:ext cx="8641655" cy="431502"/>
          </a:xfrm>
          <a:prstGeom prst="rect">
            <a:avLst/>
          </a:prstGeom>
        </p:spPr>
        <p:txBody>
          <a:bodyPr/>
          <a:lstStyle>
            <a:lvl1pPr>
              <a:defRPr sz="1200" baseline="0"/>
            </a:lvl1pPr>
            <a:lvl2pPr>
              <a:defRPr sz="1200"/>
            </a:lvl2pPr>
            <a:lvl3pPr>
              <a:defRPr sz="1200"/>
            </a:lvl3pPr>
            <a:lvl4pPr>
              <a:defRPr sz="1200"/>
            </a:lvl4pPr>
            <a:lvl5pPr>
              <a:defRPr sz="1200"/>
            </a:lvl5pPr>
          </a:lstStyle>
          <a:p>
            <a:pPr lvl="0"/>
            <a:r>
              <a:rPr lang="en-US"/>
              <a:t>Lifestyle factors- specific strategies/services/interventions</a:t>
            </a:r>
          </a:p>
        </p:txBody>
      </p:sp>
      <p:sp>
        <p:nvSpPr>
          <p:cNvPr id="5" name="Content Placeholder 9"/>
          <p:cNvSpPr>
            <a:spLocks noGrp="1"/>
          </p:cNvSpPr>
          <p:nvPr>
            <p:ph sz="quarter" idx="17" hasCustomPrompt="1"/>
          </p:nvPr>
        </p:nvSpPr>
        <p:spPr>
          <a:xfrm>
            <a:off x="250827" y="3717032"/>
            <a:ext cx="8641655" cy="431502"/>
          </a:xfrm>
          <a:prstGeom prst="rect">
            <a:avLst/>
          </a:prstGeom>
        </p:spPr>
        <p:txBody>
          <a:bodyPr/>
          <a:lstStyle>
            <a:lvl1pPr>
              <a:defRPr sz="1200" baseline="0"/>
            </a:lvl1pPr>
            <a:lvl2pPr>
              <a:defRPr sz="1200"/>
            </a:lvl2pPr>
            <a:lvl3pPr>
              <a:defRPr sz="1200"/>
            </a:lvl3pPr>
            <a:lvl4pPr>
              <a:defRPr sz="1200"/>
            </a:lvl4pPr>
            <a:lvl5pPr>
              <a:defRPr sz="1200"/>
            </a:lvl5pPr>
          </a:lstStyle>
          <a:p>
            <a:pPr lvl="0"/>
            <a:r>
              <a:rPr lang="en-US"/>
              <a:t>Common health conditions and syndromes to [specific life course group]</a:t>
            </a:r>
          </a:p>
        </p:txBody>
      </p:sp>
      <p:sp>
        <p:nvSpPr>
          <p:cNvPr id="6" name="Content Placeholder 9"/>
          <p:cNvSpPr>
            <a:spLocks noGrp="1"/>
          </p:cNvSpPr>
          <p:nvPr>
            <p:ph sz="quarter" idx="18" hasCustomPrompt="1"/>
          </p:nvPr>
        </p:nvSpPr>
        <p:spPr>
          <a:xfrm>
            <a:off x="251522" y="4437112"/>
            <a:ext cx="8641655" cy="431502"/>
          </a:xfrm>
          <a:prstGeom prst="rect">
            <a:avLst/>
          </a:prstGeom>
        </p:spPr>
        <p:txBody>
          <a:bodyPr/>
          <a:lstStyle>
            <a:lvl1pPr>
              <a:defRPr sz="1200" baseline="0"/>
            </a:lvl1pPr>
            <a:lvl2pPr>
              <a:defRPr sz="1200"/>
            </a:lvl2pPr>
            <a:lvl3pPr>
              <a:defRPr sz="1200"/>
            </a:lvl3pPr>
            <a:lvl4pPr>
              <a:defRPr sz="1200"/>
            </a:lvl4pPr>
            <a:lvl5pPr>
              <a:defRPr sz="1200"/>
            </a:lvl5pPr>
          </a:lstStyle>
          <a:p>
            <a:pPr lvl="0"/>
            <a:r>
              <a:rPr lang="en-US"/>
              <a:t>Social care services- [specific to life course group]</a:t>
            </a:r>
          </a:p>
        </p:txBody>
      </p:sp>
    </p:spTree>
    <p:extLst>
      <p:ext uri="{BB962C8B-B14F-4D97-AF65-F5344CB8AC3E}">
        <p14:creationId xmlns:p14="http://schemas.microsoft.com/office/powerpoint/2010/main" val="194978493"/>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userDrawn="1">
  <p:cSld name="2_Title Slide">
    <p:spTree>
      <p:nvGrpSpPr>
        <p:cNvPr id="1" name=""/>
        <p:cNvGrpSpPr/>
        <p:nvPr/>
      </p:nvGrpSpPr>
      <p:grpSpPr>
        <a:xfrm>
          <a:off x="0" y="0"/>
          <a:ext cx="0" cy="0"/>
          <a:chOff x="0" y="0"/>
          <a:chExt cx="0" cy="0"/>
        </a:xfrm>
      </p:grpSpPr>
      <p:sp>
        <p:nvSpPr>
          <p:cNvPr id="6" name="Content Placeholder 9"/>
          <p:cNvSpPr>
            <a:spLocks noGrp="1"/>
          </p:cNvSpPr>
          <p:nvPr>
            <p:ph sz="quarter" idx="16" hasCustomPrompt="1"/>
          </p:nvPr>
        </p:nvSpPr>
        <p:spPr>
          <a:xfrm>
            <a:off x="251522" y="1700808"/>
            <a:ext cx="8641655" cy="647526"/>
          </a:xfrm>
          <a:prstGeom prst="rect">
            <a:avLst/>
          </a:prstGeom>
        </p:spPr>
        <p:txBody>
          <a:bodyPr/>
          <a:lstStyle>
            <a:lvl1pPr>
              <a:defRPr sz="1200" baseline="0"/>
            </a:lvl1pPr>
            <a:lvl2pPr>
              <a:defRPr sz="1200"/>
            </a:lvl2pPr>
            <a:lvl3pPr>
              <a:defRPr sz="1200"/>
            </a:lvl3pPr>
            <a:lvl4pPr>
              <a:defRPr sz="1200"/>
            </a:lvl4pPr>
            <a:lvl5pPr>
              <a:defRPr sz="1200"/>
            </a:lvl5pPr>
          </a:lstStyle>
          <a:p>
            <a:pPr lvl="0"/>
            <a:r>
              <a:rPr lang="en-US"/>
              <a:t>Could include service delivery, training of staff, information provision, information technology, patient and public engagement, engagement of local businesses, improvements in data and information gathering, finance etc.</a:t>
            </a:r>
          </a:p>
        </p:txBody>
      </p:sp>
    </p:spTree>
    <p:extLst>
      <p:ext uri="{BB962C8B-B14F-4D97-AF65-F5344CB8AC3E}">
        <p14:creationId xmlns:p14="http://schemas.microsoft.com/office/powerpoint/2010/main" val="11765114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Title Slide">
    <p:spTree>
      <p:nvGrpSpPr>
        <p:cNvPr id="1" name=""/>
        <p:cNvGrpSpPr/>
        <p:nvPr/>
      </p:nvGrpSpPr>
      <p:grpSpPr>
        <a:xfrm>
          <a:off x="0" y="0"/>
          <a:ext cx="0" cy="0"/>
          <a:chOff x="0" y="0"/>
          <a:chExt cx="0" cy="0"/>
        </a:xfrm>
      </p:grpSpPr>
      <p:sp>
        <p:nvSpPr>
          <p:cNvPr id="7" name="Content Placeholder 9"/>
          <p:cNvSpPr>
            <a:spLocks noGrp="1"/>
          </p:cNvSpPr>
          <p:nvPr>
            <p:ph sz="quarter" idx="14"/>
          </p:nvPr>
        </p:nvSpPr>
        <p:spPr>
          <a:xfrm>
            <a:off x="251521" y="1557338"/>
            <a:ext cx="8641655" cy="4464050"/>
          </a:xfrm>
          <a:prstGeom prst="rect">
            <a:avLst/>
          </a:prstGeom>
        </p:spPr>
        <p:txBody>
          <a:bodyPr/>
          <a:lstStyle>
            <a:lvl1pPr>
              <a:defRPr sz="1200"/>
            </a:lvl1pPr>
            <a:lvl2pPr>
              <a:defRPr sz="1200"/>
            </a:lvl2pPr>
            <a:lvl3pPr>
              <a:defRPr sz="1200"/>
            </a:lvl3pPr>
            <a:lvl4pPr>
              <a:defRPr sz="1200"/>
            </a:lvl4pPr>
            <a:lvl5pPr>
              <a:defRPr sz="1200"/>
            </a:lvl5pPr>
          </a:lstStyle>
          <a:p>
            <a:pPr lvl="0"/>
            <a:r>
              <a:rPr lang="en-US"/>
              <a:t>Click to edit Master text styles</a:t>
            </a:r>
          </a:p>
        </p:txBody>
      </p:sp>
      <p:sp>
        <p:nvSpPr>
          <p:cNvPr id="3" name="Text Placeholder 7"/>
          <p:cNvSpPr>
            <a:spLocks noGrp="1"/>
          </p:cNvSpPr>
          <p:nvPr>
            <p:ph type="body" sz="quarter" idx="13" hasCustomPrompt="1"/>
          </p:nvPr>
        </p:nvSpPr>
        <p:spPr>
          <a:xfrm>
            <a:off x="1907707" y="1054419"/>
            <a:ext cx="3312367" cy="287908"/>
          </a:xfrm>
          <a:prstGeom prst="rect">
            <a:avLst/>
          </a:prstGeom>
        </p:spPr>
        <p:txBody>
          <a:bodyPr/>
          <a:lstStyle>
            <a:lvl1pPr marL="0" indent="0">
              <a:buNone/>
              <a:defRPr sz="1800" b="1" baseline="0">
                <a:solidFill>
                  <a:schemeClr val="bg1"/>
                </a:solidFill>
              </a:defRPr>
            </a:lvl1pPr>
            <a:lvl2pPr marL="457200" indent="0">
              <a:buNone/>
              <a:defRPr sz="1800" b="1">
                <a:solidFill>
                  <a:schemeClr val="bg1"/>
                </a:solidFill>
              </a:defRPr>
            </a:lvl2pPr>
            <a:lvl3pPr>
              <a:defRPr sz="1800" b="1">
                <a:solidFill>
                  <a:schemeClr val="bg1"/>
                </a:solidFill>
              </a:defRPr>
            </a:lvl3pPr>
            <a:lvl4pPr>
              <a:defRPr sz="1800" b="1">
                <a:solidFill>
                  <a:schemeClr val="bg1"/>
                </a:solidFill>
              </a:defRPr>
            </a:lvl4pPr>
            <a:lvl5pPr>
              <a:defRPr sz="1800" b="1">
                <a:solidFill>
                  <a:schemeClr val="bg1"/>
                </a:solidFill>
              </a:defRPr>
            </a:lvl5pPr>
          </a:lstStyle>
          <a:p>
            <a:pPr lvl="0"/>
            <a:r>
              <a:rPr lang="en-US"/>
              <a:t>demographics</a:t>
            </a:r>
          </a:p>
          <a:p>
            <a:pPr lvl="3"/>
            <a:r>
              <a:rPr lang="en-US"/>
              <a:t>Fourth level</a:t>
            </a:r>
          </a:p>
          <a:p>
            <a:pPr lvl="4"/>
            <a:r>
              <a:rPr lang="en-US"/>
              <a:t>Fifth</a:t>
            </a:r>
            <a:endParaRPr lang="en-GB"/>
          </a:p>
        </p:txBody>
      </p:sp>
    </p:spTree>
    <p:extLst>
      <p:ext uri="{BB962C8B-B14F-4D97-AF65-F5344CB8AC3E}">
        <p14:creationId xmlns:p14="http://schemas.microsoft.com/office/powerpoint/2010/main" val="213276493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diagramQuickStyle" Target="../diagrams/quickStyl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diagramLayout" Target="../diagrams/layout1.xml"/><Relationship Id="rId2" Type="http://schemas.openxmlformats.org/officeDocument/2006/relationships/slideLayout" Target="../slideLayouts/slideLayout2.xml"/><Relationship Id="rId16" Type="http://schemas.openxmlformats.org/officeDocument/2006/relationships/diagramData" Target="../diagrams/data1.xml"/><Relationship Id="rId20" Type="http://schemas.microsoft.com/office/2007/relationships/diagramDrawing" Target="../diagrams/drawing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diagramColors" Target="../diagrams/colors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70.xml"/><Relationship Id="rId13" Type="http://schemas.openxmlformats.org/officeDocument/2006/relationships/theme" Target="../theme/theme10.xml"/><Relationship Id="rId3" Type="http://schemas.openxmlformats.org/officeDocument/2006/relationships/slideLayout" Target="../slideLayouts/slideLayout65.xml"/><Relationship Id="rId7" Type="http://schemas.openxmlformats.org/officeDocument/2006/relationships/slideLayout" Target="../slideLayouts/slideLayout69.xml"/><Relationship Id="rId12" Type="http://schemas.openxmlformats.org/officeDocument/2006/relationships/slideLayout" Target="../slideLayouts/slideLayout74.xml"/><Relationship Id="rId2" Type="http://schemas.openxmlformats.org/officeDocument/2006/relationships/slideLayout" Target="../slideLayouts/slideLayout64.xml"/><Relationship Id="rId1" Type="http://schemas.openxmlformats.org/officeDocument/2006/relationships/slideLayout" Target="../slideLayouts/slideLayout63.xml"/><Relationship Id="rId6" Type="http://schemas.openxmlformats.org/officeDocument/2006/relationships/slideLayout" Target="../slideLayouts/slideLayout68.xml"/><Relationship Id="rId11" Type="http://schemas.openxmlformats.org/officeDocument/2006/relationships/slideLayout" Target="../slideLayouts/slideLayout73.xml"/><Relationship Id="rId5" Type="http://schemas.openxmlformats.org/officeDocument/2006/relationships/slideLayout" Target="../slideLayouts/slideLayout67.xml"/><Relationship Id="rId10" Type="http://schemas.openxmlformats.org/officeDocument/2006/relationships/slideLayout" Target="../slideLayouts/slideLayout72.xml"/><Relationship Id="rId4" Type="http://schemas.openxmlformats.org/officeDocument/2006/relationships/slideLayout" Target="../slideLayouts/slideLayout66.xml"/><Relationship Id="rId9" Type="http://schemas.openxmlformats.org/officeDocument/2006/relationships/slideLayout" Target="../slideLayouts/slideLayout71.xml"/><Relationship Id="rId14" Type="http://schemas.openxmlformats.org/officeDocument/2006/relationships/image" Target="../media/image4.jpeg"/></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82.xml"/><Relationship Id="rId13" Type="http://schemas.openxmlformats.org/officeDocument/2006/relationships/theme" Target="../theme/theme11.xml"/><Relationship Id="rId3" Type="http://schemas.openxmlformats.org/officeDocument/2006/relationships/slideLayout" Target="../slideLayouts/slideLayout77.xml"/><Relationship Id="rId7" Type="http://schemas.openxmlformats.org/officeDocument/2006/relationships/slideLayout" Target="../slideLayouts/slideLayout81.xml"/><Relationship Id="rId12" Type="http://schemas.openxmlformats.org/officeDocument/2006/relationships/slideLayout" Target="../slideLayouts/slideLayout86.xml"/><Relationship Id="rId2" Type="http://schemas.openxmlformats.org/officeDocument/2006/relationships/slideLayout" Target="../slideLayouts/slideLayout76.xml"/><Relationship Id="rId1" Type="http://schemas.openxmlformats.org/officeDocument/2006/relationships/slideLayout" Target="../slideLayouts/slideLayout75.xml"/><Relationship Id="rId6" Type="http://schemas.openxmlformats.org/officeDocument/2006/relationships/slideLayout" Target="../slideLayouts/slideLayout80.xml"/><Relationship Id="rId11" Type="http://schemas.openxmlformats.org/officeDocument/2006/relationships/slideLayout" Target="../slideLayouts/slideLayout85.xml"/><Relationship Id="rId5" Type="http://schemas.openxmlformats.org/officeDocument/2006/relationships/slideLayout" Target="../slideLayouts/slideLayout79.xml"/><Relationship Id="rId10" Type="http://schemas.openxmlformats.org/officeDocument/2006/relationships/slideLayout" Target="../slideLayouts/slideLayout84.xml"/><Relationship Id="rId4" Type="http://schemas.openxmlformats.org/officeDocument/2006/relationships/slideLayout" Target="../slideLayouts/slideLayout78.xml"/><Relationship Id="rId9" Type="http://schemas.openxmlformats.org/officeDocument/2006/relationships/slideLayout" Target="../slideLayouts/slideLayout83.xml"/><Relationship Id="rId14" Type="http://schemas.openxmlformats.org/officeDocument/2006/relationships/image" Target="../media/image4.jpeg"/></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theme" Target="../theme/theme2.xml"/><Relationship Id="rId1" Type="http://schemas.openxmlformats.org/officeDocument/2006/relationships/slideLayout" Target="../slideLayouts/slideLayout14.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Masters/_rels/slideMaster3.xml.rels><?xml version="1.0" encoding="UTF-8" standalone="yes"?>
<Relationships xmlns="http://schemas.openxmlformats.org/package/2006/relationships"><Relationship Id="rId8" Type="http://schemas.openxmlformats.org/officeDocument/2006/relationships/diagramColors" Target="../diagrams/colors3.xml"/><Relationship Id="rId3" Type="http://schemas.openxmlformats.org/officeDocument/2006/relationships/theme" Target="../theme/theme3.xml"/><Relationship Id="rId7" Type="http://schemas.openxmlformats.org/officeDocument/2006/relationships/diagramQuickStyle" Target="../diagrams/quickStyle3.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diagramLayout" Target="../diagrams/layout3.xml"/><Relationship Id="rId5" Type="http://schemas.openxmlformats.org/officeDocument/2006/relationships/diagramData" Target="../diagrams/data3.xml"/><Relationship Id="rId4" Type="http://schemas.openxmlformats.org/officeDocument/2006/relationships/image" Target="../media/image1.png"/><Relationship Id="rId9" Type="http://schemas.microsoft.com/office/2007/relationships/diagramDrawing" Target="../diagrams/drawing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24.xml"/><Relationship Id="rId13" Type="http://schemas.openxmlformats.org/officeDocument/2006/relationships/diagramLayout" Target="../diagrams/layout4.xml"/><Relationship Id="rId3" Type="http://schemas.openxmlformats.org/officeDocument/2006/relationships/slideLayout" Target="../slideLayouts/slideLayout19.xml"/><Relationship Id="rId7" Type="http://schemas.openxmlformats.org/officeDocument/2006/relationships/slideLayout" Target="../slideLayouts/slideLayout23.xml"/><Relationship Id="rId12" Type="http://schemas.openxmlformats.org/officeDocument/2006/relationships/diagramData" Target="../diagrams/data4.xml"/><Relationship Id="rId17" Type="http://schemas.openxmlformats.org/officeDocument/2006/relationships/image" Target="../media/image1.png"/><Relationship Id="rId2" Type="http://schemas.openxmlformats.org/officeDocument/2006/relationships/slideLayout" Target="../slideLayouts/slideLayout18.xml"/><Relationship Id="rId16" Type="http://schemas.microsoft.com/office/2007/relationships/diagramDrawing" Target="../diagrams/drawing4.xml"/><Relationship Id="rId1" Type="http://schemas.openxmlformats.org/officeDocument/2006/relationships/slideLayout" Target="../slideLayouts/slideLayout17.xml"/><Relationship Id="rId6" Type="http://schemas.openxmlformats.org/officeDocument/2006/relationships/slideLayout" Target="../slideLayouts/slideLayout22.xml"/><Relationship Id="rId11" Type="http://schemas.openxmlformats.org/officeDocument/2006/relationships/theme" Target="../theme/theme4.xml"/><Relationship Id="rId5" Type="http://schemas.openxmlformats.org/officeDocument/2006/relationships/slideLayout" Target="../slideLayouts/slideLayout21.xml"/><Relationship Id="rId15" Type="http://schemas.openxmlformats.org/officeDocument/2006/relationships/diagramColors" Target="../diagrams/colors4.xml"/><Relationship Id="rId10" Type="http://schemas.openxmlformats.org/officeDocument/2006/relationships/slideLayout" Target="../slideLayouts/slideLayout26.xml"/><Relationship Id="rId4" Type="http://schemas.openxmlformats.org/officeDocument/2006/relationships/slideLayout" Target="../slideLayouts/slideLayout20.xml"/><Relationship Id="rId9" Type="http://schemas.openxmlformats.org/officeDocument/2006/relationships/slideLayout" Target="../slideLayouts/slideLayout25.xml"/><Relationship Id="rId14" Type="http://schemas.openxmlformats.org/officeDocument/2006/relationships/diagramQuickStyle" Target="../diagrams/quickStyle4.xml"/></Relationships>
</file>

<file path=ppt/slideMasters/_rels/slideMaster5.xml.rels><?xml version="1.0" encoding="UTF-8" standalone="yes"?>
<Relationships xmlns="http://schemas.openxmlformats.org/package/2006/relationships"><Relationship Id="rId8" Type="http://schemas.openxmlformats.org/officeDocument/2006/relationships/diagramColors" Target="../diagrams/colors5.xml"/><Relationship Id="rId3" Type="http://schemas.openxmlformats.org/officeDocument/2006/relationships/theme" Target="../theme/theme5.xml"/><Relationship Id="rId7" Type="http://schemas.openxmlformats.org/officeDocument/2006/relationships/diagramQuickStyle" Target="../diagrams/quickStyle5.xml"/><Relationship Id="rId2" Type="http://schemas.openxmlformats.org/officeDocument/2006/relationships/slideLayout" Target="../slideLayouts/slideLayout28.xml"/><Relationship Id="rId1" Type="http://schemas.openxmlformats.org/officeDocument/2006/relationships/slideLayout" Target="../slideLayouts/slideLayout27.xml"/><Relationship Id="rId6" Type="http://schemas.openxmlformats.org/officeDocument/2006/relationships/diagramLayout" Target="../diagrams/layout5.xml"/><Relationship Id="rId5" Type="http://schemas.openxmlformats.org/officeDocument/2006/relationships/diagramData" Target="../diagrams/data5.xml"/><Relationship Id="rId4" Type="http://schemas.openxmlformats.org/officeDocument/2006/relationships/image" Target="../media/image1.png"/><Relationship Id="rId9" Type="http://schemas.microsoft.com/office/2007/relationships/diagramDrawing" Target="../diagrams/drawing5.xml"/></Relationships>
</file>

<file path=ppt/slideMasters/_rels/slideMaster6.xml.rels><?xml version="1.0" encoding="UTF-8" standalone="yes"?>
<Relationships xmlns="http://schemas.openxmlformats.org/package/2006/relationships"><Relationship Id="rId8" Type="http://schemas.openxmlformats.org/officeDocument/2006/relationships/diagramColors" Target="../diagrams/colors6.xml"/><Relationship Id="rId3" Type="http://schemas.openxmlformats.org/officeDocument/2006/relationships/slideLayout" Target="../slideLayouts/slideLayout31.xml"/><Relationship Id="rId7" Type="http://schemas.openxmlformats.org/officeDocument/2006/relationships/diagramQuickStyle" Target="../diagrams/quickStyle6.xml"/><Relationship Id="rId2" Type="http://schemas.openxmlformats.org/officeDocument/2006/relationships/slideLayout" Target="../slideLayouts/slideLayout30.xml"/><Relationship Id="rId1" Type="http://schemas.openxmlformats.org/officeDocument/2006/relationships/slideLayout" Target="../slideLayouts/slideLayout29.xml"/><Relationship Id="rId6" Type="http://schemas.openxmlformats.org/officeDocument/2006/relationships/diagramLayout" Target="../diagrams/layout6.xml"/><Relationship Id="rId5" Type="http://schemas.openxmlformats.org/officeDocument/2006/relationships/diagramData" Target="../diagrams/data6.xml"/><Relationship Id="rId10" Type="http://schemas.openxmlformats.org/officeDocument/2006/relationships/image" Target="../media/image1.png"/><Relationship Id="rId4" Type="http://schemas.openxmlformats.org/officeDocument/2006/relationships/theme" Target="../theme/theme6.xml"/><Relationship Id="rId9" Type="http://schemas.microsoft.com/office/2007/relationships/diagramDrawing" Target="../diagrams/drawing6.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39.xml"/><Relationship Id="rId13" Type="http://schemas.openxmlformats.org/officeDocument/2006/relationships/diagramData" Target="../diagrams/data7.xml"/><Relationship Id="rId3" Type="http://schemas.openxmlformats.org/officeDocument/2006/relationships/slideLayout" Target="../slideLayouts/slideLayout34.xml"/><Relationship Id="rId7" Type="http://schemas.openxmlformats.org/officeDocument/2006/relationships/slideLayout" Target="../slideLayouts/slideLayout38.xml"/><Relationship Id="rId12" Type="http://schemas.openxmlformats.org/officeDocument/2006/relationships/image" Target="../media/image1.png"/><Relationship Id="rId17" Type="http://schemas.microsoft.com/office/2007/relationships/diagramDrawing" Target="../diagrams/drawing7.xml"/><Relationship Id="rId2" Type="http://schemas.openxmlformats.org/officeDocument/2006/relationships/slideLayout" Target="../slideLayouts/slideLayout33.xml"/><Relationship Id="rId16" Type="http://schemas.openxmlformats.org/officeDocument/2006/relationships/diagramColors" Target="../diagrams/colors7.xml"/><Relationship Id="rId1" Type="http://schemas.openxmlformats.org/officeDocument/2006/relationships/slideLayout" Target="../slideLayouts/slideLayout32.xml"/><Relationship Id="rId6" Type="http://schemas.openxmlformats.org/officeDocument/2006/relationships/slideLayout" Target="../slideLayouts/slideLayout37.xml"/><Relationship Id="rId11" Type="http://schemas.openxmlformats.org/officeDocument/2006/relationships/theme" Target="../theme/theme7.xml"/><Relationship Id="rId5" Type="http://schemas.openxmlformats.org/officeDocument/2006/relationships/slideLayout" Target="../slideLayouts/slideLayout36.xml"/><Relationship Id="rId15" Type="http://schemas.openxmlformats.org/officeDocument/2006/relationships/diagramQuickStyle" Target="../diagrams/quickStyle7.xml"/><Relationship Id="rId10" Type="http://schemas.openxmlformats.org/officeDocument/2006/relationships/slideLayout" Target="../slideLayouts/slideLayout41.xml"/><Relationship Id="rId4" Type="http://schemas.openxmlformats.org/officeDocument/2006/relationships/slideLayout" Target="../slideLayouts/slideLayout35.xml"/><Relationship Id="rId9" Type="http://schemas.openxmlformats.org/officeDocument/2006/relationships/slideLayout" Target="../slideLayouts/slideLayout40.xml"/><Relationship Id="rId14" Type="http://schemas.openxmlformats.org/officeDocument/2006/relationships/diagramLayout" Target="../diagrams/layout7.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49.xml"/><Relationship Id="rId13" Type="http://schemas.openxmlformats.org/officeDocument/2006/relationships/diagramLayout" Target="../diagrams/layout8.xml"/><Relationship Id="rId3" Type="http://schemas.openxmlformats.org/officeDocument/2006/relationships/slideLayout" Target="../slideLayouts/slideLayout44.xml"/><Relationship Id="rId7" Type="http://schemas.openxmlformats.org/officeDocument/2006/relationships/slideLayout" Target="../slideLayouts/slideLayout48.xml"/><Relationship Id="rId12" Type="http://schemas.openxmlformats.org/officeDocument/2006/relationships/diagramData" Target="../diagrams/data8.xml"/><Relationship Id="rId17" Type="http://schemas.openxmlformats.org/officeDocument/2006/relationships/image" Target="../media/image1.png"/><Relationship Id="rId2" Type="http://schemas.openxmlformats.org/officeDocument/2006/relationships/slideLayout" Target="../slideLayouts/slideLayout43.xml"/><Relationship Id="rId16" Type="http://schemas.microsoft.com/office/2007/relationships/diagramDrawing" Target="../diagrams/drawing8.xml"/><Relationship Id="rId1" Type="http://schemas.openxmlformats.org/officeDocument/2006/relationships/slideLayout" Target="../slideLayouts/slideLayout42.xml"/><Relationship Id="rId6" Type="http://schemas.openxmlformats.org/officeDocument/2006/relationships/slideLayout" Target="../slideLayouts/slideLayout47.xml"/><Relationship Id="rId11" Type="http://schemas.openxmlformats.org/officeDocument/2006/relationships/theme" Target="../theme/theme8.xml"/><Relationship Id="rId5" Type="http://schemas.openxmlformats.org/officeDocument/2006/relationships/slideLayout" Target="../slideLayouts/slideLayout46.xml"/><Relationship Id="rId15" Type="http://schemas.openxmlformats.org/officeDocument/2006/relationships/diagramColors" Target="../diagrams/colors8.xml"/><Relationship Id="rId10" Type="http://schemas.openxmlformats.org/officeDocument/2006/relationships/slideLayout" Target="../slideLayouts/slideLayout51.xml"/><Relationship Id="rId4" Type="http://schemas.openxmlformats.org/officeDocument/2006/relationships/slideLayout" Target="../slideLayouts/slideLayout45.xml"/><Relationship Id="rId9" Type="http://schemas.openxmlformats.org/officeDocument/2006/relationships/slideLayout" Target="../slideLayouts/slideLayout50.xml"/><Relationship Id="rId14" Type="http://schemas.openxmlformats.org/officeDocument/2006/relationships/diagramQuickStyle" Target="../diagrams/quickStyle8.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59.xml"/><Relationship Id="rId13" Type="http://schemas.openxmlformats.org/officeDocument/2006/relationships/image" Target="../media/image1.png"/><Relationship Id="rId3" Type="http://schemas.openxmlformats.org/officeDocument/2006/relationships/slideLayout" Target="../slideLayouts/slideLayout54.xml"/><Relationship Id="rId7" Type="http://schemas.openxmlformats.org/officeDocument/2006/relationships/slideLayout" Target="../slideLayouts/slideLayout58.xml"/><Relationship Id="rId12" Type="http://schemas.openxmlformats.org/officeDocument/2006/relationships/theme" Target="../theme/theme9.xml"/><Relationship Id="rId2" Type="http://schemas.openxmlformats.org/officeDocument/2006/relationships/slideLayout" Target="../slideLayouts/slideLayout53.xml"/><Relationship Id="rId1" Type="http://schemas.openxmlformats.org/officeDocument/2006/relationships/slideLayout" Target="../slideLayouts/slideLayout52.xml"/><Relationship Id="rId6" Type="http://schemas.openxmlformats.org/officeDocument/2006/relationships/slideLayout" Target="../slideLayouts/slideLayout57.xml"/><Relationship Id="rId11" Type="http://schemas.openxmlformats.org/officeDocument/2006/relationships/slideLayout" Target="../slideLayouts/slideLayout62.xml"/><Relationship Id="rId5" Type="http://schemas.openxmlformats.org/officeDocument/2006/relationships/slideLayout" Target="../slideLayouts/slideLayout56.xml"/><Relationship Id="rId10" Type="http://schemas.openxmlformats.org/officeDocument/2006/relationships/slideLayout" Target="../slideLayouts/slideLayout61.xml"/><Relationship Id="rId4" Type="http://schemas.openxmlformats.org/officeDocument/2006/relationships/slideLayout" Target="../slideLayouts/slideLayout55.xml"/><Relationship Id="rId9" Type="http://schemas.openxmlformats.org/officeDocument/2006/relationships/slideLayout" Target="../slideLayouts/slideLayout6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2"/>
          <p:cNvPicPr>
            <a:picLocks noChangeAspect="1" noChangeArrowheads="1"/>
          </p:cNvPicPr>
          <p:nvPr userDrawn="1"/>
        </p:nvPicPr>
        <p:blipFill>
          <a:blip r:embed="rId15" cstate="print">
            <a:extLst>
              <a:ext uri="{28A0092B-C50C-407E-A947-70E740481C1C}">
                <a14:useLocalDpi xmlns:a14="http://schemas.microsoft.com/office/drawing/2010/main"/>
              </a:ext>
            </a:extLst>
          </a:blip>
          <a:srcRect/>
          <a:stretch>
            <a:fillRect/>
          </a:stretch>
        </p:blipFill>
        <p:spPr bwMode="auto">
          <a:xfrm>
            <a:off x="98579" y="31393"/>
            <a:ext cx="1151346" cy="7784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8" name="Diagram 7"/>
          <p:cNvGraphicFramePr/>
          <p:nvPr userDrawn="1">
            <p:extLst>
              <p:ext uri="{D42A27DB-BD31-4B8C-83A1-F6EECF244321}">
                <p14:modId xmlns:p14="http://schemas.microsoft.com/office/powerpoint/2010/main" val="2064607394"/>
              </p:ext>
            </p:extLst>
          </p:nvPr>
        </p:nvGraphicFramePr>
        <p:xfrm>
          <a:off x="0" y="6405712"/>
          <a:ext cx="9107488" cy="476672"/>
        </p:xfrm>
        <a:graphic>
          <a:graphicData uri="http://schemas.openxmlformats.org/drawingml/2006/diagram">
            <dgm:relIds xmlns:dgm="http://schemas.openxmlformats.org/drawingml/2006/diagram" xmlns:r="http://schemas.openxmlformats.org/officeDocument/2006/relationships" r:dm="rId16" r:lo="rId17" r:qs="rId18" r:cs="rId19"/>
          </a:graphicData>
        </a:graphic>
      </p:graphicFrame>
    </p:spTree>
    <p:extLst>
      <p:ext uri="{BB962C8B-B14F-4D97-AF65-F5344CB8AC3E}">
        <p14:creationId xmlns:p14="http://schemas.microsoft.com/office/powerpoint/2010/main" val="600373129"/>
      </p:ext>
    </p:extLst>
  </p:cSld>
  <p:clrMap bg1="lt1" tx1="dk1" bg2="lt2" tx2="dk2" accent1="accent1" accent2="accent2" accent3="accent3" accent4="accent4" accent5="accent5" accent6="accent6" hlink="hlink" folHlink="folHlink"/>
  <p:sldLayoutIdLst>
    <p:sldLayoutId id="2147483662" r:id="rId1"/>
    <p:sldLayoutId id="2147483805" r:id="rId2"/>
    <p:sldLayoutId id="2147483776" r:id="rId3"/>
    <p:sldLayoutId id="2147483785" r:id="rId4"/>
    <p:sldLayoutId id="2147483804" r:id="rId5"/>
    <p:sldLayoutId id="2147483802" r:id="rId6"/>
    <p:sldLayoutId id="2147483803" r:id="rId7"/>
    <p:sldLayoutId id="2147483874" r:id="rId8"/>
    <p:sldLayoutId id="2147483875" r:id="rId9"/>
    <p:sldLayoutId id="2147483903" r:id="rId10"/>
    <p:sldLayoutId id="2147483913" r:id="rId11"/>
    <p:sldLayoutId id="2147483914" r:id="rId12"/>
    <p:sldLayoutId id="2147483915" r:id="rId13"/>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4">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C0929D1-A8E1-47D7-8022-AA09FC3B5902}"/>
              </a:ext>
            </a:extLst>
          </p:cNvPr>
          <p:cNvSpPr>
            <a:spLocks noGrp="1"/>
          </p:cNvSpPr>
          <p:nvPr>
            <p:ph type="title"/>
          </p:nvPr>
        </p:nvSpPr>
        <p:spPr>
          <a:xfrm>
            <a:off x="628651" y="1140"/>
            <a:ext cx="7321304"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2130F75A-D3E4-4D2D-B9C9-CFEFCBC0865D}"/>
              </a:ext>
            </a:extLst>
          </p:cNvPr>
          <p:cNvSpPr>
            <a:spLocks noGrp="1"/>
          </p:cNvSpPr>
          <p:nvPr>
            <p:ph type="body" idx="1"/>
          </p:nvPr>
        </p:nvSpPr>
        <p:spPr>
          <a:xfrm>
            <a:off x="628650" y="1603683"/>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3436B00B-AAB4-4152-8A58-1AD3A3913E29}"/>
              </a:ext>
            </a:extLst>
          </p:cNvPr>
          <p:cNvSpPr>
            <a:spLocks noGrp="1"/>
          </p:cNvSpPr>
          <p:nvPr>
            <p:ph type="dt" sz="half" idx="2"/>
          </p:nvPr>
        </p:nvSpPr>
        <p:spPr>
          <a:xfrm>
            <a:off x="628650" y="6356355"/>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C22A0FDB-B35D-42B4-B3D4-78913AEE04D0}" type="datetimeFigureOut">
              <a:rPr lang="en-GB" smtClean="0"/>
              <a:t>28/04/2026</a:t>
            </a:fld>
            <a:endParaRPr lang="en-GB" dirty="0"/>
          </a:p>
        </p:txBody>
      </p:sp>
      <p:sp>
        <p:nvSpPr>
          <p:cNvPr id="5" name="Footer Placeholder 4">
            <a:extLst>
              <a:ext uri="{FF2B5EF4-FFF2-40B4-BE49-F238E27FC236}">
                <a16:creationId xmlns:a16="http://schemas.microsoft.com/office/drawing/2014/main" id="{63C4F3B2-D58D-4AEE-BF91-410881D9EFAF}"/>
              </a:ext>
            </a:extLst>
          </p:cNvPr>
          <p:cNvSpPr>
            <a:spLocks noGrp="1"/>
          </p:cNvSpPr>
          <p:nvPr>
            <p:ph type="ftr" sz="quarter" idx="3"/>
          </p:nvPr>
        </p:nvSpPr>
        <p:spPr>
          <a:xfrm>
            <a:off x="3028950" y="6356355"/>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GB" dirty="0"/>
          </a:p>
        </p:txBody>
      </p:sp>
      <p:sp>
        <p:nvSpPr>
          <p:cNvPr id="6" name="Slide Number Placeholder 5">
            <a:extLst>
              <a:ext uri="{FF2B5EF4-FFF2-40B4-BE49-F238E27FC236}">
                <a16:creationId xmlns:a16="http://schemas.microsoft.com/office/drawing/2014/main" id="{B0E49FEE-CE91-4BCC-BD71-9FDC31049B78}"/>
              </a:ext>
            </a:extLst>
          </p:cNvPr>
          <p:cNvSpPr>
            <a:spLocks noGrp="1"/>
          </p:cNvSpPr>
          <p:nvPr>
            <p:ph type="sldNum" sz="quarter" idx="4"/>
          </p:nvPr>
        </p:nvSpPr>
        <p:spPr>
          <a:xfrm>
            <a:off x="6457950" y="6356355"/>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36B499CA-B1FD-4E14-954D-5788958647A5}" type="slidenum">
              <a:rPr lang="en-GB" smtClean="0"/>
              <a:t>‹#›</a:t>
            </a:fld>
            <a:endParaRPr lang="en-GB" dirty="0"/>
          </a:p>
        </p:txBody>
      </p:sp>
    </p:spTree>
    <p:extLst>
      <p:ext uri="{BB962C8B-B14F-4D97-AF65-F5344CB8AC3E}">
        <p14:creationId xmlns:p14="http://schemas.microsoft.com/office/powerpoint/2010/main" val="451949149"/>
      </p:ext>
    </p:extLst>
  </p:cSld>
  <p:clrMap bg1="lt1" tx1="dk1" bg2="lt2" tx2="dk2" accent1="accent1" accent2="accent2" accent3="accent3" accent4="accent4" accent5="accent5" accent6="accent6" hlink="hlink" folHlink="folHlink"/>
  <p:sldLayoutIdLst>
    <p:sldLayoutId id="2147483879" r:id="rId1"/>
    <p:sldLayoutId id="2147483880" r:id="rId2"/>
    <p:sldLayoutId id="2147483881" r:id="rId3"/>
    <p:sldLayoutId id="2147483882" r:id="rId4"/>
    <p:sldLayoutId id="2147483883" r:id="rId5"/>
    <p:sldLayoutId id="2147483947" r:id="rId6"/>
    <p:sldLayoutId id="2147483948" r:id="rId7"/>
    <p:sldLayoutId id="2147483949" r:id="rId8"/>
    <p:sldLayoutId id="2147483950" r:id="rId9"/>
    <p:sldLayoutId id="2147483951" r:id="rId10"/>
    <p:sldLayoutId id="2147483952" r:id="rId11"/>
    <p:sldLayoutId id="2147483953" r:id="rId12"/>
  </p:sldLayoutIdLst>
  <p:txStyles>
    <p:titleStyle>
      <a:lvl1pPr algn="l" defTabSz="685800" rtl="0" eaLnBrk="1" latinLnBrk="0" hangingPunct="1">
        <a:lnSpc>
          <a:spcPct val="90000"/>
        </a:lnSpc>
        <a:spcBef>
          <a:spcPct val="0"/>
        </a:spcBef>
        <a:buNone/>
        <a:defRPr sz="2400" b="1" kern="1200">
          <a:solidFill>
            <a:srgbClr val="003366"/>
          </a:solidFill>
          <a:latin typeface="Arial" panose="020B0604020202020204" pitchFamily="34" charset="0"/>
          <a:ea typeface="+mj-ea"/>
          <a:cs typeface="Arial" panose="020B0604020202020204" pitchFamily="34" charset="0"/>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rgbClr val="003366"/>
          </a:solidFill>
          <a:latin typeface="Arial" panose="020B0604020202020204" pitchFamily="34" charset="0"/>
          <a:ea typeface="+mn-ea"/>
          <a:cs typeface="Arial" panose="020B0604020202020204" pitchFamily="34" charset="0"/>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rgbClr val="003366"/>
          </a:solidFill>
          <a:latin typeface="Arial" panose="020B0604020202020204" pitchFamily="34" charset="0"/>
          <a:ea typeface="+mn-ea"/>
          <a:cs typeface="Arial" panose="020B0604020202020204" pitchFamily="34" charset="0"/>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rgbClr val="003366"/>
          </a:solidFill>
          <a:latin typeface="Arial" panose="020B0604020202020204" pitchFamily="34" charset="0"/>
          <a:ea typeface="+mn-ea"/>
          <a:cs typeface="Arial" panose="020B0604020202020204" pitchFamily="34" charset="0"/>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rgbClr val="003366"/>
          </a:solidFill>
          <a:latin typeface="Arial" panose="020B0604020202020204" pitchFamily="34" charset="0"/>
          <a:ea typeface="+mn-ea"/>
          <a:cs typeface="Arial" panose="020B0604020202020204" pitchFamily="34" charset="0"/>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rgbClr val="003366"/>
          </a:solidFill>
          <a:latin typeface="Arial" panose="020B0604020202020204" pitchFamily="34" charset="0"/>
          <a:ea typeface="+mn-ea"/>
          <a:cs typeface="Arial" panose="020B0604020202020204" pitchFamily="34"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4">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C0929D1-A8E1-47D7-8022-AA09FC3B5902}"/>
              </a:ext>
            </a:extLst>
          </p:cNvPr>
          <p:cNvSpPr>
            <a:spLocks noGrp="1"/>
          </p:cNvSpPr>
          <p:nvPr>
            <p:ph type="title"/>
          </p:nvPr>
        </p:nvSpPr>
        <p:spPr>
          <a:xfrm>
            <a:off x="628651" y="1142"/>
            <a:ext cx="7321304"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2130F75A-D3E4-4D2D-B9C9-CFEFCBC0865D}"/>
              </a:ext>
            </a:extLst>
          </p:cNvPr>
          <p:cNvSpPr>
            <a:spLocks noGrp="1"/>
          </p:cNvSpPr>
          <p:nvPr>
            <p:ph type="body" idx="1"/>
          </p:nvPr>
        </p:nvSpPr>
        <p:spPr>
          <a:xfrm>
            <a:off x="628650" y="1603683"/>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3436B00B-AAB4-4152-8A58-1AD3A3913E29}"/>
              </a:ext>
            </a:extLst>
          </p:cNvPr>
          <p:cNvSpPr>
            <a:spLocks noGrp="1"/>
          </p:cNvSpPr>
          <p:nvPr>
            <p:ph type="dt" sz="half" idx="2"/>
          </p:nvPr>
        </p:nvSpPr>
        <p:spPr>
          <a:xfrm>
            <a:off x="628650" y="6356357"/>
            <a:ext cx="2057400" cy="365125"/>
          </a:xfrm>
          <a:prstGeom prst="rect">
            <a:avLst/>
          </a:prstGeom>
        </p:spPr>
        <p:txBody>
          <a:bodyPr vert="horz" lIns="91440" tIns="45720" rIns="91440" bIns="45720" rtlCol="0" anchor="ctr"/>
          <a:lstStyle>
            <a:lvl1pPr algn="l">
              <a:defRPr sz="675">
                <a:solidFill>
                  <a:schemeClr val="tx1">
                    <a:tint val="75000"/>
                  </a:schemeClr>
                </a:solidFill>
              </a:defRPr>
            </a:lvl1pPr>
          </a:lstStyle>
          <a:p>
            <a:fld id="{C22A0FDB-B35D-42B4-B3D4-78913AEE04D0}" type="datetimeFigureOut">
              <a:rPr lang="en-GB" smtClean="0"/>
              <a:t>28/04/2026</a:t>
            </a:fld>
            <a:endParaRPr lang="en-GB" dirty="0"/>
          </a:p>
        </p:txBody>
      </p:sp>
      <p:sp>
        <p:nvSpPr>
          <p:cNvPr id="5" name="Footer Placeholder 4">
            <a:extLst>
              <a:ext uri="{FF2B5EF4-FFF2-40B4-BE49-F238E27FC236}">
                <a16:creationId xmlns:a16="http://schemas.microsoft.com/office/drawing/2014/main" id="{63C4F3B2-D58D-4AEE-BF91-410881D9EFAF}"/>
              </a:ext>
            </a:extLst>
          </p:cNvPr>
          <p:cNvSpPr>
            <a:spLocks noGrp="1"/>
          </p:cNvSpPr>
          <p:nvPr>
            <p:ph type="ftr" sz="quarter" idx="3"/>
          </p:nvPr>
        </p:nvSpPr>
        <p:spPr>
          <a:xfrm>
            <a:off x="3028950" y="6356357"/>
            <a:ext cx="3086100" cy="365125"/>
          </a:xfrm>
          <a:prstGeom prst="rect">
            <a:avLst/>
          </a:prstGeom>
        </p:spPr>
        <p:txBody>
          <a:bodyPr vert="horz" lIns="91440" tIns="45720" rIns="91440" bIns="45720" rtlCol="0" anchor="ctr"/>
          <a:lstStyle>
            <a:lvl1pPr algn="ctr">
              <a:defRPr sz="675">
                <a:solidFill>
                  <a:schemeClr val="tx1">
                    <a:tint val="75000"/>
                  </a:schemeClr>
                </a:solidFill>
              </a:defRPr>
            </a:lvl1pPr>
          </a:lstStyle>
          <a:p>
            <a:endParaRPr lang="en-GB" dirty="0"/>
          </a:p>
        </p:txBody>
      </p:sp>
      <p:sp>
        <p:nvSpPr>
          <p:cNvPr id="6" name="Slide Number Placeholder 5">
            <a:extLst>
              <a:ext uri="{FF2B5EF4-FFF2-40B4-BE49-F238E27FC236}">
                <a16:creationId xmlns:a16="http://schemas.microsoft.com/office/drawing/2014/main" id="{B0E49FEE-CE91-4BCC-BD71-9FDC31049B78}"/>
              </a:ext>
            </a:extLst>
          </p:cNvPr>
          <p:cNvSpPr>
            <a:spLocks noGrp="1"/>
          </p:cNvSpPr>
          <p:nvPr>
            <p:ph type="sldNum" sz="quarter" idx="4"/>
          </p:nvPr>
        </p:nvSpPr>
        <p:spPr>
          <a:xfrm>
            <a:off x="6457950" y="6356357"/>
            <a:ext cx="2057400" cy="365125"/>
          </a:xfrm>
          <a:prstGeom prst="rect">
            <a:avLst/>
          </a:prstGeom>
        </p:spPr>
        <p:txBody>
          <a:bodyPr vert="horz" lIns="91440" tIns="45720" rIns="91440" bIns="45720" rtlCol="0" anchor="ctr"/>
          <a:lstStyle>
            <a:lvl1pPr algn="r">
              <a:defRPr sz="675">
                <a:solidFill>
                  <a:schemeClr val="tx1">
                    <a:tint val="75000"/>
                  </a:schemeClr>
                </a:solidFill>
              </a:defRPr>
            </a:lvl1pPr>
          </a:lstStyle>
          <a:p>
            <a:fld id="{36B499CA-B1FD-4E14-954D-5788958647A5}" type="slidenum">
              <a:rPr lang="en-GB" smtClean="0"/>
              <a:t>‹#›</a:t>
            </a:fld>
            <a:endParaRPr lang="en-GB" dirty="0"/>
          </a:p>
        </p:txBody>
      </p:sp>
    </p:spTree>
    <p:extLst>
      <p:ext uri="{BB962C8B-B14F-4D97-AF65-F5344CB8AC3E}">
        <p14:creationId xmlns:p14="http://schemas.microsoft.com/office/powerpoint/2010/main" val="1738126999"/>
      </p:ext>
    </p:extLst>
  </p:cSld>
  <p:clrMap bg1="lt1" tx1="dk1" bg2="lt2" tx2="dk2" accent1="accent1" accent2="accent2" accent3="accent3" accent4="accent4" accent5="accent5" accent6="accent6" hlink="hlink" folHlink="folHlink"/>
  <p:sldLayoutIdLst>
    <p:sldLayoutId id="2147483891" r:id="rId1"/>
    <p:sldLayoutId id="2147483892" r:id="rId2"/>
    <p:sldLayoutId id="2147483893" r:id="rId3"/>
    <p:sldLayoutId id="2147483894" r:id="rId4"/>
    <p:sldLayoutId id="2147483895" r:id="rId5"/>
    <p:sldLayoutId id="2147483940" r:id="rId6"/>
    <p:sldLayoutId id="2147483941" r:id="rId7"/>
    <p:sldLayoutId id="2147483942" r:id="rId8"/>
    <p:sldLayoutId id="2147483943" r:id="rId9"/>
    <p:sldLayoutId id="2147483944" r:id="rId10"/>
    <p:sldLayoutId id="2147483945" r:id="rId11"/>
    <p:sldLayoutId id="2147483946" r:id="rId12"/>
  </p:sldLayoutIdLst>
  <p:txStyles>
    <p:titleStyle>
      <a:lvl1pPr algn="l" defTabSz="514350" rtl="0" eaLnBrk="1" latinLnBrk="0" hangingPunct="1">
        <a:lnSpc>
          <a:spcPct val="90000"/>
        </a:lnSpc>
        <a:spcBef>
          <a:spcPct val="0"/>
        </a:spcBef>
        <a:buNone/>
        <a:defRPr sz="1800" b="1" kern="1200">
          <a:solidFill>
            <a:srgbClr val="003366"/>
          </a:solidFill>
          <a:latin typeface="Arial" panose="020B0604020202020204" pitchFamily="34" charset="0"/>
          <a:ea typeface="+mj-ea"/>
          <a:cs typeface="Arial" panose="020B0604020202020204" pitchFamily="34" charset="0"/>
        </a:defRPr>
      </a:lvl1pPr>
    </p:titleStyle>
    <p:bodyStyle>
      <a:lvl1pPr marL="128588" indent="-128588" algn="l" defTabSz="514350" rtl="0" eaLnBrk="1" latinLnBrk="0" hangingPunct="1">
        <a:lnSpc>
          <a:spcPct val="90000"/>
        </a:lnSpc>
        <a:spcBef>
          <a:spcPts val="563"/>
        </a:spcBef>
        <a:buFont typeface="Arial" panose="020B0604020202020204" pitchFamily="34" charset="0"/>
        <a:buChar char="•"/>
        <a:defRPr sz="1575" kern="1200">
          <a:solidFill>
            <a:srgbClr val="003366"/>
          </a:solidFill>
          <a:latin typeface="Arial" panose="020B0604020202020204" pitchFamily="34" charset="0"/>
          <a:ea typeface="+mn-ea"/>
          <a:cs typeface="Arial" panose="020B0604020202020204" pitchFamily="34" charset="0"/>
        </a:defRPr>
      </a:lvl1pPr>
      <a:lvl2pPr marL="385763" indent="-128588" algn="l" defTabSz="514350" rtl="0" eaLnBrk="1" latinLnBrk="0" hangingPunct="1">
        <a:lnSpc>
          <a:spcPct val="90000"/>
        </a:lnSpc>
        <a:spcBef>
          <a:spcPts val="281"/>
        </a:spcBef>
        <a:buFont typeface="Arial" panose="020B0604020202020204" pitchFamily="34" charset="0"/>
        <a:buChar char="•"/>
        <a:defRPr sz="1350" kern="1200">
          <a:solidFill>
            <a:srgbClr val="003366"/>
          </a:solidFill>
          <a:latin typeface="Arial" panose="020B0604020202020204" pitchFamily="34" charset="0"/>
          <a:ea typeface="+mn-ea"/>
          <a:cs typeface="Arial" panose="020B0604020202020204" pitchFamily="34" charset="0"/>
        </a:defRPr>
      </a:lvl2pPr>
      <a:lvl3pPr marL="642938" indent="-128588" algn="l" defTabSz="514350" rtl="0" eaLnBrk="1" latinLnBrk="0" hangingPunct="1">
        <a:lnSpc>
          <a:spcPct val="90000"/>
        </a:lnSpc>
        <a:spcBef>
          <a:spcPts val="281"/>
        </a:spcBef>
        <a:buFont typeface="Arial" panose="020B0604020202020204" pitchFamily="34" charset="0"/>
        <a:buChar char="•"/>
        <a:defRPr sz="1125" kern="1200">
          <a:solidFill>
            <a:srgbClr val="003366"/>
          </a:solidFill>
          <a:latin typeface="Arial" panose="020B0604020202020204" pitchFamily="34" charset="0"/>
          <a:ea typeface="+mn-ea"/>
          <a:cs typeface="Arial" panose="020B0604020202020204" pitchFamily="34" charset="0"/>
        </a:defRPr>
      </a:lvl3pPr>
      <a:lvl4pPr marL="900113" indent="-128588" algn="l" defTabSz="514350" rtl="0" eaLnBrk="1" latinLnBrk="0" hangingPunct="1">
        <a:lnSpc>
          <a:spcPct val="90000"/>
        </a:lnSpc>
        <a:spcBef>
          <a:spcPts val="281"/>
        </a:spcBef>
        <a:buFont typeface="Arial" panose="020B0604020202020204" pitchFamily="34" charset="0"/>
        <a:buChar char="•"/>
        <a:defRPr sz="1013" kern="1200">
          <a:solidFill>
            <a:srgbClr val="003366"/>
          </a:solidFill>
          <a:latin typeface="Arial" panose="020B0604020202020204" pitchFamily="34" charset="0"/>
          <a:ea typeface="+mn-ea"/>
          <a:cs typeface="Arial" panose="020B0604020202020204" pitchFamily="34" charset="0"/>
        </a:defRPr>
      </a:lvl4pPr>
      <a:lvl5pPr marL="1157288" indent="-128588" algn="l" defTabSz="514350" rtl="0" eaLnBrk="1" latinLnBrk="0" hangingPunct="1">
        <a:lnSpc>
          <a:spcPct val="90000"/>
        </a:lnSpc>
        <a:spcBef>
          <a:spcPts val="281"/>
        </a:spcBef>
        <a:buFont typeface="Arial" panose="020B0604020202020204" pitchFamily="34" charset="0"/>
        <a:buChar char="•"/>
        <a:defRPr sz="1013" kern="1200">
          <a:solidFill>
            <a:srgbClr val="003366"/>
          </a:solidFill>
          <a:latin typeface="Arial" panose="020B0604020202020204" pitchFamily="34" charset="0"/>
          <a:ea typeface="+mn-ea"/>
          <a:cs typeface="Arial" panose="020B0604020202020204" pitchFamily="34" charset="0"/>
        </a:defRPr>
      </a:lvl5pPr>
      <a:lvl6pPr marL="141446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6pPr>
      <a:lvl7pPr marL="167163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7pPr>
      <a:lvl8pPr marL="192881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8pPr>
      <a:lvl9pPr marL="218598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9pPr>
    </p:bodyStyle>
    <p:otherStyle>
      <a:defPPr>
        <a:defRPr lang="en-US"/>
      </a:defPPr>
      <a:lvl1pPr marL="0" algn="l" defTabSz="514350" rtl="0" eaLnBrk="1" latinLnBrk="0" hangingPunct="1">
        <a:defRPr sz="1013" kern="1200">
          <a:solidFill>
            <a:schemeClr val="tx1"/>
          </a:solidFill>
          <a:latin typeface="+mn-lt"/>
          <a:ea typeface="+mn-ea"/>
          <a:cs typeface="+mn-cs"/>
        </a:defRPr>
      </a:lvl1pPr>
      <a:lvl2pPr marL="257175" algn="l" defTabSz="514350" rtl="0" eaLnBrk="1" latinLnBrk="0" hangingPunct="1">
        <a:defRPr sz="1013" kern="1200">
          <a:solidFill>
            <a:schemeClr val="tx1"/>
          </a:solidFill>
          <a:latin typeface="+mn-lt"/>
          <a:ea typeface="+mn-ea"/>
          <a:cs typeface="+mn-cs"/>
        </a:defRPr>
      </a:lvl2pPr>
      <a:lvl3pPr marL="514350" algn="l" defTabSz="514350" rtl="0" eaLnBrk="1" latinLnBrk="0" hangingPunct="1">
        <a:defRPr sz="1013" kern="1200">
          <a:solidFill>
            <a:schemeClr val="tx1"/>
          </a:solidFill>
          <a:latin typeface="+mn-lt"/>
          <a:ea typeface="+mn-ea"/>
          <a:cs typeface="+mn-cs"/>
        </a:defRPr>
      </a:lvl3pPr>
      <a:lvl4pPr marL="771525" algn="l" defTabSz="514350" rtl="0" eaLnBrk="1" latinLnBrk="0" hangingPunct="1">
        <a:defRPr sz="1013" kern="1200">
          <a:solidFill>
            <a:schemeClr val="tx1"/>
          </a:solidFill>
          <a:latin typeface="+mn-lt"/>
          <a:ea typeface="+mn-ea"/>
          <a:cs typeface="+mn-cs"/>
        </a:defRPr>
      </a:lvl4pPr>
      <a:lvl5pPr marL="1028700" algn="l" defTabSz="514350" rtl="0" eaLnBrk="1" latinLnBrk="0" hangingPunct="1">
        <a:defRPr sz="1013" kern="1200">
          <a:solidFill>
            <a:schemeClr val="tx1"/>
          </a:solidFill>
          <a:latin typeface="+mn-lt"/>
          <a:ea typeface="+mn-ea"/>
          <a:cs typeface="+mn-cs"/>
        </a:defRPr>
      </a:lvl5pPr>
      <a:lvl6pPr marL="1285875" algn="l" defTabSz="514350" rtl="0" eaLnBrk="1" latinLnBrk="0" hangingPunct="1">
        <a:defRPr sz="1013" kern="1200">
          <a:solidFill>
            <a:schemeClr val="tx1"/>
          </a:solidFill>
          <a:latin typeface="+mn-lt"/>
          <a:ea typeface="+mn-ea"/>
          <a:cs typeface="+mn-cs"/>
        </a:defRPr>
      </a:lvl6pPr>
      <a:lvl7pPr marL="1543050" algn="l" defTabSz="514350" rtl="0" eaLnBrk="1" latinLnBrk="0" hangingPunct="1">
        <a:defRPr sz="1013" kern="1200">
          <a:solidFill>
            <a:schemeClr val="tx1"/>
          </a:solidFill>
          <a:latin typeface="+mn-lt"/>
          <a:ea typeface="+mn-ea"/>
          <a:cs typeface="+mn-cs"/>
        </a:defRPr>
      </a:lvl7pPr>
      <a:lvl8pPr marL="1800225" algn="l" defTabSz="514350" rtl="0" eaLnBrk="1" latinLnBrk="0" hangingPunct="1">
        <a:defRPr sz="1013" kern="1200">
          <a:solidFill>
            <a:schemeClr val="tx1"/>
          </a:solidFill>
          <a:latin typeface="+mn-lt"/>
          <a:ea typeface="+mn-ea"/>
          <a:cs typeface="+mn-cs"/>
        </a:defRPr>
      </a:lvl8pPr>
      <a:lvl9pPr marL="2057400" algn="l" defTabSz="514350" rtl="0" eaLnBrk="1" latinLnBrk="0" hangingPunct="1">
        <a:defRPr sz="1013"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7" name="Diagram 6"/>
          <p:cNvGraphicFramePr/>
          <p:nvPr userDrawn="1">
            <p:extLst>
              <p:ext uri="{D42A27DB-BD31-4B8C-83A1-F6EECF244321}">
                <p14:modId xmlns:p14="http://schemas.microsoft.com/office/powerpoint/2010/main" val="584842229"/>
              </p:ext>
            </p:extLst>
          </p:nvPr>
        </p:nvGraphicFramePr>
        <p:xfrm>
          <a:off x="0" y="6405712"/>
          <a:ext cx="9107488" cy="47667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8" name="Picture 2"/>
          <p:cNvPicPr>
            <a:picLocks noChangeAspect="1" noChangeArrowheads="1"/>
          </p:cNvPicPr>
          <p:nvPr userDrawn="1"/>
        </p:nvPicPr>
        <p:blipFill>
          <a:blip r:embed="rId8" cstate="print">
            <a:extLst>
              <a:ext uri="{28A0092B-C50C-407E-A947-70E740481C1C}">
                <a14:useLocalDpi xmlns:a14="http://schemas.microsoft.com/office/drawing/2010/main"/>
              </a:ext>
            </a:extLst>
          </a:blip>
          <a:srcRect/>
          <a:stretch>
            <a:fillRect/>
          </a:stretch>
        </p:blipFill>
        <p:spPr bwMode="auto">
          <a:xfrm>
            <a:off x="98579" y="31393"/>
            <a:ext cx="1151346" cy="7784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99273588"/>
      </p:ext>
    </p:extLst>
  </p:cSld>
  <p:clrMap bg1="lt1" tx1="dk1" bg2="lt2" tx2="dk2" accent1="accent1" accent2="accent2" accent3="accent3" accent4="accent4" accent5="accent5" accent6="accent6" hlink="hlink" folHlink="folHlink"/>
  <p:sldLayoutIdLst>
    <p:sldLayoutId id="2147483674" r:id="rId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2"/>
          <p:cNvPicPr>
            <a:picLocks noChangeAspect="1" noChangeArrowheads="1"/>
          </p:cNvPicPr>
          <p:nvPr userDrawn="1"/>
        </p:nvPicPr>
        <p:blipFill>
          <a:blip r:embed="rId4" cstate="print">
            <a:extLst>
              <a:ext uri="{28A0092B-C50C-407E-A947-70E740481C1C}">
                <a14:useLocalDpi xmlns:a14="http://schemas.microsoft.com/office/drawing/2010/main"/>
              </a:ext>
            </a:extLst>
          </a:blip>
          <a:srcRect/>
          <a:stretch>
            <a:fillRect/>
          </a:stretch>
        </p:blipFill>
        <p:spPr bwMode="auto">
          <a:xfrm>
            <a:off x="98579" y="31393"/>
            <a:ext cx="1151346" cy="7784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8" name="Diagram 7"/>
          <p:cNvGraphicFramePr/>
          <p:nvPr userDrawn="1">
            <p:extLst>
              <p:ext uri="{D42A27DB-BD31-4B8C-83A1-F6EECF244321}">
                <p14:modId xmlns:p14="http://schemas.microsoft.com/office/powerpoint/2010/main" val="794061728"/>
              </p:ext>
            </p:extLst>
          </p:nvPr>
        </p:nvGraphicFramePr>
        <p:xfrm>
          <a:off x="0" y="6405712"/>
          <a:ext cx="9107488" cy="476672"/>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extLst>
      <p:ext uri="{BB962C8B-B14F-4D97-AF65-F5344CB8AC3E}">
        <p14:creationId xmlns:p14="http://schemas.microsoft.com/office/powerpoint/2010/main" val="1877474635"/>
      </p:ext>
    </p:extLst>
  </p:cSld>
  <p:clrMap bg1="lt1" tx1="dk1" bg2="lt2" tx2="dk2" accent1="accent1" accent2="accent2" accent3="accent3" accent4="accent4" accent5="accent5" accent6="accent6" hlink="hlink" folHlink="folHlink"/>
  <p:sldLayoutIdLst>
    <p:sldLayoutId id="2147483686" r:id="rId1"/>
    <p:sldLayoutId id="2147483794" r:id="rId2"/>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7" name="Diagram 6"/>
          <p:cNvGraphicFramePr/>
          <p:nvPr userDrawn="1">
            <p:extLst>
              <p:ext uri="{D42A27DB-BD31-4B8C-83A1-F6EECF244321}">
                <p14:modId xmlns:p14="http://schemas.microsoft.com/office/powerpoint/2010/main" val="4011017633"/>
              </p:ext>
            </p:extLst>
          </p:nvPr>
        </p:nvGraphicFramePr>
        <p:xfrm>
          <a:off x="0" y="6407206"/>
          <a:ext cx="9107488" cy="476672"/>
        </p:xfrm>
        <a:graphic>
          <a:graphicData uri="http://schemas.openxmlformats.org/drawingml/2006/diagram">
            <dgm:relIds xmlns:dgm="http://schemas.openxmlformats.org/drawingml/2006/diagram" xmlns:r="http://schemas.openxmlformats.org/officeDocument/2006/relationships" r:dm="rId12" r:lo="rId13" r:qs="rId14" r:cs="rId15"/>
          </a:graphicData>
        </a:graphic>
      </p:graphicFrame>
      <p:pic>
        <p:nvPicPr>
          <p:cNvPr id="8" name="Picture 2"/>
          <p:cNvPicPr>
            <a:picLocks noChangeAspect="1" noChangeArrowheads="1"/>
          </p:cNvPicPr>
          <p:nvPr userDrawn="1"/>
        </p:nvPicPr>
        <p:blipFill>
          <a:blip r:embed="rId17" cstate="print">
            <a:extLst>
              <a:ext uri="{28A0092B-C50C-407E-A947-70E740481C1C}">
                <a14:useLocalDpi xmlns:a14="http://schemas.microsoft.com/office/drawing/2010/main"/>
              </a:ext>
            </a:extLst>
          </a:blip>
          <a:srcRect/>
          <a:stretch>
            <a:fillRect/>
          </a:stretch>
        </p:blipFill>
        <p:spPr bwMode="auto">
          <a:xfrm>
            <a:off x="98579" y="31392"/>
            <a:ext cx="1151346" cy="7784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41089617"/>
      </p:ext>
    </p:extLst>
  </p:cSld>
  <p:clrMap bg1="lt1" tx1="dk1" bg2="lt2" tx2="dk2" accent1="accent1" accent2="accent2" accent3="accent3" accent4="accent4" accent5="accent5" accent6="accent6" hlink="hlink" folHlink="folHlink"/>
  <p:sldLayoutIdLst>
    <p:sldLayoutId id="2147483698" r:id="rId1"/>
    <p:sldLayoutId id="2147483777" r:id="rId2"/>
    <p:sldLayoutId id="2147483781" r:id="rId3"/>
    <p:sldLayoutId id="2147483795" r:id="rId4"/>
    <p:sldLayoutId id="2147483827" r:id="rId5"/>
    <p:sldLayoutId id="2147483902" r:id="rId6"/>
    <p:sldLayoutId id="2147483872" r:id="rId7"/>
    <p:sldLayoutId id="2147483908" r:id="rId8"/>
    <p:sldLayoutId id="2147483911" r:id="rId9"/>
    <p:sldLayoutId id="2147483912" r:id="rId10"/>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2"/>
          <p:cNvPicPr>
            <a:picLocks noChangeAspect="1" noChangeArrowheads="1"/>
          </p:cNvPicPr>
          <p:nvPr userDrawn="1"/>
        </p:nvPicPr>
        <p:blipFill>
          <a:blip r:embed="rId4" cstate="print">
            <a:extLst>
              <a:ext uri="{28A0092B-C50C-407E-A947-70E740481C1C}">
                <a14:useLocalDpi xmlns:a14="http://schemas.microsoft.com/office/drawing/2010/main"/>
              </a:ext>
            </a:extLst>
          </a:blip>
          <a:srcRect/>
          <a:stretch>
            <a:fillRect/>
          </a:stretch>
        </p:blipFill>
        <p:spPr bwMode="auto">
          <a:xfrm>
            <a:off x="98579" y="31393"/>
            <a:ext cx="1151346" cy="7784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8" name="Diagram 7"/>
          <p:cNvGraphicFramePr/>
          <p:nvPr userDrawn="1">
            <p:extLst>
              <p:ext uri="{D42A27DB-BD31-4B8C-83A1-F6EECF244321}">
                <p14:modId xmlns:p14="http://schemas.microsoft.com/office/powerpoint/2010/main" val="1478289309"/>
              </p:ext>
            </p:extLst>
          </p:nvPr>
        </p:nvGraphicFramePr>
        <p:xfrm>
          <a:off x="0" y="6407206"/>
          <a:ext cx="9107488" cy="476672"/>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extLst>
      <p:ext uri="{BB962C8B-B14F-4D97-AF65-F5344CB8AC3E}">
        <p14:creationId xmlns:p14="http://schemas.microsoft.com/office/powerpoint/2010/main" val="2274498190"/>
      </p:ext>
    </p:extLst>
  </p:cSld>
  <p:clrMap bg1="lt1" tx1="dk1" bg2="lt2" tx2="dk2" accent1="accent1" accent2="accent2" accent3="accent3" accent4="accent4" accent5="accent5" accent6="accent6" hlink="hlink" folHlink="folHlink"/>
  <p:sldLayoutIdLst>
    <p:sldLayoutId id="2147483710" r:id="rId1"/>
    <p:sldLayoutId id="2147483907" r:id="rId2"/>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7" name="Diagram 6"/>
          <p:cNvGraphicFramePr/>
          <p:nvPr userDrawn="1">
            <p:extLst>
              <p:ext uri="{D42A27DB-BD31-4B8C-83A1-F6EECF244321}">
                <p14:modId xmlns:p14="http://schemas.microsoft.com/office/powerpoint/2010/main" val="2251508095"/>
              </p:ext>
            </p:extLst>
          </p:nvPr>
        </p:nvGraphicFramePr>
        <p:xfrm>
          <a:off x="0" y="6407206"/>
          <a:ext cx="9107488" cy="476672"/>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pic>
        <p:nvPicPr>
          <p:cNvPr id="8" name="Picture 2"/>
          <p:cNvPicPr>
            <a:picLocks noChangeAspect="1" noChangeArrowheads="1"/>
          </p:cNvPicPr>
          <p:nvPr userDrawn="1"/>
        </p:nvPicPr>
        <p:blipFill>
          <a:blip r:embed="rId10" cstate="print">
            <a:extLst>
              <a:ext uri="{28A0092B-C50C-407E-A947-70E740481C1C}">
                <a14:useLocalDpi xmlns:a14="http://schemas.microsoft.com/office/drawing/2010/main"/>
              </a:ext>
            </a:extLst>
          </a:blip>
          <a:srcRect/>
          <a:stretch>
            <a:fillRect/>
          </a:stretch>
        </p:blipFill>
        <p:spPr bwMode="auto">
          <a:xfrm>
            <a:off x="98579" y="31393"/>
            <a:ext cx="1151346" cy="7784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06409600"/>
      </p:ext>
    </p:extLst>
  </p:cSld>
  <p:clrMap bg1="lt1" tx1="dk1" bg2="lt2" tx2="dk2" accent1="accent1" accent2="accent2" accent3="accent3" accent4="accent4" accent5="accent5" accent6="accent6" hlink="hlink" folHlink="folHlink"/>
  <p:sldLayoutIdLst>
    <p:sldLayoutId id="2147483734" r:id="rId1"/>
    <p:sldLayoutId id="2147483778" r:id="rId2"/>
    <p:sldLayoutId id="2147483904" r:id="rId3"/>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2"/>
          <p:cNvPicPr>
            <a:picLocks noChangeAspect="1" noChangeArrowheads="1"/>
          </p:cNvPicPr>
          <p:nvPr userDrawn="1"/>
        </p:nvPicPr>
        <p:blipFill>
          <a:blip r:embed="rId12" cstate="print">
            <a:extLst>
              <a:ext uri="{28A0092B-C50C-407E-A947-70E740481C1C}">
                <a14:useLocalDpi xmlns:a14="http://schemas.microsoft.com/office/drawing/2010/main"/>
              </a:ext>
            </a:extLst>
          </a:blip>
          <a:srcRect/>
          <a:stretch>
            <a:fillRect/>
          </a:stretch>
        </p:blipFill>
        <p:spPr bwMode="auto">
          <a:xfrm>
            <a:off x="98579" y="31393"/>
            <a:ext cx="1151346" cy="7784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8" name="Diagram 7"/>
          <p:cNvGraphicFramePr/>
          <p:nvPr userDrawn="1">
            <p:extLst>
              <p:ext uri="{D42A27DB-BD31-4B8C-83A1-F6EECF244321}">
                <p14:modId xmlns:p14="http://schemas.microsoft.com/office/powerpoint/2010/main" val="1903977492"/>
              </p:ext>
            </p:extLst>
          </p:nvPr>
        </p:nvGraphicFramePr>
        <p:xfrm>
          <a:off x="0" y="6407206"/>
          <a:ext cx="9107488" cy="476672"/>
        </p:xfrm>
        <a:graphic>
          <a:graphicData uri="http://schemas.openxmlformats.org/drawingml/2006/diagram">
            <dgm:relIds xmlns:dgm="http://schemas.openxmlformats.org/drawingml/2006/diagram" xmlns:r="http://schemas.openxmlformats.org/officeDocument/2006/relationships" r:dm="rId13" r:lo="rId14" r:qs="rId15" r:cs="rId16"/>
          </a:graphicData>
        </a:graphic>
      </p:graphicFrame>
    </p:spTree>
    <p:extLst>
      <p:ext uri="{BB962C8B-B14F-4D97-AF65-F5344CB8AC3E}">
        <p14:creationId xmlns:p14="http://schemas.microsoft.com/office/powerpoint/2010/main" val="2366073427"/>
      </p:ext>
    </p:extLst>
  </p:cSld>
  <p:clrMap bg1="lt1" tx1="dk1" bg2="lt2" tx2="dk2" accent1="accent1" accent2="accent2" accent3="accent3" accent4="accent4" accent5="accent5" accent6="accent6" hlink="hlink" folHlink="folHlink"/>
  <p:sldLayoutIdLst>
    <p:sldLayoutId id="2147483746" r:id="rId1"/>
    <p:sldLayoutId id="2147483905" r:id="rId2"/>
    <p:sldLayoutId id="2147483931" r:id="rId3"/>
    <p:sldLayoutId id="2147483932" r:id="rId4"/>
    <p:sldLayoutId id="2147483933" r:id="rId5"/>
    <p:sldLayoutId id="2147483934" r:id="rId6"/>
    <p:sldLayoutId id="2147483935" r:id="rId7"/>
    <p:sldLayoutId id="2147483936" r:id="rId8"/>
    <p:sldLayoutId id="2147483937" r:id="rId9"/>
    <p:sldLayoutId id="2147483938" r:id="rId10"/>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7" name="Diagram 6"/>
          <p:cNvGraphicFramePr/>
          <p:nvPr userDrawn="1">
            <p:extLst>
              <p:ext uri="{D42A27DB-BD31-4B8C-83A1-F6EECF244321}">
                <p14:modId xmlns:p14="http://schemas.microsoft.com/office/powerpoint/2010/main" val="2976989777"/>
              </p:ext>
            </p:extLst>
          </p:nvPr>
        </p:nvGraphicFramePr>
        <p:xfrm>
          <a:off x="0" y="6407206"/>
          <a:ext cx="9107488" cy="476672"/>
        </p:xfrm>
        <a:graphic>
          <a:graphicData uri="http://schemas.openxmlformats.org/drawingml/2006/diagram">
            <dgm:relIds xmlns:dgm="http://schemas.openxmlformats.org/drawingml/2006/diagram" xmlns:r="http://schemas.openxmlformats.org/officeDocument/2006/relationships" r:dm="rId12" r:lo="rId13" r:qs="rId14" r:cs="rId15"/>
          </a:graphicData>
        </a:graphic>
      </p:graphicFrame>
      <p:pic>
        <p:nvPicPr>
          <p:cNvPr id="8" name="Picture 2"/>
          <p:cNvPicPr>
            <a:picLocks noChangeAspect="1" noChangeArrowheads="1"/>
          </p:cNvPicPr>
          <p:nvPr userDrawn="1"/>
        </p:nvPicPr>
        <p:blipFill>
          <a:blip r:embed="rId17" cstate="print">
            <a:extLst>
              <a:ext uri="{28A0092B-C50C-407E-A947-70E740481C1C}">
                <a14:useLocalDpi xmlns:a14="http://schemas.microsoft.com/office/drawing/2010/main"/>
              </a:ext>
            </a:extLst>
          </a:blip>
          <a:srcRect/>
          <a:stretch>
            <a:fillRect/>
          </a:stretch>
        </p:blipFill>
        <p:spPr bwMode="auto">
          <a:xfrm>
            <a:off x="98579" y="31393"/>
            <a:ext cx="1151346" cy="7784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50569218"/>
      </p:ext>
    </p:extLst>
  </p:cSld>
  <p:clrMap bg1="lt1" tx1="dk1" bg2="lt2" tx2="dk2" accent1="accent1" accent2="accent2" accent3="accent3" accent4="accent4" accent5="accent5" accent6="accent6" hlink="hlink" folHlink="folHlink"/>
  <p:sldLayoutIdLst>
    <p:sldLayoutId id="2147483758" r:id="rId1"/>
    <p:sldLayoutId id="2147483909" r:id="rId2"/>
    <p:sldLayoutId id="2147483910" r:id="rId3"/>
    <p:sldLayoutId id="2147483924" r:id="rId4"/>
    <p:sldLayoutId id="2147483925" r:id="rId5"/>
    <p:sldLayoutId id="2147483926" r:id="rId6"/>
    <p:sldLayoutId id="2147483927" r:id="rId7"/>
    <p:sldLayoutId id="2147483928" r:id="rId8"/>
    <p:sldLayoutId id="2147483929" r:id="rId9"/>
    <p:sldLayoutId id="2147483930" r:id="rId10"/>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2"/>
          <p:cNvPicPr>
            <a:picLocks noChangeAspect="1" noChangeArrowheads="1"/>
          </p:cNvPicPr>
          <p:nvPr userDrawn="1"/>
        </p:nvPicPr>
        <p:blipFill>
          <a:blip r:embed="rId13" cstate="print">
            <a:extLst>
              <a:ext uri="{28A0092B-C50C-407E-A947-70E740481C1C}">
                <a14:useLocalDpi xmlns:a14="http://schemas.microsoft.com/office/drawing/2010/main"/>
              </a:ext>
            </a:extLst>
          </a:blip>
          <a:srcRect/>
          <a:stretch>
            <a:fillRect/>
          </a:stretch>
        </p:blipFill>
        <p:spPr bwMode="auto">
          <a:xfrm>
            <a:off x="98579" y="31393"/>
            <a:ext cx="1151346" cy="7784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04503542"/>
      </p:ext>
    </p:extLst>
  </p:cSld>
  <p:clrMap bg1="lt1" tx1="dk1" bg2="lt2" tx2="dk2" accent1="accent1" accent2="accent2" accent3="accent3" accent4="accent4" accent5="accent5" accent6="accent6" hlink="hlink" folHlink="folHlink"/>
  <p:sldLayoutIdLst>
    <p:sldLayoutId id="2147483775" r:id="rId1"/>
    <p:sldLayoutId id="2147483877" r:id="rId2"/>
    <p:sldLayoutId id="2147483916" r:id="rId3"/>
    <p:sldLayoutId id="2147483917" r:id="rId4"/>
    <p:sldLayoutId id="2147483918" r:id="rId5"/>
    <p:sldLayoutId id="2147483919" r:id="rId6"/>
    <p:sldLayoutId id="2147483920" r:id="rId7"/>
    <p:sldLayoutId id="2147483921" r:id="rId8"/>
    <p:sldLayoutId id="2147483922" r:id="rId9"/>
    <p:sldLayoutId id="2147483923" r:id="rId10"/>
    <p:sldLayoutId id="2147483939"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53.xml"/></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54.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14.xml"/><Relationship Id="rId4" Type="http://schemas.openxmlformats.org/officeDocument/2006/relationships/hyperlink" Target="https://assets.publishing.service.gov.uk/media/5a808262ed915d74e622eddc/SRHandHIVStrategicPlan_211215.pdf" TargetMode="External"/></Relationships>
</file>

<file path=ppt/slides/_rels/slide12.xml.rels><?xml version="1.0" encoding="UTF-8" standalone="yes"?>
<Relationships xmlns="http://schemas.openxmlformats.org/package/2006/relationships"><Relationship Id="rId3" Type="http://schemas.openxmlformats.org/officeDocument/2006/relationships/slide" Target="slide12.xml"/><Relationship Id="rId2" Type="http://schemas.openxmlformats.org/officeDocument/2006/relationships/hyperlink" Target="https://assets.publishing.service.gov.uk/media/5a7aba03e5274a34770e6b1e/9287-2900714-TSO-SexualHealthPolicyNW_ACCESSIBLE.pdf" TargetMode="External"/><Relationship Id="rId1" Type="http://schemas.openxmlformats.org/officeDocument/2006/relationships/slideLayout" Target="../slideLayouts/slideLayout14.xml"/><Relationship Id="rId6" Type="http://schemas.openxmlformats.org/officeDocument/2006/relationships/hyperlink" Target="https://www.gov.uk/government/publications/changes-to-the-national-chlamydia-screening-programme-ncsp/changes-to-the-national-chlamydia-screening-programme-ncsp#:~:text=This%20change%20will%20bring%20the,these%20harms%20to%20be%20robust." TargetMode="External"/><Relationship Id="rId5" Type="http://schemas.openxmlformats.org/officeDocument/2006/relationships/hyperlink" Target="https://fasttrackcities.london/" TargetMode="External"/><Relationship Id="rId4" Type="http://schemas.openxmlformats.org/officeDocument/2006/relationships/hyperlink" Target="https://www.gov.uk/government/publications/towards-zero-the-hiv-action-plan-for-england-2022-to-2025/towards-zero-an-action-plan-towards-ending-hiv-transmission-aids-and-hiv-related-deaths-in-england-2022-to-2025#executive-summary" TargetMode="External"/></Relationships>
</file>

<file path=ppt/slides/_rels/slide13.xml.rels><?xml version="1.0" encoding="UTF-8" standalone="yes"?>
<Relationships xmlns="http://schemas.openxmlformats.org/package/2006/relationships"><Relationship Id="rId3" Type="http://schemas.openxmlformats.org/officeDocument/2006/relationships/hyperlink" Target="https://www.gov.uk/government/publications/womens-health-strategy-for-england/womens-health-strategy-for-england" TargetMode="External"/><Relationship Id="rId2" Type="http://schemas.openxmlformats.org/officeDocument/2006/relationships/hyperlink" Target="https://www.gov.uk/government/publications/syphilis-public-health-england-action-plan" TargetMode="External"/><Relationship Id="rId1" Type="http://schemas.openxmlformats.org/officeDocument/2006/relationships/slideLayout" Target="../slideLayouts/slideLayout14.xml"/><Relationship Id="rId6" Type="http://schemas.openxmlformats.org/officeDocument/2006/relationships/hyperlink" Target="https://www.nice.org.uk/guidance/ng68" TargetMode="External"/><Relationship Id="rId5" Type="http://schemas.openxmlformats.org/officeDocument/2006/relationships/hyperlink" Target="https://www.nice.org.uk/guidance/cg30" TargetMode="External"/><Relationship Id="rId4" Type="http://schemas.openxmlformats.org/officeDocument/2006/relationships/hyperlink" Target="https://www.nice.org.uk/guidance/ng221" TargetMode="Externa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53.xml"/></Relationships>
</file>

<file path=ppt/slides/_rels/slide17.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notesSlide" Target="../notesSlides/notesSlide8.xml"/><Relationship Id="rId1" Type="http://schemas.openxmlformats.org/officeDocument/2006/relationships/slideLayout" Target="../slideLayouts/slideLayout55.xml"/></Relationships>
</file>

<file path=ppt/slides/_rels/slide1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55.xml"/><Relationship Id="rId4" Type="http://schemas.microsoft.com/office/2007/relationships/hdphoto" Target="../media/hdphoto1.wdp"/></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5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5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57.xml"/></Relationships>
</file>

<file path=ppt/slides/_rels/slide2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0.xml"/><Relationship Id="rId1" Type="http://schemas.openxmlformats.org/officeDocument/2006/relationships/slideLayout" Target="../slideLayouts/slideLayout57.xml"/><Relationship Id="rId4" Type="http://schemas.openxmlformats.org/officeDocument/2006/relationships/image" Target="../media/image11.jpeg"/></Relationships>
</file>

<file path=ppt/slides/_rels/slide2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1.xml"/><Relationship Id="rId1" Type="http://schemas.openxmlformats.org/officeDocument/2006/relationships/slideLayout" Target="../slideLayouts/slideLayout58.xml"/><Relationship Id="rId5" Type="http://schemas.openxmlformats.org/officeDocument/2006/relationships/image" Target="../media/image13.jpeg"/><Relationship Id="rId4" Type="http://schemas.microsoft.com/office/2007/relationships/hdphoto" Target="../media/hdphoto2.wdp"/></Relationships>
</file>

<file path=ppt/slides/_rels/slide23.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2.xml"/><Relationship Id="rId1" Type="http://schemas.openxmlformats.org/officeDocument/2006/relationships/slideLayout" Target="../slideLayouts/slideLayout58.xml"/><Relationship Id="rId4" Type="http://schemas.openxmlformats.org/officeDocument/2006/relationships/image" Target="../media/image15.jpeg"/></Relationships>
</file>

<file path=ppt/slides/_rels/slide24.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3.xml"/><Relationship Id="rId1" Type="http://schemas.openxmlformats.org/officeDocument/2006/relationships/slideLayout" Target="../slideLayouts/slideLayout57.xml"/><Relationship Id="rId4" Type="http://schemas.openxmlformats.org/officeDocument/2006/relationships/image" Target="../media/image17.jpeg"/></Relationships>
</file>

<file path=ppt/slides/_rels/slide25.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4.xml"/><Relationship Id="rId1" Type="http://schemas.openxmlformats.org/officeDocument/2006/relationships/slideLayout" Target="../slideLayouts/slideLayout57.xml"/></Relationships>
</file>

<file path=ppt/slides/_rels/slide26.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5.xml"/><Relationship Id="rId1" Type="http://schemas.openxmlformats.org/officeDocument/2006/relationships/slideLayout" Target="../slideLayouts/slideLayout57.xml"/><Relationship Id="rId4" Type="http://schemas.openxmlformats.org/officeDocument/2006/relationships/image" Target="../media/image20.jpeg"/></Relationships>
</file>

<file path=ppt/slides/_rels/slide27.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6.xml"/><Relationship Id="rId1" Type="http://schemas.openxmlformats.org/officeDocument/2006/relationships/slideLayout" Target="../slideLayouts/slideLayout57.xml"/></Relationships>
</file>

<file path=ppt/slides/_rels/slide2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7.xml"/><Relationship Id="rId1" Type="http://schemas.openxmlformats.org/officeDocument/2006/relationships/slideLayout" Target="../slideLayouts/slideLayout58.xml"/><Relationship Id="rId4" Type="http://schemas.microsoft.com/office/2007/relationships/hdphoto" Target="../media/hdphoto3.wdp"/></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5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4.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57.xml"/></Relationships>
</file>

<file path=ppt/slides/_rels/slide31.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9.xml"/><Relationship Id="rId1" Type="http://schemas.openxmlformats.org/officeDocument/2006/relationships/slideLayout" Target="../slideLayouts/slideLayout57.xml"/><Relationship Id="rId4" Type="http://schemas.openxmlformats.org/officeDocument/2006/relationships/image" Target="../media/image24.jpeg"/></Relationships>
</file>

<file path=ppt/slides/_rels/slide32.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20.xml"/><Relationship Id="rId1" Type="http://schemas.openxmlformats.org/officeDocument/2006/relationships/slideLayout" Target="../slideLayouts/slideLayout57.xml"/><Relationship Id="rId4" Type="http://schemas.openxmlformats.org/officeDocument/2006/relationships/image" Target="../media/image26.jpeg"/></Relationships>
</file>

<file path=ppt/slides/_rels/slide33.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slideLayout" Target="../slideLayouts/slideLayout57.xml"/></Relationships>
</file>

<file path=ppt/slides/_rels/slide34.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jpeg"/><Relationship Id="rId1" Type="http://schemas.openxmlformats.org/officeDocument/2006/relationships/slideLayout" Target="../slideLayouts/slideLayout57.xml"/></Relationships>
</file>

<file path=ppt/slides/_rels/slide35.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21.xml"/><Relationship Id="rId1" Type="http://schemas.openxmlformats.org/officeDocument/2006/relationships/slideLayout" Target="../slideLayouts/slideLayout57.xml"/><Relationship Id="rId4" Type="http://schemas.openxmlformats.org/officeDocument/2006/relationships/image" Target="../media/image32.jpeg"/></Relationships>
</file>

<file path=ppt/slides/_rels/slide36.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22.xml"/><Relationship Id="rId1" Type="http://schemas.openxmlformats.org/officeDocument/2006/relationships/slideLayout" Target="../slideLayouts/slideLayout57.xml"/><Relationship Id="rId4" Type="http://schemas.openxmlformats.org/officeDocument/2006/relationships/image" Target="../media/image34.jpeg"/></Relationships>
</file>

<file path=ppt/slides/_rels/slide37.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23.xml"/><Relationship Id="rId1" Type="http://schemas.openxmlformats.org/officeDocument/2006/relationships/slideLayout" Target="../slideLayouts/slideLayout57.xml"/></Relationships>
</file>

<file path=ppt/slides/_rels/slide38.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24.xml"/><Relationship Id="rId1" Type="http://schemas.openxmlformats.org/officeDocument/2006/relationships/slideLayout" Target="../slideLayouts/slideLayout57.xml"/><Relationship Id="rId4" Type="http://schemas.openxmlformats.org/officeDocument/2006/relationships/image" Target="../media/image37.jpeg"/></Relationships>
</file>

<file path=ppt/slides/_rels/slide39.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25.xml"/><Relationship Id="rId1" Type="http://schemas.openxmlformats.org/officeDocument/2006/relationships/slideLayout" Target="../slideLayouts/slideLayout57.xml"/><Relationship Id="rId4" Type="http://schemas.openxmlformats.org/officeDocument/2006/relationships/image" Target="../media/image39.jpeg"/></Relationships>
</file>

<file path=ppt/slides/_rels/slide4.xml.rels><?xml version="1.0" encoding="UTF-8" standalone="yes"?>
<Relationships xmlns="http://schemas.openxmlformats.org/package/2006/relationships"><Relationship Id="rId8" Type="http://schemas.openxmlformats.org/officeDocument/2006/relationships/slide" Target="slide41.xml"/><Relationship Id="rId13" Type="http://schemas.openxmlformats.org/officeDocument/2006/relationships/slide" Target="slide69.xml"/><Relationship Id="rId3" Type="http://schemas.openxmlformats.org/officeDocument/2006/relationships/slide" Target="slide5.xml"/><Relationship Id="rId7" Type="http://schemas.openxmlformats.org/officeDocument/2006/relationships/slide" Target="slide29.xml"/><Relationship Id="rId12" Type="http://schemas.openxmlformats.org/officeDocument/2006/relationships/slide" Target="slide67.xml"/><Relationship Id="rId2" Type="http://schemas.openxmlformats.org/officeDocument/2006/relationships/notesSlide" Target="../notesSlides/notesSlide2.xml"/><Relationship Id="rId1" Type="http://schemas.openxmlformats.org/officeDocument/2006/relationships/slideLayout" Target="../slideLayouts/slideLayout55.xml"/><Relationship Id="rId6" Type="http://schemas.openxmlformats.org/officeDocument/2006/relationships/slide" Target="slide19.xml"/><Relationship Id="rId11" Type="http://schemas.openxmlformats.org/officeDocument/2006/relationships/slide" Target="slide58.xml"/><Relationship Id="rId5" Type="http://schemas.openxmlformats.org/officeDocument/2006/relationships/slide" Target="slide16.xml"/><Relationship Id="rId10" Type="http://schemas.openxmlformats.org/officeDocument/2006/relationships/slide" Target="slide56.xml"/><Relationship Id="rId4" Type="http://schemas.openxmlformats.org/officeDocument/2006/relationships/slide" Target="slide9.xml"/><Relationship Id="rId9" Type="http://schemas.openxmlformats.org/officeDocument/2006/relationships/slide" Target="slide48.xml"/><Relationship Id="rId14" Type="http://schemas.openxmlformats.org/officeDocument/2006/relationships/slide" Target="slide73.xml"/></Relationships>
</file>

<file path=ppt/slides/_rels/slide40.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26.xml"/><Relationship Id="rId1" Type="http://schemas.openxmlformats.org/officeDocument/2006/relationships/slideLayout" Target="../slideLayouts/slideLayout59.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53.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57.xml"/></Relationships>
</file>

<file path=ppt/slides/_rels/slide43.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27.xml"/><Relationship Id="rId1" Type="http://schemas.openxmlformats.org/officeDocument/2006/relationships/slideLayout" Target="../slideLayouts/slideLayout57.xml"/><Relationship Id="rId4" Type="http://schemas.openxmlformats.org/officeDocument/2006/relationships/image" Target="../media/image42.jpeg"/></Relationships>
</file>

<file path=ppt/slides/_rels/slide44.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notesSlide" Target="../notesSlides/notesSlide28.xml"/><Relationship Id="rId1" Type="http://schemas.openxmlformats.org/officeDocument/2006/relationships/slideLayout" Target="../slideLayouts/slideLayout57.xml"/><Relationship Id="rId4" Type="http://schemas.openxmlformats.org/officeDocument/2006/relationships/image" Target="../media/image44.jpeg"/></Relationships>
</file>

<file path=ppt/slides/_rels/slide45.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notesSlide" Target="../notesSlides/notesSlide29.xml"/><Relationship Id="rId1" Type="http://schemas.openxmlformats.org/officeDocument/2006/relationships/slideLayout" Target="../slideLayouts/slideLayout57.xml"/><Relationship Id="rId4" Type="http://schemas.openxmlformats.org/officeDocument/2006/relationships/image" Target="../media/image46.jpeg"/></Relationships>
</file>

<file path=ppt/slides/_rels/slide46.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notesSlide" Target="../notesSlides/notesSlide30.xml"/><Relationship Id="rId1" Type="http://schemas.openxmlformats.org/officeDocument/2006/relationships/slideLayout" Target="../slideLayouts/slideLayout57.xml"/></Relationships>
</file>

<file path=ppt/slides/_rels/slide47.xml.rels><?xml version="1.0" encoding="UTF-8" standalone="yes"?>
<Relationships xmlns="http://schemas.openxmlformats.org/package/2006/relationships"><Relationship Id="rId2" Type="http://schemas.openxmlformats.org/officeDocument/2006/relationships/image" Target="../media/image48.jpeg"/><Relationship Id="rId1" Type="http://schemas.openxmlformats.org/officeDocument/2006/relationships/slideLayout" Target="../slideLayouts/slideLayout5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53.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5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3.xml"/></Relationships>
</file>

<file path=ppt/slides/_rels/slide50.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notesSlide" Target="../notesSlides/notesSlide31.xml"/><Relationship Id="rId1" Type="http://schemas.openxmlformats.org/officeDocument/2006/relationships/slideLayout" Target="../slideLayouts/slideLayout57.xml"/></Relationships>
</file>

<file path=ppt/slides/_rels/slide51.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notesSlide" Target="../notesSlides/notesSlide32.xml"/><Relationship Id="rId1" Type="http://schemas.openxmlformats.org/officeDocument/2006/relationships/slideLayout" Target="../slideLayouts/slideLayout58.xml"/><Relationship Id="rId4" Type="http://schemas.openxmlformats.org/officeDocument/2006/relationships/image" Target="../media/image51.jpeg"/></Relationships>
</file>

<file path=ppt/slides/_rels/slide52.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33.xml"/><Relationship Id="rId1" Type="http://schemas.openxmlformats.org/officeDocument/2006/relationships/slideLayout" Target="../slideLayouts/slideLayout57.xml"/><Relationship Id="rId4" Type="http://schemas.openxmlformats.org/officeDocument/2006/relationships/image" Target="../media/image53.png"/></Relationships>
</file>

<file path=ppt/slides/_rels/slide53.xml.rels><?xml version="1.0" encoding="UTF-8" standalone="yes"?>
<Relationships xmlns="http://schemas.openxmlformats.org/package/2006/relationships"><Relationship Id="rId3" Type="http://schemas.openxmlformats.org/officeDocument/2006/relationships/image" Target="../media/image54.jpeg"/><Relationship Id="rId2" Type="http://schemas.openxmlformats.org/officeDocument/2006/relationships/notesSlide" Target="../notesSlides/notesSlide34.xml"/><Relationship Id="rId1" Type="http://schemas.openxmlformats.org/officeDocument/2006/relationships/slideLayout" Target="../slideLayouts/slideLayout60.xml"/></Relationships>
</file>

<file path=ppt/slides/_rels/slide54.xml.rels><?xml version="1.0" encoding="UTF-8" standalone="yes"?>
<Relationships xmlns="http://schemas.openxmlformats.org/package/2006/relationships"><Relationship Id="rId3" Type="http://schemas.openxmlformats.org/officeDocument/2006/relationships/image" Target="../media/image55.jpeg"/><Relationship Id="rId2" Type="http://schemas.openxmlformats.org/officeDocument/2006/relationships/notesSlide" Target="../notesSlides/notesSlide35.xml"/><Relationship Id="rId1" Type="http://schemas.openxmlformats.org/officeDocument/2006/relationships/slideLayout" Target="../slideLayouts/slideLayout60.xml"/><Relationship Id="rId4" Type="http://schemas.openxmlformats.org/officeDocument/2006/relationships/image" Target="../media/image56.jpeg"/></Relationships>
</file>

<file path=ppt/slides/_rels/slide55.xml.rels><?xml version="1.0" encoding="UTF-8" standalone="yes"?>
<Relationships xmlns="http://schemas.openxmlformats.org/package/2006/relationships"><Relationship Id="rId3" Type="http://schemas.openxmlformats.org/officeDocument/2006/relationships/image" Target="../media/image57.jpeg"/><Relationship Id="rId2" Type="http://schemas.openxmlformats.org/officeDocument/2006/relationships/notesSlide" Target="../notesSlides/notesSlide36.xml"/><Relationship Id="rId1" Type="http://schemas.openxmlformats.org/officeDocument/2006/relationships/slideLayout" Target="../slideLayouts/slideLayout60.xml"/><Relationship Id="rId4" Type="http://schemas.openxmlformats.org/officeDocument/2006/relationships/image" Target="../media/image58.jpeg"/></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53.xml"/></Relationships>
</file>

<file path=ppt/slides/_rels/slide57.xml.rels><?xml version="1.0" encoding="UTF-8" standalone="yes"?>
<Relationships xmlns="http://schemas.openxmlformats.org/package/2006/relationships"><Relationship Id="rId3" Type="http://schemas.openxmlformats.org/officeDocument/2006/relationships/image" Target="../media/image59.jpeg"/><Relationship Id="rId2" Type="http://schemas.openxmlformats.org/officeDocument/2006/relationships/notesSlide" Target="../notesSlides/notesSlide37.xml"/><Relationship Id="rId1" Type="http://schemas.openxmlformats.org/officeDocument/2006/relationships/slideLayout" Target="../slideLayouts/slideLayout57.xml"/><Relationship Id="rId4" Type="http://schemas.openxmlformats.org/officeDocument/2006/relationships/image" Target="../media/image60.jpeg"/></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53.xml"/></Relationships>
</file>

<file path=ppt/slides/_rels/slide59.xml.rels><?xml version="1.0" encoding="UTF-8" standalone="yes"?>
<Relationships xmlns="http://schemas.openxmlformats.org/package/2006/relationships"><Relationship Id="rId2" Type="http://schemas.openxmlformats.org/officeDocument/2006/relationships/hyperlink" Target="https://assets.publishing.service.gov.uk/government/uploads/system/uploads/attachment_data/file/488090/SRHandHIVStrategicPlan_211215.pdf" TargetMode="External"/><Relationship Id="rId1" Type="http://schemas.openxmlformats.org/officeDocument/2006/relationships/slideLayout" Target="../slideLayouts/slideLayout6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6.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57.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61.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61.xml"/></Relationships>
</file>

<file path=ppt/slides/_rels/slide6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40.xml"/><Relationship Id="rId1" Type="http://schemas.openxmlformats.org/officeDocument/2006/relationships/slideLayout" Target="../slideLayouts/slideLayout61.xml"/><Relationship Id="rId5" Type="http://schemas.openxmlformats.org/officeDocument/2006/relationships/chart" Target="../charts/chart3.xml"/><Relationship Id="rId4" Type="http://schemas.openxmlformats.org/officeDocument/2006/relationships/chart" Target="../charts/chart2.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61.xml"/></Relationships>
</file>

<file path=ppt/slides/_rels/slide65.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42.xml"/><Relationship Id="rId1" Type="http://schemas.openxmlformats.org/officeDocument/2006/relationships/slideLayout" Target="../slideLayouts/slideLayout61.xml"/></Relationships>
</file>

<file path=ppt/slides/_rels/slide66.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43.xml"/><Relationship Id="rId1" Type="http://schemas.openxmlformats.org/officeDocument/2006/relationships/slideLayout" Target="../slideLayouts/slideLayout61.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53.xml"/></Relationships>
</file>

<file path=ppt/slides/_rels/slide68.xml.rels><?xml version="1.0" encoding="UTF-8" standalone="yes"?>
<Relationships xmlns="http://schemas.openxmlformats.org/package/2006/relationships"><Relationship Id="rId2" Type="http://schemas.openxmlformats.org/officeDocument/2006/relationships/image" Target="../media/image61.png"/><Relationship Id="rId1" Type="http://schemas.openxmlformats.org/officeDocument/2006/relationships/slideLayout" Target="../slideLayouts/slideLayout30.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5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5.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6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56.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56.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53.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59.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59.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59.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5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DBA147-ACDA-D40F-658F-EB453FC37915}"/>
              </a:ext>
            </a:extLst>
          </p:cNvPr>
          <p:cNvSpPr>
            <a:spLocks noGrp="1"/>
          </p:cNvSpPr>
          <p:nvPr>
            <p:ph type="ctrTitle"/>
          </p:nvPr>
        </p:nvSpPr>
        <p:spPr>
          <a:xfrm>
            <a:off x="472471" y="2279933"/>
            <a:ext cx="6035906" cy="2749050"/>
          </a:xfrm>
        </p:spPr>
        <p:txBody>
          <a:bodyPr>
            <a:normAutofit fontScale="90000"/>
          </a:bodyPr>
          <a:lstStyle/>
          <a:p>
            <a:br>
              <a:rPr lang="en-GB" dirty="0">
                <a:solidFill>
                  <a:srgbClr val="000000"/>
                </a:solidFill>
              </a:rPr>
            </a:br>
            <a:br>
              <a:rPr lang="en-GB" dirty="0">
                <a:solidFill>
                  <a:srgbClr val="000000"/>
                </a:solidFill>
              </a:rPr>
            </a:br>
            <a:br>
              <a:rPr lang="en-GB" dirty="0">
                <a:solidFill>
                  <a:srgbClr val="000000"/>
                </a:solidFill>
              </a:rPr>
            </a:br>
            <a:br>
              <a:rPr lang="en-GB" dirty="0">
                <a:solidFill>
                  <a:srgbClr val="000000"/>
                </a:solidFill>
              </a:rPr>
            </a:br>
            <a:br>
              <a:rPr lang="en-GB" dirty="0">
                <a:solidFill>
                  <a:srgbClr val="000000"/>
                </a:solidFill>
              </a:rPr>
            </a:br>
            <a:br>
              <a:rPr lang="en-GB" dirty="0">
                <a:solidFill>
                  <a:srgbClr val="000000"/>
                </a:solidFill>
              </a:rPr>
            </a:br>
            <a:br>
              <a:rPr lang="en-GB" dirty="0">
                <a:solidFill>
                  <a:srgbClr val="000000"/>
                </a:solidFill>
              </a:rPr>
            </a:br>
            <a:br>
              <a:rPr lang="en-GB" dirty="0">
                <a:solidFill>
                  <a:srgbClr val="000000"/>
                </a:solidFill>
              </a:rPr>
            </a:br>
            <a:br>
              <a:rPr lang="en-GB" dirty="0">
                <a:solidFill>
                  <a:srgbClr val="000000"/>
                </a:solidFill>
              </a:rPr>
            </a:br>
            <a:br>
              <a:rPr lang="en-GB" dirty="0">
                <a:solidFill>
                  <a:srgbClr val="000000"/>
                </a:solidFill>
              </a:rPr>
            </a:br>
            <a:br>
              <a:rPr lang="en-GB" dirty="0">
                <a:solidFill>
                  <a:srgbClr val="000000"/>
                </a:solidFill>
              </a:rPr>
            </a:br>
            <a:br>
              <a:rPr lang="en-GB" dirty="0">
                <a:solidFill>
                  <a:srgbClr val="000000"/>
                </a:solidFill>
              </a:rPr>
            </a:br>
            <a:br>
              <a:rPr lang="en-GB" dirty="0">
                <a:solidFill>
                  <a:srgbClr val="000000"/>
                </a:solidFill>
              </a:rPr>
            </a:br>
            <a:r>
              <a:rPr lang="en-GB" b="1" dirty="0">
                <a:solidFill>
                  <a:srgbClr val="000000"/>
                </a:solidFill>
              </a:rPr>
              <a:t>Sexual &amp; Reproductive Health</a:t>
            </a:r>
            <a:br>
              <a:rPr lang="en-GB" b="1" dirty="0">
                <a:solidFill>
                  <a:srgbClr val="000000"/>
                </a:solidFill>
              </a:rPr>
            </a:br>
            <a:r>
              <a:rPr lang="en-GB" b="1" dirty="0">
                <a:solidFill>
                  <a:srgbClr val="000000"/>
                </a:solidFill>
              </a:rPr>
              <a:t>JSNA Factsheet </a:t>
            </a:r>
            <a:br>
              <a:rPr lang="en-GB" b="1" dirty="0">
                <a:solidFill>
                  <a:srgbClr val="000000"/>
                </a:solidFill>
              </a:rPr>
            </a:br>
            <a:br>
              <a:rPr lang="en-GB" b="1" dirty="0">
                <a:solidFill>
                  <a:srgbClr val="000000"/>
                </a:solidFill>
              </a:rPr>
            </a:br>
            <a:r>
              <a:rPr lang="en-GB" b="1" dirty="0">
                <a:solidFill>
                  <a:srgbClr val="000000"/>
                </a:solidFill>
              </a:rPr>
              <a:t>July 2024</a:t>
            </a:r>
            <a:br>
              <a:rPr lang="en-GB" dirty="0">
                <a:solidFill>
                  <a:srgbClr val="000000"/>
                </a:solidFill>
              </a:rPr>
            </a:br>
            <a:r>
              <a:rPr lang="en-GB" dirty="0">
                <a:solidFill>
                  <a:srgbClr val="000000"/>
                </a:solidFill>
              </a:rPr>
              <a:t> </a:t>
            </a:r>
            <a:br>
              <a:rPr lang="en-GB" dirty="0">
                <a:solidFill>
                  <a:srgbClr val="000000"/>
                </a:solidFill>
              </a:rPr>
            </a:br>
            <a:endParaRPr lang="en-GB" dirty="0">
              <a:solidFill>
                <a:srgbClr val="000000"/>
              </a:solidFill>
            </a:endParaRPr>
          </a:p>
        </p:txBody>
      </p:sp>
    </p:spTree>
    <p:extLst>
      <p:ext uri="{BB962C8B-B14F-4D97-AF65-F5344CB8AC3E}">
        <p14:creationId xmlns:p14="http://schemas.microsoft.com/office/powerpoint/2010/main" val="266868566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EAF2148F-9FCF-9CD0-22EA-2B3A953EC27B}"/>
              </a:ext>
            </a:extLst>
          </p:cNvPr>
          <p:cNvSpPr>
            <a:spLocks noGrp="1"/>
          </p:cNvSpPr>
          <p:nvPr>
            <p:ph type="title"/>
          </p:nvPr>
        </p:nvSpPr>
        <p:spPr>
          <a:xfrm>
            <a:off x="1526580" y="189571"/>
            <a:ext cx="7280197" cy="870944"/>
          </a:xfrm>
        </p:spPr>
        <p:txBody>
          <a:bodyPr>
            <a:normAutofit/>
          </a:bodyPr>
          <a:lstStyle/>
          <a:p>
            <a:pPr algn="l"/>
            <a:r>
              <a:rPr lang="en-GB" sz="2400" b="1" dirty="0">
                <a:solidFill>
                  <a:srgbClr val="002060"/>
                </a:solidFill>
              </a:rPr>
              <a:t>National legislation on commissioning responsibilities  for sexual and reproductive health services</a:t>
            </a:r>
          </a:p>
        </p:txBody>
      </p:sp>
      <p:pic>
        <p:nvPicPr>
          <p:cNvPr id="6" name="image2.png" descr="Image showing how local authorities work together with NHS England, the Integrated Care Board (ICB), and the Integrated Care Partnership, to commission and deliver sexual and reproductive health services.">
            <a:extLst>
              <a:ext uri="{FF2B5EF4-FFF2-40B4-BE49-F238E27FC236}">
                <a16:creationId xmlns:a16="http://schemas.microsoft.com/office/drawing/2014/main" id="{4E31B9D3-2FE4-2A16-C4CC-AAA790DF86FF}"/>
              </a:ext>
            </a:extLst>
          </p:cNvPr>
          <p:cNvPicPr/>
          <p:nvPr/>
        </p:nvPicPr>
        <p:blipFill>
          <a:blip r:embed="rId3"/>
          <a:srcRect/>
          <a:stretch>
            <a:fillRect/>
          </a:stretch>
        </p:blipFill>
        <p:spPr>
          <a:xfrm>
            <a:off x="325326" y="1229762"/>
            <a:ext cx="5198785" cy="4567727"/>
          </a:xfrm>
          <a:prstGeom prst="rect">
            <a:avLst/>
          </a:prstGeom>
          <a:ln>
            <a:solidFill>
              <a:schemeClr val="tx1"/>
            </a:solidFill>
          </a:ln>
        </p:spPr>
      </p:pic>
      <p:sp>
        <p:nvSpPr>
          <p:cNvPr id="2" name="TextBox 1">
            <a:extLst>
              <a:ext uri="{FF2B5EF4-FFF2-40B4-BE49-F238E27FC236}">
                <a16:creationId xmlns:a16="http://schemas.microsoft.com/office/drawing/2014/main" id="{E3304FFE-874B-D53C-FD7D-DDB35D31B1EC}"/>
              </a:ext>
            </a:extLst>
          </p:cNvPr>
          <p:cNvSpPr txBox="1"/>
          <p:nvPr/>
        </p:nvSpPr>
        <p:spPr>
          <a:xfrm>
            <a:off x="141076" y="5966736"/>
            <a:ext cx="5383035" cy="230832"/>
          </a:xfrm>
          <a:prstGeom prst="rect">
            <a:avLst/>
          </a:prstGeom>
          <a:noFill/>
        </p:spPr>
        <p:txBody>
          <a:bodyPr wrap="square" rtlCol="0">
            <a:spAutoFit/>
          </a:bodyPr>
          <a:lstStyle/>
          <a:p>
            <a:r>
              <a:rPr lang="en-GB" sz="900" dirty="0"/>
              <a:t>Figure 1: Commissioning responsibilities of sexual and reproductive health </a:t>
            </a:r>
          </a:p>
        </p:txBody>
      </p:sp>
      <p:sp>
        <p:nvSpPr>
          <p:cNvPr id="9" name="TextBox 8">
            <a:extLst>
              <a:ext uri="{FF2B5EF4-FFF2-40B4-BE49-F238E27FC236}">
                <a16:creationId xmlns:a16="http://schemas.microsoft.com/office/drawing/2014/main" id="{4302AD35-182E-1DA1-ABBB-44F6D6873F3C}"/>
              </a:ext>
            </a:extLst>
          </p:cNvPr>
          <p:cNvSpPr txBox="1"/>
          <p:nvPr/>
        </p:nvSpPr>
        <p:spPr>
          <a:xfrm>
            <a:off x="5583079" y="1153410"/>
            <a:ext cx="3419523" cy="4985980"/>
          </a:xfrm>
          <a:prstGeom prst="rect">
            <a:avLst/>
          </a:prstGeom>
          <a:noFill/>
        </p:spPr>
        <p:txBody>
          <a:bodyPr wrap="square">
            <a:spAutoFit/>
          </a:bodyPr>
          <a:lstStyle/>
          <a:p>
            <a:endParaRPr lang="en-US" sz="1400" dirty="0"/>
          </a:p>
          <a:p>
            <a:r>
              <a:rPr lang="en-US" sz="1400" dirty="0"/>
              <a:t>In 2013, the Department of Health published the Framework for Sexual Health Improvement following the changes to the health landscape brought about by the Health and Social Care Act 2012.</a:t>
            </a:r>
          </a:p>
          <a:p>
            <a:endParaRPr lang="en-US" sz="1400" dirty="0"/>
          </a:p>
          <a:p>
            <a:r>
              <a:rPr lang="en-US" sz="1400" dirty="0"/>
              <a:t>The new legislation outlined that councils would be responsible for commissioning most sexual health services (from April 2013), with additional roles for ICBs and NHS England (see diagram)</a:t>
            </a:r>
          </a:p>
          <a:p>
            <a:endParaRPr lang="en-US" sz="1400" dirty="0"/>
          </a:p>
          <a:p>
            <a:r>
              <a:rPr lang="en-US" sz="1400" dirty="0"/>
              <a:t>The Framework aimed to:</a:t>
            </a:r>
          </a:p>
          <a:p>
            <a:pPr marL="171450" indent="-171450">
              <a:buFont typeface="Arial" panose="020B0604020202020204" pitchFamily="34" charset="0"/>
              <a:buChar char="•"/>
            </a:pPr>
            <a:r>
              <a:rPr lang="en-US" sz="1400" dirty="0"/>
              <a:t>provide the information, evidence base and support tools to enable those involved in sexual health improvement to work together effectively</a:t>
            </a:r>
          </a:p>
          <a:p>
            <a:pPr marL="171450" indent="-171450">
              <a:buFont typeface="Arial" panose="020B0604020202020204" pitchFamily="34" charset="0"/>
              <a:buChar char="•"/>
            </a:pPr>
            <a:endParaRPr lang="en-US" sz="1400" dirty="0"/>
          </a:p>
          <a:p>
            <a:pPr marL="171450" indent="-171450">
              <a:buFont typeface="Arial" panose="020B0604020202020204" pitchFamily="34" charset="0"/>
              <a:buChar char="•"/>
            </a:pPr>
            <a:r>
              <a:rPr lang="en-US" sz="1400" dirty="0"/>
              <a:t>ensure that accessible high-quality services and support are available to everyone.</a:t>
            </a:r>
          </a:p>
          <a:p>
            <a:endParaRPr lang="en-US" sz="1000" dirty="0"/>
          </a:p>
        </p:txBody>
      </p:sp>
    </p:spTree>
    <p:extLst>
      <p:ext uri="{BB962C8B-B14F-4D97-AF65-F5344CB8AC3E}">
        <p14:creationId xmlns:p14="http://schemas.microsoft.com/office/powerpoint/2010/main" val="179967024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a:extLst>
              <a:ext uri="{FF2B5EF4-FFF2-40B4-BE49-F238E27FC236}">
                <a16:creationId xmlns:a16="http://schemas.microsoft.com/office/drawing/2014/main" id="{71E00674-0A6C-47DC-9BC0-BDE48B387F2B}"/>
              </a:ext>
            </a:extLst>
          </p:cNvPr>
          <p:cNvSpPr txBox="1">
            <a:spLocks noGrp="1"/>
          </p:cNvSpPr>
          <p:nvPr>
            <p:ph type="title" idx="4294967295"/>
          </p:nvPr>
        </p:nvSpPr>
        <p:spPr>
          <a:xfrm>
            <a:off x="1670541" y="119918"/>
            <a:ext cx="7333705" cy="830997"/>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002060"/>
                </a:solidFill>
                <a:effectLst/>
                <a:uLnTx/>
                <a:uFillTx/>
                <a:latin typeface="+mn-lt"/>
                <a:ea typeface="+mn-ea"/>
                <a:cs typeface="+mn-cs"/>
              </a:rPr>
              <a:t>A national framework for improving Sexual and reproductive health outcomes </a:t>
            </a:r>
          </a:p>
        </p:txBody>
      </p:sp>
      <p:pic>
        <p:nvPicPr>
          <p:cNvPr id="8" name="Picture 7" descr="A flow chart that depicts the framework for sexual and reproductive health and HIV. The following information is held in each bubble:&#10;1. Improve sexual health 2. sexual health outcomes 3. reduce rates of sexually transmitted infections 4. reduce unintended pregnancies 5. reduce rate of under 16 and under 18 conceptions 6. reduce onward HIV transmission, aquisition and avoidable deaths 7. mainitain sexual health as people age 8. provide rapid access to high quality services 9. prioritise prevention 10. Build knowldege and resilience 11. sexual and reproductive health and HIC health promotion strategy. Then it loops back round to 'improve sexual health'. &#10;">
            <a:extLst>
              <a:ext uri="{FF2B5EF4-FFF2-40B4-BE49-F238E27FC236}">
                <a16:creationId xmlns:a16="http://schemas.microsoft.com/office/drawing/2014/main" id="{A8044FB9-A9C4-30C9-94F4-5F941C027822}"/>
              </a:ext>
            </a:extLst>
          </p:cNvPr>
          <p:cNvPicPr>
            <a:picLocks noChangeAspect="1"/>
          </p:cNvPicPr>
          <p:nvPr/>
        </p:nvPicPr>
        <p:blipFill rotWithShape="1">
          <a:blip r:embed="rId3"/>
          <a:srcRect l="15104" t="15966" r="66563" b="33795"/>
          <a:stretch/>
        </p:blipFill>
        <p:spPr>
          <a:xfrm>
            <a:off x="29028" y="1123576"/>
            <a:ext cx="4432242" cy="4669372"/>
          </a:xfrm>
          <a:prstGeom prst="rect">
            <a:avLst/>
          </a:prstGeom>
        </p:spPr>
      </p:pic>
      <p:sp>
        <p:nvSpPr>
          <p:cNvPr id="9" name="TextBox 8">
            <a:extLst>
              <a:ext uri="{FF2B5EF4-FFF2-40B4-BE49-F238E27FC236}">
                <a16:creationId xmlns:a16="http://schemas.microsoft.com/office/drawing/2014/main" id="{2A23D3DA-9090-39CA-29F6-8B81BB153138}"/>
              </a:ext>
            </a:extLst>
          </p:cNvPr>
          <p:cNvSpPr txBox="1"/>
          <p:nvPr/>
        </p:nvSpPr>
        <p:spPr>
          <a:xfrm>
            <a:off x="128819" y="5906299"/>
            <a:ext cx="4299341" cy="338554"/>
          </a:xfrm>
          <a:prstGeom prst="rect">
            <a:avLst/>
          </a:prstGeom>
          <a:noFill/>
        </p:spPr>
        <p:txBody>
          <a:bodyPr wrap="square">
            <a:spAutoFit/>
          </a:bodyPr>
          <a:lstStyle/>
          <a:p>
            <a:r>
              <a:rPr lang="en-US" sz="800" dirty="0">
                <a:hlinkClick r:id="rId4"/>
              </a:rPr>
              <a:t>Figure 2: PHE A framework for sexual and reproductive health and HIV: strategic action plan, 2016 to 2019</a:t>
            </a:r>
            <a:endParaRPr lang="en-GB" sz="800" dirty="0"/>
          </a:p>
        </p:txBody>
      </p:sp>
      <p:sp>
        <p:nvSpPr>
          <p:cNvPr id="10" name="TextBox 9">
            <a:extLst>
              <a:ext uri="{FF2B5EF4-FFF2-40B4-BE49-F238E27FC236}">
                <a16:creationId xmlns:a16="http://schemas.microsoft.com/office/drawing/2014/main" id="{ECF45A30-428A-3FF4-35C5-3A36E75195E8}"/>
              </a:ext>
            </a:extLst>
          </p:cNvPr>
          <p:cNvSpPr txBox="1"/>
          <p:nvPr/>
        </p:nvSpPr>
        <p:spPr>
          <a:xfrm>
            <a:off x="4572000" y="1915233"/>
            <a:ext cx="4432242" cy="2862322"/>
          </a:xfrm>
          <a:prstGeom prst="rect">
            <a:avLst/>
          </a:prstGeom>
          <a:noFill/>
        </p:spPr>
        <p:txBody>
          <a:bodyPr wrap="square">
            <a:spAutoFit/>
          </a:bodyPr>
          <a:lstStyle/>
          <a:p>
            <a:pPr marL="171450" indent="-171450">
              <a:buFont typeface="Arial" panose="020B0604020202020204" pitchFamily="34" charset="0"/>
              <a:buChar char="•"/>
            </a:pPr>
            <a:r>
              <a:rPr lang="en-US" sz="1200" dirty="0"/>
              <a:t>The Department of Health in ‘A Framework for Sexual Health Improvement in England’ (2013) sets out steps towards achieving a reduction in sexual  and reproductive health inequalities, building an open and honest culture around sex and relationships and recognising that sexual and reproductive ill health can affect all ages and parts of society. </a:t>
            </a:r>
          </a:p>
          <a:p>
            <a:endParaRPr lang="en-US" sz="1200" dirty="0"/>
          </a:p>
          <a:p>
            <a:pPr marL="171450" indent="-171450">
              <a:buFont typeface="Arial" panose="020B0604020202020204" pitchFamily="34" charset="0"/>
              <a:buChar char="•"/>
            </a:pPr>
            <a:r>
              <a:rPr lang="en-US" sz="1200" dirty="0"/>
              <a:t>Four priorities for sexual health improvement are identified in the</a:t>
            </a:r>
          </a:p>
          <a:p>
            <a:r>
              <a:rPr lang="en-US" sz="1200" dirty="0"/>
              <a:t>     framework:  </a:t>
            </a:r>
          </a:p>
          <a:p>
            <a:endParaRPr lang="en-US" sz="1200" dirty="0"/>
          </a:p>
          <a:p>
            <a:pPr marL="628650" lvl="1" indent="-171450">
              <a:buFont typeface="Courier New" panose="02070309020205020404" pitchFamily="49" charset="0"/>
              <a:buChar char="o"/>
            </a:pPr>
            <a:r>
              <a:rPr lang="en-US" sz="1200" dirty="0"/>
              <a:t>onward HIV transmission, acquisition and avoidable deaths</a:t>
            </a:r>
          </a:p>
          <a:p>
            <a:pPr marL="628650" lvl="1" indent="-171450">
              <a:buFont typeface="Courier New" panose="02070309020205020404" pitchFamily="49" charset="0"/>
              <a:buChar char="o"/>
            </a:pPr>
            <a:r>
              <a:rPr lang="en-US" sz="1200" dirty="0"/>
              <a:t>sexually transmitted infections (STIs)</a:t>
            </a:r>
          </a:p>
          <a:p>
            <a:pPr marL="628650" lvl="1" indent="-171450">
              <a:buFont typeface="Courier New" panose="02070309020205020404" pitchFamily="49" charset="0"/>
              <a:buChar char="o"/>
            </a:pPr>
            <a:r>
              <a:rPr lang="en-US" sz="1200" dirty="0"/>
              <a:t>unplanned pregnancies</a:t>
            </a:r>
          </a:p>
          <a:p>
            <a:pPr marL="628650" lvl="1" indent="-171450">
              <a:buFont typeface="Courier New" panose="02070309020205020404" pitchFamily="49" charset="0"/>
              <a:buChar char="o"/>
            </a:pPr>
            <a:r>
              <a:rPr lang="en-US" sz="1200" dirty="0"/>
              <a:t>teenage conceptions (under 16 and under 18).</a:t>
            </a:r>
            <a:endParaRPr lang="en-GB" sz="1200" dirty="0"/>
          </a:p>
        </p:txBody>
      </p:sp>
    </p:spTree>
    <p:extLst>
      <p:ext uri="{BB962C8B-B14F-4D97-AF65-F5344CB8AC3E}">
        <p14:creationId xmlns:p14="http://schemas.microsoft.com/office/powerpoint/2010/main" val="213360449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E827964A-F791-5022-A21B-541C2861AAE7}"/>
              </a:ext>
            </a:extLst>
          </p:cNvPr>
          <p:cNvSpPr>
            <a:spLocks noGrp="1"/>
          </p:cNvSpPr>
          <p:nvPr>
            <p:ph type="title" idx="4294967295"/>
          </p:nvPr>
        </p:nvSpPr>
        <p:spPr>
          <a:xfrm>
            <a:off x="1510469" y="112213"/>
            <a:ext cx="7429741" cy="459884"/>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kumimoji="0" lang="en-GB" sz="2400" b="1" i="0" u="none" strike="noStrike" kern="1200" cap="none" spc="0" normalizeH="0" baseline="0" noProof="0" dirty="0">
                <a:ln>
                  <a:noFill/>
                </a:ln>
                <a:solidFill>
                  <a:srgbClr val="002060"/>
                </a:solidFill>
                <a:effectLst/>
                <a:uLnTx/>
                <a:uFillTx/>
                <a:latin typeface="+mn-lt"/>
                <a:ea typeface="+mn-ea"/>
                <a:cs typeface="+mn-cs"/>
              </a:rPr>
              <a:t>Sexual and reproductive health national policy context</a:t>
            </a:r>
          </a:p>
        </p:txBody>
      </p:sp>
      <p:sp>
        <p:nvSpPr>
          <p:cNvPr id="11" name="Rectangle 10">
            <a:extLst>
              <a:ext uri="{FF2B5EF4-FFF2-40B4-BE49-F238E27FC236}">
                <a16:creationId xmlns:a16="http://schemas.microsoft.com/office/drawing/2014/main" id="{9E602E5C-59FB-1C4D-7C4F-1B13F1A19C0F}"/>
              </a:ext>
            </a:extLst>
          </p:cNvPr>
          <p:cNvSpPr/>
          <p:nvPr/>
        </p:nvSpPr>
        <p:spPr>
          <a:xfrm>
            <a:off x="74140" y="860859"/>
            <a:ext cx="4407244" cy="2864453"/>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spcBef>
                <a:spcPct val="20000"/>
              </a:spcBef>
              <a:defRPr/>
            </a:pPr>
            <a:r>
              <a:rPr lang="en-US" sz="1100" b="1" dirty="0">
                <a:solidFill>
                  <a:srgbClr val="1F497D"/>
                </a:solidFill>
                <a:latin typeface="Calibri"/>
                <a:hlinkClick r:id="rId2"/>
              </a:rPr>
              <a:t>Department of Health: A framework for sexual health improvement in England 2013</a:t>
            </a:r>
            <a:r>
              <a:rPr lang="en-US" sz="1100" dirty="0">
                <a:solidFill>
                  <a:srgbClr val="1F497D"/>
                </a:solidFill>
                <a:latin typeface="Calibri"/>
              </a:rPr>
              <a:t>.</a:t>
            </a:r>
          </a:p>
          <a:p>
            <a:pPr>
              <a:spcBef>
                <a:spcPct val="20000"/>
              </a:spcBef>
              <a:defRPr/>
            </a:pPr>
            <a:r>
              <a:rPr lang="en-US" sz="1100" dirty="0">
                <a:solidFill>
                  <a:prstClr val="black"/>
                </a:solidFill>
                <a:latin typeface="Calibri"/>
              </a:rPr>
              <a:t>The Framework outlines the government’s ambition and objectives for good sexual health for the whole population as well as providing some key principles of best practice in sexual health commissioning to support councils, ICBs and NHS England.   </a:t>
            </a:r>
          </a:p>
          <a:p>
            <a:pPr>
              <a:spcBef>
                <a:spcPct val="20000"/>
              </a:spcBef>
              <a:defRPr/>
            </a:pPr>
            <a:r>
              <a:rPr lang="en-US" sz="1100" dirty="0">
                <a:solidFill>
                  <a:prstClr val="black"/>
                </a:solidFill>
                <a:latin typeface="Calibri"/>
              </a:rPr>
              <a:t>These include: </a:t>
            </a:r>
          </a:p>
          <a:p>
            <a:pPr marL="171450" indent="-171450">
              <a:spcBef>
                <a:spcPct val="20000"/>
              </a:spcBef>
              <a:buFont typeface="Arial" panose="020B0604020202020204" pitchFamily="34" charset="0"/>
              <a:buChar char="•"/>
              <a:defRPr/>
            </a:pPr>
            <a:r>
              <a:rPr lang="en-US" sz="1100" dirty="0">
                <a:solidFill>
                  <a:prstClr val="black"/>
                </a:solidFill>
                <a:latin typeface="Calibri"/>
              </a:rPr>
              <a:t>prioritising the prevention of poor sexual health, strong leadership and joined-up working,</a:t>
            </a:r>
          </a:p>
          <a:p>
            <a:pPr marL="171450" indent="-171450">
              <a:spcBef>
                <a:spcPct val="20000"/>
              </a:spcBef>
              <a:buFont typeface="Arial" panose="020B0604020202020204" pitchFamily="34" charset="0"/>
              <a:buChar char="•"/>
              <a:defRPr/>
            </a:pPr>
            <a:r>
              <a:rPr lang="en-US" sz="1100" dirty="0">
                <a:solidFill>
                  <a:prstClr val="black"/>
                </a:solidFill>
                <a:latin typeface="Calibri"/>
              </a:rPr>
              <a:t>focusing on outcomes,  addressing the wider determinants of sexual health</a:t>
            </a:r>
          </a:p>
          <a:p>
            <a:pPr marL="171450" indent="-171450">
              <a:spcBef>
                <a:spcPct val="20000"/>
              </a:spcBef>
              <a:buFont typeface="Arial" panose="020B0604020202020204" pitchFamily="34" charset="0"/>
              <a:buChar char="•"/>
              <a:defRPr/>
            </a:pPr>
            <a:r>
              <a:rPr lang="en-US" sz="1100" dirty="0">
                <a:solidFill>
                  <a:prstClr val="black"/>
                </a:solidFill>
                <a:latin typeface="Calibri"/>
              </a:rPr>
              <a:t>commissioning high-quality services, with clarity about accountability</a:t>
            </a:r>
          </a:p>
          <a:p>
            <a:pPr marL="171450" indent="-171450">
              <a:spcBef>
                <a:spcPct val="20000"/>
              </a:spcBef>
              <a:buFont typeface="Arial" panose="020B0604020202020204" pitchFamily="34" charset="0"/>
              <a:buChar char="•"/>
              <a:defRPr/>
            </a:pPr>
            <a:r>
              <a:rPr lang="en-US" sz="1100" dirty="0">
                <a:solidFill>
                  <a:prstClr val="black"/>
                </a:solidFill>
                <a:latin typeface="Calibri"/>
              </a:rPr>
              <a:t> meeting the needs of more vulnerable groups and  good-quality intelligence about services and outcomes for monitoring purposes.</a:t>
            </a:r>
          </a:p>
        </p:txBody>
      </p:sp>
      <p:sp>
        <p:nvSpPr>
          <p:cNvPr id="5" name="Rectangle 4">
            <a:extLst>
              <a:ext uri="{FF2B5EF4-FFF2-40B4-BE49-F238E27FC236}">
                <a16:creationId xmlns:a16="http://schemas.microsoft.com/office/drawing/2014/main" id="{AEC6B785-124B-65B5-4BC8-569D12F2CE75}"/>
              </a:ext>
            </a:extLst>
          </p:cNvPr>
          <p:cNvSpPr/>
          <p:nvPr/>
        </p:nvSpPr>
        <p:spPr>
          <a:xfrm>
            <a:off x="4662618" y="900243"/>
            <a:ext cx="4407242" cy="2864453"/>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spcBef>
                <a:spcPct val="20000"/>
              </a:spcBef>
              <a:defRPr/>
            </a:pPr>
            <a:r>
              <a:rPr lang="en-US" sz="1100" b="1" dirty="0">
                <a:solidFill>
                  <a:prstClr val="black"/>
                </a:solidFill>
                <a:latin typeface="Calibri"/>
                <a:hlinkClick r:id="rId3" action="ppaction://hlinksldjump"/>
              </a:rPr>
              <a:t>Relationship Education</a:t>
            </a:r>
            <a:r>
              <a:rPr lang="en-US" sz="1100" b="1" dirty="0">
                <a:solidFill>
                  <a:prstClr val="black"/>
                </a:solidFill>
                <a:latin typeface="Calibri"/>
              </a:rPr>
              <a:t> </a:t>
            </a:r>
            <a:r>
              <a:rPr lang="en-US" sz="1100" dirty="0">
                <a:solidFill>
                  <a:prstClr val="black"/>
                </a:solidFill>
                <a:latin typeface="Calibri"/>
              </a:rPr>
              <a:t>(Primary) and </a:t>
            </a:r>
            <a:r>
              <a:rPr lang="en-US" sz="1100" b="1" dirty="0">
                <a:solidFill>
                  <a:prstClr val="black"/>
                </a:solidFill>
                <a:latin typeface="Calibri"/>
                <a:hlinkClick r:id="rId3" action="ppaction://hlinksldjump"/>
              </a:rPr>
              <a:t>Relationship and sex education</a:t>
            </a:r>
            <a:r>
              <a:rPr lang="en-US" sz="1100" b="1" dirty="0">
                <a:solidFill>
                  <a:prstClr val="black"/>
                </a:solidFill>
                <a:latin typeface="Calibri"/>
              </a:rPr>
              <a:t> </a:t>
            </a:r>
            <a:r>
              <a:rPr lang="en-US" sz="1100" dirty="0">
                <a:solidFill>
                  <a:prstClr val="black"/>
                </a:solidFill>
                <a:latin typeface="Calibri"/>
              </a:rPr>
              <a:t>(</a:t>
            </a:r>
            <a:r>
              <a:rPr lang="en-US" sz="1050" dirty="0">
                <a:solidFill>
                  <a:prstClr val="black"/>
                </a:solidFill>
                <a:latin typeface="Calibri"/>
              </a:rPr>
              <a:t>RSE) (Secondary) September 2021</a:t>
            </a:r>
          </a:p>
          <a:p>
            <a:pPr>
              <a:spcBef>
                <a:spcPct val="20000"/>
              </a:spcBef>
              <a:defRPr/>
            </a:pPr>
            <a:r>
              <a:rPr lang="en-US" sz="1050" b="1" dirty="0">
                <a:solidFill>
                  <a:srgbClr val="4D4D4D"/>
                </a:solidFill>
                <a:latin typeface="national"/>
              </a:rPr>
              <a:t> </a:t>
            </a:r>
            <a:r>
              <a:rPr lang="en-US" sz="1050" dirty="0">
                <a:solidFill>
                  <a:srgbClr val="4D4D4D"/>
                </a:solidFill>
              </a:rPr>
              <a:t>From 2020, primary schools have been required to teach relationships education when RSE became mandatory in schools. </a:t>
            </a:r>
          </a:p>
          <a:p>
            <a:pPr>
              <a:spcBef>
                <a:spcPct val="20000"/>
              </a:spcBef>
              <a:defRPr/>
            </a:pPr>
            <a:r>
              <a:rPr lang="en-US" sz="1050" dirty="0">
                <a:solidFill>
                  <a:srgbClr val="4D4D4D"/>
                </a:solidFill>
              </a:rPr>
              <a:t>The statutory guidance for schools, published by the Department for Education (DfE) in June 2019, requires that students at secondary level learn about: </a:t>
            </a:r>
          </a:p>
          <a:p>
            <a:pPr marL="171450" indent="-171450">
              <a:spcBef>
                <a:spcPct val="20000"/>
              </a:spcBef>
              <a:buFont typeface="Arial" panose="020B0604020202020204" pitchFamily="34" charset="0"/>
              <a:buChar char="•"/>
              <a:defRPr/>
            </a:pPr>
            <a:r>
              <a:rPr lang="en-US" sz="1050" dirty="0">
                <a:solidFill>
                  <a:srgbClr val="4D4D4D"/>
                </a:solidFill>
              </a:rPr>
              <a:t>RSE curriculums have become more inclusive of LGBTQ+ young people. </a:t>
            </a:r>
          </a:p>
          <a:p>
            <a:pPr marL="171450" indent="-171450">
              <a:spcBef>
                <a:spcPct val="20000"/>
              </a:spcBef>
              <a:buFont typeface="Arial" panose="020B0604020202020204" pitchFamily="34" charset="0"/>
              <a:buChar char="•"/>
              <a:defRPr/>
            </a:pPr>
            <a:r>
              <a:rPr lang="en-US" sz="1050" dirty="0">
                <a:solidFill>
                  <a:srgbClr val="4D4D4D"/>
                </a:solidFill>
              </a:rPr>
              <a:t>The prevalence of some STIs and the impact they can have on those who acquire them</a:t>
            </a:r>
          </a:p>
          <a:p>
            <a:pPr marL="171450" indent="-171450">
              <a:spcBef>
                <a:spcPct val="20000"/>
              </a:spcBef>
              <a:buFont typeface="Arial" panose="020B0604020202020204" pitchFamily="34" charset="0"/>
              <a:buChar char="•"/>
              <a:defRPr/>
            </a:pPr>
            <a:r>
              <a:rPr lang="en-US" sz="1050" dirty="0">
                <a:solidFill>
                  <a:srgbClr val="4D4D4D"/>
                </a:solidFill>
              </a:rPr>
              <a:t>how the different STIs, including HIV and AIDs, are transmitted</a:t>
            </a:r>
          </a:p>
          <a:p>
            <a:pPr marL="171450" indent="-171450">
              <a:spcBef>
                <a:spcPct val="20000"/>
              </a:spcBef>
              <a:buFont typeface="Arial" panose="020B0604020202020204" pitchFamily="34" charset="0"/>
              <a:buChar char="•"/>
              <a:defRPr/>
            </a:pPr>
            <a:r>
              <a:rPr lang="en-US" sz="1050" dirty="0">
                <a:solidFill>
                  <a:srgbClr val="4D4D4D"/>
                </a:solidFill>
              </a:rPr>
              <a:t>how risk can be reduced through safer sex (including through condom use)</a:t>
            </a:r>
          </a:p>
          <a:p>
            <a:pPr marL="171450" indent="-171450">
              <a:spcBef>
                <a:spcPct val="20000"/>
              </a:spcBef>
              <a:buFont typeface="Arial" panose="020B0604020202020204" pitchFamily="34" charset="0"/>
              <a:buChar char="•"/>
              <a:defRPr/>
            </a:pPr>
            <a:r>
              <a:rPr lang="en-US" sz="1050" dirty="0">
                <a:solidFill>
                  <a:srgbClr val="4D4D4D"/>
                </a:solidFill>
              </a:rPr>
              <a:t>the importance of and facts about testing and treatment</a:t>
            </a:r>
          </a:p>
          <a:p>
            <a:pPr marL="171450" indent="-171450">
              <a:spcBef>
                <a:spcPct val="20000"/>
              </a:spcBef>
              <a:buFont typeface="Arial" panose="020B0604020202020204" pitchFamily="34" charset="0"/>
              <a:buChar char="•"/>
              <a:defRPr/>
            </a:pPr>
            <a:r>
              <a:rPr lang="en-US" sz="1050" dirty="0">
                <a:solidFill>
                  <a:srgbClr val="4D4D4D"/>
                </a:solidFill>
              </a:rPr>
              <a:t>how to get further advice, including how and where to access confidential sexual and reproductive health advice and treatment</a:t>
            </a:r>
          </a:p>
        </p:txBody>
      </p:sp>
      <p:sp>
        <p:nvSpPr>
          <p:cNvPr id="7" name="Rectangle 6">
            <a:extLst>
              <a:ext uri="{FF2B5EF4-FFF2-40B4-BE49-F238E27FC236}">
                <a16:creationId xmlns:a16="http://schemas.microsoft.com/office/drawing/2014/main" id="{106C45DA-FEE1-E370-73B4-0A8891DC7615}"/>
              </a:ext>
            </a:extLst>
          </p:cNvPr>
          <p:cNvSpPr/>
          <p:nvPr/>
        </p:nvSpPr>
        <p:spPr>
          <a:xfrm>
            <a:off x="74140" y="3842953"/>
            <a:ext cx="4407244" cy="2537254"/>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spcBef>
                <a:spcPct val="20000"/>
              </a:spcBef>
              <a:defRPr/>
            </a:pPr>
            <a:endParaRPr lang="en-US" sz="1100" b="1" dirty="0">
              <a:solidFill>
                <a:srgbClr val="1F497D"/>
              </a:solidFill>
              <a:latin typeface="Calibri"/>
              <a:hlinkClick r:id="rId4">
                <a:extLst>
                  <a:ext uri="{A12FA001-AC4F-418D-AE19-62706E023703}">
                    <ahyp:hlinkClr xmlns:ahyp="http://schemas.microsoft.com/office/drawing/2018/hyperlinkcolor" val="tx"/>
                  </a:ext>
                </a:extLst>
              </a:hlinkClick>
            </a:endParaRPr>
          </a:p>
          <a:p>
            <a:pPr>
              <a:spcBef>
                <a:spcPct val="20000"/>
              </a:spcBef>
              <a:defRPr/>
            </a:pPr>
            <a:endParaRPr lang="en-US" sz="1100" b="1" dirty="0">
              <a:solidFill>
                <a:srgbClr val="1F497D"/>
              </a:solidFill>
              <a:latin typeface="Calibri"/>
              <a:hlinkClick r:id="rId4">
                <a:extLst>
                  <a:ext uri="{A12FA001-AC4F-418D-AE19-62706E023703}">
                    <ahyp:hlinkClr xmlns:ahyp="http://schemas.microsoft.com/office/drawing/2018/hyperlinkcolor" val="tx"/>
                  </a:ext>
                </a:extLst>
              </a:hlinkClick>
            </a:endParaRPr>
          </a:p>
          <a:p>
            <a:pPr>
              <a:spcBef>
                <a:spcPct val="20000"/>
              </a:spcBef>
              <a:defRPr/>
            </a:pPr>
            <a:r>
              <a:rPr lang="en-US" sz="1100" b="1" dirty="0">
                <a:solidFill>
                  <a:srgbClr val="1F497D"/>
                </a:solidFill>
                <a:latin typeface="Calibri"/>
                <a:hlinkClick r:id="rId5"/>
              </a:rPr>
              <a:t>Fast-Track Cities is an international initiative to end new cases of HIV by 2030 </a:t>
            </a:r>
            <a:r>
              <a:rPr lang="en-US" sz="1100" dirty="0">
                <a:solidFill>
                  <a:schemeClr val="tx1"/>
                </a:solidFill>
                <a:latin typeface="Calibri"/>
              </a:rPr>
              <a:t>Global movement to end HIV transmission by 2030.</a:t>
            </a:r>
            <a:endParaRPr lang="en-US" sz="1100" dirty="0">
              <a:solidFill>
                <a:schemeClr val="tx1"/>
              </a:solidFill>
              <a:latin typeface="Calibri"/>
              <a:hlinkClick r:id="rId4">
                <a:extLst>
                  <a:ext uri="{A12FA001-AC4F-418D-AE19-62706E023703}">
                    <ahyp:hlinkClr xmlns:ahyp="http://schemas.microsoft.com/office/drawing/2018/hyperlinkcolor" val="tx"/>
                  </a:ext>
                </a:extLst>
              </a:hlinkClick>
            </a:endParaRPr>
          </a:p>
          <a:p>
            <a:pPr>
              <a:spcBef>
                <a:spcPct val="20000"/>
              </a:spcBef>
              <a:defRPr/>
            </a:pPr>
            <a:r>
              <a:rPr lang="en-US" sz="1100" b="1" dirty="0">
                <a:solidFill>
                  <a:srgbClr val="1F497D"/>
                </a:solidFill>
                <a:latin typeface="Calibri"/>
                <a:hlinkClick r:id="rId4"/>
              </a:rPr>
              <a:t>Towards Zero: An action plan towards ending HIV transmission and HIV related deaths in England 2022-2025 </a:t>
            </a:r>
            <a:r>
              <a:rPr lang="en-US" sz="1100" dirty="0">
                <a:solidFill>
                  <a:prstClr val="black"/>
                </a:solidFill>
                <a:latin typeface="Calibri"/>
              </a:rPr>
              <a:t>sets out how an 80% reduction in new HIV infections will be achieved by 2030 with a focus on four key themes – prevent, test, treat and retain. The overarching ambition is to achieve zero new infections, AIDS and HIV-related deaths in England by 2030. The plan provides a framework for how this will be achieved via the following objectives:</a:t>
            </a:r>
          </a:p>
          <a:p>
            <a:pPr>
              <a:spcBef>
                <a:spcPct val="20000"/>
              </a:spcBef>
              <a:defRPr/>
            </a:pPr>
            <a:r>
              <a:rPr lang="en-US" sz="1100" dirty="0">
                <a:solidFill>
                  <a:prstClr val="black"/>
                </a:solidFill>
                <a:latin typeface="Calibri"/>
              </a:rPr>
              <a:t>1. Ensure equitable access and uptake of HIV prevention programmes.</a:t>
            </a:r>
            <a:br>
              <a:rPr lang="en-US" sz="1100" dirty="0">
                <a:solidFill>
                  <a:prstClr val="black"/>
                </a:solidFill>
                <a:latin typeface="Calibri"/>
              </a:rPr>
            </a:br>
            <a:r>
              <a:rPr lang="en-US" sz="1100" dirty="0">
                <a:solidFill>
                  <a:prstClr val="black"/>
                </a:solidFill>
                <a:latin typeface="Calibri"/>
              </a:rPr>
              <a:t>2. Scale up HIV testing in line with national guidelines.</a:t>
            </a:r>
            <a:br>
              <a:rPr lang="en-US" sz="1100" dirty="0">
                <a:solidFill>
                  <a:prstClr val="black"/>
                </a:solidFill>
                <a:latin typeface="Calibri"/>
              </a:rPr>
            </a:br>
            <a:r>
              <a:rPr lang="en-US" sz="1100" dirty="0">
                <a:solidFill>
                  <a:prstClr val="black"/>
                </a:solidFill>
                <a:latin typeface="Calibri"/>
              </a:rPr>
              <a:t>3. Optimise rapid access to treatment and retention in care.</a:t>
            </a:r>
            <a:br>
              <a:rPr lang="en-US" sz="1100" dirty="0">
                <a:solidFill>
                  <a:prstClr val="black"/>
                </a:solidFill>
                <a:latin typeface="Calibri"/>
              </a:rPr>
            </a:br>
            <a:r>
              <a:rPr lang="en-US" sz="1100" dirty="0">
                <a:solidFill>
                  <a:prstClr val="black"/>
                </a:solidFill>
                <a:latin typeface="Calibri"/>
              </a:rPr>
              <a:t>4. Improve quality of life for people living with HIV and addressing </a:t>
            </a:r>
            <a:r>
              <a:rPr lang="en-US" sz="1200" dirty="0">
                <a:solidFill>
                  <a:prstClr val="black"/>
                </a:solidFill>
                <a:latin typeface="Calibri"/>
              </a:rPr>
              <a:t>stigma.</a:t>
            </a:r>
          </a:p>
          <a:p>
            <a:pPr>
              <a:spcBef>
                <a:spcPct val="20000"/>
              </a:spcBef>
              <a:defRPr/>
            </a:pPr>
            <a:endParaRPr lang="en-US" sz="1200" dirty="0">
              <a:solidFill>
                <a:prstClr val="black"/>
              </a:solidFill>
              <a:latin typeface="Calibri"/>
            </a:endParaRPr>
          </a:p>
          <a:p>
            <a:pPr>
              <a:spcBef>
                <a:spcPct val="20000"/>
              </a:spcBef>
              <a:defRPr/>
            </a:pPr>
            <a:endParaRPr lang="en-GB" sz="1200" dirty="0">
              <a:solidFill>
                <a:prstClr val="black"/>
              </a:solidFill>
              <a:latin typeface="Calibri"/>
            </a:endParaRPr>
          </a:p>
        </p:txBody>
      </p:sp>
      <p:sp>
        <p:nvSpPr>
          <p:cNvPr id="6" name="Rectangle 5">
            <a:extLst>
              <a:ext uri="{FF2B5EF4-FFF2-40B4-BE49-F238E27FC236}">
                <a16:creationId xmlns:a16="http://schemas.microsoft.com/office/drawing/2014/main" id="{115E0ED6-1886-8963-9479-B09CBE46A571}"/>
              </a:ext>
            </a:extLst>
          </p:cNvPr>
          <p:cNvSpPr/>
          <p:nvPr/>
        </p:nvSpPr>
        <p:spPr>
          <a:xfrm>
            <a:off x="4662618" y="3842953"/>
            <a:ext cx="4407242" cy="2537254"/>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spcBef>
                <a:spcPct val="20000"/>
              </a:spcBef>
              <a:defRPr/>
            </a:pPr>
            <a:r>
              <a:rPr lang="en-US" sz="1050" b="1" dirty="0">
                <a:solidFill>
                  <a:schemeClr val="tx2"/>
                </a:solidFill>
                <a:latin typeface="Calibri"/>
                <a:hlinkClick r:id="rId6"/>
              </a:rPr>
              <a:t>National Chlamydia Screening Programme (NCSP)</a:t>
            </a:r>
            <a:endParaRPr lang="en-US" sz="1050" b="1" dirty="0">
              <a:solidFill>
                <a:schemeClr val="tx2"/>
              </a:solidFill>
              <a:latin typeface="Calibri"/>
            </a:endParaRPr>
          </a:p>
          <a:p>
            <a:pPr>
              <a:spcBef>
                <a:spcPct val="20000"/>
              </a:spcBef>
              <a:defRPr/>
            </a:pPr>
            <a:r>
              <a:rPr lang="en-US" sz="1100" dirty="0">
                <a:solidFill>
                  <a:prstClr val="black"/>
                </a:solidFill>
                <a:latin typeface="Calibri"/>
              </a:rPr>
              <a:t>In June 2021, changes were made to the NCSP to focus on opportunistic screening of young women to reduce the reproductive harm of untreated infection. This means that in community settings, screening is now only proactively offered to young women. This should be combined with reducing time for results and treatment, more effective partner notification and re-testing following treatment. </a:t>
            </a:r>
          </a:p>
          <a:p>
            <a:pPr>
              <a:spcBef>
                <a:spcPct val="20000"/>
              </a:spcBef>
              <a:defRPr/>
            </a:pPr>
            <a:endParaRPr lang="en-US" sz="1100" dirty="0">
              <a:solidFill>
                <a:prstClr val="black"/>
              </a:solidFill>
              <a:latin typeface="Calibri"/>
            </a:endParaRPr>
          </a:p>
          <a:p>
            <a:pPr>
              <a:spcBef>
                <a:spcPct val="20000"/>
              </a:spcBef>
              <a:defRPr/>
            </a:pPr>
            <a:r>
              <a:rPr lang="en-US" sz="1100" dirty="0">
                <a:solidFill>
                  <a:prstClr val="black"/>
                </a:solidFill>
                <a:latin typeface="Calibri"/>
              </a:rPr>
              <a:t>Men are still offered testing where there is a specific indication such as symptoms or a partner with chlamydia. These changes are to allow the programme to maximise health benefits by focusing on the population where there is most harm from untreated infection. </a:t>
            </a:r>
            <a:br>
              <a:rPr lang="en-US" sz="1400" dirty="0">
                <a:solidFill>
                  <a:prstClr val="black"/>
                </a:solidFill>
                <a:latin typeface="Calibri"/>
              </a:rPr>
            </a:br>
            <a:endParaRPr lang="en-US" sz="1200" dirty="0">
              <a:solidFill>
                <a:prstClr val="black"/>
              </a:solidFill>
              <a:latin typeface="Calibri"/>
            </a:endParaRPr>
          </a:p>
        </p:txBody>
      </p:sp>
    </p:spTree>
    <p:extLst>
      <p:ext uri="{BB962C8B-B14F-4D97-AF65-F5344CB8AC3E}">
        <p14:creationId xmlns:p14="http://schemas.microsoft.com/office/powerpoint/2010/main" val="21965103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E827964A-F791-5022-A21B-541C2861AAE7}"/>
              </a:ext>
            </a:extLst>
          </p:cNvPr>
          <p:cNvSpPr>
            <a:spLocks noGrp="1"/>
          </p:cNvSpPr>
          <p:nvPr>
            <p:ph type="title" idx="4294967295"/>
          </p:nvPr>
        </p:nvSpPr>
        <p:spPr>
          <a:xfrm>
            <a:off x="1345146" y="61928"/>
            <a:ext cx="7724714" cy="760058"/>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kumimoji="0" lang="en-GB" sz="2400" b="1" i="0" u="none" strike="noStrike" kern="1200" cap="none" spc="0" normalizeH="0" baseline="0" noProof="0" dirty="0">
                <a:ln>
                  <a:noFill/>
                </a:ln>
                <a:solidFill>
                  <a:srgbClr val="002060"/>
                </a:solidFill>
                <a:effectLst/>
                <a:uLnTx/>
                <a:uFillTx/>
                <a:latin typeface="+mn-lt"/>
                <a:ea typeface="+mn-ea"/>
                <a:cs typeface="+mn-cs"/>
              </a:rPr>
              <a:t>Sexual and reproductive health  national policy context &amp; guidance</a:t>
            </a:r>
          </a:p>
        </p:txBody>
      </p:sp>
      <p:sp>
        <p:nvSpPr>
          <p:cNvPr id="11" name="Rectangle 10">
            <a:extLst>
              <a:ext uri="{FF2B5EF4-FFF2-40B4-BE49-F238E27FC236}">
                <a16:creationId xmlns:a16="http://schemas.microsoft.com/office/drawing/2014/main" id="{9E602E5C-59FB-1C4D-7C4F-1B13F1A19C0F}"/>
              </a:ext>
            </a:extLst>
          </p:cNvPr>
          <p:cNvSpPr/>
          <p:nvPr/>
        </p:nvSpPr>
        <p:spPr>
          <a:xfrm>
            <a:off x="74140" y="860859"/>
            <a:ext cx="4407244" cy="2864453"/>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spcBef>
                <a:spcPct val="20000"/>
              </a:spcBef>
              <a:defRPr/>
            </a:pPr>
            <a:r>
              <a:rPr lang="en-US" sz="1100" b="1" dirty="0">
                <a:solidFill>
                  <a:prstClr val="black"/>
                </a:solidFill>
                <a:latin typeface="Calibri"/>
                <a:hlinkClick r:id="rId2"/>
              </a:rPr>
              <a:t>Syphilis Action Plan 2019</a:t>
            </a:r>
            <a:endParaRPr lang="en-US" sz="1100" b="1" dirty="0">
              <a:solidFill>
                <a:prstClr val="black"/>
              </a:solidFill>
              <a:latin typeface="Calibri"/>
            </a:endParaRPr>
          </a:p>
          <a:p>
            <a:pPr>
              <a:spcBef>
                <a:spcPct val="20000"/>
              </a:spcBef>
              <a:defRPr/>
            </a:pPr>
            <a:br>
              <a:rPr lang="en-US" sz="1100" dirty="0">
                <a:solidFill>
                  <a:prstClr val="black"/>
                </a:solidFill>
                <a:latin typeface="Calibri"/>
              </a:rPr>
            </a:br>
            <a:r>
              <a:rPr lang="en-US" sz="1100" dirty="0">
                <a:solidFill>
                  <a:prstClr val="black"/>
                </a:solidFill>
                <a:latin typeface="Calibri"/>
              </a:rPr>
              <a:t>The Public Health England (PHE) action plan published in June 2019 focuses on the main affected populations in recognition that there is a need to strengthen public health measures to reduce transmission of syphilis. It focusses on 4 prevention pillars fundamental to syphilis control and prevention.  These are:</a:t>
            </a:r>
          </a:p>
          <a:p>
            <a:pPr marL="228600" indent="-228600">
              <a:spcBef>
                <a:spcPct val="20000"/>
              </a:spcBef>
              <a:buFont typeface="+mj-lt"/>
              <a:buAutoNum type="arabicPeriod"/>
              <a:defRPr/>
            </a:pPr>
            <a:r>
              <a:rPr lang="en-US" sz="1100" dirty="0">
                <a:solidFill>
                  <a:prstClr val="black"/>
                </a:solidFill>
                <a:latin typeface="Calibri"/>
              </a:rPr>
              <a:t>Increase testing frequency of high-risk men who have sex with men (MSM) and retesting of syphilis cases after treatment.</a:t>
            </a:r>
          </a:p>
          <a:p>
            <a:pPr marL="228600" indent="-228600">
              <a:spcBef>
                <a:spcPct val="20000"/>
              </a:spcBef>
              <a:buFont typeface="+mj-lt"/>
              <a:buAutoNum type="arabicPeriod"/>
              <a:defRPr/>
            </a:pPr>
            <a:r>
              <a:rPr lang="en-US" sz="1100" dirty="0">
                <a:solidFill>
                  <a:prstClr val="black"/>
                </a:solidFill>
                <a:latin typeface="Calibri"/>
              </a:rPr>
              <a:t>Deliver partner notification to British Association for Sexual Health and HIV (BASHH) standards.</a:t>
            </a:r>
          </a:p>
          <a:p>
            <a:pPr marL="228600" indent="-228600">
              <a:spcBef>
                <a:spcPct val="20000"/>
              </a:spcBef>
              <a:buFont typeface="+mj-lt"/>
              <a:buAutoNum type="arabicPeriod"/>
              <a:defRPr/>
            </a:pPr>
            <a:r>
              <a:rPr lang="en-US" sz="1100" dirty="0">
                <a:solidFill>
                  <a:prstClr val="black"/>
                </a:solidFill>
                <a:latin typeface="Calibri"/>
              </a:rPr>
              <a:t>Maintain high antenatal screening coverage and vigilance for syphilis throughout antenatal care.</a:t>
            </a:r>
          </a:p>
          <a:p>
            <a:pPr marL="228600" indent="-228600">
              <a:spcBef>
                <a:spcPct val="20000"/>
              </a:spcBef>
              <a:buFont typeface="+mj-lt"/>
              <a:buAutoNum type="arabicPeriod"/>
              <a:defRPr/>
            </a:pPr>
            <a:r>
              <a:rPr lang="en-US" sz="1100" dirty="0">
                <a:solidFill>
                  <a:prstClr val="black"/>
                </a:solidFill>
                <a:latin typeface="Calibri"/>
              </a:rPr>
              <a:t>Sustain targeted health promotion.</a:t>
            </a:r>
          </a:p>
        </p:txBody>
      </p:sp>
      <p:sp>
        <p:nvSpPr>
          <p:cNvPr id="5" name="Rectangle 4">
            <a:extLst>
              <a:ext uri="{FF2B5EF4-FFF2-40B4-BE49-F238E27FC236}">
                <a16:creationId xmlns:a16="http://schemas.microsoft.com/office/drawing/2014/main" id="{AEC6B785-124B-65B5-4BC8-569D12F2CE75}"/>
              </a:ext>
            </a:extLst>
          </p:cNvPr>
          <p:cNvSpPr/>
          <p:nvPr/>
        </p:nvSpPr>
        <p:spPr>
          <a:xfrm>
            <a:off x="4662618" y="900243"/>
            <a:ext cx="4407242" cy="2864453"/>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spcBef>
                <a:spcPct val="20000"/>
              </a:spcBef>
              <a:defRPr/>
            </a:pPr>
            <a:r>
              <a:rPr lang="en-US" sz="1200" b="1" dirty="0">
                <a:solidFill>
                  <a:prstClr val="black"/>
                </a:solidFill>
                <a:latin typeface="Calibri"/>
                <a:hlinkClick r:id="rId3"/>
              </a:rPr>
              <a:t>Women's Health Strategy for England 2022</a:t>
            </a:r>
            <a:br>
              <a:rPr lang="en-US" sz="1200" dirty="0">
                <a:solidFill>
                  <a:prstClr val="black"/>
                </a:solidFill>
                <a:latin typeface="Calibri"/>
              </a:rPr>
            </a:br>
            <a:r>
              <a:rPr lang="en-US" sz="1100" dirty="0">
                <a:solidFill>
                  <a:prstClr val="black"/>
                </a:solidFill>
                <a:latin typeface="Calibri"/>
              </a:rPr>
              <a:t>strategy outlines a six-point long-term plan for transformational change by</a:t>
            </a:r>
            <a:br>
              <a:rPr lang="en-US" sz="1100" dirty="0">
                <a:solidFill>
                  <a:prstClr val="black"/>
                </a:solidFill>
                <a:latin typeface="Calibri"/>
              </a:rPr>
            </a:br>
            <a:r>
              <a:rPr lang="en-US" sz="1100" dirty="0">
                <a:solidFill>
                  <a:prstClr val="black"/>
                </a:solidFill>
                <a:latin typeface="Calibri"/>
              </a:rPr>
              <a:t>1. Ensuring women’s voices are heard</a:t>
            </a:r>
            <a:br>
              <a:rPr lang="en-US" sz="1100" dirty="0">
                <a:solidFill>
                  <a:prstClr val="black"/>
                </a:solidFill>
                <a:latin typeface="Calibri"/>
              </a:rPr>
            </a:br>
            <a:r>
              <a:rPr lang="en-US" sz="1100" dirty="0">
                <a:solidFill>
                  <a:prstClr val="black"/>
                </a:solidFill>
                <a:latin typeface="Calibri"/>
              </a:rPr>
              <a:t>2. Improving access to services</a:t>
            </a:r>
            <a:br>
              <a:rPr lang="en-US" sz="1100" dirty="0">
                <a:solidFill>
                  <a:prstClr val="black"/>
                </a:solidFill>
                <a:latin typeface="Calibri"/>
              </a:rPr>
            </a:br>
            <a:r>
              <a:rPr lang="en-US" sz="1100" dirty="0">
                <a:solidFill>
                  <a:prstClr val="black"/>
                </a:solidFill>
                <a:latin typeface="Calibri"/>
              </a:rPr>
              <a:t>3. Addressing disparities in outcomes amongst women</a:t>
            </a:r>
            <a:br>
              <a:rPr lang="en-US" sz="1100" dirty="0">
                <a:solidFill>
                  <a:prstClr val="black"/>
                </a:solidFill>
                <a:latin typeface="Calibri"/>
              </a:rPr>
            </a:br>
            <a:r>
              <a:rPr lang="en-US" sz="1100" dirty="0">
                <a:solidFill>
                  <a:prstClr val="black"/>
                </a:solidFill>
                <a:latin typeface="Calibri"/>
              </a:rPr>
              <a:t>4. Better information and education</a:t>
            </a:r>
            <a:br>
              <a:rPr lang="en-US" sz="1100" dirty="0">
                <a:solidFill>
                  <a:prstClr val="black"/>
                </a:solidFill>
                <a:latin typeface="Calibri"/>
              </a:rPr>
            </a:br>
            <a:r>
              <a:rPr lang="en-US" sz="1100" dirty="0">
                <a:solidFill>
                  <a:prstClr val="black"/>
                </a:solidFill>
                <a:latin typeface="Calibri"/>
              </a:rPr>
              <a:t>5. Greater understanding of how women’s health affects their experience     </a:t>
            </a:r>
          </a:p>
          <a:p>
            <a:pPr>
              <a:spcBef>
                <a:spcPct val="20000"/>
              </a:spcBef>
              <a:defRPr/>
            </a:pPr>
            <a:r>
              <a:rPr lang="en-US" sz="1100" dirty="0">
                <a:solidFill>
                  <a:prstClr val="black"/>
                </a:solidFill>
                <a:latin typeface="Calibri"/>
              </a:rPr>
              <a:t>     In the workplace</a:t>
            </a:r>
            <a:br>
              <a:rPr lang="en-US" sz="1100" dirty="0">
                <a:solidFill>
                  <a:prstClr val="black"/>
                </a:solidFill>
                <a:latin typeface="Calibri"/>
              </a:rPr>
            </a:br>
            <a:r>
              <a:rPr lang="en-US" sz="1100" dirty="0">
                <a:solidFill>
                  <a:prstClr val="black"/>
                </a:solidFill>
                <a:latin typeface="Calibri"/>
              </a:rPr>
              <a:t>6.  More research, improving the evidence base and  better data </a:t>
            </a:r>
          </a:p>
          <a:p>
            <a:pPr>
              <a:spcBef>
                <a:spcPct val="20000"/>
              </a:spcBef>
              <a:defRPr/>
            </a:pPr>
            <a:endParaRPr lang="en-US" sz="1100" dirty="0">
              <a:solidFill>
                <a:prstClr val="black"/>
              </a:solidFill>
              <a:latin typeface="Calibri"/>
            </a:endParaRPr>
          </a:p>
          <a:p>
            <a:pPr>
              <a:spcBef>
                <a:spcPct val="20000"/>
              </a:spcBef>
              <a:defRPr/>
            </a:pPr>
            <a:r>
              <a:rPr lang="en-US" sz="1100" dirty="0">
                <a:solidFill>
                  <a:prstClr val="black"/>
                </a:solidFill>
                <a:latin typeface="Calibri"/>
              </a:rPr>
              <a:t>The strategy focuses on are menstrual health and gynecological conditions; fertility, pregnancy, pregnancy loss and post-natal support; menopause; mental health and wellbeing; cancers; the health impacts of violence against women and girls; and healthy ageing and long-term conditions.</a:t>
            </a:r>
            <a:endParaRPr lang="en-US" sz="1100" dirty="0">
              <a:solidFill>
                <a:srgbClr val="4D4D4D"/>
              </a:solidFill>
            </a:endParaRPr>
          </a:p>
        </p:txBody>
      </p:sp>
      <p:sp>
        <p:nvSpPr>
          <p:cNvPr id="7" name="Rectangle 6">
            <a:extLst>
              <a:ext uri="{FF2B5EF4-FFF2-40B4-BE49-F238E27FC236}">
                <a16:creationId xmlns:a16="http://schemas.microsoft.com/office/drawing/2014/main" id="{106C45DA-FEE1-E370-73B4-0A8891DC7615}"/>
              </a:ext>
            </a:extLst>
          </p:cNvPr>
          <p:cNvSpPr/>
          <p:nvPr/>
        </p:nvSpPr>
        <p:spPr>
          <a:xfrm>
            <a:off x="74140" y="3842953"/>
            <a:ext cx="4407244" cy="2537254"/>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spcBef>
                <a:spcPct val="20000"/>
              </a:spcBef>
              <a:defRPr/>
            </a:pPr>
            <a:r>
              <a:rPr lang="en-US" sz="1200" b="1" dirty="0">
                <a:solidFill>
                  <a:prstClr val="black"/>
                </a:solidFill>
                <a:latin typeface="Calibri"/>
              </a:rPr>
              <a:t>NICE Guidance </a:t>
            </a:r>
          </a:p>
          <a:p>
            <a:pPr>
              <a:spcBef>
                <a:spcPct val="20000"/>
              </a:spcBef>
              <a:defRPr/>
            </a:pPr>
            <a:endParaRPr lang="en-US" sz="1200" dirty="0">
              <a:solidFill>
                <a:prstClr val="black"/>
              </a:solidFill>
              <a:latin typeface="Calibri"/>
            </a:endParaRPr>
          </a:p>
          <a:p>
            <a:pPr>
              <a:spcBef>
                <a:spcPct val="20000"/>
              </a:spcBef>
              <a:defRPr/>
            </a:pPr>
            <a:r>
              <a:rPr lang="en-US" sz="1100" dirty="0">
                <a:solidFill>
                  <a:prstClr val="black"/>
                </a:solidFill>
                <a:latin typeface="Calibri"/>
              </a:rPr>
              <a:t>New NICE guidance ‘</a:t>
            </a:r>
            <a:r>
              <a:rPr lang="en-US" sz="1100" dirty="0">
                <a:solidFill>
                  <a:prstClr val="black"/>
                </a:solidFill>
                <a:latin typeface="Calibri"/>
                <a:hlinkClick r:id="rId4"/>
              </a:rPr>
              <a:t>Reducing sexually transmitted infections’ </a:t>
            </a:r>
            <a:r>
              <a:rPr lang="en-US" sz="1100" dirty="0">
                <a:solidFill>
                  <a:prstClr val="black"/>
                </a:solidFill>
                <a:latin typeface="Calibri"/>
              </a:rPr>
              <a:t>was published in June 2022.   The guideline includes recommendations on:</a:t>
            </a:r>
          </a:p>
          <a:p>
            <a:pPr marL="342900" indent="-342900">
              <a:spcBef>
                <a:spcPct val="20000"/>
              </a:spcBef>
              <a:buFont typeface="Courier New" panose="02070309020205020404" pitchFamily="49" charset="0"/>
              <a:buChar char="o"/>
              <a:defRPr/>
            </a:pPr>
            <a:r>
              <a:rPr lang="en-US" sz="1100" dirty="0">
                <a:solidFill>
                  <a:prstClr val="black"/>
                </a:solidFill>
                <a:latin typeface="Calibri"/>
              </a:rPr>
              <a:t>Reducing the risk of people getting and transmitting STIs</a:t>
            </a:r>
          </a:p>
          <a:p>
            <a:pPr marL="342900" indent="-342900">
              <a:spcBef>
                <a:spcPct val="20000"/>
              </a:spcBef>
              <a:buFont typeface="Courier New" panose="02070309020205020404" pitchFamily="49" charset="0"/>
              <a:buChar char="o"/>
              <a:defRPr/>
            </a:pPr>
            <a:r>
              <a:rPr lang="en-US" sz="1100" dirty="0">
                <a:solidFill>
                  <a:prstClr val="black"/>
                </a:solidFill>
                <a:latin typeface="Calibri"/>
              </a:rPr>
              <a:t>Improving uptake and increasing the frequency of STI testing</a:t>
            </a:r>
          </a:p>
          <a:p>
            <a:pPr marL="342900" indent="-342900">
              <a:spcBef>
                <a:spcPct val="20000"/>
              </a:spcBef>
              <a:buFont typeface="Courier New" panose="02070309020205020404" pitchFamily="49" charset="0"/>
              <a:buChar char="o"/>
              <a:defRPr/>
            </a:pPr>
            <a:r>
              <a:rPr lang="en-US" sz="1100" dirty="0">
                <a:solidFill>
                  <a:prstClr val="black"/>
                </a:solidFill>
                <a:latin typeface="Calibri"/>
              </a:rPr>
              <a:t>Partner notification</a:t>
            </a:r>
          </a:p>
          <a:p>
            <a:pPr marL="342900" indent="-342900">
              <a:spcBef>
                <a:spcPct val="20000"/>
              </a:spcBef>
              <a:buFont typeface="Courier New" panose="02070309020205020404" pitchFamily="49" charset="0"/>
              <a:buChar char="o"/>
              <a:defRPr/>
            </a:pPr>
            <a:r>
              <a:rPr lang="en-US" sz="1100" dirty="0">
                <a:solidFill>
                  <a:prstClr val="black"/>
                </a:solidFill>
                <a:latin typeface="Calibri"/>
              </a:rPr>
              <a:t>HPV and hepatitis A and B vaccination in gay, bisexual, and other men who have sex with men. </a:t>
            </a:r>
          </a:p>
          <a:p>
            <a:pPr marL="342900" indent="-342900">
              <a:spcBef>
                <a:spcPct val="20000"/>
              </a:spcBef>
              <a:buFont typeface="Courier New" panose="02070309020205020404" pitchFamily="49" charset="0"/>
              <a:buChar char="o"/>
              <a:defRPr/>
            </a:pPr>
            <a:r>
              <a:rPr lang="en-US" sz="1100" dirty="0">
                <a:solidFill>
                  <a:prstClr val="black"/>
                </a:solidFill>
                <a:latin typeface="Calibri"/>
              </a:rPr>
              <a:t>Pre-exposure prophylaxis for HIV</a:t>
            </a:r>
          </a:p>
        </p:txBody>
      </p:sp>
      <p:sp>
        <p:nvSpPr>
          <p:cNvPr id="6" name="Rectangle 5">
            <a:extLst>
              <a:ext uri="{FF2B5EF4-FFF2-40B4-BE49-F238E27FC236}">
                <a16:creationId xmlns:a16="http://schemas.microsoft.com/office/drawing/2014/main" id="{115E0ED6-1886-8963-9479-B09CBE46A571}"/>
              </a:ext>
            </a:extLst>
          </p:cNvPr>
          <p:cNvSpPr/>
          <p:nvPr/>
        </p:nvSpPr>
        <p:spPr>
          <a:xfrm>
            <a:off x="4662618" y="3842953"/>
            <a:ext cx="4407242" cy="2537254"/>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spcBef>
                <a:spcPct val="20000"/>
              </a:spcBef>
              <a:defRPr/>
            </a:pPr>
            <a:r>
              <a:rPr lang="en-US" sz="1200" b="1" dirty="0">
                <a:solidFill>
                  <a:prstClr val="black"/>
                </a:solidFill>
                <a:latin typeface="Calibri"/>
              </a:rPr>
              <a:t>NICE Guidance</a:t>
            </a:r>
          </a:p>
          <a:p>
            <a:pPr>
              <a:spcBef>
                <a:spcPct val="20000"/>
              </a:spcBef>
              <a:defRPr/>
            </a:pPr>
            <a:endParaRPr lang="en-US" sz="1200" b="1" dirty="0">
              <a:solidFill>
                <a:prstClr val="black"/>
              </a:solidFill>
              <a:latin typeface="Calibri"/>
            </a:endParaRPr>
          </a:p>
          <a:p>
            <a:pPr>
              <a:spcBef>
                <a:spcPct val="20000"/>
              </a:spcBef>
              <a:defRPr/>
            </a:pPr>
            <a:r>
              <a:rPr lang="en-US" sz="1100" dirty="0">
                <a:solidFill>
                  <a:prstClr val="black"/>
                </a:solidFill>
                <a:latin typeface="Calibri"/>
              </a:rPr>
              <a:t>Further guidelines give specific advice for particular interventions or population groups:</a:t>
            </a:r>
          </a:p>
          <a:p>
            <a:pPr>
              <a:spcBef>
                <a:spcPct val="20000"/>
              </a:spcBef>
              <a:defRPr/>
            </a:pPr>
            <a:endParaRPr lang="en-US" sz="1200" dirty="0">
              <a:solidFill>
                <a:prstClr val="black"/>
              </a:solidFill>
              <a:latin typeface="Calibri"/>
            </a:endParaRPr>
          </a:p>
          <a:p>
            <a:pPr>
              <a:spcBef>
                <a:spcPct val="20000"/>
              </a:spcBef>
              <a:defRPr/>
            </a:pPr>
            <a:r>
              <a:rPr lang="en-US" sz="1100" dirty="0">
                <a:solidFill>
                  <a:prstClr val="black"/>
                </a:solidFill>
                <a:latin typeface="Calibri"/>
                <a:hlinkClick r:id="rId5"/>
              </a:rPr>
              <a:t>NICE guidance on Long-acting reversible contraception </a:t>
            </a:r>
            <a:r>
              <a:rPr lang="en-US" sz="1100" dirty="0">
                <a:solidFill>
                  <a:prstClr val="black"/>
                </a:solidFill>
                <a:latin typeface="Calibri"/>
              </a:rPr>
              <a:t>provides best-practice advice on the provision of information and care for women considering or using LARC.</a:t>
            </a:r>
          </a:p>
          <a:p>
            <a:pPr>
              <a:spcBef>
                <a:spcPct val="20000"/>
              </a:spcBef>
              <a:defRPr/>
            </a:pPr>
            <a:r>
              <a:rPr lang="en-US" sz="1100" dirty="0">
                <a:solidFill>
                  <a:prstClr val="black"/>
                </a:solidFill>
                <a:latin typeface="Calibri"/>
                <a:hlinkClick r:id="rId6"/>
              </a:rPr>
              <a:t>Guidance on condom distribution schemes </a:t>
            </a:r>
            <a:r>
              <a:rPr lang="en-US" sz="1100" dirty="0">
                <a:solidFill>
                  <a:prstClr val="black"/>
                </a:solidFill>
                <a:latin typeface="Calibri"/>
              </a:rPr>
              <a:t>specifically details best-practice to deliver these schemes, including targeting services to meet the needs of local populations.</a:t>
            </a:r>
          </a:p>
        </p:txBody>
      </p:sp>
    </p:spTree>
    <p:extLst>
      <p:ext uri="{BB962C8B-B14F-4D97-AF65-F5344CB8AC3E}">
        <p14:creationId xmlns:p14="http://schemas.microsoft.com/office/powerpoint/2010/main" val="412313681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E827964A-F791-5022-A21B-541C2861AAE7}"/>
              </a:ext>
            </a:extLst>
          </p:cNvPr>
          <p:cNvSpPr>
            <a:spLocks noGrp="1"/>
          </p:cNvSpPr>
          <p:nvPr>
            <p:ph type="title" idx="4294967295"/>
          </p:nvPr>
        </p:nvSpPr>
        <p:spPr>
          <a:xfrm>
            <a:off x="1493585" y="78506"/>
            <a:ext cx="7169770" cy="771418"/>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kumimoji="0" lang="en-GB" sz="2400" b="1" i="0" u="none" strike="noStrike" kern="1200" cap="none" spc="0" normalizeH="0" baseline="0" noProof="0" dirty="0">
                <a:ln>
                  <a:noFill/>
                </a:ln>
                <a:solidFill>
                  <a:srgbClr val="002060"/>
                </a:solidFill>
                <a:effectLst/>
                <a:uLnTx/>
                <a:uFillTx/>
                <a:latin typeface="+mn-lt"/>
                <a:ea typeface="+mn-ea"/>
                <a:cs typeface="+mn-cs"/>
              </a:rPr>
              <a:t>Sexual and reproductive health  regional and sub regional policy context</a:t>
            </a:r>
          </a:p>
        </p:txBody>
      </p:sp>
      <p:sp>
        <p:nvSpPr>
          <p:cNvPr id="8" name="Content Placeholder 7">
            <a:extLst>
              <a:ext uri="{FF2B5EF4-FFF2-40B4-BE49-F238E27FC236}">
                <a16:creationId xmlns:a16="http://schemas.microsoft.com/office/drawing/2014/main" id="{E98FF80E-82E9-B4D5-342E-F1129A1E70B3}"/>
              </a:ext>
            </a:extLst>
          </p:cNvPr>
          <p:cNvSpPr>
            <a:spLocks noGrp="1"/>
          </p:cNvSpPr>
          <p:nvPr>
            <p:ph sz="quarter" idx="14"/>
          </p:nvPr>
        </p:nvSpPr>
        <p:spPr>
          <a:xfrm>
            <a:off x="428391" y="1130206"/>
            <a:ext cx="8234964" cy="4855100"/>
          </a:xfrm>
        </p:spPr>
        <p:txBody>
          <a:bodyPr/>
          <a:lstStyle/>
          <a:p>
            <a:pPr>
              <a:defRPr/>
            </a:pPr>
            <a:r>
              <a:rPr lang="en-US" sz="1400" b="1" dirty="0">
                <a:solidFill>
                  <a:prstClr val="black"/>
                </a:solidFill>
                <a:latin typeface="Calibri"/>
              </a:rPr>
              <a:t>Regional  Policy (London)</a:t>
            </a:r>
          </a:p>
          <a:p>
            <a:pPr marL="171450" indent="-171450">
              <a:buFont typeface="Arial" panose="020B0604020202020204" pitchFamily="34" charset="0"/>
              <a:buChar char="•"/>
              <a:defRPr/>
            </a:pPr>
            <a:r>
              <a:rPr lang="en-US" sz="1400" b="1" dirty="0">
                <a:solidFill>
                  <a:prstClr val="black"/>
                </a:solidFill>
              </a:rPr>
              <a:t>London Sexual Health Partnership (LSHP) </a:t>
            </a:r>
            <a:r>
              <a:rPr lang="en-US" sz="1400" dirty="0">
                <a:solidFill>
                  <a:prstClr val="black"/>
                </a:solidFill>
              </a:rPr>
              <a:t>is a London wide partnership of 31 local authorities that collaborate on the planning of sexual health services across London .   This partnership has  lead to the development of a London Integrated Sexual Health Tariff (LISHT) which applies standardized tariff prices for a range of clinical sexual and reproductive health interventions and pathways and a Pan-London commissioning approach.</a:t>
            </a:r>
          </a:p>
          <a:p>
            <a:pPr>
              <a:defRPr/>
            </a:pPr>
            <a:endParaRPr lang="en-US" sz="1400" dirty="0">
              <a:solidFill>
                <a:prstClr val="black"/>
              </a:solidFill>
            </a:endParaRPr>
          </a:p>
          <a:p>
            <a:pPr marL="171450" indent="-171450" algn="just">
              <a:spcAft>
                <a:spcPts val="1000"/>
              </a:spcAft>
              <a:buFont typeface="Arial" panose="020B0604020202020204" pitchFamily="34" charset="0"/>
              <a:buChar char="•"/>
            </a:pPr>
            <a:r>
              <a:rPr lang="en-US" sz="1400" b="1" dirty="0">
                <a:solidFill>
                  <a:prstClr val="black"/>
                </a:solidFill>
              </a:rPr>
              <a:t>London HIV prevention Programme (</a:t>
            </a:r>
            <a:r>
              <a:rPr lang="en-GB" sz="1400" b="1" dirty="0">
                <a:ea typeface="MS Minngs"/>
                <a:cs typeface="Times New Roman" panose="02020603050405020304" pitchFamily="18" charset="0"/>
              </a:rPr>
              <a:t>LHPP) </a:t>
            </a:r>
            <a:r>
              <a:rPr lang="en-GB" sz="1400" dirty="0">
                <a:ea typeface="MS Minngs"/>
                <a:cs typeface="Times New Roman" panose="02020603050405020304" pitchFamily="18" charset="0"/>
              </a:rPr>
              <a:t>is aimed at Londoners at risk of HIV infection. This includes the two key groups: gay, bisexual and other men who have sex with men (GBMSM) and black heritage Communities, who have a disproportionately high burden of infection. The programme has developed Campaigns/communications under the </a:t>
            </a:r>
            <a:r>
              <a:rPr lang="en-GB" sz="1400" b="1" dirty="0">
                <a:ea typeface="MS Minngs"/>
                <a:cs typeface="Times New Roman" panose="02020603050405020304" pitchFamily="18" charset="0"/>
              </a:rPr>
              <a:t>Do It London</a:t>
            </a:r>
            <a:r>
              <a:rPr lang="en-GB" sz="1400" dirty="0">
                <a:ea typeface="MS Minngs"/>
                <a:cs typeface="Times New Roman" panose="02020603050405020304" pitchFamily="18" charset="0"/>
              </a:rPr>
              <a:t> brand across London and includes a London wide condom distribution scheme and  targeted outreach and testing for GBMSM populations . </a:t>
            </a:r>
          </a:p>
          <a:p>
            <a:pPr algn="just">
              <a:spcAft>
                <a:spcPts val="1000"/>
              </a:spcAft>
            </a:pPr>
            <a:endParaRPr lang="en-US" sz="1400" dirty="0">
              <a:ea typeface="MS Minngs"/>
              <a:cs typeface="Times New Roman" panose="02020603050405020304" pitchFamily="18" charset="0"/>
            </a:endParaRPr>
          </a:p>
          <a:p>
            <a:pPr algn="just">
              <a:spcAft>
                <a:spcPts val="1000"/>
              </a:spcAft>
            </a:pPr>
            <a:r>
              <a:rPr lang="en-US" sz="1400" b="1" dirty="0">
                <a:ea typeface="MS Minngs"/>
                <a:cs typeface="Times New Roman" panose="02020603050405020304" pitchFamily="18" charset="0"/>
              </a:rPr>
              <a:t>Sub regional – North East London collaboration </a:t>
            </a:r>
          </a:p>
          <a:p>
            <a:pPr marL="171450" indent="-171450" algn="just">
              <a:spcAft>
                <a:spcPts val="1000"/>
              </a:spcAft>
              <a:buFont typeface="Arial" panose="020B0604020202020204" pitchFamily="34" charset="0"/>
              <a:buChar char="•"/>
            </a:pPr>
            <a:r>
              <a:rPr lang="en-GB" sz="1400" dirty="0">
                <a:solidFill>
                  <a:srgbClr val="000000"/>
                </a:solidFill>
                <a:latin typeface="+mj-lt"/>
                <a:ea typeface="Times New Roman" panose="02020603050405020304" pitchFamily="18" charset="0"/>
                <a:cs typeface="Times New Roman" panose="02020603050405020304" pitchFamily="18" charset="0"/>
              </a:rPr>
              <a:t>On a sub region levels we have a NEL collaboration where each borough (Newham, Waltham Forest, Tower Hamlets and Redbridge) commission the  Integrated sexual health services as a collective, with one </a:t>
            </a:r>
            <a:r>
              <a:rPr lang="en-GB" sz="1400" dirty="0">
                <a:solidFill>
                  <a:srgbClr val="000000"/>
                </a:solidFill>
                <a:latin typeface="+mj-lt"/>
                <a:ea typeface="Times New Roman" panose="02020603050405020304" pitchFamily="18" charset="0"/>
              </a:rPr>
              <a:t>joint contract in place from 2017 to 2025, with one integrated sexual health service. This enables consistency of local services across neighbouring boroughs as well as driving a more efficient provision across the sub region.</a:t>
            </a:r>
            <a:endParaRPr lang="en-GB" sz="1400" dirty="0">
              <a:latin typeface="+mj-lt"/>
              <a:ea typeface="MS Minngs"/>
              <a:cs typeface="Times New Roman" panose="02020603050405020304" pitchFamily="18" charset="0"/>
            </a:endParaRPr>
          </a:p>
          <a:p>
            <a:pPr algn="just">
              <a:lnSpc>
                <a:spcPct val="150000"/>
              </a:lnSpc>
              <a:spcAft>
                <a:spcPts val="1000"/>
              </a:spcAft>
            </a:pPr>
            <a:endParaRPr lang="en-GB" sz="1100" dirty="0">
              <a:latin typeface="Cambria" panose="02040503050406030204" pitchFamily="18" charset="0"/>
              <a:ea typeface="Calibri" panose="020F0502020204030204" pitchFamily="34" charset="0"/>
              <a:cs typeface="Times New Roman" panose="02020603050405020304" pitchFamily="18" charset="0"/>
            </a:endParaRPr>
          </a:p>
          <a:p>
            <a:pPr algn="just">
              <a:lnSpc>
                <a:spcPct val="150000"/>
              </a:lnSpc>
              <a:spcAft>
                <a:spcPts val="1000"/>
              </a:spcAft>
            </a:pPr>
            <a:endParaRPr lang="en-GB" sz="1050" dirty="0">
              <a:latin typeface="Calibri" panose="020F0502020204030204" pitchFamily="34" charset="0"/>
              <a:ea typeface="Calibri" panose="020F0502020204030204" pitchFamily="34" charset="0"/>
              <a:cs typeface="Times New Roman" panose="02020603050405020304" pitchFamily="18" charset="0"/>
            </a:endParaRPr>
          </a:p>
          <a:p>
            <a:pPr>
              <a:defRPr/>
            </a:pPr>
            <a:endParaRPr lang="en-US" sz="1100" dirty="0">
              <a:solidFill>
                <a:prstClr val="black"/>
              </a:solidFill>
              <a:latin typeface="Calibri"/>
            </a:endParaRPr>
          </a:p>
          <a:p>
            <a:pPr>
              <a:defRPr/>
            </a:pPr>
            <a:endParaRPr lang="en-US" sz="1100" b="1" dirty="0">
              <a:solidFill>
                <a:prstClr val="black"/>
              </a:solidFill>
              <a:latin typeface="Calibri"/>
            </a:endParaRPr>
          </a:p>
          <a:p>
            <a:endParaRPr lang="en-GB" dirty="0"/>
          </a:p>
        </p:txBody>
      </p:sp>
    </p:spTree>
    <p:extLst>
      <p:ext uri="{BB962C8B-B14F-4D97-AF65-F5344CB8AC3E}">
        <p14:creationId xmlns:p14="http://schemas.microsoft.com/office/powerpoint/2010/main" val="346103990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3">
            <a:extLst>
              <a:ext uri="{FF2B5EF4-FFF2-40B4-BE49-F238E27FC236}">
                <a16:creationId xmlns:a16="http://schemas.microsoft.com/office/drawing/2014/main" id="{E93C8BDB-8A02-D585-5F6E-D4AD8501331F}"/>
              </a:ext>
            </a:extLst>
          </p:cNvPr>
          <p:cNvSpPr txBox="1">
            <a:spLocks noGrp="1"/>
          </p:cNvSpPr>
          <p:nvPr>
            <p:ph type="title" idx="4294967295"/>
          </p:nvPr>
        </p:nvSpPr>
        <p:spPr>
          <a:xfrm>
            <a:off x="1638300" y="170091"/>
            <a:ext cx="4577860" cy="461665"/>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srgbClr val="002060"/>
                </a:solidFill>
                <a:effectLst/>
                <a:uLnTx/>
                <a:uFillTx/>
                <a:latin typeface="+mn-lt"/>
                <a:ea typeface="+mn-ea"/>
                <a:cs typeface="+mn-cs"/>
              </a:rPr>
              <a:t>Local policy context</a:t>
            </a:r>
            <a:endParaRPr kumimoji="0" lang="en-GB" sz="2400" b="0" i="0" u="none" strike="noStrike" kern="1200" cap="none" spc="0" normalizeH="0" baseline="0" noProof="0" dirty="0">
              <a:ln>
                <a:noFill/>
              </a:ln>
              <a:solidFill>
                <a:srgbClr val="002060"/>
              </a:solidFill>
              <a:effectLst/>
              <a:uLnTx/>
              <a:uFillTx/>
              <a:latin typeface="+mn-lt"/>
              <a:ea typeface="+mn-ea"/>
              <a:cs typeface="+mn-cs"/>
            </a:endParaRPr>
          </a:p>
        </p:txBody>
      </p:sp>
      <p:sp>
        <p:nvSpPr>
          <p:cNvPr id="7" name="TextBox 6">
            <a:extLst>
              <a:ext uri="{FF2B5EF4-FFF2-40B4-BE49-F238E27FC236}">
                <a16:creationId xmlns:a16="http://schemas.microsoft.com/office/drawing/2014/main" id="{7AE4C22B-7071-6FBC-0E3D-56B34FA196F8}"/>
              </a:ext>
            </a:extLst>
          </p:cNvPr>
          <p:cNvSpPr txBox="1"/>
          <p:nvPr/>
        </p:nvSpPr>
        <p:spPr>
          <a:xfrm>
            <a:off x="1638300" y="632454"/>
            <a:ext cx="7101254" cy="369332"/>
          </a:xfrm>
          <a:prstGeom prst="rect">
            <a:avLst/>
          </a:prstGeom>
          <a:noFill/>
        </p:spPr>
        <p:txBody>
          <a:bodyPr wrap="square">
            <a:spAutoFit/>
          </a:bodyPr>
          <a:lstStyle/>
          <a:p>
            <a:r>
              <a:rPr lang="en-GB" b="1" dirty="0">
                <a:solidFill>
                  <a:srgbClr val="002060"/>
                </a:solidFill>
              </a:rPr>
              <a:t>North East London Sexual and Reproductive Health Strategy 2024-2029 </a:t>
            </a:r>
          </a:p>
        </p:txBody>
      </p:sp>
      <p:graphicFrame>
        <p:nvGraphicFramePr>
          <p:cNvPr id="11" name="Table 10">
            <a:extLst>
              <a:ext uri="{FF2B5EF4-FFF2-40B4-BE49-F238E27FC236}">
                <a16:creationId xmlns:a16="http://schemas.microsoft.com/office/drawing/2014/main" id="{F024083F-9F96-FB80-84C7-9561A65483A2}"/>
              </a:ext>
            </a:extLst>
          </p:cNvPr>
          <p:cNvGraphicFramePr>
            <a:graphicFrameLocks noGrp="1"/>
          </p:cNvGraphicFramePr>
          <p:nvPr>
            <p:extLst>
              <p:ext uri="{D42A27DB-BD31-4B8C-83A1-F6EECF244321}">
                <p14:modId xmlns:p14="http://schemas.microsoft.com/office/powerpoint/2010/main" val="1656330625"/>
              </p:ext>
            </p:extLst>
          </p:nvPr>
        </p:nvGraphicFramePr>
        <p:xfrm>
          <a:off x="112489" y="1233316"/>
          <a:ext cx="3756556" cy="5058302"/>
        </p:xfrm>
        <a:graphic>
          <a:graphicData uri="http://schemas.openxmlformats.org/drawingml/2006/table">
            <a:tbl>
              <a:tblPr firstRow="1" bandRow="1">
                <a:tableStyleId>{5C22544A-7EE6-4342-B048-85BDC9FD1C3A}</a:tableStyleId>
              </a:tblPr>
              <a:tblGrid>
                <a:gridCol w="3756556">
                  <a:extLst>
                    <a:ext uri="{9D8B030D-6E8A-4147-A177-3AD203B41FA5}">
                      <a16:colId xmlns:a16="http://schemas.microsoft.com/office/drawing/2014/main" val="4146614011"/>
                    </a:ext>
                  </a:extLst>
                </a:gridCol>
              </a:tblGrid>
              <a:tr h="5058302">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b="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Nationally we know that all communities do not experience the same level of sexual and reproductive health outcomes.  Disparities such as a significant rise in the prevalence of sexually transmitted infections (STIs) and inadequate access to contraception impacts particular groups disproportionately.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sz="1200" b="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b="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Collective action in the form of a sexual and reproductive health strategy to tackle this is important across North East London.  The strategy sets a clear strategic vision, alongside a more integrated approach among </a:t>
                      </a:r>
                      <a:r>
                        <a:rPr lang="en-GB" sz="1200" b="0" dirty="0">
                          <a:solidFill>
                            <a:schemeClr val="tx1"/>
                          </a:solidFill>
                          <a:latin typeface="Calibri" panose="020F0502020204030204" pitchFamily="34" charset="0"/>
                          <a:ea typeface="Calibri" panose="020F0502020204030204" pitchFamily="34" charset="0"/>
                          <a:cs typeface="Calibri" panose="020F0502020204030204" pitchFamily="34" charset="0"/>
                        </a:rPr>
                        <a:t>partners</a:t>
                      </a:r>
                      <a:r>
                        <a:rPr lang="en-GB" sz="1200" b="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involved in commissioning and delivering sexual and reproductive health services. </a:t>
                      </a:r>
                    </a:p>
                    <a:p>
                      <a:pPr>
                        <a:lnSpc>
                          <a:spcPct val="107000"/>
                        </a:lnSpc>
                        <a:spcAft>
                          <a:spcPts val="800"/>
                        </a:spcAft>
                      </a:pPr>
                      <a:endParaRPr lang="en-GB" sz="1200" b="1" dirty="0">
                        <a:solidFill>
                          <a:schemeClr val="tx1"/>
                        </a:solidFill>
                        <a:ea typeface="Calibri" panose="020F0502020204030204" pitchFamily="34" charset="0"/>
                      </a:endParaRPr>
                    </a:p>
                    <a:p>
                      <a:pPr marL="171450" indent="-171450">
                        <a:lnSpc>
                          <a:spcPct val="107000"/>
                        </a:lnSpc>
                        <a:spcAft>
                          <a:spcPts val="800"/>
                        </a:spcAft>
                        <a:buFont typeface="Arial" panose="020B0604020202020204" pitchFamily="34" charset="0"/>
                        <a:buChar char="•"/>
                      </a:pPr>
                      <a:r>
                        <a:rPr lang="en-GB" sz="1200" b="1" dirty="0">
                          <a:solidFill>
                            <a:schemeClr val="tx1"/>
                          </a:solidFill>
                          <a:ea typeface="Calibri" panose="020F0502020204030204" pitchFamily="34" charset="0"/>
                        </a:rPr>
                        <a:t>Strategy priority areas </a:t>
                      </a:r>
                    </a:p>
                    <a:p>
                      <a:pPr marL="0" indent="0">
                        <a:lnSpc>
                          <a:spcPct val="107000"/>
                        </a:lnSpc>
                        <a:spcAft>
                          <a:spcPts val="800"/>
                        </a:spcAft>
                        <a:buFont typeface="Arial" panose="020B0604020202020204" pitchFamily="34" charset="0"/>
                        <a:buNone/>
                      </a:pPr>
                      <a:r>
                        <a:rPr lang="en-GB" sz="1200" b="0" dirty="0">
                          <a:solidFill>
                            <a:schemeClr val="tx1"/>
                          </a:solidFill>
                          <a:ea typeface="Calibri" panose="020F0502020204030204" pitchFamily="34" charset="0"/>
                        </a:rPr>
                        <a:t>The strategy sets out priorities based on local intelligence and  engagement with residents and key partners involved in delivering services for residents. Engagement with local health professionals and residents has identified four priority areas, with underlying aims and expected outcomes which are highlighted in the table below.</a:t>
                      </a:r>
                    </a:p>
                  </a:txBody>
                  <a:tcPr>
                    <a:solidFill>
                      <a:schemeClr val="bg1"/>
                    </a:solidFill>
                  </a:tcPr>
                </a:tc>
                <a:extLst>
                  <a:ext uri="{0D108BD9-81ED-4DB2-BD59-A6C34878D82A}">
                    <a16:rowId xmlns:a16="http://schemas.microsoft.com/office/drawing/2014/main" val="2833052535"/>
                  </a:ext>
                </a:extLst>
              </a:tr>
            </a:tbl>
          </a:graphicData>
        </a:graphic>
      </p:graphicFrame>
      <p:pic>
        <p:nvPicPr>
          <p:cNvPr id="12" name="Picture 11" descr="Priorities of the North East London Sexual and Reproductive Health Strategy 2024-2029 is stated with the priority areas being: Priority 1 - Healthy and fulfilling sexual relationships. Priority 2 Good Reproductive health across the life course. Priority 3: High quality and innovative STI testing and treatment. Priority 4: HIV - towards zero and living well with HIV.">
            <a:extLst>
              <a:ext uri="{FF2B5EF4-FFF2-40B4-BE49-F238E27FC236}">
                <a16:creationId xmlns:a16="http://schemas.microsoft.com/office/drawing/2014/main" id="{59C23D85-83C8-E751-E25F-C16C74CB62D8}"/>
              </a:ext>
            </a:extLst>
          </p:cNvPr>
          <p:cNvPicPr>
            <a:picLocks noChangeAspect="1"/>
          </p:cNvPicPr>
          <p:nvPr/>
        </p:nvPicPr>
        <p:blipFill rotWithShape="1">
          <a:blip r:embed="rId2"/>
          <a:srcRect l="4634" t="19648" r="68293" b="42517"/>
          <a:stretch/>
        </p:blipFill>
        <p:spPr>
          <a:xfrm>
            <a:off x="3869045" y="1801505"/>
            <a:ext cx="5239532" cy="3520681"/>
          </a:xfrm>
          <a:prstGeom prst="rect">
            <a:avLst/>
          </a:prstGeom>
        </p:spPr>
      </p:pic>
    </p:spTree>
    <p:extLst>
      <p:ext uri="{BB962C8B-B14F-4D97-AF65-F5344CB8AC3E}">
        <p14:creationId xmlns:p14="http://schemas.microsoft.com/office/powerpoint/2010/main" val="345621809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DBA147-ACDA-D40F-658F-EB453FC37915}"/>
              </a:ext>
            </a:extLst>
          </p:cNvPr>
          <p:cNvSpPr>
            <a:spLocks noGrp="1"/>
          </p:cNvSpPr>
          <p:nvPr>
            <p:ph type="ctrTitle"/>
          </p:nvPr>
        </p:nvSpPr>
        <p:spPr>
          <a:xfrm>
            <a:off x="485918" y="1656995"/>
            <a:ext cx="5389595" cy="2524991"/>
          </a:xfrm>
        </p:spPr>
        <p:txBody>
          <a:bodyPr>
            <a:normAutofit/>
          </a:bodyPr>
          <a:lstStyle/>
          <a:p>
            <a:r>
              <a:rPr lang="en-GB" b="1" dirty="0">
                <a:solidFill>
                  <a:schemeClr val="tx1"/>
                </a:solidFill>
              </a:rPr>
              <a:t>3. Population overview</a:t>
            </a:r>
            <a:br>
              <a:rPr lang="en-GB" b="1" dirty="0"/>
            </a:br>
            <a:r>
              <a:rPr lang="en-GB" b="1" dirty="0"/>
              <a:t> </a:t>
            </a:r>
            <a:br>
              <a:rPr lang="en-GB" b="1" dirty="0"/>
            </a:br>
            <a:endParaRPr lang="en-GB" b="1" dirty="0"/>
          </a:p>
        </p:txBody>
      </p:sp>
    </p:spTree>
    <p:extLst>
      <p:ext uri="{BB962C8B-B14F-4D97-AF65-F5344CB8AC3E}">
        <p14:creationId xmlns:p14="http://schemas.microsoft.com/office/powerpoint/2010/main" val="49727481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319CAE4A-4FC7-EBB8-FA62-3F0F013F8EEC}"/>
              </a:ext>
            </a:extLst>
          </p:cNvPr>
          <p:cNvSpPr txBox="1">
            <a:spLocks noGrp="1"/>
          </p:cNvSpPr>
          <p:nvPr>
            <p:ph type="title" idx="4294967295"/>
          </p:nvPr>
        </p:nvSpPr>
        <p:spPr>
          <a:xfrm>
            <a:off x="1377785" y="110632"/>
            <a:ext cx="7381552" cy="461665"/>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002060"/>
                </a:solidFill>
                <a:effectLst/>
                <a:uLnTx/>
                <a:uFillTx/>
                <a:latin typeface="+mn-lt"/>
                <a:ea typeface="+mn-ea"/>
                <a:cs typeface="+mn-cs"/>
              </a:rPr>
              <a:t>Tower Hamlets has diverse population characteristics (1) </a:t>
            </a:r>
          </a:p>
        </p:txBody>
      </p:sp>
      <p:sp>
        <p:nvSpPr>
          <p:cNvPr id="3" name="Text Placeholder 3">
            <a:extLst>
              <a:ext uri="{FF2B5EF4-FFF2-40B4-BE49-F238E27FC236}">
                <a16:creationId xmlns:a16="http://schemas.microsoft.com/office/drawing/2014/main" id="{5A9D3312-4906-865D-E83B-3E8AB4F9385F}"/>
              </a:ext>
            </a:extLst>
          </p:cNvPr>
          <p:cNvSpPr txBox="1">
            <a:spLocks/>
          </p:cNvSpPr>
          <p:nvPr/>
        </p:nvSpPr>
        <p:spPr>
          <a:xfrm>
            <a:off x="1377785" y="701719"/>
            <a:ext cx="7616869" cy="649250"/>
          </a:xfrm>
          <a:prstGeom prst="rect">
            <a:avLst/>
          </a:prstGeom>
        </p:spPr>
        <p:style>
          <a:lnRef idx="2">
            <a:schemeClr val="accent3"/>
          </a:lnRef>
          <a:fillRef idx="1">
            <a:schemeClr val="lt1"/>
          </a:fillRef>
          <a:effectRef idx="0">
            <a:schemeClr val="accent3"/>
          </a:effectRef>
          <a:fontRef idx="minor">
            <a:schemeClr val="dk1"/>
          </a:fontRef>
        </p:style>
        <p:txBody>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dk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dk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dk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dk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dk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dk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dk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dk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dk1"/>
                </a:solidFill>
                <a:latin typeface="+mn-lt"/>
                <a:ea typeface="+mn-ea"/>
                <a:cs typeface="+mn-cs"/>
              </a:defRPr>
            </a:lvl9pPr>
          </a:lstStyle>
          <a:p>
            <a:pPr marL="0" indent="0">
              <a:buNone/>
            </a:pPr>
            <a:r>
              <a:rPr lang="en-US" sz="1600" i="1" dirty="0"/>
              <a:t>The size of our young  diverse population including our large GBMSM population contributes to a high level of need for sexual and reproductive health in Tower Hamlets.</a:t>
            </a:r>
            <a:endParaRPr lang="en-GB" sz="1600" i="1" dirty="0"/>
          </a:p>
        </p:txBody>
      </p:sp>
      <p:sp>
        <p:nvSpPr>
          <p:cNvPr id="2" name="Content Placeholder 2">
            <a:extLst>
              <a:ext uri="{FF2B5EF4-FFF2-40B4-BE49-F238E27FC236}">
                <a16:creationId xmlns:a16="http://schemas.microsoft.com/office/drawing/2014/main" id="{D0DC6CFA-4F54-BDA5-AFC8-3A86A6CBC0CD}"/>
              </a:ext>
            </a:extLst>
          </p:cNvPr>
          <p:cNvSpPr txBox="1">
            <a:spLocks/>
          </p:cNvSpPr>
          <p:nvPr/>
        </p:nvSpPr>
        <p:spPr>
          <a:xfrm>
            <a:off x="4749800" y="1535761"/>
            <a:ext cx="4356100" cy="4774217"/>
          </a:xfrm>
          <a:prstGeom prst="rect">
            <a:avLst/>
          </a:prstGeom>
        </p:spPr>
        <p:txBody>
          <a:bodyPr lIns="91440" tIns="45720" rIns="91440" bIns="45720" anchor="t">
            <a:normAutofit fontScale="25000" lnSpcReduction="2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57150" indent="0">
              <a:buNone/>
            </a:pPr>
            <a:r>
              <a:rPr lang="en-US" sz="4400" b="1" dirty="0">
                <a:cs typeface="Calibri"/>
              </a:rPr>
              <a:t>Population structure &amp; growth</a:t>
            </a:r>
          </a:p>
          <a:p>
            <a:pPr marL="57150" indent="0">
              <a:buNone/>
            </a:pPr>
            <a:r>
              <a:rPr lang="en-US" sz="4400" b="1" dirty="0">
                <a:cs typeface="Calibri"/>
              </a:rPr>
              <a:t> ​</a:t>
            </a:r>
            <a:r>
              <a:rPr lang="en-US" sz="4400" dirty="0">
                <a:cs typeface="Calibri"/>
              </a:rPr>
              <a:t>Around 310,000 people live in Tower Hamlets (Census 2021)​</a:t>
            </a:r>
          </a:p>
          <a:p>
            <a:r>
              <a:rPr lang="en-US" sz="4400" dirty="0">
                <a:cs typeface="Calibri"/>
              </a:rPr>
              <a:t>Around half (47.4%) of the Tower Hamlets population are aged between 20-39 years and with a median age of 30.  Tower Hamlets is one of the youngest boroughs in the country​.</a:t>
            </a:r>
          </a:p>
          <a:p>
            <a:r>
              <a:rPr lang="en-US" sz="4400" dirty="0">
                <a:cs typeface="Calibri"/>
              </a:rPr>
              <a:t>By 2040, those aged 15-44 projected to contribute more than 55.9% (207,200 people) of the Tower Hamlets population (LGA 2021-based projections).</a:t>
            </a:r>
          </a:p>
          <a:p>
            <a:pPr marL="0" indent="0">
              <a:buNone/>
            </a:pPr>
            <a:endParaRPr lang="en-US" sz="4400" dirty="0">
              <a:cs typeface="Calibri"/>
            </a:endParaRPr>
          </a:p>
          <a:p>
            <a:pPr marL="0" indent="0">
              <a:buNone/>
            </a:pPr>
            <a:r>
              <a:rPr lang="en-US" sz="4400" b="1" dirty="0">
                <a:cs typeface="Calibri"/>
              </a:rPr>
              <a:t>Deprivation</a:t>
            </a:r>
          </a:p>
          <a:p>
            <a:r>
              <a:rPr lang="en-US" sz="4400" dirty="0">
                <a:cs typeface="Calibri"/>
              </a:rPr>
              <a:t>Tower Hamlets experiences a high level of inequality.</a:t>
            </a:r>
          </a:p>
          <a:p>
            <a:r>
              <a:rPr lang="en-US" sz="4400" dirty="0">
                <a:cs typeface="Calibri"/>
              </a:rPr>
              <a:t>Of the 144 neighborhoods in Tower Hamlets, 74 were among the bottom fifth most income-deprived, whilst 6 were among the top fifth least income-deprived in England.</a:t>
            </a:r>
          </a:p>
          <a:p>
            <a:pPr marL="0" indent="0">
              <a:buNone/>
            </a:pPr>
            <a:endParaRPr lang="en-GB" sz="4000" dirty="0">
              <a:cs typeface="Calibri"/>
            </a:endParaRPr>
          </a:p>
          <a:p>
            <a:pPr marL="0" indent="0">
              <a:buNone/>
            </a:pPr>
            <a:r>
              <a:rPr lang="en-US" sz="4400" b="1" dirty="0">
                <a:cs typeface="Calibri"/>
              </a:rPr>
              <a:t>Sexual orientation​</a:t>
            </a:r>
          </a:p>
          <a:p>
            <a:r>
              <a:rPr lang="en-US" sz="4400" dirty="0">
                <a:cs typeface="Calibri"/>
              </a:rPr>
              <a:t>In Tower Hamlets, 7.2% of the population identify as either lesbian, gay, bisexual or other which is higher than London (4.3%) and England (3.2%)​</a:t>
            </a:r>
          </a:p>
          <a:p>
            <a:endParaRPr lang="en-US" sz="4400" dirty="0">
              <a:cs typeface="Calibri"/>
            </a:endParaRPr>
          </a:p>
          <a:p>
            <a:r>
              <a:rPr lang="en-US" sz="4400" dirty="0">
                <a:cs typeface="Calibri"/>
              </a:rPr>
              <a:t>Out of all local authorities in the country, Tower Hamlets has the 9th largest proportion of people who identify as gay or lesbian (4%), bisexual (2.5%) or other sexual orientation (0.7%), which is a similar distribution to other London boroughs, such as Lambeth, Southwark, Hackney, Islington and Camden. These boroughs also all have median ages under the London average of 35.</a:t>
            </a:r>
          </a:p>
          <a:p>
            <a:pPr marL="0" indent="0">
              <a:buNone/>
            </a:pPr>
            <a:endParaRPr lang="en-US" sz="4400" dirty="0">
              <a:cs typeface="Calibri"/>
            </a:endParaRPr>
          </a:p>
          <a:p>
            <a:r>
              <a:rPr lang="en-US" sz="4400" dirty="0">
                <a:cs typeface="Calibri"/>
              </a:rPr>
              <a:t>Out of all London boroughs Tower Hamlets has the third largest proportion and number of men who identify as gay , bisexual  or other (4.8%:11,000 men), behind Lambeth (5.9%: 14,400 men), and Southwark (5.3%: 12,400 men).​</a:t>
            </a:r>
            <a:endParaRPr lang="en-GB" sz="4400" dirty="0">
              <a:cs typeface="Calibri"/>
            </a:endParaRPr>
          </a:p>
          <a:p>
            <a:pPr marL="0" indent="0">
              <a:buNone/>
            </a:pPr>
            <a:endParaRPr lang="en-GB" sz="4000" dirty="0">
              <a:highlight>
                <a:srgbClr val="FFFF00"/>
              </a:highlight>
              <a:cs typeface="Calibri"/>
            </a:endParaRPr>
          </a:p>
          <a:p>
            <a:pPr marL="0" indent="0">
              <a:buNone/>
            </a:pPr>
            <a:endParaRPr lang="en-GB" sz="4000" dirty="0">
              <a:highlight>
                <a:srgbClr val="FFFF00"/>
              </a:highlight>
              <a:cs typeface="Calibri"/>
            </a:endParaRPr>
          </a:p>
          <a:p>
            <a:pPr marL="0" indent="0">
              <a:buNone/>
            </a:pPr>
            <a:endParaRPr lang="en-GB" sz="1200" dirty="0">
              <a:cs typeface="Calibri"/>
            </a:endParaRPr>
          </a:p>
          <a:p>
            <a:pPr marL="0" indent="0">
              <a:buNone/>
            </a:pPr>
            <a:endParaRPr lang="en-GB" sz="1200" dirty="0">
              <a:cs typeface="Calibri"/>
            </a:endParaRPr>
          </a:p>
          <a:p>
            <a:endParaRPr lang="en-GB" sz="1200" dirty="0">
              <a:cs typeface="Calibri"/>
            </a:endParaRPr>
          </a:p>
          <a:p>
            <a:endParaRPr lang="en-GB" sz="1200" dirty="0">
              <a:cs typeface="Calibri"/>
            </a:endParaRPr>
          </a:p>
          <a:p>
            <a:endParaRPr lang="en-GB" sz="1200" dirty="0"/>
          </a:p>
          <a:p>
            <a:r>
              <a:rPr lang="en-GB" sz="1200" dirty="0"/>
              <a:t>  </a:t>
            </a:r>
            <a:endParaRPr lang="en-GB" sz="1200" dirty="0">
              <a:cs typeface="Calibri"/>
            </a:endParaRPr>
          </a:p>
          <a:p>
            <a:endParaRPr lang="en-GB" sz="1200" dirty="0"/>
          </a:p>
          <a:p>
            <a:endParaRPr lang="en-GB" sz="1200" dirty="0"/>
          </a:p>
          <a:p>
            <a:endParaRPr lang="en-GB" sz="1200" dirty="0"/>
          </a:p>
          <a:p>
            <a:endParaRPr lang="en-GB" sz="1200" dirty="0"/>
          </a:p>
        </p:txBody>
      </p:sp>
      <p:pic>
        <p:nvPicPr>
          <p:cNvPr id="5" name="Graphic 4">
            <a:extLst>
              <a:ext uri="{FF2B5EF4-FFF2-40B4-BE49-F238E27FC236}">
                <a16:creationId xmlns:a16="http://schemas.microsoft.com/office/drawing/2014/main" id="{E2A8257E-A32A-DFF5-FDA6-C963155FB525}"/>
              </a:ext>
              <a:ext uri="{C183D7F6-B498-43B3-948B-1728B52AA6E4}">
                <adec:decorative xmlns:adec="http://schemas.microsoft.com/office/drawing/2017/decorative" val="1"/>
              </a:ext>
            </a:extLst>
          </p:cNvPr>
          <p:cNvPicPr>
            <a:picLocks noChangeAspect="1"/>
          </p:cNvPicPr>
          <p:nvPr/>
        </p:nvPicPr>
        <p:blipFill>
          <a:blip>
            <a:extLst>
              <a:ext uri="{96DAC541-7B7A-43D3-8B79-37D633B846F1}">
                <asvg:svgBlip xmlns:asvg="http://schemas.microsoft.com/office/drawing/2016/SVG/main" r:embed="rId3"/>
              </a:ext>
            </a:extLst>
          </a:blip>
          <a:stretch>
            <a:fillRect/>
          </a:stretch>
        </p:blipFill>
        <p:spPr>
          <a:xfrm>
            <a:off x="38100" y="2131495"/>
            <a:ext cx="4565911" cy="3593504"/>
          </a:xfrm>
          <a:prstGeom prst="rect">
            <a:avLst/>
          </a:prstGeom>
        </p:spPr>
      </p:pic>
    </p:spTree>
    <p:extLst>
      <p:ext uri="{BB962C8B-B14F-4D97-AF65-F5344CB8AC3E}">
        <p14:creationId xmlns:p14="http://schemas.microsoft.com/office/powerpoint/2010/main" val="307801025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21220FCF-B316-5DAE-3A4D-F082E923E611}"/>
              </a:ext>
            </a:extLst>
          </p:cNvPr>
          <p:cNvSpPr txBox="1">
            <a:spLocks noGrp="1"/>
          </p:cNvSpPr>
          <p:nvPr>
            <p:ph type="title" idx="4294967295"/>
          </p:nvPr>
        </p:nvSpPr>
        <p:spPr>
          <a:xfrm>
            <a:off x="1278678" y="61557"/>
            <a:ext cx="7396399" cy="461665"/>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002060"/>
                </a:solidFill>
                <a:effectLst/>
                <a:uLnTx/>
                <a:uFillTx/>
                <a:latin typeface="+mn-lt"/>
                <a:ea typeface="+mn-ea"/>
                <a:cs typeface="+mn-cs"/>
              </a:rPr>
              <a:t>Tower Hamlets population has diverse characteristics (2) </a:t>
            </a:r>
          </a:p>
        </p:txBody>
      </p:sp>
      <p:sp>
        <p:nvSpPr>
          <p:cNvPr id="3" name="Text Placeholder 3">
            <a:extLst>
              <a:ext uri="{FF2B5EF4-FFF2-40B4-BE49-F238E27FC236}">
                <a16:creationId xmlns:a16="http://schemas.microsoft.com/office/drawing/2014/main" id="{81A7C8C5-B9EB-0B71-38EE-E59C54132497}"/>
              </a:ext>
              <a:ext uri="{C183D7F6-B498-43B3-948B-1728B52AA6E4}">
                <adec:decorative xmlns:adec="http://schemas.microsoft.com/office/drawing/2017/decorative" val="0"/>
              </a:ext>
            </a:extLst>
          </p:cNvPr>
          <p:cNvSpPr txBox="1">
            <a:spLocks/>
          </p:cNvSpPr>
          <p:nvPr/>
        </p:nvSpPr>
        <p:spPr>
          <a:xfrm>
            <a:off x="1408922" y="615909"/>
            <a:ext cx="7604834" cy="585094"/>
          </a:xfrm>
          <a:prstGeom prst="rect">
            <a:avLst/>
          </a:prstGeom>
        </p:spPr>
        <p:style>
          <a:lnRef idx="2">
            <a:schemeClr val="accent3"/>
          </a:lnRef>
          <a:fillRef idx="1">
            <a:schemeClr val="lt1"/>
          </a:fillRef>
          <a:effectRef idx="0">
            <a:schemeClr val="accent3"/>
          </a:effectRef>
          <a:fontRef idx="minor">
            <a:schemeClr val="dk1"/>
          </a:fontRef>
        </p:style>
        <p:txBody>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dk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dk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dk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dk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dk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dk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dk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dk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dk1"/>
                </a:solidFill>
                <a:latin typeface="+mn-lt"/>
                <a:ea typeface="+mn-ea"/>
                <a:cs typeface="+mn-cs"/>
              </a:defRPr>
            </a:lvl9pPr>
          </a:lstStyle>
          <a:p>
            <a:pPr marL="0" indent="0">
              <a:buNone/>
            </a:pPr>
            <a:r>
              <a:rPr lang="en-US" sz="1600" i="1" dirty="0"/>
              <a:t>Understanding the ethnic make-up of Tower Hamlets is important for ensuring interventions are tailored for different ethnicities.</a:t>
            </a:r>
            <a:endParaRPr lang="en-GB" sz="1600" i="1" dirty="0"/>
          </a:p>
        </p:txBody>
      </p:sp>
      <p:sp>
        <p:nvSpPr>
          <p:cNvPr id="2" name="Content Placeholder 2">
            <a:extLst>
              <a:ext uri="{FF2B5EF4-FFF2-40B4-BE49-F238E27FC236}">
                <a16:creationId xmlns:a16="http://schemas.microsoft.com/office/drawing/2014/main" id="{D0DC6CFA-4F54-BDA5-AFC8-3A86A6CBC0CD}"/>
              </a:ext>
              <a:ext uri="{C183D7F6-B498-43B3-948B-1728B52AA6E4}">
                <adec:decorative xmlns:adec="http://schemas.microsoft.com/office/drawing/2017/decorative" val="0"/>
              </a:ext>
            </a:extLst>
          </p:cNvPr>
          <p:cNvSpPr txBox="1">
            <a:spLocks/>
          </p:cNvSpPr>
          <p:nvPr/>
        </p:nvSpPr>
        <p:spPr>
          <a:xfrm>
            <a:off x="5211339" y="1866130"/>
            <a:ext cx="3580242" cy="4375961"/>
          </a:xfrm>
          <a:prstGeom prst="rect">
            <a:avLst/>
          </a:prstGeom>
        </p:spPr>
        <p:txBody>
          <a:bodyPr lIns="91440" tIns="45720" rIns="91440" bIns="45720" anchor="t">
            <a:normAutofit fontScale="40000" lnSpcReduction="2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US" sz="2500" b="1" dirty="0">
                <a:cs typeface="Calibri"/>
              </a:rPr>
              <a:t>Ethnicity</a:t>
            </a:r>
          </a:p>
          <a:p>
            <a:pPr marL="0" indent="0">
              <a:buNone/>
            </a:pPr>
            <a:endParaRPr lang="en-US" sz="2500" b="1" dirty="0">
              <a:cs typeface="Calibri"/>
            </a:endParaRPr>
          </a:p>
          <a:p>
            <a:r>
              <a:rPr lang="en-US" sz="2500" dirty="0"/>
              <a:t>Tower Hamlets is ethnically diverse, with 44.4% identifying as Asian which is higher than both London (20.7%) and England (9.6%).</a:t>
            </a:r>
          </a:p>
          <a:p>
            <a:pPr marL="0" indent="0">
              <a:buNone/>
            </a:pPr>
            <a:endParaRPr lang="en-US" sz="2500" dirty="0"/>
          </a:p>
          <a:p>
            <a:r>
              <a:rPr lang="en-US" sz="2500" dirty="0"/>
              <a:t>More detailed ethnicity data reveal those who identify as Bangladeshi (34.6%) form the majority ethnicity in Tower Hamlets, followed by White British (22.9%), Other White (14.6%), African (5.0%) &amp; Chinese (3.3%).​</a:t>
            </a:r>
          </a:p>
          <a:p>
            <a:pPr marL="0" indent="0">
              <a:buNone/>
            </a:pPr>
            <a:endParaRPr lang="en-US" sz="2500" dirty="0"/>
          </a:p>
          <a:p>
            <a:r>
              <a:rPr lang="en-US" sz="2500" dirty="0">
                <a:latin typeface="+mj-lt"/>
              </a:rPr>
              <a:t>A variety of ethnicities contributes to Tower Hamlets being highly multilingual, 30.4% of residents have a main language other than English, compared to 23.8% in London and 9.9% in England, this in turn could impact on accessibility and use of services.</a:t>
            </a:r>
          </a:p>
          <a:p>
            <a:pPr marL="0" indent="0">
              <a:buNone/>
            </a:pPr>
            <a:endParaRPr lang="en-US" sz="2500" dirty="0">
              <a:cs typeface="Calibri"/>
            </a:endParaRPr>
          </a:p>
          <a:p>
            <a:pPr marL="0" indent="0">
              <a:buNone/>
            </a:pPr>
            <a:endParaRPr lang="en-US" sz="2500" dirty="0">
              <a:cs typeface="Calibri"/>
            </a:endParaRPr>
          </a:p>
          <a:p>
            <a:pPr marL="0" indent="0">
              <a:buNone/>
            </a:pPr>
            <a:endParaRPr lang="en-US" sz="2500" b="1" dirty="0">
              <a:cs typeface="Calibri"/>
            </a:endParaRPr>
          </a:p>
          <a:p>
            <a:pPr marL="0" indent="0">
              <a:buNone/>
            </a:pPr>
            <a:r>
              <a:rPr lang="en-US" sz="2500" b="1" dirty="0">
                <a:cs typeface="Calibri"/>
              </a:rPr>
              <a:t>Deprivation​</a:t>
            </a:r>
          </a:p>
          <a:p>
            <a:pPr marL="0" indent="0">
              <a:buNone/>
            </a:pPr>
            <a:endParaRPr lang="en-US" sz="2500" b="1" dirty="0">
              <a:cs typeface="Calibri"/>
            </a:endParaRPr>
          </a:p>
          <a:p>
            <a:pPr indent="-285750"/>
            <a:r>
              <a:rPr lang="en-US" sz="2500" dirty="0">
                <a:cs typeface="Calibri"/>
              </a:rPr>
              <a:t>There is a high level of area-based inequality in Tower Hamlets​</a:t>
            </a:r>
          </a:p>
          <a:p>
            <a:pPr marL="57150" indent="0">
              <a:buNone/>
            </a:pPr>
            <a:endParaRPr lang="en-US" sz="2500" dirty="0">
              <a:cs typeface="Calibri"/>
            </a:endParaRPr>
          </a:p>
          <a:p>
            <a:pPr indent="-285750"/>
            <a:r>
              <a:rPr lang="en-US" sz="2500" dirty="0">
                <a:cs typeface="Calibri"/>
              </a:rPr>
              <a:t>Of the 144 neighborhoods in Tower Hamlets, 74 (51%) were among the bottom fifth most income-deprived, whilst only 6 (4%) in top fifth least deprived in England (IMD 2019).</a:t>
            </a:r>
          </a:p>
          <a:p>
            <a:pPr marL="0" indent="0">
              <a:buNone/>
            </a:pPr>
            <a:endParaRPr lang="en-US" sz="1100" dirty="0">
              <a:latin typeface="Calibri" panose="020F0502020204030204" pitchFamily="34" charset="0"/>
            </a:endParaRPr>
          </a:p>
          <a:p>
            <a:pPr marL="0" indent="0">
              <a:buNone/>
            </a:pPr>
            <a:endParaRPr lang="en-US" sz="1100" dirty="0">
              <a:latin typeface="Calibri" panose="020F0502020204030204" pitchFamily="34" charset="0"/>
            </a:endParaRPr>
          </a:p>
          <a:p>
            <a:pPr marL="0" indent="0">
              <a:buNone/>
            </a:pPr>
            <a:endParaRPr lang="en-US" sz="1100" dirty="0">
              <a:latin typeface="Calibri" panose="020F0502020204030204" pitchFamily="34" charset="0"/>
            </a:endParaRPr>
          </a:p>
          <a:p>
            <a:pPr marL="0" indent="0">
              <a:buNone/>
            </a:pPr>
            <a:endParaRPr lang="en-US" sz="1100" dirty="0">
              <a:latin typeface="Calibri" panose="020F0502020204030204" pitchFamily="34" charset="0"/>
            </a:endParaRPr>
          </a:p>
          <a:p>
            <a:pPr marL="0" indent="0">
              <a:buNone/>
            </a:pPr>
            <a:endParaRPr lang="en-US" sz="1100" dirty="0">
              <a:latin typeface="Calibri" panose="020F0502020204030204" pitchFamily="34" charset="0"/>
            </a:endParaRPr>
          </a:p>
          <a:p>
            <a:pPr marL="0" indent="0">
              <a:buNone/>
            </a:pPr>
            <a:endParaRPr lang="en-US" sz="1100" dirty="0">
              <a:latin typeface="Calibri" panose="020F0502020204030204" pitchFamily="34" charset="0"/>
            </a:endParaRPr>
          </a:p>
          <a:p>
            <a:pPr marL="0" indent="0">
              <a:buNone/>
            </a:pPr>
            <a:endParaRPr lang="en-US" sz="1100" dirty="0">
              <a:latin typeface="Calibri" panose="020F0502020204030204" pitchFamily="34" charset="0"/>
            </a:endParaRPr>
          </a:p>
          <a:p>
            <a:pPr marL="0" indent="0">
              <a:buNone/>
            </a:pPr>
            <a:endParaRPr lang="en-US" sz="1100" dirty="0">
              <a:latin typeface="Calibri" panose="020F0502020204030204" pitchFamily="34" charset="0"/>
            </a:endParaRPr>
          </a:p>
          <a:p>
            <a:pPr marL="0" indent="0">
              <a:buNone/>
            </a:pPr>
            <a:endParaRPr lang="en-US" sz="1100" dirty="0">
              <a:latin typeface="Calibri" panose="020F0502020204030204" pitchFamily="34" charset="0"/>
            </a:endParaRPr>
          </a:p>
          <a:p>
            <a:pPr marL="0" indent="0">
              <a:buNone/>
            </a:pPr>
            <a:endParaRPr lang="en-US" sz="1100" dirty="0">
              <a:latin typeface="Calibri" panose="020F0502020204030204" pitchFamily="34" charset="0"/>
            </a:endParaRPr>
          </a:p>
          <a:p>
            <a:pPr marL="0" indent="0">
              <a:buNone/>
            </a:pPr>
            <a:endParaRPr lang="en-US" sz="1100" dirty="0">
              <a:latin typeface="Calibri" panose="020F0502020204030204" pitchFamily="34" charset="0"/>
            </a:endParaRPr>
          </a:p>
          <a:p>
            <a:pPr marL="0" indent="0">
              <a:buNone/>
            </a:pPr>
            <a:endParaRPr lang="en-US" sz="1100" dirty="0">
              <a:cs typeface="Calibri"/>
            </a:endParaRPr>
          </a:p>
          <a:p>
            <a:pPr marL="0" indent="0">
              <a:buNone/>
            </a:pPr>
            <a:endParaRPr lang="en-GB" sz="1200" dirty="0"/>
          </a:p>
          <a:p>
            <a:pPr marL="0" indent="0">
              <a:buNone/>
            </a:pPr>
            <a:endParaRPr lang="en-GB" sz="1200" dirty="0"/>
          </a:p>
          <a:p>
            <a:pPr marL="0" indent="0">
              <a:buNone/>
            </a:pPr>
            <a:endParaRPr lang="en-GB" sz="1200" dirty="0"/>
          </a:p>
          <a:p>
            <a:endParaRPr lang="en-GB" sz="1200" dirty="0"/>
          </a:p>
          <a:p>
            <a:endParaRPr lang="en-GB" sz="1200" dirty="0"/>
          </a:p>
          <a:p>
            <a:endParaRPr lang="en-GB" sz="1200" dirty="0"/>
          </a:p>
          <a:p>
            <a:endParaRPr lang="en-GB" sz="1200" dirty="0"/>
          </a:p>
        </p:txBody>
      </p:sp>
      <p:pic>
        <p:nvPicPr>
          <p:cNvPr id="7" name="Picture 6">
            <a:extLst>
              <a:ext uri="{FF2B5EF4-FFF2-40B4-BE49-F238E27FC236}">
                <a16:creationId xmlns:a16="http://schemas.microsoft.com/office/drawing/2014/main" id="{83FDE4D4-651C-AA73-2C83-600E2EA3D724}"/>
              </a:ext>
              <a:ext uri="{C183D7F6-B498-43B3-948B-1728B52AA6E4}">
                <adec:decorative xmlns:adec="http://schemas.microsoft.com/office/drawing/2017/decorative" val="1"/>
              </a:ext>
            </a:extLst>
          </p:cNvPr>
          <p:cNvPicPr>
            <a:picLocks noChangeAspect="1"/>
          </p:cNvPicPr>
          <p:nvPr/>
        </p:nvPicPr>
        <p:blipFill>
          <a:blip r:embed="rId3" cstate="email">
            <a:alphaModFix/>
            <a:extLst>
              <a:ext uri="{BEBA8EAE-BF5A-486C-A8C5-ECC9F3942E4B}">
                <a14:imgProps xmlns:a14="http://schemas.microsoft.com/office/drawing/2010/main">
                  <a14:imgLayer r:embed="rId4">
                    <a14:imgEffect>
                      <a14:sharpenSoften amount="100000"/>
                    </a14:imgEffect>
                    <a14:imgEffect>
                      <a14:brightnessContrast contrast="8000"/>
                    </a14:imgEffect>
                  </a14:imgLayer>
                </a14:imgProps>
              </a:ext>
              <a:ext uri="{28A0092B-C50C-407E-A947-70E740481C1C}">
                <a14:useLocalDpi xmlns:a14="http://schemas.microsoft.com/office/drawing/2010/main" val="0"/>
              </a:ext>
            </a:extLst>
          </a:blip>
          <a:stretch>
            <a:fillRect/>
          </a:stretch>
        </p:blipFill>
        <p:spPr>
          <a:xfrm>
            <a:off x="0" y="1689460"/>
            <a:ext cx="5031303" cy="3387865"/>
          </a:xfrm>
          <a:prstGeom prst="rect">
            <a:avLst/>
          </a:prstGeom>
        </p:spPr>
      </p:pic>
    </p:spTree>
    <p:extLst>
      <p:ext uri="{BB962C8B-B14F-4D97-AF65-F5344CB8AC3E}">
        <p14:creationId xmlns:p14="http://schemas.microsoft.com/office/powerpoint/2010/main" val="146080682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3E87BD3-94D5-B492-7CEB-A3AD5D65E6E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CB57B4B-84CE-57B0-867A-BB77069584FF}"/>
              </a:ext>
            </a:extLst>
          </p:cNvPr>
          <p:cNvSpPr>
            <a:spLocks noGrp="1"/>
          </p:cNvSpPr>
          <p:nvPr>
            <p:ph type="ctrTitle"/>
          </p:nvPr>
        </p:nvSpPr>
        <p:spPr>
          <a:xfrm>
            <a:off x="485918" y="1656995"/>
            <a:ext cx="5389595" cy="2524991"/>
          </a:xfrm>
        </p:spPr>
        <p:txBody>
          <a:bodyPr>
            <a:normAutofit/>
          </a:bodyPr>
          <a:lstStyle/>
          <a:p>
            <a:r>
              <a:rPr lang="en-GB" b="1" dirty="0">
                <a:solidFill>
                  <a:schemeClr val="tx1"/>
                </a:solidFill>
              </a:rPr>
              <a:t>4. STI diagnosis</a:t>
            </a:r>
            <a:br>
              <a:rPr lang="en-GB" b="1" dirty="0"/>
            </a:br>
            <a:r>
              <a:rPr lang="en-GB" b="1" dirty="0"/>
              <a:t> </a:t>
            </a:r>
            <a:br>
              <a:rPr lang="en-GB" b="1" dirty="0"/>
            </a:br>
            <a:endParaRPr lang="en-GB" b="1" dirty="0"/>
          </a:p>
        </p:txBody>
      </p:sp>
    </p:spTree>
    <p:extLst>
      <p:ext uri="{BB962C8B-B14F-4D97-AF65-F5344CB8AC3E}">
        <p14:creationId xmlns:p14="http://schemas.microsoft.com/office/powerpoint/2010/main" val="352904073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833013-37DA-821F-F58A-A061BA94613E}"/>
              </a:ext>
            </a:extLst>
          </p:cNvPr>
          <p:cNvSpPr>
            <a:spLocks noGrp="1"/>
          </p:cNvSpPr>
          <p:nvPr>
            <p:ph type="title"/>
          </p:nvPr>
        </p:nvSpPr>
        <p:spPr>
          <a:xfrm>
            <a:off x="1918947" y="119269"/>
            <a:ext cx="5720344" cy="556591"/>
          </a:xfrm>
        </p:spPr>
        <p:txBody>
          <a:bodyPr/>
          <a:lstStyle/>
          <a:p>
            <a:pPr algn="l"/>
            <a:r>
              <a:rPr lang="en-GB" sz="3200" b="1" dirty="0">
                <a:solidFill>
                  <a:srgbClr val="002060"/>
                </a:solidFill>
              </a:rPr>
              <a:t>Summary</a:t>
            </a:r>
            <a:r>
              <a:rPr lang="en-GB" sz="3200" dirty="0">
                <a:solidFill>
                  <a:srgbClr val="002060"/>
                </a:solidFill>
              </a:rPr>
              <a:t> </a:t>
            </a:r>
          </a:p>
        </p:txBody>
      </p:sp>
      <p:sp>
        <p:nvSpPr>
          <p:cNvPr id="3" name="TextBox 2">
            <a:extLst>
              <a:ext uri="{FF2B5EF4-FFF2-40B4-BE49-F238E27FC236}">
                <a16:creationId xmlns:a16="http://schemas.microsoft.com/office/drawing/2014/main" id="{CC06D071-2400-82C5-C172-63250C8B695C}"/>
              </a:ext>
            </a:extLst>
          </p:cNvPr>
          <p:cNvSpPr txBox="1"/>
          <p:nvPr/>
        </p:nvSpPr>
        <p:spPr>
          <a:xfrm>
            <a:off x="0" y="908137"/>
            <a:ext cx="9144000" cy="5447645"/>
          </a:xfrm>
          <a:prstGeom prst="rect">
            <a:avLst/>
          </a:prstGeom>
          <a:noFill/>
        </p:spPr>
        <p:txBody>
          <a:bodyPr wrap="square" rtlCol="0">
            <a:spAutoFit/>
          </a:bodyPr>
          <a:lstStyle/>
          <a:p>
            <a:r>
              <a:rPr lang="en-US" sz="1200" b="1" dirty="0">
                <a:solidFill>
                  <a:srgbClr val="000000"/>
                </a:solidFill>
                <a:latin typeface="Calibri" panose="020F0502020204030204" pitchFamily="34" charset="0"/>
              </a:rPr>
              <a:t>Sexual and reproductive health outcomes are important for public health in Tower Hamlets because:</a:t>
            </a:r>
          </a:p>
          <a:p>
            <a:pPr marL="171450" indent="-171450">
              <a:buFont typeface="Arial" panose="020B0604020202020204" pitchFamily="34" charset="0"/>
              <a:buChar char="•"/>
            </a:pPr>
            <a:r>
              <a:rPr lang="en-US" sz="1200" dirty="0">
                <a:solidFill>
                  <a:srgbClr val="000000"/>
                </a:solidFill>
                <a:latin typeface="Calibri" panose="020F0502020204030204" pitchFamily="34" charset="0"/>
              </a:rPr>
              <a:t>We have a young, diverse and sexually active population. Sexually transmitted infections (STIs) and need for reproductive health support (including contraception and terminations) are rising overall. </a:t>
            </a:r>
          </a:p>
          <a:p>
            <a:pPr marL="171450" indent="-171450">
              <a:buFont typeface="Arial" panose="020B0604020202020204" pitchFamily="34" charset="0"/>
              <a:buChar char="•"/>
            </a:pPr>
            <a:r>
              <a:rPr lang="en-US" sz="1200" dirty="0">
                <a:solidFill>
                  <a:srgbClr val="000000"/>
                </a:solidFill>
                <a:latin typeface="Calibri" panose="020F0502020204030204" pitchFamily="34" charset="0"/>
              </a:rPr>
              <a:t>Sexual and reproductive health is crucial for people’s mental health and wellbeing, physical health and relationships, and use of services. </a:t>
            </a:r>
          </a:p>
          <a:p>
            <a:pPr marL="171450" indent="-171450">
              <a:buFont typeface="Arial" panose="020B0604020202020204" pitchFamily="34" charset="0"/>
              <a:buChar char="•"/>
            </a:pPr>
            <a:r>
              <a:rPr lang="en-US" sz="1200" dirty="0">
                <a:solidFill>
                  <a:srgbClr val="000000"/>
                </a:solidFill>
                <a:latin typeface="Calibri" panose="020F0502020204030204" pitchFamily="34" charset="0"/>
              </a:rPr>
              <a:t>There are significant and persisting inequalities in sexual and reproductive health. Young people, BAME groups and LGBT groups have greater need which can be exacerbated by barriers to accessing care and preventative services.</a:t>
            </a:r>
          </a:p>
          <a:p>
            <a:pPr marL="171450" indent="-171450">
              <a:buFont typeface="Arial" panose="020B0604020202020204" pitchFamily="34" charset="0"/>
              <a:buChar char="•"/>
            </a:pPr>
            <a:r>
              <a:rPr lang="en-US" sz="1200" dirty="0">
                <a:solidFill>
                  <a:srgbClr val="000000"/>
                </a:solidFill>
                <a:latin typeface="Calibri" panose="020F0502020204030204" pitchFamily="34" charset="0"/>
                <a:cs typeface="Calibri" panose="020F0502020204030204" pitchFamily="34" charset="0"/>
              </a:rPr>
              <a:t>Stigma associated with sexual and reproductive health is a concern across communities and can be a barrier to residents accessing services .</a:t>
            </a:r>
          </a:p>
          <a:p>
            <a:endParaRPr lang="en-US" sz="1200" dirty="0">
              <a:solidFill>
                <a:srgbClr val="000000"/>
              </a:solidFill>
              <a:latin typeface="Calibri" panose="020F0502020204030204" pitchFamily="34" charset="0"/>
              <a:cs typeface="Calibri" panose="020F0502020204030204" pitchFamily="34" charset="0"/>
            </a:endParaRPr>
          </a:p>
          <a:p>
            <a:r>
              <a:rPr lang="en-US" sz="1200" b="1" dirty="0">
                <a:solidFill>
                  <a:srgbClr val="000000"/>
                </a:solidFill>
                <a:latin typeface="Calibri" panose="020F0502020204030204" pitchFamily="34" charset="0"/>
                <a:cs typeface="Calibri" panose="020F0502020204030204" pitchFamily="34" charset="0"/>
              </a:rPr>
              <a:t>About this JSNA fact sheet:</a:t>
            </a:r>
          </a:p>
          <a:p>
            <a:r>
              <a:rPr lang="en-US" sz="1200" dirty="0">
                <a:solidFill>
                  <a:srgbClr val="000000"/>
                </a:solidFill>
                <a:latin typeface="Calibri" panose="020F0502020204030204" pitchFamily="34" charset="0"/>
                <a:cs typeface="Calibri" panose="020F0502020204030204" pitchFamily="34" charset="0"/>
              </a:rPr>
              <a:t>This factsheet provides a summary of the sexual and reproductive health  needs in Tower Hamlets, as well as what provisions are in place to meet those needs.  It compares sexual and reproductive health outcomes for Tower Hamlets vs elsewhere and compares outcomes for key population groups within Tower Hamlets.</a:t>
            </a:r>
          </a:p>
          <a:p>
            <a:r>
              <a:rPr lang="en-US" sz="1200" dirty="0">
                <a:solidFill>
                  <a:srgbClr val="000000"/>
                </a:solidFill>
                <a:latin typeface="Calibri" panose="020F0502020204030204" pitchFamily="34" charset="0"/>
                <a:cs typeface="Calibri" panose="020F0502020204030204" pitchFamily="34" charset="0"/>
              </a:rPr>
              <a:t>A combination of published data, local performance data and census data for demographic information (2021) have been used. The data analysis methods used in the fact sheet are described in the appendix section of this report. </a:t>
            </a:r>
          </a:p>
          <a:p>
            <a:endParaRPr lang="en-US" sz="1200" dirty="0">
              <a:solidFill>
                <a:srgbClr val="000000"/>
              </a:solidFill>
              <a:latin typeface="Calibri" panose="020F0502020204030204" pitchFamily="34" charset="0"/>
              <a:cs typeface="Calibri" panose="020F0502020204030204" pitchFamily="34" charset="0"/>
            </a:endParaRPr>
          </a:p>
          <a:p>
            <a:r>
              <a:rPr lang="en-US" sz="1200" dirty="0">
                <a:solidFill>
                  <a:srgbClr val="000000"/>
                </a:solidFill>
                <a:latin typeface="Calibri" panose="020F0502020204030204" pitchFamily="34" charset="0"/>
                <a:cs typeface="Calibri" panose="020F0502020204030204" pitchFamily="34" charset="0"/>
              </a:rPr>
              <a:t>The key areas covered in this fact sheet are:</a:t>
            </a:r>
          </a:p>
          <a:p>
            <a:pPr marL="171450" indent="-171450">
              <a:buFont typeface="Arial" panose="020B0604020202020204" pitchFamily="34" charset="0"/>
              <a:buChar char="•"/>
            </a:pPr>
            <a:r>
              <a:rPr lang="en-US" sz="1200" dirty="0">
                <a:solidFill>
                  <a:srgbClr val="000000"/>
                </a:solidFill>
                <a:latin typeface="Calibri" panose="020F0502020204030204" pitchFamily="34" charset="0"/>
                <a:cs typeface="Calibri" panose="020F0502020204030204" pitchFamily="34" charset="0"/>
              </a:rPr>
              <a:t>Policy context </a:t>
            </a:r>
          </a:p>
          <a:p>
            <a:pPr marL="171450" indent="-171450">
              <a:buFont typeface="Arial" panose="020B0604020202020204" pitchFamily="34" charset="0"/>
              <a:buChar char="•"/>
            </a:pPr>
            <a:r>
              <a:rPr lang="en-US" sz="1200" dirty="0">
                <a:solidFill>
                  <a:srgbClr val="000000"/>
                </a:solidFill>
                <a:latin typeface="Calibri" panose="020F0502020204030204" pitchFamily="34" charset="0"/>
                <a:cs typeface="Calibri" panose="020F0502020204030204" pitchFamily="34" charset="0"/>
              </a:rPr>
              <a:t>Understanding the population’s needs and service use</a:t>
            </a:r>
          </a:p>
          <a:p>
            <a:pPr marL="171450" indent="-171450">
              <a:buFont typeface="Arial" panose="020B0604020202020204" pitchFamily="34" charset="0"/>
              <a:buChar char="•"/>
            </a:pPr>
            <a:r>
              <a:rPr lang="en-US" sz="1200" dirty="0">
                <a:solidFill>
                  <a:srgbClr val="000000"/>
                </a:solidFill>
                <a:latin typeface="Calibri" panose="020F0502020204030204" pitchFamily="34" charset="0"/>
                <a:cs typeface="Calibri" panose="020F0502020204030204" pitchFamily="34" charset="0"/>
              </a:rPr>
              <a:t>Current provision available to residents, compared against best practice </a:t>
            </a:r>
          </a:p>
          <a:p>
            <a:pPr marL="171450" indent="-171450">
              <a:buFont typeface="Arial" panose="020B0604020202020204" pitchFamily="34" charset="0"/>
              <a:buChar char="•"/>
            </a:pPr>
            <a:r>
              <a:rPr lang="en-US" sz="1200" dirty="0">
                <a:solidFill>
                  <a:srgbClr val="000000"/>
                </a:solidFill>
                <a:latin typeface="Calibri" panose="020F0502020204030204" pitchFamily="34" charset="0"/>
                <a:cs typeface="Calibri" panose="020F0502020204030204" pitchFamily="34" charset="0"/>
              </a:rPr>
              <a:t>Insights from residents about service need and issues about access</a:t>
            </a:r>
          </a:p>
          <a:p>
            <a:pPr marL="171450" indent="-171450">
              <a:buFont typeface="Arial" panose="020B0604020202020204" pitchFamily="34" charset="0"/>
              <a:buChar char="•"/>
            </a:pPr>
            <a:r>
              <a:rPr lang="en-US" sz="1200" dirty="0">
                <a:solidFill>
                  <a:srgbClr val="000000"/>
                </a:solidFill>
                <a:latin typeface="Calibri" panose="020F0502020204030204" pitchFamily="34" charset="0"/>
                <a:cs typeface="Calibri" panose="020F0502020204030204" pitchFamily="34" charset="0"/>
              </a:rPr>
              <a:t>Analysis of the gaps and recommendations. </a:t>
            </a:r>
          </a:p>
          <a:p>
            <a:endParaRPr lang="en-US" sz="1200" dirty="0">
              <a:solidFill>
                <a:srgbClr val="000000"/>
              </a:solidFill>
              <a:latin typeface="Calibri" panose="020F0502020204030204" pitchFamily="34" charset="0"/>
              <a:cs typeface="Calibri" panose="020F0502020204030204" pitchFamily="34" charset="0"/>
            </a:endParaRPr>
          </a:p>
          <a:p>
            <a:r>
              <a:rPr lang="en-US" sz="1200" dirty="0">
                <a:solidFill>
                  <a:srgbClr val="000000"/>
                </a:solidFill>
                <a:latin typeface="Calibri" panose="020F0502020204030204" pitchFamily="34" charset="0"/>
                <a:cs typeface="Calibri" panose="020F0502020204030204" pitchFamily="34" charset="0"/>
              </a:rPr>
              <a:t>The fact sheet acknowledges the need for further review and insights particularly around how sexual and reproductive health needs of underserved communities like homeless, sex workers, immigrant population and other GBMSM groups.  </a:t>
            </a:r>
          </a:p>
          <a:p>
            <a:endParaRPr lang="en-US" sz="1200" dirty="0">
              <a:solidFill>
                <a:srgbClr val="000000"/>
              </a:solidFill>
              <a:latin typeface="Calibri" panose="020F0502020204030204" pitchFamily="34" charset="0"/>
              <a:cs typeface="Calibri" panose="020F0502020204030204" pitchFamily="34" charset="0"/>
            </a:endParaRPr>
          </a:p>
          <a:p>
            <a:r>
              <a:rPr lang="en-US" sz="1200" dirty="0">
                <a:latin typeface="Calibri" panose="020F0502020204030204" pitchFamily="34" charset="0"/>
                <a:cs typeface="Calibri" panose="020F0502020204030204" pitchFamily="34" charset="0"/>
              </a:rPr>
              <a:t>The North East London Sexual and reproductive health strategy sets out a shared strategic vision and goals for sexual and reproductive health across the system which is underpinned by a set of actions for effective collaborative working between providers and commissioners to improve sexual and reproductive health outcomes in Tower Hamlets.</a:t>
            </a:r>
            <a:endParaRPr lang="en-GB" sz="28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88463804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457DF9-543A-74F6-F33A-71D9DF209897}"/>
              </a:ext>
            </a:extLst>
          </p:cNvPr>
          <p:cNvSpPr>
            <a:spLocks noGrp="1"/>
          </p:cNvSpPr>
          <p:nvPr>
            <p:ph type="title"/>
          </p:nvPr>
        </p:nvSpPr>
        <p:spPr>
          <a:xfrm>
            <a:off x="1323833" y="72400"/>
            <a:ext cx="7820167" cy="1217465"/>
          </a:xfrm>
        </p:spPr>
        <p:txBody>
          <a:bodyPr>
            <a:noAutofit/>
          </a:bodyPr>
          <a:lstStyle/>
          <a:p>
            <a:pPr algn="l"/>
            <a:r>
              <a:rPr lang="en-GB" sz="3200" b="1" dirty="0">
                <a:solidFill>
                  <a:srgbClr val="002060"/>
                </a:solidFill>
                <a:latin typeface="Calibri" panose="020F0502020204030204" pitchFamily="34" charset="0"/>
                <a:cs typeface="Calibri" panose="020F0502020204030204" pitchFamily="34" charset="0"/>
              </a:rPr>
              <a:t>STI diagnosis: Tower Hamlets profile summary</a:t>
            </a:r>
          </a:p>
        </p:txBody>
      </p:sp>
      <p:sp>
        <p:nvSpPr>
          <p:cNvPr id="4" name="TextBox 3">
            <a:extLst>
              <a:ext uri="{FF2B5EF4-FFF2-40B4-BE49-F238E27FC236}">
                <a16:creationId xmlns:a16="http://schemas.microsoft.com/office/drawing/2014/main" id="{7D65CB6F-73F4-E12F-37DC-5E537DB42E55}"/>
              </a:ext>
            </a:extLst>
          </p:cNvPr>
          <p:cNvSpPr txBox="1"/>
          <p:nvPr/>
        </p:nvSpPr>
        <p:spPr>
          <a:xfrm>
            <a:off x="313832" y="1361038"/>
            <a:ext cx="8516336" cy="5424562"/>
          </a:xfrm>
          <a:prstGeom prst="rect">
            <a:avLst/>
          </a:prstGeom>
          <a:noFill/>
        </p:spPr>
        <p:txBody>
          <a:bodyPr wrap="square" lIns="68580" tIns="34290" rIns="68580" bIns="34290" anchor="t">
            <a:spAutoFit/>
          </a:bodyPr>
          <a:lstStyle/>
          <a:p>
            <a:pPr>
              <a:defRPr/>
            </a:pPr>
            <a:r>
              <a:rPr lang="en-GB" sz="1400" b="1" i="1" dirty="0">
                <a:solidFill>
                  <a:prstClr val="black"/>
                </a:solidFill>
                <a:latin typeface="Calibri" panose="020F0502020204030204"/>
              </a:rPr>
              <a:t>General trends </a:t>
            </a:r>
          </a:p>
          <a:p>
            <a:pPr marL="171450" indent="-171450">
              <a:buFont typeface="Arial" panose="020B0604020202020204" pitchFamily="34" charset="0"/>
              <a:buChar char="•"/>
              <a:defRPr/>
            </a:pPr>
            <a:r>
              <a:rPr lang="en-US" sz="1400" dirty="0">
                <a:solidFill>
                  <a:prstClr val="black"/>
                </a:solidFill>
                <a:latin typeface="Calibri" panose="020F0502020204030204"/>
              </a:rPr>
              <a:t>Rising rates of new STI diagnosis in Tower Hamlets are a consequence of both Tower Hamlets young and sexually diverse population, with particularly higher number GBMSM ( gay bisexual men who have sex with men).  </a:t>
            </a:r>
          </a:p>
          <a:p>
            <a:pPr marL="171450" indent="-171450">
              <a:buFont typeface="Arial" panose="020B0604020202020204" pitchFamily="34" charset="0"/>
              <a:buChar char="•"/>
              <a:defRPr/>
            </a:pPr>
            <a:r>
              <a:rPr lang="en-US" sz="1400" dirty="0">
                <a:solidFill>
                  <a:prstClr val="black"/>
                </a:solidFill>
                <a:latin typeface="Calibri" panose="020F0502020204030204"/>
              </a:rPr>
              <a:t>Higher rates of STI diagnosis are in males aged 25-34, the most common STI being gonorrhoea and chlamydia. </a:t>
            </a:r>
          </a:p>
          <a:p>
            <a:pPr marL="171450" indent="-171450">
              <a:buFont typeface="Arial" panose="020B0604020202020204" pitchFamily="34" charset="0"/>
              <a:buChar char="•"/>
              <a:defRPr/>
            </a:pPr>
            <a:r>
              <a:rPr lang="en-US" sz="1400" dirty="0">
                <a:solidFill>
                  <a:prstClr val="black"/>
                </a:solidFill>
                <a:latin typeface="Calibri" panose="020F0502020204030204"/>
              </a:rPr>
              <a:t>In females the highest rates of STIs are in 15- 24 age group. Chlamydia is the most common STI in females.</a:t>
            </a:r>
          </a:p>
          <a:p>
            <a:pPr marL="171450" indent="-171450">
              <a:buFont typeface="Arial" panose="020B0604020202020204" pitchFamily="34" charset="0"/>
              <a:buChar char="•"/>
              <a:defRPr/>
            </a:pPr>
            <a:r>
              <a:rPr lang="en-US" sz="1400" dirty="0">
                <a:solidFill>
                  <a:prstClr val="black"/>
                </a:solidFill>
                <a:latin typeface="Calibri" panose="020F0502020204030204"/>
              </a:rPr>
              <a:t>Gonorrhoea and syphilis increased since pre-pandemic, with the majority of new cases of gonorrhoea in GBMSM groups.  This indicates high rates of transmission through unsafe sex practice.  The highest increase compared to London and 3x higher than the NEL average. Twice as high rates of syphilis in Tower Hamlets compared to NEL average.</a:t>
            </a:r>
          </a:p>
          <a:p>
            <a:pPr marL="171450" indent="-171450">
              <a:buFont typeface="Arial" panose="020B0604020202020204" pitchFamily="34" charset="0"/>
              <a:buChar char="•"/>
              <a:defRPr/>
            </a:pPr>
            <a:r>
              <a:rPr lang="en-US" sz="1400" dirty="0">
                <a:solidFill>
                  <a:prstClr val="black"/>
                </a:solidFill>
                <a:latin typeface="Calibri" panose="020F0502020204030204"/>
              </a:rPr>
              <a:t>There is a small rise in diagnosis rates in heterosexual populations, however it appears that rates are not at pre-pandemic levels​.</a:t>
            </a:r>
          </a:p>
          <a:p>
            <a:pPr marL="171450" indent="-171450">
              <a:buFont typeface="Arial" panose="020B0604020202020204" pitchFamily="34" charset="0"/>
              <a:buChar char="•"/>
              <a:defRPr/>
            </a:pPr>
            <a:r>
              <a:rPr lang="en-US" sz="1400" dirty="0">
                <a:solidFill>
                  <a:prstClr val="black"/>
                </a:solidFill>
                <a:latin typeface="Calibri" panose="020F0502020204030204"/>
              </a:rPr>
              <a:t>STI reinfection is particularly prevalent in GBMSM (5x higher than the general population) in Tower Hamlets; this inequality is similar to London.</a:t>
            </a:r>
          </a:p>
          <a:p>
            <a:pPr>
              <a:defRPr/>
            </a:pPr>
            <a:endParaRPr lang="en-US" sz="1400" b="1" i="1" dirty="0">
              <a:solidFill>
                <a:prstClr val="black"/>
              </a:solidFill>
              <a:latin typeface="Calibri" panose="020F0502020204030204"/>
            </a:endParaRPr>
          </a:p>
          <a:p>
            <a:pPr>
              <a:defRPr/>
            </a:pPr>
            <a:r>
              <a:rPr lang="en-US" sz="1400" b="1" i="1" dirty="0">
                <a:solidFill>
                  <a:prstClr val="black"/>
                </a:solidFill>
                <a:latin typeface="Calibri" panose="020F0502020204030204"/>
              </a:rPr>
              <a:t>Inequalities:</a:t>
            </a:r>
          </a:p>
          <a:p>
            <a:pPr>
              <a:defRPr/>
            </a:pPr>
            <a:r>
              <a:rPr lang="en-US" sz="1400" dirty="0">
                <a:solidFill>
                  <a:prstClr val="black"/>
                </a:solidFill>
                <a:latin typeface="Calibri" panose="020F0502020204030204"/>
              </a:rPr>
              <a:t>Ethnicity: </a:t>
            </a:r>
          </a:p>
          <a:p>
            <a:pPr marL="171450" indent="-171450">
              <a:buFont typeface="Arial" panose="020B0604020202020204" pitchFamily="34" charset="0"/>
              <a:buChar char="•"/>
              <a:defRPr/>
            </a:pPr>
            <a:r>
              <a:rPr lang="en-US" sz="1400" dirty="0">
                <a:solidFill>
                  <a:prstClr val="black"/>
                </a:solidFill>
                <a:latin typeface="Calibri" panose="020F0502020204030204"/>
              </a:rPr>
              <a:t>New STI diagnosis are the highest in White and Mixed groups.</a:t>
            </a:r>
          </a:p>
          <a:p>
            <a:pPr marL="171450" indent="-171450">
              <a:buFont typeface="Arial" panose="020B0604020202020204" pitchFamily="34" charset="0"/>
              <a:buChar char="•"/>
              <a:defRPr/>
            </a:pPr>
            <a:r>
              <a:rPr lang="en-US" sz="1400" dirty="0">
                <a:solidFill>
                  <a:prstClr val="black"/>
                </a:solidFill>
                <a:latin typeface="Calibri" panose="020F0502020204030204"/>
              </a:rPr>
              <a:t>The largest increase in STI diagnosis rates in recent years has been observed in Mixed and Asian populations</a:t>
            </a:r>
          </a:p>
          <a:p>
            <a:pPr marL="171450" indent="-171450">
              <a:buFont typeface="Arial" panose="020B0604020202020204" pitchFamily="34" charset="0"/>
              <a:buChar char="•"/>
              <a:defRPr/>
            </a:pPr>
            <a:r>
              <a:rPr lang="en-US" sz="1400" dirty="0">
                <a:solidFill>
                  <a:prstClr val="black"/>
                </a:solidFill>
                <a:latin typeface="Calibri" panose="020F0502020204030204"/>
              </a:rPr>
              <a:t>The Black population experience disproportionately higher than expected cases (around 2.5 times higher) after adjusting for sexuality when compared to London​, particularly aged 35-64. </a:t>
            </a:r>
          </a:p>
          <a:p>
            <a:pPr>
              <a:defRPr/>
            </a:pPr>
            <a:r>
              <a:rPr lang="en-US" sz="1400" dirty="0">
                <a:solidFill>
                  <a:prstClr val="black"/>
                </a:solidFill>
                <a:latin typeface="Calibri" panose="020F0502020204030204"/>
              </a:rPr>
              <a:t>Deprivation:</a:t>
            </a:r>
          </a:p>
          <a:p>
            <a:pPr marL="171450" indent="-171450">
              <a:buFont typeface="Arial" panose="020B0604020202020204" pitchFamily="34" charset="0"/>
              <a:buChar char="•"/>
              <a:defRPr/>
            </a:pPr>
            <a:r>
              <a:rPr lang="en-US" sz="1400" dirty="0">
                <a:solidFill>
                  <a:prstClr val="black"/>
                </a:solidFill>
                <a:latin typeface="Calibri" panose="020F0502020204030204"/>
              </a:rPr>
              <a:t>There is no clear association between STI diagnosis and IMD deprivation however there appears to be a potential deprivation gradient for chlamydia and gonorrhoea. </a:t>
            </a:r>
            <a:endParaRPr lang="en-US" sz="1400" b="1" i="1" dirty="0">
              <a:solidFill>
                <a:prstClr val="black"/>
              </a:solidFill>
              <a:latin typeface="Calibri" panose="020F0502020204030204"/>
            </a:endParaRPr>
          </a:p>
          <a:p>
            <a:pPr>
              <a:defRPr/>
            </a:pPr>
            <a:r>
              <a:rPr lang="en-US" sz="1400" dirty="0">
                <a:solidFill>
                  <a:prstClr val="black"/>
                </a:solidFill>
                <a:latin typeface="Calibri" panose="020F0502020204030204"/>
              </a:rPr>
              <a:t> </a:t>
            </a:r>
          </a:p>
          <a:p>
            <a:pPr>
              <a:defRPr/>
            </a:pPr>
            <a:endParaRPr lang="en-US" sz="1200" b="1" i="1" dirty="0">
              <a:solidFill>
                <a:prstClr val="black"/>
              </a:solidFill>
              <a:latin typeface="Calibri" panose="020F0502020204030204"/>
            </a:endParaRPr>
          </a:p>
        </p:txBody>
      </p:sp>
    </p:spTree>
    <p:extLst>
      <p:ext uri="{BB962C8B-B14F-4D97-AF65-F5344CB8AC3E}">
        <p14:creationId xmlns:p14="http://schemas.microsoft.com/office/powerpoint/2010/main" val="291735761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BCCB4D-0DBE-BC31-5AEB-0826F006BAD4}"/>
              </a:ext>
            </a:extLst>
          </p:cNvPr>
          <p:cNvSpPr txBox="1">
            <a:spLocks noGrp="1"/>
          </p:cNvSpPr>
          <p:nvPr>
            <p:ph type="title" idx="4294967295"/>
          </p:nvPr>
        </p:nvSpPr>
        <p:spPr>
          <a:xfrm>
            <a:off x="1553801" y="131333"/>
            <a:ext cx="5232503" cy="461665"/>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srgbClr val="002060"/>
                </a:solidFill>
                <a:effectLst/>
                <a:uLnTx/>
                <a:uFillTx/>
                <a:latin typeface="Calibri"/>
                <a:ea typeface="+mn-ea"/>
                <a:cs typeface="+mn-cs"/>
              </a:rPr>
              <a:t>STI diagnosis  </a:t>
            </a:r>
          </a:p>
        </p:txBody>
      </p:sp>
      <p:sp>
        <p:nvSpPr>
          <p:cNvPr id="4" name="Text Placeholder 3"/>
          <p:cNvSpPr>
            <a:spLocks noGrp="1"/>
          </p:cNvSpPr>
          <p:nvPr>
            <p:ph type="body" sz="quarter" idx="4294967295"/>
          </p:nvPr>
        </p:nvSpPr>
        <p:spPr>
          <a:xfrm>
            <a:off x="1714155" y="706440"/>
            <a:ext cx="7231062" cy="644525"/>
          </a:xfrm>
          <a:prstGeom prst="rect">
            <a:avLst/>
          </a:prstGeom>
        </p:spPr>
        <p:style>
          <a:lnRef idx="2">
            <a:schemeClr val="accent3"/>
          </a:lnRef>
          <a:fillRef idx="1">
            <a:schemeClr val="lt1"/>
          </a:fillRef>
          <a:effectRef idx="0">
            <a:schemeClr val="accent3"/>
          </a:effectRef>
          <a:fontRef idx="minor">
            <a:schemeClr val="dk1"/>
          </a:fontRef>
        </p:style>
        <p:txBody>
          <a:bodyPr>
            <a:normAutofit/>
          </a:bodyPr>
          <a:lstStyle/>
          <a:p>
            <a:pPr marL="0" indent="0">
              <a:buNone/>
            </a:pPr>
            <a:r>
              <a:rPr lang="en-GB" sz="1600" i="1" dirty="0"/>
              <a:t>STIs have been rising recently in Tower Hamlets. These increases are concentrated among Tower Hamlets’ large GBMSM population, as is the case elsewhere.</a:t>
            </a:r>
          </a:p>
        </p:txBody>
      </p:sp>
      <p:pic>
        <p:nvPicPr>
          <p:cNvPr id="1026" name="Picture 2">
            <a:extLst>
              <a:ext uri="{FF2B5EF4-FFF2-40B4-BE49-F238E27FC236}">
                <a16:creationId xmlns:a16="http://schemas.microsoft.com/office/drawing/2014/main" id="{A0AB1738-A979-5DC5-1AC6-504E47DFF7A2}"/>
              </a:ext>
              <a:ext uri="{C183D7F6-B498-43B3-948B-1728B52AA6E4}">
                <adec:decorative xmlns:adec="http://schemas.microsoft.com/office/drawing/2017/decorative" val="1"/>
              </a:ext>
            </a:extLst>
          </p:cNvPr>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250493" y="1699146"/>
            <a:ext cx="3857483" cy="2265529"/>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FB2E4727-FD44-0682-DB9F-1D825BB72278}"/>
              </a:ext>
            </a:extLst>
          </p:cNvPr>
          <p:cNvSpPr txBox="1"/>
          <p:nvPr/>
        </p:nvSpPr>
        <p:spPr>
          <a:xfrm>
            <a:off x="4170053" y="1901492"/>
            <a:ext cx="4615705" cy="4370427"/>
          </a:xfrm>
          <a:prstGeom prst="rect">
            <a:avLst/>
          </a:prstGeom>
          <a:ln>
            <a:noFill/>
          </a:ln>
        </p:spPr>
        <p:style>
          <a:lnRef idx="2">
            <a:schemeClr val="accent6"/>
          </a:lnRef>
          <a:fillRef idx="1">
            <a:schemeClr val="lt1"/>
          </a:fillRef>
          <a:effectRef idx="0">
            <a:schemeClr val="accent6"/>
          </a:effectRef>
          <a:fontRef idx="minor">
            <a:schemeClr val="dk1"/>
          </a:fontRef>
        </p:style>
        <p:txBody>
          <a:bodyPr wrap="square">
            <a:spAutoFit/>
          </a:bodyPr>
          <a:lstStyle/>
          <a:p>
            <a:pPr marL="285750" indent="-285750">
              <a:buFont typeface="Arial" panose="020B0604020202020204" pitchFamily="34" charset="0"/>
              <a:buChar char="•"/>
              <a:defRPr/>
            </a:pPr>
            <a:r>
              <a:rPr lang="en-US" sz="1200" dirty="0">
                <a:solidFill>
                  <a:prstClr val="black"/>
                </a:solidFill>
                <a:latin typeface="Calibri"/>
              </a:rPr>
              <a:t>Nationally there has been an increase in new STIs and since 2018 gonorrhoea and syphilis have re-emerged as major public health concerns, especially among GBMSM.</a:t>
            </a:r>
          </a:p>
          <a:p>
            <a:pPr>
              <a:defRPr/>
            </a:pPr>
            <a:endParaRPr lang="en-US" sz="1400" dirty="0">
              <a:solidFill>
                <a:prstClr val="black"/>
              </a:solidFill>
              <a:latin typeface="Calibri"/>
            </a:endParaRPr>
          </a:p>
          <a:p>
            <a:pPr marL="285750" indent="-285750">
              <a:buFont typeface="Arial" panose="020B0604020202020204" pitchFamily="34" charset="0"/>
              <a:buChar char="•"/>
              <a:defRPr/>
            </a:pPr>
            <a:r>
              <a:rPr lang="en-US" sz="1200" dirty="0">
                <a:solidFill>
                  <a:prstClr val="black"/>
                </a:solidFill>
                <a:latin typeface="Calibri"/>
              </a:rPr>
              <a:t>STI diagnoses rate is nearly twice as high in Tower Hamlets compared to London and England, in 2023 the rate of STIs was 2,030 per 100,000 compared to 1,229 per 100,000 in London and 520 per 100,000 in England​.  Tower Hamlets has the 7</a:t>
            </a:r>
            <a:r>
              <a:rPr lang="en-US" sz="1200" baseline="30000" dirty="0">
                <a:solidFill>
                  <a:prstClr val="black"/>
                </a:solidFill>
                <a:latin typeface="Calibri"/>
              </a:rPr>
              <a:t>th</a:t>
            </a:r>
            <a:r>
              <a:rPr lang="en-US" sz="1200" dirty="0">
                <a:solidFill>
                  <a:prstClr val="black"/>
                </a:solidFill>
                <a:latin typeface="Calibri"/>
              </a:rPr>
              <a:t> Highest rates out of all England boroughs.</a:t>
            </a:r>
          </a:p>
          <a:p>
            <a:pPr marL="285750" indent="-285750">
              <a:buFont typeface="Arial" panose="020B0604020202020204" pitchFamily="34" charset="0"/>
              <a:buChar char="•"/>
              <a:defRPr/>
            </a:pPr>
            <a:endParaRPr lang="en-US" sz="1200" dirty="0">
              <a:solidFill>
                <a:prstClr val="black"/>
              </a:solidFill>
              <a:latin typeface="Calibri"/>
            </a:endParaRPr>
          </a:p>
          <a:p>
            <a:pPr marL="285750" indent="-285750">
              <a:buFont typeface="Arial" panose="020B0604020202020204" pitchFamily="34" charset="0"/>
              <a:buChar char="•"/>
              <a:defRPr/>
            </a:pPr>
            <a:r>
              <a:rPr lang="en-US" sz="1200" dirty="0">
                <a:solidFill>
                  <a:prstClr val="black"/>
                </a:solidFill>
                <a:latin typeface="Calibri"/>
              </a:rPr>
              <a:t>The high rate of STI diagnosis is a consequence of both Tower Hamlets’ young and sexually diverse population. ​</a:t>
            </a:r>
          </a:p>
          <a:p>
            <a:pPr>
              <a:defRPr/>
            </a:pPr>
            <a:endParaRPr lang="en-US" sz="1200" dirty="0">
              <a:solidFill>
                <a:prstClr val="black"/>
              </a:solidFill>
              <a:latin typeface="Calibri"/>
            </a:endParaRPr>
          </a:p>
          <a:p>
            <a:pPr marL="285750" indent="-285750">
              <a:buFont typeface="Arial" panose="020B0604020202020204" pitchFamily="34" charset="0"/>
              <a:buChar char="•"/>
              <a:defRPr/>
            </a:pPr>
            <a:r>
              <a:rPr lang="en-US" sz="1200" dirty="0">
                <a:solidFill>
                  <a:prstClr val="black"/>
                </a:solidFill>
                <a:latin typeface="Calibri"/>
              </a:rPr>
              <a:t>When comparing London boroughs with both a similar GBMSM and age profile Tower Hamlets has similar levels of STIs:</a:t>
            </a:r>
          </a:p>
          <a:p>
            <a:pPr>
              <a:defRPr/>
            </a:pPr>
            <a:endParaRPr lang="en-US" sz="1200" dirty="0">
              <a:solidFill>
                <a:prstClr val="black"/>
              </a:solidFill>
              <a:latin typeface="Calibri"/>
            </a:endParaRPr>
          </a:p>
          <a:p>
            <a:pPr marL="742950" lvl="1" indent="-285750">
              <a:buFont typeface="Courier New" panose="02070309020205020404" pitchFamily="49" charset="0"/>
              <a:buChar char="o"/>
              <a:defRPr/>
            </a:pPr>
            <a:r>
              <a:rPr lang="en-US" sz="1200" dirty="0">
                <a:solidFill>
                  <a:prstClr val="black"/>
                </a:solidFill>
                <a:latin typeface="Calibri"/>
              </a:rPr>
              <a:t>STI diagnosis rates range from 3303.8 per 100,000 in Lambeth to 1754.8 per 100,000 in Camden​. Tower Hamlets is within a similar range. </a:t>
            </a:r>
          </a:p>
          <a:p>
            <a:pPr lvl="1">
              <a:defRPr/>
            </a:pPr>
            <a:endParaRPr lang="en-US" sz="1200" dirty="0">
              <a:solidFill>
                <a:prstClr val="black"/>
              </a:solidFill>
              <a:latin typeface="Calibri"/>
            </a:endParaRPr>
          </a:p>
          <a:p>
            <a:pPr marL="171450" indent="-171450">
              <a:buFont typeface="Arial" panose="020B0604020202020204" pitchFamily="34" charset="0"/>
              <a:buChar char="•"/>
              <a:defRPr/>
            </a:pPr>
            <a:r>
              <a:rPr lang="en-US" sz="1200" dirty="0">
                <a:solidFill>
                  <a:prstClr val="black"/>
                </a:solidFill>
                <a:latin typeface="Calibri"/>
              </a:rPr>
              <a:t>Behavioural changes such as more condomless sex with new or casual partners are likely to be contribute to the increasing  trends. </a:t>
            </a:r>
          </a:p>
          <a:p>
            <a:pPr marL="742950" lvl="1" indent="-285750">
              <a:buFont typeface="Courier New" panose="02070309020205020404" pitchFamily="49" charset="0"/>
              <a:buChar char="o"/>
              <a:defRPr/>
            </a:pPr>
            <a:endParaRPr lang="en-US" sz="1200" dirty="0">
              <a:solidFill>
                <a:prstClr val="black"/>
              </a:solidFill>
              <a:latin typeface="Calibri"/>
            </a:endParaRPr>
          </a:p>
        </p:txBody>
      </p:sp>
      <p:pic>
        <p:nvPicPr>
          <p:cNvPr id="1028" name="Picture 4">
            <a:extLst>
              <a:ext uri="{FF2B5EF4-FFF2-40B4-BE49-F238E27FC236}">
                <a16:creationId xmlns:a16="http://schemas.microsoft.com/office/drawing/2014/main" id="{9B092327-2BA2-F909-7418-8F1691625936}"/>
              </a:ext>
              <a:ext uri="{C183D7F6-B498-43B3-948B-1728B52AA6E4}">
                <adec:decorative xmlns:adec="http://schemas.microsoft.com/office/drawing/2017/decorative" val="1"/>
              </a:ext>
            </a:extLst>
          </p:cNvPr>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209550" y="4401402"/>
            <a:ext cx="3898426" cy="209493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0852644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D3F18E2-459F-5C40-E573-BF0FDDA62B99}"/>
              </a:ext>
            </a:extLst>
          </p:cNvPr>
          <p:cNvSpPr txBox="1">
            <a:spLocks noGrp="1"/>
          </p:cNvSpPr>
          <p:nvPr>
            <p:ph type="title" idx="4294967295"/>
          </p:nvPr>
        </p:nvSpPr>
        <p:spPr>
          <a:xfrm>
            <a:off x="1408922" y="56903"/>
            <a:ext cx="7566018" cy="36933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srgbClr val="002060"/>
                </a:solidFill>
                <a:effectLst/>
                <a:uLnTx/>
                <a:uFillTx/>
                <a:latin typeface="+mn-lt"/>
                <a:ea typeface="+mn-ea"/>
                <a:cs typeface="+mn-cs"/>
              </a:rPr>
              <a:t>New STIs diagnoses by Key demographics: age, sex and sexuality</a:t>
            </a:r>
          </a:p>
        </p:txBody>
      </p:sp>
      <p:sp>
        <p:nvSpPr>
          <p:cNvPr id="5" name="Text Placeholder 3">
            <a:extLst>
              <a:ext uri="{FF2B5EF4-FFF2-40B4-BE49-F238E27FC236}">
                <a16:creationId xmlns:a16="http://schemas.microsoft.com/office/drawing/2014/main" id="{722DB7F4-97D0-6100-FCBD-079F50172A62}"/>
              </a:ext>
            </a:extLst>
          </p:cNvPr>
          <p:cNvSpPr txBox="1">
            <a:spLocks/>
          </p:cNvSpPr>
          <p:nvPr/>
        </p:nvSpPr>
        <p:spPr>
          <a:xfrm>
            <a:off x="1455814" y="474021"/>
            <a:ext cx="7566018" cy="610364"/>
          </a:xfrm>
          <a:prstGeom prst="rect">
            <a:avLst/>
          </a:prstGeom>
        </p:spPr>
        <p:style>
          <a:lnRef idx="2">
            <a:schemeClr val="accent3"/>
          </a:lnRef>
          <a:fillRef idx="1">
            <a:schemeClr val="lt1"/>
          </a:fillRef>
          <a:effectRef idx="0">
            <a:schemeClr val="accent3"/>
          </a:effectRef>
          <a:fontRef idx="minor">
            <a:schemeClr val="dk1"/>
          </a:fontRef>
        </p:style>
        <p:txBody>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dk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dk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dk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dk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dk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dk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dk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dk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dk1"/>
                </a:solidFill>
                <a:latin typeface="+mn-lt"/>
                <a:ea typeface="+mn-ea"/>
                <a:cs typeface="+mn-cs"/>
              </a:defRPr>
            </a:lvl9pPr>
          </a:lstStyle>
          <a:p>
            <a:pPr marL="0" indent="0">
              <a:buNone/>
            </a:pPr>
            <a:r>
              <a:rPr lang="en-GB" sz="1600" i="1" dirty="0"/>
              <a:t>There are clear differences in STIs between groups with nearly four times higher rates in males aged 25-34, which is driven by GBMSM population.</a:t>
            </a:r>
          </a:p>
        </p:txBody>
      </p:sp>
      <p:sp>
        <p:nvSpPr>
          <p:cNvPr id="10" name="TextBox 9">
            <a:extLst>
              <a:ext uri="{FF2B5EF4-FFF2-40B4-BE49-F238E27FC236}">
                <a16:creationId xmlns:a16="http://schemas.microsoft.com/office/drawing/2014/main" id="{D417814D-B0D5-9F62-AA22-605967C63E77}"/>
              </a:ext>
            </a:extLst>
          </p:cNvPr>
          <p:cNvSpPr txBox="1"/>
          <p:nvPr/>
        </p:nvSpPr>
        <p:spPr>
          <a:xfrm>
            <a:off x="4116037" y="1168786"/>
            <a:ext cx="4953587" cy="5262979"/>
          </a:xfrm>
          <a:prstGeom prst="rect">
            <a:avLst/>
          </a:prstGeom>
          <a:noFill/>
        </p:spPr>
        <p:txBody>
          <a:bodyPr wrap="square" lIns="91440" tIns="45720" rIns="91440" bIns="45720" anchor="t">
            <a:spAutoFit/>
          </a:bodyPr>
          <a:lstStyle/>
          <a:p>
            <a:pPr marL="171450" indent="-171450">
              <a:buFont typeface="Arial" panose="020B0604020202020204" pitchFamily="34" charset="0"/>
              <a:buChar char="•"/>
            </a:pPr>
            <a:r>
              <a:rPr lang="en-US" sz="1200" dirty="0">
                <a:latin typeface="Calibri"/>
                <a:cs typeface="Times New Roman"/>
              </a:rPr>
              <a:t>New STI diagnosis are more common in males compared to females in Tower Hamlets, with diagnosis rates 3.8 times higher in men (35.7 per 1,000) compared to women (9.4 per 1,000)​.  New STIs are the highest in females aged 15-24 and for males it’s in the 25-34 age group.</a:t>
            </a:r>
          </a:p>
          <a:p>
            <a:endParaRPr lang="en-US" sz="1200" dirty="0">
              <a:latin typeface="Calibri"/>
              <a:cs typeface="Times New Roman"/>
            </a:endParaRPr>
          </a:p>
          <a:p>
            <a:pPr marL="171450" indent="-171450">
              <a:buFont typeface="Arial" panose="020B0604020202020204" pitchFamily="34" charset="0"/>
              <a:buChar char="•"/>
            </a:pPr>
            <a:r>
              <a:rPr lang="en-US" sz="1200" dirty="0">
                <a:latin typeface="Calibri"/>
                <a:cs typeface="Times New Roman"/>
              </a:rPr>
              <a:t>STI diagnosis rates in males in Tower Hamlets are largely in the GBMSM group with rates rising from 252.3 per 1,000 in 2020 to 374.0 per 1,000 in 2022 which is higher than NEL (316.7 per 1,000).​</a:t>
            </a:r>
          </a:p>
          <a:p>
            <a:pPr marL="171450" indent="-171450">
              <a:buFont typeface="Arial" panose="020B0604020202020204" pitchFamily="34" charset="0"/>
              <a:buChar char="•"/>
            </a:pPr>
            <a:endParaRPr lang="en-US" sz="1200" dirty="0">
              <a:latin typeface="Calibri"/>
              <a:cs typeface="Times New Roman"/>
            </a:endParaRPr>
          </a:p>
          <a:p>
            <a:pPr marL="628650" lvl="1" indent="-171450">
              <a:buFont typeface="Courier New" panose="02070309020205020404" pitchFamily="49" charset="0"/>
              <a:buChar char="o"/>
            </a:pPr>
            <a:r>
              <a:rPr lang="en-US" sz="1200" dirty="0">
                <a:latin typeface="Calibri"/>
                <a:cs typeface="Times New Roman"/>
              </a:rPr>
              <a:t>9.6% relative increase in the number of cases for GBMSM in 2022 compared to pre-pandemic (2019) in Tower Hamlets,  slightly higher than Hackney (7.6%), indicating rates are rising beyond pre-pandemic levels and to a greater extent than comparable neighbours and other London boroughs with similar GBMSM profile.</a:t>
            </a:r>
          </a:p>
          <a:p>
            <a:pPr lvl="1"/>
            <a:endParaRPr lang="en-US" sz="1200" dirty="0">
              <a:latin typeface="Calibri"/>
              <a:cs typeface="Times New Roman"/>
            </a:endParaRPr>
          </a:p>
          <a:p>
            <a:pPr marL="171450" indent="-171450">
              <a:buFont typeface="Arial" panose="020B0604020202020204" pitchFamily="34" charset="0"/>
              <a:buChar char="•"/>
            </a:pPr>
            <a:r>
              <a:rPr lang="en-US" sz="1200" dirty="0">
                <a:latin typeface="Calibri"/>
                <a:cs typeface="Times New Roman"/>
              </a:rPr>
              <a:t>There have also been small but significant rises in diagnosis rates for heterosexual populations​</a:t>
            </a:r>
          </a:p>
          <a:p>
            <a:pPr marL="171450" indent="-171450">
              <a:buFont typeface="Arial" panose="020B0604020202020204" pitchFamily="34" charset="0"/>
              <a:buChar char="•"/>
            </a:pPr>
            <a:endParaRPr lang="en-US" sz="1200" dirty="0">
              <a:latin typeface="Calibri"/>
              <a:cs typeface="Times New Roman"/>
            </a:endParaRPr>
          </a:p>
          <a:p>
            <a:pPr marL="628650" lvl="1" indent="-171450">
              <a:buFont typeface="Courier New" panose="02070309020205020404" pitchFamily="49" charset="0"/>
              <a:buChar char="o"/>
            </a:pPr>
            <a:r>
              <a:rPr lang="en-US" sz="1200" dirty="0">
                <a:latin typeface="Calibri"/>
                <a:cs typeface="Times New Roman"/>
              </a:rPr>
              <a:t>In females the STI diagnosis rate changed from 8.6 per 1,000 in 2020 to 10.1 per 1,000 in 2022, which is higher than NEL (8.9 per 1,000)​</a:t>
            </a:r>
          </a:p>
          <a:p>
            <a:pPr marL="628650" lvl="1" indent="-171450">
              <a:buFont typeface="Courier New" panose="02070309020205020404" pitchFamily="49" charset="0"/>
              <a:buChar char="o"/>
            </a:pPr>
            <a:r>
              <a:rPr lang="en-US" sz="1200" dirty="0">
                <a:latin typeface="Calibri"/>
                <a:cs typeface="Times New Roman"/>
              </a:rPr>
              <a:t>In males the STI diagnosis rate changed from 6.3 per 1,000 in 2020 to 7.9 per 1,000 in 2022 which is similar to NEL​</a:t>
            </a:r>
          </a:p>
          <a:p>
            <a:pPr marL="628650" lvl="1" indent="-171450">
              <a:buFont typeface="Courier New" panose="02070309020205020404" pitchFamily="49" charset="0"/>
              <a:buChar char="o"/>
            </a:pPr>
            <a:r>
              <a:rPr lang="en-US" sz="1200" dirty="0">
                <a:latin typeface="Calibri"/>
                <a:cs typeface="Times New Roman"/>
              </a:rPr>
              <a:t>For both females and males, absolute number of cases is less in 2022 compared to 2019  indicating rates have not returned to pre-pandemic levels yet.</a:t>
            </a:r>
            <a:endParaRPr lang="en-GB" sz="1200" dirty="0">
              <a:latin typeface="Calibri"/>
              <a:cs typeface="Times New Roman"/>
            </a:endParaRPr>
          </a:p>
        </p:txBody>
      </p:sp>
      <p:pic>
        <p:nvPicPr>
          <p:cNvPr id="2050" name="Picture 2">
            <a:extLst>
              <a:ext uri="{FF2B5EF4-FFF2-40B4-BE49-F238E27FC236}">
                <a16:creationId xmlns:a16="http://schemas.microsoft.com/office/drawing/2014/main" id="{2E82C8AB-121C-352E-5F32-B9792E7AD477}"/>
              </a:ext>
              <a:ext uri="{C183D7F6-B498-43B3-948B-1728B52AA6E4}">
                <adec:decorative xmlns:adec="http://schemas.microsoft.com/office/drawing/2017/decorative" val="1"/>
              </a:ext>
            </a:extLst>
          </p:cNvPr>
          <p:cNvPicPr>
            <a:picLocks noChangeAspect="1" noChangeArrowheads="1"/>
          </p:cNvPicPr>
          <p:nvPr/>
        </p:nvPicPr>
        <p:blipFill>
          <a:blip r:embed="rId3" cstate="email">
            <a:alphaModFix/>
            <a:extLst>
              <a:ext uri="{BEBA8EAE-BF5A-486C-A8C5-ECC9F3942E4B}">
                <a14:imgProps xmlns:a14="http://schemas.microsoft.com/office/drawing/2010/main">
                  <a14:imgLayer r:embed="rId4">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74376" y="1255594"/>
            <a:ext cx="3864274" cy="2326943"/>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a:extLst>
              <a:ext uri="{FF2B5EF4-FFF2-40B4-BE49-F238E27FC236}">
                <a16:creationId xmlns:a16="http://schemas.microsoft.com/office/drawing/2014/main" id="{79B3B851-DD36-C635-A5CD-866FFDAB59E9}"/>
              </a:ext>
              <a:ext uri="{C183D7F6-B498-43B3-948B-1728B52AA6E4}">
                <adec:decorative xmlns:adec="http://schemas.microsoft.com/office/drawing/2017/decorative" val="1"/>
              </a:ext>
            </a:extLst>
          </p:cNvPr>
          <p:cNvPicPr>
            <a:picLocks noChangeAspect="1" noChangeArrowheads="1"/>
          </p:cNvPicPr>
          <p:nvPr/>
        </p:nvPicPr>
        <p:blipFill>
          <a:blip r:embed="rId5" cstate="email">
            <a:extLst>
              <a:ext uri="{28A0092B-C50C-407E-A947-70E740481C1C}">
                <a14:useLocalDpi xmlns:a14="http://schemas.microsoft.com/office/drawing/2010/main" val="0"/>
              </a:ext>
            </a:extLst>
          </a:blip>
          <a:srcRect/>
          <a:stretch>
            <a:fillRect/>
          </a:stretch>
        </p:blipFill>
        <p:spPr bwMode="auto">
          <a:xfrm>
            <a:off x="209550" y="3753746"/>
            <a:ext cx="3611823" cy="240416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9894261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4CF7A86-48F0-F36D-850D-3226FE30FAD0}"/>
              </a:ext>
            </a:extLst>
          </p:cNvPr>
          <p:cNvSpPr txBox="1">
            <a:spLocks noGrp="1"/>
          </p:cNvSpPr>
          <p:nvPr>
            <p:ph type="title" idx="4294967295"/>
          </p:nvPr>
        </p:nvSpPr>
        <p:spPr>
          <a:xfrm>
            <a:off x="1648542" y="97125"/>
            <a:ext cx="3706368" cy="461665"/>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srgbClr val="002060"/>
                </a:solidFill>
                <a:effectLst/>
                <a:uLnTx/>
                <a:uFillTx/>
                <a:latin typeface="+mn-lt"/>
                <a:ea typeface="+mn-ea"/>
                <a:cs typeface="+mn-cs"/>
              </a:rPr>
              <a:t>STI diagnosis by ethnicity</a:t>
            </a:r>
          </a:p>
        </p:txBody>
      </p:sp>
      <p:sp>
        <p:nvSpPr>
          <p:cNvPr id="3" name="Text Placeholder 3">
            <a:extLst>
              <a:ext uri="{FF2B5EF4-FFF2-40B4-BE49-F238E27FC236}">
                <a16:creationId xmlns:a16="http://schemas.microsoft.com/office/drawing/2014/main" id="{30A12B7E-99CC-904F-726D-83EB58479D79}"/>
              </a:ext>
            </a:extLst>
          </p:cNvPr>
          <p:cNvSpPr txBox="1">
            <a:spLocks/>
          </p:cNvSpPr>
          <p:nvPr/>
        </p:nvSpPr>
        <p:spPr>
          <a:xfrm>
            <a:off x="1379210" y="588534"/>
            <a:ext cx="7528340" cy="841685"/>
          </a:xfrm>
          <a:prstGeom prst="rect">
            <a:avLst/>
          </a:prstGeom>
        </p:spPr>
        <p:style>
          <a:lnRef idx="2">
            <a:schemeClr val="accent3"/>
          </a:lnRef>
          <a:fillRef idx="1">
            <a:schemeClr val="lt1"/>
          </a:fillRef>
          <a:effectRef idx="0">
            <a:schemeClr val="accent3"/>
          </a:effectRef>
          <a:fontRef idx="minor">
            <a:schemeClr val="dk1"/>
          </a:fontRef>
        </p:style>
        <p:txBody>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dk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dk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dk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dk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dk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dk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dk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dk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dk1"/>
                </a:solidFill>
                <a:latin typeface="+mn-lt"/>
                <a:ea typeface="+mn-ea"/>
                <a:cs typeface="+mn-cs"/>
              </a:defRPr>
            </a:lvl9pPr>
          </a:lstStyle>
          <a:p>
            <a:pPr marL="0" indent="0">
              <a:buNone/>
            </a:pPr>
            <a:r>
              <a:rPr lang="en-US" sz="1600" i="1" dirty="0"/>
              <a:t>The largest increase in STI diagnosis has been in Mixed and Asian groups. After accounting for sexuality, people who identify as Black experience a higher rate of new STIs.  </a:t>
            </a:r>
            <a:endParaRPr lang="en-GB" sz="1600" i="1" dirty="0"/>
          </a:p>
        </p:txBody>
      </p:sp>
      <p:sp>
        <p:nvSpPr>
          <p:cNvPr id="6" name="Content Placeholder 5">
            <a:extLst>
              <a:ext uri="{FF2B5EF4-FFF2-40B4-BE49-F238E27FC236}">
                <a16:creationId xmlns:a16="http://schemas.microsoft.com/office/drawing/2014/main" id="{53B37D56-4CBC-8507-E103-7DFD7F89BDC7}"/>
              </a:ext>
            </a:extLst>
          </p:cNvPr>
          <p:cNvSpPr>
            <a:spLocks noGrp="1"/>
          </p:cNvSpPr>
          <p:nvPr>
            <p:ph sz="quarter" idx="14"/>
          </p:nvPr>
        </p:nvSpPr>
        <p:spPr>
          <a:xfrm>
            <a:off x="4470100" y="1430219"/>
            <a:ext cx="4437450" cy="5028123"/>
          </a:xfrm>
        </p:spPr>
        <p:txBody>
          <a:bodyPr>
            <a:normAutofit/>
          </a:bodyPr>
          <a:lstStyle/>
          <a:p>
            <a:pPr marL="171450" indent="-171450">
              <a:buFont typeface="Arial" panose="020B0604020202020204" pitchFamily="34" charset="0"/>
              <a:buChar char="•"/>
            </a:pPr>
            <a:r>
              <a:rPr lang="en-US" sz="1400" dirty="0"/>
              <a:t>There is variation in STI diagnosis by ethnicity, with diagnosis rates ranging from 5.4 per 1,000 in Asian to around 30 per 1,000 in Mixed and White groups (2022).​</a:t>
            </a:r>
          </a:p>
          <a:p>
            <a:endParaRPr lang="en-US" sz="1400" dirty="0"/>
          </a:p>
          <a:p>
            <a:pPr marL="171450" indent="-171450">
              <a:buFont typeface="Arial" panose="020B0604020202020204" pitchFamily="34" charset="0"/>
              <a:buChar char="•"/>
            </a:pPr>
            <a:r>
              <a:rPr lang="en-US" sz="1400" dirty="0"/>
              <a:t>All ethnicities displayed an increased in diagnosis rates since 2020, with the largest increases observed in Other (73.1%), Mixed (70.3%) and Asian (67.1%) groups.</a:t>
            </a:r>
          </a:p>
          <a:p>
            <a:endParaRPr lang="en-US" sz="1400" dirty="0"/>
          </a:p>
          <a:p>
            <a:pPr marL="285750" indent="-285750">
              <a:buFont typeface="Arial" panose="020B0604020202020204" pitchFamily="34" charset="0"/>
              <a:buChar char="•"/>
            </a:pPr>
            <a:r>
              <a:rPr lang="en-US" sz="1400" dirty="0"/>
              <a:t>When comparing STI diagnosis between ethnicities, indirect sexuality-standardised ratios were calculated (to adjust for the strong influence of sexual orientation).  </a:t>
            </a:r>
          </a:p>
          <a:p>
            <a:pPr marL="285750" indent="-285750">
              <a:buFont typeface="Arial" panose="020B0604020202020204" pitchFamily="34" charset="0"/>
              <a:buChar char="•"/>
            </a:pPr>
            <a:r>
              <a:rPr lang="en-US" sz="1400" dirty="0"/>
              <a:t>Data in the chart below represents a percentage difference from the number of expected cases in the “London reference population”. </a:t>
            </a:r>
          </a:p>
          <a:p>
            <a:pPr marL="285750" indent="-285750">
              <a:buFont typeface="Arial" panose="020B0604020202020204" pitchFamily="34" charset="0"/>
              <a:buChar char="•"/>
            </a:pPr>
            <a:r>
              <a:rPr lang="en-US" sz="1400" dirty="0"/>
              <a:t> After standardising for sexuality, all ethnicities (except Asian) in Tower Hamlets have higher rates of new STIs, but the Black population are disproportionately more affected with 2.5 times more cases than expected when compared to the London standard.</a:t>
            </a:r>
            <a:endParaRPr lang="en-GB" sz="1400" dirty="0"/>
          </a:p>
          <a:p>
            <a:r>
              <a:rPr lang="en-US" dirty="0"/>
              <a:t>        </a:t>
            </a:r>
          </a:p>
          <a:p>
            <a:r>
              <a:rPr lang="en-US" sz="800" dirty="0"/>
              <a:t> </a:t>
            </a:r>
            <a:r>
              <a:rPr lang="en-US" sz="1000" dirty="0"/>
              <a:t>(see Appendix 3 for more information about the standard ratio calculation).</a:t>
            </a:r>
          </a:p>
          <a:p>
            <a:endParaRPr lang="en-US" dirty="0"/>
          </a:p>
        </p:txBody>
      </p:sp>
      <p:pic>
        <p:nvPicPr>
          <p:cNvPr id="3074" name="Picture 2">
            <a:extLst>
              <a:ext uri="{FF2B5EF4-FFF2-40B4-BE49-F238E27FC236}">
                <a16:creationId xmlns:a16="http://schemas.microsoft.com/office/drawing/2014/main" id="{39DD0692-3921-535E-736E-064E0DC99042}"/>
              </a:ext>
              <a:ext uri="{C183D7F6-B498-43B3-948B-1728B52AA6E4}">
                <adec:decorative xmlns:adec="http://schemas.microsoft.com/office/drawing/2017/decorative" val="1"/>
              </a:ext>
            </a:extLst>
          </p:cNvPr>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236449" y="1576316"/>
            <a:ext cx="3884778" cy="2220015"/>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a:extLst>
              <a:ext uri="{FF2B5EF4-FFF2-40B4-BE49-F238E27FC236}">
                <a16:creationId xmlns:a16="http://schemas.microsoft.com/office/drawing/2014/main" id="{B315A172-08DF-DE25-1DB4-3A8EE1683391}"/>
              </a:ext>
              <a:ext uri="{C183D7F6-B498-43B3-948B-1728B52AA6E4}">
                <adec:decorative xmlns:adec="http://schemas.microsoft.com/office/drawing/2017/decorative" val="1"/>
              </a:ext>
            </a:extLst>
          </p:cNvPr>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154959" y="3942428"/>
            <a:ext cx="3884779" cy="243207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2517090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84C8060-0AB9-2D38-A724-4937D69E2CFE}"/>
              </a:ext>
            </a:extLst>
          </p:cNvPr>
          <p:cNvSpPr txBox="1">
            <a:spLocks noGrp="1"/>
          </p:cNvSpPr>
          <p:nvPr>
            <p:ph type="title" idx="4294967295"/>
          </p:nvPr>
        </p:nvSpPr>
        <p:spPr>
          <a:xfrm>
            <a:off x="1834112" y="162357"/>
            <a:ext cx="6301154" cy="461665"/>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srgbClr val="002060"/>
                </a:solidFill>
                <a:effectLst/>
                <a:uLnTx/>
                <a:uFillTx/>
                <a:latin typeface="+mn-lt"/>
                <a:ea typeface="+mn-ea"/>
                <a:cs typeface="+mn-cs"/>
              </a:rPr>
              <a:t>STI diagnosis by deprivation </a:t>
            </a:r>
          </a:p>
        </p:txBody>
      </p:sp>
      <p:sp>
        <p:nvSpPr>
          <p:cNvPr id="4" name="Text Placeholder 3">
            <a:extLst>
              <a:ext uri="{FF2B5EF4-FFF2-40B4-BE49-F238E27FC236}">
                <a16:creationId xmlns:a16="http://schemas.microsoft.com/office/drawing/2014/main" id="{4768B688-B318-562A-C67F-057AE103EAE5}"/>
              </a:ext>
            </a:extLst>
          </p:cNvPr>
          <p:cNvSpPr txBox="1">
            <a:spLocks/>
          </p:cNvSpPr>
          <p:nvPr/>
        </p:nvSpPr>
        <p:spPr>
          <a:xfrm>
            <a:off x="1436539" y="598253"/>
            <a:ext cx="7578508" cy="592441"/>
          </a:xfrm>
          <a:prstGeom prst="rect">
            <a:avLst/>
          </a:prstGeom>
        </p:spPr>
        <p:style>
          <a:lnRef idx="2">
            <a:schemeClr val="accent3"/>
          </a:lnRef>
          <a:fillRef idx="1">
            <a:schemeClr val="lt1"/>
          </a:fillRef>
          <a:effectRef idx="0">
            <a:schemeClr val="accent3"/>
          </a:effectRef>
          <a:fontRef idx="minor">
            <a:schemeClr val="dk1"/>
          </a:fontRef>
        </p:style>
        <p:txBody>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dk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dk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dk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dk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dk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dk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dk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dk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dk1"/>
                </a:solidFill>
                <a:latin typeface="+mn-lt"/>
                <a:ea typeface="+mn-ea"/>
                <a:cs typeface="+mn-cs"/>
              </a:defRPr>
            </a:lvl9pPr>
          </a:lstStyle>
          <a:p>
            <a:pPr marL="0" indent="0">
              <a:buNone/>
            </a:pPr>
            <a:r>
              <a:rPr lang="en-GB" sz="1800" i="1" dirty="0"/>
              <a:t>STIs including gonorrhoea and chlamydia are more common in more deprived groups.</a:t>
            </a:r>
          </a:p>
        </p:txBody>
      </p:sp>
      <p:graphicFrame>
        <p:nvGraphicFramePr>
          <p:cNvPr id="2" name="Table 1">
            <a:extLst>
              <a:ext uri="{FF2B5EF4-FFF2-40B4-BE49-F238E27FC236}">
                <a16:creationId xmlns:a16="http://schemas.microsoft.com/office/drawing/2014/main" id="{BC409470-A318-3559-ACC2-780B1B29AF73}"/>
              </a:ext>
            </a:extLst>
          </p:cNvPr>
          <p:cNvGraphicFramePr>
            <a:graphicFrameLocks noGrp="1"/>
          </p:cNvGraphicFramePr>
          <p:nvPr>
            <p:extLst>
              <p:ext uri="{D42A27DB-BD31-4B8C-83A1-F6EECF244321}">
                <p14:modId xmlns:p14="http://schemas.microsoft.com/office/powerpoint/2010/main" val="2450926902"/>
              </p:ext>
            </p:extLst>
          </p:nvPr>
        </p:nvGraphicFramePr>
        <p:xfrm>
          <a:off x="4984689" y="1570893"/>
          <a:ext cx="4030358" cy="4217874"/>
        </p:xfrm>
        <a:graphic>
          <a:graphicData uri="http://schemas.openxmlformats.org/drawingml/2006/table">
            <a:tbl>
              <a:tblPr firstRow="1" bandRow="1">
                <a:tableStyleId>{5C22544A-7EE6-4342-B048-85BDC9FD1C3A}</a:tableStyleId>
              </a:tblPr>
              <a:tblGrid>
                <a:gridCol w="4030358">
                  <a:extLst>
                    <a:ext uri="{9D8B030D-6E8A-4147-A177-3AD203B41FA5}">
                      <a16:colId xmlns:a16="http://schemas.microsoft.com/office/drawing/2014/main" val="960555390"/>
                    </a:ext>
                  </a:extLst>
                </a:gridCol>
              </a:tblGrid>
              <a:tr h="4217874">
                <a:tc>
                  <a:txBody>
                    <a:bodyPr/>
                    <a:lstStyle/>
                    <a:p>
                      <a:pPr marL="285750" indent="-285750">
                        <a:buFont typeface="Arial" panose="020B0604020202020204" pitchFamily="34" charset="0"/>
                        <a:buChar char="•"/>
                      </a:pPr>
                      <a:r>
                        <a:rPr lang="en-US" sz="1400" dirty="0">
                          <a:solidFill>
                            <a:schemeClr val="tx1"/>
                          </a:solidFill>
                        </a:rPr>
                        <a:t>​</a:t>
                      </a:r>
                      <a:r>
                        <a:rPr lang="en-US" sz="1400" b="0" dirty="0">
                          <a:solidFill>
                            <a:schemeClr val="tx1"/>
                          </a:solidFill>
                        </a:rPr>
                        <a:t>There is no linear relationship between STI diagnosis and deprivation in Tower Hamlets</a:t>
                      </a:r>
                    </a:p>
                    <a:p>
                      <a:pPr marL="285750" indent="-285750">
                        <a:buFont typeface="Arial" panose="020B0604020202020204" pitchFamily="34" charset="0"/>
                        <a:buChar char="•"/>
                      </a:pPr>
                      <a:endParaRPr lang="en-US" sz="1400" b="0" dirty="0">
                        <a:solidFill>
                          <a:schemeClr val="tx1"/>
                        </a:solidFill>
                      </a:endParaRPr>
                    </a:p>
                    <a:p>
                      <a:pPr marL="285750" indent="-285750">
                        <a:buFont typeface="Arial" panose="020B0604020202020204" pitchFamily="34" charset="0"/>
                        <a:buChar char="•"/>
                      </a:pPr>
                      <a:r>
                        <a:rPr lang="en-US" sz="1400" b="0" dirty="0">
                          <a:solidFill>
                            <a:schemeClr val="tx1"/>
                          </a:solidFill>
                        </a:rPr>
                        <a:t>STI diagnosis is higher in the most deprived decile (2420.0 per 100,000) compared to least deprived (777.6 per 1,000).  Decile 4 has the highest New STI diagnosis (2601.4 per 100,000).</a:t>
                      </a:r>
                    </a:p>
                    <a:p>
                      <a:pPr marL="285750" indent="-285750">
                        <a:buFont typeface="Arial" panose="020B0604020202020204" pitchFamily="34" charset="0"/>
                        <a:buChar char="•"/>
                      </a:pPr>
                      <a:endParaRPr lang="en-US" sz="1400" b="0" dirty="0">
                        <a:solidFill>
                          <a:schemeClr val="tx1"/>
                        </a:solidFill>
                      </a:endParaRPr>
                    </a:p>
                    <a:p>
                      <a:pPr marL="285750" indent="-285750">
                        <a:buFont typeface="Arial" panose="020B0604020202020204" pitchFamily="34" charset="0"/>
                        <a:buChar char="•"/>
                      </a:pPr>
                      <a:r>
                        <a:rPr lang="en-US" sz="1400" b="0" dirty="0">
                          <a:solidFill>
                            <a:schemeClr val="tx1"/>
                          </a:solidFill>
                        </a:rPr>
                        <a:t>STI testing online data from Preventx indicates that there could be a positive relationship with deprivation for both chlamydia and gonorrhoea diagnosis:</a:t>
                      </a:r>
                    </a:p>
                    <a:p>
                      <a:pPr marL="0" lvl="0" indent="0">
                        <a:buNone/>
                      </a:pPr>
                      <a:endParaRPr lang="en-US" sz="1400" b="0" dirty="0">
                        <a:solidFill>
                          <a:schemeClr val="tx1"/>
                        </a:solidFill>
                      </a:endParaRPr>
                    </a:p>
                    <a:p>
                      <a:pPr marL="742950" lvl="1" indent="-285750">
                        <a:buFont typeface="Courier New" panose="02070309020205020404" pitchFamily="49" charset="0"/>
                        <a:buChar char="o"/>
                      </a:pPr>
                      <a:r>
                        <a:rPr lang="en-US" sz="1400" b="0" dirty="0">
                          <a:solidFill>
                            <a:schemeClr val="tx1"/>
                          </a:solidFill>
                        </a:rPr>
                        <a:t>Chlamydia: 4.9% in most deprived compared to 3.9% in the least deprived</a:t>
                      </a:r>
                    </a:p>
                    <a:p>
                      <a:pPr marL="457200" lvl="1" indent="0">
                        <a:buFont typeface="Courier New" panose="02070309020205020404" pitchFamily="49" charset="0"/>
                        <a:buNone/>
                      </a:pPr>
                      <a:endParaRPr lang="en-US" sz="1400" b="0" dirty="0">
                        <a:solidFill>
                          <a:schemeClr val="tx1"/>
                        </a:solidFill>
                      </a:endParaRPr>
                    </a:p>
                    <a:p>
                      <a:pPr marL="742950" lvl="1" indent="-285750">
                        <a:buFont typeface="Courier New" panose="02070309020205020404" pitchFamily="49" charset="0"/>
                        <a:buChar char="o"/>
                      </a:pPr>
                      <a:r>
                        <a:rPr lang="en-US" sz="1400" b="0" dirty="0">
                          <a:solidFill>
                            <a:schemeClr val="tx1"/>
                          </a:solidFill>
                        </a:rPr>
                        <a:t>Gonorrhoea: 3.6% in the most deprived compared to 0.6% in the least deprived.</a:t>
                      </a:r>
                      <a:r>
                        <a:rPr lang="en-GB" sz="1400" dirty="0">
                          <a:solidFill>
                            <a:schemeClr val="tx1"/>
                          </a:solidFill>
                        </a:rPr>
                        <a:t> </a:t>
                      </a:r>
                    </a:p>
                  </a:txBody>
                  <a:tcPr>
                    <a:noFill/>
                  </a:tcPr>
                </a:tc>
                <a:extLst>
                  <a:ext uri="{0D108BD9-81ED-4DB2-BD59-A6C34878D82A}">
                    <a16:rowId xmlns:a16="http://schemas.microsoft.com/office/drawing/2014/main" val="4225318660"/>
                  </a:ext>
                </a:extLst>
              </a:tr>
            </a:tbl>
          </a:graphicData>
        </a:graphic>
      </p:graphicFrame>
      <p:pic>
        <p:nvPicPr>
          <p:cNvPr id="4098" name="Picture 2">
            <a:extLst>
              <a:ext uri="{FF2B5EF4-FFF2-40B4-BE49-F238E27FC236}">
                <a16:creationId xmlns:a16="http://schemas.microsoft.com/office/drawing/2014/main" id="{EBB6D3BD-750C-42AF-954D-975E5432F4E9}"/>
              </a:ext>
              <a:ext uri="{C183D7F6-B498-43B3-948B-1728B52AA6E4}">
                <adec:decorative xmlns:adec="http://schemas.microsoft.com/office/drawing/2017/decorative" val="1"/>
              </a:ext>
            </a:extLst>
          </p:cNvPr>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284613" y="1497980"/>
            <a:ext cx="4030358" cy="2231409"/>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a:extLst>
              <a:ext uri="{FF2B5EF4-FFF2-40B4-BE49-F238E27FC236}">
                <a16:creationId xmlns:a16="http://schemas.microsoft.com/office/drawing/2014/main" id="{B73B2A9C-6106-69E3-B295-9A88B99AC935}"/>
              </a:ext>
              <a:ext uri="{C183D7F6-B498-43B3-948B-1728B52AA6E4}">
                <adec:decorative xmlns:adec="http://schemas.microsoft.com/office/drawing/2017/decorative" val="1"/>
              </a:ext>
            </a:extLst>
          </p:cNvPr>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284613" y="3831223"/>
            <a:ext cx="4225972" cy="24285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3093103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BCCB4D-0DBE-BC31-5AEB-0826F006BAD4}"/>
              </a:ext>
            </a:extLst>
          </p:cNvPr>
          <p:cNvSpPr txBox="1">
            <a:spLocks noGrp="1"/>
          </p:cNvSpPr>
          <p:nvPr>
            <p:ph type="title" idx="4294967295"/>
          </p:nvPr>
        </p:nvSpPr>
        <p:spPr>
          <a:xfrm>
            <a:off x="1539448" y="56800"/>
            <a:ext cx="7302973" cy="461665"/>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srgbClr val="002060"/>
                </a:solidFill>
                <a:effectLst/>
                <a:uLnTx/>
                <a:uFillTx/>
                <a:latin typeface="Calibri"/>
                <a:ea typeface="+mn-ea"/>
                <a:cs typeface="+mn-cs"/>
              </a:rPr>
              <a:t>STI diagnosis by STI type: trend       </a:t>
            </a:r>
          </a:p>
        </p:txBody>
      </p:sp>
      <p:sp>
        <p:nvSpPr>
          <p:cNvPr id="4" name="Text Placeholder 3"/>
          <p:cNvSpPr>
            <a:spLocks noGrp="1"/>
          </p:cNvSpPr>
          <p:nvPr>
            <p:ph type="body" sz="quarter" idx="4294967295"/>
          </p:nvPr>
        </p:nvSpPr>
        <p:spPr>
          <a:xfrm>
            <a:off x="1697543" y="741700"/>
            <a:ext cx="7272337" cy="658812"/>
          </a:xfrm>
          <a:prstGeom prst="rect">
            <a:avLst/>
          </a:prstGeom>
        </p:spPr>
        <p:style>
          <a:lnRef idx="2">
            <a:schemeClr val="accent3"/>
          </a:lnRef>
          <a:fillRef idx="1">
            <a:schemeClr val="lt1"/>
          </a:fillRef>
          <a:effectRef idx="0">
            <a:schemeClr val="accent3"/>
          </a:effectRef>
          <a:fontRef idx="minor">
            <a:schemeClr val="dk1"/>
          </a:fontRef>
        </p:style>
        <p:txBody>
          <a:bodyPr/>
          <a:lstStyle/>
          <a:p>
            <a:pPr marL="0" indent="0">
              <a:spcBef>
                <a:spcPts val="0"/>
              </a:spcBef>
              <a:buNone/>
              <a:defRPr/>
            </a:pPr>
            <a:r>
              <a:rPr lang="en-GB" sz="1800" i="1" dirty="0">
                <a:solidFill>
                  <a:prstClr val="black"/>
                </a:solidFill>
                <a:latin typeface="Calibri"/>
              </a:rPr>
              <a:t>Higher rates of the most common STIs, gonorrhoea has increased by almost 60% in the last three years.   </a:t>
            </a:r>
            <a:endParaRPr lang="en-GB" sz="1800" i="1" dirty="0"/>
          </a:p>
        </p:txBody>
      </p:sp>
      <p:sp>
        <p:nvSpPr>
          <p:cNvPr id="10" name="TextBox 9">
            <a:extLst>
              <a:ext uri="{FF2B5EF4-FFF2-40B4-BE49-F238E27FC236}">
                <a16:creationId xmlns:a16="http://schemas.microsoft.com/office/drawing/2014/main" id="{BCC7F4F7-4F43-9ADA-AA08-7A65C0D42CE9}"/>
              </a:ext>
            </a:extLst>
          </p:cNvPr>
          <p:cNvSpPr txBox="1"/>
          <p:nvPr/>
        </p:nvSpPr>
        <p:spPr>
          <a:xfrm>
            <a:off x="4980075" y="1684743"/>
            <a:ext cx="3989805" cy="4524315"/>
          </a:xfrm>
          <a:prstGeom prst="rect">
            <a:avLst/>
          </a:prstGeom>
          <a:noFill/>
        </p:spPr>
        <p:txBody>
          <a:bodyPr wrap="square">
            <a:spAutoFit/>
          </a:bodyPr>
          <a:lstStyle/>
          <a:p>
            <a:pPr marL="285750" indent="-285750">
              <a:buFont typeface="Arial" panose="020B0604020202020204" pitchFamily="34" charset="0"/>
              <a:buChar char="•"/>
              <a:defRPr/>
            </a:pPr>
            <a:r>
              <a:rPr lang="en-US" sz="1200" dirty="0">
                <a:solidFill>
                  <a:prstClr val="black"/>
                </a:solidFill>
                <a:latin typeface="Calibri"/>
              </a:rPr>
              <a:t>Tower Hamlets continues to follow a similar trend  in rates for the most common STIs and  Tower Hamlets rates continue to be higher compared to the London and England average. </a:t>
            </a:r>
          </a:p>
          <a:p>
            <a:pPr>
              <a:defRPr/>
            </a:pPr>
            <a:r>
              <a:rPr lang="en-US" sz="1200" dirty="0">
                <a:solidFill>
                  <a:prstClr val="black"/>
                </a:solidFill>
                <a:latin typeface="Calibri"/>
              </a:rPr>
              <a:t> </a:t>
            </a:r>
          </a:p>
          <a:p>
            <a:pPr marL="285750" indent="-285750">
              <a:buFont typeface="Arial" panose="020B0604020202020204" pitchFamily="34" charset="0"/>
              <a:buChar char="•"/>
              <a:defRPr/>
            </a:pPr>
            <a:r>
              <a:rPr lang="en-US" sz="1200" dirty="0">
                <a:solidFill>
                  <a:prstClr val="black"/>
                </a:solidFill>
                <a:latin typeface="Calibri"/>
              </a:rPr>
              <a:t>Diagnosis rates for genital herpes and genital warts declined by 32.1% and 53.4% since 2019, respectively, and have remained stable and not gone back to pre-pandemic levels:​</a:t>
            </a:r>
          </a:p>
          <a:p>
            <a:pPr marL="742950" lvl="1" indent="-285750">
              <a:buFont typeface="Courier New" panose="02070309020205020404" pitchFamily="49" charset="0"/>
              <a:buChar char="o"/>
              <a:defRPr/>
            </a:pPr>
            <a:r>
              <a:rPr lang="en-US" sz="1200" dirty="0">
                <a:solidFill>
                  <a:prstClr val="black"/>
                </a:solidFill>
                <a:latin typeface="Calibri"/>
              </a:rPr>
              <a:t>Genital warts rate: 113.0 per 100,000 (2023)​</a:t>
            </a:r>
          </a:p>
          <a:p>
            <a:pPr marL="742950" lvl="1" indent="-285750">
              <a:buFont typeface="Courier New" panose="02070309020205020404" pitchFamily="49" charset="0"/>
              <a:buChar char="o"/>
              <a:defRPr/>
            </a:pPr>
            <a:r>
              <a:rPr lang="en-US" sz="1200" dirty="0">
                <a:solidFill>
                  <a:prstClr val="black"/>
                </a:solidFill>
                <a:latin typeface="Calibri"/>
              </a:rPr>
              <a:t>Genital herpes rate: 119.7 per 100,000 (2023)​</a:t>
            </a:r>
          </a:p>
          <a:p>
            <a:pPr marL="285750" indent="-285750">
              <a:buFont typeface="Arial" panose="020B0604020202020204" pitchFamily="34" charset="0"/>
              <a:buChar char="•"/>
              <a:defRPr/>
            </a:pPr>
            <a:endParaRPr lang="en-US" sz="1200" dirty="0">
              <a:solidFill>
                <a:prstClr val="black"/>
              </a:solidFill>
              <a:latin typeface="Calibri"/>
            </a:endParaRPr>
          </a:p>
          <a:p>
            <a:pPr marL="285750" indent="-285750">
              <a:buFont typeface="Arial" panose="020B0604020202020204" pitchFamily="34" charset="0"/>
              <a:buChar char="•"/>
              <a:defRPr/>
            </a:pPr>
            <a:r>
              <a:rPr lang="en-US" sz="1200" dirty="0">
                <a:solidFill>
                  <a:prstClr val="black"/>
                </a:solidFill>
                <a:latin typeface="Calibri"/>
              </a:rPr>
              <a:t>Gonorrhoea diagnosis rates have reached 793.7 per 100,000 and more than doubled in the last decade, with rates above pre-pandemic levels (2023).​</a:t>
            </a:r>
          </a:p>
          <a:p>
            <a:pPr marL="285750" indent="-285750">
              <a:buFont typeface="Arial" panose="020B0604020202020204" pitchFamily="34" charset="0"/>
              <a:buChar char="•"/>
              <a:defRPr/>
            </a:pPr>
            <a:endParaRPr lang="en-US" sz="1200" dirty="0">
              <a:solidFill>
                <a:prstClr val="black"/>
              </a:solidFill>
              <a:latin typeface="Calibri"/>
            </a:endParaRPr>
          </a:p>
          <a:p>
            <a:pPr marL="285750" indent="-285750">
              <a:buFont typeface="Arial" panose="020B0604020202020204" pitchFamily="34" charset="0"/>
              <a:buChar char="•"/>
              <a:defRPr/>
            </a:pPr>
            <a:r>
              <a:rPr lang="en-US" sz="1200" dirty="0">
                <a:solidFill>
                  <a:prstClr val="black"/>
                </a:solidFill>
                <a:latin typeface="Calibri"/>
              </a:rPr>
              <a:t>Whilst diagnosis rates are comparably low for syphilis (80.4 per 100,000), they have remained stable over the last decade and show no signs of declining​.</a:t>
            </a:r>
          </a:p>
          <a:p>
            <a:pPr marL="285750" indent="-285750">
              <a:buFont typeface="Arial" panose="020B0604020202020204" pitchFamily="34" charset="0"/>
              <a:buChar char="•"/>
              <a:defRPr/>
            </a:pPr>
            <a:endParaRPr lang="en-US" sz="1200" dirty="0">
              <a:solidFill>
                <a:prstClr val="black"/>
              </a:solidFill>
              <a:latin typeface="Calibri"/>
            </a:endParaRPr>
          </a:p>
          <a:p>
            <a:pPr marL="285750" indent="-285750">
              <a:buFont typeface="Arial" panose="020B0604020202020204" pitchFamily="34" charset="0"/>
              <a:buChar char="•"/>
              <a:defRPr/>
            </a:pPr>
            <a:r>
              <a:rPr lang="en-US" sz="1200" dirty="0">
                <a:solidFill>
                  <a:prstClr val="black"/>
                </a:solidFill>
                <a:latin typeface="Calibri"/>
              </a:rPr>
              <a:t>It has long been recognised that gonorrhoea and, more recently, mycoplasma genitalium are at risk of becoming untreatable diseases due to the ongoing threat of antimicrobial resistance.</a:t>
            </a:r>
          </a:p>
        </p:txBody>
      </p:sp>
      <p:pic>
        <p:nvPicPr>
          <p:cNvPr id="5122" name="Picture 2">
            <a:extLst>
              <a:ext uri="{FF2B5EF4-FFF2-40B4-BE49-F238E27FC236}">
                <a16:creationId xmlns:a16="http://schemas.microsoft.com/office/drawing/2014/main" id="{0C7CFE89-1EA3-15F5-FA56-FF599A0E1BB9}"/>
              </a:ext>
              <a:ext uri="{C183D7F6-B498-43B3-948B-1728B52AA6E4}">
                <adec:decorative xmlns:adec="http://schemas.microsoft.com/office/drawing/2017/decorative" val="1"/>
              </a:ext>
            </a:extLst>
          </p:cNvPr>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325556" y="1753737"/>
            <a:ext cx="4362450" cy="399879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4279786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AB1352-85D9-837B-9097-39365198D531}"/>
              </a:ext>
            </a:extLst>
          </p:cNvPr>
          <p:cNvSpPr>
            <a:spLocks noGrp="1"/>
          </p:cNvSpPr>
          <p:nvPr>
            <p:ph type="title"/>
          </p:nvPr>
        </p:nvSpPr>
        <p:spPr>
          <a:xfrm>
            <a:off x="1447000" y="123421"/>
            <a:ext cx="7221791" cy="254116"/>
          </a:xfrm>
        </p:spPr>
        <p:txBody>
          <a:bodyPr>
            <a:noAutofit/>
          </a:bodyPr>
          <a:lstStyle/>
          <a:p>
            <a:pPr algn="l"/>
            <a:r>
              <a:rPr lang="en-GB" sz="2400" b="1" dirty="0">
                <a:solidFill>
                  <a:srgbClr val="002060"/>
                </a:solidFill>
              </a:rPr>
              <a:t>Rates of gonorrhoea and syphilis in GBMSM groups </a:t>
            </a:r>
          </a:p>
        </p:txBody>
      </p:sp>
      <p:sp>
        <p:nvSpPr>
          <p:cNvPr id="3" name="Text Placeholder 3">
            <a:extLst>
              <a:ext uri="{FF2B5EF4-FFF2-40B4-BE49-F238E27FC236}">
                <a16:creationId xmlns:a16="http://schemas.microsoft.com/office/drawing/2014/main" id="{838D9073-6A0F-45DB-C096-99C706EC0286}"/>
              </a:ext>
            </a:extLst>
          </p:cNvPr>
          <p:cNvSpPr txBox="1">
            <a:spLocks/>
          </p:cNvSpPr>
          <p:nvPr/>
        </p:nvSpPr>
        <p:spPr>
          <a:xfrm>
            <a:off x="1515184" y="456846"/>
            <a:ext cx="7303914" cy="421612"/>
          </a:xfrm>
          <a:prstGeom prst="rect">
            <a:avLst/>
          </a:prstGeom>
        </p:spPr>
        <p:style>
          <a:lnRef idx="2">
            <a:schemeClr val="accent3"/>
          </a:lnRef>
          <a:fillRef idx="1">
            <a:schemeClr val="lt1"/>
          </a:fillRef>
          <a:effectRef idx="0">
            <a:schemeClr val="accent3"/>
          </a:effectRef>
          <a:fontRef idx="minor">
            <a:schemeClr val="dk1"/>
          </a:fontRef>
        </p:style>
        <p:txBody>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dk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dk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dk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dk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dk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dk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dk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dk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dk1"/>
                </a:solidFill>
                <a:latin typeface="+mn-lt"/>
                <a:ea typeface="+mn-ea"/>
                <a:cs typeface="+mn-cs"/>
              </a:defRPr>
            </a:lvl9pPr>
          </a:lstStyle>
          <a:p>
            <a:pPr marL="0" indent="0">
              <a:buNone/>
            </a:pPr>
            <a:r>
              <a:rPr lang="en-US" sz="1600" i="1" dirty="0"/>
              <a:t>Gonorrhoea is more common in GBMSM groups but has also risen in heterosexuals.  </a:t>
            </a:r>
          </a:p>
        </p:txBody>
      </p:sp>
      <p:sp>
        <p:nvSpPr>
          <p:cNvPr id="4" name="TextBox 3">
            <a:extLst>
              <a:ext uri="{FF2B5EF4-FFF2-40B4-BE49-F238E27FC236}">
                <a16:creationId xmlns:a16="http://schemas.microsoft.com/office/drawing/2014/main" id="{B2118C8F-1E59-86F1-B8C0-AAA1296AC718}"/>
              </a:ext>
            </a:extLst>
          </p:cNvPr>
          <p:cNvSpPr txBox="1"/>
          <p:nvPr/>
        </p:nvSpPr>
        <p:spPr>
          <a:xfrm>
            <a:off x="4349263" y="990600"/>
            <a:ext cx="4743952" cy="5509200"/>
          </a:xfrm>
          <a:prstGeom prst="rect">
            <a:avLst/>
          </a:prstGeom>
          <a:noFill/>
        </p:spPr>
        <p:txBody>
          <a:bodyPr wrap="square">
            <a:spAutoFit/>
          </a:bodyPr>
          <a:lstStyle/>
          <a:p>
            <a:pPr marL="171450" indent="-171450">
              <a:buFont typeface="Arial" panose="020B0604020202020204" pitchFamily="34" charset="0"/>
              <a:buChar char="•"/>
              <a:defRPr/>
            </a:pPr>
            <a:r>
              <a:rPr lang="en-US" sz="1100" dirty="0">
                <a:solidFill>
                  <a:prstClr val="black"/>
                </a:solidFill>
                <a:latin typeface="Calibri"/>
              </a:rPr>
              <a:t>If high rates of gonorrhoea and syphilis are observed in a population, this suggests  unsafe sex practice and ongoing transmission of infection is occurring, so prevention intervention like regular testing and improved partner notification is needed.</a:t>
            </a:r>
          </a:p>
          <a:p>
            <a:pPr>
              <a:defRPr/>
            </a:pPr>
            <a:endParaRPr lang="en-US" sz="1100" dirty="0">
              <a:solidFill>
                <a:prstClr val="black"/>
              </a:solidFill>
              <a:latin typeface="Calibri"/>
            </a:endParaRPr>
          </a:p>
          <a:p>
            <a:pPr marL="171450" indent="-171450">
              <a:buFont typeface="Arial" panose="020B0604020202020204" pitchFamily="34" charset="0"/>
              <a:buChar char="•"/>
              <a:defRPr/>
            </a:pPr>
            <a:r>
              <a:rPr lang="en-US" sz="1100" dirty="0">
                <a:solidFill>
                  <a:prstClr val="black"/>
                </a:solidFill>
                <a:latin typeface="Calibri"/>
              </a:rPr>
              <a:t>The new diagnoses of gonorrhoea and syphilis is most common in men aged 25-34-years, accounting for 46.6% and 37.4% of all new cases in Tower Hamlets, respectively (2018-2022)​. </a:t>
            </a:r>
          </a:p>
          <a:p>
            <a:pPr marL="171450" indent="-171450">
              <a:buFont typeface="Arial" panose="020B0604020202020204" pitchFamily="34" charset="0"/>
              <a:buChar char="•"/>
              <a:defRPr/>
            </a:pPr>
            <a:endParaRPr lang="en-US" sz="1100" dirty="0">
              <a:solidFill>
                <a:prstClr val="black"/>
              </a:solidFill>
              <a:latin typeface="Calibri"/>
            </a:endParaRPr>
          </a:p>
          <a:p>
            <a:pPr marL="171450" indent="-171450">
              <a:buFont typeface="Arial" panose="020B0604020202020204" pitchFamily="34" charset="0"/>
              <a:buChar char="•"/>
              <a:defRPr/>
            </a:pPr>
            <a:r>
              <a:rPr lang="en-US" sz="1100" dirty="0">
                <a:solidFill>
                  <a:prstClr val="black"/>
                </a:solidFill>
                <a:latin typeface="Calibri"/>
              </a:rPr>
              <a:t>The majority of new cases of gonorrhoea and syphilis were diagnosed within GBMSM, accounting for 80.0% and 87.6% of all new cases in Tower Hamlets, respectively (2020-2022).​ A similar rate to other borough with similar GBMSM profiles.</a:t>
            </a:r>
          </a:p>
          <a:p>
            <a:pPr marL="171450" indent="-171450">
              <a:buFont typeface="Arial" panose="020B0604020202020204" pitchFamily="34" charset="0"/>
              <a:buChar char="•"/>
              <a:defRPr/>
            </a:pPr>
            <a:endParaRPr lang="en-US" sz="1100" dirty="0">
              <a:solidFill>
                <a:prstClr val="black"/>
              </a:solidFill>
              <a:latin typeface="Calibri"/>
            </a:endParaRPr>
          </a:p>
          <a:p>
            <a:pPr marL="171450" indent="-171450">
              <a:buFont typeface="Arial" panose="020B0604020202020204" pitchFamily="34" charset="0"/>
              <a:buChar char="•"/>
              <a:defRPr/>
            </a:pPr>
            <a:r>
              <a:rPr lang="en-US" sz="1100" dirty="0">
                <a:solidFill>
                  <a:prstClr val="black"/>
                </a:solidFill>
                <a:latin typeface="Calibri"/>
              </a:rPr>
              <a:t>Diagnosis rates for gonorrhoea in those who identify as gay or bisexual for both sexes reveal large relative increases​:</a:t>
            </a:r>
          </a:p>
          <a:p>
            <a:pPr marL="628650" lvl="1" indent="-171450">
              <a:buFont typeface="Courier New" panose="02070309020205020404" pitchFamily="49" charset="0"/>
              <a:buChar char="o"/>
              <a:defRPr/>
            </a:pPr>
            <a:r>
              <a:rPr lang="en-US" sz="1100" dirty="0">
                <a:solidFill>
                  <a:prstClr val="black"/>
                </a:solidFill>
                <a:latin typeface="Calibri"/>
              </a:rPr>
              <a:t>In GBMSM groups gonorrhoea rates increased from 127.0 per 1,000 in 2020 to 198.3 per 1,000 in 2022, which is higher than NEL for 2022 (166.4 per 1,000).</a:t>
            </a:r>
          </a:p>
          <a:p>
            <a:pPr marL="628650" lvl="1" indent="-171450">
              <a:buFont typeface="Courier New" panose="02070309020205020404" pitchFamily="49" charset="0"/>
              <a:buChar char="o"/>
              <a:defRPr/>
            </a:pPr>
            <a:endParaRPr lang="en-US" sz="1100" dirty="0">
              <a:solidFill>
                <a:prstClr val="black"/>
              </a:solidFill>
              <a:latin typeface="Calibri"/>
            </a:endParaRPr>
          </a:p>
          <a:p>
            <a:pPr marL="628650" lvl="1" indent="-171450">
              <a:buFont typeface="Courier New" panose="02070309020205020404" pitchFamily="49" charset="0"/>
              <a:buChar char="o"/>
              <a:defRPr/>
            </a:pPr>
            <a:r>
              <a:rPr lang="en-US" sz="1100" dirty="0">
                <a:solidFill>
                  <a:prstClr val="black"/>
                </a:solidFill>
                <a:latin typeface="Calibri"/>
              </a:rPr>
              <a:t>In females gonorrhoea rates increased from 2.8 per 1,000 in 2020 to 6.9 per 1,000 in 2022, which is similar to NEL for 2022​</a:t>
            </a:r>
          </a:p>
          <a:p>
            <a:pPr>
              <a:defRPr/>
            </a:pPr>
            <a:endParaRPr lang="en-US" sz="1100" dirty="0">
              <a:solidFill>
                <a:prstClr val="black"/>
              </a:solidFill>
              <a:latin typeface="Calibri"/>
            </a:endParaRPr>
          </a:p>
          <a:p>
            <a:pPr marL="171450" indent="-171450">
              <a:buFont typeface="Arial" panose="020B0604020202020204" pitchFamily="34" charset="0"/>
              <a:buChar char="•"/>
              <a:defRPr/>
            </a:pPr>
            <a:r>
              <a:rPr lang="en-US" sz="1100" dirty="0">
                <a:solidFill>
                  <a:prstClr val="black"/>
                </a:solidFill>
                <a:latin typeface="Calibri"/>
              </a:rPr>
              <a:t>Gonorrhoea diagnosis rates for heterosexual males and females in Tower Hamlets reveal a small but significant rise since 2020 to reach around 1 per 1,000  in 2022 which is similar to NEL.​</a:t>
            </a:r>
          </a:p>
          <a:p>
            <a:pPr marL="171450" indent="-171450">
              <a:buFont typeface="Arial" panose="020B0604020202020204" pitchFamily="34" charset="0"/>
              <a:buChar char="•"/>
              <a:defRPr/>
            </a:pPr>
            <a:endParaRPr lang="en-US" sz="1100" dirty="0">
              <a:solidFill>
                <a:prstClr val="black"/>
              </a:solidFill>
              <a:latin typeface="Calibri"/>
            </a:endParaRPr>
          </a:p>
          <a:p>
            <a:pPr marL="171450" indent="-171450">
              <a:buFont typeface="Arial" panose="020B0604020202020204" pitchFamily="34" charset="0"/>
              <a:buChar char="•"/>
              <a:defRPr/>
            </a:pPr>
            <a:r>
              <a:rPr lang="en-US" sz="1100" dirty="0">
                <a:solidFill>
                  <a:prstClr val="black"/>
                </a:solidFill>
                <a:latin typeface="Calibri"/>
              </a:rPr>
              <a:t>Syphilis diagnosis rates have remained stable over the last three years in GBMSM in Tower Hamlets, with rates currently 23.8 per 1,000 in 2022 which is similar to NEL​.  Syphilis diagnosis rates have remained at less than 1 per 1,000 for other sex and sexual identities in Tower Hamlets and NEL (2020-2022).</a:t>
            </a:r>
          </a:p>
        </p:txBody>
      </p:sp>
      <p:pic>
        <p:nvPicPr>
          <p:cNvPr id="6146" name="Picture 2">
            <a:extLst>
              <a:ext uri="{FF2B5EF4-FFF2-40B4-BE49-F238E27FC236}">
                <a16:creationId xmlns:a16="http://schemas.microsoft.com/office/drawing/2014/main" id="{63D646A5-1536-3C1C-3030-4BF34663A390}"/>
              </a:ext>
              <a:ext uri="{C183D7F6-B498-43B3-948B-1728B52AA6E4}">
                <adec:decorative xmlns:adec="http://schemas.microsoft.com/office/drawing/2017/decorative" val="1"/>
              </a:ext>
            </a:extLst>
          </p:cNvPr>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50785" y="1302402"/>
            <a:ext cx="4139713" cy="2176819"/>
          </a:xfrm>
          <a:prstGeom prst="rect">
            <a:avLst/>
          </a:prstGeom>
          <a:noFill/>
          <a:extLst>
            <a:ext uri="{909E8E84-426E-40DD-AFC4-6F175D3DCCD1}">
              <a14:hiddenFill xmlns:a14="http://schemas.microsoft.com/office/drawing/2010/main">
                <a:solidFill>
                  <a:srgbClr val="FFFFFF"/>
                </a:solidFill>
              </a14:hiddenFill>
            </a:ext>
          </a:extLst>
        </p:spPr>
      </p:pic>
      <p:pic>
        <p:nvPicPr>
          <p:cNvPr id="6148" name="Picture 4">
            <a:extLst>
              <a:ext uri="{FF2B5EF4-FFF2-40B4-BE49-F238E27FC236}">
                <a16:creationId xmlns:a16="http://schemas.microsoft.com/office/drawing/2014/main" id="{804D526C-6370-66C6-16D9-8116F9049451}"/>
              </a:ext>
              <a:ext uri="{C183D7F6-B498-43B3-948B-1728B52AA6E4}">
                <adec:decorative xmlns:adec="http://schemas.microsoft.com/office/drawing/2017/decorative" val="1"/>
              </a:ext>
            </a:extLst>
          </p:cNvPr>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156949" y="4021086"/>
            <a:ext cx="3978323" cy="22683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6872411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E2EF08-7698-BD9C-166E-C3908C9C4825}"/>
              </a:ext>
            </a:extLst>
          </p:cNvPr>
          <p:cNvSpPr>
            <a:spLocks noGrp="1"/>
          </p:cNvSpPr>
          <p:nvPr>
            <p:ph type="title"/>
          </p:nvPr>
        </p:nvSpPr>
        <p:spPr>
          <a:xfrm>
            <a:off x="1449283" y="256771"/>
            <a:ext cx="5503086" cy="379942"/>
          </a:xfrm>
        </p:spPr>
        <p:txBody>
          <a:bodyPr>
            <a:noAutofit/>
          </a:bodyPr>
          <a:lstStyle/>
          <a:p>
            <a:pPr algn="l"/>
            <a:r>
              <a:rPr lang="en-US" sz="2400" b="1" dirty="0">
                <a:solidFill>
                  <a:srgbClr val="002060"/>
                </a:solidFill>
              </a:rPr>
              <a:t>Chlamydia diagnosis rates</a:t>
            </a:r>
            <a:r>
              <a:rPr lang="en-US" sz="2400" b="1" i="1" dirty="0"/>
              <a:t>​</a:t>
            </a:r>
            <a:endParaRPr lang="en-GB" sz="2400" b="1" i="1" dirty="0"/>
          </a:p>
        </p:txBody>
      </p:sp>
      <p:sp>
        <p:nvSpPr>
          <p:cNvPr id="6" name="TextBox 5">
            <a:extLst>
              <a:ext uri="{FF2B5EF4-FFF2-40B4-BE49-F238E27FC236}">
                <a16:creationId xmlns:a16="http://schemas.microsoft.com/office/drawing/2014/main" id="{A6F19CB8-76B4-F387-4ED4-9030A902F868}"/>
              </a:ext>
            </a:extLst>
          </p:cNvPr>
          <p:cNvSpPr txBox="1"/>
          <p:nvPr/>
        </p:nvSpPr>
        <p:spPr>
          <a:xfrm>
            <a:off x="4972846" y="1235360"/>
            <a:ext cx="3959046" cy="3785652"/>
          </a:xfrm>
          <a:prstGeom prst="rect">
            <a:avLst/>
          </a:prstGeom>
          <a:noFill/>
        </p:spPr>
        <p:txBody>
          <a:bodyPr wrap="square">
            <a:spAutoFit/>
          </a:bodyPr>
          <a:lstStyle/>
          <a:p>
            <a:pPr marL="171450" indent="-171450">
              <a:buFont typeface="Arial" panose="020B0604020202020204" pitchFamily="34" charset="0"/>
              <a:buChar char="•"/>
              <a:defRPr/>
            </a:pPr>
            <a:r>
              <a:rPr lang="en-US" sz="1200" dirty="0">
                <a:solidFill>
                  <a:prstClr val="black"/>
                </a:solidFill>
                <a:latin typeface="Calibri"/>
              </a:rPr>
              <a:t>In Tower Hamlets in 2022, 3,154 per 100,000 people were diagnosed with chlamydia, these rates have remained stable over the last 5 years but are consistently above the London and England averages​</a:t>
            </a:r>
          </a:p>
          <a:p>
            <a:pPr marL="171450" indent="-171450">
              <a:buFont typeface="Arial" panose="020B0604020202020204" pitchFamily="34" charset="0"/>
              <a:buChar char="•"/>
              <a:defRPr/>
            </a:pPr>
            <a:endParaRPr lang="en-US" sz="1200" dirty="0">
              <a:solidFill>
                <a:prstClr val="black"/>
              </a:solidFill>
              <a:latin typeface="Calibri"/>
            </a:endParaRPr>
          </a:p>
          <a:p>
            <a:pPr marL="171450" indent="-171450">
              <a:buFont typeface="Arial" panose="020B0604020202020204" pitchFamily="34" charset="0"/>
              <a:buChar char="•"/>
              <a:defRPr/>
            </a:pPr>
            <a:r>
              <a:rPr lang="en-US" sz="1200" dirty="0">
                <a:solidFill>
                  <a:prstClr val="black"/>
                </a:solidFill>
                <a:latin typeface="Calibri"/>
              </a:rPr>
              <a:t>For females, chlamydia diagnosis rates are most common 15-24-year-olds in 2022, that will be influenced largely by the national chlamydia screening programme for females aged  between 15-24.​</a:t>
            </a:r>
          </a:p>
          <a:p>
            <a:pPr marL="171450" indent="-171450">
              <a:buFont typeface="Arial" panose="020B0604020202020204" pitchFamily="34" charset="0"/>
              <a:buChar char="•"/>
              <a:defRPr/>
            </a:pPr>
            <a:endParaRPr lang="en-US" sz="1200" dirty="0">
              <a:solidFill>
                <a:prstClr val="black"/>
              </a:solidFill>
              <a:latin typeface="Calibri"/>
            </a:endParaRPr>
          </a:p>
          <a:p>
            <a:pPr marL="171450" indent="-171450">
              <a:buFont typeface="Arial" panose="020B0604020202020204" pitchFamily="34" charset="0"/>
              <a:buChar char="•"/>
              <a:defRPr/>
            </a:pPr>
            <a:r>
              <a:rPr lang="en-US" sz="1200" dirty="0">
                <a:solidFill>
                  <a:prstClr val="black"/>
                </a:solidFill>
                <a:latin typeface="Calibri"/>
              </a:rPr>
              <a:t>For males, chlamydia diagnosis is most common in 25-34-year-olds, followed by 35-44-year-olds and 15-24-year-olds in 2022. ​</a:t>
            </a:r>
          </a:p>
          <a:p>
            <a:pPr marL="171450" indent="-171450">
              <a:buFont typeface="Arial" panose="020B0604020202020204" pitchFamily="34" charset="0"/>
              <a:buChar char="•"/>
              <a:defRPr/>
            </a:pPr>
            <a:endParaRPr lang="en-US" sz="1200" dirty="0">
              <a:solidFill>
                <a:prstClr val="black"/>
              </a:solidFill>
              <a:latin typeface="Calibri"/>
            </a:endParaRPr>
          </a:p>
          <a:p>
            <a:pPr marL="171450" indent="-171450">
              <a:buFont typeface="Arial" panose="020B0604020202020204" pitchFamily="34" charset="0"/>
              <a:buChar char="•"/>
              <a:defRPr/>
            </a:pPr>
            <a:r>
              <a:rPr lang="en-US" sz="1200" dirty="0">
                <a:solidFill>
                  <a:prstClr val="black"/>
                </a:solidFill>
                <a:latin typeface="Calibri"/>
              </a:rPr>
              <a:t>Chlamydia diagnosis rates for men who identify as GBMSM was 333 per 1,000 males, compared to 4 per 1,000 males who identify as heterosexual in 2022, indicating that the GBMSM population are driving higher rates of chlamydia diagnosis in men over 25.</a:t>
            </a:r>
          </a:p>
          <a:p>
            <a:pPr marL="171450" indent="-171450">
              <a:buFont typeface="Arial" panose="020B0604020202020204" pitchFamily="34" charset="0"/>
              <a:buChar char="•"/>
              <a:defRPr/>
            </a:pPr>
            <a:endParaRPr lang="en-GB" sz="1200" dirty="0">
              <a:solidFill>
                <a:prstClr val="black"/>
              </a:solidFill>
              <a:latin typeface="Calibri"/>
            </a:endParaRPr>
          </a:p>
        </p:txBody>
      </p:sp>
      <p:pic>
        <p:nvPicPr>
          <p:cNvPr id="7170" name="Picture 2">
            <a:extLst>
              <a:ext uri="{FF2B5EF4-FFF2-40B4-BE49-F238E27FC236}">
                <a16:creationId xmlns:a16="http://schemas.microsoft.com/office/drawing/2014/main" id="{FD16325D-C858-9B26-C37F-0ED837101CD7}"/>
              </a:ext>
              <a:ext uri="{C183D7F6-B498-43B3-948B-1728B52AA6E4}">
                <adec:decorative xmlns:adec="http://schemas.microsoft.com/office/drawing/2017/decorative" val="1"/>
              </a:ext>
            </a:extLst>
          </p:cNvPr>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66248" y="1535373"/>
            <a:ext cx="4826474" cy="329870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2613458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E0432099-04E5-9BB6-7BE3-FF61BFB9351B}"/>
              </a:ext>
              <a:ext uri="{C183D7F6-B498-43B3-948B-1728B52AA6E4}">
                <adec:decorative xmlns:adec="http://schemas.microsoft.com/office/drawing/2017/decorative" val="0"/>
              </a:ext>
            </a:extLst>
          </p:cNvPr>
          <p:cNvSpPr txBox="1">
            <a:spLocks noGrp="1"/>
          </p:cNvSpPr>
          <p:nvPr>
            <p:ph type="title" idx="4294967295"/>
          </p:nvPr>
        </p:nvSpPr>
        <p:spPr>
          <a:xfrm>
            <a:off x="1528451" y="58439"/>
            <a:ext cx="7002386" cy="461665"/>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srgbClr val="002060"/>
                </a:solidFill>
                <a:effectLst/>
                <a:uLnTx/>
                <a:uFillTx/>
                <a:latin typeface="Calibri"/>
                <a:ea typeface="+mn-ea"/>
                <a:cs typeface="+mn-cs"/>
              </a:rPr>
              <a:t>STI diagnosis  reinfections by sex, age and sexuality</a:t>
            </a:r>
          </a:p>
        </p:txBody>
      </p:sp>
      <p:sp>
        <p:nvSpPr>
          <p:cNvPr id="5" name="Text Placeholder 3">
            <a:extLst>
              <a:ext uri="{FF2B5EF4-FFF2-40B4-BE49-F238E27FC236}">
                <a16:creationId xmlns:a16="http://schemas.microsoft.com/office/drawing/2014/main" id="{AC72C061-1066-C427-A4C8-E416DB059EAA}"/>
              </a:ext>
            </a:extLst>
          </p:cNvPr>
          <p:cNvSpPr txBox="1">
            <a:spLocks/>
          </p:cNvSpPr>
          <p:nvPr/>
        </p:nvSpPr>
        <p:spPr>
          <a:xfrm>
            <a:off x="1407198" y="648370"/>
            <a:ext cx="7634791" cy="581587"/>
          </a:xfrm>
          <a:prstGeom prst="rect">
            <a:avLst/>
          </a:prstGeom>
        </p:spPr>
        <p:style>
          <a:lnRef idx="2">
            <a:schemeClr val="accent3"/>
          </a:lnRef>
          <a:fillRef idx="1">
            <a:schemeClr val="lt1"/>
          </a:fillRef>
          <a:effectRef idx="0">
            <a:schemeClr val="accent3"/>
          </a:effectRef>
          <a:fontRef idx="minor">
            <a:schemeClr val="dk1"/>
          </a:fontRef>
        </p:style>
        <p:txBody>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dk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dk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dk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dk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dk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dk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dk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dk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dk1"/>
                </a:solidFill>
                <a:latin typeface="+mn-lt"/>
                <a:ea typeface="+mn-ea"/>
                <a:cs typeface="+mn-cs"/>
              </a:defRPr>
            </a:lvl9pPr>
          </a:lstStyle>
          <a:p>
            <a:pPr marL="0" indent="0">
              <a:buNone/>
              <a:defRPr/>
            </a:pPr>
            <a:r>
              <a:rPr lang="en-GB" sz="1600" i="1" dirty="0">
                <a:solidFill>
                  <a:prstClr val="black"/>
                </a:solidFill>
                <a:latin typeface="Calibri"/>
              </a:rPr>
              <a:t>GBMSM groups aged 35-44  are likely to have the highest rates of STI reinfection within 12 months, which increases </a:t>
            </a:r>
            <a:r>
              <a:rPr lang="en-US" sz="1600" i="1" dirty="0">
                <a:solidFill>
                  <a:prstClr val="black"/>
                </a:solidFill>
                <a:latin typeface="Calibri"/>
                <a:cs typeface="Calibri"/>
              </a:rPr>
              <a:t>the likelihood of onward transmission.</a:t>
            </a:r>
            <a:endParaRPr lang="en-GB" sz="1600" i="1" dirty="0">
              <a:solidFill>
                <a:prstClr val="black"/>
              </a:solidFill>
              <a:latin typeface="Calibri"/>
            </a:endParaRPr>
          </a:p>
        </p:txBody>
      </p:sp>
      <p:sp>
        <p:nvSpPr>
          <p:cNvPr id="3" name="TextBox 2">
            <a:extLst>
              <a:ext uri="{FF2B5EF4-FFF2-40B4-BE49-F238E27FC236}">
                <a16:creationId xmlns:a16="http://schemas.microsoft.com/office/drawing/2014/main" id="{4D7F6274-026D-A500-C834-5043EBD7B9D1}"/>
              </a:ext>
            </a:extLst>
          </p:cNvPr>
          <p:cNvSpPr txBox="1"/>
          <p:nvPr/>
        </p:nvSpPr>
        <p:spPr>
          <a:xfrm>
            <a:off x="4810225" y="1693564"/>
            <a:ext cx="4231764" cy="437042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buFont typeface="Arial" panose="020B0604020202020204" pitchFamily="34" charset="0"/>
              <a:buChar char="•"/>
              <a:defRPr/>
            </a:pPr>
            <a:r>
              <a:rPr lang="en-US" sz="1400" dirty="0">
                <a:solidFill>
                  <a:prstClr val="black"/>
                </a:solidFill>
                <a:latin typeface="Calibri"/>
                <a:cs typeface="Calibri"/>
              </a:rPr>
              <a:t>STI reinfections at 12 months increase by age and are the highest in 35-44-year-olds (24.0%) in Tower Hamlets and are higher than London and England across all age bands</a:t>
            </a:r>
            <a:r>
              <a:rPr lang="en-GB" sz="1400" dirty="0">
                <a:solidFill>
                  <a:prstClr val="black"/>
                </a:solidFill>
                <a:latin typeface="Calibri"/>
                <a:cs typeface="Calibri"/>
              </a:rPr>
              <a:t>.</a:t>
            </a:r>
          </a:p>
          <a:p>
            <a:pPr marL="285750" indent="-285750">
              <a:buFont typeface="Arial" panose="020B0604020202020204" pitchFamily="34" charset="0"/>
              <a:buChar char="•"/>
              <a:defRPr/>
            </a:pPr>
            <a:endParaRPr lang="en-GB" sz="1400" dirty="0">
              <a:solidFill>
                <a:prstClr val="black"/>
              </a:solidFill>
              <a:latin typeface="Calibri"/>
              <a:cs typeface="Calibri"/>
            </a:endParaRPr>
          </a:p>
          <a:p>
            <a:pPr marL="285750" indent="-285750">
              <a:buFont typeface="Arial" panose="020B0604020202020204" pitchFamily="34" charset="0"/>
              <a:buChar char="•"/>
              <a:defRPr/>
            </a:pPr>
            <a:r>
              <a:rPr lang="en-US" sz="1400" dirty="0">
                <a:solidFill>
                  <a:prstClr val="black"/>
                </a:solidFill>
                <a:latin typeface="Calibri"/>
                <a:cs typeface="Calibri"/>
              </a:rPr>
              <a:t>STI reinfections within 12 months are higher in males (20.6%) compared to females (8.2%) in Tower Hamlets (2020-2022).</a:t>
            </a:r>
          </a:p>
          <a:p>
            <a:pPr marL="742950" lvl="1" indent="-285750">
              <a:buFont typeface="Courier New" panose="02070309020205020404" pitchFamily="49" charset="0"/>
              <a:buChar char="o"/>
              <a:defRPr/>
            </a:pPr>
            <a:r>
              <a:rPr lang="en-US" sz="1200" dirty="0">
                <a:solidFill>
                  <a:prstClr val="black"/>
                </a:solidFill>
                <a:latin typeface="Calibri"/>
                <a:cs typeface="Calibri"/>
              </a:rPr>
              <a:t>The sex difference is driven by GBMSM who account for over 95% of reinfections in men, where sexuality is known​.</a:t>
            </a:r>
          </a:p>
          <a:p>
            <a:pPr marL="742950" lvl="1" indent="-285750">
              <a:buFont typeface="Courier New" panose="02070309020205020404" pitchFamily="49" charset="0"/>
              <a:buChar char="o"/>
              <a:defRPr/>
            </a:pPr>
            <a:r>
              <a:rPr lang="en-US" sz="1200" dirty="0">
                <a:solidFill>
                  <a:prstClr val="black"/>
                </a:solidFill>
                <a:latin typeface="Calibri"/>
                <a:cs typeface="Calibri"/>
              </a:rPr>
              <a:t>STI reinfections within 12 months in GBMSM are 25.5% to 5.3% for heterosexual men​.</a:t>
            </a:r>
          </a:p>
          <a:p>
            <a:pPr marL="742950" lvl="1" indent="-285750">
              <a:buFont typeface="Courier New" panose="02070309020205020404" pitchFamily="49" charset="0"/>
              <a:buChar char="o"/>
              <a:defRPr/>
            </a:pPr>
            <a:r>
              <a:rPr lang="en-US" sz="1200" dirty="0">
                <a:solidFill>
                  <a:prstClr val="black"/>
                </a:solidFill>
                <a:latin typeface="Calibri"/>
                <a:cs typeface="Calibri"/>
              </a:rPr>
              <a:t>The proportion of reinfections in GBMSM is similar to London (25.0%) but higher than England (19.4%)</a:t>
            </a:r>
          </a:p>
          <a:p>
            <a:pPr lvl="1">
              <a:defRPr/>
            </a:pPr>
            <a:endParaRPr lang="en-GB" sz="1200" dirty="0">
              <a:solidFill>
                <a:prstClr val="black"/>
              </a:solidFill>
              <a:latin typeface="Calibri"/>
              <a:cs typeface="Calibri"/>
            </a:endParaRPr>
          </a:p>
          <a:p>
            <a:pPr marL="285750" indent="-285750">
              <a:buFont typeface="Arial" panose="020B0604020202020204" pitchFamily="34" charset="0"/>
              <a:buChar char="•"/>
              <a:defRPr/>
            </a:pPr>
            <a:r>
              <a:rPr lang="en-US" sz="1400" dirty="0">
                <a:solidFill>
                  <a:prstClr val="black"/>
                </a:solidFill>
                <a:latin typeface="Calibri"/>
                <a:cs typeface="Calibri"/>
              </a:rPr>
              <a:t>STI reinfections within 12 months in GBMSM are similar to London for gonorrhoea and chlamydia but higher than England which reflects the higher rates of  STI reinfections in GBMSM groups in London. </a:t>
            </a:r>
            <a:endParaRPr lang="en-GB" sz="1400" dirty="0">
              <a:solidFill>
                <a:prstClr val="black"/>
              </a:solidFill>
              <a:latin typeface="Calibri"/>
              <a:cs typeface="Calibri"/>
            </a:endParaRPr>
          </a:p>
        </p:txBody>
      </p:sp>
      <p:pic>
        <p:nvPicPr>
          <p:cNvPr id="8194" name="Picture 2">
            <a:extLst>
              <a:ext uri="{FF2B5EF4-FFF2-40B4-BE49-F238E27FC236}">
                <a16:creationId xmlns:a16="http://schemas.microsoft.com/office/drawing/2014/main" id="{1FD70BB1-289F-ADEA-0016-8D75F5A4B4C0}"/>
              </a:ext>
              <a:ext uri="{C183D7F6-B498-43B3-948B-1728B52AA6E4}">
                <adec:decorative xmlns:adec="http://schemas.microsoft.com/office/drawing/2017/decorative" val="1"/>
              </a:ext>
            </a:extLst>
          </p:cNvPr>
          <p:cNvPicPr>
            <a:picLocks noChangeAspect="1" noChangeArrowheads="1"/>
          </p:cNvPicPr>
          <p:nvPr/>
        </p:nvPicPr>
        <p:blipFill>
          <a:blip r:embed="rId3" cstate="email">
            <a:extLst>
              <a:ext uri="{BEBA8EAE-BF5A-486C-A8C5-ECC9F3942E4B}">
                <a14:imgProps xmlns:a14="http://schemas.microsoft.com/office/drawing/2010/main">
                  <a14:imgLayer r:embed="rId4">
                    <a14:imgEffect>
                      <a14:sharpenSoften amount="57000"/>
                    </a14:imgEffect>
                    <a14:imgEffect>
                      <a14:brightnessContrast contrast="10000"/>
                    </a14:imgEffect>
                  </a14:imgLayer>
                </a14:imgProps>
              </a:ext>
              <a:ext uri="{28A0092B-C50C-407E-A947-70E740481C1C}">
                <a14:useLocalDpi xmlns:a14="http://schemas.microsoft.com/office/drawing/2010/main" val="0"/>
              </a:ext>
            </a:extLst>
          </a:blip>
          <a:srcRect/>
          <a:stretch>
            <a:fillRect/>
          </a:stretch>
        </p:blipFill>
        <p:spPr bwMode="auto">
          <a:xfrm>
            <a:off x="299102" y="1913206"/>
            <a:ext cx="4439822" cy="2700997"/>
          </a:xfrm>
          <a:prstGeom prst="rect">
            <a:avLst/>
          </a:prstGeom>
          <a:noFill/>
          <a:ln>
            <a:solidFill>
              <a:schemeClr val="tx1">
                <a:lumMod val="85000"/>
                <a:lumOff val="15000"/>
              </a:schemeClr>
            </a:solidFill>
          </a:ln>
          <a:extLst>
            <a:ext uri="{909E8E84-426E-40DD-AFC4-6F175D3DCCD1}">
              <a14:hiddenFill xmlns:a14="http://schemas.microsoft.com/office/drawing/2010/main">
                <a:solidFill>
                  <a:srgbClr val="FFFFFF"/>
                </a:solidFill>
              </a14:hiddenFill>
            </a:ext>
          </a:extLst>
        </p:spPr>
      </p:pic>
      <p:graphicFrame>
        <p:nvGraphicFramePr>
          <p:cNvPr id="4" name="Table 3">
            <a:extLst>
              <a:ext uri="{FF2B5EF4-FFF2-40B4-BE49-F238E27FC236}">
                <a16:creationId xmlns:a16="http://schemas.microsoft.com/office/drawing/2014/main" id="{F66D90F2-0FE6-F922-8D5C-4178246EF9FE}"/>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013853579"/>
              </p:ext>
            </p:extLst>
          </p:nvPr>
        </p:nvGraphicFramePr>
        <p:xfrm>
          <a:off x="152132" y="5234533"/>
          <a:ext cx="4586792" cy="1513840"/>
        </p:xfrm>
        <a:graphic>
          <a:graphicData uri="http://schemas.openxmlformats.org/drawingml/2006/table">
            <a:tbl>
              <a:tblPr firstRow="1">
                <a:tableStyleId>{22838BEF-8BB2-4498-84A7-C5851F593DF1}</a:tableStyleId>
              </a:tblPr>
              <a:tblGrid>
                <a:gridCol w="1043476">
                  <a:extLst>
                    <a:ext uri="{9D8B030D-6E8A-4147-A177-3AD203B41FA5}">
                      <a16:colId xmlns:a16="http://schemas.microsoft.com/office/drawing/2014/main" val="589457095"/>
                    </a:ext>
                  </a:extLst>
                </a:gridCol>
                <a:gridCol w="1043476">
                  <a:extLst>
                    <a:ext uri="{9D8B030D-6E8A-4147-A177-3AD203B41FA5}">
                      <a16:colId xmlns:a16="http://schemas.microsoft.com/office/drawing/2014/main" val="706490510"/>
                    </a:ext>
                  </a:extLst>
                </a:gridCol>
                <a:gridCol w="931305">
                  <a:extLst>
                    <a:ext uri="{9D8B030D-6E8A-4147-A177-3AD203B41FA5}">
                      <a16:colId xmlns:a16="http://schemas.microsoft.com/office/drawing/2014/main" val="3977336771"/>
                    </a:ext>
                  </a:extLst>
                </a:gridCol>
                <a:gridCol w="824486">
                  <a:extLst>
                    <a:ext uri="{9D8B030D-6E8A-4147-A177-3AD203B41FA5}">
                      <a16:colId xmlns:a16="http://schemas.microsoft.com/office/drawing/2014/main" val="3799061743"/>
                    </a:ext>
                  </a:extLst>
                </a:gridCol>
                <a:gridCol w="744049">
                  <a:extLst>
                    <a:ext uri="{9D8B030D-6E8A-4147-A177-3AD203B41FA5}">
                      <a16:colId xmlns:a16="http://schemas.microsoft.com/office/drawing/2014/main" val="2454912544"/>
                    </a:ext>
                  </a:extLst>
                </a:gridCol>
              </a:tblGrid>
              <a:tr h="532410">
                <a:tc>
                  <a:txBody>
                    <a:bodyPr/>
                    <a:lstStyle/>
                    <a:p>
                      <a:pPr algn="l" fontAlgn="auto"/>
                      <a:r>
                        <a:rPr lang="en-GB" sz="1100" b="1" dirty="0">
                          <a:solidFill>
                            <a:srgbClr val="6A6A6A"/>
                          </a:solidFill>
                          <a:effectLst/>
                        </a:rPr>
                        <a:t>​</a:t>
                      </a:r>
                      <a:endParaRPr lang="en-GB" sz="1100" b="1" i="0" dirty="0">
                        <a:solidFill>
                          <a:srgbClr val="6A6A6A"/>
                        </a:solidFill>
                        <a:effectLst/>
                        <a:latin typeface="Raleway" pitchFamily="2" charset="0"/>
                      </a:endParaRPr>
                    </a:p>
                  </a:txBody>
                  <a:tcPr/>
                </a:tc>
                <a:tc>
                  <a:txBody>
                    <a:bodyPr/>
                    <a:lstStyle/>
                    <a:p>
                      <a:pPr algn="ctr" fontAlgn="auto"/>
                      <a:r>
                        <a:rPr lang="en-GB" sz="1100" b="1" dirty="0">
                          <a:solidFill>
                            <a:srgbClr val="002060"/>
                          </a:solidFill>
                          <a:effectLst/>
                        </a:rPr>
                        <a:t>​</a:t>
                      </a:r>
                    </a:p>
                    <a:p>
                      <a:pPr algn="ctr" fontAlgn="base"/>
                      <a:r>
                        <a:rPr lang="en-GB" sz="1100" b="1" dirty="0">
                          <a:solidFill>
                            <a:srgbClr val="002060"/>
                          </a:solidFill>
                          <a:effectLst/>
                        </a:rPr>
                        <a:t>STI Type​</a:t>
                      </a:r>
                      <a:endParaRPr lang="en-GB" sz="1100" b="1" i="0" dirty="0">
                        <a:solidFill>
                          <a:srgbClr val="002060"/>
                        </a:solidFill>
                        <a:effectLst/>
                      </a:endParaRPr>
                    </a:p>
                  </a:txBody>
                  <a:tcPr/>
                </a:tc>
                <a:tc>
                  <a:txBody>
                    <a:bodyPr/>
                    <a:lstStyle/>
                    <a:p>
                      <a:pPr algn="ctr" fontAlgn="base"/>
                      <a:r>
                        <a:rPr lang="en-GB" sz="1100" b="1" dirty="0">
                          <a:solidFill>
                            <a:srgbClr val="002060"/>
                          </a:solidFill>
                          <a:effectLst/>
                        </a:rPr>
                        <a:t>Tower </a:t>
                      </a:r>
                    </a:p>
                    <a:p>
                      <a:pPr algn="ctr" fontAlgn="base"/>
                      <a:r>
                        <a:rPr lang="en-GB" sz="1100" b="1" dirty="0">
                          <a:solidFill>
                            <a:srgbClr val="002060"/>
                          </a:solidFill>
                          <a:effectLst/>
                        </a:rPr>
                        <a:t>Hamlets​</a:t>
                      </a:r>
                    </a:p>
                    <a:p>
                      <a:pPr algn="ctr" fontAlgn="base"/>
                      <a:r>
                        <a:rPr lang="en-GB" sz="1100" b="1" dirty="0">
                          <a:solidFill>
                            <a:srgbClr val="002060"/>
                          </a:solidFill>
                          <a:effectLst/>
                        </a:rPr>
                        <a:t>(%)​</a:t>
                      </a:r>
                      <a:endParaRPr lang="en-GB" sz="1100" b="1" i="0" dirty="0">
                        <a:solidFill>
                          <a:srgbClr val="002060"/>
                        </a:solidFill>
                        <a:effectLst/>
                      </a:endParaRPr>
                    </a:p>
                  </a:txBody>
                  <a:tcPr/>
                </a:tc>
                <a:tc>
                  <a:txBody>
                    <a:bodyPr/>
                    <a:lstStyle/>
                    <a:p>
                      <a:pPr algn="ctr" fontAlgn="auto"/>
                      <a:r>
                        <a:rPr lang="en-GB" sz="1100" b="1" dirty="0">
                          <a:solidFill>
                            <a:srgbClr val="002060"/>
                          </a:solidFill>
                          <a:effectLst/>
                        </a:rPr>
                        <a:t>​</a:t>
                      </a:r>
                    </a:p>
                    <a:p>
                      <a:pPr algn="ctr" fontAlgn="base"/>
                      <a:r>
                        <a:rPr lang="en-GB" sz="1100" b="1" dirty="0">
                          <a:solidFill>
                            <a:srgbClr val="002060"/>
                          </a:solidFill>
                          <a:effectLst/>
                        </a:rPr>
                        <a:t>London</a:t>
                      </a:r>
                    </a:p>
                    <a:p>
                      <a:pPr algn="ctr" fontAlgn="base"/>
                      <a:r>
                        <a:rPr lang="en-GB" sz="1100" b="1" dirty="0">
                          <a:solidFill>
                            <a:srgbClr val="002060"/>
                          </a:solidFill>
                          <a:effectLst/>
                        </a:rPr>
                        <a:t> (%)​</a:t>
                      </a:r>
                      <a:endParaRPr lang="en-GB" sz="1100" b="1" i="0" dirty="0">
                        <a:solidFill>
                          <a:srgbClr val="002060"/>
                        </a:solidFill>
                        <a:effectLst/>
                      </a:endParaRPr>
                    </a:p>
                  </a:txBody>
                  <a:tcPr/>
                </a:tc>
                <a:tc>
                  <a:txBody>
                    <a:bodyPr/>
                    <a:lstStyle/>
                    <a:p>
                      <a:pPr algn="ctr" fontAlgn="auto"/>
                      <a:r>
                        <a:rPr lang="en-GB" sz="1100" b="1" dirty="0">
                          <a:solidFill>
                            <a:srgbClr val="002060"/>
                          </a:solidFill>
                          <a:effectLst/>
                        </a:rPr>
                        <a:t>​</a:t>
                      </a:r>
                    </a:p>
                    <a:p>
                      <a:pPr algn="ctr" fontAlgn="base"/>
                      <a:r>
                        <a:rPr lang="en-GB" sz="1100" b="1" dirty="0">
                          <a:solidFill>
                            <a:srgbClr val="002060"/>
                          </a:solidFill>
                          <a:effectLst/>
                        </a:rPr>
                        <a:t>England</a:t>
                      </a:r>
                    </a:p>
                    <a:p>
                      <a:pPr algn="ctr" fontAlgn="base"/>
                      <a:r>
                        <a:rPr lang="en-GB" sz="1100" b="1" dirty="0">
                          <a:solidFill>
                            <a:srgbClr val="002060"/>
                          </a:solidFill>
                          <a:effectLst/>
                        </a:rPr>
                        <a:t> (%)​</a:t>
                      </a:r>
                      <a:endParaRPr lang="en-GB" sz="1100" b="1" i="0" dirty="0">
                        <a:solidFill>
                          <a:srgbClr val="002060"/>
                        </a:solidFill>
                        <a:effectLst/>
                      </a:endParaRPr>
                    </a:p>
                  </a:txBody>
                  <a:tcPr/>
                </a:tc>
                <a:extLst>
                  <a:ext uri="{0D108BD9-81ED-4DB2-BD59-A6C34878D82A}">
                    <a16:rowId xmlns:a16="http://schemas.microsoft.com/office/drawing/2014/main" val="1459986373"/>
                  </a:ext>
                </a:extLst>
              </a:tr>
              <a:tr h="295835">
                <a:tc>
                  <a:txBody>
                    <a:bodyPr/>
                    <a:lstStyle/>
                    <a:p>
                      <a:pPr algn="ctr" fontAlgn="base"/>
                      <a:r>
                        <a:rPr lang="en-GB" sz="1100" b="1" dirty="0">
                          <a:solidFill>
                            <a:srgbClr val="00445E"/>
                          </a:solidFill>
                          <a:effectLst/>
                        </a:rPr>
                        <a:t>GBMSM</a:t>
                      </a:r>
                      <a:r>
                        <a:rPr lang="en-GB" sz="1100" b="0" dirty="0">
                          <a:solidFill>
                            <a:srgbClr val="00445E"/>
                          </a:solidFill>
                          <a:effectLst/>
                        </a:rPr>
                        <a:t>​</a:t>
                      </a:r>
                      <a:endParaRPr lang="en-GB" sz="1100" b="0" i="0" dirty="0">
                        <a:solidFill>
                          <a:srgbClr val="00445E"/>
                        </a:solidFill>
                        <a:effectLst/>
                      </a:endParaRPr>
                    </a:p>
                  </a:txBody>
                  <a:tcPr anchor="ctr"/>
                </a:tc>
                <a:tc>
                  <a:txBody>
                    <a:bodyPr/>
                    <a:lstStyle/>
                    <a:p>
                      <a:pPr algn="ctr" fontAlgn="base"/>
                      <a:r>
                        <a:rPr lang="en-GB" sz="1100" b="0" dirty="0">
                          <a:solidFill>
                            <a:srgbClr val="00445E"/>
                          </a:solidFill>
                          <a:effectLst/>
                        </a:rPr>
                        <a:t>Gonorrhoea​</a:t>
                      </a:r>
                      <a:endParaRPr lang="en-GB" sz="1100" b="0" i="0" dirty="0">
                        <a:solidFill>
                          <a:srgbClr val="00445E"/>
                        </a:solidFill>
                        <a:effectLst/>
                      </a:endParaRPr>
                    </a:p>
                  </a:txBody>
                  <a:tcPr/>
                </a:tc>
                <a:tc>
                  <a:txBody>
                    <a:bodyPr/>
                    <a:lstStyle/>
                    <a:p>
                      <a:pPr algn="ctr" fontAlgn="base"/>
                      <a:r>
                        <a:rPr lang="en-GB" sz="1100" b="0" dirty="0">
                          <a:solidFill>
                            <a:srgbClr val="00445E"/>
                          </a:solidFill>
                          <a:effectLst/>
                        </a:rPr>
                        <a:t>21.7​</a:t>
                      </a:r>
                      <a:endParaRPr lang="en-GB" sz="1100" b="0" i="0" dirty="0">
                        <a:solidFill>
                          <a:srgbClr val="00445E"/>
                        </a:solidFill>
                        <a:effectLst/>
                      </a:endParaRPr>
                    </a:p>
                  </a:txBody>
                  <a:tcPr/>
                </a:tc>
                <a:tc>
                  <a:txBody>
                    <a:bodyPr/>
                    <a:lstStyle/>
                    <a:p>
                      <a:pPr algn="ctr" fontAlgn="base"/>
                      <a:r>
                        <a:rPr lang="en-GB" sz="1100" b="0" dirty="0">
                          <a:solidFill>
                            <a:srgbClr val="00445E"/>
                          </a:solidFill>
                          <a:effectLst/>
                        </a:rPr>
                        <a:t>21.2​</a:t>
                      </a:r>
                      <a:endParaRPr lang="en-GB" sz="1100" b="0" i="0" dirty="0">
                        <a:solidFill>
                          <a:srgbClr val="00445E"/>
                        </a:solidFill>
                        <a:effectLst/>
                      </a:endParaRPr>
                    </a:p>
                  </a:txBody>
                  <a:tcPr/>
                </a:tc>
                <a:tc>
                  <a:txBody>
                    <a:bodyPr/>
                    <a:lstStyle/>
                    <a:p>
                      <a:pPr algn="ctr" fontAlgn="base"/>
                      <a:r>
                        <a:rPr lang="en-GB" sz="1100" b="0" dirty="0">
                          <a:solidFill>
                            <a:srgbClr val="00445E"/>
                          </a:solidFill>
                          <a:effectLst/>
                        </a:rPr>
                        <a:t>16.8​</a:t>
                      </a:r>
                      <a:endParaRPr lang="en-GB" sz="1100" b="0" i="0" dirty="0">
                        <a:solidFill>
                          <a:srgbClr val="00445E"/>
                        </a:solidFill>
                        <a:effectLst/>
                      </a:endParaRPr>
                    </a:p>
                  </a:txBody>
                  <a:tcPr/>
                </a:tc>
                <a:extLst>
                  <a:ext uri="{0D108BD9-81ED-4DB2-BD59-A6C34878D82A}">
                    <a16:rowId xmlns:a16="http://schemas.microsoft.com/office/drawing/2014/main" val="3561599167"/>
                  </a:ext>
                </a:extLst>
              </a:tr>
              <a:tr h="293445">
                <a:tc>
                  <a:txBody>
                    <a:bodyPr/>
                    <a:lstStyle/>
                    <a:p>
                      <a:pPr algn="ctr" fontAlgn="base"/>
                      <a:endParaRPr lang="en-GB" sz="1100" b="0" i="0" dirty="0">
                        <a:solidFill>
                          <a:srgbClr val="00445E"/>
                        </a:solidFill>
                        <a:effectLst/>
                      </a:endParaRPr>
                    </a:p>
                  </a:txBody>
                  <a:tcPr anchor="ctr"/>
                </a:tc>
                <a:tc>
                  <a:txBody>
                    <a:bodyPr/>
                    <a:lstStyle/>
                    <a:p>
                      <a:r>
                        <a:rPr lang="en-GB" sz="1100" b="0" dirty="0">
                          <a:solidFill>
                            <a:srgbClr val="00445E"/>
                          </a:solidFill>
                          <a:effectLst/>
                        </a:rPr>
                        <a:t>Chlamydia​</a:t>
                      </a:r>
                      <a:endParaRPr lang="en-GB" dirty="0"/>
                    </a:p>
                  </a:txBody>
                  <a:tcPr/>
                </a:tc>
                <a:tc>
                  <a:txBody>
                    <a:bodyPr/>
                    <a:lstStyle/>
                    <a:p>
                      <a:r>
                        <a:rPr lang="en-GB" sz="1100" b="0">
                          <a:solidFill>
                            <a:srgbClr val="00445E"/>
                          </a:solidFill>
                          <a:effectLst/>
                        </a:rPr>
                        <a:t>18.4​</a:t>
                      </a:r>
                      <a:endParaRPr lang="en-GB"/>
                    </a:p>
                  </a:txBody>
                  <a:tcPr/>
                </a:tc>
                <a:tc>
                  <a:txBody>
                    <a:bodyPr/>
                    <a:lstStyle/>
                    <a:p>
                      <a:r>
                        <a:rPr lang="en-GB" sz="1100" b="0">
                          <a:solidFill>
                            <a:srgbClr val="00445E"/>
                          </a:solidFill>
                          <a:effectLst/>
                        </a:rPr>
                        <a:t>17.5​</a:t>
                      </a:r>
                      <a:endParaRPr lang="en-GB"/>
                    </a:p>
                  </a:txBody>
                  <a:tcPr/>
                </a:tc>
                <a:tc>
                  <a:txBody>
                    <a:bodyPr/>
                    <a:lstStyle/>
                    <a:p>
                      <a:r>
                        <a:rPr lang="en-GB" sz="1100" b="0" dirty="0">
                          <a:solidFill>
                            <a:srgbClr val="00445E"/>
                          </a:solidFill>
                          <a:effectLst/>
                        </a:rPr>
                        <a:t>13.4​</a:t>
                      </a:r>
                      <a:endParaRPr lang="en-GB" dirty="0"/>
                    </a:p>
                  </a:txBody>
                  <a:tcPr/>
                </a:tc>
                <a:extLst>
                  <a:ext uri="{0D108BD9-81ED-4DB2-BD59-A6C34878D82A}">
                    <a16:rowId xmlns:a16="http://schemas.microsoft.com/office/drawing/2014/main" val="1161557394"/>
                  </a:ext>
                </a:extLst>
              </a:tr>
              <a:tr h="330200">
                <a:tc>
                  <a:txBody>
                    <a:bodyPr/>
                    <a:lstStyle/>
                    <a:p>
                      <a:pPr algn="ctr" fontAlgn="base"/>
                      <a:endParaRPr lang="en-GB" sz="1100" b="0" i="0" dirty="0">
                        <a:solidFill>
                          <a:srgbClr val="00445E"/>
                        </a:solidFill>
                        <a:effectLst/>
                      </a:endParaRPr>
                    </a:p>
                  </a:txBody>
                  <a:tcPr anchor="ctr"/>
                </a:tc>
                <a:tc>
                  <a:txBody>
                    <a:bodyPr/>
                    <a:lstStyle/>
                    <a:p>
                      <a:r>
                        <a:rPr lang="en-GB" sz="1100" b="0">
                          <a:solidFill>
                            <a:srgbClr val="00445E"/>
                          </a:solidFill>
                          <a:effectLst/>
                        </a:rPr>
                        <a:t>Syphilis​</a:t>
                      </a:r>
                      <a:endParaRPr lang="en-GB"/>
                    </a:p>
                  </a:txBody>
                  <a:tcPr/>
                </a:tc>
                <a:tc>
                  <a:txBody>
                    <a:bodyPr/>
                    <a:lstStyle/>
                    <a:p>
                      <a:r>
                        <a:rPr lang="en-GB" sz="1100" b="0">
                          <a:solidFill>
                            <a:srgbClr val="00445E"/>
                          </a:solidFill>
                          <a:effectLst/>
                        </a:rPr>
                        <a:t>4.0​</a:t>
                      </a:r>
                      <a:endParaRPr lang="en-GB"/>
                    </a:p>
                  </a:txBody>
                  <a:tcPr/>
                </a:tc>
                <a:tc>
                  <a:txBody>
                    <a:bodyPr/>
                    <a:lstStyle/>
                    <a:p>
                      <a:r>
                        <a:rPr lang="en-GB" sz="1100" b="0">
                          <a:solidFill>
                            <a:srgbClr val="00445E"/>
                          </a:solidFill>
                          <a:effectLst/>
                        </a:rPr>
                        <a:t>4.7​</a:t>
                      </a:r>
                      <a:endParaRPr lang="en-GB"/>
                    </a:p>
                  </a:txBody>
                  <a:tcPr/>
                </a:tc>
                <a:tc>
                  <a:txBody>
                    <a:bodyPr/>
                    <a:lstStyle/>
                    <a:p>
                      <a:r>
                        <a:rPr lang="en-GB" sz="1100" b="0" dirty="0">
                          <a:solidFill>
                            <a:srgbClr val="00445E"/>
                          </a:solidFill>
                          <a:effectLst/>
                        </a:rPr>
                        <a:t>4.2​</a:t>
                      </a:r>
                      <a:endParaRPr lang="en-GB" dirty="0"/>
                    </a:p>
                  </a:txBody>
                  <a:tcPr/>
                </a:tc>
                <a:extLst>
                  <a:ext uri="{0D108BD9-81ED-4DB2-BD59-A6C34878D82A}">
                    <a16:rowId xmlns:a16="http://schemas.microsoft.com/office/drawing/2014/main" val="2503280616"/>
                  </a:ext>
                </a:extLst>
              </a:tr>
            </a:tbl>
          </a:graphicData>
        </a:graphic>
      </p:graphicFrame>
    </p:spTree>
    <p:extLst>
      <p:ext uri="{BB962C8B-B14F-4D97-AF65-F5344CB8AC3E}">
        <p14:creationId xmlns:p14="http://schemas.microsoft.com/office/powerpoint/2010/main" val="193336514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BBA69DA-8EA1-C769-E3CE-AFDBCEF8BCA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7A63A5D-402C-CDE7-8327-9378FD22E67E}"/>
              </a:ext>
            </a:extLst>
          </p:cNvPr>
          <p:cNvSpPr>
            <a:spLocks noGrp="1"/>
          </p:cNvSpPr>
          <p:nvPr>
            <p:ph type="ctrTitle"/>
          </p:nvPr>
        </p:nvSpPr>
        <p:spPr>
          <a:xfrm>
            <a:off x="485918" y="1656995"/>
            <a:ext cx="5389595" cy="2524991"/>
          </a:xfrm>
        </p:spPr>
        <p:txBody>
          <a:bodyPr>
            <a:normAutofit/>
          </a:bodyPr>
          <a:lstStyle/>
          <a:p>
            <a:r>
              <a:rPr lang="en-GB" b="1" dirty="0">
                <a:solidFill>
                  <a:schemeClr val="tx1"/>
                </a:solidFill>
              </a:rPr>
              <a:t>5. STI testing</a:t>
            </a:r>
            <a:br>
              <a:rPr lang="en-GB" b="1" dirty="0"/>
            </a:br>
            <a:r>
              <a:rPr lang="en-GB" b="1" dirty="0"/>
              <a:t> </a:t>
            </a:r>
            <a:br>
              <a:rPr lang="en-GB" b="1" dirty="0"/>
            </a:br>
            <a:endParaRPr lang="en-GB" b="1" dirty="0"/>
          </a:p>
        </p:txBody>
      </p:sp>
    </p:spTree>
    <p:extLst>
      <p:ext uri="{BB962C8B-B14F-4D97-AF65-F5344CB8AC3E}">
        <p14:creationId xmlns:p14="http://schemas.microsoft.com/office/powerpoint/2010/main" val="128996831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2A0D3FC-9398-08CE-11C1-030F294BC834}"/>
              </a:ext>
            </a:extLst>
          </p:cNvPr>
          <p:cNvSpPr>
            <a:spLocks noGrp="1"/>
          </p:cNvSpPr>
          <p:nvPr>
            <p:ph type="title"/>
          </p:nvPr>
        </p:nvSpPr>
        <p:spPr>
          <a:xfrm>
            <a:off x="988314" y="-1325563"/>
            <a:ext cx="7886700" cy="1325563"/>
          </a:xfrm>
        </p:spPr>
        <p:txBody>
          <a:bodyPr anchor="b"/>
          <a:lstStyle/>
          <a:p>
            <a:r>
              <a:rPr lang="en-GB" dirty="0"/>
              <a:t>Outcomes and Summary of recommendations</a:t>
            </a:r>
          </a:p>
        </p:txBody>
      </p:sp>
      <p:graphicFrame>
        <p:nvGraphicFramePr>
          <p:cNvPr id="3" name="Table 2">
            <a:extLst>
              <a:ext uri="{FF2B5EF4-FFF2-40B4-BE49-F238E27FC236}">
                <a16:creationId xmlns:a16="http://schemas.microsoft.com/office/drawing/2014/main" id="{C15D0396-B881-E708-F431-E8B30BF3E7DD}"/>
              </a:ext>
            </a:extLst>
          </p:cNvPr>
          <p:cNvGraphicFramePr>
            <a:graphicFrameLocks noGrp="1"/>
          </p:cNvGraphicFramePr>
          <p:nvPr>
            <p:extLst>
              <p:ext uri="{D42A27DB-BD31-4B8C-83A1-F6EECF244321}">
                <p14:modId xmlns:p14="http://schemas.microsoft.com/office/powerpoint/2010/main" val="1128594555"/>
              </p:ext>
            </p:extLst>
          </p:nvPr>
        </p:nvGraphicFramePr>
        <p:xfrm>
          <a:off x="218514" y="1027468"/>
          <a:ext cx="8706971" cy="5285926"/>
        </p:xfrm>
        <a:graphic>
          <a:graphicData uri="http://schemas.openxmlformats.org/drawingml/2006/table">
            <a:tbl>
              <a:tblPr firstRow="1" bandRow="1">
                <a:tableStyleId>{BDBED569-4797-4DF1-A0F4-6AAB3CD982D8}</a:tableStyleId>
              </a:tblPr>
              <a:tblGrid>
                <a:gridCol w="299748">
                  <a:extLst>
                    <a:ext uri="{9D8B030D-6E8A-4147-A177-3AD203B41FA5}">
                      <a16:colId xmlns:a16="http://schemas.microsoft.com/office/drawing/2014/main" val="362490733"/>
                    </a:ext>
                  </a:extLst>
                </a:gridCol>
                <a:gridCol w="1432220">
                  <a:extLst>
                    <a:ext uri="{9D8B030D-6E8A-4147-A177-3AD203B41FA5}">
                      <a16:colId xmlns:a16="http://schemas.microsoft.com/office/drawing/2014/main" val="1058012585"/>
                    </a:ext>
                  </a:extLst>
                </a:gridCol>
                <a:gridCol w="6975003">
                  <a:extLst>
                    <a:ext uri="{9D8B030D-6E8A-4147-A177-3AD203B41FA5}">
                      <a16:colId xmlns:a16="http://schemas.microsoft.com/office/drawing/2014/main" val="2712277579"/>
                    </a:ext>
                  </a:extLst>
                </a:gridCol>
              </a:tblGrid>
              <a:tr h="347165">
                <a:tc>
                  <a:txBody>
                    <a:bodyPr/>
                    <a:lstStyle/>
                    <a:p>
                      <a:r>
                        <a:rPr lang="en-GB" sz="1000" dirty="0">
                          <a:solidFill>
                            <a:schemeClr val="tx1"/>
                          </a:solidFill>
                          <a:latin typeface="Calibri" panose="020F0502020204030204" pitchFamily="34" charset="0"/>
                          <a:cs typeface="Calibri" panose="020F0502020204030204" pitchFamily="34" charset="0"/>
                        </a:rPr>
                        <a:t>#</a:t>
                      </a:r>
                    </a:p>
                  </a:txBody>
                  <a:tcPr/>
                </a:tc>
                <a:tc>
                  <a:txBody>
                    <a:bodyPr/>
                    <a:lstStyle/>
                    <a:p>
                      <a:r>
                        <a:rPr lang="en-GB" sz="1200" dirty="0">
                          <a:solidFill>
                            <a:schemeClr val="tx1"/>
                          </a:solidFill>
                          <a:latin typeface="Calibri" panose="020F0502020204030204" pitchFamily="34" charset="0"/>
                          <a:cs typeface="Calibri" panose="020F0502020204030204" pitchFamily="34" charset="0"/>
                        </a:rPr>
                        <a:t>Outcome </a:t>
                      </a:r>
                    </a:p>
                  </a:txBody>
                  <a:tcPr/>
                </a:tc>
                <a:tc>
                  <a:txBody>
                    <a:bodyPr/>
                    <a:lstStyle/>
                    <a:p>
                      <a:pPr algn="ctr"/>
                      <a:r>
                        <a:rPr lang="en-GB" sz="1200" dirty="0">
                          <a:solidFill>
                            <a:schemeClr val="tx1"/>
                          </a:solidFill>
                          <a:latin typeface="Calibri" panose="020F0502020204030204" pitchFamily="34" charset="0"/>
                          <a:cs typeface="Calibri" panose="020F0502020204030204" pitchFamily="34" charset="0"/>
                        </a:rPr>
                        <a:t>Summary of recommendations</a:t>
                      </a:r>
                    </a:p>
                  </a:txBody>
                  <a:tcPr/>
                </a:tc>
                <a:extLst>
                  <a:ext uri="{0D108BD9-81ED-4DB2-BD59-A6C34878D82A}">
                    <a16:rowId xmlns:a16="http://schemas.microsoft.com/office/drawing/2014/main" val="713491723"/>
                  </a:ext>
                </a:extLst>
              </a:tr>
              <a:tr h="886193">
                <a:tc>
                  <a:txBody>
                    <a:bodyPr/>
                    <a:lstStyle/>
                    <a:p>
                      <a:r>
                        <a:rPr lang="en-GB" sz="1000" dirty="0">
                          <a:latin typeface="Calibri" panose="020F0502020204030204" pitchFamily="34" charset="0"/>
                          <a:cs typeface="Calibri" panose="020F0502020204030204" pitchFamily="34" charset="0"/>
                        </a:rPr>
                        <a:t>1</a:t>
                      </a:r>
                    </a:p>
                  </a:txBody>
                  <a:tcPr/>
                </a:tc>
                <a:tc>
                  <a:txBody>
                    <a:bodyPr/>
                    <a:lstStyle/>
                    <a:p>
                      <a:pPr algn="l"/>
                      <a:r>
                        <a:rPr lang="en-US" sz="1000" dirty="0">
                          <a:latin typeface="Calibri" panose="020F0502020204030204" pitchFamily="34" charset="0"/>
                          <a:cs typeface="Calibri" panose="020F0502020204030204" pitchFamily="34" charset="0"/>
                        </a:rPr>
                        <a:t>Increase knowledge and information on sexual health and promote safe sexual </a:t>
                      </a:r>
                      <a:r>
                        <a:rPr lang="en-US" sz="1000" dirty="0" err="1">
                          <a:latin typeface="Calibri" panose="020F0502020204030204" pitchFamily="34" charset="0"/>
                          <a:cs typeface="Calibri" panose="020F0502020204030204" pitchFamily="34" charset="0"/>
                        </a:rPr>
                        <a:t>behaviour</a:t>
                      </a:r>
                      <a:endParaRPr lang="en-GB" sz="1000" dirty="0">
                        <a:latin typeface="Calibri" panose="020F0502020204030204" pitchFamily="34" charset="0"/>
                        <a:cs typeface="Calibri" panose="020F0502020204030204" pitchFamily="34" charset="0"/>
                      </a:endParaRPr>
                    </a:p>
                  </a:txBody>
                  <a:tcPr/>
                </a:tc>
                <a:tc>
                  <a:txBody>
                    <a:bodyPr/>
                    <a:lstStyle/>
                    <a:p>
                      <a:pPr marL="171450" indent="-171450">
                        <a:buFont typeface="Arial" panose="020B0604020202020204" pitchFamily="34" charset="0"/>
                        <a:buChar char="•"/>
                      </a:pPr>
                      <a:r>
                        <a:rPr lang="en-US" sz="1000" dirty="0">
                          <a:latin typeface="Calibri" panose="020F0502020204030204" pitchFamily="34" charset="0"/>
                          <a:cs typeface="Calibri" panose="020F0502020204030204" pitchFamily="34" charset="0"/>
                        </a:rPr>
                        <a:t>Work with partners to improve the delivery of SRH messaging – around safe sexual </a:t>
                      </a:r>
                      <a:r>
                        <a:rPr lang="en-US" sz="1000" dirty="0" err="1">
                          <a:latin typeface="Calibri" panose="020F0502020204030204" pitchFamily="34" charset="0"/>
                          <a:cs typeface="Calibri" panose="020F0502020204030204" pitchFamily="34" charset="0"/>
                        </a:rPr>
                        <a:t>behaviour</a:t>
                      </a:r>
                      <a:r>
                        <a:rPr lang="en-US" sz="1000" dirty="0">
                          <a:latin typeface="Calibri" panose="020F0502020204030204" pitchFamily="34" charset="0"/>
                          <a:cs typeface="Calibri" panose="020F0502020204030204" pitchFamily="34" charset="0"/>
                        </a:rPr>
                        <a:t> and frequent STI testing</a:t>
                      </a:r>
                    </a:p>
                    <a:p>
                      <a:pPr marL="171450" indent="-171450">
                        <a:buFont typeface="Arial" panose="020B0604020202020204" pitchFamily="34" charset="0"/>
                        <a:buChar char="•"/>
                      </a:pPr>
                      <a:r>
                        <a:rPr lang="en-US" sz="1000" dirty="0">
                          <a:latin typeface="Calibri" panose="020F0502020204030204" pitchFamily="34" charset="0"/>
                          <a:cs typeface="Calibri" panose="020F0502020204030204" pitchFamily="34" charset="0"/>
                        </a:rPr>
                        <a:t>Promote </a:t>
                      </a:r>
                      <a:r>
                        <a:rPr lang="en-US" sz="1000" dirty="0" err="1">
                          <a:latin typeface="Calibri" panose="020F0502020204030204" pitchFamily="34" charset="0"/>
                          <a:cs typeface="Calibri" panose="020F0502020204030204" pitchFamily="34" charset="0"/>
                        </a:rPr>
                        <a:t>PrEP</a:t>
                      </a:r>
                      <a:r>
                        <a:rPr lang="en-US" sz="1000" dirty="0">
                          <a:latin typeface="Calibri" panose="020F0502020204030204" pitchFamily="34" charset="0"/>
                          <a:cs typeface="Calibri" panose="020F0502020204030204" pitchFamily="34" charset="0"/>
                        </a:rPr>
                        <a:t> awareness in the community- especially targeting high risk groups</a:t>
                      </a:r>
                    </a:p>
                    <a:p>
                      <a:pPr marL="171450" indent="-171450">
                        <a:buFont typeface="Arial" panose="020B0604020202020204" pitchFamily="34" charset="0"/>
                        <a:buChar char="•"/>
                      </a:pPr>
                      <a:r>
                        <a:rPr lang="en-US" sz="1000" dirty="0">
                          <a:latin typeface="Calibri" panose="020F0502020204030204" pitchFamily="34" charset="0"/>
                          <a:cs typeface="Calibri" panose="020F0502020204030204" pitchFamily="34" charset="0"/>
                        </a:rPr>
                        <a:t>Deliver targeted STI /HIV prevention and health promotion for GBMSM</a:t>
                      </a:r>
                    </a:p>
                  </a:txBody>
                  <a:tcPr/>
                </a:tc>
                <a:extLst>
                  <a:ext uri="{0D108BD9-81ED-4DB2-BD59-A6C34878D82A}">
                    <a16:rowId xmlns:a16="http://schemas.microsoft.com/office/drawing/2014/main" val="3031973913"/>
                  </a:ext>
                </a:extLst>
              </a:tr>
              <a:tr h="1202691">
                <a:tc>
                  <a:txBody>
                    <a:bodyPr/>
                    <a:lstStyle/>
                    <a:p>
                      <a:r>
                        <a:rPr lang="en-GB" sz="1000" dirty="0">
                          <a:latin typeface="Calibri" panose="020F0502020204030204" pitchFamily="34" charset="0"/>
                          <a:cs typeface="Calibri" panose="020F0502020204030204" pitchFamily="34" charset="0"/>
                        </a:rPr>
                        <a:t>2</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b="0" u="none" dirty="0">
                          <a:solidFill>
                            <a:schemeClr val="tx1"/>
                          </a:solidFill>
                          <a:latin typeface="Calibri" panose="020F0502020204030204" pitchFamily="34" charset="0"/>
                          <a:cs typeface="Calibri" panose="020F0502020204030204" pitchFamily="34" charset="0"/>
                        </a:rPr>
                        <a:t>Improve rates of STI/HIV &amp; Testing</a:t>
                      </a:r>
                    </a:p>
                    <a:p>
                      <a:endParaRPr lang="en-GB" sz="1000" dirty="0">
                        <a:latin typeface="Calibri" panose="020F0502020204030204" pitchFamily="34" charset="0"/>
                        <a:cs typeface="Calibri" panose="020F0502020204030204" pitchFamily="34" charset="0"/>
                      </a:endParaRPr>
                    </a:p>
                  </a:txBody>
                  <a:tcPr/>
                </a:tc>
                <a:tc>
                  <a:txBody>
                    <a:bodyPr/>
                    <a:lstStyle/>
                    <a:p>
                      <a:pPr marL="171450" indent="-171450">
                        <a:buFont typeface="Arial" panose="020B0604020202020204" pitchFamily="34" charset="0"/>
                        <a:buChar char="•"/>
                      </a:pPr>
                      <a:r>
                        <a:rPr lang="en-US" sz="1000" dirty="0">
                          <a:latin typeface="Calibri" panose="020F0502020204030204" pitchFamily="34" charset="0"/>
                          <a:cs typeface="Calibri" panose="020F0502020204030204" pitchFamily="34" charset="0"/>
                        </a:rPr>
                        <a:t>Increase STI testing in specific groups and locations:</a:t>
                      </a:r>
                    </a:p>
                    <a:p>
                      <a:pPr marL="171450" indent="-171450">
                        <a:buFontTx/>
                        <a:buChar char="-"/>
                      </a:pPr>
                      <a:r>
                        <a:rPr lang="en-US" sz="1000" dirty="0">
                          <a:latin typeface="Calibri" panose="020F0502020204030204" pitchFamily="34" charset="0"/>
                          <a:cs typeface="Calibri" panose="020F0502020204030204" pitchFamily="34" charset="0"/>
                        </a:rPr>
                        <a:t>Males aged 45-64 </a:t>
                      </a:r>
                    </a:p>
                    <a:p>
                      <a:pPr marL="171450" indent="-171450">
                        <a:buFontTx/>
                        <a:buChar char="-"/>
                      </a:pPr>
                      <a:r>
                        <a:rPr lang="en-US" sz="1000" dirty="0">
                          <a:latin typeface="Calibri" panose="020F0502020204030204" pitchFamily="34" charset="0"/>
                          <a:cs typeface="Calibri" panose="020F0502020204030204" pitchFamily="34" charset="0"/>
                        </a:rPr>
                        <a:t>GBMSM groups in general and GBMSM aged 35-44 &amp; Heterosexual groups</a:t>
                      </a:r>
                    </a:p>
                    <a:p>
                      <a:pPr marL="171450" indent="-171450">
                        <a:buFontTx/>
                        <a:buChar char="-"/>
                      </a:pPr>
                      <a:r>
                        <a:rPr lang="en-US" sz="1000" dirty="0">
                          <a:latin typeface="Calibri" panose="020F0502020204030204" pitchFamily="34" charset="0"/>
                          <a:cs typeface="Calibri" panose="020F0502020204030204" pitchFamily="34" charset="0"/>
                        </a:rPr>
                        <a:t>Poplar and Limehouse towards the SE of the borough and St Dunstan’s</a:t>
                      </a:r>
                    </a:p>
                    <a:p>
                      <a:pPr marL="171450" indent="-171450">
                        <a:buFontTx/>
                        <a:buChar char="-"/>
                      </a:pPr>
                      <a:r>
                        <a:rPr lang="en-US" sz="1000" dirty="0">
                          <a:latin typeface="Calibri" panose="020F0502020204030204" pitchFamily="34" charset="0"/>
                          <a:cs typeface="Calibri" panose="020F0502020204030204" pitchFamily="34" charset="0"/>
                        </a:rPr>
                        <a:t>Chlamydia testing in young people</a:t>
                      </a:r>
                    </a:p>
                    <a:p>
                      <a:pPr marL="171450" indent="-171450">
                        <a:buFont typeface="Arial" panose="020B0604020202020204" pitchFamily="34" charset="0"/>
                        <a:buChar char="•"/>
                      </a:pPr>
                      <a:endParaRPr lang="en-US" sz="1000" dirty="0">
                        <a:latin typeface="Calibri" panose="020F0502020204030204" pitchFamily="34" charset="0"/>
                        <a:cs typeface="Calibri" panose="020F0502020204030204" pitchFamily="34" charset="0"/>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000" dirty="0">
                          <a:solidFill>
                            <a:schemeClr val="tx1"/>
                          </a:solidFill>
                          <a:latin typeface="Calibri" panose="020F0502020204030204" pitchFamily="34" charset="0"/>
                          <a:cs typeface="Calibri" panose="020F0502020204030204" pitchFamily="34" charset="0"/>
                        </a:rPr>
                        <a:t>Enable high-risk groups (e.g. GBMSM for Gonorrhoea and Syphilis) to test regularly as per national guidelines.</a:t>
                      </a:r>
                      <a:endParaRPr lang="en-GB" sz="1000" dirty="0">
                        <a:latin typeface="Calibri" panose="020F0502020204030204" pitchFamily="34" charset="0"/>
                        <a:cs typeface="Calibri" panose="020F0502020204030204" pitchFamily="34" charset="0"/>
                      </a:endParaRPr>
                    </a:p>
                  </a:txBody>
                  <a:tcPr/>
                </a:tc>
                <a:extLst>
                  <a:ext uri="{0D108BD9-81ED-4DB2-BD59-A6C34878D82A}">
                    <a16:rowId xmlns:a16="http://schemas.microsoft.com/office/drawing/2014/main" val="3320663805"/>
                  </a:ext>
                </a:extLst>
              </a:tr>
              <a:tr h="626945">
                <a:tc>
                  <a:txBody>
                    <a:bodyPr/>
                    <a:lstStyle/>
                    <a:p>
                      <a:r>
                        <a:rPr lang="en-GB" sz="1000" dirty="0">
                          <a:latin typeface="Calibri" panose="020F0502020204030204" pitchFamily="34" charset="0"/>
                          <a:cs typeface="Calibri" panose="020F0502020204030204" pitchFamily="34" charset="0"/>
                        </a:rPr>
                        <a:t>3</a:t>
                      </a:r>
                    </a:p>
                  </a:txBody>
                  <a:tcPr/>
                </a:tc>
                <a:tc>
                  <a:txBody>
                    <a:bodyPr/>
                    <a:lstStyle/>
                    <a:p>
                      <a:r>
                        <a:rPr lang="en-GB" sz="1000" dirty="0">
                          <a:latin typeface="Calibri" panose="020F0502020204030204" pitchFamily="34" charset="0"/>
                          <a:cs typeface="Calibri" panose="020F0502020204030204" pitchFamily="34" charset="0"/>
                        </a:rPr>
                        <a:t>Improve access to  contraception </a:t>
                      </a:r>
                    </a:p>
                    <a:p>
                      <a:endParaRPr lang="en-GB" sz="1000" dirty="0">
                        <a:latin typeface="Calibri" panose="020F0502020204030204" pitchFamily="34" charset="0"/>
                        <a:cs typeface="Calibri" panose="020F0502020204030204" pitchFamily="34" charset="0"/>
                      </a:endParaRPr>
                    </a:p>
                  </a:txBody>
                  <a:tcPr/>
                </a:tc>
                <a:tc>
                  <a:txBody>
                    <a:bodyPr/>
                    <a:lstStyle/>
                    <a:p>
                      <a:pPr marL="171450" indent="-171450">
                        <a:buFont typeface="Arial" panose="020B0604020202020204" pitchFamily="34" charset="0"/>
                        <a:buChar char="•"/>
                      </a:pPr>
                      <a:r>
                        <a:rPr lang="en-US" sz="1000" dirty="0">
                          <a:latin typeface="Calibri" panose="020F0502020204030204" pitchFamily="34" charset="0"/>
                          <a:cs typeface="Calibri" panose="020F0502020204030204" pitchFamily="34" charset="0"/>
                        </a:rPr>
                        <a:t>Improve availability of LARC and ensure that a full range of contraceptives are proactively offered by healthcare professionals.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000" dirty="0">
                          <a:latin typeface="Calibri" panose="020F0502020204030204" pitchFamily="34" charset="0"/>
                          <a:cs typeface="Calibri" panose="020F0502020204030204" pitchFamily="34" charset="0"/>
                        </a:rPr>
                        <a:t>Work with communities and services to ensure good insight into the barriers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000" dirty="0">
                          <a:latin typeface="Calibri" panose="020F0502020204030204" pitchFamily="34" charset="0"/>
                          <a:cs typeface="Calibri" panose="020F0502020204030204" pitchFamily="34" charset="0"/>
                        </a:rPr>
                        <a:t>Targeted work with service providers and communities in Mile End West &amp; Canary Wharf </a:t>
                      </a:r>
                      <a:endParaRPr lang="en-GB" sz="1000" dirty="0">
                        <a:latin typeface="Calibri" panose="020F0502020204030204" pitchFamily="34" charset="0"/>
                        <a:cs typeface="Calibri" panose="020F0502020204030204" pitchFamily="34" charset="0"/>
                      </a:endParaRPr>
                    </a:p>
                  </a:txBody>
                  <a:tcPr/>
                </a:tc>
                <a:extLst>
                  <a:ext uri="{0D108BD9-81ED-4DB2-BD59-A6C34878D82A}">
                    <a16:rowId xmlns:a16="http://schemas.microsoft.com/office/drawing/2014/main" val="3377268650"/>
                  </a:ext>
                </a:extLst>
              </a:tr>
              <a:tr h="952501">
                <a:tc>
                  <a:txBody>
                    <a:bodyPr/>
                    <a:lstStyle/>
                    <a:p>
                      <a:r>
                        <a:rPr lang="en-GB" sz="1000" dirty="0">
                          <a:latin typeface="Calibri" panose="020F0502020204030204" pitchFamily="34" charset="0"/>
                          <a:cs typeface="Calibri" panose="020F0502020204030204" pitchFamily="34" charset="0"/>
                        </a:rPr>
                        <a:t>4</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dirty="0">
                          <a:latin typeface="Calibri" panose="020F0502020204030204" pitchFamily="34" charset="0"/>
                          <a:cs typeface="Calibri" panose="020F0502020204030204" pitchFamily="34" charset="0"/>
                        </a:rPr>
                        <a:t>Sexual and reproductive health service health service </a:t>
                      </a:r>
                      <a:endParaRPr lang="en-GB" sz="1000" dirty="0">
                        <a:latin typeface="Calibri" panose="020F0502020204030204" pitchFamily="34" charset="0"/>
                        <a:cs typeface="Calibri" panose="020F0502020204030204" pitchFamily="34" charset="0"/>
                      </a:endParaRPr>
                    </a:p>
                    <a:p>
                      <a:endParaRPr lang="en-GB" sz="1000" dirty="0">
                        <a:latin typeface="Calibri" panose="020F0502020204030204" pitchFamily="34" charset="0"/>
                        <a:cs typeface="Calibri" panose="020F0502020204030204" pitchFamily="34" charset="0"/>
                      </a:endParaRPr>
                    </a:p>
                  </a:txBody>
                  <a:tcPr/>
                </a:tc>
                <a:tc>
                  <a:txBody>
                    <a:bodyPr/>
                    <a:lstStyle/>
                    <a:p>
                      <a:pPr marL="171450" indent="-171450">
                        <a:buFont typeface="Arial" panose="020B0604020202020204" pitchFamily="34" charset="0"/>
                        <a:buChar char="•"/>
                      </a:pPr>
                      <a:r>
                        <a:rPr lang="en-US" sz="1050" dirty="0">
                          <a:latin typeface="Calibri" panose="020F0502020204030204" pitchFamily="34" charset="0"/>
                          <a:cs typeface="Calibri" panose="020F0502020204030204" pitchFamily="34" charset="0"/>
                        </a:rPr>
                        <a:t>Ensure robust Partner Notification (PN) remains a key part of sexual health service provision</a:t>
                      </a:r>
                    </a:p>
                    <a:p>
                      <a:pPr marL="171450" indent="-171450">
                        <a:buFont typeface="Arial" panose="020B0604020202020204" pitchFamily="34" charset="0"/>
                        <a:buChar char="•"/>
                      </a:pPr>
                      <a:r>
                        <a:rPr lang="en-US" sz="1050" dirty="0">
                          <a:latin typeface="Calibri" panose="020F0502020204030204" pitchFamily="34" charset="0"/>
                          <a:cs typeface="Calibri" panose="020F0502020204030204" pitchFamily="34" charset="0"/>
                        </a:rPr>
                        <a:t>Further increase the number of people accessing PrEP </a:t>
                      </a:r>
                    </a:p>
                    <a:p>
                      <a:pPr marL="171450" indent="-171450">
                        <a:buFont typeface="Arial" panose="020B0604020202020204" pitchFamily="34" charset="0"/>
                        <a:buChar char="•"/>
                      </a:pPr>
                      <a:r>
                        <a:rPr lang="en-US" sz="1050" dirty="0">
                          <a:latin typeface="Calibri" panose="020F0502020204030204" pitchFamily="34" charset="0"/>
                          <a:cs typeface="Calibri" panose="020F0502020204030204" pitchFamily="34" charset="0"/>
                        </a:rPr>
                        <a:t>Regular monitoring of service users being offered HIV tests </a:t>
                      </a:r>
                    </a:p>
                    <a:p>
                      <a:pPr marL="171450" indent="-171450">
                        <a:buFont typeface="Arial" panose="020B0604020202020204" pitchFamily="34" charset="0"/>
                        <a:buChar char="•"/>
                      </a:pPr>
                      <a:r>
                        <a:rPr lang="en-US" sz="1050" dirty="0">
                          <a:latin typeface="Calibri" panose="020F0502020204030204" pitchFamily="34" charset="0"/>
                          <a:cs typeface="Calibri" panose="020F0502020204030204" pitchFamily="34" charset="0"/>
                        </a:rPr>
                        <a:t>Improve accessibility of SRH service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050" dirty="0">
                          <a:latin typeface="Calibri" panose="020F0502020204030204" pitchFamily="34" charset="0"/>
                          <a:cs typeface="Calibri" panose="020F0502020204030204" pitchFamily="34" charset="0"/>
                        </a:rPr>
                        <a:t>Understand better the decline in HIV screening and identifying interventions to address this.</a:t>
                      </a:r>
                      <a:endParaRPr lang="en-GB" sz="1050" dirty="0">
                        <a:latin typeface="Calibri" panose="020F0502020204030204" pitchFamily="34" charset="0"/>
                        <a:cs typeface="Calibri" panose="020F0502020204030204" pitchFamily="34" charset="0"/>
                      </a:endParaRPr>
                    </a:p>
                  </a:txBody>
                  <a:tcPr/>
                </a:tc>
                <a:extLst>
                  <a:ext uri="{0D108BD9-81ED-4DB2-BD59-A6C34878D82A}">
                    <a16:rowId xmlns:a16="http://schemas.microsoft.com/office/drawing/2014/main" val="529003465"/>
                  </a:ext>
                </a:extLst>
              </a:tr>
              <a:tr h="708643">
                <a:tc>
                  <a:txBody>
                    <a:bodyPr/>
                    <a:lstStyle/>
                    <a:p>
                      <a:r>
                        <a:rPr lang="en-GB" sz="1000" dirty="0">
                          <a:latin typeface="Calibri" panose="020F0502020204030204" pitchFamily="34" charset="0"/>
                          <a:cs typeface="Calibri" panose="020F0502020204030204" pitchFamily="34" charset="0"/>
                        </a:rPr>
                        <a:t>5</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dirty="0">
                          <a:latin typeface="Calibri" panose="020F0502020204030204" pitchFamily="34" charset="0"/>
                          <a:cs typeface="Calibri" panose="020F0502020204030204" pitchFamily="34" charset="0"/>
                        </a:rPr>
                        <a:t>SRH is accessible to young people</a:t>
                      </a:r>
                    </a:p>
                    <a:p>
                      <a:endParaRPr lang="en-GB" sz="1000" dirty="0">
                        <a:latin typeface="Calibri" panose="020F0502020204030204" pitchFamily="34" charset="0"/>
                        <a:cs typeface="Calibri" panose="020F0502020204030204" pitchFamily="34" charset="0"/>
                      </a:endParaRPr>
                    </a:p>
                  </a:txBody>
                  <a:tcPr/>
                </a:tc>
                <a:tc>
                  <a:txBody>
                    <a:bodyPr/>
                    <a:lstStyle/>
                    <a:p>
                      <a:pPr marL="171450" indent="-171450">
                        <a:buFont typeface="Arial" panose="020B0604020202020204" pitchFamily="34" charset="0"/>
                        <a:buChar char="•"/>
                      </a:pPr>
                      <a:r>
                        <a:rPr lang="en-US" sz="1050" dirty="0">
                          <a:latin typeface="Calibri" panose="020F0502020204030204" pitchFamily="34" charset="0"/>
                          <a:cs typeface="Calibri" panose="020F0502020204030204" pitchFamily="34" charset="0"/>
                        </a:rPr>
                        <a:t>Ensure effective Relationship and Sex Education is offered in all Tower Hamlets schools</a:t>
                      </a:r>
                    </a:p>
                    <a:p>
                      <a:pPr marL="171450" indent="-171450">
                        <a:buFont typeface="Arial" panose="020B0604020202020204" pitchFamily="34" charset="0"/>
                        <a:buChar char="•"/>
                      </a:pPr>
                      <a:r>
                        <a:rPr lang="en-US" sz="1050" dirty="0">
                          <a:latin typeface="Calibri" panose="020F0502020204030204" pitchFamily="34" charset="0"/>
                          <a:cs typeface="Calibri" panose="020F0502020204030204" pitchFamily="34" charset="0"/>
                        </a:rPr>
                        <a:t>Increase condom use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050" dirty="0">
                          <a:latin typeface="Calibri" panose="020F0502020204030204" pitchFamily="34" charset="0"/>
                          <a:cs typeface="Calibri" panose="020F0502020204030204" pitchFamily="34" charset="0"/>
                        </a:rPr>
                        <a:t>Increase HPV vaccination uptake by increasing community awareness.</a:t>
                      </a:r>
                      <a:endParaRPr lang="en-GB" sz="1050" dirty="0">
                        <a:latin typeface="Calibri" panose="020F0502020204030204" pitchFamily="34" charset="0"/>
                        <a:cs typeface="Calibri" panose="020F0502020204030204" pitchFamily="34" charset="0"/>
                      </a:endParaRPr>
                    </a:p>
                  </a:txBody>
                  <a:tcPr/>
                </a:tc>
                <a:extLst>
                  <a:ext uri="{0D108BD9-81ED-4DB2-BD59-A6C34878D82A}">
                    <a16:rowId xmlns:a16="http://schemas.microsoft.com/office/drawing/2014/main" val="4169852479"/>
                  </a:ext>
                </a:extLst>
              </a:tr>
              <a:tr h="561788">
                <a:tc>
                  <a:txBody>
                    <a:bodyPr/>
                    <a:lstStyle/>
                    <a:p>
                      <a:r>
                        <a:rPr lang="en-GB" sz="1000" dirty="0">
                          <a:latin typeface="Calibri" panose="020F0502020204030204" pitchFamily="34" charset="0"/>
                          <a:cs typeface="Calibri" panose="020F0502020204030204" pitchFamily="34" charset="0"/>
                        </a:rPr>
                        <a:t>6</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dirty="0">
                          <a:latin typeface="Calibri" panose="020F0502020204030204" pitchFamily="34" charset="0"/>
                          <a:cs typeface="Calibri" panose="020F0502020204030204" pitchFamily="34" charset="0"/>
                        </a:rPr>
                        <a:t>SRH needs of underserved communities are met </a:t>
                      </a:r>
                      <a:endParaRPr lang="en-GB" sz="1000" dirty="0">
                        <a:latin typeface="Calibri" panose="020F0502020204030204" pitchFamily="34" charset="0"/>
                        <a:cs typeface="Calibri" panose="020F0502020204030204" pitchFamily="34" charset="0"/>
                      </a:endParaRPr>
                    </a:p>
                  </a:txBody>
                  <a:tcPr/>
                </a:tc>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050" dirty="0">
                          <a:latin typeface="Calibri" panose="020F0502020204030204" pitchFamily="34" charset="0"/>
                          <a:cs typeface="Calibri" panose="020F0502020204030204" pitchFamily="34" charset="0"/>
                        </a:rPr>
                        <a:t>Gaining an in-depth understanding of how to make service accessible for the most vulnerable groups within Tower Hamlets is required. </a:t>
                      </a:r>
                      <a:endParaRPr lang="en-GB" sz="1050" dirty="0">
                        <a:latin typeface="Calibri" panose="020F0502020204030204" pitchFamily="34" charset="0"/>
                        <a:cs typeface="Calibri" panose="020F0502020204030204" pitchFamily="34" charset="0"/>
                      </a:endParaRPr>
                    </a:p>
                  </a:txBody>
                  <a:tcPr/>
                </a:tc>
                <a:extLst>
                  <a:ext uri="{0D108BD9-81ED-4DB2-BD59-A6C34878D82A}">
                    <a16:rowId xmlns:a16="http://schemas.microsoft.com/office/drawing/2014/main" val="1872986383"/>
                  </a:ext>
                </a:extLst>
              </a:tr>
            </a:tbl>
          </a:graphicData>
        </a:graphic>
      </p:graphicFrame>
    </p:spTree>
    <p:extLst>
      <p:ext uri="{BB962C8B-B14F-4D97-AF65-F5344CB8AC3E}">
        <p14:creationId xmlns:p14="http://schemas.microsoft.com/office/powerpoint/2010/main" val="99570100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457DF9-543A-74F6-F33A-71D9DF209897}"/>
              </a:ext>
            </a:extLst>
          </p:cNvPr>
          <p:cNvSpPr>
            <a:spLocks noGrp="1"/>
          </p:cNvSpPr>
          <p:nvPr>
            <p:ph type="title"/>
          </p:nvPr>
        </p:nvSpPr>
        <p:spPr>
          <a:xfrm>
            <a:off x="1355790" y="112465"/>
            <a:ext cx="7788210" cy="746861"/>
          </a:xfrm>
        </p:spPr>
        <p:txBody>
          <a:bodyPr>
            <a:noAutofit/>
          </a:bodyPr>
          <a:lstStyle/>
          <a:p>
            <a:pPr algn="l"/>
            <a:br>
              <a:rPr lang="en-US" sz="3200" b="1" dirty="0"/>
            </a:br>
            <a:br>
              <a:rPr lang="en-US" sz="3200" b="1" dirty="0"/>
            </a:br>
            <a:r>
              <a:rPr lang="en-US" sz="3200" b="1" dirty="0">
                <a:solidFill>
                  <a:srgbClr val="002060"/>
                </a:solidFill>
                <a:latin typeface="Calibri" panose="020F0502020204030204" pitchFamily="34" charset="0"/>
                <a:cs typeface="Calibri" panose="020F0502020204030204" pitchFamily="34" charset="0"/>
              </a:rPr>
              <a:t>STI testing: Tower Hamlets profile summary </a:t>
            </a:r>
            <a:br>
              <a:rPr lang="en-US" sz="3200" b="1" dirty="0"/>
            </a:br>
            <a:br>
              <a:rPr lang="en-US" sz="3200" b="1" dirty="0"/>
            </a:br>
            <a:endParaRPr lang="en-GB" sz="3200" b="1" dirty="0"/>
          </a:p>
        </p:txBody>
      </p:sp>
      <p:sp>
        <p:nvSpPr>
          <p:cNvPr id="7" name="TextBox 6">
            <a:extLst>
              <a:ext uri="{FF2B5EF4-FFF2-40B4-BE49-F238E27FC236}">
                <a16:creationId xmlns:a16="http://schemas.microsoft.com/office/drawing/2014/main" id="{9128E96A-9181-77DB-6D7F-3E0825B1916D}"/>
              </a:ext>
              <a:ext uri="{C183D7F6-B498-43B3-948B-1728B52AA6E4}">
                <adec:decorative xmlns:adec="http://schemas.microsoft.com/office/drawing/2017/decorative" val="1"/>
              </a:ext>
            </a:extLst>
          </p:cNvPr>
          <p:cNvSpPr txBox="1"/>
          <p:nvPr/>
        </p:nvSpPr>
        <p:spPr>
          <a:xfrm>
            <a:off x="117390" y="774240"/>
            <a:ext cx="8791832" cy="415498"/>
          </a:xfrm>
          <a:prstGeom prst="rect">
            <a:avLst/>
          </a:prstGeom>
          <a:noFill/>
        </p:spPr>
        <p:txBody>
          <a:bodyPr wrap="square">
            <a:spAutoFit/>
          </a:bodyPr>
          <a:lstStyle/>
          <a:p>
            <a:pPr marL="214313" indent="-214313" defTabSz="685800">
              <a:buFont typeface="Arial" panose="020B0604020202020204" pitchFamily="34" charset="0"/>
              <a:buChar char="•"/>
              <a:defRPr/>
            </a:pPr>
            <a:endParaRPr lang="en-US" sz="1050" dirty="0">
              <a:solidFill>
                <a:prstClr val="black"/>
              </a:solidFill>
              <a:latin typeface="Calibri" panose="020F0502020204030204"/>
            </a:endParaRPr>
          </a:p>
          <a:p>
            <a:pPr defTabSz="685800">
              <a:defRPr/>
            </a:pPr>
            <a:endParaRPr lang="en-US" sz="1050" dirty="0">
              <a:solidFill>
                <a:prstClr val="black"/>
              </a:solidFill>
              <a:latin typeface="Calibri" panose="020F0502020204030204"/>
            </a:endParaRPr>
          </a:p>
        </p:txBody>
      </p:sp>
      <p:sp>
        <p:nvSpPr>
          <p:cNvPr id="4" name="TextBox 3">
            <a:extLst>
              <a:ext uri="{FF2B5EF4-FFF2-40B4-BE49-F238E27FC236}">
                <a16:creationId xmlns:a16="http://schemas.microsoft.com/office/drawing/2014/main" id="{7CF605A2-F744-F9AB-C120-1F90A7022B4F}"/>
              </a:ext>
            </a:extLst>
          </p:cNvPr>
          <p:cNvSpPr txBox="1"/>
          <p:nvPr/>
        </p:nvSpPr>
        <p:spPr>
          <a:xfrm>
            <a:off x="234778" y="774240"/>
            <a:ext cx="8791832" cy="5447645"/>
          </a:xfrm>
          <a:prstGeom prst="rect">
            <a:avLst/>
          </a:prstGeom>
          <a:noFill/>
        </p:spPr>
        <p:txBody>
          <a:bodyPr wrap="square">
            <a:spAutoFit/>
          </a:bodyPr>
          <a:lstStyle/>
          <a:p>
            <a:pPr marL="171450" indent="-171450">
              <a:buFont typeface="Arial" panose="020B0604020202020204" pitchFamily="34" charset="0"/>
              <a:buChar char="•"/>
            </a:pPr>
            <a:endParaRPr lang="en-US" sz="1200" dirty="0"/>
          </a:p>
          <a:p>
            <a:r>
              <a:rPr lang="en-US" sz="1200" b="1" dirty="0">
                <a:latin typeface="Calibri" panose="020F0502020204030204" pitchFamily="34" charset="0"/>
                <a:cs typeface="Calibri" panose="020F0502020204030204" pitchFamily="34" charset="0"/>
              </a:rPr>
              <a:t>Testing access trend</a:t>
            </a:r>
          </a:p>
          <a:p>
            <a:pPr marL="171450" indent="-171450">
              <a:buFont typeface="Arial" panose="020B0604020202020204" pitchFamily="34" charset="0"/>
              <a:buChar char="•"/>
            </a:pPr>
            <a:r>
              <a:rPr lang="en-US" sz="1200" dirty="0">
                <a:latin typeface="Calibri" panose="020F0502020204030204" pitchFamily="34" charset="0"/>
                <a:cs typeface="Calibri" panose="020F0502020204030204" pitchFamily="34" charset="0"/>
              </a:rPr>
              <a:t>TH has high testing rates overall, driven to a large extent by large populations of young people and GBMSM in the borough​</a:t>
            </a:r>
          </a:p>
          <a:p>
            <a:pPr marL="171450" indent="-171450">
              <a:buFont typeface="Arial" panose="020B0604020202020204" pitchFamily="34" charset="0"/>
              <a:buChar char="•"/>
            </a:pPr>
            <a:r>
              <a:rPr lang="en-US" sz="1200" dirty="0">
                <a:latin typeface="Calibri" panose="020F0502020204030204" pitchFamily="34" charset="0"/>
                <a:cs typeface="Calibri" panose="020F0502020204030204" pitchFamily="34" charset="0"/>
              </a:rPr>
              <a:t>The high and increasing testing rate, combined with high but stable positivity, indicates good testing practices in GBMSM population.​</a:t>
            </a:r>
          </a:p>
          <a:p>
            <a:pPr marL="171450" indent="-171450">
              <a:buFont typeface="Arial" panose="020B0604020202020204" pitchFamily="34" charset="0"/>
              <a:buChar char="•"/>
            </a:pPr>
            <a:r>
              <a:rPr lang="en-US" sz="1200" dirty="0">
                <a:latin typeface="Calibri" panose="020F0502020204030204" pitchFamily="34" charset="0"/>
                <a:cs typeface="Calibri" panose="020F0502020204030204" pitchFamily="34" charset="0"/>
              </a:rPr>
              <a:t>Testing rates in heterosexual populations are lower in comparison to other similar London boroughs. ​</a:t>
            </a:r>
          </a:p>
          <a:p>
            <a:pPr marL="171450" indent="-171450">
              <a:buFont typeface="Arial" panose="020B0604020202020204" pitchFamily="34" charset="0"/>
              <a:buChar char="•"/>
            </a:pPr>
            <a:endParaRPr lang="en-US" sz="1200" dirty="0">
              <a:latin typeface="Calibri" panose="020F0502020204030204" pitchFamily="34" charset="0"/>
              <a:cs typeface="Calibri" panose="020F0502020204030204" pitchFamily="34" charset="0"/>
            </a:endParaRPr>
          </a:p>
          <a:p>
            <a:r>
              <a:rPr lang="en-US" sz="1200" b="1" dirty="0">
                <a:latin typeface="Calibri" panose="020F0502020204030204" pitchFamily="34" charset="0"/>
                <a:cs typeface="Calibri" panose="020F0502020204030204" pitchFamily="34" charset="0"/>
              </a:rPr>
              <a:t>Age and Ethnicity: </a:t>
            </a:r>
          </a:p>
          <a:p>
            <a:pPr marL="171450" indent="-171450">
              <a:buFont typeface="Arial" panose="020B0604020202020204" pitchFamily="34" charset="0"/>
              <a:buChar char="•"/>
            </a:pPr>
            <a:r>
              <a:rPr lang="en-US" sz="1200" dirty="0">
                <a:latin typeface="Calibri" panose="020F0502020204030204" pitchFamily="34" charset="0"/>
                <a:cs typeface="Calibri" panose="020F0502020204030204" pitchFamily="34" charset="0"/>
              </a:rPr>
              <a:t>Very low testing rates in Asian ethnic group which have remained stable, are accompanied with a rise in STI diagnosis rates in the last year and an increase in positivity, particularly for older Asian (35-64 years) in the last 5 years​. Suggests a need to increase access to testing for Asian ethnicity.</a:t>
            </a:r>
          </a:p>
          <a:p>
            <a:pPr marL="171450" indent="-171450">
              <a:buFont typeface="Arial" panose="020B0604020202020204" pitchFamily="34" charset="0"/>
              <a:buChar char="•"/>
            </a:pPr>
            <a:r>
              <a:rPr lang="en-US" sz="1200" dirty="0">
                <a:latin typeface="Calibri" panose="020F0502020204030204" pitchFamily="34" charset="0"/>
                <a:cs typeface="Calibri" panose="020F0502020204030204" pitchFamily="34" charset="0"/>
              </a:rPr>
              <a:t>Performance for chlamydia screening has declined in Tower Hamlets, as well as across the country​</a:t>
            </a:r>
          </a:p>
          <a:p>
            <a:pPr marL="171450" indent="-171450">
              <a:buFont typeface="Arial" panose="020B0604020202020204" pitchFamily="34" charset="0"/>
              <a:buChar char="•"/>
            </a:pPr>
            <a:r>
              <a:rPr lang="en-US" sz="1200" dirty="0">
                <a:latin typeface="Calibri" panose="020F0502020204030204" pitchFamily="34" charset="0"/>
                <a:cs typeface="Calibri" panose="020F0502020204030204" pitchFamily="34" charset="0"/>
              </a:rPr>
              <a:t>Both chlamydia detection and (female) screening are below London and England averages, indicating a need to improve control of disease activity.</a:t>
            </a:r>
          </a:p>
          <a:p>
            <a:endParaRPr lang="en-US" sz="1200" dirty="0">
              <a:latin typeface="Calibri" panose="020F0502020204030204" pitchFamily="34" charset="0"/>
              <a:cs typeface="Calibri" panose="020F0502020204030204" pitchFamily="34" charset="0"/>
            </a:endParaRPr>
          </a:p>
          <a:p>
            <a:r>
              <a:rPr lang="en-US" sz="1200" b="1" dirty="0">
                <a:latin typeface="Calibri" panose="020F0502020204030204" pitchFamily="34" charset="0"/>
                <a:cs typeface="Calibri" panose="020F0502020204030204" pitchFamily="34" charset="0"/>
              </a:rPr>
              <a:t>Testing in clinic</a:t>
            </a:r>
          </a:p>
          <a:p>
            <a:pPr marL="171450" indent="-171450">
              <a:buFont typeface="Arial" panose="020B0604020202020204" pitchFamily="34" charset="0"/>
              <a:buChar char="•"/>
            </a:pPr>
            <a:r>
              <a:rPr lang="en-US" sz="1200" dirty="0">
                <a:latin typeface="Calibri" panose="020F0502020204030204" pitchFamily="34" charset="0"/>
                <a:cs typeface="Calibri" panose="020F0502020204030204" pitchFamily="34" charset="0"/>
              </a:rPr>
              <a:t>Barts and Chelsea and Westminster Trusts together account for almost three quarters of in-clinic testing for Tower Hamlets residents​</a:t>
            </a:r>
          </a:p>
          <a:p>
            <a:pPr marL="171450" indent="-171450">
              <a:buFont typeface="Arial" panose="020B0604020202020204" pitchFamily="34" charset="0"/>
              <a:buChar char="•"/>
            </a:pPr>
            <a:r>
              <a:rPr lang="en-US" sz="1200" dirty="0">
                <a:latin typeface="Calibri" panose="020F0502020204030204" pitchFamily="34" charset="0"/>
                <a:cs typeface="Calibri" panose="020F0502020204030204" pitchFamily="34" charset="0"/>
              </a:rPr>
              <a:t>Male residents are more likely to use in person clinics (particularly Chelsea and Westminster service) for testing compared to females. ​</a:t>
            </a:r>
          </a:p>
          <a:p>
            <a:endParaRPr lang="en-US" sz="1200" dirty="0">
              <a:latin typeface="Calibri" panose="020F0502020204030204" pitchFamily="34" charset="0"/>
              <a:cs typeface="Calibri" panose="020F0502020204030204" pitchFamily="34" charset="0"/>
            </a:endParaRPr>
          </a:p>
          <a:p>
            <a:r>
              <a:rPr lang="en-US" sz="1200" b="1" dirty="0">
                <a:latin typeface="Calibri" panose="020F0502020204030204" pitchFamily="34" charset="0"/>
                <a:cs typeface="Calibri" panose="020F0502020204030204" pitchFamily="34" charset="0"/>
              </a:rPr>
              <a:t>Online testing </a:t>
            </a:r>
          </a:p>
          <a:p>
            <a:pPr marL="171450" indent="-171450">
              <a:buFont typeface="Arial" panose="020B0604020202020204" pitchFamily="34" charset="0"/>
              <a:buChar char="•"/>
            </a:pPr>
            <a:r>
              <a:rPr lang="en-US" sz="1200" dirty="0">
                <a:latin typeface="Calibri" panose="020F0502020204030204" pitchFamily="34" charset="0"/>
                <a:cs typeface="Calibri" panose="020F0502020204030204" pitchFamily="34" charset="0"/>
              </a:rPr>
              <a:t>Online testing service use has increased substantially since 2020 when the pandemic started​</a:t>
            </a:r>
          </a:p>
          <a:p>
            <a:pPr marL="171450" indent="-171450">
              <a:buFont typeface="Arial" panose="020B0604020202020204" pitchFamily="34" charset="0"/>
              <a:buChar char="•"/>
            </a:pPr>
            <a:r>
              <a:rPr lang="en-US" sz="1200" dirty="0">
                <a:latin typeface="Calibri" panose="020F0502020204030204" pitchFamily="34" charset="0"/>
                <a:cs typeface="Calibri" panose="020F0502020204030204" pitchFamily="34" charset="0"/>
              </a:rPr>
              <a:t>Similar increase in use for both sexes​</a:t>
            </a:r>
          </a:p>
          <a:p>
            <a:pPr marL="171450" indent="-171450">
              <a:buFont typeface="Arial" panose="020B0604020202020204" pitchFamily="34" charset="0"/>
              <a:buChar char="•"/>
            </a:pPr>
            <a:r>
              <a:rPr lang="en-US" sz="1200" dirty="0">
                <a:latin typeface="Calibri" panose="020F0502020204030204" pitchFamily="34" charset="0"/>
                <a:cs typeface="Calibri" panose="020F0502020204030204" pitchFamily="34" charset="0"/>
              </a:rPr>
              <a:t>20-34 year olds by far most common users of online STI testing​</a:t>
            </a:r>
          </a:p>
          <a:p>
            <a:pPr marL="171450" indent="-171450">
              <a:buFont typeface="Arial" panose="020B0604020202020204" pitchFamily="34" charset="0"/>
              <a:buChar char="•"/>
            </a:pPr>
            <a:r>
              <a:rPr lang="en-US" sz="1200" dirty="0">
                <a:latin typeface="Calibri" panose="020F0502020204030204" pitchFamily="34" charset="0"/>
                <a:cs typeface="Calibri" panose="020F0502020204030204" pitchFamily="34" charset="0"/>
              </a:rPr>
              <a:t>An increase was observed for all ethnicities, however Asian are by far the lowest users​</a:t>
            </a:r>
          </a:p>
          <a:p>
            <a:pPr marL="171450" indent="-171450">
              <a:buFont typeface="Arial" panose="020B0604020202020204" pitchFamily="34" charset="0"/>
              <a:buChar char="•"/>
            </a:pPr>
            <a:r>
              <a:rPr lang="en-US" sz="1200" dirty="0">
                <a:latin typeface="Calibri" panose="020F0502020204030204" pitchFamily="34" charset="0"/>
                <a:cs typeface="Calibri" panose="020F0502020204030204" pitchFamily="34" charset="0"/>
              </a:rPr>
              <a:t>Higher rate of gonorrhoea being diagnosed in 45- 64 age group. </a:t>
            </a:r>
          </a:p>
          <a:p>
            <a:pPr marL="171450" indent="-171450">
              <a:buFont typeface="Arial" panose="020B0604020202020204" pitchFamily="34" charset="0"/>
              <a:buChar char="•"/>
            </a:pPr>
            <a:endParaRPr lang="en-US" sz="1200" dirty="0">
              <a:latin typeface="Calibri" panose="020F0502020204030204" pitchFamily="34" charset="0"/>
              <a:cs typeface="Calibri" panose="020F0502020204030204" pitchFamily="34" charset="0"/>
            </a:endParaRPr>
          </a:p>
          <a:p>
            <a:r>
              <a:rPr lang="en-US" sz="1200" b="1" dirty="0">
                <a:latin typeface="Calibri" panose="020F0502020204030204" pitchFamily="34" charset="0"/>
                <a:cs typeface="Calibri" panose="020F0502020204030204" pitchFamily="34" charset="0"/>
              </a:rPr>
              <a:t>Online testing across the borough </a:t>
            </a:r>
          </a:p>
          <a:p>
            <a:pPr marL="171450" indent="-171450">
              <a:buFont typeface="Arial" panose="020B0604020202020204" pitchFamily="34" charset="0"/>
              <a:buChar char="•"/>
            </a:pPr>
            <a:r>
              <a:rPr lang="en-US" sz="1200" dirty="0">
                <a:latin typeface="Calibri" panose="020F0502020204030204" pitchFamily="34" charset="0"/>
                <a:cs typeface="Calibri" panose="020F0502020204030204" pitchFamily="34" charset="0"/>
              </a:rPr>
              <a:t>Clustering of lowest (online) testing rates in Poplar, Limehouse and St Dunstan’s​</a:t>
            </a:r>
          </a:p>
          <a:p>
            <a:pPr marL="171450" indent="-171450">
              <a:buFont typeface="Arial" panose="020B0604020202020204" pitchFamily="34" charset="0"/>
              <a:buChar char="•"/>
            </a:pPr>
            <a:r>
              <a:rPr lang="en-US" sz="1200" dirty="0">
                <a:latin typeface="Calibri" panose="020F0502020204030204" pitchFamily="34" charset="0"/>
                <a:cs typeface="Calibri" panose="020F0502020204030204" pitchFamily="34" charset="0"/>
              </a:rPr>
              <a:t>Limehouse has the largest proportion (82.5%) that are aged 15-64 in the borough​</a:t>
            </a:r>
          </a:p>
          <a:p>
            <a:pPr marL="171450" indent="-171450">
              <a:buFont typeface="Arial" panose="020B0604020202020204" pitchFamily="34" charset="0"/>
              <a:buChar char="•"/>
            </a:pPr>
            <a:r>
              <a:rPr lang="en-US" sz="1200" dirty="0">
                <a:latin typeface="Calibri" panose="020F0502020204030204" pitchFamily="34" charset="0"/>
                <a:cs typeface="Calibri" panose="020F0502020204030204" pitchFamily="34" charset="0"/>
              </a:rPr>
              <a:t>St Dunstan’s and Poplar have the second and third largest Asian populations, which is the ethnicity associated with low testing rates.</a:t>
            </a:r>
            <a:endParaRPr lang="en-GB" sz="12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18341909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BCCB4D-0DBE-BC31-5AEB-0826F006BAD4}"/>
              </a:ext>
            </a:extLst>
          </p:cNvPr>
          <p:cNvSpPr txBox="1">
            <a:spLocks noGrp="1"/>
          </p:cNvSpPr>
          <p:nvPr>
            <p:ph type="title" idx="4294967295"/>
          </p:nvPr>
        </p:nvSpPr>
        <p:spPr>
          <a:xfrm>
            <a:off x="1222464" y="4"/>
            <a:ext cx="4738722" cy="461665"/>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srgbClr val="002060"/>
                </a:solidFill>
                <a:effectLst/>
                <a:uLnTx/>
                <a:uFillTx/>
                <a:latin typeface="Calibri"/>
                <a:ea typeface="+mn-ea"/>
                <a:cs typeface="+mn-cs"/>
              </a:rPr>
              <a:t>STI testing trends</a:t>
            </a:r>
          </a:p>
        </p:txBody>
      </p:sp>
      <p:sp>
        <p:nvSpPr>
          <p:cNvPr id="4" name="Text Placeholder 3"/>
          <p:cNvSpPr>
            <a:spLocks noGrp="1"/>
          </p:cNvSpPr>
          <p:nvPr>
            <p:ph type="body" sz="quarter" idx="4294967295"/>
          </p:nvPr>
        </p:nvSpPr>
        <p:spPr>
          <a:xfrm>
            <a:off x="1408113" y="471488"/>
            <a:ext cx="7656471" cy="541337"/>
          </a:xfrm>
          <a:prstGeom prst="rect">
            <a:avLst/>
          </a:prstGeom>
        </p:spPr>
        <p:style>
          <a:lnRef idx="2">
            <a:schemeClr val="accent3"/>
          </a:lnRef>
          <a:fillRef idx="1">
            <a:schemeClr val="lt1"/>
          </a:fillRef>
          <a:effectRef idx="0">
            <a:schemeClr val="accent3"/>
          </a:effectRef>
          <a:fontRef idx="minor">
            <a:schemeClr val="dk1"/>
          </a:fontRef>
        </p:style>
        <p:txBody>
          <a:bodyPr/>
          <a:lstStyle/>
          <a:p>
            <a:pPr marL="0" indent="0">
              <a:buNone/>
            </a:pPr>
            <a:r>
              <a:rPr lang="en-GB" sz="1600" i="1" dirty="0"/>
              <a:t>Approximately 66% higher STI positivity rate compared to London, indicating that the right people are being tested. </a:t>
            </a:r>
          </a:p>
        </p:txBody>
      </p:sp>
      <p:sp>
        <p:nvSpPr>
          <p:cNvPr id="3" name="Rectangle 2">
            <a:extLst>
              <a:ext uri="{FF2B5EF4-FFF2-40B4-BE49-F238E27FC236}">
                <a16:creationId xmlns:a16="http://schemas.microsoft.com/office/drawing/2014/main" id="{41C751FB-E904-10EA-D985-50B1C7CC2F47}"/>
              </a:ext>
            </a:extLst>
          </p:cNvPr>
          <p:cNvSpPr/>
          <p:nvPr/>
        </p:nvSpPr>
        <p:spPr>
          <a:xfrm>
            <a:off x="142603" y="1097026"/>
            <a:ext cx="8921981" cy="860172"/>
          </a:xfrm>
          <a:prstGeom prst="rect">
            <a:avLst/>
          </a:prstGeom>
          <a:ln>
            <a:solidFill>
              <a:srgbClr val="2A9598"/>
            </a:solidFill>
          </a:ln>
        </p:spPr>
        <p:style>
          <a:lnRef idx="2">
            <a:schemeClr val="accent5"/>
          </a:lnRef>
          <a:fillRef idx="1">
            <a:schemeClr val="lt1"/>
          </a:fillRef>
          <a:effectRef idx="0">
            <a:schemeClr val="accent5"/>
          </a:effectRef>
          <a:fontRef idx="minor">
            <a:schemeClr val="dk1"/>
          </a:fontRef>
        </p:style>
        <p:txBody>
          <a:bodyPr rtlCol="0" anchor="ctr"/>
          <a:lstStyle/>
          <a:p>
            <a:pPr>
              <a:defRPr/>
            </a:pPr>
            <a:r>
              <a:rPr lang="en-GB" sz="1200" b="1" dirty="0">
                <a:solidFill>
                  <a:prstClr val="black"/>
                </a:solidFill>
                <a:latin typeface="Calibri"/>
              </a:rPr>
              <a:t>The importance of STI testing</a:t>
            </a:r>
          </a:p>
          <a:p>
            <a:pPr>
              <a:defRPr/>
            </a:pPr>
            <a:r>
              <a:rPr lang="en-GB" sz="1100" dirty="0">
                <a:solidFill>
                  <a:prstClr val="black"/>
                </a:solidFill>
                <a:latin typeface="Calibri"/>
              </a:rPr>
              <a:t>Sexually transmitted infections (STIs)  can be passed through oral, vaginal or anal sex, often people with STIs will  get no symptoms at all.  STIs can have serious long-term impact (causing infertility or ectopic pregnancy ) without knowing it.  The only way to know you have an infection is to get an STI test. </a:t>
            </a:r>
            <a:r>
              <a:rPr lang="en-US" sz="1100" dirty="0">
                <a:solidFill>
                  <a:prstClr val="black"/>
                </a:solidFill>
                <a:latin typeface="Calibri"/>
              </a:rPr>
              <a:t>Control of STIs relies on; consistent and correct condom use, behaviour change to decrease overlapping and multiple partners, ensuring prompt access to testing and treatment, and ensuring partners of cases are notified and tested.</a:t>
            </a:r>
            <a:endParaRPr lang="en-GB" sz="1100" dirty="0">
              <a:solidFill>
                <a:prstClr val="black"/>
              </a:solidFill>
              <a:latin typeface="Calibri"/>
            </a:endParaRPr>
          </a:p>
        </p:txBody>
      </p:sp>
      <p:sp>
        <p:nvSpPr>
          <p:cNvPr id="6" name="TextBox 5">
            <a:extLst>
              <a:ext uri="{FF2B5EF4-FFF2-40B4-BE49-F238E27FC236}">
                <a16:creationId xmlns:a16="http://schemas.microsoft.com/office/drawing/2014/main" id="{FB2E4727-FD44-0682-DB9F-1D825BB72278}"/>
              </a:ext>
            </a:extLst>
          </p:cNvPr>
          <p:cNvSpPr txBox="1"/>
          <p:nvPr/>
        </p:nvSpPr>
        <p:spPr>
          <a:xfrm>
            <a:off x="4503360" y="2276307"/>
            <a:ext cx="4460990" cy="3847207"/>
          </a:xfrm>
          <a:prstGeom prst="rect">
            <a:avLst/>
          </a:prstGeom>
          <a:ln>
            <a:noFill/>
          </a:ln>
        </p:spPr>
        <p:style>
          <a:lnRef idx="2">
            <a:schemeClr val="accent6"/>
          </a:lnRef>
          <a:fillRef idx="1">
            <a:schemeClr val="lt1"/>
          </a:fillRef>
          <a:effectRef idx="0">
            <a:schemeClr val="accent6"/>
          </a:effectRef>
          <a:fontRef idx="minor">
            <a:schemeClr val="dk1"/>
          </a:fontRef>
        </p:style>
        <p:txBody>
          <a:bodyPr wrap="square">
            <a:spAutoFit/>
          </a:bodyPr>
          <a:lstStyle/>
          <a:p>
            <a:pPr marL="171450" indent="-171450">
              <a:buFont typeface="Arial" panose="020B0604020202020204" pitchFamily="34" charset="0"/>
              <a:buChar char="•"/>
              <a:defRPr/>
            </a:pPr>
            <a:r>
              <a:rPr lang="en-GB" sz="1200" dirty="0">
                <a:solidFill>
                  <a:prstClr val="black"/>
                </a:solidFill>
                <a:latin typeface="Calibri"/>
              </a:rPr>
              <a:t>Tower Hamlets continually has a higher than London and England STI testing rate with some fluctuation in </a:t>
            </a:r>
            <a:r>
              <a:rPr lang="en-US" sz="1200" dirty="0">
                <a:solidFill>
                  <a:prstClr val="black"/>
                </a:solidFill>
                <a:latin typeface="Calibri"/>
              </a:rPr>
              <a:t>recent years and are around pre-pandemic levels at 14,993 per 100,000 people, compared to 9,369 and 3,856 per 100,000 people in London &amp; England, respectively.  7th highest testing rate in London (Newham 15</a:t>
            </a:r>
            <a:r>
              <a:rPr lang="en-US" sz="1200" baseline="30000" dirty="0">
                <a:solidFill>
                  <a:prstClr val="black"/>
                </a:solidFill>
                <a:latin typeface="Calibri"/>
              </a:rPr>
              <a:t>th</a:t>
            </a:r>
            <a:r>
              <a:rPr lang="en-US" sz="1200" dirty="0">
                <a:solidFill>
                  <a:prstClr val="black"/>
                </a:solidFill>
                <a:latin typeface="Calibri"/>
              </a:rPr>
              <a:t> &amp; Hackney 2</a:t>
            </a:r>
            <a:r>
              <a:rPr lang="en-US" sz="1200" baseline="30000" dirty="0">
                <a:solidFill>
                  <a:prstClr val="black"/>
                </a:solidFill>
                <a:latin typeface="Calibri"/>
              </a:rPr>
              <a:t>nd</a:t>
            </a:r>
            <a:r>
              <a:rPr lang="en-US" sz="1200" dirty="0">
                <a:solidFill>
                  <a:prstClr val="black"/>
                </a:solidFill>
                <a:latin typeface="Calibri"/>
              </a:rPr>
              <a:t> highest in London ) in 2023. </a:t>
            </a:r>
          </a:p>
          <a:p>
            <a:pPr>
              <a:defRPr/>
            </a:pPr>
            <a:endParaRPr lang="en-GB" sz="1200" dirty="0">
              <a:solidFill>
                <a:prstClr val="black"/>
              </a:solidFill>
              <a:latin typeface="Calibri"/>
            </a:endParaRPr>
          </a:p>
          <a:p>
            <a:pPr marL="171450" indent="-171450">
              <a:buFont typeface="Arial" panose="020B0604020202020204" pitchFamily="34" charset="0"/>
              <a:buChar char="•"/>
              <a:defRPr/>
            </a:pPr>
            <a:r>
              <a:rPr lang="en-US" sz="1200" dirty="0">
                <a:solidFill>
                  <a:prstClr val="black"/>
                </a:solidFill>
                <a:latin typeface="Calibri"/>
              </a:rPr>
              <a:t>STI positivity rates in Tower Hamlets show a general increase over the last decade with a higher proportion of STI test that are positive (Out of the populations tested for STIs 10.0% tested positive, higher than London (8.5%) and England (7.3%). </a:t>
            </a:r>
          </a:p>
          <a:p>
            <a:pPr marL="171450" indent="-171450">
              <a:buFont typeface="Arial" panose="020B0604020202020204" pitchFamily="34" charset="0"/>
              <a:buChar char="•"/>
              <a:defRPr/>
            </a:pPr>
            <a:endParaRPr lang="en-US" sz="1200" dirty="0">
              <a:solidFill>
                <a:prstClr val="black"/>
              </a:solidFill>
              <a:latin typeface="Calibri"/>
            </a:endParaRPr>
          </a:p>
          <a:p>
            <a:pPr marL="171450" indent="-171450">
              <a:buFont typeface="Arial" panose="020B0604020202020204" pitchFamily="34" charset="0"/>
              <a:buChar char="•"/>
              <a:defRPr/>
            </a:pPr>
            <a:r>
              <a:rPr lang="en-US" sz="1200" dirty="0">
                <a:solidFill>
                  <a:prstClr val="black"/>
                </a:solidFill>
                <a:latin typeface="Calibri"/>
              </a:rPr>
              <a:t>This indicates that we are relatively testing the right people (positivity between 5-12% indicates that the testing is generally accessible, while being effective at identifying and treating infection) as well as having a high burden of disease in Tower Hamlets  and positivity rates in are high in Tower Hamlets, which is largely explained by our young population and high prevalence of GBMSM population.​</a:t>
            </a:r>
          </a:p>
          <a:p>
            <a:pPr>
              <a:defRPr/>
            </a:pPr>
            <a:endParaRPr lang="en-US" sz="800" i="1" dirty="0">
              <a:solidFill>
                <a:prstClr val="black"/>
              </a:solidFill>
              <a:latin typeface="Calibri"/>
            </a:endParaRPr>
          </a:p>
          <a:p>
            <a:pPr>
              <a:defRPr/>
            </a:pPr>
            <a:r>
              <a:rPr lang="en-US" sz="800" i="1" dirty="0">
                <a:solidFill>
                  <a:prstClr val="black"/>
                </a:solidFill>
                <a:latin typeface="Calibri"/>
              </a:rPr>
              <a:t>Note: unless otherwise stated, testing data in this section accounts for both in clinic and online testing.</a:t>
            </a:r>
            <a:endParaRPr lang="en-US" sz="1100" dirty="0">
              <a:solidFill>
                <a:prstClr val="black"/>
              </a:solidFill>
              <a:latin typeface="Calibri"/>
            </a:endParaRPr>
          </a:p>
        </p:txBody>
      </p:sp>
      <p:pic>
        <p:nvPicPr>
          <p:cNvPr id="9218" name="Picture 2">
            <a:extLst>
              <a:ext uri="{FF2B5EF4-FFF2-40B4-BE49-F238E27FC236}">
                <a16:creationId xmlns:a16="http://schemas.microsoft.com/office/drawing/2014/main" id="{071EA708-462D-E3D0-99BA-7C3C94CA1E9B}"/>
              </a:ext>
              <a:ext uri="{C183D7F6-B498-43B3-948B-1728B52AA6E4}">
                <adec:decorative xmlns:adec="http://schemas.microsoft.com/office/drawing/2017/decorative" val="1"/>
              </a:ext>
            </a:extLst>
          </p:cNvPr>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230022" y="2176818"/>
            <a:ext cx="4021256" cy="2258705"/>
          </a:xfrm>
          <a:prstGeom prst="rect">
            <a:avLst/>
          </a:prstGeom>
          <a:noFill/>
          <a:extLst>
            <a:ext uri="{909E8E84-426E-40DD-AFC4-6F175D3DCCD1}">
              <a14:hiddenFill xmlns:a14="http://schemas.microsoft.com/office/drawing/2010/main">
                <a:solidFill>
                  <a:srgbClr val="FFFFFF"/>
                </a:solidFill>
              </a14:hiddenFill>
            </a:ext>
          </a:extLst>
        </p:spPr>
      </p:pic>
      <p:pic>
        <p:nvPicPr>
          <p:cNvPr id="9220" name="Picture 4">
            <a:extLst>
              <a:ext uri="{FF2B5EF4-FFF2-40B4-BE49-F238E27FC236}">
                <a16:creationId xmlns:a16="http://schemas.microsoft.com/office/drawing/2014/main" id="{1EEF96FE-F212-3267-2814-3C0A1D7F0A67}"/>
              </a:ext>
              <a:ext uri="{C183D7F6-B498-43B3-948B-1728B52AA6E4}">
                <adec:decorative xmlns:adec="http://schemas.microsoft.com/office/drawing/2017/decorative" val="1"/>
              </a:ext>
            </a:extLst>
          </p:cNvPr>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230022" y="4609529"/>
            <a:ext cx="3475346" cy="19891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3765382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0B3C6A5-A554-6D1E-B7EB-E27051C142C2}"/>
              </a:ext>
            </a:extLst>
          </p:cNvPr>
          <p:cNvSpPr txBox="1">
            <a:spLocks noGrp="1"/>
          </p:cNvSpPr>
          <p:nvPr>
            <p:ph type="title" idx="4294967295"/>
          </p:nvPr>
        </p:nvSpPr>
        <p:spPr>
          <a:xfrm>
            <a:off x="1342479" y="67429"/>
            <a:ext cx="6459042" cy="461665"/>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srgbClr val="002060"/>
                </a:solidFill>
                <a:effectLst/>
                <a:uLnTx/>
                <a:uFillTx/>
                <a:latin typeface="Calibri"/>
                <a:ea typeface="+mn-ea"/>
                <a:cs typeface="+mn-cs"/>
              </a:rPr>
              <a:t>Trends in STI testing by sex and age</a:t>
            </a:r>
          </a:p>
        </p:txBody>
      </p:sp>
      <p:sp>
        <p:nvSpPr>
          <p:cNvPr id="3" name="Text Placeholder 3">
            <a:extLst>
              <a:ext uri="{FF2B5EF4-FFF2-40B4-BE49-F238E27FC236}">
                <a16:creationId xmlns:a16="http://schemas.microsoft.com/office/drawing/2014/main" id="{9B40778C-5836-FF04-1F92-4F5B691D2E08}"/>
              </a:ext>
            </a:extLst>
          </p:cNvPr>
          <p:cNvSpPr txBox="1">
            <a:spLocks/>
          </p:cNvSpPr>
          <p:nvPr/>
        </p:nvSpPr>
        <p:spPr>
          <a:xfrm>
            <a:off x="1274961" y="609599"/>
            <a:ext cx="7795967" cy="548201"/>
          </a:xfrm>
          <a:prstGeom prst="rect">
            <a:avLst/>
          </a:prstGeom>
        </p:spPr>
        <p:style>
          <a:lnRef idx="2">
            <a:schemeClr val="accent3"/>
          </a:lnRef>
          <a:fillRef idx="1">
            <a:schemeClr val="lt1"/>
          </a:fillRef>
          <a:effectRef idx="0">
            <a:schemeClr val="accent3"/>
          </a:effectRef>
          <a:fontRef idx="minor">
            <a:schemeClr val="dk1"/>
          </a:fontRef>
        </p:style>
        <p:txBody>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dk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dk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dk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dk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dk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dk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dk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dk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dk1"/>
                </a:solidFill>
                <a:latin typeface="+mn-lt"/>
                <a:ea typeface="+mn-ea"/>
                <a:cs typeface="+mn-cs"/>
              </a:defRPr>
            </a:lvl9pPr>
          </a:lstStyle>
          <a:p>
            <a:pPr marL="0" indent="0">
              <a:buNone/>
              <a:defRPr/>
            </a:pPr>
            <a:r>
              <a:rPr lang="en-GB" sz="1600" i="1" dirty="0">
                <a:solidFill>
                  <a:prstClr val="black"/>
                </a:solidFill>
                <a:latin typeface="Calibri"/>
              </a:rPr>
              <a:t>Under testing in men aged over 45, who have a high level of positivity but lower level of testing.</a:t>
            </a:r>
          </a:p>
        </p:txBody>
      </p:sp>
      <p:sp>
        <p:nvSpPr>
          <p:cNvPr id="5" name="TextBox 4">
            <a:extLst>
              <a:ext uri="{FF2B5EF4-FFF2-40B4-BE49-F238E27FC236}">
                <a16:creationId xmlns:a16="http://schemas.microsoft.com/office/drawing/2014/main" id="{9E97FDBB-5024-560E-D09F-BD4490690A84}"/>
              </a:ext>
            </a:extLst>
          </p:cNvPr>
          <p:cNvSpPr txBox="1"/>
          <p:nvPr/>
        </p:nvSpPr>
        <p:spPr>
          <a:xfrm>
            <a:off x="4519250" y="1385530"/>
            <a:ext cx="4456281" cy="4862870"/>
          </a:xfrm>
          <a:prstGeom prst="rect">
            <a:avLst/>
          </a:prstGeom>
          <a:noFill/>
        </p:spPr>
        <p:txBody>
          <a:bodyPr wrap="square" rtlCol="0">
            <a:spAutoFit/>
          </a:bodyPr>
          <a:lstStyle/>
          <a:p>
            <a:pPr marL="171450" indent="-171450">
              <a:buFont typeface="Arial" panose="020B0604020202020204" pitchFamily="34" charset="0"/>
              <a:buChar char="•"/>
              <a:defRPr/>
            </a:pPr>
            <a:r>
              <a:rPr lang="en-GB" sz="1300" dirty="0">
                <a:solidFill>
                  <a:prstClr val="black"/>
                </a:solidFill>
                <a:latin typeface="Calibri"/>
              </a:rPr>
              <a:t>In Tower Hamlets, both testing rates and subsequent positivity are consistently higher in males compared to females. </a:t>
            </a:r>
            <a:r>
              <a:rPr lang="en-US" sz="1300" dirty="0">
                <a:solidFill>
                  <a:prstClr val="black"/>
                </a:solidFill>
                <a:latin typeface="Calibri"/>
              </a:rPr>
              <a:t>Testing rates for males were 189.9 per 1,000 compared to 134.7 per 1,000 for females, whilst positivity for males was 16.1% compared to just 3.1% for females in Tower Hamlets (2022)​.</a:t>
            </a:r>
            <a:endParaRPr lang="en-GB" sz="1300" dirty="0">
              <a:solidFill>
                <a:prstClr val="black"/>
              </a:solidFill>
              <a:latin typeface="Calibri"/>
            </a:endParaRPr>
          </a:p>
          <a:p>
            <a:pPr marL="171450" indent="-171450">
              <a:buFont typeface="Arial" panose="020B0604020202020204" pitchFamily="34" charset="0"/>
              <a:buChar char="•"/>
              <a:defRPr/>
            </a:pPr>
            <a:endParaRPr lang="en-GB" sz="1300" dirty="0">
              <a:solidFill>
                <a:prstClr val="black"/>
              </a:solidFill>
              <a:latin typeface="Calibri"/>
            </a:endParaRPr>
          </a:p>
          <a:p>
            <a:pPr marL="171450" indent="-171450">
              <a:buFont typeface="Arial" panose="020B0604020202020204" pitchFamily="34" charset="0"/>
              <a:buChar char="•"/>
              <a:defRPr/>
            </a:pPr>
            <a:r>
              <a:rPr lang="en-GB" sz="1300" dirty="0">
                <a:solidFill>
                  <a:prstClr val="black"/>
                </a:solidFill>
                <a:latin typeface="Calibri"/>
              </a:rPr>
              <a:t>Over time higher rate of males are testing for STIs compared to females, with the highest age group in males testing in the aged 25 -34 followed by 35 - 44 age group and the highest positivity rate in males in these age groups (highest positivity in 34 – 44 and then 45-64 age groups).  There is a lower rate of STI testing in men 45-64 but higher positivity compared to the 25-34 age group.  This suggested that increased testing in males over 45 should be encouraged further as a high proportion are testing positives.</a:t>
            </a:r>
          </a:p>
          <a:p>
            <a:pPr>
              <a:defRPr/>
            </a:pPr>
            <a:endParaRPr lang="en-GB" sz="1300" dirty="0">
              <a:solidFill>
                <a:prstClr val="black"/>
              </a:solidFill>
              <a:latin typeface="Calibri"/>
            </a:endParaRPr>
          </a:p>
          <a:p>
            <a:pPr marL="171450" indent="-171450">
              <a:buFont typeface="Arial" panose="020B0604020202020204" pitchFamily="34" charset="0"/>
              <a:buChar char="•"/>
              <a:defRPr/>
            </a:pPr>
            <a:r>
              <a:rPr lang="en-GB" sz="1300" dirty="0">
                <a:solidFill>
                  <a:prstClr val="black"/>
                </a:solidFill>
                <a:latin typeface="Calibri"/>
              </a:rPr>
              <a:t>Continued low positivity rates for STI testing in females but the highest rate of testing in the 15-34 age groups, over twice as high compared to testing in 35-64 age groups. Females of all ages have a relatively lower positive rate (less than 5%).</a:t>
            </a:r>
          </a:p>
          <a:p>
            <a:pPr>
              <a:defRPr/>
            </a:pPr>
            <a:endParaRPr lang="en-GB" sz="1200" dirty="0">
              <a:solidFill>
                <a:prstClr val="black"/>
              </a:solidFill>
              <a:highlight>
                <a:srgbClr val="FFFF00"/>
              </a:highlight>
              <a:latin typeface="Calibri"/>
            </a:endParaRPr>
          </a:p>
          <a:p>
            <a:pPr>
              <a:defRPr/>
            </a:pPr>
            <a:r>
              <a:rPr lang="en-GB" sz="900" dirty="0">
                <a:solidFill>
                  <a:prstClr val="black"/>
                </a:solidFill>
                <a:latin typeface="Calibri"/>
              </a:rPr>
              <a:t>*Data includes in clinic and online testing</a:t>
            </a:r>
          </a:p>
        </p:txBody>
      </p:sp>
      <p:pic>
        <p:nvPicPr>
          <p:cNvPr id="10242" name="Picture 2">
            <a:extLst>
              <a:ext uri="{FF2B5EF4-FFF2-40B4-BE49-F238E27FC236}">
                <a16:creationId xmlns:a16="http://schemas.microsoft.com/office/drawing/2014/main" id="{1AFA1155-12A4-1900-AF2B-6C92F3E977B1}"/>
              </a:ext>
              <a:ext uri="{C183D7F6-B498-43B3-948B-1728B52AA6E4}">
                <adec:decorative xmlns:adec="http://schemas.microsoft.com/office/drawing/2017/decorative" val="1"/>
              </a:ext>
            </a:extLst>
          </p:cNvPr>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257318" y="1446663"/>
            <a:ext cx="3932546" cy="2558955"/>
          </a:xfrm>
          <a:prstGeom prst="rect">
            <a:avLst/>
          </a:prstGeom>
          <a:noFill/>
          <a:extLst>
            <a:ext uri="{909E8E84-426E-40DD-AFC4-6F175D3DCCD1}">
              <a14:hiddenFill xmlns:a14="http://schemas.microsoft.com/office/drawing/2010/main">
                <a:solidFill>
                  <a:srgbClr val="FFFFFF"/>
                </a:solidFill>
              </a14:hiddenFill>
            </a:ext>
          </a:extLst>
        </p:spPr>
      </p:pic>
      <p:pic>
        <p:nvPicPr>
          <p:cNvPr id="10244" name="Picture 4">
            <a:extLst>
              <a:ext uri="{FF2B5EF4-FFF2-40B4-BE49-F238E27FC236}">
                <a16:creationId xmlns:a16="http://schemas.microsoft.com/office/drawing/2014/main" id="{1B9FC5E9-9A2B-98D8-81F8-C66B13FFAD84}"/>
              </a:ext>
              <a:ext uri="{C183D7F6-B498-43B3-948B-1728B52AA6E4}">
                <adec:decorative xmlns:adec="http://schemas.microsoft.com/office/drawing/2017/decorative" val="1"/>
              </a:ext>
            </a:extLst>
          </p:cNvPr>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257318" y="4067033"/>
            <a:ext cx="3932546" cy="23092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5691598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26A0D0-4816-EA99-25ED-0E740CD58F87}"/>
              </a:ext>
            </a:extLst>
          </p:cNvPr>
          <p:cNvSpPr>
            <a:spLocks noGrp="1"/>
          </p:cNvSpPr>
          <p:nvPr>
            <p:ph type="title"/>
          </p:nvPr>
        </p:nvSpPr>
        <p:spPr>
          <a:xfrm>
            <a:off x="1621528" y="82300"/>
            <a:ext cx="7156712" cy="578703"/>
          </a:xfrm>
        </p:spPr>
        <p:txBody>
          <a:bodyPr>
            <a:noAutofit/>
          </a:bodyPr>
          <a:lstStyle/>
          <a:p>
            <a:pPr algn="l"/>
            <a:r>
              <a:rPr lang="en-US" sz="2400" b="1" dirty="0">
                <a:solidFill>
                  <a:srgbClr val="002060"/>
                </a:solidFill>
              </a:rPr>
              <a:t>STI testing by age &amp; sexuality (1) </a:t>
            </a:r>
            <a:r>
              <a:rPr lang="en-US" sz="2400" dirty="0"/>
              <a:t>​</a:t>
            </a:r>
            <a:endParaRPr lang="en-GB" sz="2400" dirty="0"/>
          </a:p>
        </p:txBody>
      </p:sp>
      <p:sp>
        <p:nvSpPr>
          <p:cNvPr id="3" name="Text Placeholder 3">
            <a:extLst>
              <a:ext uri="{FF2B5EF4-FFF2-40B4-BE49-F238E27FC236}">
                <a16:creationId xmlns:a16="http://schemas.microsoft.com/office/drawing/2014/main" id="{54D1A565-B067-7B02-C0D0-99BF6CA4DACD}"/>
              </a:ext>
            </a:extLst>
          </p:cNvPr>
          <p:cNvSpPr txBox="1">
            <a:spLocks/>
          </p:cNvSpPr>
          <p:nvPr/>
        </p:nvSpPr>
        <p:spPr>
          <a:xfrm>
            <a:off x="1301905" y="795528"/>
            <a:ext cx="7390758" cy="578703"/>
          </a:xfrm>
          <a:prstGeom prst="rect">
            <a:avLst/>
          </a:prstGeom>
        </p:spPr>
        <p:style>
          <a:lnRef idx="2">
            <a:schemeClr val="accent3"/>
          </a:lnRef>
          <a:fillRef idx="1">
            <a:schemeClr val="lt1"/>
          </a:fillRef>
          <a:effectRef idx="0">
            <a:schemeClr val="accent3"/>
          </a:effectRef>
          <a:fontRef idx="minor">
            <a:schemeClr val="dk1"/>
          </a:fontRef>
        </p:style>
        <p:txBody>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dk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dk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dk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dk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dk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dk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dk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dk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dk1"/>
                </a:solidFill>
                <a:latin typeface="+mn-lt"/>
                <a:ea typeface="+mn-ea"/>
                <a:cs typeface="+mn-cs"/>
              </a:defRPr>
            </a:lvl9pPr>
          </a:lstStyle>
          <a:p>
            <a:pPr marL="0" indent="0">
              <a:spcBef>
                <a:spcPts val="0"/>
              </a:spcBef>
              <a:buNone/>
              <a:defRPr/>
            </a:pPr>
            <a:r>
              <a:rPr lang="en-US" sz="1600" i="1" dirty="0">
                <a:solidFill>
                  <a:prstClr val="black"/>
                </a:solidFill>
                <a:latin typeface="Calibri"/>
              </a:rPr>
              <a:t>Good levels of testing in younger GBMSM groups however under testing in GBMSM population aged 35-44.</a:t>
            </a:r>
            <a:endParaRPr lang="en-GB" sz="1600" i="1" dirty="0">
              <a:solidFill>
                <a:prstClr val="black"/>
              </a:solidFill>
              <a:latin typeface="Calibri"/>
            </a:endParaRPr>
          </a:p>
        </p:txBody>
      </p:sp>
      <p:sp>
        <p:nvSpPr>
          <p:cNvPr id="5" name="TextBox 4">
            <a:extLst>
              <a:ext uri="{FF2B5EF4-FFF2-40B4-BE49-F238E27FC236}">
                <a16:creationId xmlns:a16="http://schemas.microsoft.com/office/drawing/2014/main" id="{339165A8-040A-A1C6-E4A9-5BD729081FDB}"/>
              </a:ext>
            </a:extLst>
          </p:cNvPr>
          <p:cNvSpPr txBox="1"/>
          <p:nvPr/>
        </p:nvSpPr>
        <p:spPr>
          <a:xfrm>
            <a:off x="4838516" y="1825324"/>
            <a:ext cx="4187952" cy="3539430"/>
          </a:xfrm>
          <a:prstGeom prst="rect">
            <a:avLst/>
          </a:prstGeom>
          <a:noFill/>
        </p:spPr>
        <p:txBody>
          <a:bodyPr wrap="square">
            <a:spAutoFit/>
          </a:bodyPr>
          <a:lstStyle/>
          <a:p>
            <a:pPr>
              <a:defRPr/>
            </a:pPr>
            <a:r>
              <a:rPr lang="en-US" sz="1400" dirty="0">
                <a:solidFill>
                  <a:prstClr val="black"/>
                </a:solidFill>
                <a:latin typeface="Calibri"/>
              </a:rPr>
              <a:t>In Tower Hamlets the GBMSM population the testing rate was 1489.4 per 1,000 and positivity rate was 22.5% compared to a testing rate of 94.3 per 1,000 and a positivity rate 4.9% in heterosexual males (2022).  ​</a:t>
            </a:r>
          </a:p>
          <a:p>
            <a:pPr>
              <a:defRPr/>
            </a:pPr>
            <a:endParaRPr lang="en-US" sz="1400" dirty="0">
              <a:solidFill>
                <a:prstClr val="black"/>
              </a:solidFill>
              <a:latin typeface="Calibri"/>
            </a:endParaRPr>
          </a:p>
          <a:p>
            <a:pPr>
              <a:defRPr/>
            </a:pPr>
            <a:r>
              <a:rPr lang="en-US" sz="1400" dirty="0">
                <a:solidFill>
                  <a:prstClr val="black"/>
                </a:solidFill>
                <a:latin typeface="Calibri"/>
              </a:rPr>
              <a:t>Whilst testing is high and increasing across all ages for the GBMSM population since the pandemic started in 2020, positivity has consistently been high which indicates further testing should be encouraged generally.</a:t>
            </a:r>
          </a:p>
          <a:p>
            <a:pPr>
              <a:defRPr/>
            </a:pPr>
            <a:endParaRPr lang="en-US" sz="1400" dirty="0">
              <a:solidFill>
                <a:prstClr val="black"/>
              </a:solidFill>
              <a:latin typeface="Calibri"/>
            </a:endParaRPr>
          </a:p>
          <a:p>
            <a:pPr>
              <a:defRPr/>
            </a:pPr>
            <a:r>
              <a:rPr lang="en-US" sz="1400" dirty="0">
                <a:solidFill>
                  <a:prstClr val="black"/>
                </a:solidFill>
                <a:latin typeface="Calibri"/>
              </a:rPr>
              <a:t>In the GBMSM population the proportion that test positive for STIs is the highest in the 25 - 44 age groups yet the rates of STI testing is lower for the 35 – 44 age group, which suggests that GBMSM population in this age group need to be encouraged to be tested.  </a:t>
            </a:r>
            <a:endParaRPr lang="en-GB" sz="1400" dirty="0">
              <a:solidFill>
                <a:prstClr val="black"/>
              </a:solidFill>
              <a:latin typeface="Calibri"/>
            </a:endParaRPr>
          </a:p>
        </p:txBody>
      </p:sp>
      <p:sp>
        <p:nvSpPr>
          <p:cNvPr id="6" name="TextBox 5">
            <a:extLst>
              <a:ext uri="{FF2B5EF4-FFF2-40B4-BE49-F238E27FC236}">
                <a16:creationId xmlns:a16="http://schemas.microsoft.com/office/drawing/2014/main" id="{F6756605-FCC9-6FA7-E6B1-5278FD980A0A}"/>
              </a:ext>
            </a:extLst>
          </p:cNvPr>
          <p:cNvSpPr txBox="1"/>
          <p:nvPr/>
        </p:nvSpPr>
        <p:spPr>
          <a:xfrm>
            <a:off x="4838516" y="6017771"/>
            <a:ext cx="3337818" cy="230832"/>
          </a:xfrm>
          <a:prstGeom prst="rect">
            <a:avLst/>
          </a:prstGeom>
          <a:noFill/>
        </p:spPr>
        <p:txBody>
          <a:bodyPr wrap="square">
            <a:spAutoFit/>
          </a:bodyPr>
          <a:lstStyle/>
          <a:p>
            <a:r>
              <a:rPr lang="en-US" sz="900" dirty="0"/>
              <a:t>*Data includes in clinic and online testing</a:t>
            </a:r>
          </a:p>
        </p:txBody>
      </p:sp>
      <p:pic>
        <p:nvPicPr>
          <p:cNvPr id="11266" name="Picture 2">
            <a:extLst>
              <a:ext uri="{FF2B5EF4-FFF2-40B4-BE49-F238E27FC236}">
                <a16:creationId xmlns:a16="http://schemas.microsoft.com/office/drawing/2014/main" id="{11C17807-7E72-773A-5706-352AF3B07E15}"/>
              </a:ext>
              <a:ext uri="{C183D7F6-B498-43B3-948B-1728B52AA6E4}">
                <adec:decorative xmlns:adec="http://schemas.microsoft.com/office/drawing/2017/decorative" val="1"/>
              </a:ext>
            </a:extLst>
          </p:cNvPr>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182254" y="1621541"/>
            <a:ext cx="4260092" cy="2404549"/>
          </a:xfrm>
          <a:prstGeom prst="rect">
            <a:avLst/>
          </a:prstGeom>
          <a:noFill/>
          <a:extLst>
            <a:ext uri="{909E8E84-426E-40DD-AFC4-6F175D3DCCD1}">
              <a14:hiddenFill xmlns:a14="http://schemas.microsoft.com/office/drawing/2010/main">
                <a:solidFill>
                  <a:srgbClr val="FFFFFF"/>
                </a:solidFill>
              </a14:hiddenFill>
            </a:ext>
          </a:extLst>
        </p:spPr>
      </p:pic>
      <p:pic>
        <p:nvPicPr>
          <p:cNvPr id="11268" name="Picture 4">
            <a:extLst>
              <a:ext uri="{FF2B5EF4-FFF2-40B4-BE49-F238E27FC236}">
                <a16:creationId xmlns:a16="http://schemas.microsoft.com/office/drawing/2014/main" id="{341DF85F-7BDD-5209-1EC2-6974955C7272}"/>
              </a:ext>
              <a:ext uri="{C183D7F6-B498-43B3-948B-1728B52AA6E4}">
                <adec:decorative xmlns:adec="http://schemas.microsoft.com/office/drawing/2017/decorative" val="1"/>
              </a:ext>
            </a:extLst>
          </p:cNvPr>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209550" y="4169391"/>
            <a:ext cx="4362450" cy="22683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0930198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7DD5FD-47E2-9435-0999-362EE66E31C9}"/>
              </a:ext>
            </a:extLst>
          </p:cNvPr>
          <p:cNvSpPr>
            <a:spLocks noGrp="1"/>
          </p:cNvSpPr>
          <p:nvPr>
            <p:ph type="title"/>
          </p:nvPr>
        </p:nvSpPr>
        <p:spPr>
          <a:xfrm>
            <a:off x="1389065" y="49366"/>
            <a:ext cx="7321304" cy="355060"/>
          </a:xfrm>
        </p:spPr>
        <p:txBody>
          <a:bodyPr>
            <a:noAutofit/>
          </a:bodyPr>
          <a:lstStyle/>
          <a:p>
            <a:pPr algn="l"/>
            <a:r>
              <a:rPr lang="en-GB" sz="2400" b="1" dirty="0">
                <a:solidFill>
                  <a:srgbClr val="002060"/>
                </a:solidFill>
              </a:rPr>
              <a:t>STI testing by sexuality (2)</a:t>
            </a:r>
          </a:p>
        </p:txBody>
      </p:sp>
      <p:sp>
        <p:nvSpPr>
          <p:cNvPr id="3" name="Text Placeholder 3">
            <a:extLst>
              <a:ext uri="{FF2B5EF4-FFF2-40B4-BE49-F238E27FC236}">
                <a16:creationId xmlns:a16="http://schemas.microsoft.com/office/drawing/2014/main" id="{50446653-7041-F5BC-E1E1-A59D6E4B8646}"/>
              </a:ext>
            </a:extLst>
          </p:cNvPr>
          <p:cNvSpPr txBox="1">
            <a:spLocks/>
          </p:cNvSpPr>
          <p:nvPr/>
        </p:nvSpPr>
        <p:spPr>
          <a:xfrm>
            <a:off x="1389065" y="515833"/>
            <a:ext cx="7669416" cy="643750"/>
          </a:xfrm>
          <a:prstGeom prst="rect">
            <a:avLst/>
          </a:prstGeom>
        </p:spPr>
        <p:style>
          <a:lnRef idx="2">
            <a:schemeClr val="accent3"/>
          </a:lnRef>
          <a:fillRef idx="1">
            <a:schemeClr val="lt1"/>
          </a:fillRef>
          <a:effectRef idx="0">
            <a:schemeClr val="accent3"/>
          </a:effectRef>
          <a:fontRef idx="minor">
            <a:schemeClr val="dk1"/>
          </a:fontRef>
        </p:style>
        <p:txBody>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dk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dk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dk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dk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dk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dk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dk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dk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dk1"/>
                </a:solidFill>
                <a:latin typeface="+mn-lt"/>
                <a:ea typeface="+mn-ea"/>
                <a:cs typeface="+mn-cs"/>
              </a:defRPr>
            </a:lvl9pPr>
          </a:lstStyle>
          <a:p>
            <a:pPr marL="0" indent="0">
              <a:spcBef>
                <a:spcPts val="0"/>
              </a:spcBef>
              <a:buNone/>
              <a:defRPr/>
            </a:pPr>
            <a:r>
              <a:rPr lang="en-GB" sz="1600" i="1" dirty="0">
                <a:solidFill>
                  <a:prstClr val="black"/>
                </a:solidFill>
                <a:latin typeface="Calibri"/>
              </a:rPr>
              <a:t>Highest rate of STI testing compared to other London boroughs that have a similar GBMSM profile. However Tower Hamlets has lower levels of testing in heterosexual groups. </a:t>
            </a:r>
          </a:p>
        </p:txBody>
      </p:sp>
      <p:sp>
        <p:nvSpPr>
          <p:cNvPr id="8" name="TextBox 7">
            <a:extLst>
              <a:ext uri="{FF2B5EF4-FFF2-40B4-BE49-F238E27FC236}">
                <a16:creationId xmlns:a16="http://schemas.microsoft.com/office/drawing/2014/main" id="{8ADF82AE-CFCB-D27E-08B1-8FC52ED4D414}"/>
              </a:ext>
            </a:extLst>
          </p:cNvPr>
          <p:cNvSpPr txBox="1"/>
          <p:nvPr/>
        </p:nvSpPr>
        <p:spPr>
          <a:xfrm>
            <a:off x="4624340" y="1448520"/>
            <a:ext cx="4316460" cy="4893647"/>
          </a:xfrm>
          <a:prstGeom prst="rect">
            <a:avLst/>
          </a:prstGeom>
          <a:noFill/>
        </p:spPr>
        <p:txBody>
          <a:bodyPr wrap="square">
            <a:spAutoFit/>
          </a:bodyPr>
          <a:lstStyle/>
          <a:p>
            <a:pPr marL="285750" indent="-285750">
              <a:buFont typeface="Arial" panose="020B0604020202020204" pitchFamily="34" charset="0"/>
              <a:buChar char="•"/>
            </a:pPr>
            <a:r>
              <a:rPr lang="en-US" sz="1200" dirty="0"/>
              <a:t>The 2021 Census was used to identify other London boroughs with a similar GBMSM profile and compared testing behaviour between these boroughs​.</a:t>
            </a:r>
          </a:p>
          <a:p>
            <a:pPr marL="285750" indent="-285750">
              <a:buFont typeface="Arial" panose="020B0604020202020204" pitchFamily="34" charset="0"/>
              <a:buChar char="•"/>
            </a:pPr>
            <a:endParaRPr lang="en-US" sz="1200" dirty="0"/>
          </a:p>
          <a:p>
            <a:pPr marL="285750" indent="-285750">
              <a:buFont typeface="Arial" panose="020B0604020202020204" pitchFamily="34" charset="0"/>
              <a:buChar char="•"/>
            </a:pPr>
            <a:r>
              <a:rPr lang="en-US" sz="1200" dirty="0"/>
              <a:t>Looking specifically at testing rates in GBMSM across these boroughs, Tower Hamlets has the highest testing rate (1479.0 per 1,000) along with Hackney (1439.6 per 1,000) and Lambeth (1422.5 per 1,000), whilst Camden, Southwark and Islington rates are slightly lower (around 1200-1300 per 1,000) (2022).</a:t>
            </a:r>
          </a:p>
          <a:p>
            <a:pPr marL="285750" indent="-285750">
              <a:buFont typeface="Arial" panose="020B0604020202020204" pitchFamily="34" charset="0"/>
              <a:buChar char="•"/>
            </a:pPr>
            <a:endParaRPr lang="en-US" sz="1200" dirty="0"/>
          </a:p>
          <a:p>
            <a:pPr marL="285750" indent="-285750">
              <a:buFont typeface="Arial" panose="020B0604020202020204" pitchFamily="34" charset="0"/>
              <a:buChar char="•"/>
            </a:pPr>
            <a:r>
              <a:rPr lang="en-US" sz="1200" dirty="0"/>
              <a:t>Testing rates in heterosexual populations in Tower Hamlets  are lower compared to other London boroughs with similar population profile, indicating low level of need or under testing.  ​</a:t>
            </a:r>
          </a:p>
          <a:p>
            <a:pPr marL="285750" indent="-285750">
              <a:buFont typeface="Arial" panose="020B0604020202020204" pitchFamily="34" charset="0"/>
              <a:buChar char="•"/>
            </a:pPr>
            <a:endParaRPr lang="en-US" sz="1200" dirty="0"/>
          </a:p>
          <a:p>
            <a:pPr marL="742950" lvl="1" indent="-285750">
              <a:buFont typeface="Courier New" panose="02070309020205020404" pitchFamily="49" charset="0"/>
              <a:buChar char="o"/>
            </a:pPr>
            <a:r>
              <a:rPr lang="en-US" sz="1200" dirty="0"/>
              <a:t>For female Tower Hamlets residents testing rates were 159.7 per 1,000 compared to 234.7 per 1,000 in Hackney.</a:t>
            </a:r>
          </a:p>
          <a:p>
            <a:pPr marL="742950" lvl="1" indent="-285750">
              <a:buFont typeface="Courier New" panose="02070309020205020404" pitchFamily="49" charset="0"/>
              <a:buChar char="o"/>
            </a:pPr>
            <a:endParaRPr lang="en-US" sz="1200" dirty="0"/>
          </a:p>
          <a:p>
            <a:pPr marL="742950" lvl="1" indent="-285750">
              <a:buFont typeface="Courier New" panose="02070309020205020404" pitchFamily="49" charset="0"/>
              <a:buChar char="o"/>
            </a:pPr>
            <a:r>
              <a:rPr lang="en-US" sz="1200" dirty="0"/>
              <a:t>For male Tower Hamlets residents testing rates were 94.0 per 1,000 compared to 138.6 per 1,000 in Hackney.</a:t>
            </a:r>
          </a:p>
          <a:p>
            <a:pPr marL="742950" lvl="1" indent="-285750">
              <a:buFont typeface="Courier New" panose="02070309020205020404" pitchFamily="49" charset="0"/>
              <a:buChar char="o"/>
            </a:pPr>
            <a:endParaRPr lang="en-US" sz="1200" dirty="0"/>
          </a:p>
          <a:p>
            <a:r>
              <a:rPr lang="en-US" sz="900" dirty="0"/>
              <a:t>*Data includes in clinic and online testing</a:t>
            </a:r>
          </a:p>
          <a:p>
            <a:pPr lvl="1"/>
            <a:endParaRPr lang="en-GB" sz="1200" dirty="0"/>
          </a:p>
        </p:txBody>
      </p:sp>
      <p:pic>
        <p:nvPicPr>
          <p:cNvPr id="12290" name="Picture 2">
            <a:extLst>
              <a:ext uri="{FF2B5EF4-FFF2-40B4-BE49-F238E27FC236}">
                <a16:creationId xmlns:a16="http://schemas.microsoft.com/office/drawing/2014/main" id="{E3FE3A5C-B197-B18D-810E-949AB1441DDA}"/>
              </a:ext>
              <a:ext uri="{C183D7F6-B498-43B3-948B-1728B52AA6E4}">
                <adec:decorative xmlns:adec="http://schemas.microsoft.com/office/drawing/2017/decorative" val="1"/>
              </a:ext>
            </a:extLst>
          </p:cNvPr>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148609" y="1466042"/>
            <a:ext cx="4614934" cy="2429301"/>
          </a:xfrm>
          <a:prstGeom prst="rect">
            <a:avLst/>
          </a:prstGeom>
          <a:noFill/>
          <a:extLst>
            <a:ext uri="{909E8E84-426E-40DD-AFC4-6F175D3DCCD1}">
              <a14:hiddenFill xmlns:a14="http://schemas.microsoft.com/office/drawing/2010/main">
                <a:solidFill>
                  <a:srgbClr val="FFFFFF"/>
                </a:solidFill>
              </a14:hiddenFill>
            </a:ext>
          </a:extLst>
        </p:spPr>
      </p:pic>
      <p:pic>
        <p:nvPicPr>
          <p:cNvPr id="12292" name="Picture 4">
            <a:extLst>
              <a:ext uri="{FF2B5EF4-FFF2-40B4-BE49-F238E27FC236}">
                <a16:creationId xmlns:a16="http://schemas.microsoft.com/office/drawing/2014/main" id="{E333BEE5-573C-F4FD-3E1B-9AB4D315A398}"/>
              </a:ext>
              <a:ext uri="{C183D7F6-B498-43B3-948B-1728B52AA6E4}">
                <adec:decorative xmlns:adec="http://schemas.microsoft.com/office/drawing/2017/decorative" val="1"/>
              </a:ext>
            </a:extLst>
          </p:cNvPr>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83782" y="3895343"/>
            <a:ext cx="4679761" cy="260672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8461315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3832F50-B781-37B8-A3CC-D565796501ED}"/>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D35ECDE6-F7C6-74F1-338B-A9A6DB163ABF}"/>
              </a:ext>
            </a:extLst>
          </p:cNvPr>
          <p:cNvSpPr txBox="1">
            <a:spLocks noGrp="1"/>
          </p:cNvSpPr>
          <p:nvPr>
            <p:ph type="title" idx="4294967295"/>
          </p:nvPr>
        </p:nvSpPr>
        <p:spPr>
          <a:xfrm>
            <a:off x="1529092" y="39704"/>
            <a:ext cx="4807670" cy="461665"/>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srgbClr val="002060"/>
                </a:solidFill>
                <a:effectLst/>
                <a:uLnTx/>
                <a:uFillTx/>
                <a:latin typeface="Calibri"/>
                <a:ea typeface="+mn-ea"/>
                <a:cs typeface="+mn-cs"/>
              </a:rPr>
              <a:t>STI testing by ethnicity &amp; age </a:t>
            </a:r>
          </a:p>
        </p:txBody>
      </p:sp>
      <p:sp>
        <p:nvSpPr>
          <p:cNvPr id="3" name="Text Placeholder 3">
            <a:extLst>
              <a:ext uri="{FF2B5EF4-FFF2-40B4-BE49-F238E27FC236}">
                <a16:creationId xmlns:a16="http://schemas.microsoft.com/office/drawing/2014/main" id="{495BCCCB-1172-EA11-7830-5D88C98BB9DA}"/>
              </a:ext>
            </a:extLst>
          </p:cNvPr>
          <p:cNvSpPr txBox="1">
            <a:spLocks/>
          </p:cNvSpPr>
          <p:nvPr/>
        </p:nvSpPr>
        <p:spPr>
          <a:xfrm>
            <a:off x="1591733" y="560259"/>
            <a:ext cx="7486282" cy="617278"/>
          </a:xfrm>
          <a:prstGeom prst="rect">
            <a:avLst/>
          </a:prstGeom>
        </p:spPr>
        <p:style>
          <a:lnRef idx="2">
            <a:schemeClr val="accent3"/>
          </a:lnRef>
          <a:fillRef idx="1">
            <a:schemeClr val="lt1"/>
          </a:fillRef>
          <a:effectRef idx="0">
            <a:schemeClr val="accent3"/>
          </a:effectRef>
          <a:fontRef idx="minor">
            <a:schemeClr val="dk1"/>
          </a:fontRef>
        </p:style>
        <p:txBody>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dk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dk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dk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dk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dk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dk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dk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dk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dk1"/>
                </a:solidFill>
                <a:latin typeface="+mn-lt"/>
                <a:ea typeface="+mn-ea"/>
                <a:cs typeface="+mn-cs"/>
              </a:defRPr>
            </a:lvl9pPr>
          </a:lstStyle>
          <a:p>
            <a:pPr marL="0" indent="0">
              <a:buNone/>
              <a:defRPr/>
            </a:pPr>
            <a:r>
              <a:rPr lang="en-US" sz="1600" i="1" dirty="0">
                <a:solidFill>
                  <a:prstClr val="black"/>
                </a:solidFill>
                <a:latin typeface="Calibri"/>
              </a:rPr>
              <a:t>Under testing in the Asian and Black population in Tower Hamlets, particularly in the 35-64 ages groups </a:t>
            </a:r>
            <a:endParaRPr lang="en-GB" sz="1600" i="1" dirty="0">
              <a:solidFill>
                <a:prstClr val="black"/>
              </a:solidFill>
              <a:latin typeface="Calibri"/>
            </a:endParaRPr>
          </a:p>
        </p:txBody>
      </p:sp>
      <p:sp>
        <p:nvSpPr>
          <p:cNvPr id="5" name="TextBox 4">
            <a:extLst>
              <a:ext uri="{FF2B5EF4-FFF2-40B4-BE49-F238E27FC236}">
                <a16:creationId xmlns:a16="http://schemas.microsoft.com/office/drawing/2014/main" id="{E78468CC-AB7E-4DE0-0AA3-12BF810600C0}"/>
              </a:ext>
            </a:extLst>
          </p:cNvPr>
          <p:cNvSpPr txBox="1"/>
          <p:nvPr/>
        </p:nvSpPr>
        <p:spPr>
          <a:xfrm>
            <a:off x="4507364" y="1465649"/>
            <a:ext cx="4506011" cy="4832092"/>
          </a:xfrm>
          <a:prstGeom prst="rect">
            <a:avLst/>
          </a:prstGeom>
          <a:noFill/>
        </p:spPr>
        <p:txBody>
          <a:bodyPr wrap="square" rtlCol="0">
            <a:spAutoFit/>
          </a:bodyPr>
          <a:lstStyle/>
          <a:p>
            <a:pPr marL="171450" indent="-171450">
              <a:buFont typeface="Arial" panose="020B0604020202020204" pitchFamily="34" charset="0"/>
              <a:buChar char="•"/>
              <a:defRPr/>
            </a:pPr>
            <a:r>
              <a:rPr lang="en-US" sz="1400" dirty="0">
                <a:solidFill>
                  <a:prstClr val="black"/>
                </a:solidFill>
                <a:latin typeface="Calibri"/>
              </a:rPr>
              <a:t>Testing behaviour varies significantly between  ethnic groups, ranging from 58.4 per 1,000 in Asian to 335.2 per 1,000 in Mixed (2022).  Although there has been an increase in testing rates for the main ethnicities over last 3 years, testing rates are the </a:t>
            </a:r>
            <a:r>
              <a:rPr lang="en-GB" sz="1400" dirty="0">
                <a:solidFill>
                  <a:prstClr val="black"/>
                </a:solidFill>
                <a:latin typeface="Calibri"/>
              </a:rPr>
              <a:t>highest in mixed groups, followed by other White and White British and the testing rate for Asians is the lowest.</a:t>
            </a:r>
          </a:p>
          <a:p>
            <a:pPr>
              <a:defRPr/>
            </a:pPr>
            <a:endParaRPr lang="en-GB" sz="1400" dirty="0">
              <a:solidFill>
                <a:prstClr val="black"/>
              </a:solidFill>
              <a:latin typeface="Calibri"/>
            </a:endParaRPr>
          </a:p>
          <a:p>
            <a:pPr marL="171450" indent="-171450">
              <a:buFont typeface="Arial" panose="020B0604020202020204" pitchFamily="34" charset="0"/>
              <a:buChar char="•"/>
              <a:defRPr/>
            </a:pPr>
            <a:r>
              <a:rPr lang="en-US" sz="1400" dirty="0">
                <a:solidFill>
                  <a:prstClr val="black"/>
                </a:solidFill>
                <a:latin typeface="Calibri"/>
              </a:rPr>
              <a:t>Following Asian, the next lowest testing rates are observed in Other (160.4 per 1,000) and Black (201.9 tests per 1,000; 2022)​.</a:t>
            </a:r>
          </a:p>
          <a:p>
            <a:pPr>
              <a:defRPr/>
            </a:pPr>
            <a:endParaRPr lang="en-US" sz="1400" dirty="0">
              <a:solidFill>
                <a:prstClr val="black"/>
              </a:solidFill>
              <a:latin typeface="Calibri"/>
            </a:endParaRPr>
          </a:p>
          <a:p>
            <a:pPr marL="171450" indent="-171450">
              <a:buFont typeface="Arial" panose="020B0604020202020204" pitchFamily="34" charset="0"/>
              <a:buChar char="•"/>
              <a:defRPr/>
            </a:pPr>
            <a:r>
              <a:rPr lang="en-US" sz="1400" dirty="0">
                <a:solidFill>
                  <a:prstClr val="black"/>
                </a:solidFill>
                <a:latin typeface="Calibri"/>
              </a:rPr>
              <a:t>Data by ethnicity and age indicate that there may be under testing in the Asian population in Tower Hamlets, particularly in the 35-64-year-olds who have the stable testing rates and rising positivity. ​</a:t>
            </a:r>
          </a:p>
          <a:p>
            <a:pPr marL="171450" indent="-171450">
              <a:buFont typeface="Arial" panose="020B0604020202020204" pitchFamily="34" charset="0"/>
              <a:buChar char="•"/>
              <a:defRPr/>
            </a:pPr>
            <a:endParaRPr lang="en-US" sz="1400" dirty="0">
              <a:solidFill>
                <a:prstClr val="black"/>
              </a:solidFill>
              <a:latin typeface="Calibri"/>
            </a:endParaRPr>
          </a:p>
          <a:p>
            <a:pPr marL="171450" indent="-171450">
              <a:buFont typeface="Arial" panose="020B0604020202020204" pitchFamily="34" charset="0"/>
              <a:buChar char="•"/>
              <a:defRPr/>
            </a:pPr>
            <a:r>
              <a:rPr lang="en-US" sz="1400" dirty="0">
                <a:solidFill>
                  <a:prstClr val="black"/>
                </a:solidFill>
                <a:latin typeface="Calibri"/>
              </a:rPr>
              <a:t>A similar picture is observed for the 35-64-year-old Black population that display low and stable testing rates but an indication of an increasing trend for positivity, suggesting possible undertesting in this age and ethnic group. </a:t>
            </a:r>
            <a:endParaRPr lang="en-GB" sz="1200" dirty="0">
              <a:solidFill>
                <a:prstClr val="black"/>
              </a:solidFill>
              <a:latin typeface="Calibri"/>
            </a:endParaRPr>
          </a:p>
        </p:txBody>
      </p:sp>
      <p:sp>
        <p:nvSpPr>
          <p:cNvPr id="2" name="TextBox 1">
            <a:extLst>
              <a:ext uri="{FF2B5EF4-FFF2-40B4-BE49-F238E27FC236}">
                <a16:creationId xmlns:a16="http://schemas.microsoft.com/office/drawing/2014/main" id="{CFF050EC-AD4E-1E7C-61D5-8A007522138F}"/>
              </a:ext>
            </a:extLst>
          </p:cNvPr>
          <p:cNvSpPr txBox="1"/>
          <p:nvPr/>
        </p:nvSpPr>
        <p:spPr>
          <a:xfrm>
            <a:off x="130629" y="6507994"/>
            <a:ext cx="2796926" cy="230832"/>
          </a:xfrm>
          <a:prstGeom prst="rect">
            <a:avLst/>
          </a:prstGeom>
          <a:noFill/>
        </p:spPr>
        <p:txBody>
          <a:bodyPr wrap="square" rtlCol="0">
            <a:spAutoFit/>
          </a:bodyPr>
          <a:lstStyle/>
          <a:p>
            <a:r>
              <a:rPr lang="en-GB" sz="900" dirty="0"/>
              <a:t>*Data includes in clinic and online provision </a:t>
            </a:r>
          </a:p>
        </p:txBody>
      </p:sp>
      <p:pic>
        <p:nvPicPr>
          <p:cNvPr id="13314" name="Picture 2">
            <a:extLst>
              <a:ext uri="{FF2B5EF4-FFF2-40B4-BE49-F238E27FC236}">
                <a16:creationId xmlns:a16="http://schemas.microsoft.com/office/drawing/2014/main" id="{7F86C816-97F5-5438-BA29-F1EFDF17518F}"/>
              </a:ext>
              <a:ext uri="{C183D7F6-B498-43B3-948B-1728B52AA6E4}">
                <adec:decorative xmlns:adec="http://schemas.microsoft.com/office/drawing/2017/decorative" val="1"/>
              </a:ext>
            </a:extLst>
          </p:cNvPr>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130625" y="1375653"/>
            <a:ext cx="4297814" cy="2357010"/>
          </a:xfrm>
          <a:prstGeom prst="rect">
            <a:avLst/>
          </a:prstGeom>
          <a:noFill/>
          <a:extLst>
            <a:ext uri="{909E8E84-426E-40DD-AFC4-6F175D3DCCD1}">
              <a14:hiddenFill xmlns:a14="http://schemas.microsoft.com/office/drawing/2010/main">
                <a:solidFill>
                  <a:srgbClr val="FFFFFF"/>
                </a:solidFill>
              </a14:hiddenFill>
            </a:ext>
          </a:extLst>
        </p:spPr>
      </p:pic>
      <p:pic>
        <p:nvPicPr>
          <p:cNvPr id="13316" name="Picture 4">
            <a:extLst>
              <a:ext uri="{FF2B5EF4-FFF2-40B4-BE49-F238E27FC236}">
                <a16:creationId xmlns:a16="http://schemas.microsoft.com/office/drawing/2014/main" id="{CD2B4407-F66B-9C53-0BC1-041A6927DB42}"/>
              </a:ext>
              <a:ext uri="{C183D7F6-B498-43B3-948B-1728B52AA6E4}">
                <adec:decorative xmlns:adec="http://schemas.microsoft.com/office/drawing/2017/decorative" val="1"/>
              </a:ext>
            </a:extLst>
          </p:cNvPr>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130624" y="4113453"/>
            <a:ext cx="4297813" cy="235701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9622378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9B5643-73AA-AB6D-9172-EF80196A37F5}"/>
              </a:ext>
            </a:extLst>
          </p:cNvPr>
          <p:cNvSpPr>
            <a:spLocks noGrp="1"/>
          </p:cNvSpPr>
          <p:nvPr>
            <p:ph type="title"/>
          </p:nvPr>
        </p:nvSpPr>
        <p:spPr>
          <a:xfrm>
            <a:off x="1466258" y="111066"/>
            <a:ext cx="7280025" cy="418161"/>
          </a:xfrm>
        </p:spPr>
        <p:txBody>
          <a:bodyPr>
            <a:noAutofit/>
          </a:bodyPr>
          <a:lstStyle/>
          <a:p>
            <a:pPr algn="l"/>
            <a:r>
              <a:rPr lang="en-GB" sz="2400" b="1" dirty="0">
                <a:solidFill>
                  <a:srgbClr val="002060"/>
                </a:solidFill>
              </a:rPr>
              <a:t>Chlamydia detection and screening in  15-24 year olds</a:t>
            </a:r>
          </a:p>
        </p:txBody>
      </p:sp>
      <p:sp>
        <p:nvSpPr>
          <p:cNvPr id="3" name="Text Placeholder 3">
            <a:extLst>
              <a:ext uri="{FF2B5EF4-FFF2-40B4-BE49-F238E27FC236}">
                <a16:creationId xmlns:a16="http://schemas.microsoft.com/office/drawing/2014/main" id="{C901E8A0-AF83-6F86-131A-38DDE6497939}"/>
              </a:ext>
            </a:extLst>
          </p:cNvPr>
          <p:cNvSpPr txBox="1">
            <a:spLocks/>
          </p:cNvSpPr>
          <p:nvPr/>
        </p:nvSpPr>
        <p:spPr>
          <a:xfrm>
            <a:off x="1466259" y="574648"/>
            <a:ext cx="7590335" cy="484226"/>
          </a:xfrm>
          <a:prstGeom prst="rect">
            <a:avLst/>
          </a:prstGeom>
        </p:spPr>
        <p:style>
          <a:lnRef idx="2">
            <a:schemeClr val="accent3"/>
          </a:lnRef>
          <a:fillRef idx="1">
            <a:schemeClr val="lt1"/>
          </a:fillRef>
          <a:effectRef idx="0">
            <a:schemeClr val="accent3"/>
          </a:effectRef>
          <a:fontRef idx="minor">
            <a:schemeClr val="dk1"/>
          </a:fontRef>
        </p:style>
        <p:txBody>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dk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dk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dk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dk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dk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dk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dk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dk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dk1"/>
                </a:solidFill>
                <a:latin typeface="+mn-lt"/>
                <a:ea typeface="+mn-ea"/>
                <a:cs typeface="+mn-cs"/>
              </a:defRPr>
            </a:lvl9pPr>
          </a:lstStyle>
          <a:p>
            <a:pPr marL="0" indent="0">
              <a:buNone/>
            </a:pPr>
            <a:r>
              <a:rPr lang="en-GB" sz="1400" i="1" dirty="0"/>
              <a:t>Chlamydia detection rate for females aged 15-24 is low because there is low chlamydia testing in this age group.</a:t>
            </a:r>
          </a:p>
        </p:txBody>
      </p:sp>
      <p:sp>
        <p:nvSpPr>
          <p:cNvPr id="4" name="TextBox 3">
            <a:extLst>
              <a:ext uri="{FF2B5EF4-FFF2-40B4-BE49-F238E27FC236}">
                <a16:creationId xmlns:a16="http://schemas.microsoft.com/office/drawing/2014/main" id="{8728F994-C0CC-5BDA-ABAB-B694E48A0535}"/>
              </a:ext>
            </a:extLst>
          </p:cNvPr>
          <p:cNvSpPr txBox="1"/>
          <p:nvPr/>
        </p:nvSpPr>
        <p:spPr>
          <a:xfrm>
            <a:off x="4571997" y="1221492"/>
            <a:ext cx="4337549" cy="4924425"/>
          </a:xfrm>
          <a:prstGeom prst="rect">
            <a:avLst/>
          </a:prstGeom>
          <a:noFill/>
        </p:spPr>
        <p:txBody>
          <a:bodyPr wrap="square">
            <a:spAutoFit/>
          </a:bodyPr>
          <a:lstStyle/>
          <a:p>
            <a:pPr marL="285750" indent="-285750">
              <a:spcAft>
                <a:spcPts val="1200"/>
              </a:spcAft>
              <a:buFont typeface="Arial" panose="020B0604020202020204" pitchFamily="34" charset="0"/>
              <a:buChar char="•"/>
            </a:pPr>
            <a:r>
              <a:rPr lang="en-US" sz="1200" dirty="0"/>
              <a:t>Chlamydia detection and screening rates have declined for both sexes in Tower Hamlets, falling below the national 3,250 target, which indicates poor control of disease activity.</a:t>
            </a:r>
          </a:p>
          <a:p>
            <a:pPr marL="285750" indent="-285750">
              <a:spcAft>
                <a:spcPts val="1200"/>
              </a:spcAft>
              <a:buFont typeface="Arial" panose="020B0604020202020204" pitchFamily="34" charset="0"/>
              <a:buChar char="•"/>
            </a:pPr>
            <a:r>
              <a:rPr lang="en-US" sz="1200" dirty="0"/>
              <a:t>Chlamydia detection peaked in 2019 at 2489.7 per 100,000, but declined steeply during the pandemic and has remained low since.</a:t>
            </a:r>
          </a:p>
          <a:p>
            <a:pPr marL="285750" indent="-285750">
              <a:spcAft>
                <a:spcPts val="1200"/>
              </a:spcAft>
              <a:buFont typeface="Arial" panose="020B0604020202020204" pitchFamily="34" charset="0"/>
              <a:buChar char="•"/>
            </a:pPr>
            <a:r>
              <a:rPr lang="en-US" sz="1200" dirty="0"/>
              <a:t>In 2023 Chlamydia detection rates was 1412.2 per 100,000 which is below London (1739.1 per 100,000) and England (1545.9 per 100,000)​.</a:t>
            </a:r>
          </a:p>
          <a:p>
            <a:pPr marL="285750" indent="-285750">
              <a:spcAft>
                <a:spcPts val="1200"/>
              </a:spcAft>
              <a:buFont typeface="Arial" panose="020B0604020202020204" pitchFamily="34" charset="0"/>
              <a:buChar char="•"/>
            </a:pPr>
            <a:r>
              <a:rPr lang="en-US" sz="1200" dirty="0"/>
              <a:t>For females, detection rates have declined by 33% in the last decade, currently at 1,526 per 100,000 which is below London (2027.8 per 100,000) and England (1961.7 per 100,000) (2023).​</a:t>
            </a:r>
          </a:p>
          <a:p>
            <a:pPr marL="285750" indent="-285750">
              <a:spcAft>
                <a:spcPts val="1200"/>
              </a:spcAft>
              <a:buFont typeface="Arial" panose="020B0604020202020204" pitchFamily="34" charset="0"/>
              <a:buChar char="•"/>
            </a:pPr>
            <a:r>
              <a:rPr lang="en-US" sz="1200" dirty="0"/>
              <a:t>For males, detection rates have remained stable in the last decade, currently at 1,247 per 100,000 which is similar to London but higher than England (1041.6 per 100,000).​</a:t>
            </a:r>
          </a:p>
          <a:p>
            <a:pPr marL="285750" indent="-285750">
              <a:spcAft>
                <a:spcPts val="1200"/>
              </a:spcAft>
              <a:buFont typeface="Arial" panose="020B0604020202020204" pitchFamily="34" charset="0"/>
              <a:buChar char="•"/>
            </a:pPr>
            <a:r>
              <a:rPr lang="en-US" sz="1200" dirty="0"/>
              <a:t>There have been a general decline in the proportion of females screened across the country, in Tower Hamlets there has been a 2 percentage-point decrease which reflects the low detection rate observed in females. The low detection rate suggests poor awareness of, access to and/or uptake of screening.</a:t>
            </a:r>
            <a:endParaRPr lang="en-GB" sz="1200" dirty="0"/>
          </a:p>
        </p:txBody>
      </p:sp>
      <p:pic>
        <p:nvPicPr>
          <p:cNvPr id="14338" name="Picture 2">
            <a:extLst>
              <a:ext uri="{FF2B5EF4-FFF2-40B4-BE49-F238E27FC236}">
                <a16:creationId xmlns:a16="http://schemas.microsoft.com/office/drawing/2014/main" id="{BC2BFD26-F3E0-FB18-47E5-671A82C4BAB7}"/>
              </a:ext>
              <a:ext uri="{C183D7F6-B498-43B3-948B-1728B52AA6E4}">
                <adec:decorative xmlns:adec="http://schemas.microsoft.com/office/drawing/2017/decorative" val="1"/>
              </a:ext>
            </a:extLst>
          </p:cNvPr>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148135" y="1542199"/>
            <a:ext cx="4287387" cy="2456596"/>
          </a:xfrm>
          <a:prstGeom prst="rect">
            <a:avLst/>
          </a:prstGeom>
          <a:noFill/>
          <a:extLst>
            <a:ext uri="{909E8E84-426E-40DD-AFC4-6F175D3DCCD1}">
              <a14:hiddenFill xmlns:a14="http://schemas.microsoft.com/office/drawing/2010/main">
                <a:solidFill>
                  <a:srgbClr val="FFFFFF"/>
                </a:solidFill>
              </a14:hiddenFill>
            </a:ext>
          </a:extLst>
        </p:spPr>
      </p:pic>
      <p:pic>
        <p:nvPicPr>
          <p:cNvPr id="14340" name="Picture 4">
            <a:extLst>
              <a:ext uri="{FF2B5EF4-FFF2-40B4-BE49-F238E27FC236}">
                <a16:creationId xmlns:a16="http://schemas.microsoft.com/office/drawing/2014/main" id="{3FEE471C-5E7C-4AC0-B5C2-AF18BFD6C189}"/>
              </a:ext>
              <a:ext uri="{C183D7F6-B498-43B3-948B-1728B52AA6E4}">
                <adec:decorative xmlns:adec="http://schemas.microsoft.com/office/drawing/2017/decorative" val="1"/>
              </a:ext>
            </a:extLst>
          </p:cNvPr>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234454" y="4421985"/>
            <a:ext cx="4112358" cy="218353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4891160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E04CB846-D877-FEAF-5870-5EBAB4DC56A3}"/>
              </a:ext>
            </a:extLst>
          </p:cNvPr>
          <p:cNvSpPr txBox="1">
            <a:spLocks noGrp="1"/>
          </p:cNvSpPr>
          <p:nvPr>
            <p:ph type="title" idx="4294967295"/>
          </p:nvPr>
        </p:nvSpPr>
        <p:spPr>
          <a:xfrm>
            <a:off x="1328840" y="26403"/>
            <a:ext cx="4923517" cy="461665"/>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srgbClr val="002060"/>
                </a:solidFill>
                <a:effectLst/>
                <a:uLnTx/>
                <a:uFillTx/>
                <a:latin typeface="Calibri"/>
                <a:ea typeface="+mn-ea"/>
                <a:cs typeface="+mn-cs"/>
              </a:rPr>
              <a:t>STI testing by service type </a:t>
            </a:r>
          </a:p>
        </p:txBody>
      </p:sp>
      <p:sp>
        <p:nvSpPr>
          <p:cNvPr id="3" name="Text Placeholder 3">
            <a:extLst>
              <a:ext uri="{FF2B5EF4-FFF2-40B4-BE49-F238E27FC236}">
                <a16:creationId xmlns:a16="http://schemas.microsoft.com/office/drawing/2014/main" id="{26CBA47E-5CB1-EFA1-88D9-50017B0DA50D}"/>
              </a:ext>
            </a:extLst>
          </p:cNvPr>
          <p:cNvSpPr txBox="1">
            <a:spLocks/>
          </p:cNvSpPr>
          <p:nvPr/>
        </p:nvSpPr>
        <p:spPr>
          <a:xfrm>
            <a:off x="1328840" y="598636"/>
            <a:ext cx="7709223" cy="863231"/>
          </a:xfrm>
          <a:prstGeom prst="rect">
            <a:avLst/>
          </a:prstGeom>
        </p:spPr>
        <p:style>
          <a:lnRef idx="2">
            <a:schemeClr val="accent3"/>
          </a:lnRef>
          <a:fillRef idx="1">
            <a:schemeClr val="lt1"/>
          </a:fillRef>
          <a:effectRef idx="0">
            <a:schemeClr val="accent3"/>
          </a:effectRef>
          <a:fontRef idx="minor">
            <a:schemeClr val="dk1"/>
          </a:fontRef>
        </p:style>
        <p:txBody>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dk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dk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dk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dk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dk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dk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dk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dk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dk1"/>
                </a:solidFill>
                <a:latin typeface="+mn-lt"/>
                <a:ea typeface="+mn-ea"/>
                <a:cs typeface="+mn-cs"/>
              </a:defRPr>
            </a:lvl9pPr>
          </a:lstStyle>
          <a:p>
            <a:pPr marL="0" indent="0">
              <a:buNone/>
              <a:defRPr/>
            </a:pPr>
            <a:r>
              <a:rPr lang="en-US" sz="1600" i="1" dirty="0">
                <a:solidFill>
                  <a:prstClr val="black"/>
                </a:solidFill>
                <a:latin typeface="Calibri"/>
              </a:rPr>
              <a:t>Low STI positivity for online testing compared to in clinic. This indicates that as intended, the online service is being used for asymptomatic, precautionary and low-risk testing, while testing in clinics focuses on symptomatic and complex cases.</a:t>
            </a:r>
          </a:p>
        </p:txBody>
      </p:sp>
      <p:sp>
        <p:nvSpPr>
          <p:cNvPr id="2" name="TextBox 1">
            <a:extLst>
              <a:ext uri="{FF2B5EF4-FFF2-40B4-BE49-F238E27FC236}">
                <a16:creationId xmlns:a16="http://schemas.microsoft.com/office/drawing/2014/main" id="{B2D254B1-9D52-E334-3617-E5FF55A8C734}"/>
              </a:ext>
            </a:extLst>
          </p:cNvPr>
          <p:cNvSpPr txBox="1"/>
          <p:nvPr/>
        </p:nvSpPr>
        <p:spPr>
          <a:xfrm>
            <a:off x="4420539" y="1476285"/>
            <a:ext cx="4617524" cy="4893647"/>
          </a:xfrm>
          <a:prstGeom prst="rect">
            <a:avLst/>
          </a:prstGeom>
          <a:noFill/>
        </p:spPr>
        <p:txBody>
          <a:bodyPr wrap="square" rtlCol="0">
            <a:spAutoFit/>
          </a:bodyPr>
          <a:lstStyle/>
          <a:p>
            <a:pPr marL="285750" indent="-285750">
              <a:buFont typeface="Arial"/>
              <a:buChar char="•"/>
              <a:defRPr/>
            </a:pPr>
            <a:r>
              <a:rPr lang="en-GB" sz="1200" dirty="0">
                <a:solidFill>
                  <a:prstClr val="black"/>
                </a:solidFill>
                <a:latin typeface="Calibri"/>
                <a:cs typeface="Calibri"/>
              </a:rPr>
              <a:t>Use of online testing service (Preventx) has seen a 6-fold increase over the last five years, from 1364.7 per 100,000 in 2018 to 8552.5 per 100,000 in 2022.</a:t>
            </a:r>
          </a:p>
          <a:p>
            <a:pPr marL="742950" lvl="1" indent="-285750">
              <a:buFont typeface="Arial"/>
              <a:buChar char="•"/>
              <a:defRPr/>
            </a:pPr>
            <a:endParaRPr lang="en-GB" sz="1200" dirty="0">
              <a:solidFill>
                <a:prstClr val="black"/>
              </a:solidFill>
              <a:latin typeface="Calibri"/>
              <a:cs typeface="Calibri"/>
            </a:endParaRPr>
          </a:p>
          <a:p>
            <a:pPr marL="285750" indent="-285750">
              <a:buFont typeface="Arial"/>
              <a:buChar char="•"/>
              <a:defRPr/>
            </a:pPr>
            <a:r>
              <a:rPr lang="en-GB" sz="1200" dirty="0">
                <a:solidFill>
                  <a:prstClr val="black"/>
                </a:solidFill>
                <a:latin typeface="Calibri"/>
                <a:cs typeface="Calibri"/>
              </a:rPr>
              <a:t>The largest decrease in testing for residents was at the Royal London Clinic, from 3411.4 per 100,000 in 2018 to 1618.2 per 100,0000 in 2022 </a:t>
            </a:r>
          </a:p>
          <a:p>
            <a:pPr marL="285750" indent="-285750">
              <a:buFont typeface="Arial"/>
              <a:buChar char="•"/>
              <a:defRPr/>
            </a:pPr>
            <a:endParaRPr lang="en-GB" sz="1200" dirty="0">
              <a:solidFill>
                <a:prstClr val="black"/>
              </a:solidFill>
              <a:latin typeface="Calibri"/>
              <a:cs typeface="Calibri"/>
            </a:endParaRPr>
          </a:p>
          <a:p>
            <a:pPr marL="285750" indent="-285750">
              <a:buFont typeface="Arial"/>
              <a:buChar char="•"/>
              <a:defRPr/>
            </a:pPr>
            <a:r>
              <a:rPr lang="en-GB" sz="1200" dirty="0">
                <a:solidFill>
                  <a:prstClr val="black"/>
                </a:solidFill>
                <a:latin typeface="Calibri"/>
                <a:cs typeface="Calibri"/>
              </a:rPr>
              <a:t>Other sexual health clinics have generally seen similar activity or a slight decline in activity over the last 5 years</a:t>
            </a:r>
          </a:p>
          <a:p>
            <a:pPr marL="742950" lvl="1" indent="-285750">
              <a:buFont typeface="Arial"/>
              <a:buChar char="•"/>
              <a:defRPr/>
            </a:pPr>
            <a:endParaRPr lang="en-GB" sz="1200" dirty="0">
              <a:solidFill>
                <a:prstClr val="black"/>
              </a:solidFill>
              <a:latin typeface="Calibri"/>
              <a:cs typeface="Calibri"/>
            </a:endParaRPr>
          </a:p>
          <a:p>
            <a:pPr marL="285750" indent="-285750">
              <a:buFont typeface="Arial"/>
              <a:buChar char="•"/>
              <a:defRPr/>
            </a:pPr>
            <a:r>
              <a:rPr lang="en-GB" sz="1200" dirty="0">
                <a:solidFill>
                  <a:prstClr val="black"/>
                </a:solidFill>
                <a:latin typeface="Calibri"/>
                <a:cs typeface="Calibri"/>
              </a:rPr>
              <a:t>After 2020 the majority of clinic testing for Tower Hamlets residents outside of Tower Hamlets reduced but not significantly in other London sexual health services.</a:t>
            </a:r>
          </a:p>
          <a:p>
            <a:pPr marL="742950" lvl="1" indent="-285750">
              <a:buFont typeface="Courier New"/>
              <a:buChar char="o"/>
              <a:defRPr/>
            </a:pPr>
            <a:r>
              <a:rPr lang="en-GB" sz="1200" dirty="0">
                <a:solidFill>
                  <a:prstClr val="black"/>
                </a:solidFill>
                <a:latin typeface="Calibri"/>
                <a:cs typeface="Calibri"/>
              </a:rPr>
              <a:t>The proportion of TH residents using clinic services within Tower Hamlets dropped significantly  from 45% (37,864 tests) to 11% (8,892 tests) in 2021-22.</a:t>
            </a:r>
          </a:p>
          <a:p>
            <a:pPr lvl="1">
              <a:defRPr/>
            </a:pPr>
            <a:endParaRPr lang="en-GB" sz="1200" dirty="0">
              <a:solidFill>
                <a:prstClr val="black"/>
              </a:solidFill>
              <a:latin typeface="Calibri"/>
              <a:cs typeface="Calibri"/>
            </a:endParaRPr>
          </a:p>
          <a:p>
            <a:pPr marL="285750" indent="-285750">
              <a:buFont typeface="Arial" panose="020B0604020202020204" pitchFamily="34" charset="0"/>
              <a:buChar char="•"/>
              <a:defRPr/>
            </a:pPr>
            <a:r>
              <a:rPr lang="en-GB" sz="1200" dirty="0">
                <a:solidFill>
                  <a:prstClr val="black"/>
                </a:solidFill>
                <a:latin typeface="Calibri"/>
                <a:cs typeface="Calibri"/>
              </a:rPr>
              <a:t>Trend in GP testing has been higher than out of borough testing however since the reporting of this is no longer required in GUMCAD further data is not collected. </a:t>
            </a:r>
          </a:p>
          <a:p>
            <a:pPr>
              <a:defRPr/>
            </a:pPr>
            <a:endParaRPr lang="en-GB" sz="1200" dirty="0">
              <a:solidFill>
                <a:prstClr val="black"/>
              </a:solidFill>
              <a:latin typeface="Calibri"/>
              <a:cs typeface="Calibri"/>
            </a:endParaRPr>
          </a:p>
          <a:p>
            <a:pPr marL="285750" indent="-285750">
              <a:buFont typeface="Arial" panose="020B0604020202020204" pitchFamily="34" charset="0"/>
              <a:buChar char="•"/>
              <a:defRPr/>
            </a:pPr>
            <a:r>
              <a:rPr lang="en-US" sz="1200" dirty="0">
                <a:solidFill>
                  <a:prstClr val="black"/>
                </a:solidFill>
                <a:latin typeface="Calibri"/>
                <a:cs typeface="Calibri"/>
              </a:rPr>
              <a:t>For Tower Hamlets residents, the positivity rate for online testing has increased marginally from 4.4% in 2018 to 6.3% in 2022, whilst the in-clinic positivity rate has increased from 12.4% to 18.2% in the same time period.</a:t>
            </a:r>
          </a:p>
        </p:txBody>
      </p:sp>
      <p:pic>
        <p:nvPicPr>
          <p:cNvPr id="15362" name="Picture 2">
            <a:extLst>
              <a:ext uri="{FF2B5EF4-FFF2-40B4-BE49-F238E27FC236}">
                <a16:creationId xmlns:a16="http://schemas.microsoft.com/office/drawing/2014/main" id="{79C3AE2C-7D8F-31ED-EF53-CF4D5C8551EB}"/>
              </a:ext>
              <a:ext uri="{C183D7F6-B498-43B3-948B-1728B52AA6E4}">
                <adec:decorative xmlns:adec="http://schemas.microsoft.com/office/drawing/2017/decorative" val="1"/>
              </a:ext>
            </a:extLst>
          </p:cNvPr>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209550" y="1910687"/>
            <a:ext cx="4103143" cy="38759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4336536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727AB2-9CD8-54C3-079D-86592BC9BE04}"/>
              </a:ext>
            </a:extLst>
          </p:cNvPr>
          <p:cNvSpPr>
            <a:spLocks noGrp="1"/>
          </p:cNvSpPr>
          <p:nvPr>
            <p:ph type="title"/>
          </p:nvPr>
        </p:nvSpPr>
        <p:spPr>
          <a:xfrm>
            <a:off x="1425057" y="81093"/>
            <a:ext cx="7321304" cy="699376"/>
          </a:xfrm>
        </p:spPr>
        <p:txBody>
          <a:bodyPr>
            <a:noAutofit/>
          </a:bodyPr>
          <a:lstStyle/>
          <a:p>
            <a:pPr algn="l"/>
            <a:r>
              <a:rPr lang="en-GB" sz="2000" b="1" dirty="0">
                <a:solidFill>
                  <a:srgbClr val="003366"/>
                </a:solidFill>
              </a:rPr>
              <a:t>In clinic STI testing service use - comparison with main services used by Tower Hamlets residents </a:t>
            </a:r>
            <a:endParaRPr lang="en-GB" sz="2000" dirty="0"/>
          </a:p>
        </p:txBody>
      </p:sp>
      <p:sp>
        <p:nvSpPr>
          <p:cNvPr id="3" name="Text Placeholder 3">
            <a:extLst>
              <a:ext uri="{FF2B5EF4-FFF2-40B4-BE49-F238E27FC236}">
                <a16:creationId xmlns:a16="http://schemas.microsoft.com/office/drawing/2014/main" id="{9AEA0C96-D6FF-EE93-1C8C-05BDFBAB7EAA}"/>
              </a:ext>
            </a:extLst>
          </p:cNvPr>
          <p:cNvSpPr txBox="1">
            <a:spLocks/>
          </p:cNvSpPr>
          <p:nvPr/>
        </p:nvSpPr>
        <p:spPr>
          <a:xfrm>
            <a:off x="846012" y="865380"/>
            <a:ext cx="7999992" cy="640936"/>
          </a:xfrm>
          <a:prstGeom prst="rect">
            <a:avLst/>
          </a:prstGeom>
        </p:spPr>
        <p:style>
          <a:lnRef idx="2">
            <a:schemeClr val="accent3"/>
          </a:lnRef>
          <a:fillRef idx="1">
            <a:schemeClr val="lt1"/>
          </a:fillRef>
          <a:effectRef idx="0">
            <a:schemeClr val="accent3"/>
          </a:effectRef>
          <a:fontRef idx="minor">
            <a:schemeClr val="dk1"/>
          </a:fontRef>
        </p:style>
        <p:txBody>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dk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dk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dk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dk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dk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dk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dk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dk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dk1"/>
                </a:solidFill>
                <a:latin typeface="+mn-lt"/>
                <a:ea typeface="+mn-ea"/>
                <a:cs typeface="+mn-cs"/>
              </a:defRPr>
            </a:lvl9pPr>
          </a:lstStyle>
          <a:p>
            <a:pPr marL="0" indent="0">
              <a:buNone/>
              <a:defRPr/>
            </a:pPr>
            <a:r>
              <a:rPr lang="en-GB" sz="1600" i="1" dirty="0">
                <a:solidFill>
                  <a:prstClr val="black"/>
                </a:solidFill>
                <a:latin typeface="Calibri"/>
              </a:rPr>
              <a:t>Men aged 25-44 are most likely to use other in-clinic London sexual health services rather than the borough local sexual health service.</a:t>
            </a:r>
          </a:p>
        </p:txBody>
      </p:sp>
      <p:sp>
        <p:nvSpPr>
          <p:cNvPr id="4" name="TextBox 3">
            <a:extLst>
              <a:ext uri="{FF2B5EF4-FFF2-40B4-BE49-F238E27FC236}">
                <a16:creationId xmlns:a16="http://schemas.microsoft.com/office/drawing/2014/main" id="{C23BD068-7DB4-2D41-2795-D067C871184B}"/>
              </a:ext>
            </a:extLst>
          </p:cNvPr>
          <p:cNvSpPr txBox="1"/>
          <p:nvPr/>
        </p:nvSpPr>
        <p:spPr>
          <a:xfrm>
            <a:off x="4571997" y="1655704"/>
            <a:ext cx="4490884" cy="4616648"/>
          </a:xfrm>
          <a:prstGeom prst="rect">
            <a:avLst/>
          </a:prstGeom>
          <a:noFill/>
        </p:spPr>
        <p:txBody>
          <a:bodyPr wrap="square">
            <a:spAutoFit/>
          </a:bodyPr>
          <a:lstStyle/>
          <a:p>
            <a:pPr marL="285750" indent="-285750">
              <a:buFont typeface="Arial" panose="020B0604020202020204" pitchFamily="34" charset="0"/>
              <a:buChar char="•"/>
            </a:pPr>
            <a:r>
              <a:rPr lang="en-US" sz="1400" dirty="0"/>
              <a:t>Despite the declining trend of in clinic testing due to the online testing, males in Tower Hamlets are consistently more likely than females to be tested in clinic ​  The testing rate for males was 110.1 per 1,000 in 2018 and 88.5 per 1,000 in 2022.  The testing rate for females was 71.0 per 1,000 in 2018 and 38.5 per 1,000 in 2022.​  </a:t>
            </a:r>
          </a:p>
          <a:p>
            <a:endParaRPr lang="en-US" sz="1400" dirty="0"/>
          </a:p>
          <a:p>
            <a:pPr marL="285750" indent="-285750">
              <a:buFont typeface="Arial" panose="020B0604020202020204" pitchFamily="34" charset="0"/>
              <a:buChar char="•"/>
            </a:pPr>
            <a:r>
              <a:rPr lang="en-US" sz="1400" dirty="0"/>
              <a:t>72.5% of all in clinic tests were provided by Barts Health Trust (42.1%) and Chelsea &amp; Westminster Trust (30.4%) between 2018-2022 for Tower Hamlets residents​.</a:t>
            </a:r>
          </a:p>
          <a:p>
            <a:endParaRPr lang="en-US" sz="1400" dirty="0"/>
          </a:p>
          <a:p>
            <a:pPr marL="285750" indent="-285750">
              <a:buFont typeface="Arial" panose="020B0604020202020204" pitchFamily="34" charset="0"/>
              <a:buChar char="•"/>
            </a:pPr>
            <a:r>
              <a:rPr lang="en-US" sz="1400" dirty="0"/>
              <a:t>The general trend in use of Barts Trust services is similar between sexes, although there is a difference in use by age​.  Apart from ages 15-19 and 20-24, males have higher rate of testing than females for each other age group​.</a:t>
            </a:r>
          </a:p>
          <a:p>
            <a:pPr marL="285750" indent="-285750">
              <a:buFont typeface="Arial" panose="020B0604020202020204" pitchFamily="34" charset="0"/>
              <a:buChar char="•"/>
            </a:pPr>
            <a:endParaRPr lang="en-US" sz="1400" dirty="0"/>
          </a:p>
          <a:p>
            <a:pPr marL="285750" indent="-285750">
              <a:buFont typeface="Arial" panose="020B0604020202020204" pitchFamily="34" charset="0"/>
              <a:buChar char="•"/>
            </a:pPr>
            <a:r>
              <a:rPr lang="en-US" sz="1400" dirty="0"/>
              <a:t>Males in Tower Hamlets aged 25-44 are more likely to use Chelsea &amp; Westminster Trust services than women. </a:t>
            </a:r>
            <a:endParaRPr lang="en-GB" sz="1400" dirty="0"/>
          </a:p>
        </p:txBody>
      </p:sp>
      <p:pic>
        <p:nvPicPr>
          <p:cNvPr id="16386" name="Picture 2">
            <a:extLst>
              <a:ext uri="{FF2B5EF4-FFF2-40B4-BE49-F238E27FC236}">
                <a16:creationId xmlns:a16="http://schemas.microsoft.com/office/drawing/2014/main" id="{4049A2E4-4342-0FD8-10F7-2FE0A4A19E75}"/>
              </a:ext>
              <a:ext uri="{C183D7F6-B498-43B3-948B-1728B52AA6E4}">
                <adec:decorative xmlns:adec="http://schemas.microsoft.com/office/drawing/2017/decorative" val="1"/>
              </a:ext>
            </a:extLst>
          </p:cNvPr>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202727" y="1705971"/>
            <a:ext cx="4034904" cy="2497540"/>
          </a:xfrm>
          <a:prstGeom prst="rect">
            <a:avLst/>
          </a:prstGeom>
          <a:noFill/>
          <a:extLst>
            <a:ext uri="{909E8E84-426E-40DD-AFC4-6F175D3DCCD1}">
              <a14:hiddenFill xmlns:a14="http://schemas.microsoft.com/office/drawing/2010/main">
                <a:solidFill>
                  <a:srgbClr val="FFFFFF"/>
                </a:solidFill>
              </a14:hiddenFill>
            </a:ext>
          </a:extLst>
        </p:spPr>
      </p:pic>
      <p:pic>
        <p:nvPicPr>
          <p:cNvPr id="16388" name="Picture 4">
            <a:extLst>
              <a:ext uri="{FF2B5EF4-FFF2-40B4-BE49-F238E27FC236}">
                <a16:creationId xmlns:a16="http://schemas.microsoft.com/office/drawing/2014/main" id="{71A3D319-2491-3105-3C45-EDED597A5C1F}"/>
              </a:ext>
              <a:ext uri="{C183D7F6-B498-43B3-948B-1728B52AA6E4}">
                <adec:decorative xmlns:adec="http://schemas.microsoft.com/office/drawing/2017/decorative" val="1"/>
              </a:ext>
            </a:extLst>
          </p:cNvPr>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305085" y="4531056"/>
            <a:ext cx="3830187" cy="213864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9287352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270F07B-3B04-A208-46F2-6DD1BC0B6C43}"/>
              </a:ext>
            </a:extLst>
          </p:cNvPr>
          <p:cNvSpPr txBox="1">
            <a:spLocks noGrp="1"/>
          </p:cNvSpPr>
          <p:nvPr>
            <p:ph type="title" idx="4294967295"/>
          </p:nvPr>
        </p:nvSpPr>
        <p:spPr>
          <a:xfrm>
            <a:off x="1536575" y="134631"/>
            <a:ext cx="5966845" cy="461665"/>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srgbClr val="002060"/>
                </a:solidFill>
                <a:effectLst/>
                <a:uLnTx/>
                <a:uFillTx/>
                <a:latin typeface="Calibri"/>
                <a:ea typeface="+mn-ea"/>
                <a:cs typeface="+mn-cs"/>
              </a:rPr>
              <a:t>On-line STI testing by demographics</a:t>
            </a:r>
          </a:p>
        </p:txBody>
      </p:sp>
      <p:sp>
        <p:nvSpPr>
          <p:cNvPr id="3" name="Text Placeholder 3">
            <a:extLst>
              <a:ext uri="{FF2B5EF4-FFF2-40B4-BE49-F238E27FC236}">
                <a16:creationId xmlns:a16="http://schemas.microsoft.com/office/drawing/2014/main" id="{0FCC6B07-4ED1-B9ED-A485-3E136E30827A}"/>
              </a:ext>
            </a:extLst>
          </p:cNvPr>
          <p:cNvSpPr txBox="1">
            <a:spLocks/>
          </p:cNvSpPr>
          <p:nvPr/>
        </p:nvSpPr>
        <p:spPr>
          <a:xfrm>
            <a:off x="1536575" y="861773"/>
            <a:ext cx="7386405" cy="398071"/>
          </a:xfrm>
          <a:prstGeom prst="rect">
            <a:avLst/>
          </a:prstGeom>
        </p:spPr>
        <p:style>
          <a:lnRef idx="2">
            <a:schemeClr val="accent3"/>
          </a:lnRef>
          <a:fillRef idx="1">
            <a:schemeClr val="lt1"/>
          </a:fillRef>
          <a:effectRef idx="0">
            <a:schemeClr val="accent3"/>
          </a:effectRef>
          <a:fontRef idx="minor">
            <a:schemeClr val="dk1"/>
          </a:fontRef>
        </p:style>
        <p:txBody>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dk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dk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dk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dk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dk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dk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dk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dk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dk1"/>
                </a:solidFill>
                <a:latin typeface="+mn-lt"/>
                <a:ea typeface="+mn-ea"/>
                <a:cs typeface="+mn-cs"/>
              </a:defRPr>
            </a:lvl9pPr>
          </a:lstStyle>
          <a:p>
            <a:pPr marL="0" indent="0">
              <a:buNone/>
              <a:defRPr/>
            </a:pPr>
            <a:r>
              <a:rPr lang="en-US" sz="1800" i="1" dirty="0">
                <a:solidFill>
                  <a:prstClr val="black"/>
                </a:solidFill>
                <a:latin typeface="Calibri"/>
              </a:rPr>
              <a:t>Less on-line STI testing in 15-19 and 45-64 age groups, and Asian groups. </a:t>
            </a:r>
            <a:endParaRPr lang="en-GB" sz="1800" i="1" dirty="0">
              <a:solidFill>
                <a:prstClr val="black"/>
              </a:solidFill>
              <a:latin typeface="Calibri"/>
            </a:endParaRPr>
          </a:p>
        </p:txBody>
      </p:sp>
      <p:sp>
        <p:nvSpPr>
          <p:cNvPr id="2" name="TextBox 1">
            <a:extLst>
              <a:ext uri="{FF2B5EF4-FFF2-40B4-BE49-F238E27FC236}">
                <a16:creationId xmlns:a16="http://schemas.microsoft.com/office/drawing/2014/main" id="{605B13CA-3EBD-6B89-1E4A-CCAD8F322F6D}"/>
              </a:ext>
            </a:extLst>
          </p:cNvPr>
          <p:cNvSpPr txBox="1"/>
          <p:nvPr/>
        </p:nvSpPr>
        <p:spPr>
          <a:xfrm>
            <a:off x="121437" y="1415211"/>
            <a:ext cx="8875609" cy="523220"/>
          </a:xfrm>
          <a:prstGeom prst="rect">
            <a:avLst/>
          </a:prstGeom>
          <a:noFill/>
        </p:spPr>
        <p:txBody>
          <a:bodyPr wrap="square" rtlCol="0">
            <a:spAutoFit/>
          </a:bodyPr>
          <a:lstStyle/>
          <a:p>
            <a:pPr>
              <a:defRPr/>
            </a:pPr>
            <a:r>
              <a:rPr lang="en-US" sz="1400" dirty="0">
                <a:solidFill>
                  <a:prstClr val="black"/>
                </a:solidFill>
                <a:latin typeface="Calibri"/>
              </a:rPr>
              <a:t>Tower Hamlets residents aged 16 and over can access London wide online STI testing for Chlamydia, Gonorrhoea, Hepatitis B, Hepatitis C and HIV via the Sexual Health London website</a:t>
            </a:r>
          </a:p>
        </p:txBody>
      </p:sp>
      <p:sp>
        <p:nvSpPr>
          <p:cNvPr id="10" name="TextBox 9">
            <a:extLst>
              <a:ext uri="{FF2B5EF4-FFF2-40B4-BE49-F238E27FC236}">
                <a16:creationId xmlns:a16="http://schemas.microsoft.com/office/drawing/2014/main" id="{2E06D2CB-A17B-0931-619D-8BA0065A5E28}"/>
              </a:ext>
            </a:extLst>
          </p:cNvPr>
          <p:cNvSpPr txBox="1"/>
          <p:nvPr/>
        </p:nvSpPr>
        <p:spPr>
          <a:xfrm>
            <a:off x="4897700" y="2222220"/>
            <a:ext cx="3897627" cy="3108543"/>
          </a:xfrm>
          <a:prstGeom prst="rect">
            <a:avLst/>
          </a:prstGeom>
          <a:noFill/>
        </p:spPr>
        <p:txBody>
          <a:bodyPr wrap="square" rtlCol="0">
            <a:spAutoFit/>
          </a:bodyPr>
          <a:lstStyle/>
          <a:p>
            <a:pPr marL="257175" indent="-257175">
              <a:buFont typeface="Arial" panose="020B0604020202020204" pitchFamily="34" charset="0"/>
              <a:buChar char="•"/>
              <a:defRPr/>
            </a:pPr>
            <a:r>
              <a:rPr lang="en-US" sz="1400" dirty="0">
                <a:solidFill>
                  <a:prstClr val="black"/>
                </a:solidFill>
                <a:latin typeface="Calibri"/>
              </a:rPr>
              <a:t>In Tower Hamlets, a similar increase was observed in online testing for both sexes in recent years, rising from 17.2 per 1,000 in 2018 to 104.4 per 1,000 2022 for females and from 17.6 per 1,000 to 116.8 per 1,000 for males in the same period. ​</a:t>
            </a:r>
          </a:p>
          <a:p>
            <a:pPr>
              <a:defRPr/>
            </a:pPr>
            <a:endParaRPr lang="en-US" sz="1400" dirty="0">
              <a:solidFill>
                <a:prstClr val="black"/>
              </a:solidFill>
              <a:latin typeface="Calibri"/>
            </a:endParaRPr>
          </a:p>
          <a:p>
            <a:pPr marL="257175" indent="-257175">
              <a:buFont typeface="Arial" panose="020B0604020202020204" pitchFamily="34" charset="0"/>
              <a:buChar char="•"/>
              <a:defRPr/>
            </a:pPr>
            <a:r>
              <a:rPr lang="en-US" sz="1400" dirty="0">
                <a:solidFill>
                  <a:prstClr val="black"/>
                </a:solidFill>
                <a:latin typeface="Calibri"/>
              </a:rPr>
              <a:t>The increase in online testing is driven by 20-34 age group, whilst 15-19 and 45-64 age groups were least likely to use online services.​</a:t>
            </a:r>
          </a:p>
          <a:p>
            <a:pPr marL="257175" indent="-257175">
              <a:buFont typeface="Arial" panose="020B0604020202020204" pitchFamily="34" charset="0"/>
              <a:buChar char="•"/>
              <a:defRPr/>
            </a:pPr>
            <a:endParaRPr lang="en-US" sz="1400" dirty="0">
              <a:solidFill>
                <a:prstClr val="black"/>
              </a:solidFill>
              <a:latin typeface="Calibri"/>
            </a:endParaRPr>
          </a:p>
          <a:p>
            <a:pPr marL="257175" indent="-257175">
              <a:buFont typeface="Arial" panose="020B0604020202020204" pitchFamily="34" charset="0"/>
              <a:buChar char="•"/>
              <a:defRPr/>
            </a:pPr>
            <a:r>
              <a:rPr lang="en-US" sz="1400" dirty="0">
                <a:solidFill>
                  <a:prstClr val="black"/>
                </a:solidFill>
                <a:latin typeface="Calibri"/>
              </a:rPr>
              <a:t>There has been a general increase in online testing for all ethnicities, except for Asian which remains low compared to other ethnicities.</a:t>
            </a:r>
            <a:endParaRPr lang="en-GB" sz="1400" dirty="0">
              <a:solidFill>
                <a:prstClr val="black"/>
              </a:solidFill>
              <a:latin typeface="Calibri"/>
            </a:endParaRPr>
          </a:p>
        </p:txBody>
      </p:sp>
      <p:pic>
        <p:nvPicPr>
          <p:cNvPr id="17410" name="Picture 2">
            <a:extLst>
              <a:ext uri="{FF2B5EF4-FFF2-40B4-BE49-F238E27FC236}">
                <a16:creationId xmlns:a16="http://schemas.microsoft.com/office/drawing/2014/main" id="{BB3D4607-AC7B-058A-96CE-30F7617891E4}"/>
              </a:ext>
              <a:ext uri="{C183D7F6-B498-43B3-948B-1728B52AA6E4}">
                <adec:decorative xmlns:adec="http://schemas.microsoft.com/office/drawing/2017/decorative" val="1"/>
              </a:ext>
            </a:extLst>
          </p:cNvPr>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121437" y="2019869"/>
            <a:ext cx="4450563" cy="2190465"/>
          </a:xfrm>
          <a:prstGeom prst="rect">
            <a:avLst/>
          </a:prstGeom>
          <a:noFill/>
          <a:extLst>
            <a:ext uri="{909E8E84-426E-40DD-AFC4-6F175D3DCCD1}">
              <a14:hiddenFill xmlns:a14="http://schemas.microsoft.com/office/drawing/2010/main">
                <a:solidFill>
                  <a:srgbClr val="FFFFFF"/>
                </a:solidFill>
              </a14:hiddenFill>
            </a:ext>
          </a:extLst>
        </p:spPr>
      </p:pic>
      <p:pic>
        <p:nvPicPr>
          <p:cNvPr id="17412" name="Picture 4">
            <a:extLst>
              <a:ext uri="{FF2B5EF4-FFF2-40B4-BE49-F238E27FC236}">
                <a16:creationId xmlns:a16="http://schemas.microsoft.com/office/drawing/2014/main" id="{AC8086B8-7231-CDDD-BBF5-760850247CC0}"/>
              </a:ext>
              <a:ext uri="{C183D7F6-B498-43B3-948B-1728B52AA6E4}">
                <adec:decorative xmlns:adec="http://schemas.microsoft.com/office/drawing/2017/decorative" val="1"/>
              </a:ext>
            </a:extLst>
          </p:cNvPr>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209550" y="4210334"/>
            <a:ext cx="4450563" cy="23064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6681220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F614B4EF-76D4-6790-5DB6-1CC73C69216C}"/>
              </a:ext>
            </a:extLst>
          </p:cNvPr>
          <p:cNvSpPr>
            <a:spLocks noGrp="1"/>
          </p:cNvSpPr>
          <p:nvPr>
            <p:ph sz="quarter" idx="14"/>
          </p:nvPr>
        </p:nvSpPr>
        <p:spPr>
          <a:xfrm>
            <a:off x="1590252" y="598394"/>
            <a:ext cx="7291529" cy="6037730"/>
          </a:xfrm>
        </p:spPr>
        <p:txBody>
          <a:bodyPr>
            <a:normAutofit/>
          </a:bodyPr>
          <a:lstStyle/>
          <a:p>
            <a:pPr marL="0" indent="0">
              <a:buNone/>
            </a:pPr>
            <a:r>
              <a:rPr lang="en-GB" sz="1100" b="1" u="sng" dirty="0">
                <a:hlinkClick r:id="rId3" action="ppaction://hlinksldjump"/>
              </a:rPr>
              <a:t>1. Introduction</a:t>
            </a:r>
            <a:endParaRPr lang="en-GB" sz="1100" b="1" u="sng" dirty="0"/>
          </a:p>
          <a:p>
            <a:r>
              <a:rPr lang="en-GB" sz="1100" dirty="0"/>
              <a:t>Aims and objectives of the SRH Factsheet</a:t>
            </a:r>
          </a:p>
          <a:p>
            <a:r>
              <a:rPr lang="en-GB" sz="1100" dirty="0"/>
              <a:t>Why is sexual and reproductive health (SRH)  important </a:t>
            </a:r>
          </a:p>
          <a:p>
            <a:pPr marL="0" indent="0">
              <a:buNone/>
            </a:pPr>
            <a:r>
              <a:rPr lang="en-GB" sz="1100" b="1" u="sng" dirty="0">
                <a:hlinkClick r:id="rId4" action="ppaction://hlinksldjump"/>
              </a:rPr>
              <a:t>2. National policy, strategy and guidance, Framework for good SRH, regional and sub regional policy</a:t>
            </a:r>
            <a:r>
              <a:rPr lang="en-GB" sz="1100" b="1" u="sng" dirty="0"/>
              <a:t>. </a:t>
            </a:r>
          </a:p>
          <a:p>
            <a:pPr marL="0" indent="0">
              <a:buNone/>
            </a:pPr>
            <a:r>
              <a:rPr lang="en-GB" sz="1100" b="1" u="sng" dirty="0">
                <a:hlinkClick r:id="rId5" action="ppaction://hlinksldjump"/>
              </a:rPr>
              <a:t>3. Population Overview</a:t>
            </a:r>
            <a:endParaRPr lang="en-GB" sz="1100" b="1" u="sng" dirty="0"/>
          </a:p>
          <a:p>
            <a:pPr marL="0" indent="0">
              <a:buNone/>
            </a:pPr>
            <a:r>
              <a:rPr lang="en-US" sz="1100" b="1" u="sng" dirty="0">
                <a:hlinkClick r:id="rId6" action="ppaction://hlinksldjump"/>
              </a:rPr>
              <a:t>4. STI diagnosis </a:t>
            </a:r>
            <a:endParaRPr lang="en-US" sz="1100" b="1" u="sng" dirty="0"/>
          </a:p>
          <a:p>
            <a:r>
              <a:rPr lang="en-GB" sz="1100" dirty="0"/>
              <a:t>STI diagnosis –  overall trends </a:t>
            </a:r>
          </a:p>
          <a:p>
            <a:r>
              <a:rPr lang="en-GB" sz="1100" dirty="0"/>
              <a:t>STI diagnosis demographic profile and focus on GBMSM</a:t>
            </a:r>
          </a:p>
          <a:p>
            <a:r>
              <a:rPr lang="en-GB" sz="1100" dirty="0"/>
              <a:t>STI Type and STI reinfections </a:t>
            </a:r>
          </a:p>
          <a:p>
            <a:pPr marL="0" indent="0">
              <a:buNone/>
            </a:pPr>
            <a:r>
              <a:rPr lang="en-US" sz="1100" b="1" u="sng" dirty="0">
                <a:hlinkClick r:id="rId7" action="ppaction://hlinksldjump"/>
              </a:rPr>
              <a:t>5. STI testing</a:t>
            </a:r>
            <a:endParaRPr lang="en-GB" sz="1100" b="1" u="sng" dirty="0"/>
          </a:p>
          <a:p>
            <a:r>
              <a:rPr lang="en-GB" sz="1100" dirty="0"/>
              <a:t>STI testing and positivity demographic profile &amp; focus on GBMSM</a:t>
            </a:r>
          </a:p>
          <a:p>
            <a:r>
              <a:rPr lang="en-US" sz="1100" dirty="0"/>
              <a:t>Online compared to in clinic testing trends &amp; focus on GBMSM</a:t>
            </a:r>
          </a:p>
          <a:p>
            <a:pPr marL="0" indent="0">
              <a:buNone/>
            </a:pPr>
            <a:r>
              <a:rPr lang="en-GB" sz="1100" b="1" u="sng" dirty="0">
                <a:hlinkClick r:id="rId8" action="ppaction://hlinksldjump"/>
              </a:rPr>
              <a:t>6. HIV diagnosis, testing &amp; treatment</a:t>
            </a:r>
            <a:endParaRPr lang="en-GB" sz="1100" b="1" u="sng" dirty="0"/>
          </a:p>
          <a:p>
            <a:r>
              <a:rPr lang="en-GB" sz="1100" dirty="0"/>
              <a:t>HIV new diagnosis &amp; late diagnosis </a:t>
            </a:r>
          </a:p>
          <a:p>
            <a:r>
              <a:rPr lang="en-GB" sz="1100" dirty="0"/>
              <a:t>testing</a:t>
            </a:r>
          </a:p>
          <a:p>
            <a:pPr marL="0" indent="0">
              <a:buNone/>
            </a:pPr>
            <a:r>
              <a:rPr lang="en-GB" sz="1100" b="1" u="sng" dirty="0">
                <a:hlinkClick r:id="rId9" action="ppaction://hlinksldjump"/>
              </a:rPr>
              <a:t>7. Reproductive health </a:t>
            </a:r>
            <a:endParaRPr lang="en-GB" sz="1100" b="1" u="sng" dirty="0"/>
          </a:p>
          <a:p>
            <a:r>
              <a:rPr lang="en-GB" sz="1100" dirty="0"/>
              <a:t>Abortion </a:t>
            </a:r>
          </a:p>
          <a:p>
            <a:r>
              <a:rPr lang="en-GB" sz="1100" dirty="0"/>
              <a:t>LARC and oral contraception </a:t>
            </a:r>
          </a:p>
          <a:p>
            <a:r>
              <a:rPr lang="en-GB" sz="1100" dirty="0"/>
              <a:t>Emergency contraception</a:t>
            </a:r>
          </a:p>
          <a:p>
            <a:pPr marL="0" indent="0">
              <a:buNone/>
            </a:pPr>
            <a:r>
              <a:rPr lang="en-GB" sz="1100" b="1" u="sng" dirty="0">
                <a:hlinkClick r:id="rId10" action="ppaction://hlinksldjump"/>
              </a:rPr>
              <a:t>8. HPV Vaccine</a:t>
            </a:r>
            <a:endParaRPr lang="en-GB" sz="1100" b="1" u="sng" dirty="0"/>
          </a:p>
          <a:p>
            <a:pPr marL="0" indent="0">
              <a:buNone/>
            </a:pPr>
            <a:r>
              <a:rPr lang="en-GB" sz="1100" b="1" u="sng" dirty="0">
                <a:hlinkClick r:id="rId11" action="ppaction://hlinksldjump"/>
              </a:rPr>
              <a:t>9. Local Action  </a:t>
            </a:r>
            <a:endParaRPr lang="en-GB" sz="1100" b="1" u="sng" dirty="0"/>
          </a:p>
          <a:p>
            <a:r>
              <a:rPr lang="en-GB" sz="1100" dirty="0"/>
              <a:t>North East London sexual and reproductive health strategy </a:t>
            </a:r>
          </a:p>
          <a:p>
            <a:r>
              <a:rPr lang="en-GB" sz="1100" dirty="0"/>
              <a:t>Effective interventions: what do we have in place for Tower Hamlets residents &amp; gaps  </a:t>
            </a:r>
          </a:p>
          <a:p>
            <a:r>
              <a:rPr lang="en-GB" sz="1100" dirty="0"/>
              <a:t>Service activity</a:t>
            </a:r>
          </a:p>
          <a:p>
            <a:pPr marL="0" indent="0">
              <a:buNone/>
            </a:pPr>
            <a:r>
              <a:rPr lang="en-GB" sz="1100" b="1" u="sng" dirty="0">
                <a:hlinkClick r:id="rId12" action="ppaction://hlinksldjump"/>
              </a:rPr>
              <a:t>10. Resident feedback on SRH </a:t>
            </a:r>
            <a:endParaRPr lang="en-GB" sz="1100" b="1" u="sng" dirty="0"/>
          </a:p>
          <a:p>
            <a:pPr marL="0" indent="0">
              <a:buNone/>
            </a:pPr>
            <a:r>
              <a:rPr lang="en-GB" sz="1100" b="1" u="sng" dirty="0">
                <a:hlinkClick r:id="rId13" action="ppaction://hlinksldjump"/>
              </a:rPr>
              <a:t>11. Knowledge gap &amp; Recommendations</a:t>
            </a:r>
            <a:endParaRPr lang="en-GB" sz="1100" b="1" u="sng" dirty="0"/>
          </a:p>
          <a:p>
            <a:pPr marL="0" indent="0">
              <a:buNone/>
            </a:pPr>
            <a:r>
              <a:rPr lang="en-GB" sz="1100" b="1" u="sng" dirty="0">
                <a:hlinkClick r:id="rId14" action="ppaction://hlinksldjump"/>
              </a:rPr>
              <a:t>12. Appendix </a:t>
            </a:r>
            <a:endParaRPr lang="en-GB" sz="1100" b="1" u="sng" dirty="0"/>
          </a:p>
          <a:p>
            <a:r>
              <a:rPr lang="en-GB" sz="1100" dirty="0"/>
              <a:t>Data analysis methodology </a:t>
            </a:r>
          </a:p>
          <a:p>
            <a:r>
              <a:rPr lang="en-GB" sz="1100" dirty="0"/>
              <a:t>Data sources and Abbreviations </a:t>
            </a:r>
          </a:p>
          <a:p>
            <a:endParaRPr lang="en-GB" sz="1100" dirty="0"/>
          </a:p>
        </p:txBody>
      </p:sp>
      <p:sp>
        <p:nvSpPr>
          <p:cNvPr id="2" name="Title 1">
            <a:extLst>
              <a:ext uri="{FF2B5EF4-FFF2-40B4-BE49-F238E27FC236}">
                <a16:creationId xmlns:a16="http://schemas.microsoft.com/office/drawing/2014/main" id="{17C00523-1F27-C244-0D09-5A54C866D2B8}"/>
              </a:ext>
            </a:extLst>
          </p:cNvPr>
          <p:cNvSpPr txBox="1">
            <a:spLocks noGrp="1"/>
          </p:cNvSpPr>
          <p:nvPr>
            <p:ph type="title" idx="4294967295"/>
          </p:nvPr>
        </p:nvSpPr>
        <p:spPr>
          <a:xfrm>
            <a:off x="1395270" y="0"/>
            <a:ext cx="4360432" cy="646331"/>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600" b="1" i="0" u="none" strike="noStrike" kern="1200" cap="none" spc="0" normalizeH="0" baseline="0" noProof="0" dirty="0">
                <a:ln>
                  <a:noFill/>
                </a:ln>
                <a:solidFill>
                  <a:srgbClr val="002060"/>
                </a:solidFill>
                <a:effectLst/>
                <a:uLnTx/>
                <a:uFillTx/>
                <a:latin typeface="+mn-lt"/>
                <a:ea typeface="+mn-ea"/>
                <a:cs typeface="+mn-cs"/>
              </a:rPr>
              <a:t>Contents</a:t>
            </a:r>
            <a:r>
              <a:rPr kumimoji="0" lang="en-GB" sz="3600" b="1" i="0" u="none" strike="noStrike" kern="1200" cap="none" spc="0" normalizeH="0" baseline="0" noProof="0" dirty="0">
                <a:ln>
                  <a:noFill/>
                </a:ln>
                <a:solidFill>
                  <a:schemeClr val="tx1"/>
                </a:solidFill>
                <a:effectLst/>
                <a:uLnTx/>
                <a:uFillTx/>
                <a:latin typeface="+mn-lt"/>
                <a:ea typeface="+mn-ea"/>
                <a:cs typeface="+mn-cs"/>
              </a:rPr>
              <a:t> </a:t>
            </a:r>
          </a:p>
        </p:txBody>
      </p:sp>
    </p:spTree>
    <p:extLst>
      <p:ext uri="{BB962C8B-B14F-4D97-AF65-F5344CB8AC3E}">
        <p14:creationId xmlns:p14="http://schemas.microsoft.com/office/powerpoint/2010/main" val="172415716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62FCD4-7FA8-5EE8-8CAE-42E3D87B393E}"/>
              </a:ext>
            </a:extLst>
          </p:cNvPr>
          <p:cNvSpPr>
            <a:spLocks noGrp="1"/>
          </p:cNvSpPr>
          <p:nvPr>
            <p:ph type="title"/>
          </p:nvPr>
        </p:nvSpPr>
        <p:spPr>
          <a:xfrm>
            <a:off x="1491257" y="89884"/>
            <a:ext cx="7406813" cy="384044"/>
          </a:xfrm>
        </p:spPr>
        <p:txBody>
          <a:bodyPr>
            <a:noAutofit/>
          </a:bodyPr>
          <a:lstStyle/>
          <a:p>
            <a:pPr algn="l"/>
            <a:r>
              <a:rPr lang="en-GB" sz="2400" b="1" dirty="0">
                <a:solidFill>
                  <a:srgbClr val="002060"/>
                </a:solidFill>
              </a:rPr>
              <a:t>Online STI service use: Lower layer super output areas (LSOA)</a:t>
            </a:r>
          </a:p>
        </p:txBody>
      </p:sp>
      <p:sp>
        <p:nvSpPr>
          <p:cNvPr id="4" name="Text Placeholder 3">
            <a:extLst>
              <a:ext uri="{FF2B5EF4-FFF2-40B4-BE49-F238E27FC236}">
                <a16:creationId xmlns:a16="http://schemas.microsoft.com/office/drawing/2014/main" id="{2AE61F00-8D4E-3E3F-E15B-5A352DC78C1B}"/>
              </a:ext>
            </a:extLst>
          </p:cNvPr>
          <p:cNvSpPr txBox="1">
            <a:spLocks/>
          </p:cNvSpPr>
          <p:nvPr/>
        </p:nvSpPr>
        <p:spPr>
          <a:xfrm>
            <a:off x="1157605" y="997143"/>
            <a:ext cx="7406813" cy="637403"/>
          </a:xfrm>
          <a:prstGeom prst="rect">
            <a:avLst/>
          </a:prstGeom>
        </p:spPr>
        <p:style>
          <a:lnRef idx="2">
            <a:schemeClr val="accent3"/>
          </a:lnRef>
          <a:fillRef idx="1">
            <a:schemeClr val="lt1"/>
          </a:fillRef>
          <a:effectRef idx="0">
            <a:schemeClr val="accent3"/>
          </a:effectRef>
          <a:fontRef idx="minor">
            <a:schemeClr val="dk1"/>
          </a:fontRef>
        </p:style>
        <p:txBody>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dk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dk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dk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dk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dk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dk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dk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dk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dk1"/>
                </a:solidFill>
                <a:latin typeface="+mn-lt"/>
                <a:ea typeface="+mn-ea"/>
                <a:cs typeface="+mn-cs"/>
              </a:defRPr>
            </a:lvl9pPr>
          </a:lstStyle>
          <a:p>
            <a:pPr marL="0" indent="0">
              <a:buNone/>
              <a:defRPr/>
            </a:pPr>
            <a:r>
              <a:rPr lang="en-US" sz="1600" i="1" dirty="0">
                <a:solidFill>
                  <a:prstClr val="black"/>
                </a:solidFill>
                <a:latin typeface="Calibri"/>
              </a:rPr>
              <a:t>More online testing required in Poplar, Limehouse and St Dunstan’s, given that there are high rates of STI diagnosis in all Tower Hamlets wards. </a:t>
            </a:r>
            <a:endParaRPr lang="en-GB" sz="1600" i="1" dirty="0">
              <a:solidFill>
                <a:prstClr val="black"/>
              </a:solidFill>
              <a:latin typeface="Calibri"/>
            </a:endParaRPr>
          </a:p>
        </p:txBody>
      </p:sp>
      <p:sp>
        <p:nvSpPr>
          <p:cNvPr id="3" name="Content Placeholder 2">
            <a:extLst>
              <a:ext uri="{FF2B5EF4-FFF2-40B4-BE49-F238E27FC236}">
                <a16:creationId xmlns:a16="http://schemas.microsoft.com/office/drawing/2014/main" id="{53B843CE-AC30-7548-65B1-A33885E06B24}"/>
              </a:ext>
            </a:extLst>
          </p:cNvPr>
          <p:cNvSpPr>
            <a:spLocks noGrp="1"/>
          </p:cNvSpPr>
          <p:nvPr>
            <p:ph idx="1"/>
          </p:nvPr>
        </p:nvSpPr>
        <p:spPr>
          <a:xfrm>
            <a:off x="4572000" y="2208010"/>
            <a:ext cx="4472412" cy="4322846"/>
          </a:xfrm>
        </p:spPr>
        <p:txBody>
          <a:bodyPr>
            <a:normAutofit/>
          </a:bodyPr>
          <a:lstStyle/>
          <a:p>
            <a:r>
              <a:rPr lang="en-GB" sz="1200" dirty="0"/>
              <a:t>There is large variation in online STI testing rates by LSOA in Tower Hamlets, ranging from 55.0 tests per 1,000 people to 265.9 tests per 1,000 people.</a:t>
            </a:r>
          </a:p>
          <a:p>
            <a:pPr marL="0" indent="0">
              <a:buNone/>
            </a:pPr>
            <a:endParaRPr lang="en-GB" sz="1200" dirty="0"/>
          </a:p>
          <a:p>
            <a:r>
              <a:rPr lang="en-GB" sz="1200" dirty="0"/>
              <a:t>There are lower testing rates cluster around areas of Poplar and Limehouse towards the South East of the borough and St Dunstan’s in the centre of the borough, however this does not translate to lower diagnosis rates</a:t>
            </a:r>
          </a:p>
          <a:p>
            <a:pPr marL="0" indent="0">
              <a:buNone/>
            </a:pPr>
            <a:endParaRPr lang="en-GB" sz="1200" dirty="0"/>
          </a:p>
          <a:p>
            <a:r>
              <a:rPr lang="en-US" sz="1200" dirty="0"/>
              <a:t>Low testing rates in these areas could be a related to age and ethnicity distribution: ​</a:t>
            </a:r>
          </a:p>
          <a:p>
            <a:pPr marL="571500" lvl="1" indent="-171450">
              <a:buFont typeface="Courier New" panose="02070309020205020404" pitchFamily="49" charset="0"/>
              <a:buChar char="o"/>
            </a:pPr>
            <a:r>
              <a:rPr lang="en-US" sz="1200" dirty="0"/>
              <a:t>The proportion of people aged 15-64 across wards in Tower Hamlets is high (70%+), with the highest proportion live in Limehouse (82.5%), dropping to 73.4% in St Dunstan’s and 71.9% in Poplar.</a:t>
            </a:r>
          </a:p>
          <a:p>
            <a:pPr marL="571500" lvl="1" indent="-171450">
              <a:buFont typeface="Courier New" panose="02070309020205020404" pitchFamily="49" charset="0"/>
              <a:buChar char="o"/>
            </a:pPr>
            <a:r>
              <a:rPr lang="en-US" sz="1200" dirty="0"/>
              <a:t>Asian groups display by far the lowest testing rates in the borough, St Dunstan’s and Poplar have the second (59.0%) and third (58.1%)  largest Asian communities, respectively, in the borough​.</a:t>
            </a:r>
            <a:endParaRPr lang="en-GB" sz="1200" dirty="0"/>
          </a:p>
          <a:p>
            <a:endParaRPr lang="en-GB" dirty="0"/>
          </a:p>
        </p:txBody>
      </p:sp>
      <p:pic>
        <p:nvPicPr>
          <p:cNvPr id="18434" name="Picture 2">
            <a:extLst>
              <a:ext uri="{FF2B5EF4-FFF2-40B4-BE49-F238E27FC236}">
                <a16:creationId xmlns:a16="http://schemas.microsoft.com/office/drawing/2014/main" id="{C56EF42B-A66C-8D09-3129-A5C8279AA037}"/>
              </a:ext>
              <a:ext uri="{C183D7F6-B498-43B3-948B-1728B52AA6E4}">
                <adec:decorative xmlns:adec="http://schemas.microsoft.com/office/drawing/2017/decorative" val="1"/>
              </a:ext>
            </a:extLst>
          </p:cNvPr>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99588" y="2477069"/>
            <a:ext cx="4362450" cy="31185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2189938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BBA69DA-8EA1-C769-E3CE-AFDBCEF8BCA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7A63A5D-402C-CDE7-8327-9378FD22E67E}"/>
              </a:ext>
            </a:extLst>
          </p:cNvPr>
          <p:cNvSpPr>
            <a:spLocks noGrp="1"/>
          </p:cNvSpPr>
          <p:nvPr>
            <p:ph type="ctrTitle"/>
          </p:nvPr>
        </p:nvSpPr>
        <p:spPr>
          <a:xfrm>
            <a:off x="485918" y="1656995"/>
            <a:ext cx="5389595" cy="2524991"/>
          </a:xfrm>
        </p:spPr>
        <p:txBody>
          <a:bodyPr>
            <a:normAutofit/>
          </a:bodyPr>
          <a:lstStyle/>
          <a:p>
            <a:r>
              <a:rPr lang="en-GB" b="1" dirty="0">
                <a:solidFill>
                  <a:schemeClr val="tx1"/>
                </a:solidFill>
              </a:rPr>
              <a:t>6. HIV diagnosis, testing and treatment </a:t>
            </a:r>
            <a:br>
              <a:rPr lang="en-GB" b="1" dirty="0"/>
            </a:br>
            <a:r>
              <a:rPr lang="en-GB" b="1" dirty="0"/>
              <a:t> </a:t>
            </a:r>
            <a:br>
              <a:rPr lang="en-GB" b="1" dirty="0"/>
            </a:br>
            <a:endParaRPr lang="en-GB" b="1" dirty="0"/>
          </a:p>
        </p:txBody>
      </p:sp>
    </p:spTree>
    <p:extLst>
      <p:ext uri="{BB962C8B-B14F-4D97-AF65-F5344CB8AC3E}">
        <p14:creationId xmlns:p14="http://schemas.microsoft.com/office/powerpoint/2010/main" val="242796341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1BFAEE-AFC6-F6EA-57CC-7872BBFFBDCC}"/>
              </a:ext>
            </a:extLst>
          </p:cNvPr>
          <p:cNvSpPr>
            <a:spLocks noGrp="1"/>
          </p:cNvSpPr>
          <p:nvPr>
            <p:ph type="title"/>
          </p:nvPr>
        </p:nvSpPr>
        <p:spPr>
          <a:xfrm>
            <a:off x="1420387" y="206302"/>
            <a:ext cx="7321304" cy="669073"/>
          </a:xfrm>
        </p:spPr>
        <p:txBody>
          <a:bodyPr>
            <a:noAutofit/>
          </a:bodyPr>
          <a:lstStyle/>
          <a:p>
            <a:pPr algn="l"/>
            <a:br>
              <a:rPr lang="en-US" sz="3200" b="1" dirty="0">
                <a:solidFill>
                  <a:srgbClr val="002060"/>
                </a:solidFill>
              </a:rPr>
            </a:br>
            <a:r>
              <a:rPr lang="en-US" sz="3200" b="1" dirty="0">
                <a:solidFill>
                  <a:srgbClr val="002060"/>
                </a:solidFill>
              </a:rPr>
              <a:t>HIV diagnosis and testing: Tower Hamlets profile Summary </a:t>
            </a:r>
            <a:br>
              <a:rPr lang="en-US" sz="3200" b="1" u="sng" dirty="0"/>
            </a:br>
            <a:endParaRPr lang="en-GB" sz="3200" dirty="0"/>
          </a:p>
        </p:txBody>
      </p:sp>
      <p:sp>
        <p:nvSpPr>
          <p:cNvPr id="10" name="TextBox 9">
            <a:extLst>
              <a:ext uri="{FF2B5EF4-FFF2-40B4-BE49-F238E27FC236}">
                <a16:creationId xmlns:a16="http://schemas.microsoft.com/office/drawing/2014/main" id="{AFAB9D69-E024-2908-52FB-CBAE901C67B6}"/>
              </a:ext>
            </a:extLst>
          </p:cNvPr>
          <p:cNvSpPr txBox="1"/>
          <p:nvPr/>
        </p:nvSpPr>
        <p:spPr>
          <a:xfrm>
            <a:off x="257675" y="1165028"/>
            <a:ext cx="8430322" cy="5447645"/>
          </a:xfrm>
          <a:prstGeom prst="rect">
            <a:avLst/>
          </a:prstGeom>
          <a:noFill/>
        </p:spPr>
        <p:txBody>
          <a:bodyPr wrap="square">
            <a:spAutoFit/>
          </a:bodyPr>
          <a:lstStyle/>
          <a:p>
            <a:r>
              <a:rPr lang="en-US" sz="1200" b="1" i="1" dirty="0"/>
              <a:t>New HIV diagnosis </a:t>
            </a:r>
          </a:p>
          <a:p>
            <a:pPr marL="285750" indent="-285750">
              <a:buFont typeface="Arial" panose="020B0604020202020204" pitchFamily="34" charset="0"/>
              <a:buChar char="•"/>
            </a:pPr>
            <a:r>
              <a:rPr lang="en-US" sz="1200" dirty="0"/>
              <a:t>New HIV diagnosis rate has been declining in Tower Hamlet in line with national trends and now trends at a similar rate to London and 11</a:t>
            </a:r>
            <a:r>
              <a:rPr lang="en-US" sz="1200" baseline="30000" dirty="0"/>
              <a:t>th</a:t>
            </a:r>
            <a:r>
              <a:rPr lang="en-US" sz="1200" dirty="0"/>
              <a:t> Highest in London </a:t>
            </a:r>
          </a:p>
          <a:p>
            <a:pPr marL="285750" indent="-285750">
              <a:buFont typeface="Arial" panose="020B0604020202020204" pitchFamily="34" charset="0"/>
              <a:buChar char="•"/>
            </a:pPr>
            <a:r>
              <a:rPr lang="en-US" sz="1200" dirty="0"/>
              <a:t>New HIV case have mostly been in people aged 25-34 and GBMSM being the most common route of transmission.  </a:t>
            </a:r>
          </a:p>
          <a:p>
            <a:pPr marL="285750" indent="-285750">
              <a:buFont typeface="Arial" panose="020B0604020202020204" pitchFamily="34" charset="0"/>
              <a:buChar char="•"/>
            </a:pPr>
            <a:r>
              <a:rPr lang="en-US" sz="1200" dirty="0"/>
              <a:t>Heterosexual route of transmission has been increasing in the last two years in Tower Hamlets. </a:t>
            </a:r>
          </a:p>
          <a:p>
            <a:endParaRPr lang="en-US" sz="1200" dirty="0"/>
          </a:p>
          <a:p>
            <a:r>
              <a:rPr lang="en-US" sz="1200" b="1" i="1" dirty="0"/>
              <a:t>Late diagnosis of HIV</a:t>
            </a:r>
          </a:p>
          <a:p>
            <a:pPr marL="285750" indent="-285750">
              <a:buFont typeface="Arial" panose="020B0604020202020204" pitchFamily="34" charset="0"/>
              <a:buChar char="•"/>
            </a:pPr>
            <a:r>
              <a:rPr lang="en-US" altLang="en-US" sz="1200" dirty="0"/>
              <a:t>Cases of late diagnosis of HIV are more common in GBMSM, </a:t>
            </a:r>
            <a:r>
              <a:rPr lang="en-US" sz="1200" dirty="0"/>
              <a:t>there is an indication of a rising trend in GBMSM, similarly to London and England</a:t>
            </a:r>
          </a:p>
          <a:p>
            <a:endParaRPr lang="en-US" sz="1200" b="1" dirty="0"/>
          </a:p>
          <a:p>
            <a:r>
              <a:rPr lang="en-US" sz="1200" b="1" i="1" dirty="0"/>
              <a:t>HIV treatment </a:t>
            </a:r>
          </a:p>
          <a:p>
            <a:pPr marL="285750" indent="-285750">
              <a:buFont typeface="Arial" panose="020B0604020202020204" pitchFamily="34" charset="0"/>
              <a:buChar char="•"/>
            </a:pPr>
            <a:r>
              <a:rPr lang="en-US" sz="1200" dirty="0"/>
              <a:t>The proportion of people newly diagnosed with HIV  accessing antiretroviral therapy (ART) within 3 months is lower in Tower Hamlets compared to London and England which could be related to underserved groups being diagnosed that are not accessing treatment.  This needs further investigation.</a:t>
            </a:r>
          </a:p>
          <a:p>
            <a:pPr marL="285750" indent="-285750">
              <a:buFont typeface="Arial" panose="020B0604020202020204" pitchFamily="34" charset="0"/>
              <a:buChar char="•"/>
            </a:pPr>
            <a:endParaRPr lang="en-US" sz="1200" dirty="0"/>
          </a:p>
          <a:p>
            <a:r>
              <a:rPr lang="en-US" sz="1200" b="1" i="1" dirty="0"/>
              <a:t>HIV testing</a:t>
            </a:r>
          </a:p>
          <a:p>
            <a:pPr marL="285750" indent="-285750">
              <a:buFont typeface="Arial" panose="020B0604020202020204" pitchFamily="34" charset="0"/>
              <a:buChar char="•"/>
            </a:pPr>
            <a:r>
              <a:rPr lang="en-US" sz="1200" dirty="0"/>
              <a:t>HIV testing in clinic has been declining overall and remains higher in males compared to females. </a:t>
            </a:r>
          </a:p>
          <a:p>
            <a:pPr marL="285750" indent="-285750">
              <a:buFont typeface="Arial" panose="020B0604020202020204" pitchFamily="34" charset="0"/>
              <a:buChar char="•"/>
            </a:pPr>
            <a:r>
              <a:rPr lang="en-US" sz="1200" dirty="0"/>
              <a:t>There has been an increase in online HIV testing across both sexes and all ages, particularly high in 20-34 year olds.</a:t>
            </a:r>
          </a:p>
          <a:p>
            <a:pPr marL="285750" indent="-285750">
              <a:buFont typeface="Arial" panose="020B0604020202020204" pitchFamily="34" charset="0"/>
              <a:buChar char="•"/>
            </a:pPr>
            <a:r>
              <a:rPr lang="en-US" sz="1200" dirty="0"/>
              <a:t>Repeat HIV testing among GBMSM groups in Tower Hamlets has been declining and access to PrEP could play a part in this decline among GBMSM groups.</a:t>
            </a:r>
          </a:p>
          <a:p>
            <a:endParaRPr lang="en-US" sz="1200" dirty="0"/>
          </a:p>
          <a:p>
            <a:r>
              <a:rPr lang="en-US" sz="1200" b="1" dirty="0"/>
              <a:t>PrEP treatment </a:t>
            </a:r>
          </a:p>
          <a:p>
            <a:pPr marL="285750" indent="-285750">
              <a:buFont typeface="Arial" panose="020B0604020202020204" pitchFamily="34" charset="0"/>
              <a:buChar char="•"/>
            </a:pPr>
            <a:r>
              <a:rPr lang="en-US" sz="1200" dirty="0"/>
              <a:t>About a quarter of those with PrEP need are accessing PrEP, which is the 5th highest local authority in the country and similar to Lambeth and Camden​</a:t>
            </a:r>
          </a:p>
          <a:p>
            <a:pPr marL="285750" indent="-285750">
              <a:buFont typeface="Arial" panose="020B0604020202020204" pitchFamily="34" charset="0"/>
              <a:buChar char="•"/>
            </a:pPr>
            <a:r>
              <a:rPr lang="en-US" sz="1200" dirty="0"/>
              <a:t>Data is needed to understand who those are who are eligible but not accessing PrEP </a:t>
            </a:r>
          </a:p>
          <a:p>
            <a:pPr marL="285750" indent="-285750">
              <a:buFont typeface="Arial" panose="020B0604020202020204" pitchFamily="34" charset="0"/>
              <a:buChar char="•"/>
            </a:pPr>
            <a:r>
              <a:rPr lang="en-US" sz="1200" dirty="0"/>
              <a:t>Almost all people using PrEP in Tower Hamlets are men.​</a:t>
            </a:r>
          </a:p>
          <a:p>
            <a:pPr marL="285750" indent="-285750">
              <a:buFont typeface="Arial" panose="020B0604020202020204" pitchFamily="34" charset="0"/>
              <a:buChar char="•"/>
            </a:pPr>
            <a:r>
              <a:rPr lang="en-US" sz="1200" dirty="0"/>
              <a:t>The rate of PrEP in 20-24-year-old men is much lower than comparable age groups (e.g.  25-44 year olds), presenting a possible age group to increase access in.  </a:t>
            </a:r>
          </a:p>
        </p:txBody>
      </p:sp>
    </p:spTree>
    <p:extLst>
      <p:ext uri="{BB962C8B-B14F-4D97-AF65-F5344CB8AC3E}">
        <p14:creationId xmlns:p14="http://schemas.microsoft.com/office/powerpoint/2010/main" val="396444662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C5FBF013-07C7-C4D0-28B7-671082D063A1}"/>
              </a:ext>
            </a:extLst>
          </p:cNvPr>
          <p:cNvSpPr>
            <a:spLocks noGrp="1"/>
          </p:cNvSpPr>
          <p:nvPr>
            <p:ph type="title"/>
          </p:nvPr>
        </p:nvSpPr>
        <p:spPr>
          <a:xfrm>
            <a:off x="1363050" y="57602"/>
            <a:ext cx="6254550" cy="330014"/>
          </a:xfrm>
        </p:spPr>
        <p:txBody>
          <a:bodyPr>
            <a:noAutofit/>
          </a:bodyPr>
          <a:lstStyle/>
          <a:p>
            <a:pPr algn="l"/>
            <a:r>
              <a:rPr lang="en-GB" sz="2400" b="1" dirty="0">
                <a:solidFill>
                  <a:srgbClr val="002060"/>
                </a:solidFill>
              </a:rPr>
              <a:t>HIV diagnosis &amp; living with HIV</a:t>
            </a:r>
          </a:p>
        </p:txBody>
      </p:sp>
      <p:sp>
        <p:nvSpPr>
          <p:cNvPr id="9" name="Text Placeholder 3">
            <a:extLst>
              <a:ext uri="{FF2B5EF4-FFF2-40B4-BE49-F238E27FC236}">
                <a16:creationId xmlns:a16="http://schemas.microsoft.com/office/drawing/2014/main" id="{93ACBA2E-FF45-5BC8-685C-67381AE82847}"/>
              </a:ext>
            </a:extLst>
          </p:cNvPr>
          <p:cNvSpPr txBox="1">
            <a:spLocks/>
          </p:cNvSpPr>
          <p:nvPr/>
        </p:nvSpPr>
        <p:spPr>
          <a:xfrm>
            <a:off x="1363050" y="546590"/>
            <a:ext cx="7566809" cy="584898"/>
          </a:xfrm>
          <a:prstGeom prst="rect">
            <a:avLst/>
          </a:prstGeom>
        </p:spPr>
        <p:style>
          <a:lnRef idx="2">
            <a:schemeClr val="accent3"/>
          </a:lnRef>
          <a:fillRef idx="1">
            <a:schemeClr val="lt1"/>
          </a:fillRef>
          <a:effectRef idx="0">
            <a:schemeClr val="accent3"/>
          </a:effectRef>
          <a:fontRef idx="minor">
            <a:schemeClr val="dk1"/>
          </a:fontRef>
        </p:style>
        <p:txBody>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dk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dk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dk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dk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dk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dk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dk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dk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dk1"/>
                </a:solidFill>
                <a:latin typeface="+mn-lt"/>
                <a:ea typeface="+mn-ea"/>
                <a:cs typeface="+mn-cs"/>
              </a:defRPr>
            </a:lvl9pPr>
          </a:lstStyle>
          <a:p>
            <a:pPr marL="0" indent="0">
              <a:buNone/>
              <a:defRPr/>
            </a:pPr>
            <a:r>
              <a:rPr lang="en-GB" sz="1600" i="1" dirty="0">
                <a:solidFill>
                  <a:prstClr val="black"/>
                </a:solidFill>
                <a:latin typeface="Calibri"/>
              </a:rPr>
              <a:t>Cases of new HIV are mostly in males aged 25-34 with sex between men being the route of transmission. Recently </a:t>
            </a:r>
            <a:r>
              <a:rPr lang="en-US" sz="1600" i="1" dirty="0">
                <a:solidFill>
                  <a:prstClr val="black"/>
                </a:solidFill>
                <a:latin typeface="Calibri"/>
              </a:rPr>
              <a:t>transmission via heterosexual route has been increasing. </a:t>
            </a:r>
            <a:endParaRPr lang="en-GB" sz="1600" i="1" dirty="0">
              <a:solidFill>
                <a:prstClr val="black"/>
              </a:solidFill>
              <a:latin typeface="Calibri"/>
            </a:endParaRPr>
          </a:p>
        </p:txBody>
      </p:sp>
      <p:sp>
        <p:nvSpPr>
          <p:cNvPr id="2" name="TextBox 3">
            <a:extLst>
              <a:ext uri="{FF2B5EF4-FFF2-40B4-BE49-F238E27FC236}">
                <a16:creationId xmlns:a16="http://schemas.microsoft.com/office/drawing/2014/main" id="{01160DBF-37E9-130C-278A-A4C01560FDFB}"/>
              </a:ext>
            </a:extLst>
          </p:cNvPr>
          <p:cNvSpPr txBox="1"/>
          <p:nvPr/>
        </p:nvSpPr>
        <p:spPr>
          <a:xfrm>
            <a:off x="4696022" y="1233097"/>
            <a:ext cx="4401085" cy="5078313"/>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285750" indent="-285750">
              <a:buFont typeface="Arial" panose="020B0604020202020204" pitchFamily="34" charset="0"/>
              <a:buChar char="•"/>
            </a:pPr>
            <a:r>
              <a:rPr lang="en-GB" sz="1200" dirty="0"/>
              <a:t>In Tower Hamlets, new HIV diagnosis has declined from 60.3 per 100,000 in 2013 to 16.3 per 100,000 in 2022 which is similar to London (15.5 per 100,000) but higher than England (6.7 per 100,000) (OHID):</a:t>
            </a:r>
          </a:p>
          <a:p>
            <a:endParaRPr lang="en-GB" sz="1200" dirty="0"/>
          </a:p>
          <a:p>
            <a:pPr marL="628650" lvl="1" indent="-171450">
              <a:buFont typeface="Courier New" panose="02070309020205020404" pitchFamily="49" charset="0"/>
              <a:buChar char="o"/>
            </a:pPr>
            <a:r>
              <a:rPr lang="en-GB" sz="1200" dirty="0"/>
              <a:t>90% of new HIV diagnoses were in men, with 25-34 age group being the most common age group (46.2%) and White the most common ethnicity (55.8%) (HARS; 2018-2022)</a:t>
            </a:r>
          </a:p>
          <a:p>
            <a:pPr marL="628650" lvl="1" indent="-171450">
              <a:buFont typeface="Courier New" panose="02070309020205020404" pitchFamily="49" charset="0"/>
              <a:buChar char="o"/>
            </a:pPr>
            <a:r>
              <a:rPr lang="en-GB" sz="1200" dirty="0"/>
              <a:t>Sex between men is the most probable exposure category in Tower Hamlets, but rates have decreased from 6.2 per 1,000 2018 to 1.8 per 1,000 in 2022 (HARS)</a:t>
            </a:r>
          </a:p>
          <a:p>
            <a:pPr lvl="1"/>
            <a:endParaRPr lang="en-GB" sz="1200" dirty="0"/>
          </a:p>
          <a:p>
            <a:pPr marL="285750" indent="-285750">
              <a:buFont typeface="Arial" panose="020B0604020202020204" pitchFamily="34" charset="0"/>
              <a:buChar char="•"/>
            </a:pPr>
            <a:r>
              <a:rPr lang="en-US" sz="1200" dirty="0"/>
              <a:t>Transmission via heterosexual route has been increasing in the last two years which could be related to people’s belief that they are not at risk of HIV and consequently lack of HIV testing.</a:t>
            </a:r>
            <a:endParaRPr lang="en-GB" sz="1200" dirty="0"/>
          </a:p>
          <a:p>
            <a:pPr lvl="1"/>
            <a:endParaRPr lang="en-GB" sz="1200" dirty="0"/>
          </a:p>
          <a:p>
            <a:pPr marL="285750" indent="-285750">
              <a:buFont typeface="Arial" panose="020B0604020202020204" pitchFamily="34" charset="0"/>
              <a:buChar char="•"/>
            </a:pPr>
            <a:r>
              <a:rPr lang="en-GB" sz="1200" dirty="0"/>
              <a:t>Previously high rates of new HIV diagnosis have contributed to Tower Hamlets having an ‘extremely high’ prevalence of people aged 15-59 living with HIV (6.9 per 1,000), which is similar to London (5.3 per 1,000) but higher than England (2.3 per 1,000) (OHID; 2022)</a:t>
            </a:r>
          </a:p>
          <a:p>
            <a:endParaRPr lang="en-GB" sz="1200" dirty="0"/>
          </a:p>
          <a:p>
            <a:pPr marL="742950" lvl="1" indent="-285750">
              <a:buFont typeface="Courier New" panose="02070309020205020404" pitchFamily="49" charset="0"/>
              <a:buChar char="o"/>
            </a:pPr>
            <a:r>
              <a:rPr lang="en-GB" sz="1200" dirty="0"/>
              <a:t>Around 1,800 people were seen for HIV care in Tower Hamlets, 82.3% are men and 73.3% are aged 35-64</a:t>
            </a:r>
          </a:p>
          <a:p>
            <a:pPr marL="742950" lvl="1" indent="-285750">
              <a:buFont typeface="Courier New" panose="02070309020205020404" pitchFamily="49" charset="0"/>
              <a:buChar char="o"/>
            </a:pPr>
            <a:r>
              <a:rPr lang="en-GB" sz="1200" dirty="0"/>
              <a:t>Almost three quarters (73.2%) are living in the most deprived neighbourhoods.</a:t>
            </a:r>
            <a:endParaRPr lang="en-GB" dirty="0"/>
          </a:p>
        </p:txBody>
      </p:sp>
      <p:pic>
        <p:nvPicPr>
          <p:cNvPr id="19458" name="Picture 2">
            <a:extLst>
              <a:ext uri="{FF2B5EF4-FFF2-40B4-BE49-F238E27FC236}">
                <a16:creationId xmlns:a16="http://schemas.microsoft.com/office/drawing/2014/main" id="{F55A7194-4E21-B854-E4F2-072CDAADC26B}"/>
              </a:ext>
              <a:ext uri="{C183D7F6-B498-43B3-948B-1728B52AA6E4}">
                <adec:decorative xmlns:adec="http://schemas.microsoft.com/office/drawing/2017/decorative" val="1"/>
              </a:ext>
            </a:extLst>
          </p:cNvPr>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209550" y="1405721"/>
            <a:ext cx="4238429" cy="2613546"/>
          </a:xfrm>
          <a:prstGeom prst="rect">
            <a:avLst/>
          </a:prstGeom>
          <a:noFill/>
          <a:extLst>
            <a:ext uri="{909E8E84-426E-40DD-AFC4-6F175D3DCCD1}">
              <a14:hiddenFill xmlns:a14="http://schemas.microsoft.com/office/drawing/2010/main">
                <a:solidFill>
                  <a:srgbClr val="FFFFFF"/>
                </a:solidFill>
              </a14:hiddenFill>
            </a:ext>
          </a:extLst>
        </p:spPr>
      </p:pic>
      <p:pic>
        <p:nvPicPr>
          <p:cNvPr id="19460" name="Picture 4">
            <a:extLst>
              <a:ext uri="{FF2B5EF4-FFF2-40B4-BE49-F238E27FC236}">
                <a16:creationId xmlns:a16="http://schemas.microsoft.com/office/drawing/2014/main" id="{4CD70D99-57BE-C2A2-D93F-99840687E52C}"/>
              </a:ext>
              <a:ext uri="{C183D7F6-B498-43B3-948B-1728B52AA6E4}">
                <adec:decorative xmlns:adec="http://schemas.microsoft.com/office/drawing/2017/decorative" val="1"/>
              </a:ext>
            </a:extLst>
          </p:cNvPr>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209550" y="4019267"/>
            <a:ext cx="4486472" cy="23297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1218994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3B0DDFBB-D091-00F0-8141-D5DC715291E3}"/>
              </a:ext>
            </a:extLst>
          </p:cNvPr>
          <p:cNvSpPr>
            <a:spLocks noGrp="1"/>
          </p:cNvSpPr>
          <p:nvPr>
            <p:ph type="title"/>
          </p:nvPr>
        </p:nvSpPr>
        <p:spPr>
          <a:xfrm>
            <a:off x="1543050" y="79201"/>
            <a:ext cx="7321304" cy="399600"/>
          </a:xfrm>
        </p:spPr>
        <p:txBody>
          <a:bodyPr>
            <a:noAutofit/>
          </a:bodyPr>
          <a:lstStyle/>
          <a:p>
            <a:pPr algn="l"/>
            <a:r>
              <a:rPr lang="en-GB" sz="2400" b="1" dirty="0">
                <a:solidFill>
                  <a:srgbClr val="002060"/>
                </a:solidFill>
              </a:rPr>
              <a:t>HIV late diagnosis </a:t>
            </a:r>
          </a:p>
        </p:txBody>
      </p:sp>
      <p:sp>
        <p:nvSpPr>
          <p:cNvPr id="8" name="Text Placeholder 3">
            <a:extLst>
              <a:ext uri="{FF2B5EF4-FFF2-40B4-BE49-F238E27FC236}">
                <a16:creationId xmlns:a16="http://schemas.microsoft.com/office/drawing/2014/main" id="{437741AC-1B9B-6AE0-5E3F-D0B8CD334647}"/>
              </a:ext>
            </a:extLst>
          </p:cNvPr>
          <p:cNvSpPr txBox="1">
            <a:spLocks/>
          </p:cNvSpPr>
          <p:nvPr/>
        </p:nvSpPr>
        <p:spPr>
          <a:xfrm>
            <a:off x="1203850" y="690734"/>
            <a:ext cx="7806031" cy="632541"/>
          </a:xfrm>
          <a:prstGeom prst="rect">
            <a:avLst/>
          </a:prstGeom>
        </p:spPr>
        <p:style>
          <a:lnRef idx="2">
            <a:schemeClr val="accent3"/>
          </a:lnRef>
          <a:fillRef idx="1">
            <a:schemeClr val="lt1"/>
          </a:fillRef>
          <a:effectRef idx="0">
            <a:schemeClr val="accent3"/>
          </a:effectRef>
          <a:fontRef idx="minor">
            <a:schemeClr val="dk1"/>
          </a:fontRef>
        </p:style>
        <p:txBody>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dk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dk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dk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dk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dk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dk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dk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dk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dk1"/>
                </a:solidFill>
                <a:latin typeface="+mn-lt"/>
                <a:ea typeface="+mn-ea"/>
                <a:cs typeface="+mn-cs"/>
              </a:defRPr>
            </a:lvl9pPr>
          </a:lstStyle>
          <a:p>
            <a:pPr marL="0" indent="0">
              <a:buNone/>
              <a:defRPr/>
            </a:pPr>
            <a:r>
              <a:rPr lang="en-GB" sz="1600" i="1" dirty="0">
                <a:solidFill>
                  <a:prstClr val="black"/>
                </a:solidFill>
                <a:latin typeface="Calibri"/>
              </a:rPr>
              <a:t>HIV late diagnosis in Tower Hamlets is low but has increased in recent years.  The majority of HIV late diagnosis are in GBMSM populations and have been rising but the numbers are low.  </a:t>
            </a:r>
            <a:endParaRPr lang="en-GB" sz="1600" i="1" dirty="0">
              <a:solidFill>
                <a:prstClr val="black"/>
              </a:solidFill>
              <a:highlight>
                <a:srgbClr val="FFFF00"/>
              </a:highlight>
              <a:latin typeface="Calibri"/>
            </a:endParaRPr>
          </a:p>
        </p:txBody>
      </p:sp>
      <p:sp>
        <p:nvSpPr>
          <p:cNvPr id="11" name="TextBox 10">
            <a:extLst>
              <a:ext uri="{FF2B5EF4-FFF2-40B4-BE49-F238E27FC236}">
                <a16:creationId xmlns:a16="http://schemas.microsoft.com/office/drawing/2014/main" id="{9ECD8897-2D13-88E0-9A79-2059FC7FC994}"/>
              </a:ext>
            </a:extLst>
          </p:cNvPr>
          <p:cNvSpPr txBox="1"/>
          <p:nvPr/>
        </p:nvSpPr>
        <p:spPr>
          <a:xfrm>
            <a:off x="4402685" y="1951385"/>
            <a:ext cx="4607196" cy="4462760"/>
          </a:xfrm>
          <a:prstGeom prst="rect">
            <a:avLst/>
          </a:prstGeom>
          <a:noFill/>
        </p:spPr>
        <p:txBody>
          <a:bodyPr wrap="square" lIns="91440" tIns="45720" rIns="91440" bIns="45720" anchor="t">
            <a:spAutoFit/>
          </a:bodyPr>
          <a:lstStyle/>
          <a:p>
            <a:pPr marL="285750" indent="-285750" eaLnBrk="0" fontAlgn="base" hangingPunct="0">
              <a:spcBef>
                <a:spcPct val="0"/>
              </a:spcBef>
              <a:spcAft>
                <a:spcPct val="0"/>
              </a:spcAft>
              <a:buFont typeface="Arial" panose="020B0604020202020204" pitchFamily="34" charset="0"/>
              <a:buChar char="•"/>
              <a:defRPr/>
            </a:pPr>
            <a:r>
              <a:rPr lang="en-US" sz="1100" dirty="0">
                <a:solidFill>
                  <a:srgbClr val="000000"/>
                </a:solidFill>
                <a:latin typeface="Calibri" panose="020F0502020204030204" pitchFamily="34" charset="0"/>
              </a:rPr>
              <a:t>Late diagnosis, classed as a person diagnosed with a CD4 count under 350 within 3 months, is the most important predictor of morbidity and increases the risk of dying by eight times. </a:t>
            </a:r>
          </a:p>
          <a:p>
            <a:pPr eaLnBrk="0" fontAlgn="base" hangingPunct="0">
              <a:spcBef>
                <a:spcPct val="0"/>
              </a:spcBef>
              <a:spcAft>
                <a:spcPct val="0"/>
              </a:spcAft>
              <a:defRPr/>
            </a:pPr>
            <a:endParaRPr lang="en-US" sz="1100" dirty="0">
              <a:solidFill>
                <a:srgbClr val="000000"/>
              </a:solidFill>
              <a:latin typeface="Calibri" panose="020F0502020204030204" pitchFamily="34" charset="0"/>
            </a:endParaRPr>
          </a:p>
          <a:p>
            <a:pPr marL="285750" indent="-285750" eaLnBrk="0" fontAlgn="base" hangingPunct="0">
              <a:spcBef>
                <a:spcPct val="0"/>
              </a:spcBef>
              <a:spcAft>
                <a:spcPct val="0"/>
              </a:spcAft>
              <a:buFont typeface="Arial" panose="020B0604020202020204" pitchFamily="34" charset="0"/>
              <a:buChar char="•"/>
              <a:defRPr/>
            </a:pPr>
            <a:r>
              <a:rPr lang="en-US" altLang="en-US" sz="1200" dirty="0">
                <a:solidFill>
                  <a:srgbClr val="0B0C0C"/>
                </a:solidFill>
                <a:latin typeface="Calibri"/>
              </a:rPr>
              <a:t>The proportion of newly late diagnosed with HIV in Tower Hamlets has increased from 18.8% in 2020-2021 to 27.7% in 2020-22 but remains lower than London 39.4% and England 43.4%.  In 2020-22, 33 people in Tower Hamlets had a late diagnosis of HIV compared to 19 in 2019-21.  </a:t>
            </a:r>
          </a:p>
          <a:p>
            <a:pPr marL="285750" indent="-285750" eaLnBrk="0" fontAlgn="base" hangingPunct="0">
              <a:spcBef>
                <a:spcPct val="0"/>
              </a:spcBef>
              <a:spcAft>
                <a:spcPct val="0"/>
              </a:spcAft>
              <a:buFont typeface="Arial" panose="020B0604020202020204" pitchFamily="34" charset="0"/>
              <a:buChar char="•"/>
              <a:defRPr/>
            </a:pPr>
            <a:endParaRPr lang="en-US" altLang="en-US" sz="1200" dirty="0">
              <a:solidFill>
                <a:srgbClr val="0B0C0C"/>
              </a:solidFill>
              <a:latin typeface="Calibri"/>
            </a:endParaRPr>
          </a:p>
          <a:p>
            <a:pPr marL="285750" indent="-285750" eaLnBrk="0" fontAlgn="base" hangingPunct="0">
              <a:spcBef>
                <a:spcPct val="0"/>
              </a:spcBef>
              <a:spcAft>
                <a:spcPct val="0"/>
              </a:spcAft>
              <a:buFont typeface="Arial" panose="020B0604020202020204" pitchFamily="34" charset="0"/>
              <a:buChar char="•"/>
              <a:defRPr/>
            </a:pPr>
            <a:r>
              <a:rPr lang="en-US" altLang="en-US" sz="1200" dirty="0">
                <a:solidFill>
                  <a:srgbClr val="0B0C0C"/>
                </a:solidFill>
                <a:latin typeface="Calibri"/>
              </a:rPr>
              <a:t>Whilst the number of late diagnosis cases is low in Tower Hamlets (33), the majority of late diagnosis cases are in GBMSM and data are indicating a rising trend:</a:t>
            </a:r>
          </a:p>
          <a:p>
            <a:pPr marL="742950" lvl="1" indent="-285750" eaLnBrk="0" fontAlgn="base" hangingPunct="0">
              <a:spcBef>
                <a:spcPct val="0"/>
              </a:spcBef>
              <a:spcAft>
                <a:spcPct val="0"/>
              </a:spcAft>
              <a:buFont typeface="Courier New" panose="02070309020205020404" pitchFamily="49" charset="0"/>
              <a:buChar char="o"/>
              <a:defRPr/>
            </a:pPr>
            <a:r>
              <a:rPr lang="en-US" altLang="en-US" sz="1200" dirty="0">
                <a:solidFill>
                  <a:srgbClr val="0B0C0C"/>
                </a:solidFill>
                <a:latin typeface="Calibri"/>
              </a:rPr>
              <a:t>from 12% late diagnosis in 2016-18 to 22.6% in 2020-22, however this rise is not significant and does not significantly differ from London or England​</a:t>
            </a:r>
          </a:p>
          <a:p>
            <a:pPr marL="742950" lvl="1" indent="-285750" eaLnBrk="0" fontAlgn="base" hangingPunct="0">
              <a:spcBef>
                <a:spcPct val="0"/>
              </a:spcBef>
              <a:spcAft>
                <a:spcPct val="0"/>
              </a:spcAft>
              <a:buFont typeface="Courier New" panose="02070309020205020404" pitchFamily="49" charset="0"/>
              <a:buChar char="o"/>
              <a:defRPr/>
            </a:pPr>
            <a:r>
              <a:rPr lang="en-US" altLang="en-US" sz="1200" dirty="0">
                <a:solidFill>
                  <a:srgbClr val="0B0C0C"/>
                </a:solidFill>
                <a:latin typeface="Calibri"/>
              </a:rPr>
              <a:t>Due to low numbers, trends for other sex/sexual orientations are not provided​.</a:t>
            </a:r>
          </a:p>
          <a:p>
            <a:pPr eaLnBrk="0" fontAlgn="base" hangingPunct="0">
              <a:spcBef>
                <a:spcPct val="0"/>
              </a:spcBef>
              <a:spcAft>
                <a:spcPct val="0"/>
              </a:spcAft>
              <a:defRPr/>
            </a:pPr>
            <a:endParaRPr lang="en-US" altLang="en-US" sz="1200" dirty="0">
              <a:solidFill>
                <a:srgbClr val="0B0C0C"/>
              </a:solidFill>
              <a:latin typeface="Calibri"/>
            </a:endParaRPr>
          </a:p>
          <a:p>
            <a:pPr marL="285750" indent="-285750" eaLnBrk="0" fontAlgn="base" hangingPunct="0">
              <a:spcBef>
                <a:spcPct val="0"/>
              </a:spcBef>
              <a:spcAft>
                <a:spcPct val="0"/>
              </a:spcAft>
              <a:buFont typeface="Arial" panose="020B0604020202020204" pitchFamily="34" charset="0"/>
              <a:buChar char="•"/>
              <a:defRPr/>
            </a:pPr>
            <a:r>
              <a:rPr lang="en-US" altLang="en-US" sz="1200" dirty="0">
                <a:solidFill>
                  <a:srgbClr val="0B0C0C"/>
                </a:solidFill>
                <a:latin typeface="Calibri"/>
              </a:rPr>
              <a:t>The proportion of late diagnosis in Non-White groups is 34.5% compared to 20.8% for White groups , however this is not a significant difference (2018-2022).</a:t>
            </a:r>
          </a:p>
          <a:p>
            <a:pPr marL="285750" indent="-285750" eaLnBrk="0" fontAlgn="base" hangingPunct="0">
              <a:spcBef>
                <a:spcPct val="0"/>
              </a:spcBef>
              <a:spcAft>
                <a:spcPct val="0"/>
              </a:spcAft>
              <a:buFont typeface="Arial" panose="020B0604020202020204" pitchFamily="34" charset="0"/>
              <a:buChar char="•"/>
              <a:defRPr/>
            </a:pPr>
            <a:endParaRPr lang="en-US" altLang="en-US" sz="1200" dirty="0">
              <a:solidFill>
                <a:srgbClr val="0B0C0C"/>
              </a:solidFill>
              <a:latin typeface="Calibri"/>
            </a:endParaRPr>
          </a:p>
          <a:p>
            <a:pPr eaLnBrk="0" fontAlgn="base" hangingPunct="0">
              <a:spcBef>
                <a:spcPct val="0"/>
              </a:spcBef>
              <a:spcAft>
                <a:spcPct val="0"/>
              </a:spcAft>
              <a:defRPr/>
            </a:pPr>
            <a:endParaRPr lang="en-US" altLang="en-US" sz="1200" dirty="0">
              <a:solidFill>
                <a:prstClr val="black"/>
              </a:solidFill>
              <a:latin typeface="Calibri"/>
            </a:endParaRPr>
          </a:p>
        </p:txBody>
      </p:sp>
      <p:pic>
        <p:nvPicPr>
          <p:cNvPr id="21506" name="Picture 2">
            <a:extLst>
              <a:ext uri="{FF2B5EF4-FFF2-40B4-BE49-F238E27FC236}">
                <a16:creationId xmlns:a16="http://schemas.microsoft.com/office/drawing/2014/main" id="{46DDB465-EB74-7AC9-984F-F1075D699182}"/>
              </a:ext>
              <a:ext uri="{C183D7F6-B498-43B3-948B-1728B52AA6E4}">
                <adec:decorative xmlns:adec="http://schemas.microsoft.com/office/drawing/2017/decorative" val="1"/>
              </a:ext>
            </a:extLst>
          </p:cNvPr>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79896" y="1733265"/>
            <a:ext cx="4193135" cy="2286001"/>
          </a:xfrm>
          <a:prstGeom prst="rect">
            <a:avLst/>
          </a:prstGeom>
          <a:noFill/>
          <a:extLst>
            <a:ext uri="{909E8E84-426E-40DD-AFC4-6F175D3DCCD1}">
              <a14:hiddenFill xmlns:a14="http://schemas.microsoft.com/office/drawing/2010/main">
                <a:solidFill>
                  <a:srgbClr val="FFFFFF"/>
                </a:solidFill>
              </a14:hiddenFill>
            </a:ext>
          </a:extLst>
        </p:spPr>
      </p:pic>
      <p:pic>
        <p:nvPicPr>
          <p:cNvPr id="21508" name="Picture 4">
            <a:extLst>
              <a:ext uri="{FF2B5EF4-FFF2-40B4-BE49-F238E27FC236}">
                <a16:creationId xmlns:a16="http://schemas.microsoft.com/office/drawing/2014/main" id="{4D7858F6-4A9C-35B3-CE7C-C318BA3D7812}"/>
              </a:ext>
              <a:ext uri="{C183D7F6-B498-43B3-948B-1728B52AA6E4}">
                <adec:decorative xmlns:adec="http://schemas.microsoft.com/office/drawing/2017/decorative" val="1"/>
              </a:ext>
            </a:extLst>
          </p:cNvPr>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274377" y="4237630"/>
            <a:ext cx="4063481" cy="232664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1130568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071C6A-7476-E999-5E40-81F0FF7984CA}"/>
              </a:ext>
            </a:extLst>
          </p:cNvPr>
          <p:cNvSpPr>
            <a:spLocks noGrp="1"/>
          </p:cNvSpPr>
          <p:nvPr>
            <p:ph type="title"/>
          </p:nvPr>
        </p:nvSpPr>
        <p:spPr>
          <a:xfrm>
            <a:off x="1607850" y="50404"/>
            <a:ext cx="7068150" cy="407417"/>
          </a:xfrm>
        </p:spPr>
        <p:txBody>
          <a:bodyPr>
            <a:noAutofit/>
          </a:bodyPr>
          <a:lstStyle/>
          <a:p>
            <a:pPr algn="l"/>
            <a:r>
              <a:rPr lang="en-GB" sz="2400" b="1" dirty="0">
                <a:solidFill>
                  <a:srgbClr val="002060"/>
                </a:solidFill>
              </a:rPr>
              <a:t>HIV testing  </a:t>
            </a:r>
          </a:p>
        </p:txBody>
      </p:sp>
      <p:sp>
        <p:nvSpPr>
          <p:cNvPr id="7" name="Text Placeholder 3">
            <a:extLst>
              <a:ext uri="{FF2B5EF4-FFF2-40B4-BE49-F238E27FC236}">
                <a16:creationId xmlns:a16="http://schemas.microsoft.com/office/drawing/2014/main" id="{6E1B00BE-D3CE-E129-0F64-B897DEBA7044}"/>
              </a:ext>
            </a:extLst>
          </p:cNvPr>
          <p:cNvSpPr txBox="1">
            <a:spLocks/>
          </p:cNvSpPr>
          <p:nvPr/>
        </p:nvSpPr>
        <p:spPr>
          <a:xfrm>
            <a:off x="1340428" y="581326"/>
            <a:ext cx="7735078" cy="549951"/>
          </a:xfrm>
          <a:prstGeom prst="rect">
            <a:avLst/>
          </a:prstGeom>
        </p:spPr>
        <p:style>
          <a:lnRef idx="2">
            <a:schemeClr val="accent3"/>
          </a:lnRef>
          <a:fillRef idx="1">
            <a:schemeClr val="lt1"/>
          </a:fillRef>
          <a:effectRef idx="0">
            <a:schemeClr val="accent3"/>
          </a:effectRef>
          <a:fontRef idx="minor">
            <a:schemeClr val="dk1"/>
          </a:fontRef>
        </p:style>
        <p:txBody>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dk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dk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dk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dk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dk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dk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dk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dk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dk1"/>
                </a:solidFill>
                <a:latin typeface="+mn-lt"/>
                <a:ea typeface="+mn-ea"/>
                <a:cs typeface="+mn-cs"/>
              </a:defRPr>
            </a:lvl9pPr>
          </a:lstStyle>
          <a:p>
            <a:pPr marL="0" indent="0">
              <a:buNone/>
            </a:pPr>
            <a:r>
              <a:rPr lang="en-GB" sz="1600" i="1" dirty="0"/>
              <a:t>Online HIV testing is particularly high in people aged 20-34 and this reflects where there are  higher numbers of HIV are diagnosed.   </a:t>
            </a:r>
          </a:p>
        </p:txBody>
      </p:sp>
      <p:sp>
        <p:nvSpPr>
          <p:cNvPr id="6" name="TextBox 5">
            <a:extLst>
              <a:ext uri="{FF2B5EF4-FFF2-40B4-BE49-F238E27FC236}">
                <a16:creationId xmlns:a16="http://schemas.microsoft.com/office/drawing/2014/main" id="{092772B5-6B3F-BF25-BABC-2F2446083E0C}"/>
              </a:ext>
            </a:extLst>
          </p:cNvPr>
          <p:cNvSpPr txBox="1"/>
          <p:nvPr/>
        </p:nvSpPr>
        <p:spPr>
          <a:xfrm>
            <a:off x="4656132" y="1556192"/>
            <a:ext cx="4356603" cy="4662815"/>
          </a:xfrm>
          <a:prstGeom prst="rect">
            <a:avLst/>
          </a:prstGeom>
          <a:noFill/>
        </p:spPr>
        <p:txBody>
          <a:bodyPr wrap="square">
            <a:spAutoFit/>
          </a:bodyPr>
          <a:lstStyle/>
          <a:p>
            <a:pPr marL="171450" indent="-171450">
              <a:buFont typeface="Arial" panose="020B0604020202020204" pitchFamily="34" charset="0"/>
              <a:buChar char="•"/>
            </a:pPr>
            <a:r>
              <a:rPr lang="en-US" sz="1100" dirty="0"/>
              <a:t>HIV testing coverage reflects the number of eligible people who accept a test for HIV within specialist sexual health services. </a:t>
            </a:r>
          </a:p>
          <a:p>
            <a:pPr marL="171450" indent="-171450">
              <a:buFont typeface="Arial" panose="020B0604020202020204" pitchFamily="34" charset="0"/>
              <a:buChar char="•"/>
            </a:pPr>
            <a:endParaRPr lang="en-US" sz="1100" dirty="0"/>
          </a:p>
          <a:p>
            <a:pPr marL="171450" indent="-171450">
              <a:buFont typeface="Arial" panose="020B0604020202020204" pitchFamily="34" charset="0"/>
              <a:buChar char="•"/>
            </a:pPr>
            <a:r>
              <a:rPr lang="en-US" sz="1100" dirty="0"/>
              <a:t>In Tower Hamlets, total HIV testing coverage (in clinic) has declined by 15.8%, from 63.2% in 2018 to 53.2% in 2022, which is similar to London (54.0%) and England (48.2%)​:</a:t>
            </a:r>
          </a:p>
          <a:p>
            <a:pPr marL="628650" lvl="1" indent="-171450">
              <a:buFont typeface="Courier New" panose="02070309020205020404" pitchFamily="49" charset="0"/>
              <a:buChar char="o"/>
            </a:pPr>
            <a:r>
              <a:rPr lang="en-US" sz="1100" dirty="0"/>
              <a:t>Testing coverage for women has declined by 31.5%, from 52.0% in 2018 to 35.6% in 2022, which is below London (42.4%) and England (38.5%)​</a:t>
            </a:r>
          </a:p>
          <a:p>
            <a:pPr marL="628650" lvl="1" indent="-171450">
              <a:buFont typeface="Courier New" panose="02070309020205020404" pitchFamily="49" charset="0"/>
              <a:buChar char="o"/>
            </a:pPr>
            <a:r>
              <a:rPr lang="en-US" sz="1100" dirty="0"/>
              <a:t>Testing coverage for GBMSM has declined by 14.8%, from 86.3% in 2018 to 73.6% in 2022, which is similar to London (73.3%), England (74.1%) and other boroughs with a similar GBMSM profile​.</a:t>
            </a:r>
          </a:p>
          <a:p>
            <a:pPr lvl="1"/>
            <a:endParaRPr lang="en-US" sz="1100" dirty="0"/>
          </a:p>
          <a:p>
            <a:pPr marL="171450" indent="-171450">
              <a:buFont typeface="Arial" panose="020B0604020202020204" pitchFamily="34" charset="0"/>
              <a:buChar char="•"/>
            </a:pPr>
            <a:r>
              <a:rPr lang="en-US" sz="1100" dirty="0"/>
              <a:t>Repeat HIV testing in clinic among GBMSM has remained stable in the last 5 years in Tower Hamlets and is currently 50.1% which is similar to London (49.3%) and other boroughs with a similar GBMSM profile, but above England (47.3%) (2022). </a:t>
            </a:r>
          </a:p>
          <a:p>
            <a:endParaRPr lang="en-US" sz="1100" dirty="0"/>
          </a:p>
          <a:p>
            <a:pPr marL="171450" indent="-171450">
              <a:buFont typeface="Arial" panose="020B0604020202020204" pitchFamily="34" charset="0"/>
              <a:buChar char="•"/>
            </a:pPr>
            <a:r>
              <a:rPr lang="en-US" sz="1100" dirty="0"/>
              <a:t>The decline in HIV coverage (in clinic testing) is due to the increase in online testing.  The online HIV testing data shows:</a:t>
            </a:r>
          </a:p>
          <a:p>
            <a:pPr marL="628650" lvl="1" indent="-171450">
              <a:buFont typeface="Courier New" panose="02070309020205020404" pitchFamily="49" charset="0"/>
              <a:buChar char="o"/>
            </a:pPr>
            <a:r>
              <a:rPr lang="en-US" sz="1100" dirty="0"/>
              <a:t>For females, HIV testing increased from 12.9 per 1,000 in 2018 to 77.9 per 1,000 in 2022​</a:t>
            </a:r>
          </a:p>
          <a:p>
            <a:pPr marL="628650" lvl="1" indent="-171450">
              <a:buFont typeface="Courier New" panose="02070309020205020404" pitchFamily="49" charset="0"/>
              <a:buChar char="o"/>
            </a:pPr>
            <a:r>
              <a:rPr lang="en-US" sz="1100" dirty="0"/>
              <a:t>For males, HIV testing increased  from 14.2 per 1,000 in 2018 to 91.7 per 1,000 in 2022​.</a:t>
            </a:r>
          </a:p>
          <a:p>
            <a:pPr marL="628650" lvl="1" indent="-171450">
              <a:buFont typeface="Courier New" panose="02070309020205020404" pitchFamily="49" charset="0"/>
              <a:buChar char="o"/>
            </a:pPr>
            <a:r>
              <a:rPr lang="en-US" sz="1100" dirty="0"/>
              <a:t>A significant increase in testing  significantly in the 20-34 age group. </a:t>
            </a:r>
          </a:p>
        </p:txBody>
      </p:sp>
      <p:pic>
        <p:nvPicPr>
          <p:cNvPr id="20482" name="Picture 2">
            <a:extLst>
              <a:ext uri="{FF2B5EF4-FFF2-40B4-BE49-F238E27FC236}">
                <a16:creationId xmlns:a16="http://schemas.microsoft.com/office/drawing/2014/main" id="{91830D75-C39B-C73D-7F3E-8F303B233BFD}"/>
              </a:ext>
              <a:ext uri="{C183D7F6-B498-43B3-948B-1728B52AA6E4}">
                <adec:decorative xmlns:adec="http://schemas.microsoft.com/office/drawing/2017/decorative" val="1"/>
              </a:ext>
            </a:extLst>
          </p:cNvPr>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68494" y="1398895"/>
            <a:ext cx="4587638" cy="2579427"/>
          </a:xfrm>
          <a:prstGeom prst="rect">
            <a:avLst/>
          </a:prstGeom>
          <a:noFill/>
          <a:extLst>
            <a:ext uri="{909E8E84-426E-40DD-AFC4-6F175D3DCCD1}">
              <a14:hiddenFill xmlns:a14="http://schemas.microsoft.com/office/drawing/2010/main">
                <a:solidFill>
                  <a:srgbClr val="FFFFFF"/>
                </a:solidFill>
              </a14:hiddenFill>
            </a:ext>
          </a:extLst>
        </p:spPr>
      </p:pic>
      <p:pic>
        <p:nvPicPr>
          <p:cNvPr id="20484" name="Picture 4">
            <a:extLst>
              <a:ext uri="{FF2B5EF4-FFF2-40B4-BE49-F238E27FC236}">
                <a16:creationId xmlns:a16="http://schemas.microsoft.com/office/drawing/2014/main" id="{633020CF-5801-7040-FCF1-9E74FEBA66FF}"/>
              </a:ext>
              <a:ext uri="{C183D7F6-B498-43B3-948B-1728B52AA6E4}">
                <adec:decorative xmlns:adec="http://schemas.microsoft.com/office/drawing/2017/decorative" val="1"/>
              </a:ext>
            </a:extLst>
          </p:cNvPr>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184012" y="4206483"/>
            <a:ext cx="4356602" cy="245937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3928778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57C61B10-117F-950B-FBB7-21E783E9BBAD}"/>
              </a:ext>
            </a:extLst>
          </p:cNvPr>
          <p:cNvSpPr>
            <a:spLocks noGrp="1"/>
          </p:cNvSpPr>
          <p:nvPr>
            <p:ph type="title"/>
          </p:nvPr>
        </p:nvSpPr>
        <p:spPr>
          <a:xfrm>
            <a:off x="1193003" y="39606"/>
            <a:ext cx="7321304" cy="491043"/>
          </a:xfrm>
        </p:spPr>
        <p:txBody>
          <a:bodyPr>
            <a:noAutofit/>
          </a:bodyPr>
          <a:lstStyle/>
          <a:p>
            <a:r>
              <a:rPr lang="en-GB" sz="2400" b="1" dirty="0">
                <a:solidFill>
                  <a:srgbClr val="002060"/>
                </a:solidFill>
              </a:rPr>
              <a:t>HIV treatment and care: Antiretroviral Therapy (ART) </a:t>
            </a:r>
          </a:p>
        </p:txBody>
      </p:sp>
      <p:sp>
        <p:nvSpPr>
          <p:cNvPr id="6" name="Text Placeholder 3">
            <a:extLst>
              <a:ext uri="{FF2B5EF4-FFF2-40B4-BE49-F238E27FC236}">
                <a16:creationId xmlns:a16="http://schemas.microsoft.com/office/drawing/2014/main" id="{04EF8D8F-55A7-0CB2-6A97-6E0AC79EED3F}"/>
              </a:ext>
            </a:extLst>
          </p:cNvPr>
          <p:cNvSpPr txBox="1">
            <a:spLocks/>
          </p:cNvSpPr>
          <p:nvPr/>
        </p:nvSpPr>
        <p:spPr>
          <a:xfrm>
            <a:off x="1435050" y="582676"/>
            <a:ext cx="7608151" cy="817937"/>
          </a:xfrm>
          <a:prstGeom prst="rect">
            <a:avLst/>
          </a:prstGeom>
        </p:spPr>
        <p:style>
          <a:lnRef idx="2">
            <a:schemeClr val="accent3"/>
          </a:lnRef>
          <a:fillRef idx="1">
            <a:schemeClr val="lt1"/>
          </a:fillRef>
          <a:effectRef idx="0">
            <a:schemeClr val="accent3"/>
          </a:effectRef>
          <a:fontRef idx="minor">
            <a:schemeClr val="dk1"/>
          </a:fontRef>
        </p:style>
        <p:txBody>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dk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dk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dk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dk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dk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dk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dk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dk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dk1"/>
                </a:solidFill>
                <a:latin typeface="+mn-lt"/>
                <a:ea typeface="+mn-ea"/>
                <a:cs typeface="+mn-cs"/>
              </a:defRPr>
            </a:lvl9pPr>
          </a:lstStyle>
          <a:p>
            <a:pPr marL="0" indent="0">
              <a:buNone/>
            </a:pPr>
            <a:r>
              <a:rPr lang="en-GB" sz="1600" i="1" dirty="0"/>
              <a:t>There are low levels of people with HIV accessing antiviral therapy which could be related to high levels of migration, or to stigma and discrimination that are barriers to accessing services</a:t>
            </a:r>
          </a:p>
        </p:txBody>
      </p:sp>
      <p:sp>
        <p:nvSpPr>
          <p:cNvPr id="5" name="TextBox 4">
            <a:extLst>
              <a:ext uri="{FF2B5EF4-FFF2-40B4-BE49-F238E27FC236}">
                <a16:creationId xmlns:a16="http://schemas.microsoft.com/office/drawing/2014/main" id="{EC398F9D-07F8-4C30-2FFE-0487A8D95148}"/>
              </a:ext>
            </a:extLst>
          </p:cNvPr>
          <p:cNvSpPr txBox="1"/>
          <p:nvPr/>
        </p:nvSpPr>
        <p:spPr>
          <a:xfrm>
            <a:off x="54197" y="1400613"/>
            <a:ext cx="8834809" cy="830997"/>
          </a:xfrm>
          <a:prstGeom prst="rect">
            <a:avLst/>
          </a:prstGeom>
          <a:noFill/>
        </p:spPr>
        <p:txBody>
          <a:bodyPr wrap="square" rtlCol="0">
            <a:spAutoFit/>
          </a:bodyPr>
          <a:lstStyle/>
          <a:p>
            <a:pPr eaLnBrk="0" fontAlgn="base" hangingPunct="0">
              <a:spcBef>
                <a:spcPct val="0"/>
              </a:spcBef>
              <a:spcAft>
                <a:spcPct val="0"/>
              </a:spcAft>
            </a:pPr>
            <a:r>
              <a:rPr lang="en-US" altLang="en-US" sz="1200" dirty="0">
                <a:latin typeface="Calibri" panose="020F0502020204030204" pitchFamily="34" charset="0"/>
                <a:cs typeface="Calibri" panose="020F0502020204030204" pitchFamily="34" charset="0"/>
              </a:rPr>
              <a:t>Free and effective antiretroviral therapy (ART) in the UK has transformed HIV from a fatal infection into a chronic but manageable condition. People living with HIV in the UK can now expect to have a near normal life expectancy if diagnosed promptly and they adhere to treatment. </a:t>
            </a:r>
          </a:p>
          <a:p>
            <a:pPr eaLnBrk="0" fontAlgn="base" hangingPunct="0">
              <a:spcBef>
                <a:spcPct val="0"/>
              </a:spcBef>
              <a:spcAft>
                <a:spcPct val="0"/>
              </a:spcAft>
            </a:pPr>
            <a:r>
              <a:rPr lang="en-US" altLang="en-US" sz="1200" dirty="0">
                <a:latin typeface="Calibri" panose="020F0502020204030204" pitchFamily="34" charset="0"/>
                <a:cs typeface="Calibri" panose="020F0502020204030204" pitchFamily="34" charset="0"/>
              </a:rPr>
              <a:t>In addition, people with HIV on treatment have a consistently undetectable HIV viral load, meaning that the virus cannot pass on HIV, even if having unprotected sex (undetectable=untransmissible [U=U]).</a:t>
            </a:r>
          </a:p>
        </p:txBody>
      </p:sp>
      <p:sp>
        <p:nvSpPr>
          <p:cNvPr id="14" name="TextBox 13">
            <a:extLst>
              <a:ext uri="{FF2B5EF4-FFF2-40B4-BE49-F238E27FC236}">
                <a16:creationId xmlns:a16="http://schemas.microsoft.com/office/drawing/2014/main" id="{1DDADFEC-5F75-4808-166C-FB8F86322056}"/>
              </a:ext>
            </a:extLst>
          </p:cNvPr>
          <p:cNvSpPr txBox="1"/>
          <p:nvPr/>
        </p:nvSpPr>
        <p:spPr>
          <a:xfrm>
            <a:off x="5404919" y="2518687"/>
            <a:ext cx="3561735" cy="4154984"/>
          </a:xfrm>
          <a:prstGeom prst="rect">
            <a:avLst/>
          </a:prstGeom>
          <a:noFill/>
        </p:spPr>
        <p:txBody>
          <a:bodyPr wrap="square">
            <a:spAutoFit/>
          </a:bodyPr>
          <a:lstStyle/>
          <a:p>
            <a:pPr marL="171450" indent="-171450">
              <a:buFont typeface="Arial" panose="020B0604020202020204" pitchFamily="34" charset="0"/>
              <a:buChar char="•"/>
            </a:pPr>
            <a:r>
              <a:rPr lang="en-US" sz="1200" dirty="0"/>
              <a:t>The proportion of people newly diagnosed with HIV  accessing antiretroviral therapy (ART) is lower in Tower Hamlets (68.8%) compared to London (82.3%) and England (85.4%):</a:t>
            </a:r>
          </a:p>
          <a:p>
            <a:endParaRPr lang="en-US" sz="1200" dirty="0"/>
          </a:p>
          <a:p>
            <a:pPr marL="628650" lvl="1" indent="-171450">
              <a:buFont typeface="Courier New" panose="02070309020205020404" pitchFamily="49" charset="0"/>
              <a:buChar char="o"/>
            </a:pPr>
            <a:r>
              <a:rPr lang="en-US" sz="1200" dirty="0"/>
              <a:t>Note that this measure includes people who could have been diagnosed abroad, not just the UK.</a:t>
            </a:r>
          </a:p>
          <a:p>
            <a:endParaRPr lang="en-US" sz="1200" dirty="0"/>
          </a:p>
          <a:p>
            <a:endParaRPr lang="en-US" sz="1200" dirty="0"/>
          </a:p>
          <a:p>
            <a:pPr marL="171450" indent="-171450">
              <a:buFont typeface="Arial" panose="020B0604020202020204" pitchFamily="34" charset="0"/>
              <a:buChar char="•"/>
            </a:pPr>
            <a:r>
              <a:rPr lang="en-US" sz="1200" dirty="0"/>
              <a:t>There is however good ART coverage of people living with HIV and accessing HIV care which is contributing to high virological success in Tower Hamlets: </a:t>
            </a:r>
          </a:p>
          <a:p>
            <a:endParaRPr lang="en-US" sz="1200" dirty="0"/>
          </a:p>
          <a:p>
            <a:pPr marL="628650" lvl="1" indent="-171450">
              <a:buFont typeface="Courier New" panose="02070309020205020404" pitchFamily="49" charset="0"/>
              <a:buChar char="o"/>
            </a:pPr>
            <a:r>
              <a:rPr lang="en-US" sz="1200" dirty="0"/>
              <a:t>96.3% of those accessing HIV care were prescribed ART, which is above the official target of 95% (2022) </a:t>
            </a:r>
          </a:p>
          <a:p>
            <a:pPr lvl="1"/>
            <a:endParaRPr lang="en-US" sz="1200" dirty="0"/>
          </a:p>
          <a:p>
            <a:pPr marL="628650" lvl="1" indent="-171450">
              <a:buFont typeface="Courier New" panose="02070309020205020404" pitchFamily="49" charset="0"/>
              <a:buChar char="o"/>
            </a:pPr>
            <a:r>
              <a:rPr lang="en-US" sz="1200" dirty="0"/>
              <a:t>97.6% of those accessing HIV care had an undetectable viral load (2022).</a:t>
            </a:r>
          </a:p>
          <a:p>
            <a:pPr lvl="1"/>
            <a:endParaRPr lang="en-US" sz="1200" dirty="0"/>
          </a:p>
        </p:txBody>
      </p:sp>
      <p:pic>
        <p:nvPicPr>
          <p:cNvPr id="22530" name="Picture 2">
            <a:extLst>
              <a:ext uri="{FF2B5EF4-FFF2-40B4-BE49-F238E27FC236}">
                <a16:creationId xmlns:a16="http://schemas.microsoft.com/office/drawing/2014/main" id="{687ED7EF-CE75-0B5C-849F-DA2F02CE7AA1}"/>
              </a:ext>
              <a:ext uri="{C183D7F6-B498-43B3-948B-1728B52AA6E4}">
                <adec:decorative xmlns:adec="http://schemas.microsoft.com/office/drawing/2017/decorative" val="1"/>
              </a:ext>
            </a:extLst>
          </p:cNvPr>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209550" y="2470245"/>
            <a:ext cx="4703644" cy="36876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5581710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B9FBD4-0595-98B2-4760-622EED21A952}"/>
              </a:ext>
            </a:extLst>
          </p:cNvPr>
          <p:cNvSpPr>
            <a:spLocks noGrp="1"/>
          </p:cNvSpPr>
          <p:nvPr>
            <p:ph type="title"/>
          </p:nvPr>
        </p:nvSpPr>
        <p:spPr>
          <a:xfrm>
            <a:off x="1431682" y="228601"/>
            <a:ext cx="7321304" cy="380999"/>
          </a:xfrm>
        </p:spPr>
        <p:txBody>
          <a:bodyPr>
            <a:normAutofit fontScale="90000"/>
          </a:bodyPr>
          <a:lstStyle/>
          <a:p>
            <a:pPr algn="l"/>
            <a:r>
              <a:rPr lang="en-US" sz="2800" b="1" dirty="0">
                <a:solidFill>
                  <a:srgbClr val="002060"/>
                </a:solidFill>
              </a:rPr>
              <a:t>HIV treatment and care: Pre-Exposure (PrEP)</a:t>
            </a:r>
            <a:endParaRPr lang="en-GB" sz="2800" b="1" dirty="0">
              <a:solidFill>
                <a:srgbClr val="002060"/>
              </a:solidFill>
            </a:endParaRPr>
          </a:p>
        </p:txBody>
      </p:sp>
      <p:sp>
        <p:nvSpPr>
          <p:cNvPr id="5" name="Text Placeholder 3">
            <a:extLst>
              <a:ext uri="{FF2B5EF4-FFF2-40B4-BE49-F238E27FC236}">
                <a16:creationId xmlns:a16="http://schemas.microsoft.com/office/drawing/2014/main" id="{C6456542-7D60-7846-A55F-74EE379770D1}"/>
              </a:ext>
            </a:extLst>
          </p:cNvPr>
          <p:cNvSpPr txBox="1">
            <a:spLocks/>
          </p:cNvSpPr>
          <p:nvPr/>
        </p:nvSpPr>
        <p:spPr>
          <a:xfrm>
            <a:off x="1435054" y="735011"/>
            <a:ext cx="7608151" cy="891806"/>
          </a:xfrm>
          <a:prstGeom prst="rect">
            <a:avLst/>
          </a:prstGeom>
        </p:spPr>
        <p:style>
          <a:lnRef idx="2">
            <a:schemeClr val="accent3"/>
          </a:lnRef>
          <a:fillRef idx="1">
            <a:schemeClr val="lt1"/>
          </a:fillRef>
          <a:effectRef idx="0">
            <a:schemeClr val="accent3"/>
          </a:effectRef>
          <a:fontRef idx="minor">
            <a:schemeClr val="dk1"/>
          </a:fontRef>
        </p:style>
        <p:txBody>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dk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dk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dk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dk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dk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dk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dk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dk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dk1"/>
                </a:solidFill>
                <a:latin typeface="+mn-lt"/>
                <a:ea typeface="+mn-ea"/>
                <a:cs typeface="+mn-cs"/>
              </a:defRPr>
            </a:lvl9pPr>
          </a:lstStyle>
          <a:p>
            <a:pPr marL="0" indent="0">
              <a:buNone/>
            </a:pPr>
            <a:r>
              <a:rPr lang="en-GB" sz="1600" i="1" dirty="0"/>
              <a:t>Mostly men aged 25-44 are on PrEP medication which is likely to be due to a high proportion of GBMSM population in Tower Hamlets. There remains lower access to PrEP in non-GBMSM populations (as elsewhere)</a:t>
            </a:r>
          </a:p>
        </p:txBody>
      </p:sp>
      <p:sp>
        <p:nvSpPr>
          <p:cNvPr id="4" name="TextBox 3">
            <a:extLst>
              <a:ext uri="{FF2B5EF4-FFF2-40B4-BE49-F238E27FC236}">
                <a16:creationId xmlns:a16="http://schemas.microsoft.com/office/drawing/2014/main" id="{C85E5197-E63C-0B71-BF48-2A55A550E682}"/>
              </a:ext>
            </a:extLst>
          </p:cNvPr>
          <p:cNvSpPr txBox="1"/>
          <p:nvPr/>
        </p:nvSpPr>
        <p:spPr>
          <a:xfrm>
            <a:off x="5386812" y="2040280"/>
            <a:ext cx="3625302" cy="3985706"/>
          </a:xfrm>
          <a:prstGeom prst="rect">
            <a:avLst/>
          </a:prstGeom>
          <a:noFill/>
        </p:spPr>
        <p:txBody>
          <a:bodyPr wrap="square">
            <a:spAutoFit/>
          </a:bodyPr>
          <a:lstStyle/>
          <a:p>
            <a:pPr marL="171450" indent="-171450">
              <a:buFont typeface="Arial" panose="020B0604020202020204" pitchFamily="34" charset="0"/>
              <a:buChar char="•"/>
            </a:pPr>
            <a:r>
              <a:rPr lang="en-US" sz="1100" dirty="0"/>
              <a:t>PrEP need estimates the proportion of HIV negative individuals accessing specialist sexual health services who are at substantial risk of HIV​.</a:t>
            </a:r>
          </a:p>
          <a:p>
            <a:pPr marL="171450" indent="-171450">
              <a:buFont typeface="Arial" panose="020B0604020202020204" pitchFamily="34" charset="0"/>
              <a:buChar char="•"/>
            </a:pPr>
            <a:endParaRPr lang="en-US" sz="1100" dirty="0"/>
          </a:p>
          <a:p>
            <a:pPr marL="171450" indent="-171450">
              <a:buFont typeface="Arial" panose="020B0604020202020204" pitchFamily="34" charset="0"/>
              <a:buChar char="•"/>
            </a:pPr>
            <a:r>
              <a:rPr lang="en-US" sz="1100" dirty="0"/>
              <a:t>24.6% of those with PrEP need are accessing PrEP in Tower Hamlets, which is the 5th highest proportion in London and similar to Lambeth, Camden &amp; Southwark (OHID; 2022)​</a:t>
            </a:r>
          </a:p>
          <a:p>
            <a:pPr marL="171450" indent="-171450">
              <a:buFont typeface="Arial" panose="020B0604020202020204" pitchFamily="34" charset="0"/>
              <a:buChar char="•"/>
            </a:pPr>
            <a:endParaRPr lang="en-US" sz="1100" dirty="0"/>
          </a:p>
          <a:p>
            <a:pPr marL="171450" indent="-171450">
              <a:buFont typeface="Arial" panose="020B0604020202020204" pitchFamily="34" charset="0"/>
              <a:buChar char="•"/>
            </a:pPr>
            <a:r>
              <a:rPr lang="en-US" sz="1100" dirty="0"/>
              <a:t>Around 5,870 people are using PrEP in Tower Hamlets (SHS services; 2022)​.  Almost all of them (98.3%) are men.  This has increased by 25.2% (1,180 people) compared to 2021.​</a:t>
            </a:r>
          </a:p>
          <a:p>
            <a:pPr marL="171450" indent="-171450">
              <a:buFont typeface="Arial" panose="020B0604020202020204" pitchFamily="34" charset="0"/>
              <a:buChar char="•"/>
            </a:pPr>
            <a:endParaRPr lang="en-US" sz="1100" dirty="0"/>
          </a:p>
          <a:p>
            <a:pPr marL="171450" indent="-171450">
              <a:buFont typeface="Arial" panose="020B0604020202020204" pitchFamily="34" charset="0"/>
              <a:buChar char="•"/>
            </a:pPr>
            <a:r>
              <a:rPr lang="en-US" sz="1100" dirty="0"/>
              <a:t>The highest rate of use is in men aged 25-34 (60.9 per 1,000) and 35-44 (59.1 per 1,000), followed by 20-24 (34.2 per 1,000)​ age group.</a:t>
            </a:r>
          </a:p>
          <a:p>
            <a:pPr marL="171450" indent="-171450">
              <a:buFont typeface="Arial" panose="020B0604020202020204" pitchFamily="34" charset="0"/>
              <a:buChar char="•"/>
            </a:pPr>
            <a:endParaRPr lang="en-US" sz="1100" dirty="0"/>
          </a:p>
          <a:p>
            <a:pPr marL="171450" indent="-171450">
              <a:buFont typeface="Arial" panose="020B0604020202020204" pitchFamily="34" charset="0"/>
              <a:buChar char="•"/>
            </a:pPr>
            <a:r>
              <a:rPr lang="en-US" sz="1100" dirty="0"/>
              <a:t>Around 1,400 (24.0%) people started using PrEP, which is slightly less than 2021 (1,500 people). ​</a:t>
            </a:r>
          </a:p>
          <a:p>
            <a:pPr marL="171450" indent="-171450">
              <a:buFont typeface="Arial" panose="020B0604020202020204" pitchFamily="34" charset="0"/>
              <a:buChar char="•"/>
            </a:pPr>
            <a:endParaRPr lang="en-US" sz="1100" dirty="0"/>
          </a:p>
          <a:p>
            <a:pPr marL="171450" indent="-171450">
              <a:buFont typeface="Arial" panose="020B0604020202020204" pitchFamily="34" charset="0"/>
              <a:buChar char="•"/>
            </a:pPr>
            <a:r>
              <a:rPr lang="en-US" sz="1100" dirty="0"/>
              <a:t>Around 4,460 people (76.0%) continued using PrEP, which is slightly higher than 2021 (3,180 people). </a:t>
            </a:r>
            <a:endParaRPr lang="en-GB" sz="1100" dirty="0"/>
          </a:p>
        </p:txBody>
      </p:sp>
      <p:pic>
        <p:nvPicPr>
          <p:cNvPr id="23554" name="Picture 2">
            <a:extLst>
              <a:ext uri="{FF2B5EF4-FFF2-40B4-BE49-F238E27FC236}">
                <a16:creationId xmlns:a16="http://schemas.microsoft.com/office/drawing/2014/main" id="{D17C122B-BBDC-A0FE-F0BC-DB4B7329F9C5}"/>
              </a:ext>
              <a:ext uri="{C183D7F6-B498-43B3-948B-1728B52AA6E4}">
                <adec:decorative xmlns:adec="http://schemas.microsoft.com/office/drawing/2017/decorative" val="1"/>
              </a:ext>
            </a:extLst>
          </p:cNvPr>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202727" y="2176818"/>
            <a:ext cx="4533047" cy="34693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63567030"/>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BBA69DA-8EA1-C769-E3CE-AFDBCEF8BCA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7A63A5D-402C-CDE7-8327-9378FD22E67E}"/>
              </a:ext>
            </a:extLst>
          </p:cNvPr>
          <p:cNvSpPr>
            <a:spLocks noGrp="1"/>
          </p:cNvSpPr>
          <p:nvPr>
            <p:ph type="ctrTitle"/>
          </p:nvPr>
        </p:nvSpPr>
        <p:spPr>
          <a:xfrm>
            <a:off x="485919" y="1656995"/>
            <a:ext cx="6150519" cy="2524991"/>
          </a:xfrm>
        </p:spPr>
        <p:txBody>
          <a:bodyPr>
            <a:normAutofit/>
          </a:bodyPr>
          <a:lstStyle/>
          <a:p>
            <a:r>
              <a:rPr lang="en-GB" b="1" dirty="0">
                <a:solidFill>
                  <a:schemeClr val="tx1"/>
                </a:solidFill>
              </a:rPr>
              <a:t>7. Reproductive health </a:t>
            </a:r>
            <a:br>
              <a:rPr lang="en-GB" b="1" dirty="0"/>
            </a:br>
            <a:r>
              <a:rPr lang="en-GB" b="1" dirty="0"/>
              <a:t> </a:t>
            </a:r>
            <a:br>
              <a:rPr lang="en-GB" b="1" dirty="0"/>
            </a:br>
            <a:endParaRPr lang="en-GB" b="1" dirty="0"/>
          </a:p>
        </p:txBody>
      </p:sp>
    </p:spTree>
    <p:extLst>
      <p:ext uri="{BB962C8B-B14F-4D97-AF65-F5344CB8AC3E}">
        <p14:creationId xmlns:p14="http://schemas.microsoft.com/office/powerpoint/2010/main" val="3404690407"/>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CE3130B-AEAD-F657-3AB9-3C7EC0FBF328}"/>
              </a:ext>
            </a:extLst>
          </p:cNvPr>
          <p:cNvSpPr>
            <a:spLocks noGrp="1"/>
          </p:cNvSpPr>
          <p:nvPr>
            <p:ph type="title"/>
          </p:nvPr>
        </p:nvSpPr>
        <p:spPr>
          <a:xfrm>
            <a:off x="1383580" y="303452"/>
            <a:ext cx="7321304" cy="531573"/>
          </a:xfrm>
        </p:spPr>
        <p:txBody>
          <a:bodyPr>
            <a:noAutofit/>
          </a:bodyPr>
          <a:lstStyle/>
          <a:p>
            <a:pPr algn="l"/>
            <a:br>
              <a:rPr lang="en-US" sz="3200" dirty="0">
                <a:solidFill>
                  <a:srgbClr val="002060"/>
                </a:solidFill>
              </a:rPr>
            </a:br>
            <a:r>
              <a:rPr lang="en-US" sz="3200" b="1" dirty="0">
                <a:solidFill>
                  <a:srgbClr val="002060"/>
                </a:solidFill>
              </a:rPr>
              <a:t>Reproductive Health: Tower Hamlets Profile Summary </a:t>
            </a:r>
            <a:br>
              <a:rPr lang="en-US" sz="3200" dirty="0">
                <a:solidFill>
                  <a:srgbClr val="002060"/>
                </a:solidFill>
              </a:rPr>
            </a:br>
            <a:endParaRPr lang="en-GB" sz="3200" dirty="0">
              <a:solidFill>
                <a:srgbClr val="002060"/>
              </a:solidFill>
            </a:endParaRPr>
          </a:p>
        </p:txBody>
      </p:sp>
      <p:sp>
        <p:nvSpPr>
          <p:cNvPr id="2" name="Content Placeholder 1">
            <a:extLst>
              <a:ext uri="{FF2B5EF4-FFF2-40B4-BE49-F238E27FC236}">
                <a16:creationId xmlns:a16="http://schemas.microsoft.com/office/drawing/2014/main" id="{D8CD032E-507D-26E6-7C06-6DC7DC1DD333}"/>
              </a:ext>
            </a:extLst>
          </p:cNvPr>
          <p:cNvSpPr>
            <a:spLocks noGrp="1"/>
          </p:cNvSpPr>
          <p:nvPr>
            <p:ph sz="quarter" idx="4294967295"/>
          </p:nvPr>
        </p:nvSpPr>
        <p:spPr>
          <a:xfrm>
            <a:off x="68262" y="1183043"/>
            <a:ext cx="9007475" cy="5565775"/>
          </a:xfrm>
          <a:prstGeom prst="rect">
            <a:avLst/>
          </a:prstGeom>
        </p:spPr>
        <p:txBody>
          <a:bodyPr>
            <a:normAutofit lnSpcReduction="10000"/>
          </a:bodyPr>
          <a:lstStyle/>
          <a:p>
            <a:pPr marL="0" indent="0">
              <a:buNone/>
            </a:pPr>
            <a:r>
              <a:rPr lang="en-GB" sz="1200" b="1" i="1" dirty="0"/>
              <a:t>Abortion trends  </a:t>
            </a:r>
          </a:p>
          <a:p>
            <a:r>
              <a:rPr lang="en-US" sz="1200" dirty="0"/>
              <a:t>Total abortion rates have declined in Tower Hamlets, most noticeably in U18s which is supported by a large decline in conception rates​</a:t>
            </a:r>
            <a:endParaRPr lang="en-GB" sz="1200" dirty="0"/>
          </a:p>
          <a:p>
            <a:pPr marL="0" indent="0">
              <a:buNone/>
            </a:pPr>
            <a:r>
              <a:rPr lang="en-US" sz="1200" b="1" i="1" dirty="0"/>
              <a:t>Contraception use by age and ethnicity </a:t>
            </a:r>
          </a:p>
          <a:p>
            <a:r>
              <a:rPr lang="en-US" sz="1200" dirty="0"/>
              <a:t>Prescription of short-acting contraception is much more common across women of all ages, particularly those aged 25-29​</a:t>
            </a:r>
          </a:p>
          <a:p>
            <a:r>
              <a:rPr lang="en-US" sz="1200" dirty="0"/>
              <a:t>Data from SRH services indicate prescription of LARC is increasing across women of all ages and at a faster rate than London and England​</a:t>
            </a:r>
          </a:p>
          <a:p>
            <a:r>
              <a:rPr lang="en-US" sz="1200" dirty="0"/>
              <a:t>There is variation in contraception prescription by ethnicity​:</a:t>
            </a:r>
          </a:p>
          <a:p>
            <a:pPr lvl="1"/>
            <a:r>
              <a:rPr lang="en-US" sz="1200" dirty="0"/>
              <a:t>Asian and Black ethnic groups have the lowest short acting contraception prescription rates​</a:t>
            </a:r>
          </a:p>
          <a:p>
            <a:pPr lvl="1"/>
            <a:r>
              <a:rPr lang="en-US" sz="1200" dirty="0"/>
              <a:t>White Other and Asian ethnic groups have the lowest LARC prescription rates</a:t>
            </a:r>
          </a:p>
          <a:p>
            <a:r>
              <a:rPr lang="en-US" sz="1200" dirty="0"/>
              <a:t>The rate of LARC is higher in sexual health service compared to in GPs. GP LARC rate has been consistently lower than London and England average. </a:t>
            </a:r>
          </a:p>
          <a:p>
            <a:r>
              <a:rPr lang="en-US" sz="1200" dirty="0"/>
              <a:t>GP LARC in Tower Hamlets is similar to but lower than the London rate.  The provision in GPs is not equitable across the borough and further work needs to be done to ensure that LARC is accessible for females across Tower Hamlets. </a:t>
            </a:r>
          </a:p>
          <a:p>
            <a:r>
              <a:rPr lang="en-US" sz="1200" dirty="0"/>
              <a:t>In the specialist sexual health service there has been good recovery since the impact of COVID and rate of LARC is similar to London and higher than England and increasing across all ages and at a faster rate than London and England.</a:t>
            </a:r>
          </a:p>
          <a:p>
            <a:r>
              <a:rPr lang="en-US" sz="1200" dirty="0"/>
              <a:t>Borough differences: Lowest overall contraception use situated in Mile End West and Canary Wharf, even though there is a high proportion of women aged 15-44 years (&gt;65%) who live in these areas.</a:t>
            </a:r>
          </a:p>
          <a:p>
            <a:pPr marL="0" indent="0">
              <a:buNone/>
            </a:pPr>
            <a:r>
              <a:rPr lang="en-US" sz="1200" b="1" i="1" dirty="0"/>
              <a:t>Oral contraception</a:t>
            </a:r>
          </a:p>
          <a:p>
            <a:r>
              <a:rPr lang="en-US" sz="1200" dirty="0"/>
              <a:t>There is  a higher rate of oral contraception provision in GPs compared to sexual health services but rates are below London and England average.  Higher use in younger age groups, particularly 25-29 age groups.  </a:t>
            </a:r>
          </a:p>
          <a:p>
            <a:pPr marL="0" indent="0">
              <a:buNone/>
            </a:pPr>
            <a:r>
              <a:rPr lang="en-US" sz="1200" b="1" i="1" dirty="0"/>
              <a:t>Emergency contraception </a:t>
            </a:r>
          </a:p>
          <a:p>
            <a:r>
              <a:rPr lang="en-US" sz="1200" dirty="0"/>
              <a:t>Of those accessing EHC, almost a third had accessed once in the 6 months prior​</a:t>
            </a:r>
          </a:p>
          <a:p>
            <a:r>
              <a:rPr lang="en-US" sz="1200" dirty="0"/>
              <a:t>Women aged 15-24 consistently display highest rate of EHC use​:</a:t>
            </a:r>
          </a:p>
          <a:p>
            <a:pPr lvl="1"/>
            <a:r>
              <a:rPr lang="en-US" sz="1200" dirty="0"/>
              <a:t>Asian women have the highest use of EHC (22%)​</a:t>
            </a:r>
          </a:p>
          <a:p>
            <a:pPr lvl="1"/>
            <a:r>
              <a:rPr lang="en-US" sz="1200" dirty="0"/>
              <a:t>Black women aged 25-34 have the highest use of EHC use compared to other ethnic groups of the same age​</a:t>
            </a:r>
          </a:p>
          <a:p>
            <a:pPr lvl="1"/>
            <a:r>
              <a:rPr lang="en-US" sz="1200" dirty="0"/>
              <a:t>Women aged 20-24 account for the highest rate of repeat use​</a:t>
            </a:r>
          </a:p>
          <a:p>
            <a:pPr lvl="1"/>
            <a:r>
              <a:rPr lang="en-US" sz="1200" dirty="0"/>
              <a:t>Black women account for the highest rate of repeat use</a:t>
            </a:r>
          </a:p>
        </p:txBody>
      </p:sp>
    </p:spTree>
    <p:extLst>
      <p:ext uri="{BB962C8B-B14F-4D97-AF65-F5344CB8AC3E}">
        <p14:creationId xmlns:p14="http://schemas.microsoft.com/office/powerpoint/2010/main" val="328700255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BBA69DA-8EA1-C769-E3CE-AFDBCEF8BCA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7A63A5D-402C-CDE7-8327-9378FD22E67E}"/>
              </a:ext>
            </a:extLst>
          </p:cNvPr>
          <p:cNvSpPr>
            <a:spLocks noGrp="1"/>
          </p:cNvSpPr>
          <p:nvPr>
            <p:ph type="ctrTitle"/>
          </p:nvPr>
        </p:nvSpPr>
        <p:spPr>
          <a:xfrm>
            <a:off x="485919" y="1656995"/>
            <a:ext cx="6150519" cy="2524991"/>
          </a:xfrm>
        </p:spPr>
        <p:txBody>
          <a:bodyPr>
            <a:normAutofit/>
          </a:bodyPr>
          <a:lstStyle/>
          <a:p>
            <a:r>
              <a:rPr lang="en-GB" b="1" dirty="0">
                <a:solidFill>
                  <a:schemeClr val="tx1"/>
                </a:solidFill>
              </a:rPr>
              <a:t>1. Introduction </a:t>
            </a:r>
            <a:br>
              <a:rPr lang="en-GB" dirty="0"/>
            </a:br>
            <a:r>
              <a:rPr lang="en-GB" dirty="0">
                <a:cs typeface="Arial"/>
              </a:rPr>
              <a:t> </a:t>
            </a:r>
            <a:br>
              <a:rPr lang="en-GB" dirty="0"/>
            </a:br>
            <a:endParaRPr lang="en-GB" dirty="0"/>
          </a:p>
        </p:txBody>
      </p:sp>
    </p:spTree>
    <p:extLst>
      <p:ext uri="{BB962C8B-B14F-4D97-AF65-F5344CB8AC3E}">
        <p14:creationId xmlns:p14="http://schemas.microsoft.com/office/powerpoint/2010/main" val="1364810013"/>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D62DE3-DFBD-6AC3-78B2-945C6E36901B}"/>
              </a:ext>
            </a:extLst>
          </p:cNvPr>
          <p:cNvSpPr txBox="1">
            <a:spLocks noGrp="1"/>
          </p:cNvSpPr>
          <p:nvPr>
            <p:ph type="title" idx="4294967295"/>
          </p:nvPr>
        </p:nvSpPr>
        <p:spPr>
          <a:xfrm>
            <a:off x="923932" y="95133"/>
            <a:ext cx="2969439" cy="461665"/>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srgbClr val="002060"/>
                </a:solidFill>
                <a:effectLst/>
                <a:uLnTx/>
                <a:uFillTx/>
                <a:latin typeface="+mn-lt"/>
                <a:ea typeface="+mn-ea"/>
                <a:cs typeface="+mn-cs"/>
              </a:rPr>
              <a:t>Abortion trends </a:t>
            </a:r>
          </a:p>
        </p:txBody>
      </p:sp>
      <p:sp>
        <p:nvSpPr>
          <p:cNvPr id="3" name="Text Placeholder 3">
            <a:extLst>
              <a:ext uri="{FF2B5EF4-FFF2-40B4-BE49-F238E27FC236}">
                <a16:creationId xmlns:a16="http://schemas.microsoft.com/office/drawing/2014/main" id="{C6C423BC-635E-10D1-E7CA-6175CBBD08FF}"/>
              </a:ext>
            </a:extLst>
          </p:cNvPr>
          <p:cNvSpPr txBox="1">
            <a:spLocks/>
          </p:cNvSpPr>
          <p:nvPr/>
        </p:nvSpPr>
        <p:spPr>
          <a:xfrm>
            <a:off x="1314237" y="556798"/>
            <a:ext cx="7735078" cy="553998"/>
          </a:xfrm>
          <a:prstGeom prst="rect">
            <a:avLst/>
          </a:prstGeom>
        </p:spPr>
        <p:style>
          <a:lnRef idx="2">
            <a:schemeClr val="accent3"/>
          </a:lnRef>
          <a:fillRef idx="1">
            <a:schemeClr val="lt1"/>
          </a:fillRef>
          <a:effectRef idx="0">
            <a:schemeClr val="accent3"/>
          </a:effectRef>
          <a:fontRef idx="minor">
            <a:schemeClr val="dk1"/>
          </a:fontRef>
        </p:style>
        <p:txBody>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dk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dk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dk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dk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dk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dk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dk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dk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dk1"/>
                </a:solidFill>
                <a:latin typeface="+mn-lt"/>
                <a:ea typeface="+mn-ea"/>
                <a:cs typeface="+mn-cs"/>
              </a:defRPr>
            </a:lvl9pPr>
          </a:lstStyle>
          <a:p>
            <a:pPr marL="0" indent="0">
              <a:buNone/>
            </a:pPr>
            <a:r>
              <a:rPr lang="en-US" sz="1600" i="1" dirty="0"/>
              <a:t>Repeat abortions in under 25s have increased slightly suggesting a lack of access contraception services and advice for younger people.  </a:t>
            </a:r>
            <a:endParaRPr lang="en-GB" sz="1600" i="1" dirty="0"/>
          </a:p>
        </p:txBody>
      </p:sp>
      <p:sp>
        <p:nvSpPr>
          <p:cNvPr id="11" name="TextBox 10">
            <a:extLst>
              <a:ext uri="{FF2B5EF4-FFF2-40B4-BE49-F238E27FC236}">
                <a16:creationId xmlns:a16="http://schemas.microsoft.com/office/drawing/2014/main" id="{BD3760A4-4E6A-E6EF-1F0C-ACC028CAC1A0}"/>
              </a:ext>
            </a:extLst>
          </p:cNvPr>
          <p:cNvSpPr txBox="1"/>
          <p:nvPr/>
        </p:nvSpPr>
        <p:spPr>
          <a:xfrm>
            <a:off x="107092" y="1159468"/>
            <a:ext cx="8942223" cy="646331"/>
          </a:xfrm>
          <a:prstGeom prst="rect">
            <a:avLst/>
          </a:prstGeom>
          <a:noFill/>
        </p:spPr>
        <p:txBody>
          <a:bodyPr wrap="square" rtlCol="0">
            <a:spAutoFit/>
          </a:bodyPr>
          <a:lstStyle/>
          <a:p>
            <a:r>
              <a:rPr lang="en-US" sz="1200" dirty="0">
                <a:solidFill>
                  <a:srgbClr val="222222"/>
                </a:solidFill>
                <a:latin typeface="+mj-lt"/>
              </a:rPr>
              <a:t>The total abortion rate, under 25 years repeat abortion rate, under 25 years abortions after a birth, and over 25 years abortion rates may be indicators of lack of access to good quality contraception services and advice, as well as problems with individual use of contraceptive method. </a:t>
            </a:r>
            <a:endParaRPr lang="en-GB" sz="1200" dirty="0">
              <a:latin typeface="+mj-lt"/>
            </a:endParaRPr>
          </a:p>
        </p:txBody>
      </p:sp>
      <p:sp>
        <p:nvSpPr>
          <p:cNvPr id="6" name="TextBox 5">
            <a:extLst>
              <a:ext uri="{FF2B5EF4-FFF2-40B4-BE49-F238E27FC236}">
                <a16:creationId xmlns:a16="http://schemas.microsoft.com/office/drawing/2014/main" id="{77059A65-D303-980C-45A1-4439909445F7}"/>
              </a:ext>
            </a:extLst>
          </p:cNvPr>
          <p:cNvSpPr txBox="1"/>
          <p:nvPr/>
        </p:nvSpPr>
        <p:spPr>
          <a:xfrm>
            <a:off x="5561658" y="1753332"/>
            <a:ext cx="3372792" cy="4524315"/>
          </a:xfrm>
          <a:prstGeom prst="rect">
            <a:avLst/>
          </a:prstGeom>
          <a:noFill/>
        </p:spPr>
        <p:txBody>
          <a:bodyPr wrap="square">
            <a:spAutoFit/>
          </a:bodyPr>
          <a:lstStyle/>
          <a:p>
            <a:r>
              <a:rPr lang="en-US" sz="1200" dirty="0"/>
              <a:t>Total abortion rates in Tower Hamlets are generally lower than London and England and have declined by 16% over the last decade​.</a:t>
            </a:r>
          </a:p>
          <a:p>
            <a:endParaRPr lang="en-US" sz="1200" dirty="0"/>
          </a:p>
          <a:p>
            <a:r>
              <a:rPr lang="en-US" sz="1200" dirty="0"/>
              <a:t>In the under 18s, abortion rates have decreased from 18.4 per 1,000 in 2014 to 6.0 per 1,000 in 2021, which is similar to London and England (2021).​</a:t>
            </a:r>
          </a:p>
          <a:p>
            <a:endParaRPr lang="en-US" sz="1200" dirty="0"/>
          </a:p>
          <a:p>
            <a:r>
              <a:rPr lang="en-US" sz="1200" dirty="0"/>
              <a:t>In over 25s, abortion rates have remained stable since 2014 and are at 15.6 per 1,000 in 2021, which is similar to London and England (2021)​.</a:t>
            </a:r>
          </a:p>
          <a:p>
            <a:endParaRPr lang="en-US" sz="1200" dirty="0"/>
          </a:p>
          <a:p>
            <a:r>
              <a:rPr lang="en-US" sz="1200" dirty="0"/>
              <a:t>In Under 18s conceptions, 66.7% lead to abortions which is similar to London and England (2021), however both the total number of abortions and conceptions have declined in the last decade leading to an inflated percentage of abortions.</a:t>
            </a:r>
          </a:p>
          <a:p>
            <a:endParaRPr lang="en-US" sz="1200" dirty="0"/>
          </a:p>
          <a:p>
            <a:r>
              <a:rPr lang="en-US" sz="1200" dirty="0"/>
              <a:t>Repeat abortions in under 25s have indicated a small but insignificant rise in the last 5 years, from 24.2% in 2017 to 31.8% in 2021 and is similar to London and England (2021).</a:t>
            </a:r>
          </a:p>
          <a:p>
            <a:r>
              <a:rPr lang="en-US" sz="1200" dirty="0"/>
              <a:t>​</a:t>
            </a:r>
            <a:endParaRPr lang="en-GB" sz="1200" dirty="0"/>
          </a:p>
        </p:txBody>
      </p:sp>
      <p:pic>
        <p:nvPicPr>
          <p:cNvPr id="24578" name="Picture 2">
            <a:extLst>
              <a:ext uri="{FF2B5EF4-FFF2-40B4-BE49-F238E27FC236}">
                <a16:creationId xmlns:a16="http://schemas.microsoft.com/office/drawing/2014/main" id="{68CCFBF2-A50E-319A-6C5D-635B8C592B80}"/>
              </a:ext>
              <a:ext uri="{C183D7F6-B498-43B3-948B-1728B52AA6E4}">
                <adec:decorative xmlns:adec="http://schemas.microsoft.com/office/drawing/2017/decorative" val="1"/>
              </a:ext>
            </a:extLst>
          </p:cNvPr>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209550" y="2013045"/>
            <a:ext cx="4826474" cy="41448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21823815"/>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5957EFE8-6C62-9F11-DE68-C121951F5940}"/>
              </a:ext>
            </a:extLst>
          </p:cNvPr>
          <p:cNvSpPr txBox="1">
            <a:spLocks noGrp="1"/>
          </p:cNvSpPr>
          <p:nvPr>
            <p:ph type="title" idx="4294967295"/>
          </p:nvPr>
        </p:nvSpPr>
        <p:spPr>
          <a:xfrm>
            <a:off x="1273203" y="118236"/>
            <a:ext cx="7791598" cy="40011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srgbClr val="002060"/>
                </a:solidFill>
                <a:effectLst/>
                <a:uLnTx/>
                <a:uFillTx/>
                <a:latin typeface="+mn-lt"/>
                <a:ea typeface="+mn-ea"/>
                <a:cs typeface="+mn-cs"/>
              </a:rPr>
              <a:t>Emergency Hormonal contraception provision in community pharmacy</a:t>
            </a:r>
          </a:p>
        </p:txBody>
      </p:sp>
      <p:sp>
        <p:nvSpPr>
          <p:cNvPr id="8" name="TextBox 7">
            <a:extLst>
              <a:ext uri="{FF2B5EF4-FFF2-40B4-BE49-F238E27FC236}">
                <a16:creationId xmlns:a16="http://schemas.microsoft.com/office/drawing/2014/main" id="{C5734A33-60AC-168D-D4AB-04666E253FF8}"/>
              </a:ext>
            </a:extLst>
          </p:cNvPr>
          <p:cNvSpPr txBox="1"/>
          <p:nvPr/>
        </p:nvSpPr>
        <p:spPr>
          <a:xfrm>
            <a:off x="4571999" y="1180486"/>
            <a:ext cx="4492801" cy="5509200"/>
          </a:xfrm>
          <a:prstGeom prst="rect">
            <a:avLst/>
          </a:prstGeom>
          <a:noFill/>
        </p:spPr>
        <p:txBody>
          <a:bodyPr wrap="square" rtlCol="0">
            <a:spAutoFit/>
          </a:bodyPr>
          <a:lstStyle/>
          <a:p>
            <a:pPr marL="285750" indent="-285750">
              <a:buFont typeface="Arial" panose="020B0604020202020204" pitchFamily="34" charset="0"/>
              <a:buChar char="•"/>
            </a:pPr>
            <a:r>
              <a:rPr lang="en-US" sz="1100" dirty="0"/>
              <a:t>EHC use varies by age and ethnicity in Tower Hamlets​</a:t>
            </a:r>
          </a:p>
          <a:p>
            <a:pPr marL="285750" indent="-285750">
              <a:buFont typeface="Arial" panose="020B0604020202020204" pitchFamily="34" charset="0"/>
              <a:buChar char="•"/>
            </a:pPr>
            <a:r>
              <a:rPr lang="en-US" sz="1100" dirty="0"/>
              <a:t>There were around 16,300 provisions of EHC use between 2020-2022 in Tower Hamlets community pharmacies​.</a:t>
            </a:r>
          </a:p>
          <a:p>
            <a:pPr marL="742950" lvl="1" indent="-285750">
              <a:buFont typeface="Courier New" panose="02070309020205020404" pitchFamily="49" charset="0"/>
              <a:buChar char="o"/>
            </a:pPr>
            <a:r>
              <a:rPr lang="en-US" sz="1100" dirty="0"/>
              <a:t>32.9% reported accessing once in the prior 6 months​</a:t>
            </a:r>
          </a:p>
          <a:p>
            <a:pPr marL="742950" lvl="1" indent="-285750">
              <a:buFont typeface="Courier New" panose="02070309020205020404" pitchFamily="49" charset="0"/>
              <a:buChar char="o"/>
            </a:pPr>
            <a:r>
              <a:rPr lang="en-US" sz="1100" dirty="0"/>
              <a:t>4.6% reported accessing twice or more in the prior 6 months​</a:t>
            </a:r>
          </a:p>
          <a:p>
            <a:pPr marL="742950" lvl="1" indent="-285750">
              <a:buFont typeface="Courier New" panose="02070309020205020404" pitchFamily="49" charset="0"/>
              <a:buChar char="o"/>
            </a:pPr>
            <a:r>
              <a:rPr lang="en-US" sz="1100" dirty="0"/>
              <a:t>38.8% of records are missing for this variable, therefore the percent of repeat use could be higher.</a:t>
            </a:r>
          </a:p>
          <a:p>
            <a:pPr marL="171450" indent="-171450">
              <a:buFont typeface="Arial" panose="020B0604020202020204" pitchFamily="34" charset="0"/>
              <a:buChar char="•"/>
            </a:pPr>
            <a:r>
              <a:rPr lang="en-US" sz="1100" dirty="0"/>
              <a:t>Rates of EHC use in women aged 15-44 in Tower Hamlets have increased from 54.2 per 1,000 in 2018 to 61.4 per 1,000 in 2022​</a:t>
            </a:r>
          </a:p>
          <a:p>
            <a:pPr marL="171450" indent="-171450">
              <a:buFont typeface="Arial" panose="020B0604020202020204" pitchFamily="34" charset="0"/>
              <a:buChar char="•"/>
            </a:pPr>
            <a:endParaRPr lang="en-US" sz="1100" dirty="0"/>
          </a:p>
          <a:p>
            <a:pPr marL="171450" indent="-171450">
              <a:buFont typeface="Arial" panose="020B0604020202020204" pitchFamily="34" charset="0"/>
              <a:buChar char="•"/>
            </a:pPr>
            <a:r>
              <a:rPr lang="en-US" sz="1100" dirty="0"/>
              <a:t>Women aged 20-24, followed by those aged 15-19 &amp; 25-29 are consistently more likely to access EHC​</a:t>
            </a:r>
          </a:p>
          <a:p>
            <a:pPr marL="742950" lvl="1" indent="-285750">
              <a:buFont typeface="Courier New" panose="02070309020205020404" pitchFamily="49" charset="0"/>
              <a:buChar char="o"/>
            </a:pPr>
            <a:r>
              <a:rPr lang="en-US" sz="1100" dirty="0"/>
              <a:t>15-19-year-olds have shown the largest relative increase (13.8%) compared to 2018, which could be contributing to decline in abortion rates for under 18s.+ ​</a:t>
            </a:r>
          </a:p>
          <a:p>
            <a:pPr marL="742950" lvl="1" indent="-285750">
              <a:buFont typeface="Courier New" panose="02070309020205020404" pitchFamily="49" charset="0"/>
              <a:buChar char="o"/>
            </a:pPr>
            <a:endParaRPr lang="en-US" sz="1100" dirty="0"/>
          </a:p>
          <a:p>
            <a:pPr marL="171450" indent="-171450">
              <a:buFont typeface="Arial" panose="020B0604020202020204" pitchFamily="34" charset="0"/>
              <a:buChar char="•"/>
            </a:pPr>
            <a:r>
              <a:rPr lang="en-US" sz="1100" dirty="0"/>
              <a:t>Where ethnicity is known :​</a:t>
            </a:r>
          </a:p>
          <a:p>
            <a:pPr marL="742950" lvl="1" indent="-285750">
              <a:buFont typeface="Courier New" panose="02070309020205020404" pitchFamily="49" charset="0"/>
              <a:buChar char="o"/>
            </a:pPr>
            <a:r>
              <a:rPr lang="en-US" sz="1100" dirty="0"/>
              <a:t>Asian account for 22% (3,500 Provision), followed by 10% for White British (1650 provisions) and 5.6% for White Other (900 provision) (2020-2022)​.</a:t>
            </a:r>
          </a:p>
          <a:p>
            <a:pPr marL="742950" lvl="1" indent="-285750">
              <a:buFont typeface="Courier New" panose="02070309020205020404" pitchFamily="49" charset="0"/>
              <a:buChar char="o"/>
            </a:pPr>
            <a:r>
              <a:rPr lang="en-US" sz="1100" dirty="0"/>
              <a:t>Black women account for 5.1% provisions but have a higher rate of EHC use compared to other ethnicities, particularly those aged 16-34.​</a:t>
            </a:r>
          </a:p>
          <a:p>
            <a:pPr marL="742950" lvl="1" indent="-285750">
              <a:buFont typeface="Courier New" panose="02070309020205020404" pitchFamily="49" charset="0"/>
              <a:buChar char="o"/>
            </a:pPr>
            <a:r>
              <a:rPr lang="en-US" sz="1100" dirty="0"/>
              <a:t>42.7% of ethnicity data missing for EHC records</a:t>
            </a:r>
          </a:p>
          <a:p>
            <a:pPr marL="742950" lvl="1" indent="-285750">
              <a:buFont typeface="Courier New" panose="02070309020205020404" pitchFamily="49" charset="0"/>
              <a:buChar char="o"/>
            </a:pPr>
            <a:r>
              <a:rPr lang="en-US" sz="1100" dirty="0"/>
              <a:t>The highest rate of repeat use in prior 6 months was in Black women (11.6 per 1,000), followed by Asian (8.0 per 1,000) and Mixed (7.7 per 1,000)​.</a:t>
            </a:r>
          </a:p>
          <a:p>
            <a:pPr lvl="1"/>
            <a:endParaRPr lang="en-US" sz="1100" dirty="0"/>
          </a:p>
          <a:p>
            <a:pPr marL="285750" indent="-285750">
              <a:buFont typeface="Arial" panose="020B0604020202020204" pitchFamily="34" charset="0"/>
              <a:buChar char="•"/>
            </a:pPr>
            <a:r>
              <a:rPr lang="en-GB" sz="1100" dirty="0"/>
              <a:t>Further work is required with community pharmacies to improve data recording of ethnicity.  </a:t>
            </a:r>
          </a:p>
          <a:p>
            <a:pPr marL="285750" indent="-285750">
              <a:buFont typeface="Arial" panose="020B0604020202020204" pitchFamily="34" charset="0"/>
              <a:buChar char="•"/>
            </a:pPr>
            <a:r>
              <a:rPr lang="en-GB" sz="1100" dirty="0"/>
              <a:t>A system wide approach that supports females to access reliable forms will need to be considered. </a:t>
            </a:r>
          </a:p>
        </p:txBody>
      </p:sp>
      <p:sp>
        <p:nvSpPr>
          <p:cNvPr id="6" name="Text Placeholder 3">
            <a:extLst>
              <a:ext uri="{FF2B5EF4-FFF2-40B4-BE49-F238E27FC236}">
                <a16:creationId xmlns:a16="http://schemas.microsoft.com/office/drawing/2014/main" id="{5EB9631F-83B3-5662-2A1B-CA57B89F4D9B}"/>
              </a:ext>
            </a:extLst>
          </p:cNvPr>
          <p:cNvSpPr txBox="1">
            <a:spLocks/>
          </p:cNvSpPr>
          <p:nvPr/>
        </p:nvSpPr>
        <p:spPr>
          <a:xfrm>
            <a:off x="1273203" y="518346"/>
            <a:ext cx="7735078" cy="643811"/>
          </a:xfrm>
          <a:prstGeom prst="rect">
            <a:avLst/>
          </a:prstGeom>
        </p:spPr>
        <p:style>
          <a:lnRef idx="2">
            <a:schemeClr val="accent3"/>
          </a:lnRef>
          <a:fillRef idx="1">
            <a:schemeClr val="lt1"/>
          </a:fillRef>
          <a:effectRef idx="0">
            <a:schemeClr val="accent3"/>
          </a:effectRef>
          <a:fontRef idx="minor">
            <a:schemeClr val="dk1"/>
          </a:fontRef>
        </p:style>
        <p:txBody>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dk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dk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dk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dk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dk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dk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dk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dk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dk1"/>
                </a:solidFill>
                <a:latin typeface="+mn-lt"/>
                <a:ea typeface="+mn-ea"/>
                <a:cs typeface="+mn-cs"/>
              </a:defRPr>
            </a:lvl9pPr>
          </a:lstStyle>
          <a:p>
            <a:pPr marL="0" indent="0">
              <a:buNone/>
            </a:pPr>
            <a:r>
              <a:rPr lang="en-GB" sz="1600" i="1" dirty="0"/>
              <a:t>High rate of emergency contraception use in the 20-24 age group, followed by the 15-19 age group.  Generally higher use of EHC in Asians and Black groups aged 25-34.  </a:t>
            </a:r>
          </a:p>
        </p:txBody>
      </p:sp>
      <p:pic>
        <p:nvPicPr>
          <p:cNvPr id="25602" name="Picture 2">
            <a:extLst>
              <a:ext uri="{FF2B5EF4-FFF2-40B4-BE49-F238E27FC236}">
                <a16:creationId xmlns:a16="http://schemas.microsoft.com/office/drawing/2014/main" id="{EE913411-ECBB-8FC2-5C96-E3ECA0040022}"/>
              </a:ext>
              <a:ext uri="{C183D7F6-B498-43B3-948B-1728B52AA6E4}">
                <adec:decorative xmlns:adec="http://schemas.microsoft.com/office/drawing/2017/decorative" val="1"/>
              </a:ext>
            </a:extLst>
          </p:cNvPr>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148135" y="1351030"/>
            <a:ext cx="4362449" cy="2395182"/>
          </a:xfrm>
          <a:prstGeom prst="rect">
            <a:avLst/>
          </a:prstGeom>
          <a:noFill/>
          <a:extLst>
            <a:ext uri="{909E8E84-426E-40DD-AFC4-6F175D3DCCD1}">
              <a14:hiddenFill xmlns:a14="http://schemas.microsoft.com/office/drawing/2010/main">
                <a:solidFill>
                  <a:srgbClr val="FFFFFF"/>
                </a:solidFill>
              </a14:hiddenFill>
            </a:ext>
          </a:extLst>
        </p:spPr>
      </p:pic>
      <p:pic>
        <p:nvPicPr>
          <p:cNvPr id="25604" name="Picture 4">
            <a:extLst>
              <a:ext uri="{FF2B5EF4-FFF2-40B4-BE49-F238E27FC236}">
                <a16:creationId xmlns:a16="http://schemas.microsoft.com/office/drawing/2014/main" id="{EB8A834D-F324-74D9-98AF-D6825FAC7A10}"/>
              </a:ext>
              <a:ext uri="{C183D7F6-B498-43B3-948B-1728B52AA6E4}">
                <adec:decorative xmlns:adec="http://schemas.microsoft.com/office/drawing/2017/decorative" val="1"/>
              </a:ext>
            </a:extLst>
          </p:cNvPr>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148135" y="4167098"/>
            <a:ext cx="4362449" cy="239518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28080781"/>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928CAA-8B47-8D05-CAC7-01A9A086AB05}"/>
              </a:ext>
            </a:extLst>
          </p:cNvPr>
          <p:cNvSpPr>
            <a:spLocks noGrp="1"/>
          </p:cNvSpPr>
          <p:nvPr>
            <p:ph type="title"/>
          </p:nvPr>
        </p:nvSpPr>
        <p:spPr>
          <a:xfrm>
            <a:off x="1340499" y="53150"/>
            <a:ext cx="5800950" cy="400271"/>
          </a:xfrm>
        </p:spPr>
        <p:txBody>
          <a:bodyPr>
            <a:noAutofit/>
          </a:bodyPr>
          <a:lstStyle/>
          <a:p>
            <a:r>
              <a:rPr lang="en-US" sz="2400" b="1" dirty="0">
                <a:solidFill>
                  <a:srgbClr val="002060"/>
                </a:solidFill>
              </a:rPr>
              <a:t>Contraception use across Tower Hamlets </a:t>
            </a:r>
            <a:r>
              <a:rPr lang="en-US" sz="2400" b="1" dirty="0"/>
              <a:t>​</a:t>
            </a:r>
            <a:endParaRPr lang="en-GB" sz="2400" b="1" dirty="0"/>
          </a:p>
        </p:txBody>
      </p:sp>
      <p:sp>
        <p:nvSpPr>
          <p:cNvPr id="3" name="Text Placeholder 3">
            <a:extLst>
              <a:ext uri="{FF2B5EF4-FFF2-40B4-BE49-F238E27FC236}">
                <a16:creationId xmlns:a16="http://schemas.microsoft.com/office/drawing/2014/main" id="{C6AF2C63-9D7C-26BC-0FE9-B96F59FB2405}"/>
              </a:ext>
            </a:extLst>
          </p:cNvPr>
          <p:cNvSpPr txBox="1">
            <a:spLocks/>
          </p:cNvSpPr>
          <p:nvPr/>
        </p:nvSpPr>
        <p:spPr>
          <a:xfrm>
            <a:off x="1503226" y="507509"/>
            <a:ext cx="7475878" cy="690537"/>
          </a:xfrm>
          <a:prstGeom prst="rect">
            <a:avLst/>
          </a:prstGeom>
        </p:spPr>
        <p:style>
          <a:lnRef idx="2">
            <a:schemeClr val="accent3"/>
          </a:lnRef>
          <a:fillRef idx="1">
            <a:schemeClr val="lt1"/>
          </a:fillRef>
          <a:effectRef idx="0">
            <a:schemeClr val="accent3"/>
          </a:effectRef>
          <a:fontRef idx="minor">
            <a:schemeClr val="dk1"/>
          </a:fontRef>
        </p:style>
        <p:txBody>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dk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dk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dk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dk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dk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dk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dk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dk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dk1"/>
                </a:solidFill>
                <a:latin typeface="+mn-lt"/>
                <a:ea typeface="+mn-ea"/>
                <a:cs typeface="+mn-cs"/>
              </a:defRPr>
            </a:lvl9pPr>
          </a:lstStyle>
          <a:p>
            <a:pPr marL="0" indent="0">
              <a:buNone/>
            </a:pPr>
            <a:r>
              <a:rPr lang="en-US" sz="1600" i="1" dirty="0"/>
              <a:t>Mile End West &amp; Canary Wharf have the lowest rate of contraception use across Tower Hamlets yet over 65% of the population are of reproductive age. </a:t>
            </a:r>
          </a:p>
        </p:txBody>
      </p:sp>
      <p:sp>
        <p:nvSpPr>
          <p:cNvPr id="5" name="TextBox 3">
            <a:extLst>
              <a:ext uri="{FF2B5EF4-FFF2-40B4-BE49-F238E27FC236}">
                <a16:creationId xmlns:a16="http://schemas.microsoft.com/office/drawing/2014/main" id="{0A98D120-F1D9-8870-F933-ECBA3940E7C9}"/>
              </a:ext>
            </a:extLst>
          </p:cNvPr>
          <p:cNvSpPr txBox="1"/>
          <p:nvPr/>
        </p:nvSpPr>
        <p:spPr>
          <a:xfrm>
            <a:off x="3989016" y="2196819"/>
            <a:ext cx="1165968" cy="1077218"/>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800" b="1" dirty="0"/>
              <a:t>5 lowest for short acting</a:t>
            </a:r>
          </a:p>
          <a:p>
            <a:pPr marL="285750" indent="-285750">
              <a:buFont typeface="Arial" panose="020B0604020202020204" pitchFamily="34" charset="0"/>
              <a:buChar char="•"/>
            </a:pPr>
            <a:r>
              <a:rPr lang="en-GB" sz="800" dirty="0"/>
              <a:t>Mile End West</a:t>
            </a:r>
          </a:p>
          <a:p>
            <a:pPr marL="285750" indent="-285750">
              <a:buFont typeface="Arial" panose="020B0604020202020204" pitchFamily="34" charset="0"/>
              <a:buChar char="•"/>
            </a:pPr>
            <a:r>
              <a:rPr lang="en-GB" sz="800" dirty="0"/>
              <a:t>Spitalfields</a:t>
            </a:r>
          </a:p>
          <a:p>
            <a:pPr marL="285750" indent="-285750">
              <a:buFont typeface="Arial" panose="020B0604020202020204" pitchFamily="34" charset="0"/>
              <a:buChar char="•"/>
            </a:pPr>
            <a:r>
              <a:rPr lang="en-GB" sz="800" dirty="0"/>
              <a:t>Canary Wharf</a:t>
            </a:r>
          </a:p>
          <a:p>
            <a:pPr marL="285750" indent="-285750">
              <a:buFont typeface="Arial" panose="020B0604020202020204" pitchFamily="34" charset="0"/>
              <a:buChar char="•"/>
            </a:pPr>
            <a:r>
              <a:rPr lang="en-GB" sz="800" dirty="0"/>
              <a:t>Aldgate</a:t>
            </a:r>
          </a:p>
          <a:p>
            <a:pPr marL="285750" indent="-285750">
              <a:buFont typeface="Arial" panose="020B0604020202020204" pitchFamily="34" charset="0"/>
              <a:buChar char="•"/>
            </a:pPr>
            <a:r>
              <a:rPr lang="en-GB" sz="800" dirty="0"/>
              <a:t>Blackwall &amp; Leamouth</a:t>
            </a:r>
          </a:p>
        </p:txBody>
      </p:sp>
      <p:sp>
        <p:nvSpPr>
          <p:cNvPr id="6" name="TextBox 5">
            <a:extLst>
              <a:ext uri="{FF2B5EF4-FFF2-40B4-BE49-F238E27FC236}">
                <a16:creationId xmlns:a16="http://schemas.microsoft.com/office/drawing/2014/main" id="{3289C7EA-B41D-B292-8422-B5090A0180DB}"/>
              </a:ext>
            </a:extLst>
          </p:cNvPr>
          <p:cNvSpPr txBox="1"/>
          <p:nvPr/>
        </p:nvSpPr>
        <p:spPr>
          <a:xfrm>
            <a:off x="4085080" y="4769547"/>
            <a:ext cx="1133702" cy="1200329"/>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800" b="1" dirty="0"/>
              <a:t>5 lowest for LARC </a:t>
            </a:r>
          </a:p>
          <a:p>
            <a:pPr marL="285750" indent="-285750">
              <a:buFont typeface="Arial" panose="020B0604020202020204" pitchFamily="34" charset="0"/>
              <a:buChar char="•"/>
            </a:pPr>
            <a:r>
              <a:rPr lang="en-GB" sz="800" dirty="0"/>
              <a:t>Millwall North</a:t>
            </a:r>
          </a:p>
          <a:p>
            <a:pPr marL="285750" indent="-285750">
              <a:buFont typeface="Arial" panose="020B0604020202020204" pitchFamily="34" charset="0"/>
              <a:buChar char="•"/>
            </a:pPr>
            <a:r>
              <a:rPr lang="en-GB" sz="800" dirty="0"/>
              <a:t>Canary Wharf</a:t>
            </a:r>
          </a:p>
          <a:p>
            <a:pPr marL="285750" indent="-285750">
              <a:buFont typeface="Arial" panose="020B0604020202020204" pitchFamily="34" charset="0"/>
              <a:buChar char="•"/>
            </a:pPr>
            <a:r>
              <a:rPr lang="en-GB" sz="800" dirty="0"/>
              <a:t>Mile End West</a:t>
            </a:r>
          </a:p>
          <a:p>
            <a:pPr marL="285750" indent="-285750">
              <a:buFont typeface="Arial" panose="020B0604020202020204" pitchFamily="34" charset="0"/>
              <a:buChar char="•"/>
            </a:pPr>
            <a:r>
              <a:rPr lang="en-GB" sz="800" dirty="0"/>
              <a:t>St George in the East &amp; Wapping North</a:t>
            </a:r>
          </a:p>
          <a:p>
            <a:pPr marL="285750" indent="-285750">
              <a:buFont typeface="Arial" panose="020B0604020202020204" pitchFamily="34" charset="0"/>
              <a:buChar char="•"/>
            </a:pPr>
            <a:r>
              <a:rPr lang="en-GB" sz="800" dirty="0"/>
              <a:t>Tower Hill</a:t>
            </a:r>
          </a:p>
          <a:p>
            <a:pPr marL="285750" indent="-285750">
              <a:buFont typeface="Arial" panose="020B0604020202020204" pitchFamily="34" charset="0"/>
              <a:buChar char="•"/>
            </a:pPr>
            <a:r>
              <a:rPr lang="en-GB" sz="800" dirty="0"/>
              <a:t>Wapping South</a:t>
            </a:r>
          </a:p>
        </p:txBody>
      </p:sp>
      <p:sp>
        <p:nvSpPr>
          <p:cNvPr id="10" name="TextBox 9">
            <a:extLst>
              <a:ext uri="{FF2B5EF4-FFF2-40B4-BE49-F238E27FC236}">
                <a16:creationId xmlns:a16="http://schemas.microsoft.com/office/drawing/2014/main" id="{3614B6F0-A0A2-5D8A-FAEC-CBE34664132B}"/>
              </a:ext>
            </a:extLst>
          </p:cNvPr>
          <p:cNvSpPr txBox="1"/>
          <p:nvPr/>
        </p:nvSpPr>
        <p:spPr>
          <a:xfrm>
            <a:off x="5617797" y="1982413"/>
            <a:ext cx="3384062" cy="4154984"/>
          </a:xfrm>
          <a:prstGeom prst="rect">
            <a:avLst/>
          </a:prstGeom>
          <a:noFill/>
        </p:spPr>
        <p:txBody>
          <a:bodyPr wrap="square">
            <a:spAutoFit/>
          </a:bodyPr>
          <a:lstStyle/>
          <a:p>
            <a:pPr marL="171450" indent="-171450">
              <a:buFont typeface="Arial" panose="020B0604020202020204" pitchFamily="34" charset="0"/>
              <a:buChar char="•"/>
            </a:pPr>
            <a:r>
              <a:rPr lang="en-US" sz="1200" dirty="0"/>
              <a:t>Over half (56.4%) of women are aged 15-44 in the borough, ranging from 53.2% to 77.4% across MSOAs​</a:t>
            </a:r>
          </a:p>
          <a:p>
            <a:endParaRPr lang="en-US" sz="1200" dirty="0"/>
          </a:p>
          <a:p>
            <a:endParaRPr lang="en-US" sz="1200" dirty="0"/>
          </a:p>
          <a:p>
            <a:pPr marL="171450" indent="-171450">
              <a:buFont typeface="Arial" panose="020B0604020202020204" pitchFamily="34" charset="0"/>
              <a:buChar char="•"/>
            </a:pPr>
            <a:r>
              <a:rPr lang="en-US" sz="1200" dirty="0"/>
              <a:t>An estimated 15.4% of women aged 15-44 were prescribed or fitted with contraception (short acting or Long Acting Reversible Contraception [LARC]) in Tower Hamlets (SRH service data, Discovery; 2022)​</a:t>
            </a:r>
          </a:p>
          <a:p>
            <a:endParaRPr lang="en-US" sz="1200" dirty="0"/>
          </a:p>
          <a:p>
            <a:pPr marL="171450" indent="-171450">
              <a:buFont typeface="Arial" panose="020B0604020202020204" pitchFamily="34" charset="0"/>
              <a:buChar char="•"/>
            </a:pPr>
            <a:r>
              <a:rPr lang="en-US" sz="1200" dirty="0"/>
              <a:t>There is a higher rate of prescription for short acting contraception (124.0 per 1,000) compared to LARC (29.9 per 1,000) in Tower Hamlets (2022)​</a:t>
            </a:r>
          </a:p>
          <a:p>
            <a:endParaRPr lang="en-US" sz="1200" dirty="0"/>
          </a:p>
          <a:p>
            <a:endParaRPr lang="en-US" sz="1200" dirty="0"/>
          </a:p>
          <a:p>
            <a:pPr marL="171450" indent="-171450">
              <a:buFont typeface="Arial" panose="020B0604020202020204" pitchFamily="34" charset="0"/>
              <a:buChar char="•"/>
            </a:pPr>
            <a:r>
              <a:rPr lang="en-US" sz="1200" dirty="0"/>
              <a:t>Mile End West &amp; Canary Wharf feature in the lowest rate of contraception prescription for both short acting contraception and LARC, and both of these areas have  over 65% of the population aged 15-44.</a:t>
            </a:r>
            <a:endParaRPr lang="en-GB" sz="1200" dirty="0"/>
          </a:p>
        </p:txBody>
      </p:sp>
      <p:pic>
        <p:nvPicPr>
          <p:cNvPr id="26626" name="Picture 2">
            <a:extLst>
              <a:ext uri="{FF2B5EF4-FFF2-40B4-BE49-F238E27FC236}">
                <a16:creationId xmlns:a16="http://schemas.microsoft.com/office/drawing/2014/main" id="{2117A8C1-928D-A2AC-7354-71CB8534B703}"/>
              </a:ext>
              <a:ext uri="{C183D7F6-B498-43B3-948B-1728B52AA6E4}">
                <adec:decorative xmlns:adec="http://schemas.microsoft.com/office/drawing/2017/decorative" val="1"/>
              </a:ext>
            </a:extLst>
          </p:cNvPr>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130417" y="1399922"/>
            <a:ext cx="3725390" cy="2258705"/>
          </a:xfrm>
          <a:prstGeom prst="rect">
            <a:avLst/>
          </a:prstGeom>
          <a:noFill/>
          <a:extLst>
            <a:ext uri="{909E8E84-426E-40DD-AFC4-6F175D3DCCD1}">
              <a14:hiddenFill xmlns:a14="http://schemas.microsoft.com/office/drawing/2010/main">
                <a:solidFill>
                  <a:srgbClr val="FFFFFF"/>
                </a:solidFill>
              </a14:hiddenFill>
            </a:ext>
          </a:extLst>
        </p:spPr>
      </p:pic>
      <p:pic>
        <p:nvPicPr>
          <p:cNvPr id="26628" name="Picture 4">
            <a:extLst>
              <a:ext uri="{FF2B5EF4-FFF2-40B4-BE49-F238E27FC236}">
                <a16:creationId xmlns:a16="http://schemas.microsoft.com/office/drawing/2014/main" id="{D2F96B61-B920-1F3E-50A1-E861981250F8}"/>
              </a:ext>
              <a:ext uri="{C183D7F6-B498-43B3-948B-1728B52AA6E4}">
                <adec:decorative xmlns:adec="http://schemas.microsoft.com/office/drawing/2017/decorative" val="1"/>
              </a:ext>
            </a:extLst>
          </p:cNvPr>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209550" y="4210334"/>
            <a:ext cx="3725390" cy="225870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08112690"/>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0F5ACBA-54A4-D3F1-59D7-3DE22EA2E431}"/>
              </a:ext>
            </a:extLst>
          </p:cNvPr>
          <p:cNvSpPr txBox="1">
            <a:spLocks noGrp="1"/>
          </p:cNvSpPr>
          <p:nvPr>
            <p:ph type="title" idx="4294967295"/>
          </p:nvPr>
        </p:nvSpPr>
        <p:spPr>
          <a:xfrm>
            <a:off x="1653430" y="66264"/>
            <a:ext cx="6730739" cy="461665"/>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srgbClr val="002060"/>
                </a:solidFill>
                <a:effectLst/>
                <a:uLnTx/>
                <a:uFillTx/>
                <a:latin typeface="+mn-lt"/>
                <a:ea typeface="+mn-ea"/>
                <a:cs typeface="+mn-cs"/>
              </a:rPr>
              <a:t>Contraception provision by site </a:t>
            </a:r>
          </a:p>
        </p:txBody>
      </p:sp>
      <p:sp>
        <p:nvSpPr>
          <p:cNvPr id="5" name="Text Placeholder 3">
            <a:extLst>
              <a:ext uri="{FF2B5EF4-FFF2-40B4-BE49-F238E27FC236}">
                <a16:creationId xmlns:a16="http://schemas.microsoft.com/office/drawing/2014/main" id="{6153E520-BD18-D726-A121-9647C945A4E6}"/>
              </a:ext>
            </a:extLst>
          </p:cNvPr>
          <p:cNvSpPr txBox="1">
            <a:spLocks/>
          </p:cNvSpPr>
          <p:nvPr/>
        </p:nvSpPr>
        <p:spPr>
          <a:xfrm>
            <a:off x="1468374" y="678054"/>
            <a:ext cx="7675626" cy="891438"/>
          </a:xfrm>
          <a:prstGeom prst="rect">
            <a:avLst/>
          </a:prstGeom>
        </p:spPr>
        <p:style>
          <a:lnRef idx="2">
            <a:schemeClr val="accent3"/>
          </a:lnRef>
          <a:fillRef idx="1">
            <a:schemeClr val="lt1"/>
          </a:fillRef>
          <a:effectRef idx="0">
            <a:schemeClr val="accent3"/>
          </a:effectRef>
          <a:fontRef idx="minor">
            <a:schemeClr val="dk1"/>
          </a:fontRef>
        </p:style>
        <p:txBody>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dk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dk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dk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dk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dk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dk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dk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dk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dk1"/>
                </a:solidFill>
                <a:latin typeface="+mn-lt"/>
                <a:ea typeface="+mn-ea"/>
                <a:cs typeface="+mn-cs"/>
              </a:defRPr>
            </a:lvl9pPr>
          </a:lstStyle>
          <a:p>
            <a:pPr marL="0" indent="0" algn="l">
              <a:buNone/>
            </a:pPr>
            <a:r>
              <a:rPr lang="en-US" sz="1600" i="1" dirty="0"/>
              <a:t>Short acting contraception: progesterone only pill or combined pill are more common provisions by GPs and LARC is more commonly provided by sexual and reproductive health services. </a:t>
            </a:r>
            <a:endParaRPr lang="en-GB" sz="1600" i="1" dirty="0">
              <a:solidFill>
                <a:srgbClr val="000000"/>
              </a:solidFill>
              <a:latin typeface="Arial" panose="020B0604020202020204" pitchFamily="34" charset="0"/>
            </a:endParaRPr>
          </a:p>
        </p:txBody>
      </p:sp>
      <p:sp>
        <p:nvSpPr>
          <p:cNvPr id="12" name="TextBox 11">
            <a:extLst>
              <a:ext uri="{FF2B5EF4-FFF2-40B4-BE49-F238E27FC236}">
                <a16:creationId xmlns:a16="http://schemas.microsoft.com/office/drawing/2014/main" id="{1CE543AA-78A1-B40E-8DB2-95AF2FD07DF4}"/>
              </a:ext>
            </a:extLst>
          </p:cNvPr>
          <p:cNvSpPr txBox="1"/>
          <p:nvPr/>
        </p:nvSpPr>
        <p:spPr>
          <a:xfrm>
            <a:off x="5260063" y="1774371"/>
            <a:ext cx="3782738" cy="4601260"/>
          </a:xfrm>
          <a:prstGeom prst="rect">
            <a:avLst/>
          </a:prstGeom>
          <a:noFill/>
        </p:spPr>
        <p:txBody>
          <a:bodyPr wrap="square">
            <a:spAutoFit/>
          </a:bodyPr>
          <a:lstStyle/>
          <a:p>
            <a:endParaRPr lang="en-US" sz="1100" dirty="0"/>
          </a:p>
          <a:p>
            <a:pPr marL="171450" indent="-171450">
              <a:buFont typeface="Arial" panose="020B0604020202020204" pitchFamily="34" charset="0"/>
              <a:buChar char="•"/>
            </a:pPr>
            <a:r>
              <a:rPr lang="en-US" sz="1100" dirty="0"/>
              <a:t>In Tower Hamlets, the GP progesterone only pill prescription rate is 52.4 per 1,000, which is 8 times higher than SRH prescription rate (5.5 per 1,000) (2022)​.</a:t>
            </a:r>
          </a:p>
          <a:p>
            <a:pPr marL="171450" indent="-171450">
              <a:buFont typeface="Arial" panose="020B0604020202020204" pitchFamily="34" charset="0"/>
              <a:buChar char="•"/>
            </a:pPr>
            <a:endParaRPr lang="en-US" sz="1100" dirty="0"/>
          </a:p>
          <a:p>
            <a:pPr marL="171450" indent="-171450">
              <a:buFont typeface="Arial" panose="020B0604020202020204" pitchFamily="34" charset="0"/>
              <a:buChar char="•"/>
            </a:pPr>
            <a:r>
              <a:rPr lang="en-US" sz="1100" dirty="0"/>
              <a:t>GP progesterone only pill prescription rate has reduced by 18% since 2018 in Tower Hamlets and is lower than London (66.4 per 1,000) and England (130.8 per 1,000) in 2022​</a:t>
            </a:r>
          </a:p>
          <a:p>
            <a:pPr marL="171450" indent="-171450">
              <a:buFont typeface="Arial" panose="020B0604020202020204" pitchFamily="34" charset="0"/>
              <a:buChar char="•"/>
            </a:pPr>
            <a:endParaRPr lang="en-US" sz="1100" dirty="0"/>
          </a:p>
          <a:p>
            <a:pPr marL="171450" indent="-171450">
              <a:buFont typeface="Arial" panose="020B0604020202020204" pitchFamily="34" charset="0"/>
              <a:buChar char="•"/>
            </a:pPr>
            <a:r>
              <a:rPr lang="en-US" sz="1100" dirty="0"/>
              <a:t>In Tower Hamlets, the GP combined hormonal prescription rate is 80.3 per 1,000 which is 8 times higher than SRH prescription rate (10.2 per 1,000) (2022)​</a:t>
            </a:r>
          </a:p>
          <a:p>
            <a:pPr marL="285750" indent="-285750">
              <a:buFont typeface="Arial" panose="020B0604020202020204" pitchFamily="34" charset="0"/>
              <a:buChar char="•"/>
            </a:pPr>
            <a:endParaRPr lang="en-US" dirty="0"/>
          </a:p>
          <a:p>
            <a:pPr marL="171450" indent="-171450">
              <a:buFont typeface="Arial" panose="020B0604020202020204" pitchFamily="34" charset="0"/>
              <a:buChar char="•"/>
            </a:pPr>
            <a:r>
              <a:rPr lang="en-US" sz="1100" dirty="0"/>
              <a:t>GP combined hormonal prescription rate has reduced by 37.8% since 2018 in Tower Hamlets and is lower than London (93.3 per 1,000) and England (117.0 per 1,000) in 2022​</a:t>
            </a:r>
          </a:p>
          <a:p>
            <a:pPr marL="171450" indent="-171450">
              <a:buFont typeface="Arial" panose="020B0604020202020204" pitchFamily="34" charset="0"/>
              <a:buChar char="•"/>
            </a:pPr>
            <a:endParaRPr lang="en-US" sz="1100" dirty="0"/>
          </a:p>
          <a:p>
            <a:pPr marL="171450" indent="-171450">
              <a:buFont typeface="Arial" panose="020B0604020202020204" pitchFamily="34" charset="0"/>
              <a:buChar char="•"/>
            </a:pPr>
            <a:r>
              <a:rPr lang="en-US" sz="1100" dirty="0"/>
              <a:t>In Tower Hamlets, the SRH service LARC prescription rate is 23.1 per 1,000 which is 2.8 times higher than the GP prescription rate (8.5 per 1,000) (2022)​</a:t>
            </a:r>
          </a:p>
          <a:p>
            <a:pPr marL="171450" indent="-171450">
              <a:buFont typeface="Arial" panose="020B0604020202020204" pitchFamily="34" charset="0"/>
              <a:buChar char="•"/>
            </a:pPr>
            <a:endParaRPr lang="en-US" sz="1100" dirty="0"/>
          </a:p>
          <a:p>
            <a:pPr marL="171450" indent="-171450">
              <a:buFont typeface="Arial" panose="020B0604020202020204" pitchFamily="34" charset="0"/>
              <a:buChar char="•"/>
            </a:pPr>
            <a:r>
              <a:rPr lang="en-US" sz="1100" dirty="0"/>
              <a:t>Total LARC prescription rates have remained stable since 2018, currently at 31.7 per 1,000 for 2022 which is similar to London (33,2 per 1,000) but lower than England (44.1 per 1,000).</a:t>
            </a:r>
            <a:endParaRPr lang="en-GB" sz="1100" dirty="0"/>
          </a:p>
        </p:txBody>
      </p:sp>
      <p:pic>
        <p:nvPicPr>
          <p:cNvPr id="27650" name="Picture 2">
            <a:extLst>
              <a:ext uri="{FF2B5EF4-FFF2-40B4-BE49-F238E27FC236}">
                <a16:creationId xmlns:a16="http://schemas.microsoft.com/office/drawing/2014/main" id="{EA561B44-0E67-8F58-14A1-7E1A0E3945BD}"/>
              </a:ext>
              <a:ext uri="{C183D7F6-B498-43B3-948B-1728B52AA6E4}">
                <adec:decorative xmlns:adec="http://schemas.microsoft.com/office/drawing/2017/decorative" val="1"/>
              </a:ext>
            </a:extLst>
          </p:cNvPr>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257317" y="1931158"/>
            <a:ext cx="4696820" cy="45103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78860687"/>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0F5ACBA-54A4-D3F1-59D7-3DE22EA2E431}"/>
              </a:ext>
            </a:extLst>
          </p:cNvPr>
          <p:cNvSpPr txBox="1">
            <a:spLocks noGrp="1"/>
          </p:cNvSpPr>
          <p:nvPr>
            <p:ph type="title" idx="4294967295"/>
          </p:nvPr>
        </p:nvSpPr>
        <p:spPr>
          <a:xfrm>
            <a:off x="1418722" y="66264"/>
            <a:ext cx="6965448" cy="461665"/>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srgbClr val="002060"/>
                </a:solidFill>
                <a:effectLst/>
                <a:uLnTx/>
                <a:uFillTx/>
                <a:latin typeface="+mn-lt"/>
                <a:ea typeface="+mn-ea"/>
                <a:cs typeface="+mn-cs"/>
              </a:rPr>
              <a:t>Contraception provision by age </a:t>
            </a:r>
          </a:p>
        </p:txBody>
      </p:sp>
      <p:sp>
        <p:nvSpPr>
          <p:cNvPr id="5" name="Text Placeholder 3">
            <a:extLst>
              <a:ext uri="{FF2B5EF4-FFF2-40B4-BE49-F238E27FC236}">
                <a16:creationId xmlns:a16="http://schemas.microsoft.com/office/drawing/2014/main" id="{6153E520-BD18-D726-A121-9647C945A4E6}"/>
              </a:ext>
            </a:extLst>
          </p:cNvPr>
          <p:cNvSpPr txBox="1">
            <a:spLocks/>
          </p:cNvSpPr>
          <p:nvPr/>
        </p:nvSpPr>
        <p:spPr>
          <a:xfrm>
            <a:off x="1418721" y="542334"/>
            <a:ext cx="7675626" cy="800197"/>
          </a:xfrm>
          <a:prstGeom prst="rect">
            <a:avLst/>
          </a:prstGeom>
        </p:spPr>
        <p:style>
          <a:lnRef idx="2">
            <a:schemeClr val="accent3"/>
          </a:lnRef>
          <a:fillRef idx="1">
            <a:schemeClr val="lt1"/>
          </a:fillRef>
          <a:effectRef idx="0">
            <a:schemeClr val="accent3"/>
          </a:effectRef>
          <a:fontRef idx="minor">
            <a:schemeClr val="dk1"/>
          </a:fontRef>
        </p:style>
        <p:txBody>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dk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dk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dk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dk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dk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dk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dk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dk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dk1"/>
                </a:solidFill>
                <a:latin typeface="+mn-lt"/>
                <a:ea typeface="+mn-ea"/>
                <a:cs typeface="+mn-cs"/>
              </a:defRPr>
            </a:lvl9pPr>
          </a:lstStyle>
          <a:p>
            <a:pPr marL="0" indent="0" algn="l">
              <a:buNone/>
            </a:pPr>
            <a:r>
              <a:rPr lang="en-GB" sz="1600" i="1" dirty="0">
                <a:solidFill>
                  <a:srgbClr val="000000"/>
                </a:solidFill>
                <a:latin typeface="Arial" panose="020B0604020202020204" pitchFamily="34" charset="0"/>
              </a:rPr>
              <a:t>Highest use of contraception in 25-29 age groups for LARC and short acting contraception and the SRH service provision of LARC has increased significantly in all ages.</a:t>
            </a:r>
          </a:p>
        </p:txBody>
      </p:sp>
      <p:sp>
        <p:nvSpPr>
          <p:cNvPr id="4" name="TextBox 3">
            <a:extLst>
              <a:ext uri="{FF2B5EF4-FFF2-40B4-BE49-F238E27FC236}">
                <a16:creationId xmlns:a16="http://schemas.microsoft.com/office/drawing/2014/main" id="{96EA5B59-78DC-93DD-5054-9F8CD82DFBBF}"/>
              </a:ext>
            </a:extLst>
          </p:cNvPr>
          <p:cNvSpPr txBox="1"/>
          <p:nvPr/>
        </p:nvSpPr>
        <p:spPr>
          <a:xfrm>
            <a:off x="4516487" y="1923406"/>
            <a:ext cx="4577860" cy="3600986"/>
          </a:xfrm>
          <a:prstGeom prst="rect">
            <a:avLst/>
          </a:prstGeom>
          <a:noFill/>
        </p:spPr>
        <p:txBody>
          <a:bodyPr wrap="square">
            <a:spAutoFit/>
          </a:bodyPr>
          <a:lstStyle/>
          <a:p>
            <a:pPr marL="171450" indent="-171450">
              <a:buFont typeface="Arial" panose="020B0604020202020204" pitchFamily="34" charset="0"/>
              <a:buChar char="•"/>
            </a:pPr>
            <a:r>
              <a:rPr lang="en-US" sz="1200" dirty="0"/>
              <a:t>Prescription of short acting contraception is more common than LARC across all ages (SRH service data, Discovery; 2022)​.</a:t>
            </a:r>
          </a:p>
          <a:p>
            <a:pPr marL="171450" indent="-171450">
              <a:buFont typeface="Arial" panose="020B0604020202020204" pitchFamily="34" charset="0"/>
              <a:buChar char="•"/>
            </a:pPr>
            <a:endParaRPr lang="en-US" sz="1200" dirty="0"/>
          </a:p>
          <a:p>
            <a:pPr marL="171450" indent="-171450">
              <a:buFont typeface="Arial" panose="020B0604020202020204" pitchFamily="34" charset="0"/>
              <a:buChar char="•"/>
            </a:pPr>
            <a:r>
              <a:rPr lang="en-US" sz="1200" dirty="0"/>
              <a:t>A similar pattern in contraception use is observed for both contraception types across age groups, with contraception provision being the highest in the 25-29 age group, followed by a gradual decline  contraception use in females aged 30 and over (2022).</a:t>
            </a:r>
          </a:p>
          <a:p>
            <a:endParaRPr lang="en-US" sz="1200" dirty="0"/>
          </a:p>
          <a:p>
            <a:endParaRPr lang="en-US" sz="1200" dirty="0"/>
          </a:p>
          <a:p>
            <a:pPr marL="171450" indent="-171450">
              <a:buFont typeface="Arial" panose="020B0604020202020204" pitchFamily="34" charset="0"/>
              <a:buChar char="•"/>
            </a:pPr>
            <a:r>
              <a:rPr lang="en-US" sz="1200" dirty="0"/>
              <a:t>Trend data indicates that for those who are in contact with SRH services, use of LARC is increasing for all ages (OHID)​.</a:t>
            </a:r>
          </a:p>
          <a:p>
            <a:pPr marL="171450" indent="-171450">
              <a:buFont typeface="Arial" panose="020B0604020202020204" pitchFamily="34" charset="0"/>
              <a:buChar char="•"/>
            </a:pPr>
            <a:endParaRPr lang="en-US" sz="1200" dirty="0"/>
          </a:p>
          <a:p>
            <a:pPr marL="628650" lvl="1" indent="-171450">
              <a:buFont typeface="Courier New" panose="02070309020205020404" pitchFamily="49" charset="0"/>
              <a:buChar char="o"/>
            </a:pPr>
            <a:r>
              <a:rPr lang="en-US" sz="1200" dirty="0"/>
              <a:t>For women aged under 25, 28.4% were prescribed LARC in 2018 which has risen to 46.8% in 2022, and is higher than London (34.6%) and England (36.2%)​</a:t>
            </a:r>
          </a:p>
          <a:p>
            <a:pPr marL="628650" lvl="1" indent="-171450">
              <a:buFont typeface="Courier New" panose="02070309020205020404" pitchFamily="49" charset="0"/>
              <a:buChar char="o"/>
            </a:pPr>
            <a:endParaRPr lang="en-US" sz="1200" dirty="0"/>
          </a:p>
          <a:p>
            <a:pPr marL="628650" lvl="1" indent="-171450">
              <a:buFont typeface="Courier New" panose="02070309020205020404" pitchFamily="49" charset="0"/>
              <a:buChar char="o"/>
            </a:pPr>
            <a:r>
              <a:rPr lang="en-US" sz="1200" dirty="0"/>
              <a:t>For women aged over 25, 14.1% were prescribed LARC in 2018 which has risen to 59.2% in 2022, which is higher than London (51.4%) and England (53.2%).</a:t>
            </a:r>
            <a:endParaRPr lang="en-GB" sz="1200" dirty="0"/>
          </a:p>
        </p:txBody>
      </p:sp>
      <p:pic>
        <p:nvPicPr>
          <p:cNvPr id="28674" name="Picture 2">
            <a:extLst>
              <a:ext uri="{FF2B5EF4-FFF2-40B4-BE49-F238E27FC236}">
                <a16:creationId xmlns:a16="http://schemas.microsoft.com/office/drawing/2014/main" id="{98BE1EFA-DC9B-D048-E577-E595EA6B7474}"/>
              </a:ext>
              <a:ext uri="{C183D7F6-B498-43B3-948B-1728B52AA6E4}">
                <adec:decorative xmlns:adec="http://schemas.microsoft.com/office/drawing/2017/decorative" val="1"/>
              </a:ext>
            </a:extLst>
          </p:cNvPr>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143343" y="1605540"/>
            <a:ext cx="4189821" cy="2144726"/>
          </a:xfrm>
          <a:prstGeom prst="rect">
            <a:avLst/>
          </a:prstGeom>
          <a:noFill/>
          <a:extLst>
            <a:ext uri="{909E8E84-426E-40DD-AFC4-6F175D3DCCD1}">
              <a14:hiddenFill xmlns:a14="http://schemas.microsoft.com/office/drawing/2010/main">
                <a:solidFill>
                  <a:srgbClr val="FFFFFF"/>
                </a:solidFill>
              </a14:hiddenFill>
            </a:ext>
          </a:extLst>
        </p:spPr>
      </p:pic>
      <p:pic>
        <p:nvPicPr>
          <p:cNvPr id="28676" name="Picture 4">
            <a:extLst>
              <a:ext uri="{FF2B5EF4-FFF2-40B4-BE49-F238E27FC236}">
                <a16:creationId xmlns:a16="http://schemas.microsoft.com/office/drawing/2014/main" id="{61349613-B283-6614-2C4B-3DFE04BA7B3C}"/>
              </a:ext>
              <a:ext uri="{C183D7F6-B498-43B3-948B-1728B52AA6E4}">
                <adec:decorative xmlns:adec="http://schemas.microsoft.com/office/drawing/2017/decorative" val="1"/>
              </a:ext>
            </a:extLst>
          </p:cNvPr>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143344" y="4068132"/>
            <a:ext cx="4373144" cy="240764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7153029"/>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0F5ACBA-54A4-D3F1-59D7-3DE22EA2E431}"/>
              </a:ext>
            </a:extLst>
          </p:cNvPr>
          <p:cNvSpPr txBox="1">
            <a:spLocks noGrp="1"/>
          </p:cNvSpPr>
          <p:nvPr>
            <p:ph type="title" idx="4294967295"/>
          </p:nvPr>
        </p:nvSpPr>
        <p:spPr>
          <a:xfrm>
            <a:off x="1232789" y="11829"/>
            <a:ext cx="6730739" cy="461665"/>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srgbClr val="002060"/>
                </a:solidFill>
                <a:effectLst/>
                <a:uLnTx/>
                <a:uFillTx/>
                <a:latin typeface="+mn-lt"/>
                <a:ea typeface="+mn-ea"/>
                <a:cs typeface="+mn-cs"/>
              </a:rPr>
              <a:t>Contraception use by ethnicity </a:t>
            </a:r>
            <a:endParaRPr kumimoji="0" lang="en-GB" sz="2400" b="1" i="0" u="none" strike="noStrike" kern="1200" cap="none" spc="0" normalizeH="0" baseline="0" noProof="0" dirty="0">
              <a:ln>
                <a:noFill/>
              </a:ln>
              <a:solidFill>
                <a:srgbClr val="002060"/>
              </a:solidFill>
              <a:effectLst/>
              <a:uLnTx/>
              <a:uFillTx/>
              <a:latin typeface="+mn-lt"/>
              <a:ea typeface="Calibri"/>
              <a:cs typeface="Calibri"/>
            </a:endParaRPr>
          </a:p>
        </p:txBody>
      </p:sp>
      <p:sp>
        <p:nvSpPr>
          <p:cNvPr id="5" name="Text Placeholder 3">
            <a:extLst>
              <a:ext uri="{FF2B5EF4-FFF2-40B4-BE49-F238E27FC236}">
                <a16:creationId xmlns:a16="http://schemas.microsoft.com/office/drawing/2014/main" id="{6153E520-BD18-D726-A121-9647C945A4E6}"/>
              </a:ext>
            </a:extLst>
          </p:cNvPr>
          <p:cNvSpPr txBox="1">
            <a:spLocks/>
          </p:cNvSpPr>
          <p:nvPr/>
        </p:nvSpPr>
        <p:spPr>
          <a:xfrm>
            <a:off x="1318349" y="573763"/>
            <a:ext cx="7735078" cy="555083"/>
          </a:xfrm>
          <a:prstGeom prst="rect">
            <a:avLst/>
          </a:prstGeom>
        </p:spPr>
        <p:style>
          <a:lnRef idx="2">
            <a:schemeClr val="accent3"/>
          </a:lnRef>
          <a:fillRef idx="1">
            <a:schemeClr val="lt1"/>
          </a:fillRef>
          <a:effectRef idx="0">
            <a:schemeClr val="accent3"/>
          </a:effectRef>
          <a:fontRef idx="minor">
            <a:schemeClr val="dk1"/>
          </a:fontRef>
        </p:style>
        <p:txBody>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dk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dk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dk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dk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dk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dk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dk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dk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dk1"/>
                </a:solidFill>
                <a:latin typeface="+mn-lt"/>
                <a:ea typeface="+mn-ea"/>
                <a:cs typeface="+mn-cs"/>
              </a:defRPr>
            </a:lvl9pPr>
          </a:lstStyle>
          <a:p>
            <a:pPr marL="0" indent="0" algn="l">
              <a:buNone/>
            </a:pPr>
            <a:r>
              <a:rPr lang="en-GB" sz="1600" i="1" dirty="0">
                <a:solidFill>
                  <a:srgbClr val="000000"/>
                </a:solidFill>
                <a:latin typeface="Arial" panose="020B0604020202020204" pitchFamily="34" charset="0"/>
              </a:rPr>
              <a:t>Lower provision of LARC in Asian groups in SRH service and GP services</a:t>
            </a:r>
            <a:r>
              <a:rPr lang="en-GB" sz="1600" dirty="0">
                <a:solidFill>
                  <a:srgbClr val="000000"/>
                </a:solidFill>
                <a:latin typeface="Arial" panose="020B0604020202020204" pitchFamily="34" charset="0"/>
              </a:rPr>
              <a:t>.</a:t>
            </a:r>
          </a:p>
        </p:txBody>
      </p:sp>
      <p:sp>
        <p:nvSpPr>
          <p:cNvPr id="7" name="TextBox 6">
            <a:extLst>
              <a:ext uri="{FF2B5EF4-FFF2-40B4-BE49-F238E27FC236}">
                <a16:creationId xmlns:a16="http://schemas.microsoft.com/office/drawing/2014/main" id="{B46F6F03-5245-1015-5E51-FB4EF28CFF54}"/>
              </a:ext>
            </a:extLst>
          </p:cNvPr>
          <p:cNvSpPr txBox="1"/>
          <p:nvPr/>
        </p:nvSpPr>
        <p:spPr>
          <a:xfrm>
            <a:off x="4754573" y="1677745"/>
            <a:ext cx="4185703" cy="4339650"/>
          </a:xfrm>
          <a:prstGeom prst="rect">
            <a:avLst/>
          </a:prstGeom>
          <a:noFill/>
        </p:spPr>
        <p:txBody>
          <a:bodyPr wrap="square">
            <a:spAutoFit/>
          </a:bodyPr>
          <a:lstStyle/>
          <a:p>
            <a:pPr marL="285750" indent="-285750">
              <a:buFont typeface="Arial" panose="020B0604020202020204" pitchFamily="34" charset="0"/>
              <a:buChar char="•"/>
            </a:pPr>
            <a:r>
              <a:rPr lang="en-US" sz="1200" dirty="0"/>
              <a:t>LARC prescription at SRH services indicated some variation between ethnicities (SRH service data; 2022-23):​</a:t>
            </a:r>
          </a:p>
          <a:p>
            <a:pPr marL="285750" indent="-285750">
              <a:buFont typeface="Arial" panose="020B0604020202020204" pitchFamily="34" charset="0"/>
              <a:buChar char="•"/>
            </a:pPr>
            <a:endParaRPr lang="en-US" sz="1200" dirty="0"/>
          </a:p>
          <a:p>
            <a:pPr marL="742950" lvl="1" indent="-285750">
              <a:buFont typeface="Courier New" panose="02070309020205020404" pitchFamily="49" charset="0"/>
              <a:buChar char="o"/>
            </a:pPr>
            <a:r>
              <a:rPr lang="en-US" sz="1200" dirty="0"/>
              <a:t>LARC prescription rate is highest in Mixed (24.1 per 1,000) and White British (20.3 per 1,000) ​</a:t>
            </a:r>
          </a:p>
          <a:p>
            <a:pPr marL="742950" lvl="1" indent="-285750">
              <a:buFont typeface="Courier New" panose="02070309020205020404" pitchFamily="49" charset="0"/>
              <a:buChar char="o"/>
            </a:pPr>
            <a:endParaRPr lang="en-US" sz="1200" dirty="0"/>
          </a:p>
          <a:p>
            <a:pPr marL="742950" lvl="1" indent="-285750">
              <a:buFont typeface="Courier New" panose="02070309020205020404" pitchFamily="49" charset="0"/>
              <a:buChar char="o"/>
            </a:pPr>
            <a:r>
              <a:rPr lang="en-US" sz="1200" dirty="0"/>
              <a:t>LARC prescription rate is lowest in White Other (11.7 per 1,000) and Asian (8.6 per 1,000)​</a:t>
            </a:r>
          </a:p>
          <a:p>
            <a:pPr marL="742950" lvl="1" indent="-285750">
              <a:buFont typeface="Courier New" panose="02070309020205020404" pitchFamily="49" charset="0"/>
              <a:buChar char="o"/>
            </a:pPr>
            <a:endParaRPr lang="en-US" sz="1200" dirty="0"/>
          </a:p>
          <a:p>
            <a:pPr marL="742950" lvl="1" indent="-285750">
              <a:buFont typeface="Courier New" panose="02070309020205020404" pitchFamily="49" charset="0"/>
              <a:buChar char="o"/>
            </a:pPr>
            <a:r>
              <a:rPr lang="en-US" sz="1200" dirty="0"/>
              <a:t>25.7% of ethnicity data unknown​</a:t>
            </a:r>
          </a:p>
          <a:p>
            <a:pPr marL="285750" indent="-285750">
              <a:buFont typeface="Arial" panose="020B0604020202020204" pitchFamily="34" charset="0"/>
              <a:buChar char="•"/>
            </a:pPr>
            <a:endParaRPr lang="en-US" sz="1200" dirty="0"/>
          </a:p>
          <a:p>
            <a:endParaRPr lang="en-US" sz="1200" dirty="0"/>
          </a:p>
          <a:p>
            <a:endParaRPr lang="en-US" sz="1200" dirty="0"/>
          </a:p>
          <a:p>
            <a:pPr marL="285750" indent="-285750">
              <a:buFont typeface="Arial" panose="020B0604020202020204" pitchFamily="34" charset="0"/>
              <a:buChar char="•"/>
            </a:pPr>
            <a:r>
              <a:rPr lang="en-US" sz="1200" dirty="0"/>
              <a:t>LARC provision in GP services was lowest in Asian groups (6.5 per 1,000), with Black, Mixed and White displaying a similar prescription rate (around 10 per 1,000) (Discovery; 2022).</a:t>
            </a:r>
          </a:p>
          <a:p>
            <a:pPr marL="285750" indent="-285750">
              <a:buFont typeface="Arial" panose="020B0604020202020204" pitchFamily="34" charset="0"/>
              <a:buChar char="•"/>
            </a:pPr>
            <a:endParaRPr lang="en-US" sz="1200" dirty="0"/>
          </a:p>
          <a:p>
            <a:pPr marL="285750" indent="-285750">
              <a:buFont typeface="Arial" panose="020B0604020202020204" pitchFamily="34" charset="0"/>
              <a:buChar char="•"/>
            </a:pPr>
            <a:r>
              <a:rPr lang="en-US" sz="1200" dirty="0"/>
              <a:t>Short acting contraception prescription rate at GP services is most common in White (154.4 per 1,000) and Mixed groups (128.7 per 1,000) and similar for Asian, Other and Black groups (around 90 per 1,000) (Discovery; 2022)​.</a:t>
            </a:r>
          </a:p>
          <a:p>
            <a:pPr marL="285750" indent="-285750">
              <a:buFont typeface="Arial" panose="020B0604020202020204" pitchFamily="34" charset="0"/>
              <a:buChar char="•"/>
            </a:pPr>
            <a:endParaRPr lang="en-GB" sz="1200" dirty="0"/>
          </a:p>
        </p:txBody>
      </p:sp>
      <p:pic>
        <p:nvPicPr>
          <p:cNvPr id="29698" name="Picture 2">
            <a:extLst>
              <a:ext uri="{FF2B5EF4-FFF2-40B4-BE49-F238E27FC236}">
                <a16:creationId xmlns:a16="http://schemas.microsoft.com/office/drawing/2014/main" id="{7C06A355-7BBE-3AF1-640D-07971A126A09}"/>
              </a:ext>
              <a:ext uri="{C183D7F6-B498-43B3-948B-1728B52AA6E4}">
                <adec:decorative xmlns:adec="http://schemas.microsoft.com/office/drawing/2017/decorative" val="1"/>
              </a:ext>
            </a:extLst>
          </p:cNvPr>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203724" y="1290097"/>
            <a:ext cx="4047554" cy="2579043"/>
          </a:xfrm>
          <a:prstGeom prst="rect">
            <a:avLst/>
          </a:prstGeom>
          <a:noFill/>
          <a:extLst>
            <a:ext uri="{909E8E84-426E-40DD-AFC4-6F175D3DCCD1}">
              <a14:hiddenFill xmlns:a14="http://schemas.microsoft.com/office/drawing/2010/main">
                <a:solidFill>
                  <a:srgbClr val="FFFFFF"/>
                </a:solidFill>
              </a14:hiddenFill>
            </a:ext>
          </a:extLst>
        </p:spPr>
      </p:pic>
      <p:pic>
        <p:nvPicPr>
          <p:cNvPr id="29700" name="Picture 4">
            <a:extLst>
              <a:ext uri="{FF2B5EF4-FFF2-40B4-BE49-F238E27FC236}">
                <a16:creationId xmlns:a16="http://schemas.microsoft.com/office/drawing/2014/main" id="{31362C35-C2F3-087F-B47E-730CC91844F4}"/>
              </a:ext>
              <a:ext uri="{C183D7F6-B498-43B3-948B-1728B52AA6E4}">
                <adec:decorative xmlns:adec="http://schemas.microsoft.com/office/drawing/2017/decorative" val="1"/>
              </a:ext>
            </a:extLst>
          </p:cNvPr>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203724" y="4269227"/>
            <a:ext cx="4103143" cy="212752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95651432"/>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BBA69DA-8EA1-C769-E3CE-AFDBCEF8BCA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7A63A5D-402C-CDE7-8327-9378FD22E67E}"/>
              </a:ext>
            </a:extLst>
          </p:cNvPr>
          <p:cNvSpPr>
            <a:spLocks noGrp="1"/>
          </p:cNvSpPr>
          <p:nvPr>
            <p:ph type="ctrTitle"/>
          </p:nvPr>
        </p:nvSpPr>
        <p:spPr>
          <a:xfrm>
            <a:off x="485919" y="1656995"/>
            <a:ext cx="6150519" cy="2524991"/>
          </a:xfrm>
        </p:spPr>
        <p:txBody>
          <a:bodyPr>
            <a:normAutofit/>
          </a:bodyPr>
          <a:lstStyle/>
          <a:p>
            <a:r>
              <a:rPr lang="en-GB" b="1" dirty="0">
                <a:solidFill>
                  <a:schemeClr val="tx1"/>
                </a:solidFill>
                <a:cs typeface="Arial"/>
              </a:rPr>
              <a:t>8. HPV vaccination</a:t>
            </a:r>
            <a:br>
              <a:rPr lang="en-GB" b="1" dirty="0"/>
            </a:br>
            <a:r>
              <a:rPr lang="en-GB" b="1" dirty="0">
                <a:cs typeface="Arial"/>
              </a:rPr>
              <a:t> </a:t>
            </a:r>
            <a:br>
              <a:rPr lang="en-GB" b="1" dirty="0"/>
            </a:br>
            <a:endParaRPr lang="en-GB" b="1" dirty="0"/>
          </a:p>
        </p:txBody>
      </p:sp>
    </p:spTree>
    <p:extLst>
      <p:ext uri="{BB962C8B-B14F-4D97-AF65-F5344CB8AC3E}">
        <p14:creationId xmlns:p14="http://schemas.microsoft.com/office/powerpoint/2010/main" val="647657803"/>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928CAA-8B47-8D05-CAC7-01A9A086AB05}"/>
              </a:ext>
            </a:extLst>
          </p:cNvPr>
          <p:cNvSpPr>
            <a:spLocks noGrp="1"/>
          </p:cNvSpPr>
          <p:nvPr>
            <p:ph type="title"/>
          </p:nvPr>
        </p:nvSpPr>
        <p:spPr>
          <a:xfrm>
            <a:off x="1328954" y="95185"/>
            <a:ext cx="6486091" cy="413779"/>
          </a:xfrm>
        </p:spPr>
        <p:txBody>
          <a:bodyPr>
            <a:noAutofit/>
          </a:bodyPr>
          <a:lstStyle/>
          <a:p>
            <a:r>
              <a:rPr lang="en-US" sz="2400" b="1" dirty="0">
                <a:solidFill>
                  <a:srgbClr val="002060"/>
                </a:solidFill>
              </a:rPr>
              <a:t>HPV vaccination coverage for males and females</a:t>
            </a:r>
            <a:r>
              <a:rPr lang="en-US" sz="2400" b="1" dirty="0"/>
              <a:t>​</a:t>
            </a:r>
            <a:endParaRPr lang="en-GB" sz="2400" b="1" dirty="0"/>
          </a:p>
        </p:txBody>
      </p:sp>
      <p:sp>
        <p:nvSpPr>
          <p:cNvPr id="3" name="Text Placeholder 3">
            <a:extLst>
              <a:ext uri="{FF2B5EF4-FFF2-40B4-BE49-F238E27FC236}">
                <a16:creationId xmlns:a16="http://schemas.microsoft.com/office/drawing/2014/main" id="{C6AF2C63-9D7C-26BC-0FE9-B96F59FB2405}"/>
              </a:ext>
            </a:extLst>
          </p:cNvPr>
          <p:cNvSpPr txBox="1">
            <a:spLocks/>
          </p:cNvSpPr>
          <p:nvPr/>
        </p:nvSpPr>
        <p:spPr>
          <a:xfrm>
            <a:off x="1312332" y="567160"/>
            <a:ext cx="7749605" cy="784562"/>
          </a:xfrm>
          <a:prstGeom prst="rect">
            <a:avLst/>
          </a:prstGeom>
        </p:spPr>
        <p:style>
          <a:lnRef idx="2">
            <a:schemeClr val="accent3"/>
          </a:lnRef>
          <a:fillRef idx="1">
            <a:schemeClr val="lt1"/>
          </a:fillRef>
          <a:effectRef idx="0">
            <a:schemeClr val="accent3"/>
          </a:effectRef>
          <a:fontRef idx="minor">
            <a:schemeClr val="dk1"/>
          </a:fontRef>
        </p:style>
        <p:txBody>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dk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dk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dk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dk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dk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dk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dk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dk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dk1"/>
                </a:solidFill>
                <a:latin typeface="+mn-lt"/>
                <a:ea typeface="+mn-ea"/>
                <a:cs typeface="+mn-cs"/>
              </a:defRPr>
            </a:lvl9pPr>
          </a:lstStyle>
          <a:p>
            <a:pPr marL="0" indent="0">
              <a:buNone/>
              <a:defRPr/>
            </a:pPr>
            <a:r>
              <a:rPr lang="en-US" sz="1400" i="1" dirty="0">
                <a:solidFill>
                  <a:srgbClr val="202124"/>
                </a:solidFill>
                <a:highlight>
                  <a:srgbClr val="FFFFFF"/>
                </a:highlight>
              </a:rPr>
              <a:t>HPV vaccination coverage has declined in children aged 12-13 which demonstrates the need for promotion and education with families about the important of the vaccination. </a:t>
            </a:r>
            <a:r>
              <a:rPr lang="en-US" sz="1400" i="1" dirty="0">
                <a:solidFill>
                  <a:srgbClr val="000000"/>
                </a:solidFill>
              </a:rPr>
              <a:t>This fall in vaccinations could negatively influence genital warts (as well as cervical cancer) rates in coming years. </a:t>
            </a:r>
            <a:endParaRPr lang="en-US" sz="1400" i="1" dirty="0">
              <a:solidFill>
                <a:srgbClr val="202124"/>
              </a:solidFill>
              <a:highlight>
                <a:srgbClr val="FFFFFF"/>
              </a:highlight>
            </a:endParaRPr>
          </a:p>
        </p:txBody>
      </p:sp>
      <p:sp>
        <p:nvSpPr>
          <p:cNvPr id="5" name="TextBox 4">
            <a:extLst>
              <a:ext uri="{FF2B5EF4-FFF2-40B4-BE49-F238E27FC236}">
                <a16:creationId xmlns:a16="http://schemas.microsoft.com/office/drawing/2014/main" id="{1EBE0743-EC7B-291B-F70C-12CCA0998950}"/>
              </a:ext>
            </a:extLst>
          </p:cNvPr>
          <p:cNvSpPr txBox="1"/>
          <p:nvPr/>
        </p:nvSpPr>
        <p:spPr>
          <a:xfrm>
            <a:off x="340530" y="1468113"/>
            <a:ext cx="8276991" cy="769441"/>
          </a:xfrm>
          <a:prstGeom prst="rect">
            <a:avLst/>
          </a:prstGeom>
          <a:noFill/>
          <a:ln w="28575">
            <a:solidFill>
              <a:srgbClr val="2A9598"/>
            </a:solidFill>
          </a:ln>
        </p:spPr>
        <p:txBody>
          <a:bodyPr wrap="square">
            <a:spAutoFit/>
          </a:bodyPr>
          <a:lstStyle/>
          <a:p>
            <a:pPr>
              <a:spcBef>
                <a:spcPct val="20000"/>
              </a:spcBef>
              <a:defRPr/>
            </a:pPr>
            <a:r>
              <a:rPr lang="en-US" sz="1100" dirty="0">
                <a:solidFill>
                  <a:prstClr val="black"/>
                </a:solidFill>
              </a:rPr>
              <a:t>The HPV vaccine helps protect against a range of cancers, including cervical, head and neck, anal and genital cancers, which can affect both males and females and lead to genital warts.  </a:t>
            </a:r>
            <a:r>
              <a:rPr lang="en-US" sz="1100" dirty="0">
                <a:solidFill>
                  <a:srgbClr val="040C28"/>
                </a:solidFill>
              </a:rPr>
              <a:t>The national HPV vaccine programme was introduced  in 2008 for children aged 12 to 13 years old.  Other groups that are recommended to receive the HPV vaccination include people at higher risk from HPV:</a:t>
            </a:r>
            <a:r>
              <a:rPr lang="en-US" sz="1100" dirty="0">
                <a:solidFill>
                  <a:srgbClr val="202124"/>
                </a:solidFill>
                <a:highlight>
                  <a:srgbClr val="FFFFFF"/>
                </a:highlight>
              </a:rPr>
              <a:t> GBMSM groups up to and including 45 years of age, trans women and trans men who have sex with men.</a:t>
            </a:r>
          </a:p>
        </p:txBody>
      </p:sp>
      <p:sp>
        <p:nvSpPr>
          <p:cNvPr id="8" name="TextBox 7">
            <a:extLst>
              <a:ext uri="{FF2B5EF4-FFF2-40B4-BE49-F238E27FC236}">
                <a16:creationId xmlns:a16="http://schemas.microsoft.com/office/drawing/2014/main" id="{B72333DC-A94E-AE5B-3545-398699AD9E2F}"/>
              </a:ext>
            </a:extLst>
          </p:cNvPr>
          <p:cNvSpPr txBox="1"/>
          <p:nvPr/>
        </p:nvSpPr>
        <p:spPr>
          <a:xfrm>
            <a:off x="5028777" y="2312451"/>
            <a:ext cx="3912666" cy="3770263"/>
          </a:xfrm>
          <a:prstGeom prst="rect">
            <a:avLst/>
          </a:prstGeom>
          <a:noFill/>
        </p:spPr>
        <p:txBody>
          <a:bodyPr wrap="square">
            <a:spAutoFit/>
          </a:bodyPr>
          <a:lstStyle/>
          <a:p>
            <a:pPr marL="171450" indent="-171450">
              <a:buFont typeface="Arial" panose="020B0604020202020204" pitchFamily="34" charset="0"/>
              <a:buChar char="•"/>
            </a:pPr>
            <a:r>
              <a:rPr lang="en-US" sz="1200" dirty="0"/>
              <a:t>Most people will have HPV in their lifetime, 40% of women are infected within two years of becoming sexually active. Most infections do not require intervention, but the infection can persist, and symptoms potentially recur.  Prevention is therefore critical, through barrier contraception and vaccination. </a:t>
            </a:r>
          </a:p>
          <a:p>
            <a:pPr marL="171450" indent="-171450">
              <a:buFont typeface="Arial" panose="020B0604020202020204" pitchFamily="34" charset="0"/>
              <a:buChar char="•"/>
            </a:pPr>
            <a:endParaRPr lang="en-US" sz="1200" dirty="0"/>
          </a:p>
          <a:p>
            <a:pPr marL="171450" indent="-171450">
              <a:buFont typeface="Arial" panose="020B0604020202020204" pitchFamily="34" charset="0"/>
              <a:buChar char="•"/>
            </a:pPr>
            <a:r>
              <a:rPr lang="en-US" sz="1200" dirty="0"/>
              <a:t>HPV vaccination coverage for one dose in females aged 12 to 13 was 59% in 2022-23 which shows a declining trend (71% in 2021-22) and is similar to London (59%) and lower than England (71.3%).  Ranked in the bottom fifth (121 out of 149) of all local authorities in the country ​</a:t>
            </a:r>
          </a:p>
          <a:p>
            <a:pPr marL="171450" indent="-171450">
              <a:buFont typeface="Arial" panose="020B0604020202020204" pitchFamily="34" charset="0"/>
              <a:buChar char="•"/>
            </a:pPr>
            <a:endParaRPr lang="en-US" sz="1200" dirty="0"/>
          </a:p>
          <a:p>
            <a:pPr marL="171450" indent="-171450">
              <a:buFont typeface="Arial" panose="020B0604020202020204" pitchFamily="34" charset="0"/>
              <a:buChar char="•"/>
            </a:pPr>
            <a:r>
              <a:rPr lang="en-US" sz="1200" dirty="0"/>
              <a:t>HPV vaccination coverage for one does in Males aged 12 to 13 is 48.3% in 2022-23 which shows a declining trend (60.2% in 2021-22) and is lower than London (55%) and England (65.2%). Ranked in the bottom fifth (126 out of 149) of all local authorities in the country​ .</a:t>
            </a:r>
          </a:p>
          <a:p>
            <a:pPr marL="171450" indent="-171450">
              <a:buFont typeface="Arial" panose="020B0604020202020204" pitchFamily="34" charset="0"/>
              <a:buChar char="•"/>
            </a:pPr>
            <a:endParaRPr lang="en-GB" sz="1100" dirty="0"/>
          </a:p>
        </p:txBody>
      </p:sp>
      <p:pic>
        <p:nvPicPr>
          <p:cNvPr id="30722" name="Picture 2">
            <a:extLst>
              <a:ext uri="{FF2B5EF4-FFF2-40B4-BE49-F238E27FC236}">
                <a16:creationId xmlns:a16="http://schemas.microsoft.com/office/drawing/2014/main" id="{93DCBA1F-F255-CB96-AF8D-7570C91BFB13}"/>
              </a:ext>
              <a:ext uri="{C183D7F6-B498-43B3-948B-1728B52AA6E4}">
                <adec:decorative xmlns:adec="http://schemas.microsoft.com/office/drawing/2017/decorative" val="1"/>
              </a:ext>
            </a:extLst>
          </p:cNvPr>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257741" y="2312451"/>
            <a:ext cx="3857483" cy="2088952"/>
          </a:xfrm>
          <a:prstGeom prst="rect">
            <a:avLst/>
          </a:prstGeom>
          <a:noFill/>
          <a:extLst>
            <a:ext uri="{909E8E84-426E-40DD-AFC4-6F175D3DCCD1}">
              <a14:hiddenFill xmlns:a14="http://schemas.microsoft.com/office/drawing/2010/main">
                <a:solidFill>
                  <a:srgbClr val="FFFFFF"/>
                </a:solidFill>
              </a14:hiddenFill>
            </a:ext>
          </a:extLst>
        </p:spPr>
      </p:pic>
      <p:pic>
        <p:nvPicPr>
          <p:cNvPr id="30724" name="Picture 4">
            <a:extLst>
              <a:ext uri="{FF2B5EF4-FFF2-40B4-BE49-F238E27FC236}">
                <a16:creationId xmlns:a16="http://schemas.microsoft.com/office/drawing/2014/main" id="{4BD21829-D492-13DD-3997-3B96F23D339A}"/>
              </a:ext>
              <a:ext uri="{C183D7F6-B498-43B3-948B-1728B52AA6E4}">
                <adec:decorative xmlns:adec="http://schemas.microsoft.com/office/drawing/2017/decorative" val="1"/>
              </a:ext>
            </a:extLst>
          </p:cNvPr>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257741" y="4620447"/>
            <a:ext cx="4143662" cy="19608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84078448"/>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BBA69DA-8EA1-C769-E3CE-AFDBCEF8BCA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7A63A5D-402C-CDE7-8327-9378FD22E67E}"/>
              </a:ext>
            </a:extLst>
          </p:cNvPr>
          <p:cNvSpPr>
            <a:spLocks noGrp="1"/>
          </p:cNvSpPr>
          <p:nvPr>
            <p:ph type="ctrTitle"/>
          </p:nvPr>
        </p:nvSpPr>
        <p:spPr>
          <a:xfrm>
            <a:off x="485919" y="1656995"/>
            <a:ext cx="6150519" cy="2524991"/>
          </a:xfrm>
        </p:spPr>
        <p:txBody>
          <a:bodyPr>
            <a:normAutofit/>
          </a:bodyPr>
          <a:lstStyle/>
          <a:p>
            <a:r>
              <a:rPr lang="en-GB" b="1" dirty="0">
                <a:solidFill>
                  <a:schemeClr val="tx1"/>
                </a:solidFill>
              </a:rPr>
              <a:t>9. Local Action </a:t>
            </a:r>
            <a:br>
              <a:rPr lang="en-GB" dirty="0"/>
            </a:br>
            <a:r>
              <a:rPr lang="en-GB" dirty="0">
                <a:cs typeface="Arial"/>
              </a:rPr>
              <a:t> </a:t>
            </a:r>
            <a:br>
              <a:rPr lang="en-GB" dirty="0"/>
            </a:br>
            <a:endParaRPr lang="en-GB" dirty="0"/>
          </a:p>
        </p:txBody>
      </p:sp>
    </p:spTree>
    <p:extLst>
      <p:ext uri="{BB962C8B-B14F-4D97-AF65-F5344CB8AC3E}">
        <p14:creationId xmlns:p14="http://schemas.microsoft.com/office/powerpoint/2010/main" val="1477958681"/>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a:extLst>
              <a:ext uri="{FF2B5EF4-FFF2-40B4-BE49-F238E27FC236}">
                <a16:creationId xmlns:a16="http://schemas.microsoft.com/office/drawing/2014/main" id="{49CBF2B4-1817-167A-0BE9-926F1459056F}"/>
              </a:ext>
            </a:extLst>
          </p:cNvPr>
          <p:cNvSpPr txBox="1">
            <a:spLocks noGrp="1"/>
          </p:cNvSpPr>
          <p:nvPr>
            <p:ph type="title" idx="4294967295"/>
          </p:nvPr>
        </p:nvSpPr>
        <p:spPr>
          <a:xfrm>
            <a:off x="1453487" y="38354"/>
            <a:ext cx="7569526" cy="584775"/>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1" u="none" strike="noStrike" kern="1200" cap="none" spc="0" normalizeH="0" baseline="0" noProof="0" dirty="0">
                <a:ln>
                  <a:noFill/>
                </a:ln>
                <a:solidFill>
                  <a:srgbClr val="002060"/>
                </a:solidFill>
                <a:effectLst/>
                <a:uLnTx/>
                <a:uFillTx/>
                <a:latin typeface="+mn-lt"/>
                <a:ea typeface="+mn-ea"/>
                <a:cs typeface="+mn-cs"/>
              </a:rPr>
              <a:t>Local provision mapped against effective interventions for good sexual and reproductive health</a:t>
            </a:r>
            <a:endParaRPr kumimoji="0" lang="en-US" sz="1800" b="1" i="1" u="none" strike="noStrike" kern="1200" cap="none" spc="0" normalizeH="0" baseline="0" noProof="0" dirty="0">
              <a:ln>
                <a:noFill/>
              </a:ln>
              <a:solidFill>
                <a:srgbClr val="002060"/>
              </a:solidFill>
              <a:effectLst/>
              <a:uLnTx/>
              <a:uFillTx/>
              <a:latin typeface="+mn-lt"/>
              <a:ea typeface="+mn-ea"/>
              <a:cs typeface="+mn-cs"/>
            </a:endParaRPr>
          </a:p>
        </p:txBody>
      </p:sp>
      <p:sp>
        <p:nvSpPr>
          <p:cNvPr id="7" name="TextBox 6">
            <a:extLst>
              <a:ext uri="{FF2B5EF4-FFF2-40B4-BE49-F238E27FC236}">
                <a16:creationId xmlns:a16="http://schemas.microsoft.com/office/drawing/2014/main" id="{DD814512-6814-8A75-4C26-5F2AC2A85B1E}"/>
              </a:ext>
            </a:extLst>
          </p:cNvPr>
          <p:cNvSpPr txBox="1"/>
          <p:nvPr/>
        </p:nvSpPr>
        <p:spPr>
          <a:xfrm>
            <a:off x="1548864" y="613070"/>
            <a:ext cx="6380921" cy="215444"/>
          </a:xfrm>
          <a:prstGeom prst="rect">
            <a:avLst/>
          </a:prstGeom>
          <a:noFill/>
        </p:spPr>
        <p:txBody>
          <a:bodyPr wrap="square">
            <a:spAutoFit/>
          </a:bodyPr>
          <a:lstStyle/>
          <a:p>
            <a:r>
              <a:rPr lang="en-US" sz="800" dirty="0">
                <a:hlinkClick r:id="rId2"/>
              </a:rPr>
              <a:t>Source: Key targeted and universal interventions guidance on approaches - Sexual and reproductive health and HIV</a:t>
            </a:r>
            <a:endParaRPr lang="en-GB" sz="800" dirty="0"/>
          </a:p>
        </p:txBody>
      </p:sp>
      <p:graphicFrame>
        <p:nvGraphicFramePr>
          <p:cNvPr id="2" name="Table 1">
            <a:extLst>
              <a:ext uri="{FF2B5EF4-FFF2-40B4-BE49-F238E27FC236}">
                <a16:creationId xmlns:a16="http://schemas.microsoft.com/office/drawing/2014/main" id="{6FCDA11C-7F01-F249-627F-493AFB8ADAA2}"/>
              </a:ext>
            </a:extLst>
          </p:cNvPr>
          <p:cNvGraphicFramePr>
            <a:graphicFrameLocks noGrp="1"/>
          </p:cNvGraphicFramePr>
          <p:nvPr>
            <p:extLst>
              <p:ext uri="{D42A27DB-BD31-4B8C-83A1-F6EECF244321}">
                <p14:modId xmlns:p14="http://schemas.microsoft.com/office/powerpoint/2010/main" val="4118414090"/>
              </p:ext>
            </p:extLst>
          </p:nvPr>
        </p:nvGraphicFramePr>
        <p:xfrm>
          <a:off x="224591" y="827497"/>
          <a:ext cx="8733430" cy="5699760"/>
        </p:xfrm>
        <a:graphic>
          <a:graphicData uri="http://schemas.openxmlformats.org/drawingml/2006/table">
            <a:tbl>
              <a:tblPr firstRow="1" bandRow="1">
                <a:tableStyleId>{5A111915-BE36-4E01-A7E5-04B1672EAD32}</a:tableStyleId>
              </a:tblPr>
              <a:tblGrid>
                <a:gridCol w="2290913">
                  <a:extLst>
                    <a:ext uri="{9D8B030D-6E8A-4147-A177-3AD203B41FA5}">
                      <a16:colId xmlns:a16="http://schemas.microsoft.com/office/drawing/2014/main" val="259439965"/>
                    </a:ext>
                  </a:extLst>
                </a:gridCol>
                <a:gridCol w="890098">
                  <a:extLst>
                    <a:ext uri="{9D8B030D-6E8A-4147-A177-3AD203B41FA5}">
                      <a16:colId xmlns:a16="http://schemas.microsoft.com/office/drawing/2014/main" val="1101054924"/>
                    </a:ext>
                  </a:extLst>
                </a:gridCol>
                <a:gridCol w="2506242">
                  <a:extLst>
                    <a:ext uri="{9D8B030D-6E8A-4147-A177-3AD203B41FA5}">
                      <a16:colId xmlns:a16="http://schemas.microsoft.com/office/drawing/2014/main" val="3767952349"/>
                    </a:ext>
                  </a:extLst>
                </a:gridCol>
                <a:gridCol w="3046177">
                  <a:extLst>
                    <a:ext uri="{9D8B030D-6E8A-4147-A177-3AD203B41FA5}">
                      <a16:colId xmlns:a16="http://schemas.microsoft.com/office/drawing/2014/main" val="2016274877"/>
                    </a:ext>
                  </a:extLst>
                </a:gridCol>
              </a:tblGrid>
              <a:tr h="205706">
                <a:tc>
                  <a:txBody>
                    <a:bodyPr/>
                    <a:lstStyle/>
                    <a:p>
                      <a:r>
                        <a:rPr lang="en-GB" sz="900" dirty="0">
                          <a:solidFill>
                            <a:schemeClr val="tx1"/>
                          </a:solidFill>
                        </a:rPr>
                        <a:t>Effective interventions – national  guidance</a:t>
                      </a:r>
                    </a:p>
                    <a:p>
                      <a:r>
                        <a:rPr lang="en-GB" sz="900" dirty="0">
                          <a:solidFill>
                            <a:schemeClr val="tx1"/>
                          </a:solidFill>
                        </a:rPr>
                        <a:t>  </a:t>
                      </a:r>
                    </a:p>
                  </a:txBody>
                  <a:tcPr/>
                </a:tc>
                <a:tc>
                  <a:txBody>
                    <a:bodyPr/>
                    <a:lstStyle/>
                    <a:p>
                      <a:r>
                        <a:rPr lang="en-GB" sz="900" dirty="0">
                          <a:solidFill>
                            <a:schemeClr val="tx1"/>
                          </a:solidFill>
                        </a:rPr>
                        <a:t>Target Population </a:t>
                      </a:r>
                    </a:p>
                  </a:txBody>
                  <a:tcPr/>
                </a:tc>
                <a:tc>
                  <a:txBody>
                    <a:bodyPr/>
                    <a:lstStyle/>
                    <a:p>
                      <a:r>
                        <a:rPr lang="en-GB" sz="900" dirty="0">
                          <a:solidFill>
                            <a:schemeClr val="tx1"/>
                          </a:solidFill>
                        </a:rPr>
                        <a:t>What we have in place for residents in Tower Hamlets </a:t>
                      </a:r>
                    </a:p>
                  </a:txBody>
                  <a:tcPr/>
                </a:tc>
                <a:tc>
                  <a:txBody>
                    <a:bodyPr/>
                    <a:lstStyle/>
                    <a:p>
                      <a:r>
                        <a:rPr lang="en-GB" sz="900" dirty="0">
                          <a:solidFill>
                            <a:schemeClr val="tx1"/>
                          </a:solidFill>
                        </a:rPr>
                        <a:t>Gaps, challenges and next steps in Tower Hamlets </a:t>
                      </a:r>
                    </a:p>
                  </a:txBody>
                  <a:tcPr/>
                </a:tc>
                <a:extLst>
                  <a:ext uri="{0D108BD9-81ED-4DB2-BD59-A6C34878D82A}">
                    <a16:rowId xmlns:a16="http://schemas.microsoft.com/office/drawing/2014/main" val="2574673022"/>
                  </a:ext>
                </a:extLst>
              </a:tr>
              <a:tr h="142212">
                <a:tc>
                  <a:txBody>
                    <a:bodyPr/>
                    <a:lstStyle/>
                    <a:p>
                      <a:r>
                        <a:rPr lang="en-GB" sz="800" b="1" dirty="0"/>
                        <a:t>Promote age appropriate SRE in all schools and in a range of settings </a:t>
                      </a:r>
                    </a:p>
                  </a:txBody>
                  <a:tcPr/>
                </a:tc>
                <a:tc>
                  <a:txBody>
                    <a:bodyPr/>
                    <a:lstStyle/>
                    <a:p>
                      <a:r>
                        <a:rPr lang="en-GB" sz="800" dirty="0"/>
                        <a:t>Young people</a:t>
                      </a:r>
                    </a:p>
                  </a:txBody>
                  <a:tcPr/>
                </a:tc>
                <a:tc>
                  <a:txBody>
                    <a:bodyPr/>
                    <a:lstStyle/>
                    <a:p>
                      <a:r>
                        <a:rPr lang="en-GB" sz="800" dirty="0"/>
                        <a:t>Primary &amp; secondary schools  have variable SRE programmes as part of their PSHE programme.</a:t>
                      </a:r>
                    </a:p>
                  </a:txBody>
                  <a:tcPr/>
                </a:tc>
                <a:tc>
                  <a:txBody>
                    <a:bodyPr/>
                    <a:lstStyle/>
                    <a:p>
                      <a:r>
                        <a:rPr lang="en-GB" sz="800" dirty="0"/>
                        <a:t>It is unclear which schools have a SRE offer and the quality and what is provided.  We need to identify what support is required in schools and identify SRE needs of young people. </a:t>
                      </a:r>
                    </a:p>
                  </a:txBody>
                  <a:tcPr/>
                </a:tc>
                <a:extLst>
                  <a:ext uri="{0D108BD9-81ED-4DB2-BD59-A6C34878D82A}">
                    <a16:rowId xmlns:a16="http://schemas.microsoft.com/office/drawing/2014/main" val="4256055967"/>
                  </a:ext>
                </a:extLst>
              </a:tr>
              <a:tr h="303677">
                <a:tc>
                  <a:txBody>
                    <a:bodyPr/>
                    <a:lstStyle/>
                    <a:p>
                      <a:r>
                        <a:rPr lang="en-GB" sz="800" b="1" dirty="0"/>
                        <a:t>Promote an open and honest culture around sexual health &amp; reproductive health  , to reduce stigma and discrimination </a:t>
                      </a:r>
                    </a:p>
                  </a:txBody>
                  <a:tcPr/>
                </a:tc>
                <a:tc>
                  <a:txBody>
                    <a:bodyPr/>
                    <a:lstStyle/>
                    <a:p>
                      <a:r>
                        <a:rPr lang="en-GB" sz="800" dirty="0"/>
                        <a:t>All Residents &amp; target groups </a:t>
                      </a:r>
                    </a:p>
                  </a:txBody>
                  <a:tcPr/>
                </a:tc>
                <a:tc>
                  <a:txBody>
                    <a:bodyPr/>
                    <a:lstStyle/>
                    <a:p>
                      <a:r>
                        <a:rPr lang="en-GB" sz="800" dirty="0"/>
                        <a:t>SRH local service All East deliver open access services &amp; dedicated clinics for specific groups i.e. </a:t>
                      </a:r>
                      <a:r>
                        <a:rPr lang="en-US" sz="800" dirty="0"/>
                        <a:t>trans and non binary clinic.</a:t>
                      </a:r>
                      <a:endParaRPr lang="en-GB" sz="800" dirty="0"/>
                    </a:p>
                  </a:txBody>
                  <a:tcPr/>
                </a:tc>
                <a:tc>
                  <a:txBody>
                    <a:bodyPr/>
                    <a:lstStyle/>
                    <a:p>
                      <a:r>
                        <a:rPr lang="en-GB" sz="800" dirty="0"/>
                        <a:t>Need to have a strategy about reducing stigma and an ensure that health care staff are confident in promoting good SRH with residents.</a:t>
                      </a:r>
                    </a:p>
                  </a:txBody>
                  <a:tcPr/>
                </a:tc>
                <a:extLst>
                  <a:ext uri="{0D108BD9-81ED-4DB2-BD59-A6C34878D82A}">
                    <a16:rowId xmlns:a16="http://schemas.microsoft.com/office/drawing/2014/main" val="3996668687"/>
                  </a:ext>
                </a:extLst>
              </a:tr>
              <a:tr h="269800">
                <a:tc>
                  <a:txBody>
                    <a:bodyPr/>
                    <a:lstStyle/>
                    <a:p>
                      <a:r>
                        <a:rPr lang="en-GB" sz="800" b="1" dirty="0"/>
                        <a:t>Promote understanding of contraception options, testing , including effective LARC </a:t>
                      </a:r>
                    </a:p>
                  </a:txBody>
                  <a:tcPr/>
                </a:tc>
                <a:tc>
                  <a:txBody>
                    <a:bodyPr/>
                    <a:lstStyle/>
                    <a:p>
                      <a:r>
                        <a:rPr lang="en-GB" sz="800" dirty="0"/>
                        <a:t>Females </a:t>
                      </a:r>
                    </a:p>
                  </a:txBody>
                  <a:tcPr/>
                </a:tc>
                <a:tc>
                  <a:txBody>
                    <a:bodyPr/>
                    <a:lstStyle/>
                    <a:p>
                      <a:r>
                        <a:rPr lang="en-GB" sz="800" dirty="0"/>
                        <a:t>SRH providers: ALL East , GPs  community pharmacies and women’s health hub  promote the use of LARC and provide LARC.</a:t>
                      </a:r>
                    </a:p>
                  </a:txBody>
                  <a:tcPr/>
                </a:tc>
                <a:tc>
                  <a:txBody>
                    <a:bodyPr/>
                    <a:lstStyle/>
                    <a:p>
                      <a:r>
                        <a:rPr lang="en-GB" sz="800" dirty="0"/>
                        <a:t>Continue existing work to promote LARC through community engagement, and services. Focus on specific wards in the borough and particular groups: Black and Asian women. </a:t>
                      </a:r>
                    </a:p>
                  </a:txBody>
                  <a:tcPr/>
                </a:tc>
                <a:extLst>
                  <a:ext uri="{0D108BD9-81ED-4DB2-BD59-A6C34878D82A}">
                    <a16:rowId xmlns:a16="http://schemas.microsoft.com/office/drawing/2014/main" val="377234746"/>
                  </a:ext>
                </a:extLst>
              </a:tr>
              <a:tr h="169770">
                <a:tc>
                  <a:txBody>
                    <a:bodyPr/>
                    <a:lstStyle/>
                    <a:p>
                      <a:r>
                        <a:rPr lang="en-GB" sz="800" b="1" dirty="0"/>
                        <a:t>Promote understanding of how to reduce STI &amp; HIV risk, and how to access testing, PrEP and care.</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800" dirty="0"/>
                        <a:t>Universal/</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800" dirty="0"/>
                        <a:t>targeted in high risk groups</a:t>
                      </a:r>
                    </a:p>
                  </a:txBody>
                  <a:tcPr/>
                </a:tc>
                <a:tc>
                  <a:txBody>
                    <a:bodyPr/>
                    <a:lstStyle/>
                    <a:p>
                      <a:r>
                        <a:rPr lang="en-US" sz="800" dirty="0"/>
                        <a:t>SRH providers: ALL East , GPs  community pharmacies and Positive East (community HIV prevention service), SHL (online testing) promote STI testing.</a:t>
                      </a:r>
                      <a:endParaRPr lang="en-GB" sz="800" dirty="0"/>
                    </a:p>
                  </a:txBody>
                  <a:tcPr/>
                </a:tc>
                <a:tc>
                  <a:txBody>
                    <a:bodyPr/>
                    <a:lstStyle/>
                    <a:p>
                      <a:r>
                        <a:rPr lang="en-US" sz="800" dirty="0"/>
                        <a:t>Continue to ensure prevention messages meet need among specific groups with high rates of STIs (GBMSM) and with low levels of STI testing (Black, Asian and specific wards in the borough). </a:t>
                      </a:r>
                    </a:p>
                  </a:txBody>
                  <a:tcPr/>
                </a:tc>
                <a:extLst>
                  <a:ext uri="{0D108BD9-81ED-4DB2-BD59-A6C34878D82A}">
                    <a16:rowId xmlns:a16="http://schemas.microsoft.com/office/drawing/2014/main" val="578572778"/>
                  </a:ext>
                </a:extLst>
              </a:tr>
              <a:tr h="251540">
                <a:tc>
                  <a:txBody>
                    <a:bodyPr/>
                    <a:lstStyle/>
                    <a:p>
                      <a:r>
                        <a:rPr lang="en-GB" sz="800" b="1" dirty="0"/>
                        <a:t>Establish and maintain appropriate condom distribution </a:t>
                      </a:r>
                    </a:p>
                  </a:txBody>
                  <a:tcPr/>
                </a:tc>
                <a:tc>
                  <a:txBody>
                    <a:bodyPr/>
                    <a:lstStyle/>
                    <a:p>
                      <a:r>
                        <a:rPr lang="en-GB" sz="800" dirty="0"/>
                        <a:t>Young people</a:t>
                      </a:r>
                    </a:p>
                    <a:p>
                      <a:endParaRPr lang="en-GB" sz="800" dirty="0"/>
                    </a:p>
                  </a:txBody>
                  <a:tcPr/>
                </a:tc>
                <a:tc>
                  <a:txBody>
                    <a:bodyPr/>
                    <a:lstStyle/>
                    <a:p>
                      <a:r>
                        <a:rPr lang="en-GB" sz="800" dirty="0"/>
                        <a:t>Community pharmacy, young people’s service and youth settings are outlets for condom distribution.</a:t>
                      </a:r>
                    </a:p>
                  </a:txBody>
                  <a:tcPr/>
                </a:tc>
                <a:tc>
                  <a:txBody>
                    <a:bodyPr/>
                    <a:lstStyle/>
                    <a:p>
                      <a:r>
                        <a:rPr lang="en-GB" sz="800" dirty="0"/>
                        <a:t>Work with pharmacies and sexual health providers to increase condom distribution which has decreased over the last 3 years.</a:t>
                      </a:r>
                    </a:p>
                  </a:txBody>
                  <a:tcPr/>
                </a:tc>
                <a:extLst>
                  <a:ext uri="{0D108BD9-81ED-4DB2-BD59-A6C34878D82A}">
                    <a16:rowId xmlns:a16="http://schemas.microsoft.com/office/drawing/2014/main" val="744932477"/>
                  </a:ext>
                </a:extLst>
              </a:tr>
              <a:tr h="164030">
                <a:tc>
                  <a:txBody>
                    <a:bodyPr/>
                    <a:lstStyle/>
                    <a:p>
                      <a:r>
                        <a:rPr lang="en-GB" sz="800" b="1" dirty="0"/>
                        <a:t>Routine offer of chlamydia tests for young people </a:t>
                      </a:r>
                    </a:p>
                  </a:txBody>
                  <a:tcPr/>
                </a:tc>
                <a:tc>
                  <a:txBody>
                    <a:bodyPr/>
                    <a:lstStyle/>
                    <a:p>
                      <a:r>
                        <a:rPr lang="en-GB" sz="800" dirty="0"/>
                        <a:t>Young people</a:t>
                      </a:r>
                    </a:p>
                  </a:txBody>
                  <a:tcPr/>
                </a:tc>
                <a:tc>
                  <a:txBody>
                    <a:bodyPr/>
                    <a:lstStyle/>
                    <a:p>
                      <a:r>
                        <a:rPr lang="en-GB" sz="800" dirty="0"/>
                        <a:t>Young people service: Safe East, ALL East , Community pharmacy and GP offer chlamydia testing. </a:t>
                      </a:r>
                    </a:p>
                  </a:txBody>
                  <a:tcPr/>
                </a:tc>
                <a:tc>
                  <a:txBody>
                    <a:bodyPr/>
                    <a:lstStyle/>
                    <a:p>
                      <a:r>
                        <a:rPr lang="en-GB" sz="800" dirty="0"/>
                        <a:t>Chlamydia detection rate is below national target. </a:t>
                      </a:r>
                    </a:p>
                  </a:txBody>
                  <a:tcPr/>
                </a:tc>
                <a:extLst>
                  <a:ext uri="{0D108BD9-81ED-4DB2-BD59-A6C34878D82A}">
                    <a16:rowId xmlns:a16="http://schemas.microsoft.com/office/drawing/2014/main" val="2456039435"/>
                  </a:ext>
                </a:extLst>
              </a:tr>
              <a:tr h="272314">
                <a:tc>
                  <a:txBody>
                    <a:bodyPr/>
                    <a:lstStyle/>
                    <a:p>
                      <a:r>
                        <a:rPr lang="en-GB" sz="800" b="1" dirty="0"/>
                        <a:t>Routine offer of HIV test in hospital and GPs and HIV self- sampling </a:t>
                      </a:r>
                    </a:p>
                  </a:txBody>
                  <a:tcPr/>
                </a:tc>
                <a:tc>
                  <a:txBody>
                    <a:bodyPr/>
                    <a:lstStyle/>
                    <a:p>
                      <a:r>
                        <a:rPr lang="en-GB" sz="800" dirty="0"/>
                        <a:t>All residents</a:t>
                      </a:r>
                    </a:p>
                  </a:txBody>
                  <a:tcPr/>
                </a:tc>
                <a:tc>
                  <a:txBody>
                    <a:bodyPr/>
                    <a:lstStyle/>
                    <a:p>
                      <a:r>
                        <a:rPr lang="en-GB" sz="800" dirty="0"/>
                        <a:t>HIV testing is offered in E&amp;D and GPs .</a:t>
                      </a:r>
                    </a:p>
                  </a:txBody>
                  <a:tcPr/>
                </a:tc>
                <a:tc>
                  <a:txBody>
                    <a:bodyPr/>
                    <a:lstStyle/>
                    <a:p>
                      <a:r>
                        <a:rPr lang="en-GB" sz="800" dirty="0"/>
                        <a:t>Ensure continued funding for HIV testing in emergency departments.</a:t>
                      </a:r>
                    </a:p>
                    <a:p>
                      <a:r>
                        <a:rPr lang="en-GB" sz="800" dirty="0"/>
                        <a:t>Pilot HIV testing in other settings. </a:t>
                      </a:r>
                    </a:p>
                  </a:txBody>
                  <a:tcPr/>
                </a:tc>
                <a:extLst>
                  <a:ext uri="{0D108BD9-81ED-4DB2-BD59-A6C34878D82A}">
                    <a16:rowId xmlns:a16="http://schemas.microsoft.com/office/drawing/2014/main" val="1645825947"/>
                  </a:ext>
                </a:extLst>
              </a:tr>
              <a:tr h="219777">
                <a:tc>
                  <a:txBody>
                    <a:bodyPr/>
                    <a:lstStyle/>
                    <a:p>
                      <a:r>
                        <a:rPr lang="en-GB" sz="800" b="1" dirty="0"/>
                        <a:t>Provide contraception advice in abortion, pregnancy loss and in maternity services </a:t>
                      </a:r>
                    </a:p>
                  </a:txBody>
                  <a:tcPr/>
                </a:tc>
                <a:tc>
                  <a:txBody>
                    <a:bodyPr/>
                    <a:lstStyle/>
                    <a:p>
                      <a:r>
                        <a:rPr lang="en-GB" sz="800" dirty="0"/>
                        <a:t>Females</a:t>
                      </a:r>
                    </a:p>
                  </a:txBody>
                  <a:tcPr/>
                </a:tc>
                <a:tc>
                  <a:txBody>
                    <a:bodyPr/>
                    <a:lstStyle/>
                    <a:p>
                      <a:r>
                        <a:rPr lang="en-GB" sz="800" dirty="0"/>
                        <a:t>Contraception is provided in TOPs and maternity  services. </a:t>
                      </a:r>
                    </a:p>
                  </a:txBody>
                  <a:tcPr/>
                </a:tc>
                <a:tc>
                  <a:txBody>
                    <a:bodyPr/>
                    <a:lstStyle/>
                    <a:p>
                      <a:r>
                        <a:rPr lang="en-GB" sz="800" dirty="0"/>
                        <a:t>Maintain existing strong links between SRH and TOPS and maternity services. </a:t>
                      </a:r>
                    </a:p>
                  </a:txBody>
                  <a:tcPr/>
                </a:tc>
                <a:extLst>
                  <a:ext uri="{0D108BD9-81ED-4DB2-BD59-A6C34878D82A}">
                    <a16:rowId xmlns:a16="http://schemas.microsoft.com/office/drawing/2014/main" val="3482839747"/>
                  </a:ext>
                </a:extLst>
              </a:tr>
              <a:tr h="370840">
                <a:tc>
                  <a:txBody>
                    <a:bodyPr/>
                    <a:lstStyle/>
                    <a:p>
                      <a:r>
                        <a:rPr lang="en-GB" sz="800" b="1" dirty="0"/>
                        <a:t>Ensure access to emergency contraception and subsequent contraception</a:t>
                      </a:r>
                    </a:p>
                  </a:txBody>
                  <a:tcPr/>
                </a:tc>
                <a:tc>
                  <a:txBody>
                    <a:bodyPr/>
                    <a:lstStyle/>
                    <a:p>
                      <a:r>
                        <a:rPr lang="en-GB" sz="800" dirty="0"/>
                        <a:t>Females</a:t>
                      </a:r>
                    </a:p>
                  </a:txBody>
                  <a:tcPr/>
                </a:tc>
                <a:tc>
                  <a:txBody>
                    <a:bodyPr/>
                    <a:lstStyle/>
                    <a:p>
                      <a:r>
                        <a:rPr lang="en-GB" sz="800" dirty="0"/>
                        <a:t>Community Pharmacies provide emergency contraception and oral contraception. </a:t>
                      </a:r>
                    </a:p>
                  </a:txBody>
                  <a:tcPr/>
                </a:tc>
                <a:tc>
                  <a:txBody>
                    <a:bodyPr/>
                    <a:lstStyle/>
                    <a:p>
                      <a:r>
                        <a:rPr lang="en-GB" sz="800" dirty="0"/>
                        <a:t>High use of emergency contraception in some areas – need for system wide approaches to support the use of more suitable forms of contraception. </a:t>
                      </a:r>
                    </a:p>
                  </a:txBody>
                  <a:tcPr/>
                </a:tc>
                <a:extLst>
                  <a:ext uri="{0D108BD9-81ED-4DB2-BD59-A6C34878D82A}">
                    <a16:rowId xmlns:a16="http://schemas.microsoft.com/office/drawing/2014/main" val="4212762734"/>
                  </a:ext>
                </a:extLst>
              </a:tr>
              <a:tr h="370840">
                <a:tc>
                  <a:txBody>
                    <a:bodyPr/>
                    <a:lstStyle/>
                    <a:p>
                      <a:r>
                        <a:rPr lang="en-GB" sz="800" b="1" dirty="0"/>
                        <a:t>Increase accessibility of HIV and STI services for key risk groups</a:t>
                      </a:r>
                    </a:p>
                  </a:txBody>
                  <a:tcPr/>
                </a:tc>
                <a:tc>
                  <a:txBody>
                    <a:bodyPr/>
                    <a:lstStyle/>
                    <a:p>
                      <a:r>
                        <a:rPr lang="en-GB" sz="800" dirty="0"/>
                        <a:t>High risk groups</a:t>
                      </a:r>
                    </a:p>
                  </a:txBody>
                  <a:tcPr/>
                </a:tc>
                <a:tc>
                  <a:txBody>
                    <a:bodyPr/>
                    <a:lstStyle/>
                    <a:p>
                      <a:r>
                        <a:rPr lang="en-GB" sz="800" dirty="0"/>
                        <a:t>Positive East and All East provide community outreach on HIV and STI testing to high-risk groups.</a:t>
                      </a:r>
                    </a:p>
                  </a:txBody>
                  <a:tcPr/>
                </a:tc>
                <a:tc>
                  <a:txBody>
                    <a:bodyPr/>
                    <a:lstStyle/>
                    <a:p>
                      <a:r>
                        <a:rPr lang="en-US" sz="800" dirty="0"/>
                        <a:t>Demand on more frequent outreach in hostels and hotel venues to support migrant populations. Need to understand the </a:t>
                      </a:r>
                      <a:r>
                        <a:rPr lang="en-GB" sz="800" dirty="0"/>
                        <a:t>needs in migrant and asylum population. </a:t>
                      </a:r>
                    </a:p>
                  </a:txBody>
                  <a:tcPr/>
                </a:tc>
                <a:extLst>
                  <a:ext uri="{0D108BD9-81ED-4DB2-BD59-A6C34878D82A}">
                    <a16:rowId xmlns:a16="http://schemas.microsoft.com/office/drawing/2014/main" val="1600179878"/>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800" b="1" dirty="0"/>
                        <a:t>Increase access to PrEP</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800" dirty="0"/>
                        <a:t>High risk groups/females</a:t>
                      </a:r>
                    </a:p>
                    <a:p>
                      <a:endParaRPr lang="en-GB" sz="800" dirty="0"/>
                    </a:p>
                  </a:txBody>
                  <a:tcPr/>
                </a:tc>
                <a:tc>
                  <a:txBody>
                    <a:bodyPr/>
                    <a:lstStyle/>
                    <a:p>
                      <a:r>
                        <a:rPr lang="en-GB" sz="800" dirty="0"/>
                        <a:t>All East services offers PrEP and Positive East deliver a Women 4 Women programme encouraging women from BAME groups to access PrEP.</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800" dirty="0"/>
                        <a:t>Need to understand  access or Prep by demographics. Explore options to increase PrEP via outreach clinics in primary care, and e-service. </a:t>
                      </a:r>
                      <a:endParaRPr lang="en-GB" sz="800" dirty="0"/>
                    </a:p>
                  </a:txBody>
                  <a:tcPr/>
                </a:tc>
                <a:extLst>
                  <a:ext uri="{0D108BD9-81ED-4DB2-BD59-A6C34878D82A}">
                    <a16:rowId xmlns:a16="http://schemas.microsoft.com/office/drawing/2014/main" val="3311650426"/>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800" b="1" dirty="0"/>
                        <a:t>Rapid referral into care after HIV or STI diagnosis, management of partners</a:t>
                      </a:r>
                    </a:p>
                  </a:txBody>
                  <a:tcPr/>
                </a:tc>
                <a:tc>
                  <a:txBody>
                    <a:bodyPr/>
                    <a:lstStyle/>
                    <a:p>
                      <a:r>
                        <a:rPr lang="en-GB" sz="800" dirty="0"/>
                        <a:t>Universal </a:t>
                      </a:r>
                    </a:p>
                    <a:p>
                      <a:endParaRPr lang="en-GB" sz="800" dirty="0"/>
                    </a:p>
                  </a:txBody>
                  <a:tcPr/>
                </a:tc>
                <a:tc>
                  <a:txBody>
                    <a:bodyPr/>
                    <a:lstStyle/>
                    <a:p>
                      <a:r>
                        <a:rPr lang="en-GB" sz="800" dirty="0"/>
                        <a:t>All East and Grahame Hayton co-location and joint working. ALL East service  manage partner notification. </a:t>
                      </a:r>
                    </a:p>
                    <a:p>
                      <a:r>
                        <a:rPr lang="en-GB" sz="800" dirty="0"/>
                        <a:t>Positive East provide wider support</a:t>
                      </a:r>
                    </a:p>
                  </a:txBody>
                  <a:tcPr/>
                </a:tc>
                <a:tc>
                  <a:txBody>
                    <a:bodyPr/>
                    <a:lstStyle/>
                    <a:p>
                      <a:r>
                        <a:rPr lang="en-GB" sz="800" dirty="0"/>
                        <a:t>Ensure co-location of Positive East support workers into GHU.</a:t>
                      </a:r>
                    </a:p>
                  </a:txBody>
                  <a:tcPr/>
                </a:tc>
                <a:extLst>
                  <a:ext uri="{0D108BD9-81ED-4DB2-BD59-A6C34878D82A}">
                    <a16:rowId xmlns:a16="http://schemas.microsoft.com/office/drawing/2014/main" val="345980336"/>
                  </a:ext>
                </a:extLst>
              </a:tr>
              <a:tr h="16080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800" b="1" dirty="0"/>
                        <a:t>Treatment and retention in care of people living with HIV </a:t>
                      </a:r>
                    </a:p>
                  </a:txBody>
                  <a:tcPr/>
                </a:tc>
                <a:tc>
                  <a:txBody>
                    <a:bodyPr/>
                    <a:lstStyle/>
                    <a:p>
                      <a:r>
                        <a:rPr lang="en-GB" sz="800" dirty="0"/>
                        <a:t>Targeted/ Universal</a:t>
                      </a:r>
                    </a:p>
                  </a:txBody>
                  <a:tcPr/>
                </a:tc>
                <a:tc>
                  <a:txBody>
                    <a:bodyPr/>
                    <a:lstStyle/>
                    <a:p>
                      <a:r>
                        <a:rPr lang="en-GB" sz="800" dirty="0"/>
                        <a:t>Positive East work with Graham Hayton unit. </a:t>
                      </a:r>
                    </a:p>
                  </a:txBody>
                  <a:tcPr/>
                </a:tc>
                <a:tc>
                  <a:txBody>
                    <a:bodyPr/>
                    <a:lstStyle/>
                    <a:p>
                      <a:r>
                        <a:rPr lang="en-GB" sz="800" dirty="0"/>
                        <a:t>Lower than London and England use of  antiretroviral therapy. Need to understand the demographic variation in access. </a:t>
                      </a:r>
                    </a:p>
                  </a:txBody>
                  <a:tcPr/>
                </a:tc>
                <a:extLst>
                  <a:ext uri="{0D108BD9-81ED-4DB2-BD59-A6C34878D82A}">
                    <a16:rowId xmlns:a16="http://schemas.microsoft.com/office/drawing/2014/main" val="343459900"/>
                  </a:ext>
                </a:extLst>
              </a:tr>
            </a:tbl>
          </a:graphicData>
        </a:graphic>
      </p:graphicFrame>
      <p:sp>
        <p:nvSpPr>
          <p:cNvPr id="5" name="Rectangle 4">
            <a:extLst>
              <a:ext uri="{FF2B5EF4-FFF2-40B4-BE49-F238E27FC236}">
                <a16:creationId xmlns:a16="http://schemas.microsoft.com/office/drawing/2014/main" id="{51D5B56A-906C-CF2C-CBCC-6634F605D30B}"/>
              </a:ext>
              <a:ext uri="{C183D7F6-B498-43B3-948B-1728B52AA6E4}">
                <adec:decorative xmlns:adec="http://schemas.microsoft.com/office/drawing/2017/decorative" val="1"/>
              </a:ext>
            </a:extLst>
          </p:cNvPr>
          <p:cNvSpPr/>
          <p:nvPr/>
        </p:nvSpPr>
        <p:spPr>
          <a:xfrm rot="16200000">
            <a:off x="-509973" y="1843276"/>
            <a:ext cx="1311442" cy="157683"/>
          </a:xfrm>
          <a:prstGeom prst="rect">
            <a:avLst/>
          </a:prstGeom>
          <a:solidFill>
            <a:schemeClr val="accent6">
              <a:lumMod val="40000"/>
              <a:lumOff val="60000"/>
            </a:schemeClr>
          </a:solidFill>
        </p:spPr>
        <p:style>
          <a:lnRef idx="2">
            <a:schemeClr val="accent6"/>
          </a:lnRef>
          <a:fillRef idx="1">
            <a:schemeClr val="lt1"/>
          </a:fillRef>
          <a:effectRef idx="0">
            <a:schemeClr val="accent6"/>
          </a:effectRef>
          <a:fontRef idx="minor">
            <a:schemeClr val="dk1"/>
          </a:fontRef>
        </p:style>
        <p:txBody>
          <a:bodyPr rtlCol="0" anchor="ctr"/>
          <a:lstStyle/>
          <a:p>
            <a:pPr algn="ctr"/>
            <a:r>
              <a:rPr lang="en-GB" sz="1200" dirty="0">
                <a:solidFill>
                  <a:schemeClr val="tx1"/>
                </a:solidFill>
              </a:rPr>
              <a:t>Education</a:t>
            </a:r>
            <a:r>
              <a:rPr lang="en-GB" sz="1200" dirty="0"/>
              <a:t> </a:t>
            </a:r>
          </a:p>
        </p:txBody>
      </p:sp>
      <p:sp>
        <p:nvSpPr>
          <p:cNvPr id="4" name="Rectangle 3">
            <a:extLst>
              <a:ext uri="{FF2B5EF4-FFF2-40B4-BE49-F238E27FC236}">
                <a16:creationId xmlns:a16="http://schemas.microsoft.com/office/drawing/2014/main" id="{CC873F72-1329-AA35-D188-5AA8E3CEFE69}"/>
              </a:ext>
              <a:ext uri="{C183D7F6-B498-43B3-948B-1728B52AA6E4}">
                <adec:decorative xmlns:adec="http://schemas.microsoft.com/office/drawing/2017/decorative" val="1"/>
              </a:ext>
            </a:extLst>
          </p:cNvPr>
          <p:cNvSpPr/>
          <p:nvPr/>
        </p:nvSpPr>
        <p:spPr>
          <a:xfrm rot="16200000">
            <a:off x="-899949" y="3598536"/>
            <a:ext cx="2091399" cy="157683"/>
          </a:xfrm>
          <a:prstGeom prst="rect">
            <a:avLst/>
          </a:prstGeom>
          <a:solidFill>
            <a:schemeClr val="accent6">
              <a:lumMod val="40000"/>
              <a:lumOff val="60000"/>
            </a:schemeClr>
          </a:solidFill>
        </p:spPr>
        <p:style>
          <a:lnRef idx="2">
            <a:schemeClr val="accent6"/>
          </a:lnRef>
          <a:fillRef idx="1">
            <a:schemeClr val="lt1"/>
          </a:fillRef>
          <a:effectRef idx="0">
            <a:schemeClr val="accent6"/>
          </a:effectRef>
          <a:fontRef idx="minor">
            <a:schemeClr val="dk1"/>
          </a:fontRef>
        </p:style>
        <p:txBody>
          <a:bodyPr rtlCol="0" anchor="ctr"/>
          <a:lstStyle/>
          <a:p>
            <a:pPr algn="ctr"/>
            <a:r>
              <a:rPr lang="en-GB" sz="1200" dirty="0">
                <a:solidFill>
                  <a:schemeClr val="tx1"/>
                </a:solidFill>
              </a:rPr>
              <a:t>Prevention</a:t>
            </a:r>
          </a:p>
        </p:txBody>
      </p:sp>
      <p:sp>
        <p:nvSpPr>
          <p:cNvPr id="3" name="Rectangle 2">
            <a:extLst>
              <a:ext uri="{FF2B5EF4-FFF2-40B4-BE49-F238E27FC236}">
                <a16:creationId xmlns:a16="http://schemas.microsoft.com/office/drawing/2014/main" id="{ED97943E-D249-7151-DEB5-A43BA4414EF2}"/>
              </a:ext>
              <a:ext uri="{C183D7F6-B498-43B3-948B-1728B52AA6E4}">
                <adec:decorative xmlns:adec="http://schemas.microsoft.com/office/drawing/2017/decorative" val="1"/>
              </a:ext>
            </a:extLst>
          </p:cNvPr>
          <p:cNvSpPr/>
          <p:nvPr/>
        </p:nvSpPr>
        <p:spPr>
          <a:xfrm rot="16200000">
            <a:off x="-699889" y="5537583"/>
            <a:ext cx="1691282" cy="157682"/>
          </a:xfrm>
          <a:prstGeom prst="rect">
            <a:avLst/>
          </a:prstGeom>
          <a:solidFill>
            <a:schemeClr val="accent6">
              <a:lumMod val="40000"/>
              <a:lumOff val="60000"/>
            </a:schemeClr>
          </a:solidFill>
        </p:spPr>
        <p:style>
          <a:lnRef idx="2">
            <a:schemeClr val="accent6"/>
          </a:lnRef>
          <a:fillRef idx="1">
            <a:schemeClr val="lt1"/>
          </a:fillRef>
          <a:effectRef idx="0">
            <a:schemeClr val="accent6"/>
          </a:effectRef>
          <a:fontRef idx="minor">
            <a:schemeClr val="dk1"/>
          </a:fontRef>
        </p:style>
        <p:txBody>
          <a:bodyPr rtlCol="0" anchor="ctr"/>
          <a:lstStyle/>
          <a:p>
            <a:pPr algn="ctr"/>
            <a:r>
              <a:rPr lang="en-GB" sz="1200" dirty="0">
                <a:solidFill>
                  <a:schemeClr val="tx1"/>
                </a:solidFill>
              </a:rPr>
              <a:t>Services  </a:t>
            </a:r>
          </a:p>
        </p:txBody>
      </p:sp>
    </p:spTree>
    <p:extLst>
      <p:ext uri="{BB962C8B-B14F-4D97-AF65-F5344CB8AC3E}">
        <p14:creationId xmlns:p14="http://schemas.microsoft.com/office/powerpoint/2010/main" val="301172494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576E75B5-DF06-8B61-8650-99DA1CD86D82}"/>
              </a:ext>
            </a:extLst>
          </p:cNvPr>
          <p:cNvSpPr txBox="1">
            <a:spLocks noGrp="1"/>
          </p:cNvSpPr>
          <p:nvPr>
            <p:ph type="title" idx="4294967295"/>
          </p:nvPr>
        </p:nvSpPr>
        <p:spPr>
          <a:xfrm>
            <a:off x="1483961" y="171418"/>
            <a:ext cx="7427917" cy="1077218"/>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200" b="1" i="0" u="none" strike="noStrike" kern="1200" cap="none" spc="0" normalizeH="0" baseline="0" noProof="0" dirty="0">
                <a:ln>
                  <a:noFill/>
                </a:ln>
                <a:solidFill>
                  <a:srgbClr val="002060"/>
                </a:solidFill>
                <a:effectLst/>
                <a:uLnTx/>
                <a:uFillTx/>
                <a:latin typeface="Calibri"/>
                <a:ea typeface="+mn-ea"/>
                <a:cs typeface="+mn-cs"/>
              </a:rPr>
              <a:t>Introduction: Purpose of the Sexual and reproductive JSNA fact sheet  </a:t>
            </a:r>
          </a:p>
        </p:txBody>
      </p:sp>
      <p:sp>
        <p:nvSpPr>
          <p:cNvPr id="7" name="TextBox 6">
            <a:extLst>
              <a:ext uri="{FF2B5EF4-FFF2-40B4-BE49-F238E27FC236}">
                <a16:creationId xmlns:a16="http://schemas.microsoft.com/office/drawing/2014/main" id="{26615FC0-DD32-4E0A-436A-AB96D51B0A27}"/>
              </a:ext>
            </a:extLst>
          </p:cNvPr>
          <p:cNvSpPr txBox="1"/>
          <p:nvPr/>
        </p:nvSpPr>
        <p:spPr>
          <a:xfrm>
            <a:off x="250222" y="1536003"/>
            <a:ext cx="8429368" cy="4370427"/>
          </a:xfrm>
          <a:prstGeom prst="rect">
            <a:avLst/>
          </a:prstGeom>
          <a:noFill/>
        </p:spPr>
        <p:txBody>
          <a:bodyPr wrap="square">
            <a:spAutoFit/>
          </a:bodyPr>
          <a:lstStyle/>
          <a:p>
            <a:pPr>
              <a:spcBef>
                <a:spcPct val="20000"/>
              </a:spcBef>
              <a:defRPr/>
            </a:pPr>
            <a:r>
              <a:rPr lang="en-GB" b="1" dirty="0">
                <a:solidFill>
                  <a:prstClr val="black"/>
                </a:solidFill>
                <a:latin typeface="Calibri"/>
              </a:rPr>
              <a:t>Aim:</a:t>
            </a:r>
          </a:p>
          <a:p>
            <a:pPr>
              <a:spcBef>
                <a:spcPct val="20000"/>
              </a:spcBef>
              <a:defRPr/>
            </a:pPr>
            <a:r>
              <a:rPr lang="en-GB" sz="1400" dirty="0">
                <a:solidFill>
                  <a:prstClr val="black"/>
                </a:solidFill>
                <a:latin typeface="Calibri"/>
              </a:rPr>
              <a:t>This needs assessment aims to inform sexual and reproductive health strategy and commissioning, by providing an evidence base on the sexual and reproductive health needs of the Tower Hamlets population and the extent to which current provision meets these needs.   </a:t>
            </a:r>
          </a:p>
          <a:p>
            <a:pPr>
              <a:spcBef>
                <a:spcPct val="20000"/>
              </a:spcBef>
              <a:defRPr/>
            </a:pPr>
            <a:endParaRPr lang="en-GB" dirty="0">
              <a:solidFill>
                <a:prstClr val="black"/>
              </a:solidFill>
              <a:latin typeface="Calibri"/>
            </a:endParaRPr>
          </a:p>
          <a:p>
            <a:pPr>
              <a:spcBef>
                <a:spcPct val="20000"/>
              </a:spcBef>
              <a:defRPr/>
            </a:pPr>
            <a:endParaRPr lang="en-GB" dirty="0">
              <a:solidFill>
                <a:prstClr val="black"/>
              </a:solidFill>
              <a:latin typeface="Calibri"/>
            </a:endParaRPr>
          </a:p>
          <a:p>
            <a:r>
              <a:rPr lang="en-GB" b="1" dirty="0"/>
              <a:t>Objectives:</a:t>
            </a:r>
          </a:p>
          <a:p>
            <a:endParaRPr lang="en-GB" sz="1400" dirty="0"/>
          </a:p>
          <a:p>
            <a:r>
              <a:rPr lang="en-GB" sz="1400" dirty="0"/>
              <a:t>This sexual and reproductive health needs assessment factsheet objectives are to:</a:t>
            </a:r>
          </a:p>
          <a:p>
            <a:endParaRPr lang="en-GB" sz="1400" dirty="0"/>
          </a:p>
          <a:p>
            <a:pPr marL="285750" indent="-285750">
              <a:buFont typeface="Arial" panose="020B0604020202020204" pitchFamily="34" charset="0"/>
              <a:buChar char="•"/>
            </a:pPr>
            <a:r>
              <a:rPr lang="en-GB" sz="1400" dirty="0"/>
              <a:t>Build a profile of the sexual and reproductive health needs of people in Tower Hamlets and identify the needs of different groups,</a:t>
            </a:r>
          </a:p>
          <a:p>
            <a:pPr marL="285750" indent="-285750">
              <a:buFont typeface="Arial" panose="020B0604020202020204" pitchFamily="34" charset="0"/>
              <a:buChar char="•"/>
            </a:pPr>
            <a:r>
              <a:rPr lang="en-GB" sz="1400" dirty="0"/>
              <a:t>Understand the current use of sexual health provision and services, and identify gaps between sexual and reproductive health needs and service provision</a:t>
            </a:r>
          </a:p>
          <a:p>
            <a:pPr marL="285750" indent="-285750">
              <a:buFont typeface="Arial" panose="020B0604020202020204" pitchFamily="34" charset="0"/>
              <a:buChar char="•"/>
            </a:pPr>
            <a:r>
              <a:rPr lang="en-GB" sz="1400" dirty="0"/>
              <a:t>To provide an evidence base to inform </a:t>
            </a:r>
          </a:p>
          <a:p>
            <a:pPr marL="800100" lvl="1" indent="-342900">
              <a:buAutoNum type="alphaLcParenBoth"/>
            </a:pPr>
            <a:r>
              <a:rPr lang="en-GB" sz="1400" dirty="0"/>
              <a:t>the re-commissioning and delivery of sexual health services</a:t>
            </a:r>
          </a:p>
          <a:p>
            <a:pPr marL="800100" lvl="1" indent="-342900">
              <a:buAutoNum type="alphaLcParenBoth"/>
            </a:pPr>
            <a:r>
              <a:rPr lang="en-GB" sz="1400" dirty="0"/>
              <a:t>high priority actions in Tower Hamlets that can be delivered in support of the implementation of the NEL sexual and reproductive health strategy. </a:t>
            </a:r>
          </a:p>
        </p:txBody>
      </p:sp>
    </p:spTree>
    <p:extLst>
      <p:ext uri="{BB962C8B-B14F-4D97-AF65-F5344CB8AC3E}">
        <p14:creationId xmlns:p14="http://schemas.microsoft.com/office/powerpoint/2010/main" val="582834543"/>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094367-3FBF-B23C-07DF-1C3B89F062A1}"/>
              </a:ext>
            </a:extLst>
          </p:cNvPr>
          <p:cNvSpPr>
            <a:spLocks noGrp="1"/>
          </p:cNvSpPr>
          <p:nvPr>
            <p:ph type="title"/>
          </p:nvPr>
        </p:nvSpPr>
        <p:spPr>
          <a:xfrm>
            <a:off x="2047400" y="334883"/>
            <a:ext cx="6055730" cy="832757"/>
          </a:xfrm>
        </p:spPr>
        <p:txBody>
          <a:bodyPr>
            <a:normAutofit/>
          </a:bodyPr>
          <a:lstStyle/>
          <a:p>
            <a:r>
              <a:rPr lang="en-GB" sz="1800" b="1" dirty="0">
                <a:solidFill>
                  <a:schemeClr val="tx2"/>
                </a:solidFill>
              </a:rPr>
              <a:t>Sexual and reproductive health strategy </a:t>
            </a:r>
            <a:br>
              <a:rPr lang="en-GB" sz="1800" b="1" dirty="0">
                <a:solidFill>
                  <a:schemeClr val="tx2"/>
                </a:solidFill>
              </a:rPr>
            </a:br>
            <a:r>
              <a:rPr lang="en-GB" sz="1800" b="1" dirty="0">
                <a:solidFill>
                  <a:schemeClr val="tx2"/>
                </a:solidFill>
              </a:rPr>
              <a:t>A summary of the Tower Hamlets action plan for 2024-25</a:t>
            </a:r>
          </a:p>
        </p:txBody>
      </p:sp>
      <p:sp>
        <p:nvSpPr>
          <p:cNvPr id="3" name="Rectangle 2">
            <a:extLst>
              <a:ext uri="{FF2B5EF4-FFF2-40B4-BE49-F238E27FC236}">
                <a16:creationId xmlns:a16="http://schemas.microsoft.com/office/drawing/2014/main" id="{B630BEDB-DED9-4920-EFAE-360A59AB5147}"/>
              </a:ext>
            </a:extLst>
          </p:cNvPr>
          <p:cNvSpPr/>
          <p:nvPr/>
        </p:nvSpPr>
        <p:spPr>
          <a:xfrm>
            <a:off x="95752" y="1391326"/>
            <a:ext cx="2062093" cy="2039815"/>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rPr>
              <a:t>Priority 1: Health fulfilling relationships</a:t>
            </a:r>
          </a:p>
          <a:p>
            <a:endParaRPr lang="en-GB" sz="750" b="1" dirty="0">
              <a:solidFill>
                <a:schemeClr val="tx1"/>
              </a:solidFill>
            </a:endParaRPr>
          </a:p>
          <a:p>
            <a:pPr marL="128588" indent="-128588">
              <a:buFont typeface="Arial" panose="020B0604020202020204" pitchFamily="34" charset="0"/>
              <a:buChar char="•"/>
            </a:pPr>
            <a:r>
              <a:rPr lang="en-GB" sz="800" dirty="0">
                <a:solidFill>
                  <a:schemeClr val="tx1"/>
                </a:solidFill>
              </a:rPr>
              <a:t>Conduct a sexual and reproductive health needs survey with young people </a:t>
            </a:r>
          </a:p>
          <a:p>
            <a:pPr marL="128588" indent="-128588">
              <a:buFont typeface="Arial" panose="020B0604020202020204" pitchFamily="34" charset="0"/>
              <a:buChar char="•"/>
            </a:pPr>
            <a:r>
              <a:rPr lang="en-GB" sz="800" dirty="0">
                <a:solidFill>
                  <a:schemeClr val="tx1"/>
                </a:solidFill>
              </a:rPr>
              <a:t>Map relationship, sex and health education delivered in secondary schools</a:t>
            </a:r>
          </a:p>
          <a:p>
            <a:pPr marL="128588" indent="-128588">
              <a:buFont typeface="Arial" panose="020B0604020202020204" pitchFamily="34" charset="0"/>
              <a:buChar char="•"/>
            </a:pPr>
            <a:r>
              <a:rPr lang="en-GB" sz="800" dirty="0">
                <a:solidFill>
                  <a:schemeClr val="tx1"/>
                </a:solidFill>
              </a:rPr>
              <a:t>Young people's stakeholder event </a:t>
            </a:r>
          </a:p>
          <a:p>
            <a:pPr marL="128588" indent="-128588">
              <a:buFont typeface="Arial" panose="020B0604020202020204" pitchFamily="34" charset="0"/>
              <a:buChar char="•"/>
            </a:pPr>
            <a:r>
              <a:rPr lang="en-GB" sz="800" dirty="0">
                <a:solidFill>
                  <a:schemeClr val="tx1"/>
                </a:solidFill>
              </a:rPr>
              <a:t>Frontline staff working with young people receive training/ refresher training  on sexual violence and abuse  </a:t>
            </a:r>
          </a:p>
        </p:txBody>
      </p:sp>
      <p:sp>
        <p:nvSpPr>
          <p:cNvPr id="4" name="Rectangle 3">
            <a:extLst>
              <a:ext uri="{FF2B5EF4-FFF2-40B4-BE49-F238E27FC236}">
                <a16:creationId xmlns:a16="http://schemas.microsoft.com/office/drawing/2014/main" id="{CA693268-367E-1B70-ACDC-B9D97511C0E8}"/>
              </a:ext>
            </a:extLst>
          </p:cNvPr>
          <p:cNvSpPr/>
          <p:nvPr/>
        </p:nvSpPr>
        <p:spPr>
          <a:xfrm>
            <a:off x="2226257" y="1401418"/>
            <a:ext cx="2120431" cy="2039815"/>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750" b="1" dirty="0">
              <a:solidFill>
                <a:schemeClr val="tx1"/>
              </a:solidFill>
            </a:endParaRPr>
          </a:p>
          <a:p>
            <a:pPr algn="ctr"/>
            <a:endParaRPr lang="en-US" sz="900" b="1" dirty="0">
              <a:solidFill>
                <a:schemeClr val="tx1"/>
              </a:solidFill>
            </a:endParaRPr>
          </a:p>
          <a:p>
            <a:pPr algn="ctr"/>
            <a:r>
              <a:rPr lang="en-US" sz="900" b="1" dirty="0">
                <a:solidFill>
                  <a:schemeClr val="tx1"/>
                </a:solidFill>
              </a:rPr>
              <a:t>Priority 2: Good reproductive health across the life course </a:t>
            </a:r>
          </a:p>
          <a:p>
            <a:pPr algn="ctr"/>
            <a:endParaRPr lang="en-US" sz="900" b="1" dirty="0">
              <a:solidFill>
                <a:schemeClr val="tx1"/>
              </a:solidFill>
            </a:endParaRPr>
          </a:p>
          <a:p>
            <a:pPr marL="128588" indent="-128588">
              <a:buFont typeface="Arial" panose="020B0604020202020204" pitchFamily="34" charset="0"/>
              <a:buChar char="•"/>
            </a:pPr>
            <a:r>
              <a:rPr lang="en-US" sz="900" dirty="0">
                <a:solidFill>
                  <a:schemeClr val="tx1"/>
                </a:solidFill>
              </a:rPr>
              <a:t>Engagement /co-production  community on contraception options </a:t>
            </a:r>
          </a:p>
          <a:p>
            <a:pPr marL="128588" indent="-128588">
              <a:buFont typeface="Arial" panose="020B0604020202020204" pitchFamily="34" charset="0"/>
              <a:buChar char="•"/>
            </a:pPr>
            <a:r>
              <a:rPr lang="en-US" sz="900" dirty="0">
                <a:solidFill>
                  <a:schemeClr val="tx1"/>
                </a:solidFill>
              </a:rPr>
              <a:t>Increased GP LARC provision </a:t>
            </a:r>
          </a:p>
          <a:p>
            <a:pPr marL="128588" indent="-128588">
              <a:buFont typeface="Arial" panose="020B0604020202020204" pitchFamily="34" charset="0"/>
              <a:buChar char="•"/>
            </a:pPr>
            <a:r>
              <a:rPr lang="en-US" sz="900" dirty="0">
                <a:solidFill>
                  <a:schemeClr val="tx1"/>
                </a:solidFill>
              </a:rPr>
              <a:t>Increasing awareness about contraception methods among BAME communities </a:t>
            </a:r>
          </a:p>
          <a:p>
            <a:pPr marL="128588" indent="-128588">
              <a:buFont typeface="Arial" panose="020B0604020202020204" pitchFamily="34" charset="0"/>
              <a:buChar char="•"/>
            </a:pPr>
            <a:r>
              <a:rPr lang="en-US" sz="900" dirty="0">
                <a:solidFill>
                  <a:schemeClr val="tx1"/>
                </a:solidFill>
              </a:rPr>
              <a:t>Training community champions</a:t>
            </a:r>
          </a:p>
          <a:p>
            <a:pPr marL="128588" indent="-128588">
              <a:buFont typeface="Arial" panose="020B0604020202020204" pitchFamily="34" charset="0"/>
              <a:buChar char="•"/>
            </a:pPr>
            <a:r>
              <a:rPr lang="en-US" sz="900" dirty="0">
                <a:solidFill>
                  <a:schemeClr val="tx1"/>
                </a:solidFill>
              </a:rPr>
              <a:t>Evaluation of Tower Hamlets women’s health hub service</a:t>
            </a:r>
          </a:p>
          <a:p>
            <a:pPr marL="128588" indent="-128588">
              <a:buFont typeface="Arial" panose="020B0604020202020204" pitchFamily="34" charset="0"/>
              <a:buChar char="•"/>
            </a:pPr>
            <a:endParaRPr lang="en-US" sz="600" dirty="0"/>
          </a:p>
          <a:p>
            <a:pPr marL="128588" indent="-128588">
              <a:buFont typeface="Arial" panose="020B0604020202020204" pitchFamily="34" charset="0"/>
              <a:buChar char="•"/>
            </a:pPr>
            <a:endParaRPr lang="en-US" sz="600" dirty="0"/>
          </a:p>
          <a:p>
            <a:pPr marL="128588" indent="-128588">
              <a:buFont typeface="Arial" panose="020B0604020202020204" pitchFamily="34" charset="0"/>
              <a:buChar char="•"/>
            </a:pPr>
            <a:endParaRPr lang="en-GB" sz="600" dirty="0"/>
          </a:p>
        </p:txBody>
      </p:sp>
      <p:sp>
        <p:nvSpPr>
          <p:cNvPr id="5" name="Rectangle 4">
            <a:extLst>
              <a:ext uri="{FF2B5EF4-FFF2-40B4-BE49-F238E27FC236}">
                <a16:creationId xmlns:a16="http://schemas.microsoft.com/office/drawing/2014/main" id="{F3E1D8C1-F131-E325-A92A-1FB9B4FF438F}"/>
              </a:ext>
            </a:extLst>
          </p:cNvPr>
          <p:cNvSpPr/>
          <p:nvPr/>
        </p:nvSpPr>
        <p:spPr>
          <a:xfrm>
            <a:off x="4415100" y="1401418"/>
            <a:ext cx="2142554" cy="2039815"/>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675" b="1" dirty="0">
              <a:solidFill>
                <a:schemeClr val="tx2"/>
              </a:solidFill>
            </a:endParaRPr>
          </a:p>
          <a:p>
            <a:pPr algn="ctr"/>
            <a:endParaRPr lang="en-GB" sz="900" b="1" dirty="0">
              <a:solidFill>
                <a:schemeClr val="tx1"/>
              </a:solidFill>
            </a:endParaRPr>
          </a:p>
          <a:p>
            <a:pPr algn="ctr"/>
            <a:endParaRPr lang="en-GB" sz="900" b="1" dirty="0">
              <a:solidFill>
                <a:schemeClr val="tx1"/>
              </a:solidFill>
            </a:endParaRPr>
          </a:p>
          <a:p>
            <a:pPr algn="ctr"/>
            <a:r>
              <a:rPr lang="en-GB" sz="900" b="1" dirty="0">
                <a:solidFill>
                  <a:schemeClr val="tx1"/>
                </a:solidFill>
              </a:rPr>
              <a:t>Priority 3: high quality and innovative STI testing &amp; treatment</a:t>
            </a:r>
          </a:p>
          <a:p>
            <a:pPr algn="ctr"/>
            <a:endParaRPr lang="en-GB" sz="900" b="1" dirty="0">
              <a:solidFill>
                <a:schemeClr val="tx1"/>
              </a:solidFill>
            </a:endParaRPr>
          </a:p>
          <a:p>
            <a:pPr marL="128588" indent="-128588">
              <a:buFont typeface="Arial" panose="020B0604020202020204" pitchFamily="34" charset="0"/>
              <a:buChar char="•"/>
            </a:pPr>
            <a:r>
              <a:rPr lang="en-GB" sz="900" dirty="0">
                <a:solidFill>
                  <a:schemeClr val="tx1"/>
                </a:solidFill>
              </a:rPr>
              <a:t>Communications messaging is developed that targets population with high burden of STIs</a:t>
            </a:r>
          </a:p>
          <a:p>
            <a:pPr marL="128588" indent="-128588">
              <a:buFont typeface="Arial" panose="020B0604020202020204" pitchFamily="34" charset="0"/>
              <a:buChar char="•"/>
            </a:pPr>
            <a:r>
              <a:rPr lang="en-GB" sz="900" dirty="0">
                <a:solidFill>
                  <a:schemeClr val="tx1"/>
                </a:solidFill>
              </a:rPr>
              <a:t>Resident engagement plan is developed with outreach partners and delivered to support high risk resents that  don’t engage with services </a:t>
            </a:r>
          </a:p>
          <a:p>
            <a:pPr marL="128588" indent="-128588">
              <a:buFont typeface="Arial" panose="020B0604020202020204" pitchFamily="34" charset="0"/>
              <a:buChar char="•"/>
            </a:pPr>
            <a:r>
              <a:rPr lang="en-GB" sz="900" dirty="0">
                <a:solidFill>
                  <a:schemeClr val="tx1"/>
                </a:solidFill>
              </a:rPr>
              <a:t>Increase PrEP use in high-risk groups </a:t>
            </a:r>
          </a:p>
          <a:p>
            <a:pPr marL="128588" indent="-128588" algn="ctr">
              <a:buFont typeface="Arial" panose="020B0604020202020204" pitchFamily="34" charset="0"/>
              <a:buChar char="•"/>
            </a:pPr>
            <a:endParaRPr lang="en-GB" sz="788" dirty="0"/>
          </a:p>
          <a:p>
            <a:pPr marL="128588" indent="-128588" algn="ctr">
              <a:buFont typeface="Arial" panose="020B0604020202020204" pitchFamily="34" charset="0"/>
              <a:buChar char="•"/>
            </a:pPr>
            <a:endParaRPr lang="en-GB" sz="788" dirty="0"/>
          </a:p>
        </p:txBody>
      </p:sp>
      <p:sp>
        <p:nvSpPr>
          <p:cNvPr id="6" name="Rectangle 5">
            <a:extLst>
              <a:ext uri="{FF2B5EF4-FFF2-40B4-BE49-F238E27FC236}">
                <a16:creationId xmlns:a16="http://schemas.microsoft.com/office/drawing/2014/main" id="{A73543C0-3635-5308-C641-8350C90D6B45}"/>
              </a:ext>
            </a:extLst>
          </p:cNvPr>
          <p:cNvSpPr/>
          <p:nvPr/>
        </p:nvSpPr>
        <p:spPr>
          <a:xfrm>
            <a:off x="744693" y="3488250"/>
            <a:ext cx="2480591" cy="2135763"/>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rPr>
              <a:t>Priority 4: HIV towards zero transmission &amp; living well with HIV</a:t>
            </a:r>
          </a:p>
          <a:p>
            <a:pPr algn="ctr"/>
            <a:endParaRPr lang="en-GB" sz="900" dirty="0">
              <a:solidFill>
                <a:schemeClr val="tx1"/>
              </a:solidFill>
            </a:endParaRPr>
          </a:p>
          <a:p>
            <a:pPr marL="128588" indent="-128588">
              <a:buFont typeface="Arial" panose="020B0604020202020204" pitchFamily="34" charset="0"/>
              <a:buChar char="•"/>
            </a:pPr>
            <a:r>
              <a:rPr lang="en-US" sz="900" dirty="0">
                <a:solidFill>
                  <a:schemeClr val="tx1"/>
                </a:solidFill>
              </a:rPr>
              <a:t>Increase PrEP use in high-risk groups</a:t>
            </a:r>
            <a:r>
              <a:rPr lang="en-GB" sz="900" dirty="0">
                <a:solidFill>
                  <a:schemeClr val="tx1"/>
                </a:solidFill>
              </a:rPr>
              <a:t> </a:t>
            </a:r>
          </a:p>
          <a:p>
            <a:pPr marL="128588" indent="-128588">
              <a:buFont typeface="Arial" panose="020B0604020202020204" pitchFamily="34" charset="0"/>
              <a:buChar char="•"/>
            </a:pPr>
            <a:r>
              <a:rPr lang="en-US" sz="900" dirty="0">
                <a:solidFill>
                  <a:schemeClr val="tx1"/>
                </a:solidFill>
              </a:rPr>
              <a:t>HIV training sessions delivered for GPs and other primary care staff.</a:t>
            </a:r>
          </a:p>
          <a:p>
            <a:pPr marL="128588" indent="-128588">
              <a:buFont typeface="Arial" panose="020B0604020202020204" pitchFamily="34" charset="0"/>
              <a:buChar char="•"/>
            </a:pPr>
            <a:r>
              <a:rPr lang="en-US" sz="900" dirty="0">
                <a:solidFill>
                  <a:schemeClr val="tx1"/>
                </a:solidFill>
              </a:rPr>
              <a:t>Continuation of HIV testing service in emergency departments </a:t>
            </a:r>
          </a:p>
          <a:p>
            <a:pPr marL="128588" indent="-128588">
              <a:buFont typeface="Arial" panose="020B0604020202020204" pitchFamily="34" charset="0"/>
              <a:buChar char="•"/>
            </a:pPr>
            <a:r>
              <a:rPr lang="en-US" sz="900" dirty="0">
                <a:solidFill>
                  <a:schemeClr val="tx1"/>
                </a:solidFill>
              </a:rPr>
              <a:t>Develop a plan for implementing  the new HIV Confident Charter to tackle stigma</a:t>
            </a:r>
            <a:endParaRPr lang="en-GB" sz="900" dirty="0">
              <a:solidFill>
                <a:schemeClr val="tx1"/>
              </a:solidFill>
            </a:endParaRPr>
          </a:p>
        </p:txBody>
      </p:sp>
      <p:sp>
        <p:nvSpPr>
          <p:cNvPr id="7" name="Rectangle 6">
            <a:extLst>
              <a:ext uri="{FF2B5EF4-FFF2-40B4-BE49-F238E27FC236}">
                <a16:creationId xmlns:a16="http://schemas.microsoft.com/office/drawing/2014/main" id="{67C46C10-2CFE-0708-1F8A-9DF79D5B1026}"/>
              </a:ext>
            </a:extLst>
          </p:cNvPr>
          <p:cNvSpPr/>
          <p:nvPr/>
        </p:nvSpPr>
        <p:spPr>
          <a:xfrm>
            <a:off x="3388241" y="3488250"/>
            <a:ext cx="2323846" cy="2140883"/>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750" b="1" dirty="0">
              <a:solidFill>
                <a:schemeClr val="tx2"/>
              </a:solidFill>
            </a:endParaRPr>
          </a:p>
          <a:p>
            <a:pPr algn="ctr"/>
            <a:endParaRPr lang="en-GB" sz="900" b="1" dirty="0">
              <a:solidFill>
                <a:schemeClr val="tx2"/>
              </a:solidFill>
            </a:endParaRPr>
          </a:p>
          <a:p>
            <a:pPr algn="ctr"/>
            <a:r>
              <a:rPr lang="en-GB" sz="900" b="1" dirty="0">
                <a:solidFill>
                  <a:schemeClr val="tx1"/>
                </a:solidFill>
              </a:rPr>
              <a:t>Cross cutting priorities: </a:t>
            </a:r>
          </a:p>
          <a:p>
            <a:pPr algn="ctr"/>
            <a:endParaRPr lang="en-GB" sz="900" b="1" dirty="0">
              <a:solidFill>
                <a:schemeClr val="tx1"/>
              </a:solidFill>
            </a:endParaRPr>
          </a:p>
          <a:p>
            <a:pPr marL="214313" indent="-214313">
              <a:buFont typeface="Arial" panose="020B0604020202020204" pitchFamily="34" charset="0"/>
              <a:buChar char="•"/>
            </a:pPr>
            <a:r>
              <a:rPr lang="en-GB" sz="900" dirty="0">
                <a:solidFill>
                  <a:schemeClr val="tx1"/>
                </a:solidFill>
              </a:rPr>
              <a:t>Sexual and reproductive health needs assessment to review local and make recommendations for action</a:t>
            </a:r>
          </a:p>
          <a:p>
            <a:pPr marL="214313" indent="-214313">
              <a:buFont typeface="Arial" panose="020B0604020202020204" pitchFamily="34" charset="0"/>
              <a:buChar char="•"/>
            </a:pPr>
            <a:r>
              <a:rPr lang="en-GB" sz="900" dirty="0">
                <a:solidFill>
                  <a:schemeClr val="tx1"/>
                </a:solidFill>
              </a:rPr>
              <a:t>Review the SRH support needs of underserved communities ( GBMSM groups, asylum seeks, people living in hostels &amp; sex workers)</a:t>
            </a:r>
          </a:p>
          <a:p>
            <a:pPr marL="214313" indent="-214313">
              <a:buFont typeface="Arial" panose="020B0604020202020204" pitchFamily="34" charset="0"/>
              <a:buChar char="•"/>
            </a:pPr>
            <a:r>
              <a:rPr lang="en-GB" sz="900" dirty="0">
                <a:solidFill>
                  <a:schemeClr val="tx1"/>
                </a:solidFill>
              </a:rPr>
              <a:t>Reducing sexual and reproductive health stigma events   </a:t>
            </a:r>
          </a:p>
          <a:p>
            <a:pPr marL="214313" indent="-214313">
              <a:buFont typeface="Arial" panose="020B0604020202020204" pitchFamily="34" charset="0"/>
              <a:buChar char="•"/>
            </a:pPr>
            <a:r>
              <a:rPr lang="en-GB" sz="900" dirty="0">
                <a:solidFill>
                  <a:schemeClr val="tx1"/>
                </a:solidFill>
              </a:rPr>
              <a:t>Annual resident feedback on accessibility of the sexual health service</a:t>
            </a:r>
          </a:p>
          <a:p>
            <a:pPr marL="214313" indent="-214313" algn="ctr">
              <a:buFont typeface="Arial" panose="020B0604020202020204" pitchFamily="34" charset="0"/>
              <a:buChar char="•"/>
            </a:pPr>
            <a:endParaRPr lang="en-GB" sz="675" dirty="0">
              <a:solidFill>
                <a:schemeClr val="tx2"/>
              </a:solidFill>
            </a:endParaRPr>
          </a:p>
          <a:p>
            <a:pPr marL="214313" indent="-214313" algn="ctr">
              <a:buFont typeface="Arial" panose="020B0604020202020204" pitchFamily="34" charset="0"/>
              <a:buChar char="•"/>
            </a:pPr>
            <a:endParaRPr lang="en-GB" sz="675" dirty="0">
              <a:solidFill>
                <a:schemeClr val="tx2"/>
              </a:solidFill>
            </a:endParaRPr>
          </a:p>
        </p:txBody>
      </p:sp>
      <p:sp>
        <p:nvSpPr>
          <p:cNvPr id="11" name="TextBox 10">
            <a:extLst>
              <a:ext uri="{FF2B5EF4-FFF2-40B4-BE49-F238E27FC236}">
                <a16:creationId xmlns:a16="http://schemas.microsoft.com/office/drawing/2014/main" id="{D50AA964-4F6B-8BCC-FF99-64D045582EC7}"/>
              </a:ext>
            </a:extLst>
          </p:cNvPr>
          <p:cNvSpPr txBox="1"/>
          <p:nvPr/>
        </p:nvSpPr>
        <p:spPr>
          <a:xfrm>
            <a:off x="6626067" y="1476874"/>
            <a:ext cx="2323846" cy="4778231"/>
          </a:xfrm>
          <a:prstGeom prst="rect">
            <a:avLst/>
          </a:prstGeom>
          <a:noFill/>
        </p:spPr>
        <p:txBody>
          <a:bodyPr wrap="square" rtlCol="0">
            <a:spAutoFit/>
          </a:bodyPr>
          <a:lstStyle/>
          <a:p>
            <a:pPr marL="214313" indent="-214313">
              <a:buFont typeface="Arial" panose="020B0604020202020204" pitchFamily="34" charset="0"/>
              <a:buChar char="•"/>
            </a:pPr>
            <a:r>
              <a:rPr lang="en-GB" sz="1050" dirty="0"/>
              <a:t>The Tower Hamlets action plan has been developed by the  Sexual and reproductive health </a:t>
            </a:r>
            <a:r>
              <a:rPr lang="en-GB" sz="1050" i="1" dirty="0"/>
              <a:t>Tower Hamlets Partnership Group</a:t>
            </a:r>
            <a:r>
              <a:rPr lang="en-GB" sz="1050" dirty="0"/>
              <a:t>, made up of key partners: </a:t>
            </a:r>
          </a:p>
          <a:p>
            <a:pPr marL="471488" lvl="1" indent="-128588">
              <a:buFont typeface="Arial" panose="020B0604020202020204" pitchFamily="34" charset="0"/>
              <a:buChar char="•"/>
            </a:pPr>
            <a:r>
              <a:rPr lang="en-GB" sz="1050" dirty="0"/>
              <a:t>CVS and other charity organisations that work with local communities</a:t>
            </a:r>
          </a:p>
          <a:p>
            <a:pPr marL="471488" lvl="1" indent="-128588">
              <a:buFont typeface="Arial" panose="020B0604020202020204" pitchFamily="34" charset="0"/>
              <a:buChar char="•"/>
            </a:pPr>
            <a:r>
              <a:rPr lang="en-GB" sz="1050" dirty="0"/>
              <a:t>Health Lives Team </a:t>
            </a:r>
          </a:p>
          <a:p>
            <a:pPr marL="471488" lvl="1" indent="-128588">
              <a:buFont typeface="Arial" panose="020B0604020202020204" pitchFamily="34" charset="0"/>
              <a:buChar char="•"/>
            </a:pPr>
            <a:r>
              <a:rPr lang="en-GB" sz="1050" dirty="0"/>
              <a:t>Public health</a:t>
            </a:r>
          </a:p>
          <a:p>
            <a:pPr marL="471488" lvl="1" indent="-128588">
              <a:buFont typeface="Arial" panose="020B0604020202020204" pitchFamily="34" charset="0"/>
              <a:buChar char="•"/>
            </a:pPr>
            <a:r>
              <a:rPr lang="en-GB" sz="1050" dirty="0"/>
              <a:t>Sexual health service &amp; young people’s service</a:t>
            </a:r>
          </a:p>
          <a:p>
            <a:pPr marL="471488" lvl="1" indent="-128588">
              <a:buFont typeface="Arial" panose="020B0604020202020204" pitchFamily="34" charset="0"/>
              <a:buChar char="•"/>
            </a:pPr>
            <a:r>
              <a:rPr lang="en-GB" sz="1050" dirty="0"/>
              <a:t>Youth service </a:t>
            </a:r>
          </a:p>
          <a:p>
            <a:pPr marL="471488" lvl="1" indent="-128588">
              <a:buFont typeface="Arial" panose="020B0604020202020204" pitchFamily="34" charset="0"/>
              <a:buChar char="•"/>
            </a:pPr>
            <a:r>
              <a:rPr lang="en-GB" sz="1050" dirty="0"/>
              <a:t>VAWG </a:t>
            </a:r>
          </a:p>
          <a:p>
            <a:pPr marL="471488" lvl="1" indent="-128588">
              <a:buFont typeface="Arial" panose="020B0604020202020204" pitchFamily="34" charset="0"/>
              <a:buChar char="•"/>
            </a:pPr>
            <a:r>
              <a:rPr lang="en-GB" sz="1050" dirty="0"/>
              <a:t>Learning disabilities service</a:t>
            </a:r>
          </a:p>
          <a:p>
            <a:pPr marL="471488" lvl="1" indent="-128588">
              <a:buFont typeface="Arial" panose="020B0604020202020204" pitchFamily="34" charset="0"/>
              <a:buChar char="•"/>
            </a:pPr>
            <a:r>
              <a:rPr lang="en-GB" sz="1050" dirty="0"/>
              <a:t>Community pharmacy representative</a:t>
            </a:r>
          </a:p>
          <a:p>
            <a:pPr marL="471488" lvl="1" indent="-128588">
              <a:buFont typeface="Arial" panose="020B0604020202020204" pitchFamily="34" charset="0"/>
              <a:buChar char="•"/>
            </a:pPr>
            <a:r>
              <a:rPr lang="en-GB" sz="1050" dirty="0"/>
              <a:t>GP representatives </a:t>
            </a:r>
          </a:p>
          <a:p>
            <a:pPr lvl="1"/>
            <a:endParaRPr lang="en-GB" sz="1050" dirty="0"/>
          </a:p>
          <a:p>
            <a:pPr lvl="1"/>
            <a:r>
              <a:rPr lang="en-GB" sz="1050" dirty="0"/>
              <a:t>The partnership group will oversee the implementation of the local action plan on a quarterly basis.</a:t>
            </a:r>
          </a:p>
          <a:p>
            <a:endParaRPr lang="en-GB" sz="1050" dirty="0"/>
          </a:p>
          <a:p>
            <a:pPr marL="128588" indent="-128588">
              <a:buFont typeface="Arial" panose="020B0604020202020204" pitchFamily="34" charset="0"/>
              <a:buChar char="•"/>
            </a:pPr>
            <a:r>
              <a:rPr lang="en-GB" sz="1050" dirty="0"/>
              <a:t>Resident engagement took place through focus groups to check whether these were the right actions for 2024-2025.</a:t>
            </a:r>
            <a:endParaRPr lang="en-GB" sz="750" dirty="0"/>
          </a:p>
        </p:txBody>
      </p:sp>
    </p:spTree>
    <p:extLst>
      <p:ext uri="{BB962C8B-B14F-4D97-AF65-F5344CB8AC3E}">
        <p14:creationId xmlns:p14="http://schemas.microsoft.com/office/powerpoint/2010/main" val="4215197636"/>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D060150-6CEF-70F8-9A82-C35AD690E576}"/>
              </a:ext>
            </a:extLst>
          </p:cNvPr>
          <p:cNvSpPr txBox="1">
            <a:spLocks noGrp="1"/>
          </p:cNvSpPr>
          <p:nvPr>
            <p:ph type="title" idx="4294967295"/>
          </p:nvPr>
        </p:nvSpPr>
        <p:spPr>
          <a:xfrm>
            <a:off x="1351373" y="80475"/>
            <a:ext cx="6441254" cy="830997"/>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srgbClr val="002060"/>
                </a:solidFill>
                <a:effectLst/>
                <a:uLnTx/>
                <a:uFillTx/>
                <a:latin typeface="+mn-lt"/>
                <a:ea typeface="+mn-ea"/>
                <a:cs typeface="+mn-cs"/>
              </a:rPr>
              <a:t>Tower Hamlets Sexual and reproductive health services </a:t>
            </a:r>
          </a:p>
        </p:txBody>
      </p:sp>
      <p:sp>
        <p:nvSpPr>
          <p:cNvPr id="5" name="TextBox 4">
            <a:extLst>
              <a:ext uri="{FF2B5EF4-FFF2-40B4-BE49-F238E27FC236}">
                <a16:creationId xmlns:a16="http://schemas.microsoft.com/office/drawing/2014/main" id="{41412392-5031-631E-B2B7-E87674FB74A1}"/>
              </a:ext>
            </a:extLst>
          </p:cNvPr>
          <p:cNvSpPr txBox="1"/>
          <p:nvPr/>
        </p:nvSpPr>
        <p:spPr>
          <a:xfrm>
            <a:off x="497264" y="911472"/>
            <a:ext cx="8035048" cy="4801314"/>
          </a:xfrm>
          <a:prstGeom prst="rect">
            <a:avLst/>
          </a:prstGeom>
          <a:noFill/>
        </p:spPr>
        <p:txBody>
          <a:bodyPr wrap="square" rtlCol="0">
            <a:spAutoFit/>
          </a:bodyPr>
          <a:lstStyle/>
          <a:p>
            <a:r>
              <a:rPr lang="en-GB" b="1" dirty="0"/>
              <a:t>Sexual and reproductive services that support residents in Tower Hamlets </a:t>
            </a:r>
          </a:p>
          <a:p>
            <a:endParaRPr lang="en-GB" b="1" i="1" dirty="0"/>
          </a:p>
          <a:p>
            <a:r>
              <a:rPr lang="en-GB" dirty="0"/>
              <a:t>Tower Hamlets residents have access to a wide range of services for sexual health, including:</a:t>
            </a:r>
          </a:p>
          <a:p>
            <a:pPr marL="285750" indent="-285750">
              <a:buFont typeface="Arial" panose="020B0604020202020204" pitchFamily="34" charset="0"/>
              <a:buChar char="•"/>
            </a:pPr>
            <a:r>
              <a:rPr lang="en-US" dirty="0"/>
              <a:t>Online STI testing services: Sexual Health London (PreventX) </a:t>
            </a:r>
          </a:p>
          <a:p>
            <a:pPr marL="285750" indent="-285750">
              <a:buFont typeface="Arial" panose="020B0604020202020204" pitchFamily="34" charset="0"/>
              <a:buChar char="•"/>
            </a:pPr>
            <a:r>
              <a:rPr lang="en-US" dirty="0"/>
              <a:t>All East: Specialist sexual health service </a:t>
            </a:r>
          </a:p>
          <a:p>
            <a:pPr marL="285750" indent="-285750">
              <a:buFont typeface="Arial" panose="020B0604020202020204" pitchFamily="34" charset="0"/>
              <a:buChar char="•"/>
            </a:pPr>
            <a:r>
              <a:rPr lang="en-US" dirty="0"/>
              <a:t>Primary care: GP practices provide Long-Acting Reversible Contraception (LARC), STI and HIV testing</a:t>
            </a:r>
          </a:p>
          <a:p>
            <a:pPr marL="285750" indent="-285750">
              <a:buFont typeface="Arial" panose="020B0604020202020204" pitchFamily="34" charset="0"/>
              <a:buChar char="•"/>
            </a:pPr>
            <a:r>
              <a:rPr lang="en-US" dirty="0"/>
              <a:t>Safe East: Specialist Sexual health service for young people</a:t>
            </a:r>
          </a:p>
          <a:p>
            <a:pPr marL="285750" indent="-285750">
              <a:buFont typeface="Arial" panose="020B0604020202020204" pitchFamily="34" charset="0"/>
              <a:buChar char="•"/>
            </a:pPr>
            <a:r>
              <a:rPr lang="en-US" dirty="0"/>
              <a:t>Community pharmacies (Emergency Hormonal Contraception (EHC), condoms, Chlamydia screening and treatment) </a:t>
            </a:r>
          </a:p>
          <a:p>
            <a:pPr marL="285750" indent="-285750">
              <a:buFont typeface="Arial" panose="020B0604020202020204" pitchFamily="34" charset="0"/>
              <a:buChar char="•"/>
            </a:pPr>
            <a:r>
              <a:rPr lang="en-US" dirty="0"/>
              <a:t>Positive East community HIV prevention and wellbeing service</a:t>
            </a:r>
          </a:p>
          <a:p>
            <a:pPr marL="285750" indent="-285750">
              <a:buFont typeface="Arial" panose="020B0604020202020204" pitchFamily="34" charset="0"/>
              <a:buChar char="•"/>
            </a:pPr>
            <a:r>
              <a:rPr lang="en-US" dirty="0"/>
              <a:t>Open Doors (supporting street sex workers through outreach, offering holistic support)</a:t>
            </a:r>
          </a:p>
          <a:p>
            <a:pPr marL="285750" indent="-285750">
              <a:buFont typeface="Arial" panose="020B0604020202020204" pitchFamily="34" charset="0"/>
              <a:buChar char="•"/>
            </a:pPr>
            <a:r>
              <a:rPr lang="en-US" dirty="0"/>
              <a:t>Women’s Health Hub pilot, Tower Hamlets service at Mile End Hospital in 2023.</a:t>
            </a:r>
          </a:p>
          <a:p>
            <a:pPr marL="285750" indent="-285750">
              <a:buFont typeface="Arial" panose="020B0604020202020204" pitchFamily="34" charset="0"/>
              <a:buChar char="•"/>
            </a:pPr>
            <a:endParaRPr lang="en-US" dirty="0"/>
          </a:p>
          <a:p>
            <a:r>
              <a:rPr lang="en-US" dirty="0"/>
              <a:t>The following slides set out some more detail on the provision from these services</a:t>
            </a:r>
            <a:endParaRPr lang="en-GB" dirty="0"/>
          </a:p>
        </p:txBody>
      </p:sp>
    </p:spTree>
    <p:extLst>
      <p:ext uri="{BB962C8B-B14F-4D97-AF65-F5344CB8AC3E}">
        <p14:creationId xmlns:p14="http://schemas.microsoft.com/office/powerpoint/2010/main" val="514546017"/>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B648545-596B-FDFF-521D-5A194C5C3CEE}"/>
              </a:ext>
            </a:extLst>
          </p:cNvPr>
          <p:cNvSpPr txBox="1">
            <a:spLocks noGrp="1"/>
          </p:cNvSpPr>
          <p:nvPr>
            <p:ph type="title" idx="4294967295"/>
          </p:nvPr>
        </p:nvSpPr>
        <p:spPr>
          <a:xfrm>
            <a:off x="1450845" y="76159"/>
            <a:ext cx="5288437" cy="52322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a:ln>
                  <a:noFill/>
                </a:ln>
                <a:solidFill>
                  <a:srgbClr val="002060"/>
                </a:solidFill>
                <a:effectLst/>
                <a:uLnTx/>
                <a:uFillTx/>
                <a:latin typeface="+mn-lt"/>
                <a:ea typeface="+mn-ea"/>
                <a:cs typeface="+mn-cs"/>
              </a:rPr>
              <a:t>Community pharmacy provision</a:t>
            </a:r>
          </a:p>
        </p:txBody>
      </p:sp>
      <p:sp>
        <p:nvSpPr>
          <p:cNvPr id="2" name="TextBox 1">
            <a:extLst>
              <a:ext uri="{FF2B5EF4-FFF2-40B4-BE49-F238E27FC236}">
                <a16:creationId xmlns:a16="http://schemas.microsoft.com/office/drawing/2014/main" id="{5F9A78AE-15BC-7B5B-5E62-01BA5055CD3A}"/>
              </a:ext>
            </a:extLst>
          </p:cNvPr>
          <p:cNvSpPr txBox="1"/>
          <p:nvPr/>
        </p:nvSpPr>
        <p:spPr>
          <a:xfrm>
            <a:off x="1354548" y="571144"/>
            <a:ext cx="7370592" cy="1015663"/>
          </a:xfrm>
          <a:prstGeom prst="rect">
            <a:avLst/>
          </a:prstGeom>
          <a:noFill/>
        </p:spPr>
        <p:txBody>
          <a:bodyPr wrap="square" rtlCol="0">
            <a:spAutoFit/>
          </a:bodyPr>
          <a:lstStyle/>
          <a:p>
            <a:r>
              <a:rPr lang="en-GB" sz="1200" u="sng" dirty="0"/>
              <a:t>Community Pharmacy service </a:t>
            </a:r>
          </a:p>
          <a:p>
            <a:r>
              <a:rPr lang="en-US" sz="1200" dirty="0"/>
              <a:t>26 Community pharmacies in Tower Hamlets provide sexual and reproductive health provisions which include:  </a:t>
            </a:r>
          </a:p>
          <a:p>
            <a:pPr marL="285750" indent="-285750">
              <a:buFont typeface="Arial" panose="020B0604020202020204" pitchFamily="34" charset="0"/>
              <a:buChar char="•"/>
            </a:pPr>
            <a:r>
              <a:rPr lang="en-US" sz="1200" dirty="0"/>
              <a:t>Chlamydia/gonorrhoea screening &amp; chlamydia treatment for sexually active people </a:t>
            </a:r>
          </a:p>
          <a:p>
            <a:pPr marL="285750" indent="-285750">
              <a:buFont typeface="Arial" panose="020B0604020202020204" pitchFamily="34" charset="0"/>
              <a:buChar char="•"/>
            </a:pPr>
            <a:r>
              <a:rPr lang="en-US" sz="1200" dirty="0"/>
              <a:t>Emergency hormonal contraception (EHC) for females 13 years and over </a:t>
            </a:r>
          </a:p>
          <a:p>
            <a:pPr marL="285750" indent="-285750">
              <a:buFont typeface="Arial" panose="020B0604020202020204" pitchFamily="34" charset="0"/>
              <a:buChar char="•"/>
            </a:pPr>
            <a:r>
              <a:rPr lang="en-US" sz="1200" dirty="0"/>
              <a:t>Condom distribution scheme for all sexually active 13 to 24-year-olds </a:t>
            </a:r>
            <a:endParaRPr lang="en-GB" sz="1200" dirty="0"/>
          </a:p>
        </p:txBody>
      </p:sp>
      <p:graphicFrame>
        <p:nvGraphicFramePr>
          <p:cNvPr id="12" name="Table 11">
            <a:extLst>
              <a:ext uri="{FF2B5EF4-FFF2-40B4-BE49-F238E27FC236}">
                <a16:creationId xmlns:a16="http://schemas.microsoft.com/office/drawing/2014/main" id="{CCFA9A73-0A45-5848-D81D-643ECF1FD396}"/>
              </a:ext>
            </a:extLst>
          </p:cNvPr>
          <p:cNvGraphicFramePr>
            <a:graphicFrameLocks noGrp="1"/>
          </p:cNvGraphicFramePr>
          <p:nvPr>
            <p:extLst>
              <p:ext uri="{D42A27DB-BD31-4B8C-83A1-F6EECF244321}">
                <p14:modId xmlns:p14="http://schemas.microsoft.com/office/powerpoint/2010/main" val="3950578097"/>
              </p:ext>
            </p:extLst>
          </p:nvPr>
        </p:nvGraphicFramePr>
        <p:xfrm>
          <a:off x="1354548" y="1803131"/>
          <a:ext cx="6450194" cy="2414258"/>
        </p:xfrm>
        <a:graphic>
          <a:graphicData uri="http://schemas.openxmlformats.org/drawingml/2006/table">
            <a:tbl>
              <a:tblPr firstRow="1" firstCol="1" bandRow="1">
                <a:tableStyleId>{7DF18680-E054-41AD-8BC1-D1AEF772440D}</a:tableStyleId>
              </a:tblPr>
              <a:tblGrid>
                <a:gridCol w="1691033">
                  <a:extLst>
                    <a:ext uri="{9D8B030D-6E8A-4147-A177-3AD203B41FA5}">
                      <a16:colId xmlns:a16="http://schemas.microsoft.com/office/drawing/2014/main" val="1138567886"/>
                    </a:ext>
                  </a:extLst>
                </a:gridCol>
                <a:gridCol w="882149">
                  <a:extLst>
                    <a:ext uri="{9D8B030D-6E8A-4147-A177-3AD203B41FA5}">
                      <a16:colId xmlns:a16="http://schemas.microsoft.com/office/drawing/2014/main" val="2598746070"/>
                    </a:ext>
                  </a:extLst>
                </a:gridCol>
                <a:gridCol w="873108">
                  <a:extLst>
                    <a:ext uri="{9D8B030D-6E8A-4147-A177-3AD203B41FA5}">
                      <a16:colId xmlns:a16="http://schemas.microsoft.com/office/drawing/2014/main" val="2413673772"/>
                    </a:ext>
                  </a:extLst>
                </a:gridCol>
                <a:gridCol w="1001300">
                  <a:extLst>
                    <a:ext uri="{9D8B030D-6E8A-4147-A177-3AD203B41FA5}">
                      <a16:colId xmlns:a16="http://schemas.microsoft.com/office/drawing/2014/main" val="331657547"/>
                    </a:ext>
                  </a:extLst>
                </a:gridCol>
                <a:gridCol w="1068055">
                  <a:extLst>
                    <a:ext uri="{9D8B030D-6E8A-4147-A177-3AD203B41FA5}">
                      <a16:colId xmlns:a16="http://schemas.microsoft.com/office/drawing/2014/main" val="4096464040"/>
                    </a:ext>
                  </a:extLst>
                </a:gridCol>
                <a:gridCol w="934549">
                  <a:extLst>
                    <a:ext uri="{9D8B030D-6E8A-4147-A177-3AD203B41FA5}">
                      <a16:colId xmlns:a16="http://schemas.microsoft.com/office/drawing/2014/main" val="1694172192"/>
                    </a:ext>
                  </a:extLst>
                </a:gridCol>
              </a:tblGrid>
              <a:tr h="623672">
                <a:tc>
                  <a:txBody>
                    <a:bodyPr/>
                    <a:lstStyle/>
                    <a:p>
                      <a:pPr algn="ctr">
                        <a:lnSpc>
                          <a:spcPct val="107000"/>
                        </a:lnSpc>
                        <a:spcAft>
                          <a:spcPts val="800"/>
                        </a:spcAft>
                      </a:pPr>
                      <a:r>
                        <a:rPr lang="en-GB" sz="1200" kern="0" dirty="0">
                          <a:solidFill>
                            <a:schemeClr val="tx1"/>
                          </a:solidFill>
                          <a:effectLst/>
                        </a:rPr>
                        <a:t>Community Pharmacy provision type </a:t>
                      </a:r>
                      <a:endParaRPr lang="en-GB" sz="1200" kern="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l">
                        <a:lnSpc>
                          <a:spcPct val="107000"/>
                        </a:lnSpc>
                        <a:spcAft>
                          <a:spcPts val="800"/>
                        </a:spcAft>
                      </a:pPr>
                      <a:r>
                        <a:rPr lang="en-GB" sz="1200" kern="0" dirty="0">
                          <a:solidFill>
                            <a:schemeClr val="tx1"/>
                          </a:solidFill>
                          <a:effectLst/>
                        </a:rPr>
                        <a:t>2018-19</a:t>
                      </a:r>
                      <a:endParaRPr lang="en-GB" sz="1200" kern="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l">
                        <a:lnSpc>
                          <a:spcPct val="107000"/>
                        </a:lnSpc>
                        <a:spcAft>
                          <a:spcPts val="800"/>
                        </a:spcAft>
                      </a:pPr>
                      <a:r>
                        <a:rPr lang="en-GB" sz="1200" kern="0" dirty="0">
                          <a:solidFill>
                            <a:schemeClr val="tx1"/>
                          </a:solidFill>
                          <a:effectLst/>
                        </a:rPr>
                        <a:t>2019-20</a:t>
                      </a:r>
                      <a:endParaRPr lang="en-GB" sz="1200" kern="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l">
                        <a:lnSpc>
                          <a:spcPct val="107000"/>
                        </a:lnSpc>
                        <a:spcAft>
                          <a:spcPts val="800"/>
                        </a:spcAft>
                      </a:pPr>
                      <a:r>
                        <a:rPr lang="en-GB" sz="1200" kern="0" dirty="0">
                          <a:solidFill>
                            <a:schemeClr val="tx1"/>
                          </a:solidFill>
                          <a:effectLst/>
                        </a:rPr>
                        <a:t>2020-21</a:t>
                      </a:r>
                      <a:endParaRPr lang="en-GB" sz="1200" kern="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l">
                        <a:lnSpc>
                          <a:spcPct val="107000"/>
                        </a:lnSpc>
                        <a:spcAft>
                          <a:spcPts val="800"/>
                        </a:spcAft>
                      </a:pPr>
                      <a:r>
                        <a:rPr lang="en-GB" sz="1200" kern="0" dirty="0">
                          <a:solidFill>
                            <a:schemeClr val="tx1"/>
                          </a:solidFill>
                          <a:effectLst/>
                        </a:rPr>
                        <a:t>2021-22</a:t>
                      </a:r>
                      <a:endParaRPr lang="en-GB" sz="1200" kern="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l">
                        <a:lnSpc>
                          <a:spcPct val="107000"/>
                        </a:lnSpc>
                        <a:spcAft>
                          <a:spcPts val="800"/>
                        </a:spcAft>
                      </a:pPr>
                      <a:r>
                        <a:rPr lang="en-GB" sz="1200" kern="0" dirty="0">
                          <a:solidFill>
                            <a:schemeClr val="tx1"/>
                          </a:solidFill>
                          <a:effectLst/>
                        </a:rPr>
                        <a:t>2022-23</a:t>
                      </a:r>
                      <a:endParaRPr lang="en-GB" sz="1200" kern="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073713358"/>
                  </a:ext>
                </a:extLst>
              </a:tr>
              <a:tr h="353289">
                <a:tc>
                  <a:txBody>
                    <a:bodyPr/>
                    <a:lstStyle/>
                    <a:p>
                      <a:pPr algn="ctr">
                        <a:lnSpc>
                          <a:spcPct val="107000"/>
                        </a:lnSpc>
                        <a:spcAft>
                          <a:spcPts val="800"/>
                        </a:spcAft>
                      </a:pPr>
                      <a:r>
                        <a:rPr lang="en-GB" sz="1200" kern="100" dirty="0">
                          <a:solidFill>
                            <a:schemeClr val="tx1"/>
                          </a:solidFill>
                          <a:effectLst/>
                        </a:rPr>
                        <a:t>EHC</a:t>
                      </a:r>
                      <a:endParaRPr lang="en-GB" sz="1200" kern="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800"/>
                        </a:spcAft>
                      </a:pPr>
                      <a:r>
                        <a:rPr lang="en-GB" sz="1200" kern="0" dirty="0">
                          <a:solidFill>
                            <a:schemeClr val="tx1"/>
                          </a:solidFill>
                          <a:effectLst/>
                        </a:rPr>
                        <a:t>6,508</a:t>
                      </a:r>
                      <a:endParaRPr lang="en-GB" sz="1200" kern="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800"/>
                        </a:spcAft>
                      </a:pPr>
                      <a:r>
                        <a:rPr lang="en-GB" sz="1200" kern="0" dirty="0">
                          <a:solidFill>
                            <a:schemeClr val="tx1"/>
                          </a:solidFill>
                          <a:effectLst/>
                        </a:rPr>
                        <a:t>6,013</a:t>
                      </a:r>
                      <a:endParaRPr lang="en-GB" sz="1200" kern="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800"/>
                        </a:spcAft>
                      </a:pPr>
                      <a:r>
                        <a:rPr lang="en-GB" sz="1200" kern="0" dirty="0">
                          <a:solidFill>
                            <a:schemeClr val="tx1"/>
                          </a:solidFill>
                          <a:effectLst/>
                        </a:rPr>
                        <a:t>5,347</a:t>
                      </a:r>
                      <a:endParaRPr lang="en-GB" sz="1200" kern="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800"/>
                        </a:spcAft>
                      </a:pPr>
                      <a:r>
                        <a:rPr lang="en-GB" sz="1200" kern="0" dirty="0">
                          <a:solidFill>
                            <a:schemeClr val="tx1"/>
                          </a:solidFill>
                          <a:effectLst/>
                        </a:rPr>
                        <a:t>6,619</a:t>
                      </a:r>
                      <a:endParaRPr lang="en-GB" sz="1200" kern="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800"/>
                        </a:spcAft>
                      </a:pPr>
                      <a:r>
                        <a:rPr lang="en-GB" sz="1200" kern="0" dirty="0">
                          <a:solidFill>
                            <a:schemeClr val="tx1"/>
                          </a:solidFill>
                          <a:effectLst/>
                        </a:rPr>
                        <a:t>6,269</a:t>
                      </a:r>
                      <a:endParaRPr lang="en-GB" sz="1200" kern="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346524445"/>
                  </a:ext>
                </a:extLst>
              </a:tr>
              <a:tr h="441166">
                <a:tc>
                  <a:txBody>
                    <a:bodyPr/>
                    <a:lstStyle/>
                    <a:p>
                      <a:pPr algn="ctr">
                        <a:lnSpc>
                          <a:spcPct val="107000"/>
                        </a:lnSpc>
                        <a:spcAft>
                          <a:spcPts val="800"/>
                        </a:spcAft>
                      </a:pPr>
                      <a:r>
                        <a:rPr lang="en-GB" sz="1200" kern="0" dirty="0">
                          <a:solidFill>
                            <a:schemeClr val="tx1"/>
                          </a:solidFill>
                          <a:effectLst/>
                        </a:rPr>
                        <a:t>Chlamydia/gonorrhoea testing </a:t>
                      </a:r>
                      <a:endParaRPr lang="en-GB" sz="1200" kern="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800"/>
                        </a:spcAft>
                      </a:pPr>
                      <a:r>
                        <a:rPr lang="en-GB" sz="1200" kern="0" dirty="0">
                          <a:solidFill>
                            <a:schemeClr val="tx1"/>
                          </a:solidFill>
                          <a:effectLst/>
                        </a:rPr>
                        <a:t>1,899</a:t>
                      </a:r>
                      <a:endParaRPr lang="en-GB" sz="1200" kern="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800"/>
                        </a:spcAft>
                      </a:pPr>
                      <a:r>
                        <a:rPr lang="en-GB" sz="1200" kern="0" dirty="0">
                          <a:solidFill>
                            <a:schemeClr val="tx1"/>
                          </a:solidFill>
                          <a:effectLst/>
                        </a:rPr>
                        <a:t>1,474</a:t>
                      </a:r>
                      <a:endParaRPr lang="en-GB" sz="1200" kern="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800"/>
                        </a:spcAft>
                      </a:pPr>
                      <a:r>
                        <a:rPr lang="en-GB" sz="1200" kern="0" dirty="0">
                          <a:solidFill>
                            <a:schemeClr val="tx1"/>
                          </a:solidFill>
                          <a:effectLst/>
                        </a:rPr>
                        <a:t>1,420</a:t>
                      </a:r>
                      <a:endParaRPr lang="en-GB" sz="1200" kern="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800"/>
                        </a:spcAft>
                      </a:pPr>
                      <a:r>
                        <a:rPr lang="en-GB" sz="1200" kern="0" dirty="0">
                          <a:solidFill>
                            <a:schemeClr val="tx1"/>
                          </a:solidFill>
                          <a:effectLst/>
                        </a:rPr>
                        <a:t>1,820</a:t>
                      </a:r>
                      <a:endParaRPr lang="en-GB" sz="1200" kern="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800"/>
                        </a:spcAft>
                      </a:pPr>
                      <a:r>
                        <a:rPr lang="en-GB" sz="1200" kern="0" dirty="0">
                          <a:solidFill>
                            <a:schemeClr val="tx1"/>
                          </a:solidFill>
                          <a:effectLst/>
                        </a:rPr>
                        <a:t>2,222</a:t>
                      </a:r>
                      <a:endParaRPr lang="en-GB" sz="1200" kern="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920523979"/>
                  </a:ext>
                </a:extLst>
              </a:tr>
              <a:tr h="441166">
                <a:tc>
                  <a:txBody>
                    <a:bodyPr/>
                    <a:lstStyle/>
                    <a:p>
                      <a:pPr algn="ctr">
                        <a:lnSpc>
                          <a:spcPct val="107000"/>
                        </a:lnSpc>
                        <a:spcAft>
                          <a:spcPts val="800"/>
                        </a:spcAft>
                      </a:pPr>
                      <a:r>
                        <a:rPr lang="en-GB" sz="1200" kern="0" dirty="0">
                          <a:solidFill>
                            <a:schemeClr val="tx1"/>
                          </a:solidFill>
                          <a:effectLst/>
                        </a:rPr>
                        <a:t>Treatment for chlamydia</a:t>
                      </a:r>
                      <a:endParaRPr lang="en-GB" sz="1200" kern="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800"/>
                        </a:spcAft>
                      </a:pPr>
                      <a:r>
                        <a:rPr lang="en-GB" sz="1200" kern="0" dirty="0">
                          <a:solidFill>
                            <a:schemeClr val="tx1"/>
                          </a:solidFill>
                          <a:effectLst/>
                        </a:rPr>
                        <a:t>29</a:t>
                      </a:r>
                      <a:endParaRPr lang="en-GB" sz="1200" kern="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800"/>
                        </a:spcAft>
                      </a:pPr>
                      <a:r>
                        <a:rPr lang="en-GB" sz="1200" kern="0" dirty="0">
                          <a:solidFill>
                            <a:schemeClr val="tx1"/>
                          </a:solidFill>
                          <a:effectLst/>
                        </a:rPr>
                        <a:t>15</a:t>
                      </a:r>
                      <a:endParaRPr lang="en-GB" sz="1200" kern="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800"/>
                        </a:spcAft>
                      </a:pPr>
                      <a:r>
                        <a:rPr lang="en-GB" sz="1200" kern="0" dirty="0">
                          <a:solidFill>
                            <a:schemeClr val="tx1"/>
                          </a:solidFill>
                          <a:effectLst/>
                        </a:rPr>
                        <a:t>2</a:t>
                      </a:r>
                      <a:endParaRPr lang="en-GB" sz="1200" kern="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800"/>
                        </a:spcAft>
                      </a:pPr>
                      <a:r>
                        <a:rPr lang="en-GB" sz="1200" kern="0" dirty="0">
                          <a:solidFill>
                            <a:schemeClr val="tx1"/>
                          </a:solidFill>
                          <a:effectLst/>
                        </a:rPr>
                        <a:t>3</a:t>
                      </a:r>
                      <a:endParaRPr lang="en-GB" sz="1200" kern="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800"/>
                        </a:spcAft>
                      </a:pPr>
                      <a:r>
                        <a:rPr lang="en-GB" sz="1200" kern="0" dirty="0">
                          <a:solidFill>
                            <a:schemeClr val="tx1"/>
                          </a:solidFill>
                          <a:effectLst/>
                        </a:rPr>
                        <a:t>9</a:t>
                      </a:r>
                      <a:endParaRPr lang="en-GB" sz="1200" kern="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421436877"/>
                  </a:ext>
                </a:extLst>
              </a:tr>
              <a:tr h="554965">
                <a:tc>
                  <a:txBody>
                    <a:bodyPr/>
                    <a:lstStyle/>
                    <a:p>
                      <a:pPr algn="ctr">
                        <a:lnSpc>
                          <a:spcPct val="107000"/>
                        </a:lnSpc>
                        <a:spcAft>
                          <a:spcPts val="800"/>
                        </a:spcAft>
                      </a:pPr>
                      <a:r>
                        <a:rPr lang="en-GB" sz="1200" kern="0" dirty="0">
                          <a:solidFill>
                            <a:schemeClr val="tx1"/>
                          </a:solidFill>
                          <a:effectLst/>
                        </a:rPr>
                        <a:t>Condom distribution</a:t>
                      </a:r>
                      <a:endParaRPr lang="en-GB" sz="1200" kern="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800"/>
                        </a:spcAft>
                      </a:pPr>
                      <a:r>
                        <a:rPr lang="en-GB" sz="1200" kern="0" dirty="0">
                          <a:solidFill>
                            <a:schemeClr val="tx1"/>
                          </a:solidFill>
                          <a:effectLst/>
                        </a:rPr>
                        <a:t>608</a:t>
                      </a:r>
                      <a:endParaRPr lang="en-GB" sz="1200" kern="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800"/>
                        </a:spcAft>
                      </a:pPr>
                      <a:r>
                        <a:rPr lang="en-GB" sz="1200" kern="0" dirty="0">
                          <a:solidFill>
                            <a:schemeClr val="tx1"/>
                          </a:solidFill>
                          <a:effectLst/>
                        </a:rPr>
                        <a:t>564</a:t>
                      </a:r>
                      <a:endParaRPr lang="en-GB" sz="1200" kern="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800"/>
                        </a:spcAft>
                      </a:pPr>
                      <a:r>
                        <a:rPr lang="en-GB" sz="1200" kern="0" dirty="0">
                          <a:solidFill>
                            <a:schemeClr val="tx1"/>
                          </a:solidFill>
                          <a:effectLst/>
                        </a:rPr>
                        <a:t>7</a:t>
                      </a:r>
                      <a:endParaRPr lang="en-GB" sz="1200" kern="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800"/>
                        </a:spcAft>
                      </a:pPr>
                      <a:r>
                        <a:rPr lang="en-GB" sz="1200" kern="0" dirty="0">
                          <a:solidFill>
                            <a:schemeClr val="tx1"/>
                          </a:solidFill>
                          <a:effectLst/>
                        </a:rPr>
                        <a:t>66</a:t>
                      </a:r>
                      <a:endParaRPr lang="en-GB" sz="1200" kern="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800"/>
                        </a:spcAft>
                      </a:pPr>
                      <a:r>
                        <a:rPr lang="en-GB" sz="1200" kern="0" dirty="0">
                          <a:solidFill>
                            <a:schemeClr val="tx1"/>
                          </a:solidFill>
                          <a:effectLst/>
                        </a:rPr>
                        <a:t>15</a:t>
                      </a:r>
                      <a:endParaRPr lang="en-GB" sz="1200" kern="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54710065"/>
                  </a:ext>
                </a:extLst>
              </a:tr>
            </a:tbl>
          </a:graphicData>
        </a:graphic>
      </p:graphicFrame>
      <p:sp>
        <p:nvSpPr>
          <p:cNvPr id="4" name="TextBox 3">
            <a:extLst>
              <a:ext uri="{FF2B5EF4-FFF2-40B4-BE49-F238E27FC236}">
                <a16:creationId xmlns:a16="http://schemas.microsoft.com/office/drawing/2014/main" id="{72EE4255-D413-1A2D-9824-6D10D237EB9A}"/>
              </a:ext>
            </a:extLst>
          </p:cNvPr>
          <p:cNvSpPr txBox="1"/>
          <p:nvPr/>
        </p:nvSpPr>
        <p:spPr>
          <a:xfrm>
            <a:off x="48521" y="4433713"/>
            <a:ext cx="8271274" cy="1938992"/>
          </a:xfrm>
          <a:prstGeom prst="rect">
            <a:avLst/>
          </a:prstGeom>
          <a:noFill/>
        </p:spPr>
        <p:txBody>
          <a:bodyPr wrap="square" rtlCol="0">
            <a:spAutoFit/>
          </a:bodyPr>
          <a:lstStyle/>
          <a:p>
            <a:pPr marL="171450" indent="-171450">
              <a:buFont typeface="Arial" panose="020B0604020202020204" pitchFamily="34" charset="0"/>
              <a:buChar char="•"/>
            </a:pPr>
            <a:r>
              <a:rPr lang="en-US" sz="1200" dirty="0"/>
              <a:t>Similar levels of EHC are provided by community pharmacies annually and have reduced slightly since 2021.  </a:t>
            </a:r>
          </a:p>
          <a:p>
            <a:pPr marL="171450" indent="-171450">
              <a:buFont typeface="Arial" panose="020B0604020202020204" pitchFamily="34" charset="0"/>
              <a:buChar char="•"/>
            </a:pPr>
            <a:endParaRPr lang="en-US" sz="1200" dirty="0">
              <a:solidFill>
                <a:srgbClr val="000000"/>
              </a:solidFill>
              <a:latin typeface="Calibri" panose="020F0502020204030204" pitchFamily="34" charset="0"/>
            </a:endParaRPr>
          </a:p>
          <a:p>
            <a:pPr marL="171450" indent="-171450">
              <a:buFont typeface="Arial" panose="020B0604020202020204" pitchFamily="34" charset="0"/>
              <a:buChar char="•"/>
            </a:pPr>
            <a:r>
              <a:rPr lang="en-US" sz="1200" dirty="0">
                <a:solidFill>
                  <a:srgbClr val="000000"/>
                </a:solidFill>
                <a:latin typeface="Calibri" panose="020F0502020204030204" pitchFamily="34" charset="0"/>
              </a:rPr>
              <a:t>Young people registered with a C-Card can pick up free condoms at provider locations including youth settings and community pharmacies in Tower Hamlets. The provision </a:t>
            </a:r>
            <a:r>
              <a:rPr lang="en-US" sz="1200" dirty="0"/>
              <a:t>of condoms through the C-Card scheme, has decreased significantly in community pharmacies , posing a risk to safe sex practices in terms of preventing  unwanted pregnancies and STIs.   Further work is needed to understand why condom access in community pharmacies has decreased.</a:t>
            </a:r>
          </a:p>
          <a:p>
            <a:pPr marL="171450" indent="-171450">
              <a:buFont typeface="Arial" panose="020B0604020202020204" pitchFamily="34" charset="0"/>
              <a:buChar char="•"/>
            </a:pPr>
            <a:endParaRPr lang="en-US" sz="1200" dirty="0"/>
          </a:p>
          <a:p>
            <a:pPr marL="171450" indent="-171450">
              <a:buFont typeface="Arial" panose="020B0604020202020204" pitchFamily="34" charset="0"/>
              <a:buChar char="•"/>
            </a:pPr>
            <a:r>
              <a:rPr lang="en-US" sz="1200" dirty="0"/>
              <a:t>Fewer community pharmacies are providing chlamydia treatment and it is currently unclear whether they are actively  promoting this service or if residents are choosing to be treated else where (in GPs or in sexual and reproductive health service).</a:t>
            </a:r>
            <a:endParaRPr lang="en-GB" sz="1200" dirty="0"/>
          </a:p>
        </p:txBody>
      </p:sp>
    </p:spTree>
    <p:extLst>
      <p:ext uri="{BB962C8B-B14F-4D97-AF65-F5344CB8AC3E}">
        <p14:creationId xmlns:p14="http://schemas.microsoft.com/office/powerpoint/2010/main" val="1953850236"/>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a:extLst>
              <a:ext uri="{FF2B5EF4-FFF2-40B4-BE49-F238E27FC236}">
                <a16:creationId xmlns:a16="http://schemas.microsoft.com/office/drawing/2014/main" id="{E63473A4-F6F9-E80A-8987-03B766AD0972}"/>
              </a:ext>
            </a:extLst>
          </p:cNvPr>
          <p:cNvSpPr txBox="1">
            <a:spLocks noGrp="1"/>
          </p:cNvSpPr>
          <p:nvPr>
            <p:ph type="title" idx="4294967295"/>
          </p:nvPr>
        </p:nvSpPr>
        <p:spPr>
          <a:xfrm>
            <a:off x="1193184" y="14427"/>
            <a:ext cx="7716645" cy="129266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srgbClr val="002060"/>
                </a:solidFill>
                <a:effectLst/>
                <a:uLnTx/>
                <a:uFillTx/>
                <a:latin typeface="+mn-lt"/>
                <a:ea typeface="+mn-ea"/>
                <a:cs typeface="+mn-cs"/>
              </a:rPr>
              <a:t>ALL East– Integrated sexual health service – attendance data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1" u="none" strike="noStrike" kern="1200" cap="none" spc="0" normalizeH="0" baseline="0" noProof="0" dirty="0">
                <a:ln>
                  <a:noFill/>
                </a:ln>
                <a:solidFill>
                  <a:schemeClr val="tx1"/>
                </a:solidFill>
                <a:effectLst/>
                <a:uLnTx/>
                <a:uFillTx/>
                <a:latin typeface="+mn-lt"/>
                <a:ea typeface="+mn-ea"/>
                <a:cs typeface="+mn-cs"/>
              </a:rPr>
              <a:t>All East is the sexual health service for residents in Tower Hamlets, It provides a range of services (level 1- 3 services, ranging from basic to advanced/complex level services) including: STI testing and treatment, HIV testing, contraception and medication: PEPSE, </a:t>
            </a:r>
            <a:r>
              <a:rPr kumimoji="0" lang="en-GB" sz="1200" b="0" i="1" u="none" strike="noStrike" kern="1200" cap="none" spc="0" normalizeH="0" baseline="0" noProof="0" dirty="0" err="1">
                <a:ln>
                  <a:noFill/>
                </a:ln>
                <a:solidFill>
                  <a:schemeClr val="tx1"/>
                </a:solidFill>
                <a:effectLst/>
                <a:uLnTx/>
                <a:uFillTx/>
                <a:latin typeface="+mn-lt"/>
                <a:ea typeface="+mn-ea"/>
                <a:cs typeface="+mn-cs"/>
              </a:rPr>
              <a:t>PrEP</a:t>
            </a:r>
            <a:r>
              <a:rPr kumimoji="0" lang="en-GB" sz="1200" b="0" i="1" u="none" strike="noStrike" kern="1200" cap="none" spc="0" normalizeH="0" baseline="0" noProof="0" dirty="0">
                <a:ln>
                  <a:noFill/>
                </a:ln>
                <a:solidFill>
                  <a:schemeClr val="tx1"/>
                </a:solidFill>
                <a:effectLst/>
                <a:uLnTx/>
                <a:uFillTx/>
                <a:latin typeface="+mn-lt"/>
                <a:ea typeface="+mn-ea"/>
                <a:cs typeface="+mn-cs"/>
              </a:rPr>
              <a:t> (to reduce risk of HIV) HIV testing, BBV testing and treatment, psychological support relating to sexual wellbeing and special clinics for </a:t>
            </a:r>
            <a:r>
              <a:rPr kumimoji="0" lang="en-US" sz="1200" b="0" i="1" u="none" strike="noStrike" kern="1200" cap="none" spc="0" normalizeH="0" baseline="0" noProof="0" dirty="0">
                <a:ln>
                  <a:noFill/>
                </a:ln>
                <a:solidFill>
                  <a:srgbClr val="101010"/>
                </a:solidFill>
                <a:effectLst/>
                <a:uLnTx/>
                <a:uFillTx/>
                <a:latin typeface="+mn-lt"/>
                <a:ea typeface="+mn-ea"/>
                <a:cs typeface="+mn-cs"/>
              </a:rPr>
              <a:t>women, men, trans and gender non-binary individuals and individuals working in the sex or adult entertainment industry.</a:t>
            </a:r>
            <a:endParaRPr kumimoji="0" lang="en-GB" sz="1800" b="0" i="1" u="none" strike="noStrike" kern="1200" cap="none" spc="0" normalizeH="0" baseline="0" noProof="0" dirty="0">
              <a:ln>
                <a:noFill/>
              </a:ln>
              <a:solidFill>
                <a:schemeClr val="tx1"/>
              </a:solidFill>
              <a:effectLst/>
              <a:uLnTx/>
              <a:uFillTx/>
              <a:latin typeface="+mn-lt"/>
              <a:ea typeface="+mn-ea"/>
              <a:cs typeface="+mn-cs"/>
            </a:endParaRPr>
          </a:p>
        </p:txBody>
      </p:sp>
      <p:sp>
        <p:nvSpPr>
          <p:cNvPr id="5" name="TextBox 4">
            <a:extLst>
              <a:ext uri="{FF2B5EF4-FFF2-40B4-BE49-F238E27FC236}">
                <a16:creationId xmlns:a16="http://schemas.microsoft.com/office/drawing/2014/main" id="{F6C6680C-CDB5-7902-3727-65ABEDACFE5F}"/>
              </a:ext>
            </a:extLst>
          </p:cNvPr>
          <p:cNvSpPr txBox="1"/>
          <p:nvPr/>
        </p:nvSpPr>
        <p:spPr>
          <a:xfrm>
            <a:off x="4192863" y="1256976"/>
            <a:ext cx="4867109" cy="4893647"/>
          </a:xfrm>
          <a:prstGeom prst="rect">
            <a:avLst/>
          </a:prstGeom>
          <a:noFill/>
        </p:spPr>
        <p:txBody>
          <a:bodyPr wrap="square" rtlCol="0">
            <a:spAutoFit/>
          </a:bodyPr>
          <a:lstStyle/>
          <a:p>
            <a:r>
              <a:rPr lang="en-GB" sz="1200" dirty="0"/>
              <a:t>Over the course of 2022-23 there were 26,790 attendances recorded for Tower Hamlets residents (this data includes repeat attendances), this is a similar number to the previous year.</a:t>
            </a:r>
          </a:p>
          <a:p>
            <a:endParaRPr lang="en-GB" sz="1200" dirty="0"/>
          </a:p>
          <a:p>
            <a:r>
              <a:rPr lang="en-GB" sz="1200" dirty="0"/>
              <a:t>Out of these attendances 59% were new appointments, and 41% were follow up appointments.  The number of new appointment has increased from the previous year indicating that a new episode of care or a new person accessing the service is improving. </a:t>
            </a:r>
          </a:p>
          <a:p>
            <a:endParaRPr lang="en-GB" sz="1200" dirty="0"/>
          </a:p>
          <a:p>
            <a:r>
              <a:rPr lang="en-GB" sz="1200" dirty="0"/>
              <a:t>In 2022-23 attendance was made up of 47% female, 43% male, 1% non-binary and 9% not known or not stated. </a:t>
            </a:r>
          </a:p>
          <a:p>
            <a:endParaRPr lang="en-GB" sz="1200" dirty="0"/>
          </a:p>
          <a:p>
            <a:r>
              <a:rPr lang="en-GB" sz="1200" dirty="0"/>
              <a:t>The largest ethnic group attending services were White or White British at 44%, followed by Not known at 20%, then Asian or Asian British 17%, and 7% were from mixed and Black or Black British groups. </a:t>
            </a:r>
          </a:p>
          <a:p>
            <a:endParaRPr lang="en-GB" sz="1200" dirty="0"/>
          </a:p>
          <a:p>
            <a:r>
              <a:rPr lang="en-GB" sz="1200" dirty="0"/>
              <a:t>Attendance by age shows that nearly half of the attendees were people aged between 25 and 34, followed by 21.1% of people aged 16 to 24 and 20.3% between 35 and 44 age group.</a:t>
            </a:r>
          </a:p>
          <a:p>
            <a:endParaRPr lang="en-GB" sz="1200" dirty="0"/>
          </a:p>
          <a:p>
            <a:r>
              <a:rPr lang="en-GB" sz="1200" dirty="0"/>
              <a:t>Attendances  by Tower Hamlets residents in 2022-23 showed that 62% identified as heterosexual, 26% identified as homosexual, over 7% did not disclose their sexual identity and 3.8% identified as bisexual.</a:t>
            </a:r>
          </a:p>
          <a:p>
            <a:endParaRPr lang="en-GB" sz="1200" dirty="0"/>
          </a:p>
          <a:p>
            <a:r>
              <a:rPr lang="en-GB" sz="1200" dirty="0"/>
              <a:t>The sexual health service administered 31,542 screens for STIs in 2022-23, of which 6% were positive.</a:t>
            </a:r>
          </a:p>
        </p:txBody>
      </p:sp>
      <p:graphicFrame>
        <p:nvGraphicFramePr>
          <p:cNvPr id="2" name="Chart 1">
            <a:extLst>
              <a:ext uri="{FF2B5EF4-FFF2-40B4-BE49-F238E27FC236}">
                <a16:creationId xmlns:a16="http://schemas.microsoft.com/office/drawing/2014/main" id="{EB8E929F-0175-DA40-9CE0-F6FC0F98E4BD}"/>
              </a:ext>
              <a:ext uri="{C183D7F6-B498-43B3-948B-1728B52AA6E4}">
                <adec:decorative xmlns:adec="http://schemas.microsoft.com/office/drawing/2017/decorative" val="1"/>
              </a:ext>
            </a:extLst>
          </p:cNvPr>
          <p:cNvGraphicFramePr>
            <a:graphicFrameLocks/>
          </p:cNvGraphicFramePr>
          <p:nvPr>
            <p:extLst>
              <p:ext uri="{D42A27DB-BD31-4B8C-83A1-F6EECF244321}">
                <p14:modId xmlns:p14="http://schemas.microsoft.com/office/powerpoint/2010/main" val="3421675262"/>
              </p:ext>
            </p:extLst>
          </p:nvPr>
        </p:nvGraphicFramePr>
        <p:xfrm>
          <a:off x="4" y="1380541"/>
          <a:ext cx="4192859" cy="1537758"/>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6" name="Chart 5">
            <a:extLst>
              <a:ext uri="{FF2B5EF4-FFF2-40B4-BE49-F238E27FC236}">
                <a16:creationId xmlns:a16="http://schemas.microsoft.com/office/drawing/2014/main" id="{80EAFC6B-9C74-31B1-2CE7-AC1F164E8124}"/>
              </a:ext>
              <a:ext uri="{C183D7F6-B498-43B3-948B-1728B52AA6E4}">
                <adec:decorative xmlns:adec="http://schemas.microsoft.com/office/drawing/2017/decorative" val="1"/>
              </a:ext>
            </a:extLst>
          </p:cNvPr>
          <p:cNvGraphicFramePr>
            <a:graphicFrameLocks/>
          </p:cNvGraphicFramePr>
          <p:nvPr>
            <p:extLst>
              <p:ext uri="{D42A27DB-BD31-4B8C-83A1-F6EECF244321}">
                <p14:modId xmlns:p14="http://schemas.microsoft.com/office/powerpoint/2010/main" val="2445250874"/>
              </p:ext>
            </p:extLst>
          </p:nvPr>
        </p:nvGraphicFramePr>
        <p:xfrm>
          <a:off x="84035" y="4760900"/>
          <a:ext cx="4192859" cy="1633103"/>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8" name="Chart 7">
            <a:extLst>
              <a:ext uri="{FF2B5EF4-FFF2-40B4-BE49-F238E27FC236}">
                <a16:creationId xmlns:a16="http://schemas.microsoft.com/office/drawing/2014/main" id="{97BE63AD-9B87-7EB8-14AE-00AD5F8CDD90}"/>
              </a:ext>
              <a:ext uri="{C183D7F6-B498-43B3-948B-1728B52AA6E4}">
                <adec:decorative xmlns:adec="http://schemas.microsoft.com/office/drawing/2017/decorative" val="1"/>
              </a:ext>
            </a:extLst>
          </p:cNvPr>
          <p:cNvGraphicFramePr>
            <a:graphicFrameLocks/>
          </p:cNvGraphicFramePr>
          <p:nvPr>
            <p:extLst>
              <p:ext uri="{D42A27DB-BD31-4B8C-83A1-F6EECF244321}">
                <p14:modId xmlns:p14="http://schemas.microsoft.com/office/powerpoint/2010/main" val="1104219032"/>
              </p:ext>
            </p:extLst>
          </p:nvPr>
        </p:nvGraphicFramePr>
        <p:xfrm>
          <a:off x="84035" y="2952700"/>
          <a:ext cx="4192859" cy="1693121"/>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428736868"/>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0F3E5C5-6F61-F2DB-80D6-B19C385ECD08}"/>
            </a:ext>
          </a:extLst>
        </p:cNvPr>
        <p:cNvGrpSpPr/>
        <p:nvPr/>
      </p:nvGrpSpPr>
      <p:grpSpPr>
        <a:xfrm>
          <a:off x="0" y="0"/>
          <a:ext cx="0" cy="0"/>
          <a:chOff x="0" y="0"/>
          <a:chExt cx="0" cy="0"/>
        </a:xfrm>
      </p:grpSpPr>
      <p:sp>
        <p:nvSpPr>
          <p:cNvPr id="12" name="Title 11">
            <a:extLst>
              <a:ext uri="{FF2B5EF4-FFF2-40B4-BE49-F238E27FC236}">
                <a16:creationId xmlns:a16="http://schemas.microsoft.com/office/drawing/2014/main" id="{680BDDFB-E095-DC11-83CB-CD847EA4ABC4}"/>
              </a:ext>
            </a:extLst>
          </p:cNvPr>
          <p:cNvSpPr txBox="1">
            <a:spLocks noGrp="1"/>
          </p:cNvSpPr>
          <p:nvPr>
            <p:ph type="title" idx="4294967295"/>
          </p:nvPr>
        </p:nvSpPr>
        <p:spPr>
          <a:xfrm>
            <a:off x="1512888" y="66677"/>
            <a:ext cx="7333459" cy="830997"/>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srgbClr val="002060"/>
                </a:solidFill>
                <a:effectLst/>
                <a:uLnTx/>
                <a:uFillTx/>
                <a:latin typeface="+mn-lt"/>
                <a:ea typeface="+mn-ea"/>
                <a:cs typeface="+mn-cs"/>
              </a:rPr>
              <a:t>ALL East– Integrated sexual health service  performance data for 2023 </a:t>
            </a:r>
          </a:p>
        </p:txBody>
      </p:sp>
      <p:sp>
        <p:nvSpPr>
          <p:cNvPr id="11" name="TextBox 10">
            <a:extLst>
              <a:ext uri="{FF2B5EF4-FFF2-40B4-BE49-F238E27FC236}">
                <a16:creationId xmlns:a16="http://schemas.microsoft.com/office/drawing/2014/main" id="{24B69493-59A8-59A1-98DB-FA7F1576C64F}"/>
              </a:ext>
            </a:extLst>
          </p:cNvPr>
          <p:cNvSpPr txBox="1"/>
          <p:nvPr/>
        </p:nvSpPr>
        <p:spPr>
          <a:xfrm>
            <a:off x="365528" y="921666"/>
            <a:ext cx="8253033" cy="954107"/>
          </a:xfrm>
          <a:prstGeom prst="rect">
            <a:avLst/>
          </a:prstGeom>
          <a:noFill/>
        </p:spPr>
        <p:txBody>
          <a:bodyPr wrap="square">
            <a:spAutoFit/>
          </a:bodyPr>
          <a:lstStyle/>
          <a:p>
            <a:r>
              <a:rPr lang="en-GB" sz="1400" dirty="0">
                <a:latin typeface="Calibri" panose="020F0502020204030204" pitchFamily="34" charset="0"/>
                <a:ea typeface="Calibri" panose="020F0502020204030204" pitchFamily="34" charset="0"/>
                <a:cs typeface="Calibri" panose="020F0502020204030204" pitchFamily="34" charset="0"/>
              </a:rPr>
              <a:t>Since March 2020, all local authorities across London have been paying providers of sexual specialist health services on a ‘block’ contract, rather than the usual activity-based tariff payments, to enable sustainability of services.  In October 2022 a modified ‘block plus incentives’ payment model was implemented in the service to ensure the service was improving performance and providing targeted services for residents based on need.</a:t>
            </a:r>
            <a:endParaRPr lang="en-GB" sz="1400" dirty="0">
              <a:latin typeface="Calibri" panose="020F0502020204030204" pitchFamily="34" charset="0"/>
              <a:cs typeface="Calibri" panose="020F0502020204030204" pitchFamily="34" charset="0"/>
            </a:endParaRPr>
          </a:p>
        </p:txBody>
      </p:sp>
      <p:graphicFrame>
        <p:nvGraphicFramePr>
          <p:cNvPr id="4" name="Table 3">
            <a:extLst>
              <a:ext uri="{FF2B5EF4-FFF2-40B4-BE49-F238E27FC236}">
                <a16:creationId xmlns:a16="http://schemas.microsoft.com/office/drawing/2014/main" id="{46E41608-D43C-1527-65E3-E0F01F578D96}"/>
              </a:ext>
            </a:extLst>
          </p:cNvPr>
          <p:cNvGraphicFramePr>
            <a:graphicFrameLocks noGrp="1"/>
          </p:cNvGraphicFramePr>
          <p:nvPr>
            <p:extLst>
              <p:ext uri="{D42A27DB-BD31-4B8C-83A1-F6EECF244321}">
                <p14:modId xmlns:p14="http://schemas.microsoft.com/office/powerpoint/2010/main" val="2382999342"/>
              </p:ext>
            </p:extLst>
          </p:nvPr>
        </p:nvGraphicFramePr>
        <p:xfrm>
          <a:off x="1390884" y="2057238"/>
          <a:ext cx="6489465" cy="3240102"/>
        </p:xfrm>
        <a:graphic>
          <a:graphicData uri="http://schemas.openxmlformats.org/drawingml/2006/table">
            <a:tbl>
              <a:tblPr firstRow="1">
                <a:tableStyleId>{22838BEF-8BB2-4498-84A7-C5851F593DF1}</a:tableStyleId>
              </a:tblPr>
              <a:tblGrid>
                <a:gridCol w="1352316">
                  <a:extLst>
                    <a:ext uri="{9D8B030D-6E8A-4147-A177-3AD203B41FA5}">
                      <a16:colId xmlns:a16="http://schemas.microsoft.com/office/drawing/2014/main" val="2169334540"/>
                    </a:ext>
                  </a:extLst>
                </a:gridCol>
                <a:gridCol w="581855">
                  <a:extLst>
                    <a:ext uri="{9D8B030D-6E8A-4147-A177-3AD203B41FA5}">
                      <a16:colId xmlns:a16="http://schemas.microsoft.com/office/drawing/2014/main" val="2301504297"/>
                    </a:ext>
                  </a:extLst>
                </a:gridCol>
                <a:gridCol w="621064">
                  <a:extLst>
                    <a:ext uri="{9D8B030D-6E8A-4147-A177-3AD203B41FA5}">
                      <a16:colId xmlns:a16="http://schemas.microsoft.com/office/drawing/2014/main" val="1985153675"/>
                    </a:ext>
                  </a:extLst>
                </a:gridCol>
                <a:gridCol w="620557">
                  <a:extLst>
                    <a:ext uri="{9D8B030D-6E8A-4147-A177-3AD203B41FA5}">
                      <a16:colId xmlns:a16="http://schemas.microsoft.com/office/drawing/2014/main" val="855952619"/>
                    </a:ext>
                  </a:extLst>
                </a:gridCol>
                <a:gridCol w="620557">
                  <a:extLst>
                    <a:ext uri="{9D8B030D-6E8A-4147-A177-3AD203B41FA5}">
                      <a16:colId xmlns:a16="http://schemas.microsoft.com/office/drawing/2014/main" val="486333165"/>
                    </a:ext>
                  </a:extLst>
                </a:gridCol>
                <a:gridCol w="653741">
                  <a:extLst>
                    <a:ext uri="{9D8B030D-6E8A-4147-A177-3AD203B41FA5}">
                      <a16:colId xmlns:a16="http://schemas.microsoft.com/office/drawing/2014/main" val="3421140797"/>
                    </a:ext>
                  </a:extLst>
                </a:gridCol>
                <a:gridCol w="653741">
                  <a:extLst>
                    <a:ext uri="{9D8B030D-6E8A-4147-A177-3AD203B41FA5}">
                      <a16:colId xmlns:a16="http://schemas.microsoft.com/office/drawing/2014/main" val="3308158624"/>
                    </a:ext>
                  </a:extLst>
                </a:gridCol>
                <a:gridCol w="748485">
                  <a:extLst>
                    <a:ext uri="{9D8B030D-6E8A-4147-A177-3AD203B41FA5}">
                      <a16:colId xmlns:a16="http://schemas.microsoft.com/office/drawing/2014/main" val="1020068830"/>
                    </a:ext>
                  </a:extLst>
                </a:gridCol>
                <a:gridCol w="637149">
                  <a:extLst>
                    <a:ext uri="{9D8B030D-6E8A-4147-A177-3AD203B41FA5}">
                      <a16:colId xmlns:a16="http://schemas.microsoft.com/office/drawing/2014/main" val="75278856"/>
                    </a:ext>
                  </a:extLst>
                </a:gridCol>
              </a:tblGrid>
              <a:tr h="590428">
                <a:tc>
                  <a:txBody>
                    <a:bodyPr/>
                    <a:lstStyle/>
                    <a:p>
                      <a:pPr algn="ctr" fontAlgn="ctr"/>
                      <a:r>
                        <a:rPr lang="en-GB" sz="1050" b="1" u="none" strike="noStrike" dirty="0">
                          <a:solidFill>
                            <a:srgbClr val="000000"/>
                          </a:solidFill>
                          <a:effectLst/>
                        </a:rPr>
                        <a:t>KPI</a:t>
                      </a:r>
                      <a:endParaRPr lang="en-GB" sz="1050" b="1" i="0" u="none" strike="noStrike" dirty="0">
                        <a:solidFill>
                          <a:srgbClr val="000000"/>
                        </a:solidFill>
                        <a:effectLst/>
                        <a:latin typeface="Calibri" panose="020F0502020204030204" pitchFamily="34" charset="0"/>
                      </a:endParaRPr>
                    </a:p>
                  </a:txBody>
                  <a:tcPr marL="0" marR="0" marT="0" marB="0" anchor="ctr"/>
                </a:tc>
                <a:tc>
                  <a:txBody>
                    <a:bodyPr/>
                    <a:lstStyle/>
                    <a:p>
                      <a:pPr algn="ctr" fontAlgn="ctr"/>
                      <a:r>
                        <a:rPr lang="en-GB" sz="1050" b="1" u="none" strike="noStrike" dirty="0">
                          <a:solidFill>
                            <a:srgbClr val="000000"/>
                          </a:solidFill>
                          <a:effectLst/>
                        </a:rPr>
                        <a:t>Quarterly Target </a:t>
                      </a:r>
                      <a:endParaRPr lang="en-GB" sz="1050" b="1" i="0" u="none" strike="noStrike" dirty="0">
                        <a:solidFill>
                          <a:srgbClr val="000000"/>
                        </a:solidFill>
                        <a:effectLst/>
                        <a:latin typeface="Calibri" panose="020F0502020204030204" pitchFamily="34" charset="0"/>
                      </a:endParaRPr>
                    </a:p>
                  </a:txBody>
                  <a:tcPr marL="0" marR="0" marT="0"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GB" sz="1050" b="1" u="none" strike="noStrike" dirty="0">
                          <a:solidFill>
                            <a:srgbClr val="000000"/>
                          </a:solidFill>
                          <a:effectLst/>
                        </a:rPr>
                        <a:t>Quarterly Target </a:t>
                      </a:r>
                      <a:endParaRPr lang="en-GB" sz="1050" b="1" i="0" u="none" strike="noStrike" dirty="0">
                        <a:solidFill>
                          <a:srgbClr val="000000"/>
                        </a:solidFill>
                        <a:effectLst/>
                        <a:latin typeface="Calibri" panose="020F0502020204030204" pitchFamily="34" charset="0"/>
                      </a:endParaRPr>
                    </a:p>
                    <a:p>
                      <a:pPr algn="ctr" fontAlgn="ctr"/>
                      <a:endParaRPr lang="en-GB" sz="1050" b="1" i="0" u="none" strike="noStrike" dirty="0">
                        <a:solidFill>
                          <a:srgbClr val="000000"/>
                        </a:solidFill>
                        <a:effectLst/>
                        <a:latin typeface="Calibri" panose="020F0502020204030204" pitchFamily="34" charset="0"/>
                      </a:endParaRPr>
                    </a:p>
                  </a:txBody>
                  <a:tcPr marL="0" marR="0" marT="0" marB="0" anchor="ctr"/>
                </a:tc>
                <a:tc>
                  <a:txBody>
                    <a:bodyPr/>
                    <a:lstStyle/>
                    <a:p>
                      <a:pPr algn="ctr" fontAlgn="ctr"/>
                      <a:r>
                        <a:rPr lang="en-GB" sz="1050" b="1" u="none" strike="noStrike" dirty="0">
                          <a:solidFill>
                            <a:srgbClr val="000000"/>
                          </a:solidFill>
                          <a:effectLst/>
                        </a:rPr>
                        <a:t>Actuals Q1 </a:t>
                      </a:r>
                    </a:p>
                    <a:p>
                      <a:pPr algn="ctr" fontAlgn="ctr"/>
                      <a:r>
                        <a:rPr lang="en-GB" sz="1050" b="1" u="none" strike="noStrike" dirty="0">
                          <a:solidFill>
                            <a:srgbClr val="000000"/>
                          </a:solidFill>
                          <a:effectLst/>
                        </a:rPr>
                        <a:t>2023-24</a:t>
                      </a:r>
                      <a:endParaRPr lang="en-GB" sz="1050" b="1" i="0" u="none" strike="noStrike" dirty="0">
                        <a:solidFill>
                          <a:srgbClr val="000000"/>
                        </a:solidFill>
                        <a:effectLst/>
                        <a:latin typeface="Calibri" panose="020F0502020204030204" pitchFamily="34" charset="0"/>
                      </a:endParaRPr>
                    </a:p>
                  </a:txBody>
                  <a:tcPr marL="0" marR="0" marT="0" marB="0" anchor="ctr"/>
                </a:tc>
                <a:tc>
                  <a:txBody>
                    <a:bodyPr/>
                    <a:lstStyle/>
                    <a:p>
                      <a:pPr algn="ctr" fontAlgn="ctr"/>
                      <a:r>
                        <a:rPr lang="en-GB" sz="1050" b="1" u="none" strike="noStrike" dirty="0">
                          <a:solidFill>
                            <a:srgbClr val="000000"/>
                          </a:solidFill>
                          <a:effectLst/>
                        </a:rPr>
                        <a:t>Actuals Q1 </a:t>
                      </a:r>
                    </a:p>
                    <a:p>
                      <a:pPr algn="ctr" fontAlgn="ctr"/>
                      <a:r>
                        <a:rPr lang="en-GB" sz="1050" b="1" u="none" strike="noStrike" dirty="0">
                          <a:solidFill>
                            <a:srgbClr val="000000"/>
                          </a:solidFill>
                          <a:effectLst/>
                        </a:rPr>
                        <a:t>2023-24</a:t>
                      </a:r>
                      <a:endParaRPr lang="en-GB" sz="1050" b="1" i="0" u="none" strike="noStrike" dirty="0">
                        <a:solidFill>
                          <a:srgbClr val="000000"/>
                        </a:solidFill>
                        <a:effectLst/>
                        <a:latin typeface="Calibri" panose="020F0502020204030204" pitchFamily="34" charset="0"/>
                      </a:endParaRPr>
                    </a:p>
                    <a:p>
                      <a:pPr algn="ctr" fontAlgn="ctr"/>
                      <a:endParaRPr lang="en-GB" sz="1050" b="1" i="0" u="none" strike="noStrike" dirty="0">
                        <a:solidFill>
                          <a:srgbClr val="000000"/>
                        </a:solidFill>
                        <a:effectLst/>
                        <a:latin typeface="Calibri" panose="020F0502020204030204" pitchFamily="34" charset="0"/>
                      </a:endParaRPr>
                    </a:p>
                  </a:txBody>
                  <a:tcPr marL="0" marR="0" marT="0" marB="0" anchor="ctr"/>
                </a:tc>
                <a:tc>
                  <a:txBody>
                    <a:bodyPr/>
                    <a:lstStyle/>
                    <a:p>
                      <a:pPr algn="ctr" fontAlgn="ctr"/>
                      <a:r>
                        <a:rPr lang="en-GB" sz="1050" b="1" u="none" strike="noStrike" dirty="0">
                          <a:solidFill>
                            <a:srgbClr val="000000"/>
                          </a:solidFill>
                          <a:effectLst/>
                        </a:rPr>
                        <a:t>Actuals Q2</a:t>
                      </a:r>
                    </a:p>
                    <a:p>
                      <a:pPr algn="ctr" fontAlgn="ctr"/>
                      <a:r>
                        <a:rPr lang="en-GB" sz="1050" b="1" u="none" strike="noStrike" dirty="0">
                          <a:solidFill>
                            <a:srgbClr val="000000"/>
                          </a:solidFill>
                          <a:effectLst/>
                        </a:rPr>
                        <a:t>2023-24 </a:t>
                      </a:r>
                      <a:endParaRPr lang="en-GB" sz="1050" b="1" i="0" u="none" strike="noStrike" dirty="0">
                        <a:solidFill>
                          <a:srgbClr val="000000"/>
                        </a:solidFill>
                        <a:effectLst/>
                        <a:latin typeface="Calibri" panose="020F0502020204030204" pitchFamily="34" charset="0"/>
                      </a:endParaRPr>
                    </a:p>
                  </a:txBody>
                  <a:tcPr marL="0" marR="0" marT="0" marB="0" anchor="ctr"/>
                </a:tc>
                <a:tc>
                  <a:txBody>
                    <a:bodyPr/>
                    <a:lstStyle/>
                    <a:p>
                      <a:pPr algn="ctr" fontAlgn="ctr"/>
                      <a:r>
                        <a:rPr lang="en-GB" sz="1050" b="1" u="none" strike="noStrike" dirty="0">
                          <a:solidFill>
                            <a:srgbClr val="000000"/>
                          </a:solidFill>
                          <a:effectLst/>
                        </a:rPr>
                        <a:t>Actuals Q2</a:t>
                      </a:r>
                    </a:p>
                    <a:p>
                      <a:pPr algn="ctr" fontAlgn="ctr"/>
                      <a:r>
                        <a:rPr lang="en-GB" sz="1050" b="1" u="none" strike="noStrike" dirty="0">
                          <a:solidFill>
                            <a:srgbClr val="000000"/>
                          </a:solidFill>
                          <a:effectLst/>
                        </a:rPr>
                        <a:t>2023-24 </a:t>
                      </a:r>
                      <a:endParaRPr lang="en-GB" sz="1050" b="1" i="0" u="none" strike="noStrike" dirty="0">
                        <a:solidFill>
                          <a:srgbClr val="000000"/>
                        </a:solidFill>
                        <a:effectLst/>
                        <a:latin typeface="Calibri" panose="020F0502020204030204" pitchFamily="34" charset="0"/>
                      </a:endParaRPr>
                    </a:p>
                    <a:p>
                      <a:pPr algn="ctr" fontAlgn="ctr"/>
                      <a:endParaRPr lang="en-GB" sz="1050" b="1" i="0" u="none" strike="noStrike" dirty="0">
                        <a:solidFill>
                          <a:srgbClr val="000000"/>
                        </a:solidFill>
                        <a:effectLst/>
                        <a:latin typeface="Calibri" panose="020F0502020204030204" pitchFamily="34" charset="0"/>
                      </a:endParaRPr>
                    </a:p>
                  </a:txBody>
                  <a:tcPr marL="0" marR="0" marT="0" marB="0" anchor="ctr"/>
                </a:tc>
                <a:tc>
                  <a:txBody>
                    <a:bodyPr/>
                    <a:lstStyle/>
                    <a:p>
                      <a:pPr algn="ctr" fontAlgn="ctr"/>
                      <a:r>
                        <a:rPr lang="en-GB" sz="1050" b="1" u="none" strike="noStrike" dirty="0">
                          <a:solidFill>
                            <a:srgbClr val="000000"/>
                          </a:solidFill>
                          <a:effectLst/>
                        </a:rPr>
                        <a:t>Actuals Q3</a:t>
                      </a:r>
                    </a:p>
                    <a:p>
                      <a:pPr algn="ctr" fontAlgn="ctr"/>
                      <a:r>
                        <a:rPr lang="en-GB" sz="1050" b="1" u="none" strike="noStrike" dirty="0">
                          <a:solidFill>
                            <a:srgbClr val="000000"/>
                          </a:solidFill>
                          <a:effectLst/>
                        </a:rPr>
                        <a:t>2023-24</a:t>
                      </a:r>
                      <a:endParaRPr lang="en-GB" sz="1050" b="1" i="0" u="none" strike="noStrike" dirty="0">
                        <a:solidFill>
                          <a:srgbClr val="000000"/>
                        </a:solidFill>
                        <a:effectLst/>
                        <a:latin typeface="Calibri" panose="020F0502020204030204" pitchFamily="34" charset="0"/>
                      </a:endParaRPr>
                    </a:p>
                  </a:txBody>
                  <a:tcPr marL="0" marR="0" marT="0" marB="0" anchor="ctr"/>
                </a:tc>
                <a:tc>
                  <a:txBody>
                    <a:bodyPr/>
                    <a:lstStyle/>
                    <a:p>
                      <a:pPr algn="ctr" fontAlgn="ctr"/>
                      <a:r>
                        <a:rPr lang="en-GB" sz="1050" b="1" u="none" strike="noStrike" dirty="0">
                          <a:solidFill>
                            <a:srgbClr val="000000"/>
                          </a:solidFill>
                          <a:effectLst/>
                        </a:rPr>
                        <a:t>Actuals Q3</a:t>
                      </a:r>
                    </a:p>
                    <a:p>
                      <a:pPr algn="ctr" fontAlgn="ctr"/>
                      <a:r>
                        <a:rPr lang="en-GB" sz="1050" b="1" u="none" strike="noStrike" dirty="0">
                          <a:solidFill>
                            <a:srgbClr val="000000"/>
                          </a:solidFill>
                          <a:effectLst/>
                        </a:rPr>
                        <a:t>2023-24</a:t>
                      </a:r>
                      <a:endParaRPr lang="en-GB" sz="1050" b="1" i="0" u="none" strike="noStrike" dirty="0">
                        <a:solidFill>
                          <a:srgbClr val="000000"/>
                        </a:solidFill>
                        <a:effectLst/>
                        <a:latin typeface="Calibri" panose="020F0502020204030204" pitchFamily="34" charset="0"/>
                      </a:endParaRPr>
                    </a:p>
                  </a:txBody>
                  <a:tcPr marL="0" marR="0" marT="0" marB="0" anchor="ctr"/>
                </a:tc>
                <a:extLst>
                  <a:ext uri="{0D108BD9-81ED-4DB2-BD59-A6C34878D82A}">
                    <a16:rowId xmlns:a16="http://schemas.microsoft.com/office/drawing/2014/main" val="2214300926"/>
                  </a:ext>
                </a:extLst>
              </a:tr>
              <a:tr h="225788">
                <a:tc>
                  <a:txBody>
                    <a:bodyPr/>
                    <a:lstStyle/>
                    <a:p>
                      <a:pPr algn="ctr" fontAlgn="ctr"/>
                      <a:r>
                        <a:rPr lang="en-GB" sz="1200" b="0" u="none" strike="noStrike" dirty="0">
                          <a:solidFill>
                            <a:srgbClr val="000000"/>
                          </a:solidFill>
                          <a:effectLst/>
                        </a:rPr>
                        <a:t>Hepatitis vaccine first dose</a:t>
                      </a:r>
                      <a:endParaRPr lang="en-GB" sz="1200" b="0" i="0" u="none" strike="noStrike" dirty="0">
                        <a:solidFill>
                          <a:srgbClr val="000000"/>
                        </a:solidFill>
                        <a:effectLst/>
                        <a:latin typeface="Calibri" panose="020F0502020204030204" pitchFamily="34" charset="0"/>
                      </a:endParaRPr>
                    </a:p>
                  </a:txBody>
                  <a:tcPr marL="0" marR="0" marT="0" marB="0" anchor="ctr"/>
                </a:tc>
                <a:tc>
                  <a:txBody>
                    <a:bodyPr/>
                    <a:lstStyle/>
                    <a:p>
                      <a:pPr algn="ctr" fontAlgn="b"/>
                      <a:r>
                        <a:rPr lang="en-GB" sz="1200" b="0" u="none" strike="noStrike" dirty="0">
                          <a:solidFill>
                            <a:srgbClr val="000000"/>
                          </a:solidFill>
                          <a:effectLst/>
                        </a:rPr>
                        <a:t>Hep A</a:t>
                      </a:r>
                      <a:endParaRPr lang="en-GB" sz="1200" b="0" i="0" u="none" strike="noStrike" dirty="0">
                        <a:solidFill>
                          <a:srgbClr val="000000"/>
                        </a:solidFill>
                        <a:effectLst/>
                        <a:latin typeface="Calibri" panose="020F0502020204030204" pitchFamily="34" charset="0"/>
                      </a:endParaRPr>
                    </a:p>
                  </a:txBody>
                  <a:tcPr marL="0" marR="0" marT="0" marB="0" anchor="b"/>
                </a:tc>
                <a:tc>
                  <a:txBody>
                    <a:bodyPr/>
                    <a:lstStyle/>
                    <a:p>
                      <a:pPr algn="ctr"/>
                      <a:r>
                        <a:rPr lang="en-GB" sz="1200" b="0" u="none" strike="noStrike" dirty="0">
                          <a:solidFill>
                            <a:srgbClr val="000000"/>
                          </a:solidFill>
                          <a:effectLst/>
                        </a:rPr>
                        <a:t>Hep B</a:t>
                      </a:r>
                      <a:endParaRPr lang="en-GB" sz="1200" dirty="0"/>
                    </a:p>
                  </a:txBody>
                  <a:tcPr marL="0" marR="0" marT="0" marB="0" anchor="b"/>
                </a:tc>
                <a:tc>
                  <a:txBody>
                    <a:bodyPr/>
                    <a:lstStyle/>
                    <a:p>
                      <a:pPr algn="ctr" fontAlgn="b"/>
                      <a:r>
                        <a:rPr lang="en-GB" sz="1200" b="0" u="none" strike="noStrike" dirty="0">
                          <a:solidFill>
                            <a:srgbClr val="000000"/>
                          </a:solidFill>
                          <a:effectLst/>
                        </a:rPr>
                        <a:t>Hep A</a:t>
                      </a:r>
                      <a:endParaRPr lang="en-GB" sz="1200" b="0" i="0" u="none" strike="noStrike" dirty="0">
                        <a:solidFill>
                          <a:srgbClr val="000000"/>
                        </a:solidFill>
                        <a:effectLst/>
                        <a:latin typeface="Calibri" panose="020F0502020204030204" pitchFamily="34" charset="0"/>
                      </a:endParaRPr>
                    </a:p>
                  </a:txBody>
                  <a:tcPr marL="0" marR="0" marT="0" marB="0" anchor="b"/>
                </a:tc>
                <a:tc>
                  <a:txBody>
                    <a:bodyPr/>
                    <a:lstStyle/>
                    <a:p>
                      <a:pPr algn="ctr"/>
                      <a:r>
                        <a:rPr lang="en-GB" sz="1200" b="0" u="none" strike="noStrike">
                          <a:solidFill>
                            <a:srgbClr val="000000"/>
                          </a:solidFill>
                          <a:effectLst/>
                        </a:rPr>
                        <a:t>Hep B</a:t>
                      </a:r>
                      <a:endParaRPr lang="en-GB"/>
                    </a:p>
                  </a:txBody>
                  <a:tcPr marL="0" marR="0" marT="0" marB="0" anchor="b"/>
                </a:tc>
                <a:tc>
                  <a:txBody>
                    <a:bodyPr/>
                    <a:lstStyle/>
                    <a:p>
                      <a:pPr algn="ctr" fontAlgn="b"/>
                      <a:r>
                        <a:rPr lang="en-GB" sz="1200" b="0" u="none" strike="noStrike" dirty="0">
                          <a:solidFill>
                            <a:srgbClr val="000000"/>
                          </a:solidFill>
                          <a:effectLst/>
                        </a:rPr>
                        <a:t>Hep A</a:t>
                      </a:r>
                      <a:endParaRPr lang="en-GB" sz="1200" b="0" i="0" u="none" strike="noStrike" dirty="0">
                        <a:solidFill>
                          <a:srgbClr val="000000"/>
                        </a:solidFill>
                        <a:effectLst/>
                        <a:latin typeface="Calibri" panose="020F0502020204030204" pitchFamily="34" charset="0"/>
                      </a:endParaRPr>
                    </a:p>
                  </a:txBody>
                  <a:tcPr marL="0" marR="0" marT="0" marB="0" anchor="b"/>
                </a:tc>
                <a:tc>
                  <a:txBody>
                    <a:bodyPr/>
                    <a:lstStyle/>
                    <a:p>
                      <a:pPr algn="ctr"/>
                      <a:r>
                        <a:rPr lang="en-GB" sz="1200" b="0" u="none" strike="noStrike">
                          <a:solidFill>
                            <a:srgbClr val="000000"/>
                          </a:solidFill>
                          <a:effectLst/>
                        </a:rPr>
                        <a:t>Hep B</a:t>
                      </a:r>
                      <a:endParaRPr lang="en-GB"/>
                    </a:p>
                  </a:txBody>
                  <a:tcPr marL="0" marR="0" marT="0" marB="0" anchor="b"/>
                </a:tc>
                <a:tc>
                  <a:txBody>
                    <a:bodyPr/>
                    <a:lstStyle/>
                    <a:p>
                      <a:pPr algn="ctr" fontAlgn="b"/>
                      <a:r>
                        <a:rPr lang="en-GB" sz="1200" b="0" u="none" strike="noStrike" dirty="0">
                          <a:solidFill>
                            <a:srgbClr val="000000"/>
                          </a:solidFill>
                          <a:effectLst/>
                        </a:rPr>
                        <a:t>Hep A</a:t>
                      </a:r>
                      <a:endParaRPr lang="en-GB" sz="1200" b="0" i="0" u="none" strike="noStrike" dirty="0">
                        <a:solidFill>
                          <a:srgbClr val="000000"/>
                        </a:solidFill>
                        <a:effectLst/>
                        <a:latin typeface="Calibri" panose="020F0502020204030204" pitchFamily="34" charset="0"/>
                      </a:endParaRPr>
                    </a:p>
                  </a:txBody>
                  <a:tcPr marL="0" marR="0" marT="0" marB="0" anchor="b"/>
                </a:tc>
                <a:tc>
                  <a:txBody>
                    <a:bodyPr/>
                    <a:lstStyle/>
                    <a:p>
                      <a:pPr algn="ctr" fontAlgn="b"/>
                      <a:r>
                        <a:rPr lang="en-GB" sz="1200" b="0" u="none" strike="noStrike" dirty="0">
                          <a:solidFill>
                            <a:srgbClr val="000000"/>
                          </a:solidFill>
                          <a:effectLst/>
                        </a:rPr>
                        <a:t>Hep B</a:t>
                      </a:r>
                      <a:endParaRPr lang="en-GB" sz="1200" b="0" i="0" u="none" strike="noStrike" dirty="0">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3063398002"/>
                  </a:ext>
                </a:extLst>
              </a:tr>
              <a:tr h="225788">
                <a:tc>
                  <a:txBody>
                    <a:bodyPr/>
                    <a:lstStyle/>
                    <a:p>
                      <a:pPr algn="ctr" fontAlgn="ctr"/>
                      <a:endParaRPr lang="en-GB" sz="1200" b="0" i="0" u="none" strike="noStrike" dirty="0">
                        <a:solidFill>
                          <a:srgbClr val="000000"/>
                        </a:solidFill>
                        <a:effectLst/>
                        <a:latin typeface="Calibri" panose="020F0502020204030204" pitchFamily="34" charset="0"/>
                      </a:endParaRPr>
                    </a:p>
                  </a:txBody>
                  <a:tcPr marL="0" marR="0" marT="0" marB="0" anchor="ctr"/>
                </a:tc>
                <a:tc>
                  <a:txBody>
                    <a:bodyPr/>
                    <a:lstStyle/>
                    <a:p>
                      <a:pPr algn="ctr" fontAlgn="b"/>
                      <a:r>
                        <a:rPr lang="en-GB" sz="1200" b="0" u="none" strike="noStrike" dirty="0">
                          <a:solidFill>
                            <a:srgbClr val="000000"/>
                          </a:solidFill>
                          <a:effectLst/>
                        </a:rPr>
                        <a:t>24</a:t>
                      </a:r>
                      <a:endParaRPr lang="en-GB" sz="1200" b="0" i="0" u="none" strike="noStrike" dirty="0">
                        <a:solidFill>
                          <a:srgbClr val="000000"/>
                        </a:solidFill>
                        <a:effectLst/>
                        <a:latin typeface="Calibri" panose="020F0502020204030204" pitchFamily="34" charset="0"/>
                      </a:endParaRPr>
                    </a:p>
                  </a:txBody>
                  <a:tcPr marL="0" marR="0" marT="0" marB="0" anchor="b"/>
                </a:tc>
                <a:tc>
                  <a:txBody>
                    <a:bodyPr/>
                    <a:lstStyle/>
                    <a:p>
                      <a:pPr algn="ctr"/>
                      <a:r>
                        <a:rPr lang="en-GB" sz="1200" b="0" u="none" strike="noStrike">
                          <a:solidFill>
                            <a:srgbClr val="000000"/>
                          </a:solidFill>
                          <a:effectLst/>
                        </a:rPr>
                        <a:t>52</a:t>
                      </a:r>
                      <a:endParaRPr lang="en-GB" sz="1200"/>
                    </a:p>
                  </a:txBody>
                  <a:tcPr marL="0" marR="0" marT="0" marB="0" anchor="b"/>
                </a:tc>
                <a:tc>
                  <a:txBody>
                    <a:bodyPr/>
                    <a:lstStyle/>
                    <a:p>
                      <a:pPr algn="ctr" fontAlgn="b"/>
                      <a:r>
                        <a:rPr lang="en-GB" sz="1200" b="0" u="none" strike="noStrike" dirty="0">
                          <a:solidFill>
                            <a:srgbClr val="000000"/>
                          </a:solidFill>
                          <a:effectLst/>
                        </a:rPr>
                        <a:t>54</a:t>
                      </a:r>
                      <a:endParaRPr lang="en-GB" sz="1200" b="0" i="0" u="none" strike="noStrike" dirty="0">
                        <a:solidFill>
                          <a:srgbClr val="000000"/>
                        </a:solidFill>
                        <a:effectLst/>
                        <a:latin typeface="Calibri" panose="020F0502020204030204" pitchFamily="34" charset="0"/>
                      </a:endParaRPr>
                    </a:p>
                  </a:txBody>
                  <a:tcPr marL="0" marR="0" marT="0" marB="0" anchor="b"/>
                </a:tc>
                <a:tc>
                  <a:txBody>
                    <a:bodyPr/>
                    <a:lstStyle/>
                    <a:p>
                      <a:pPr algn="ctr"/>
                      <a:r>
                        <a:rPr lang="en-GB" sz="1200" b="0" u="none" strike="noStrike">
                          <a:solidFill>
                            <a:srgbClr val="000000"/>
                          </a:solidFill>
                          <a:effectLst/>
                        </a:rPr>
                        <a:t>58</a:t>
                      </a:r>
                      <a:endParaRPr lang="en-GB"/>
                    </a:p>
                  </a:txBody>
                  <a:tcPr marL="0" marR="0" marT="0" marB="0" anchor="b"/>
                </a:tc>
                <a:tc>
                  <a:txBody>
                    <a:bodyPr/>
                    <a:lstStyle/>
                    <a:p>
                      <a:pPr algn="ctr" fontAlgn="b"/>
                      <a:r>
                        <a:rPr lang="en-GB" sz="1200" b="0" u="none" strike="noStrike" dirty="0">
                          <a:solidFill>
                            <a:srgbClr val="000000"/>
                          </a:solidFill>
                          <a:effectLst/>
                        </a:rPr>
                        <a:t>51</a:t>
                      </a:r>
                      <a:endParaRPr lang="en-GB" sz="1200" b="0" i="0" u="none" strike="noStrike" dirty="0">
                        <a:solidFill>
                          <a:srgbClr val="000000"/>
                        </a:solidFill>
                        <a:effectLst/>
                        <a:latin typeface="Calibri" panose="020F0502020204030204" pitchFamily="34" charset="0"/>
                      </a:endParaRPr>
                    </a:p>
                  </a:txBody>
                  <a:tcPr marL="0" marR="0" marT="0" marB="0" anchor="b"/>
                </a:tc>
                <a:tc>
                  <a:txBody>
                    <a:bodyPr/>
                    <a:lstStyle/>
                    <a:p>
                      <a:pPr algn="ctr"/>
                      <a:r>
                        <a:rPr lang="en-GB" sz="1200" b="0" u="none" strike="noStrike">
                          <a:solidFill>
                            <a:srgbClr val="000000"/>
                          </a:solidFill>
                          <a:effectLst/>
                        </a:rPr>
                        <a:t>45</a:t>
                      </a:r>
                      <a:endParaRPr lang="en-GB"/>
                    </a:p>
                  </a:txBody>
                  <a:tcPr marL="0" marR="0" marT="0" marB="0" anchor="b"/>
                </a:tc>
                <a:tc>
                  <a:txBody>
                    <a:bodyPr/>
                    <a:lstStyle/>
                    <a:p>
                      <a:pPr algn="ctr" fontAlgn="b"/>
                      <a:r>
                        <a:rPr lang="en-GB" sz="1200" b="0" u="none" strike="noStrike" dirty="0">
                          <a:solidFill>
                            <a:srgbClr val="000000"/>
                          </a:solidFill>
                          <a:effectLst/>
                        </a:rPr>
                        <a:t>61</a:t>
                      </a:r>
                      <a:endParaRPr lang="en-GB" sz="1200" b="0" i="0" u="none" strike="noStrike" dirty="0">
                        <a:solidFill>
                          <a:srgbClr val="000000"/>
                        </a:solidFill>
                        <a:effectLst/>
                        <a:latin typeface="Calibri" panose="020F0502020204030204" pitchFamily="34" charset="0"/>
                      </a:endParaRPr>
                    </a:p>
                  </a:txBody>
                  <a:tcPr marL="0" marR="0" marT="0" marB="0" anchor="b"/>
                </a:tc>
                <a:tc>
                  <a:txBody>
                    <a:bodyPr/>
                    <a:lstStyle/>
                    <a:p>
                      <a:pPr algn="ctr" fontAlgn="b"/>
                      <a:r>
                        <a:rPr lang="en-GB" sz="1200" b="0" u="none" strike="noStrike" dirty="0">
                          <a:solidFill>
                            <a:srgbClr val="000000"/>
                          </a:solidFill>
                          <a:effectLst/>
                        </a:rPr>
                        <a:t>57</a:t>
                      </a:r>
                      <a:endParaRPr lang="en-GB" sz="1200" b="0" i="0" u="none" strike="noStrike" dirty="0">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954724978"/>
                  </a:ext>
                </a:extLst>
              </a:tr>
              <a:tr h="516483">
                <a:tc>
                  <a:txBody>
                    <a:bodyPr/>
                    <a:lstStyle/>
                    <a:p>
                      <a:pPr algn="l" fontAlgn="b"/>
                      <a:r>
                        <a:rPr lang="en-US" sz="1200" b="0" u="none" strike="noStrike" dirty="0">
                          <a:solidFill>
                            <a:srgbClr val="000000"/>
                          </a:solidFill>
                          <a:effectLst/>
                        </a:rPr>
                        <a:t>Hepatitis vaccine recall (full course of 3)(%)</a:t>
                      </a:r>
                      <a:endParaRPr lang="en-US" sz="1200" b="0" i="0" u="none" strike="noStrike" dirty="0">
                        <a:solidFill>
                          <a:srgbClr val="000000"/>
                        </a:solidFill>
                        <a:effectLst/>
                        <a:latin typeface="Calibri" panose="020F0502020204030204" pitchFamily="34" charset="0"/>
                      </a:endParaRPr>
                    </a:p>
                  </a:txBody>
                  <a:tcPr marL="0" marR="0" marT="0" marB="0" anchor="b"/>
                </a:tc>
                <a:tc>
                  <a:txBody>
                    <a:bodyPr/>
                    <a:lstStyle/>
                    <a:p>
                      <a:pPr algn="ctr" fontAlgn="b"/>
                      <a:r>
                        <a:rPr lang="en-GB" sz="1200" b="0" u="none" strike="noStrike" dirty="0">
                          <a:solidFill>
                            <a:srgbClr val="000000"/>
                          </a:solidFill>
                          <a:effectLst/>
                        </a:rPr>
                        <a:t>55%</a:t>
                      </a:r>
                      <a:endParaRPr lang="en-GB" sz="1200" b="0" i="0" u="none" strike="noStrike" dirty="0">
                        <a:solidFill>
                          <a:srgbClr val="000000"/>
                        </a:solidFill>
                        <a:effectLst/>
                        <a:latin typeface="Calibri" panose="020F0502020204030204" pitchFamily="34" charset="0"/>
                      </a:endParaRPr>
                    </a:p>
                  </a:txBody>
                  <a:tcPr marL="0" marR="0" marT="0" marB="0" anchor="b"/>
                </a:tc>
                <a:tc>
                  <a:txBody>
                    <a:bodyPr/>
                    <a:lstStyle/>
                    <a:p>
                      <a:pPr algn="ctr"/>
                      <a:r>
                        <a:rPr lang="en-GB" sz="1200" b="0" u="none" strike="noStrike" dirty="0">
                          <a:solidFill>
                            <a:srgbClr val="000000"/>
                          </a:solidFill>
                          <a:effectLst/>
                        </a:rPr>
                        <a:t>55%</a:t>
                      </a:r>
                      <a:endParaRPr lang="en-GB" sz="1200" dirty="0"/>
                    </a:p>
                  </a:txBody>
                  <a:tcPr marL="0" marR="0" marT="0" marB="0" anchor="b"/>
                </a:tc>
                <a:tc>
                  <a:txBody>
                    <a:bodyPr/>
                    <a:lstStyle/>
                    <a:p>
                      <a:pPr algn="ctr" fontAlgn="b"/>
                      <a:r>
                        <a:rPr lang="en-GB" sz="1200" b="0" u="none" strike="noStrike" dirty="0">
                          <a:solidFill>
                            <a:srgbClr val="000000"/>
                          </a:solidFill>
                          <a:effectLst/>
                        </a:rPr>
                        <a:t>33%</a:t>
                      </a:r>
                      <a:endParaRPr lang="en-GB" sz="1200" b="0" i="0" u="none" strike="noStrike" dirty="0">
                        <a:solidFill>
                          <a:srgbClr val="000000"/>
                        </a:solidFill>
                        <a:effectLst/>
                        <a:latin typeface="Calibri" panose="020F0502020204030204" pitchFamily="34" charset="0"/>
                      </a:endParaRPr>
                    </a:p>
                  </a:txBody>
                  <a:tcPr marL="0" marR="0" marT="0" marB="0" anchor="b"/>
                </a:tc>
                <a:tc>
                  <a:txBody>
                    <a:bodyPr/>
                    <a:lstStyle/>
                    <a:p>
                      <a:pPr algn="ctr"/>
                      <a:r>
                        <a:rPr lang="en-GB" sz="1200" b="0" u="none" strike="noStrike">
                          <a:solidFill>
                            <a:srgbClr val="000000"/>
                          </a:solidFill>
                          <a:effectLst/>
                        </a:rPr>
                        <a:t>102%</a:t>
                      </a:r>
                      <a:endParaRPr lang="en-GB"/>
                    </a:p>
                  </a:txBody>
                  <a:tcPr marL="0" marR="0" marT="0" marB="0" anchor="b"/>
                </a:tc>
                <a:tc>
                  <a:txBody>
                    <a:bodyPr/>
                    <a:lstStyle/>
                    <a:p>
                      <a:pPr algn="ctr" fontAlgn="b"/>
                      <a:r>
                        <a:rPr lang="en-GB" sz="1200" b="0" u="none" strike="noStrike" dirty="0">
                          <a:solidFill>
                            <a:srgbClr val="000000"/>
                          </a:solidFill>
                          <a:effectLst/>
                        </a:rPr>
                        <a:t>39%</a:t>
                      </a:r>
                      <a:endParaRPr lang="en-GB" sz="1200" b="0" i="0" u="none" strike="noStrike" dirty="0">
                        <a:solidFill>
                          <a:srgbClr val="000000"/>
                        </a:solidFill>
                        <a:effectLst/>
                        <a:latin typeface="Calibri" panose="020F0502020204030204" pitchFamily="34" charset="0"/>
                      </a:endParaRPr>
                    </a:p>
                  </a:txBody>
                  <a:tcPr marL="0" marR="0" marT="0" marB="0" anchor="b"/>
                </a:tc>
                <a:tc>
                  <a:txBody>
                    <a:bodyPr/>
                    <a:lstStyle/>
                    <a:p>
                      <a:pPr algn="ctr"/>
                      <a:r>
                        <a:rPr lang="en-GB" sz="1200" b="0" u="none" strike="noStrike" dirty="0">
                          <a:solidFill>
                            <a:srgbClr val="000000"/>
                          </a:solidFill>
                          <a:effectLst/>
                        </a:rPr>
                        <a:t>110%</a:t>
                      </a:r>
                      <a:endParaRPr lang="en-GB" dirty="0"/>
                    </a:p>
                  </a:txBody>
                  <a:tcPr marL="0" marR="0" marT="0" marB="0" anchor="b"/>
                </a:tc>
                <a:tc>
                  <a:txBody>
                    <a:bodyPr/>
                    <a:lstStyle/>
                    <a:p>
                      <a:pPr algn="ctr" fontAlgn="b"/>
                      <a:r>
                        <a:rPr lang="en-GB" sz="1200" b="0" u="none" strike="noStrike" dirty="0">
                          <a:solidFill>
                            <a:srgbClr val="000000"/>
                          </a:solidFill>
                          <a:effectLst/>
                        </a:rPr>
                        <a:t>33%</a:t>
                      </a:r>
                      <a:endParaRPr lang="en-GB" sz="1200" b="0" i="0" u="none" strike="noStrike" dirty="0">
                        <a:solidFill>
                          <a:srgbClr val="000000"/>
                        </a:solidFill>
                        <a:effectLst/>
                        <a:latin typeface="Calibri" panose="020F0502020204030204" pitchFamily="34" charset="0"/>
                      </a:endParaRPr>
                    </a:p>
                  </a:txBody>
                  <a:tcPr marL="0" marR="0" marT="0" marB="0" anchor="b"/>
                </a:tc>
                <a:tc>
                  <a:txBody>
                    <a:bodyPr/>
                    <a:lstStyle/>
                    <a:p>
                      <a:pPr algn="ctr" fontAlgn="b"/>
                      <a:r>
                        <a:rPr lang="en-GB" sz="1200" b="0" u="none" strike="noStrike" dirty="0">
                          <a:solidFill>
                            <a:srgbClr val="000000"/>
                          </a:solidFill>
                          <a:effectLst/>
                        </a:rPr>
                        <a:t>76%</a:t>
                      </a:r>
                      <a:endParaRPr lang="en-GB" sz="1200" b="0" i="0" u="none" strike="noStrike" dirty="0">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2052400545"/>
                  </a:ext>
                </a:extLst>
              </a:tr>
              <a:tr h="388983">
                <a:tc>
                  <a:txBody>
                    <a:bodyPr/>
                    <a:lstStyle/>
                    <a:p>
                      <a:pPr algn="l" fontAlgn="b"/>
                      <a:r>
                        <a:rPr lang="en-US" sz="1200" b="0" u="none" strike="noStrike" dirty="0">
                          <a:solidFill>
                            <a:srgbClr val="000000"/>
                          </a:solidFill>
                          <a:effectLst/>
                        </a:rPr>
                        <a:t>STI recall and re-test: invite</a:t>
                      </a:r>
                      <a:endParaRPr lang="en-US" sz="1200" b="0" i="0" u="none" strike="noStrike" dirty="0">
                        <a:solidFill>
                          <a:srgbClr val="000000"/>
                        </a:solidFill>
                        <a:effectLst/>
                        <a:latin typeface="Calibri" panose="020F0502020204030204" pitchFamily="34" charset="0"/>
                      </a:endParaRPr>
                    </a:p>
                  </a:txBody>
                  <a:tcPr marL="0" marR="0" marT="0" marB="0" anchor="b"/>
                </a:tc>
                <a:tc>
                  <a:txBody>
                    <a:bodyPr/>
                    <a:lstStyle/>
                    <a:p>
                      <a:pPr algn="ctr" fontAlgn="b"/>
                      <a:r>
                        <a:rPr lang="en-GB" sz="1200" b="0" u="none" strike="noStrike" dirty="0">
                          <a:solidFill>
                            <a:srgbClr val="000000"/>
                          </a:solidFill>
                          <a:effectLst/>
                        </a:rPr>
                        <a:t>97%</a:t>
                      </a:r>
                      <a:endParaRPr lang="en-GB" sz="1200" b="0" i="0" u="none" strike="noStrike" dirty="0">
                        <a:solidFill>
                          <a:srgbClr val="000000"/>
                        </a:solidFill>
                        <a:effectLst/>
                        <a:latin typeface="Calibri" panose="020F0502020204030204" pitchFamily="34" charset="0"/>
                      </a:endParaRPr>
                    </a:p>
                  </a:txBody>
                  <a:tcPr marL="0" marR="0" marT="0" marB="0" anchor="b"/>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200" b="0" u="none" strike="noStrike" dirty="0">
                          <a:solidFill>
                            <a:srgbClr val="000000"/>
                          </a:solidFill>
                          <a:effectLst/>
                        </a:rPr>
                        <a:t>97%</a:t>
                      </a:r>
                      <a:endParaRPr lang="en-GB" sz="1200" b="0" i="0" u="none" strike="noStrike" dirty="0">
                        <a:solidFill>
                          <a:srgbClr val="000000"/>
                        </a:solidFill>
                        <a:effectLst/>
                        <a:latin typeface="Calibri" panose="020F0502020204030204" pitchFamily="34" charset="0"/>
                      </a:endParaRPr>
                    </a:p>
                    <a:p>
                      <a:pPr algn="ctr" fontAlgn="b"/>
                      <a:endParaRPr lang="en-GB" sz="1200" b="0" i="0" u="none" strike="noStrike" dirty="0">
                        <a:solidFill>
                          <a:srgbClr val="000000"/>
                        </a:solidFill>
                        <a:effectLst/>
                        <a:latin typeface="Calibri" panose="020F0502020204030204" pitchFamily="34" charset="0"/>
                      </a:endParaRPr>
                    </a:p>
                  </a:txBody>
                  <a:tcPr marL="0" marR="0" marT="0" marB="0" anchor="b"/>
                </a:tc>
                <a:tc>
                  <a:txBody>
                    <a:bodyPr/>
                    <a:lstStyle/>
                    <a:p>
                      <a:pPr algn="ctr" fontAlgn="b"/>
                      <a:r>
                        <a:rPr lang="en-GB" sz="1200" b="0" u="none" strike="noStrike" dirty="0">
                          <a:solidFill>
                            <a:srgbClr val="000000"/>
                          </a:solidFill>
                          <a:effectLst/>
                        </a:rPr>
                        <a:t>100%</a:t>
                      </a:r>
                      <a:endParaRPr lang="en-GB" sz="1200" b="0" i="0" u="none" strike="noStrike" dirty="0">
                        <a:solidFill>
                          <a:srgbClr val="000000"/>
                        </a:solidFill>
                        <a:effectLst/>
                        <a:latin typeface="Calibri" panose="020F0502020204030204" pitchFamily="34" charset="0"/>
                      </a:endParaRPr>
                    </a:p>
                  </a:txBody>
                  <a:tcPr marL="0" marR="0" marT="0" marB="0" anchor="b"/>
                </a:tc>
                <a:tc>
                  <a:txBody>
                    <a:bodyPr/>
                    <a:lstStyle/>
                    <a:p>
                      <a:pPr algn="ctr"/>
                      <a:r>
                        <a:rPr lang="en-GB" sz="1200" b="0" u="none" strike="noStrike">
                          <a:solidFill>
                            <a:srgbClr val="000000"/>
                          </a:solidFill>
                          <a:effectLst/>
                        </a:rPr>
                        <a:t>100%</a:t>
                      </a:r>
                      <a:endParaRPr lang="en-GB"/>
                    </a:p>
                  </a:txBody>
                  <a:tcPr marL="0" marR="0" marT="0" marB="0" anchor="b"/>
                </a:tc>
                <a:tc>
                  <a:txBody>
                    <a:bodyPr/>
                    <a:lstStyle/>
                    <a:p>
                      <a:pPr algn="ctr" fontAlgn="b"/>
                      <a:r>
                        <a:rPr lang="en-GB" sz="1200" b="0" u="none" strike="noStrike" dirty="0">
                          <a:solidFill>
                            <a:srgbClr val="000000"/>
                          </a:solidFill>
                          <a:effectLst/>
                        </a:rPr>
                        <a:t>100%</a:t>
                      </a:r>
                      <a:endParaRPr lang="en-GB" sz="1200" b="0" i="0" u="none" strike="noStrike" dirty="0">
                        <a:solidFill>
                          <a:srgbClr val="000000"/>
                        </a:solidFill>
                        <a:effectLst/>
                        <a:latin typeface="Calibri" panose="020F0502020204030204" pitchFamily="34" charset="0"/>
                      </a:endParaRPr>
                    </a:p>
                  </a:txBody>
                  <a:tcPr marL="0" marR="0" marT="0" marB="0" anchor="b"/>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0" u="none" strike="noStrike">
                          <a:solidFill>
                            <a:srgbClr val="000000"/>
                          </a:solidFill>
                          <a:effectLst/>
                        </a:rPr>
                        <a:t>100%</a:t>
                      </a:r>
                      <a:endParaRPr lang="en-GB" sz="1200" b="0" i="0" u="none" strike="noStrike" dirty="0">
                        <a:solidFill>
                          <a:srgbClr val="000000"/>
                        </a:solidFill>
                        <a:effectLst/>
                        <a:latin typeface="Calibri" panose="020F0502020204030204" pitchFamily="34" charset="0"/>
                      </a:endParaRPr>
                    </a:p>
                  </a:txBody>
                  <a:tcPr marL="0" marR="0" marT="0" marB="0" anchor="b"/>
                </a:tc>
                <a:tc>
                  <a:txBody>
                    <a:bodyPr/>
                    <a:lstStyle/>
                    <a:p>
                      <a:pPr algn="ctr" fontAlgn="b"/>
                      <a:r>
                        <a:rPr lang="en-GB" sz="1200" b="0" u="none" strike="noStrike" dirty="0">
                          <a:solidFill>
                            <a:srgbClr val="000000"/>
                          </a:solidFill>
                          <a:effectLst/>
                        </a:rPr>
                        <a:t>100%</a:t>
                      </a:r>
                      <a:endParaRPr lang="en-GB" sz="1200" b="0" i="0" u="none" strike="noStrike" dirty="0">
                        <a:solidFill>
                          <a:srgbClr val="000000"/>
                        </a:solidFill>
                        <a:effectLst/>
                        <a:latin typeface="Calibri" panose="020F0502020204030204" pitchFamily="34" charset="0"/>
                      </a:endParaRPr>
                    </a:p>
                  </a:txBody>
                  <a:tcPr marL="0" marR="0" marT="0" marB="0" anchor="b"/>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0" u="none" strike="noStrike" dirty="0">
                          <a:solidFill>
                            <a:srgbClr val="000000"/>
                          </a:solidFill>
                          <a:effectLst/>
                        </a:rPr>
                        <a:t>100%</a:t>
                      </a:r>
                      <a:endParaRPr lang="en-GB" sz="1200" b="0" i="0" u="none" strike="noStrike" dirty="0">
                        <a:solidFill>
                          <a:srgbClr val="000000"/>
                        </a:solidFill>
                        <a:effectLst/>
                        <a:latin typeface="Calibri" panose="020F0502020204030204" pitchFamily="34" charset="0"/>
                      </a:endParaRPr>
                    </a:p>
                    <a:p>
                      <a:pPr algn="ctr"/>
                      <a:endParaRPr lang="en-GB" sz="1200" dirty="0"/>
                    </a:p>
                  </a:txBody>
                  <a:tcPr marL="0" marR="0" marT="0" marB="0" anchor="b"/>
                </a:tc>
                <a:extLst>
                  <a:ext uri="{0D108BD9-81ED-4DB2-BD59-A6C34878D82A}">
                    <a16:rowId xmlns:a16="http://schemas.microsoft.com/office/drawing/2014/main" val="3970770936"/>
                  </a:ext>
                </a:extLst>
              </a:tr>
              <a:tr h="388983">
                <a:tc>
                  <a:txBody>
                    <a:bodyPr/>
                    <a:lstStyle/>
                    <a:p>
                      <a:pPr algn="l" fontAlgn="b"/>
                      <a:r>
                        <a:rPr lang="en-US" sz="1200" b="0" u="none" strike="noStrike" dirty="0">
                          <a:solidFill>
                            <a:srgbClr val="000000"/>
                          </a:solidFill>
                          <a:effectLst/>
                        </a:rPr>
                        <a:t>STI recall and re-test: uptake</a:t>
                      </a:r>
                      <a:endParaRPr lang="en-US" sz="1200" b="0" i="0" u="none" strike="noStrike" dirty="0">
                        <a:solidFill>
                          <a:srgbClr val="000000"/>
                        </a:solidFill>
                        <a:effectLst/>
                        <a:latin typeface="Calibri" panose="020F0502020204030204" pitchFamily="34" charset="0"/>
                      </a:endParaRPr>
                    </a:p>
                  </a:txBody>
                  <a:tcPr marL="0" marR="0" marT="0" marB="0" anchor="b"/>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200" b="0" u="none" strike="noStrike" dirty="0">
                          <a:solidFill>
                            <a:srgbClr val="000000"/>
                          </a:solidFill>
                          <a:effectLst/>
                        </a:rPr>
                        <a:t>35%</a:t>
                      </a:r>
                      <a:endParaRPr lang="en-GB" sz="1200" b="0" i="0" u="none" strike="noStrike" dirty="0">
                        <a:solidFill>
                          <a:srgbClr val="000000"/>
                        </a:solidFill>
                        <a:effectLst/>
                        <a:latin typeface="Calibri" panose="020F0502020204030204" pitchFamily="34" charset="0"/>
                      </a:endParaRPr>
                    </a:p>
                    <a:p>
                      <a:pPr algn="ctr" fontAlgn="b"/>
                      <a:endParaRPr lang="en-GB" sz="1200" b="0" i="0" u="none" strike="noStrike" dirty="0">
                        <a:solidFill>
                          <a:srgbClr val="000000"/>
                        </a:solidFill>
                        <a:effectLst/>
                        <a:latin typeface="Calibri" panose="020F0502020204030204" pitchFamily="34" charset="0"/>
                      </a:endParaRPr>
                    </a:p>
                  </a:txBody>
                  <a:tcPr marL="0" marR="0" marT="0" marB="0" anchor="b"/>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200" b="0" u="none" strike="noStrike" dirty="0">
                          <a:solidFill>
                            <a:srgbClr val="000000"/>
                          </a:solidFill>
                          <a:effectLst/>
                        </a:rPr>
                        <a:t>35%</a:t>
                      </a:r>
                      <a:endParaRPr lang="en-GB" sz="1200" b="0" i="0" u="none" strike="noStrike" dirty="0">
                        <a:solidFill>
                          <a:srgbClr val="000000"/>
                        </a:solidFill>
                        <a:effectLst/>
                        <a:latin typeface="Calibri" panose="020F0502020204030204" pitchFamily="34" charset="0"/>
                      </a:endParaRPr>
                    </a:p>
                    <a:p>
                      <a:pPr algn="ctr" fontAlgn="b"/>
                      <a:endParaRPr lang="en-GB" sz="1200" b="0" i="0" u="none" strike="noStrike" dirty="0">
                        <a:solidFill>
                          <a:srgbClr val="000000"/>
                        </a:solidFill>
                        <a:effectLst/>
                        <a:latin typeface="Calibri" panose="020F0502020204030204" pitchFamily="34" charset="0"/>
                      </a:endParaRPr>
                    </a:p>
                  </a:txBody>
                  <a:tcPr marL="0" marR="0" marT="0" marB="0" anchor="b"/>
                </a:tc>
                <a:tc>
                  <a:txBody>
                    <a:bodyPr/>
                    <a:lstStyle/>
                    <a:p>
                      <a:pPr algn="ctr" fontAlgn="b"/>
                      <a:r>
                        <a:rPr lang="en-GB" sz="1200" b="0" u="none" strike="noStrike" dirty="0">
                          <a:solidFill>
                            <a:srgbClr val="000000"/>
                          </a:solidFill>
                          <a:effectLst/>
                        </a:rPr>
                        <a:t>34%</a:t>
                      </a:r>
                      <a:endParaRPr lang="en-GB" sz="1200" b="0" i="0" u="none" strike="noStrike" dirty="0">
                        <a:solidFill>
                          <a:srgbClr val="000000"/>
                        </a:solidFill>
                        <a:effectLst/>
                        <a:latin typeface="Calibri" panose="020F0502020204030204" pitchFamily="34" charset="0"/>
                      </a:endParaRPr>
                    </a:p>
                  </a:txBody>
                  <a:tcPr marL="0" marR="0" marT="0" marB="0" anchor="b"/>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0" u="none" strike="noStrike">
                          <a:solidFill>
                            <a:srgbClr val="000000"/>
                          </a:solidFill>
                          <a:effectLst/>
                        </a:rPr>
                        <a:t>   34%</a:t>
                      </a:r>
                      <a:endParaRPr lang="en-GB" sz="1200" b="0" i="0" u="none" strike="noStrike" dirty="0">
                        <a:solidFill>
                          <a:srgbClr val="000000"/>
                        </a:solidFill>
                        <a:effectLst/>
                        <a:latin typeface="Calibri" panose="020F0502020204030204" pitchFamily="34" charset="0"/>
                      </a:endParaRPr>
                    </a:p>
                  </a:txBody>
                  <a:tcPr marL="0" marR="0" marT="0" marB="0" anchor="b"/>
                </a:tc>
                <a:tc>
                  <a:txBody>
                    <a:bodyPr/>
                    <a:lstStyle/>
                    <a:p>
                      <a:pPr algn="ctr" fontAlgn="b"/>
                      <a:r>
                        <a:rPr lang="en-GB" sz="1200" b="0" u="none" strike="noStrike" dirty="0">
                          <a:solidFill>
                            <a:srgbClr val="000000"/>
                          </a:solidFill>
                          <a:effectLst/>
                        </a:rPr>
                        <a:t>34%</a:t>
                      </a:r>
                      <a:endParaRPr lang="en-GB" sz="1200" b="0" i="0" u="none" strike="noStrike" dirty="0">
                        <a:solidFill>
                          <a:srgbClr val="000000"/>
                        </a:solidFill>
                        <a:effectLst/>
                        <a:latin typeface="Calibri" panose="020F0502020204030204" pitchFamily="34" charset="0"/>
                      </a:endParaRPr>
                    </a:p>
                  </a:txBody>
                  <a:tcPr marL="0" marR="0" marT="0" marB="0" anchor="b"/>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0" u="none" strike="noStrike">
                          <a:solidFill>
                            <a:srgbClr val="000000"/>
                          </a:solidFill>
                          <a:effectLst/>
                        </a:rPr>
                        <a:t>34%</a:t>
                      </a:r>
                      <a:endParaRPr lang="en-GB" sz="1200" b="0" i="0" u="none" strike="noStrike" dirty="0">
                        <a:solidFill>
                          <a:srgbClr val="000000"/>
                        </a:solidFill>
                        <a:effectLst/>
                        <a:latin typeface="Calibri" panose="020F0502020204030204" pitchFamily="34" charset="0"/>
                      </a:endParaRPr>
                    </a:p>
                  </a:txBody>
                  <a:tcPr marL="0" marR="0" marT="0" marB="0" anchor="b"/>
                </a:tc>
                <a:tc>
                  <a:txBody>
                    <a:bodyPr/>
                    <a:lstStyle/>
                    <a:p>
                      <a:pPr algn="ctr" fontAlgn="b"/>
                      <a:r>
                        <a:rPr lang="en-GB" sz="1200" b="0" u="none" strike="noStrike" dirty="0">
                          <a:solidFill>
                            <a:srgbClr val="000000"/>
                          </a:solidFill>
                          <a:effectLst/>
                        </a:rPr>
                        <a:t>25%</a:t>
                      </a:r>
                      <a:endParaRPr lang="en-GB" sz="1200" b="0" i="0" u="none" strike="noStrike" dirty="0">
                        <a:solidFill>
                          <a:srgbClr val="000000"/>
                        </a:solidFill>
                        <a:effectLst/>
                        <a:latin typeface="Calibri" panose="020F0502020204030204" pitchFamily="34" charset="0"/>
                      </a:endParaRPr>
                    </a:p>
                  </a:txBody>
                  <a:tcPr marL="0" marR="0" marT="0" marB="0" anchor="b"/>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0" u="none" strike="noStrike" dirty="0">
                          <a:solidFill>
                            <a:srgbClr val="000000"/>
                          </a:solidFill>
                          <a:effectLst/>
                        </a:rPr>
                        <a:t>25%</a:t>
                      </a:r>
                      <a:endParaRPr lang="en-GB" sz="1200" b="0" i="0" u="none" strike="noStrike" dirty="0">
                        <a:solidFill>
                          <a:srgbClr val="000000"/>
                        </a:solidFill>
                        <a:effectLst/>
                        <a:latin typeface="Calibri" panose="020F0502020204030204" pitchFamily="34" charset="0"/>
                      </a:endParaRPr>
                    </a:p>
                    <a:p>
                      <a:pPr algn="ctr"/>
                      <a:endParaRPr lang="en-GB" sz="1200" dirty="0"/>
                    </a:p>
                  </a:txBody>
                  <a:tcPr marL="0" marR="0" marT="0" marB="0" anchor="b"/>
                </a:tc>
                <a:extLst>
                  <a:ext uri="{0D108BD9-81ED-4DB2-BD59-A6C34878D82A}">
                    <a16:rowId xmlns:a16="http://schemas.microsoft.com/office/drawing/2014/main" val="2383623009"/>
                  </a:ext>
                </a:extLst>
              </a:tr>
              <a:tr h="354118">
                <a:tc>
                  <a:txBody>
                    <a:bodyPr/>
                    <a:lstStyle/>
                    <a:p>
                      <a:pPr algn="l" fontAlgn="b"/>
                      <a:r>
                        <a:rPr lang="en-GB" sz="1200" b="0" u="none" strike="noStrike" dirty="0">
                          <a:solidFill>
                            <a:srgbClr val="000000"/>
                          </a:solidFill>
                          <a:effectLst/>
                        </a:rPr>
                        <a:t>LARC - Increase overall uptake</a:t>
                      </a:r>
                      <a:endParaRPr lang="en-GB" sz="1200" b="0" i="0" u="none" strike="noStrike" dirty="0">
                        <a:solidFill>
                          <a:srgbClr val="000000"/>
                        </a:solidFill>
                        <a:effectLst/>
                        <a:latin typeface="Calibri" panose="020F0502020204030204" pitchFamily="34" charset="0"/>
                      </a:endParaRPr>
                    </a:p>
                  </a:txBody>
                  <a:tcPr marL="0" marR="0" marT="0" marB="0" anchor="b"/>
                </a:tc>
                <a:tc>
                  <a:txBody>
                    <a:bodyPr/>
                    <a:lstStyle/>
                    <a:p>
                      <a:pPr algn="ctr" fontAlgn="b"/>
                      <a:r>
                        <a:rPr lang="en-GB" sz="1200" b="0" u="none" strike="noStrike" dirty="0">
                          <a:solidFill>
                            <a:srgbClr val="000000"/>
                          </a:solidFill>
                          <a:effectLst/>
                        </a:rPr>
                        <a:t>440</a:t>
                      </a:r>
                      <a:endParaRPr lang="en-GB" sz="1200" b="0" i="0" u="none" strike="noStrike" dirty="0">
                        <a:solidFill>
                          <a:srgbClr val="000000"/>
                        </a:solidFill>
                        <a:effectLst/>
                        <a:latin typeface="Calibri" panose="020F0502020204030204" pitchFamily="34" charset="0"/>
                      </a:endParaRPr>
                    </a:p>
                  </a:txBody>
                  <a:tcPr marL="0" marR="0" marT="0" marB="0" anchor="b"/>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200" b="0" u="none" strike="noStrike" dirty="0">
                          <a:solidFill>
                            <a:srgbClr val="000000"/>
                          </a:solidFill>
                          <a:effectLst/>
                        </a:rPr>
                        <a:t>440</a:t>
                      </a:r>
                      <a:endParaRPr lang="en-GB" sz="1200" b="0" i="0" u="none" strike="noStrike" dirty="0">
                        <a:solidFill>
                          <a:srgbClr val="000000"/>
                        </a:solidFill>
                        <a:effectLst/>
                        <a:latin typeface="Calibri" panose="020F0502020204030204" pitchFamily="34" charset="0"/>
                      </a:endParaRPr>
                    </a:p>
                    <a:p>
                      <a:pPr algn="ctr" fontAlgn="b"/>
                      <a:endParaRPr lang="en-GB" sz="1200" b="0" i="0" u="none" strike="noStrike" dirty="0">
                        <a:solidFill>
                          <a:srgbClr val="000000"/>
                        </a:solidFill>
                        <a:effectLst/>
                        <a:latin typeface="Calibri" panose="020F0502020204030204" pitchFamily="34" charset="0"/>
                      </a:endParaRPr>
                    </a:p>
                  </a:txBody>
                  <a:tcPr marL="0" marR="0" marT="0" marB="0" anchor="b"/>
                </a:tc>
                <a:tc>
                  <a:txBody>
                    <a:bodyPr/>
                    <a:lstStyle/>
                    <a:p>
                      <a:pPr algn="ctr" fontAlgn="b"/>
                      <a:r>
                        <a:rPr lang="en-GB" sz="1200" b="0" u="none" strike="noStrike" dirty="0">
                          <a:solidFill>
                            <a:srgbClr val="000000"/>
                          </a:solidFill>
                          <a:effectLst/>
                        </a:rPr>
                        <a:t>420</a:t>
                      </a:r>
                      <a:endParaRPr lang="en-GB" sz="1200" b="0" i="0" u="none" strike="noStrike" dirty="0">
                        <a:solidFill>
                          <a:srgbClr val="000000"/>
                        </a:solidFill>
                        <a:effectLst/>
                        <a:latin typeface="Calibri" panose="020F0502020204030204" pitchFamily="34" charset="0"/>
                      </a:endParaRPr>
                    </a:p>
                  </a:txBody>
                  <a:tcPr marL="0" marR="0" marT="0" marB="0" anchor="b"/>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0" u="none" strike="noStrike">
                          <a:solidFill>
                            <a:srgbClr val="000000"/>
                          </a:solidFill>
                          <a:effectLst/>
                        </a:rPr>
                        <a:t>420</a:t>
                      </a:r>
                      <a:endParaRPr lang="en-GB" sz="1200" b="0" i="0" u="none" strike="noStrike" dirty="0">
                        <a:solidFill>
                          <a:srgbClr val="000000"/>
                        </a:solidFill>
                        <a:effectLst/>
                        <a:latin typeface="Calibri" panose="020F0502020204030204" pitchFamily="34" charset="0"/>
                      </a:endParaRPr>
                    </a:p>
                  </a:txBody>
                  <a:tcPr marL="0" marR="0" marT="0" marB="0" anchor="b"/>
                </a:tc>
                <a:tc>
                  <a:txBody>
                    <a:bodyPr/>
                    <a:lstStyle/>
                    <a:p>
                      <a:pPr algn="ctr" fontAlgn="b"/>
                      <a:r>
                        <a:rPr lang="en-GB" sz="1200" b="0" u="none" strike="noStrike" dirty="0">
                          <a:solidFill>
                            <a:srgbClr val="000000"/>
                          </a:solidFill>
                          <a:effectLst/>
                        </a:rPr>
                        <a:t>410</a:t>
                      </a:r>
                      <a:endParaRPr lang="en-GB" sz="1200" b="0" i="0" u="none" strike="noStrike" dirty="0">
                        <a:solidFill>
                          <a:srgbClr val="000000"/>
                        </a:solidFill>
                        <a:effectLst/>
                        <a:latin typeface="Calibri" panose="020F0502020204030204" pitchFamily="34" charset="0"/>
                      </a:endParaRPr>
                    </a:p>
                  </a:txBody>
                  <a:tcPr marL="0" marR="0" marT="0" marB="0" anchor="b"/>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0" u="none" strike="noStrike">
                          <a:solidFill>
                            <a:srgbClr val="000000"/>
                          </a:solidFill>
                          <a:effectLst/>
                        </a:rPr>
                        <a:t>410</a:t>
                      </a:r>
                      <a:endParaRPr lang="en-GB" sz="1200" b="0" i="0" u="none" strike="noStrike" dirty="0">
                        <a:solidFill>
                          <a:srgbClr val="000000"/>
                        </a:solidFill>
                        <a:effectLst/>
                        <a:latin typeface="Calibri" panose="020F0502020204030204" pitchFamily="34" charset="0"/>
                      </a:endParaRPr>
                    </a:p>
                  </a:txBody>
                  <a:tcPr marL="0" marR="0" marT="0" marB="0" anchor="b"/>
                </a:tc>
                <a:tc>
                  <a:txBody>
                    <a:bodyPr/>
                    <a:lstStyle/>
                    <a:p>
                      <a:pPr algn="ctr" fontAlgn="b"/>
                      <a:r>
                        <a:rPr lang="en-GB" sz="1200" b="0" u="none" strike="noStrike" dirty="0">
                          <a:solidFill>
                            <a:srgbClr val="000000"/>
                          </a:solidFill>
                          <a:effectLst/>
                        </a:rPr>
                        <a:t>434</a:t>
                      </a:r>
                      <a:endParaRPr lang="en-GB" sz="1200" b="0" i="0" u="none" strike="noStrike" dirty="0">
                        <a:solidFill>
                          <a:srgbClr val="000000"/>
                        </a:solidFill>
                        <a:effectLst/>
                        <a:latin typeface="Calibri" panose="020F0502020204030204" pitchFamily="34" charset="0"/>
                      </a:endParaRPr>
                    </a:p>
                  </a:txBody>
                  <a:tcPr marL="0" marR="0" marT="0" marB="0" anchor="b"/>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0" u="none" strike="noStrike" dirty="0">
                          <a:solidFill>
                            <a:srgbClr val="000000"/>
                          </a:solidFill>
                          <a:effectLst/>
                        </a:rPr>
                        <a:t>434</a:t>
                      </a:r>
                      <a:endParaRPr lang="en-GB" sz="1200" b="0" i="0" u="none" strike="noStrike" dirty="0">
                        <a:solidFill>
                          <a:srgbClr val="000000"/>
                        </a:solidFill>
                        <a:effectLst/>
                        <a:latin typeface="Calibri" panose="020F0502020204030204" pitchFamily="34" charset="0"/>
                      </a:endParaRPr>
                    </a:p>
                    <a:p>
                      <a:pPr algn="ctr"/>
                      <a:endParaRPr lang="en-GB" sz="1200" dirty="0"/>
                    </a:p>
                  </a:txBody>
                  <a:tcPr marL="0" marR="0" marT="0" marB="0" anchor="b"/>
                </a:tc>
                <a:extLst>
                  <a:ext uri="{0D108BD9-81ED-4DB2-BD59-A6C34878D82A}">
                    <a16:rowId xmlns:a16="http://schemas.microsoft.com/office/drawing/2014/main" val="443085776"/>
                  </a:ext>
                </a:extLst>
              </a:tr>
              <a:tr h="197267">
                <a:tc>
                  <a:txBody>
                    <a:bodyPr/>
                    <a:lstStyle/>
                    <a:p>
                      <a:pPr algn="l" fontAlgn="b"/>
                      <a:r>
                        <a:rPr lang="en-GB" sz="1200" b="0" u="none" strike="noStrike" dirty="0">
                          <a:solidFill>
                            <a:srgbClr val="000000"/>
                          </a:solidFill>
                          <a:effectLst/>
                        </a:rPr>
                        <a:t>PrEP - New starters</a:t>
                      </a:r>
                      <a:endParaRPr lang="en-GB" sz="1200" b="0" i="0" u="none" strike="noStrike" dirty="0">
                        <a:solidFill>
                          <a:srgbClr val="000000"/>
                        </a:solidFill>
                        <a:effectLst/>
                        <a:latin typeface="Calibri" panose="020F0502020204030204" pitchFamily="34" charset="0"/>
                      </a:endParaRPr>
                    </a:p>
                  </a:txBody>
                  <a:tcPr marL="0" marR="0" marT="0" marB="0" anchor="b"/>
                </a:tc>
                <a:tc>
                  <a:txBody>
                    <a:bodyPr/>
                    <a:lstStyle/>
                    <a:p>
                      <a:pPr algn="ctr" fontAlgn="b"/>
                      <a:r>
                        <a:rPr lang="en-GB" sz="1200" b="0" u="none" strike="noStrike" dirty="0">
                          <a:solidFill>
                            <a:srgbClr val="000000"/>
                          </a:solidFill>
                          <a:effectLst/>
                        </a:rPr>
                        <a:t>142</a:t>
                      </a:r>
                      <a:endParaRPr lang="en-GB" sz="1200" b="0" i="0" u="none" strike="noStrike" dirty="0">
                        <a:solidFill>
                          <a:srgbClr val="000000"/>
                        </a:solidFill>
                        <a:effectLst/>
                        <a:latin typeface="Calibri" panose="020F0502020204030204" pitchFamily="34" charset="0"/>
                      </a:endParaRPr>
                    </a:p>
                  </a:txBody>
                  <a:tcPr marL="0" marR="0" marT="0" marB="0" anchor="b"/>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200" b="0" u="none" strike="noStrike" dirty="0">
                          <a:solidFill>
                            <a:srgbClr val="000000"/>
                          </a:solidFill>
                          <a:effectLst/>
                        </a:rPr>
                        <a:t>142</a:t>
                      </a:r>
                      <a:endParaRPr lang="en-GB" sz="1200" b="0" i="0" u="none" strike="noStrike" dirty="0">
                        <a:solidFill>
                          <a:srgbClr val="000000"/>
                        </a:solidFill>
                        <a:effectLst/>
                        <a:latin typeface="Calibri" panose="020F0502020204030204" pitchFamily="34" charset="0"/>
                      </a:endParaRPr>
                    </a:p>
                  </a:txBody>
                  <a:tcPr marL="0" marR="0" marT="0" marB="0" anchor="b"/>
                </a:tc>
                <a:tc>
                  <a:txBody>
                    <a:bodyPr/>
                    <a:lstStyle/>
                    <a:p>
                      <a:pPr algn="ctr" fontAlgn="b"/>
                      <a:r>
                        <a:rPr lang="en-GB" sz="1200" b="0" u="none" strike="noStrike" dirty="0">
                          <a:solidFill>
                            <a:srgbClr val="000000"/>
                          </a:solidFill>
                          <a:effectLst/>
                        </a:rPr>
                        <a:t>138</a:t>
                      </a:r>
                      <a:endParaRPr lang="en-GB" sz="1200" b="0" i="0" u="none" strike="noStrike" dirty="0">
                        <a:solidFill>
                          <a:srgbClr val="000000"/>
                        </a:solidFill>
                        <a:effectLst/>
                        <a:latin typeface="Calibri" panose="020F0502020204030204" pitchFamily="34" charset="0"/>
                      </a:endParaRPr>
                    </a:p>
                  </a:txBody>
                  <a:tcPr marL="0" marR="0" marT="0" marB="0" anchor="b"/>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0" u="none" strike="noStrike" dirty="0">
                          <a:solidFill>
                            <a:srgbClr val="000000"/>
                          </a:solidFill>
                          <a:effectLst/>
                        </a:rPr>
                        <a:t>138</a:t>
                      </a:r>
                      <a:endParaRPr lang="en-GB" sz="1200" b="0" i="0" u="none" strike="noStrike" dirty="0">
                        <a:solidFill>
                          <a:srgbClr val="000000"/>
                        </a:solidFill>
                        <a:effectLst/>
                        <a:latin typeface="Calibri" panose="020F0502020204030204" pitchFamily="34" charset="0"/>
                      </a:endParaRPr>
                    </a:p>
                  </a:txBody>
                  <a:tcPr marL="0" marR="0" marT="0" marB="0" anchor="b"/>
                </a:tc>
                <a:tc>
                  <a:txBody>
                    <a:bodyPr/>
                    <a:lstStyle/>
                    <a:p>
                      <a:pPr algn="ctr" fontAlgn="b"/>
                      <a:r>
                        <a:rPr lang="en-GB" sz="1200" b="0" u="none" strike="noStrike" dirty="0">
                          <a:solidFill>
                            <a:srgbClr val="000000"/>
                          </a:solidFill>
                          <a:effectLst/>
                        </a:rPr>
                        <a:t>120</a:t>
                      </a:r>
                      <a:endParaRPr lang="en-GB" sz="1200" b="0" i="0" u="none" strike="noStrike" dirty="0">
                        <a:solidFill>
                          <a:srgbClr val="000000"/>
                        </a:solidFill>
                        <a:effectLst/>
                        <a:latin typeface="Calibri" panose="020F0502020204030204" pitchFamily="34" charset="0"/>
                      </a:endParaRPr>
                    </a:p>
                  </a:txBody>
                  <a:tcPr marL="0" marR="0" marT="0" marB="0" anchor="b"/>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0" u="none" strike="noStrike" dirty="0">
                          <a:solidFill>
                            <a:srgbClr val="000000"/>
                          </a:solidFill>
                          <a:effectLst/>
                        </a:rPr>
                        <a:t>120</a:t>
                      </a:r>
                      <a:endParaRPr lang="en-GB" sz="1200" b="0" i="0" u="none" strike="noStrike" dirty="0">
                        <a:solidFill>
                          <a:srgbClr val="000000"/>
                        </a:solidFill>
                        <a:effectLst/>
                        <a:latin typeface="Calibri" panose="020F0502020204030204" pitchFamily="34" charset="0"/>
                      </a:endParaRPr>
                    </a:p>
                  </a:txBody>
                  <a:tcPr marL="0" marR="0" marT="0" marB="0" anchor="b"/>
                </a:tc>
                <a:tc>
                  <a:txBody>
                    <a:bodyPr/>
                    <a:lstStyle/>
                    <a:p>
                      <a:pPr algn="ctr" fontAlgn="b"/>
                      <a:r>
                        <a:rPr lang="en-GB" sz="1200" b="0" u="none" strike="noStrike" dirty="0">
                          <a:solidFill>
                            <a:srgbClr val="000000"/>
                          </a:solidFill>
                          <a:effectLst/>
                        </a:rPr>
                        <a:t>138</a:t>
                      </a:r>
                      <a:endParaRPr lang="en-GB" sz="1200" b="0" i="0" u="none" strike="noStrike" dirty="0">
                        <a:solidFill>
                          <a:srgbClr val="000000"/>
                        </a:solidFill>
                        <a:effectLst/>
                        <a:latin typeface="Calibri" panose="020F0502020204030204" pitchFamily="34" charset="0"/>
                      </a:endParaRPr>
                    </a:p>
                  </a:txBody>
                  <a:tcPr marL="0" marR="0" marT="0" marB="0" anchor="b"/>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0" u="none" strike="noStrike" dirty="0">
                          <a:solidFill>
                            <a:srgbClr val="000000"/>
                          </a:solidFill>
                          <a:effectLst/>
                        </a:rPr>
                        <a:t>138</a:t>
                      </a:r>
                      <a:endParaRPr lang="en-GB" sz="1200" b="0" i="0" u="none" strike="noStrike" dirty="0">
                        <a:solidFill>
                          <a:srgbClr val="000000"/>
                        </a:solidFill>
                        <a:effectLst/>
                        <a:latin typeface="Calibri" panose="020F0502020204030204" pitchFamily="34" charset="0"/>
                      </a:endParaRPr>
                    </a:p>
                    <a:p>
                      <a:pPr algn="ctr"/>
                      <a:endParaRPr lang="en-GB" sz="1200" dirty="0"/>
                    </a:p>
                  </a:txBody>
                  <a:tcPr marL="0" marR="0" marT="0" marB="0" anchor="b"/>
                </a:tc>
                <a:extLst>
                  <a:ext uri="{0D108BD9-81ED-4DB2-BD59-A6C34878D82A}">
                    <a16:rowId xmlns:a16="http://schemas.microsoft.com/office/drawing/2014/main" val="3496863174"/>
                  </a:ext>
                </a:extLst>
              </a:tr>
            </a:tbl>
          </a:graphicData>
        </a:graphic>
      </p:graphicFrame>
      <p:sp>
        <p:nvSpPr>
          <p:cNvPr id="9" name="TextBox 8">
            <a:extLst>
              <a:ext uri="{FF2B5EF4-FFF2-40B4-BE49-F238E27FC236}">
                <a16:creationId xmlns:a16="http://schemas.microsoft.com/office/drawing/2014/main" id="{5031DBAC-53F5-9C30-3252-00E5BA22FB67}"/>
              </a:ext>
            </a:extLst>
          </p:cNvPr>
          <p:cNvSpPr txBox="1"/>
          <p:nvPr/>
        </p:nvSpPr>
        <p:spPr>
          <a:xfrm>
            <a:off x="47767" y="5222423"/>
            <a:ext cx="8175009" cy="1269322"/>
          </a:xfrm>
          <a:prstGeom prst="rect">
            <a:avLst/>
          </a:prstGeom>
          <a:noFill/>
        </p:spPr>
        <p:txBody>
          <a:bodyPr wrap="square">
            <a:spAutoFit/>
          </a:bodyPr>
          <a:lstStyle/>
          <a:p>
            <a:pPr marL="628650" lvl="1" indent="-171450">
              <a:lnSpc>
                <a:spcPct val="107000"/>
              </a:lnSpc>
              <a:buFont typeface="Arial" panose="020B0604020202020204" pitchFamily="34" charset="0"/>
              <a:buChar char="•"/>
            </a:pPr>
            <a:r>
              <a:rPr lang="en-US" sz="1200" dirty="0"/>
              <a:t>There is good performance for Hepatitis A and  B first doses and second doses</a:t>
            </a:r>
          </a:p>
          <a:p>
            <a:pPr marL="628650" lvl="1" indent="-171450">
              <a:lnSpc>
                <a:spcPct val="107000"/>
              </a:lnSpc>
              <a:buFont typeface="Arial" panose="020B0604020202020204" pitchFamily="34" charset="0"/>
              <a:buChar char="•"/>
            </a:pPr>
            <a:r>
              <a:rPr lang="en-US" sz="1200" dirty="0"/>
              <a:t>Hepatitis A recall is below target.</a:t>
            </a:r>
          </a:p>
          <a:p>
            <a:pPr marL="628650" lvl="1" indent="-171450">
              <a:lnSpc>
                <a:spcPct val="107000"/>
              </a:lnSpc>
              <a:buFont typeface="Arial" panose="020B0604020202020204" pitchFamily="34" charset="0"/>
              <a:buChar char="•"/>
            </a:pPr>
            <a:r>
              <a:rPr lang="en-GB" sz="1200" dirty="0"/>
              <a:t>Data shows good performance for STI recalls for patients that are invited and re-tested.</a:t>
            </a:r>
          </a:p>
          <a:p>
            <a:pPr marL="628650" lvl="1" indent="-171450">
              <a:lnSpc>
                <a:spcPct val="107000"/>
              </a:lnSpc>
              <a:buFont typeface="Arial" panose="020B0604020202020204" pitchFamily="34" charset="0"/>
              <a:buChar char="•"/>
            </a:pPr>
            <a:r>
              <a:rPr lang="en-GB" sz="1200" dirty="0"/>
              <a:t>LARC activity and PrEP provisions are below target but not significantly below target.  </a:t>
            </a:r>
          </a:p>
          <a:p>
            <a:pPr marL="628650" lvl="1" indent="-171450">
              <a:lnSpc>
                <a:spcPct val="107000"/>
              </a:lnSpc>
              <a:buFont typeface="Arial" panose="020B0604020202020204" pitchFamily="34" charset="0"/>
              <a:buChar char="•"/>
            </a:pPr>
            <a:r>
              <a:rPr lang="en-GB" sz="1200" dirty="0"/>
              <a:t>Transport For London strikes and doctor’s strikes have impacted the service delivery in 2023 but generally  there is good performance on targets across  a number of key provisions.</a:t>
            </a:r>
          </a:p>
        </p:txBody>
      </p:sp>
    </p:spTree>
    <p:extLst>
      <p:ext uri="{BB962C8B-B14F-4D97-AF65-F5344CB8AC3E}">
        <p14:creationId xmlns:p14="http://schemas.microsoft.com/office/powerpoint/2010/main" val="462731426"/>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9E103AE-E63C-267C-F666-11724055A84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47018B6-0C2F-38F7-38BE-5C72F45C30F7}"/>
              </a:ext>
            </a:extLst>
          </p:cNvPr>
          <p:cNvSpPr txBox="1">
            <a:spLocks noGrp="1"/>
          </p:cNvSpPr>
          <p:nvPr>
            <p:ph type="title" idx="4294967295"/>
          </p:nvPr>
        </p:nvSpPr>
        <p:spPr>
          <a:xfrm>
            <a:off x="1357787" y="176929"/>
            <a:ext cx="7149061" cy="830997"/>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srgbClr val="002060"/>
                </a:solidFill>
                <a:effectLst/>
                <a:uLnTx/>
                <a:uFillTx/>
                <a:latin typeface="+mn-lt"/>
                <a:ea typeface="+mn-ea"/>
                <a:cs typeface="+mn-cs"/>
              </a:rPr>
              <a:t>Young people’s service sexual and reproductive health provision</a:t>
            </a:r>
            <a:endParaRPr kumimoji="0" lang="en-GB" sz="2400" b="1" i="0" u="none" strike="noStrike" kern="1200" cap="none" spc="0" normalizeH="0" baseline="0" noProof="0" dirty="0">
              <a:ln>
                <a:noFill/>
              </a:ln>
              <a:solidFill>
                <a:srgbClr val="002060"/>
              </a:solidFill>
              <a:effectLst/>
              <a:highlight>
                <a:srgbClr val="FFFF00"/>
              </a:highlight>
              <a:uLnTx/>
              <a:uFillTx/>
              <a:latin typeface="+mn-lt"/>
              <a:ea typeface="+mn-ea"/>
              <a:cs typeface="+mn-cs"/>
            </a:endParaRPr>
          </a:p>
        </p:txBody>
      </p:sp>
      <p:sp>
        <p:nvSpPr>
          <p:cNvPr id="7" name="TextBox 6">
            <a:extLst>
              <a:ext uri="{FF2B5EF4-FFF2-40B4-BE49-F238E27FC236}">
                <a16:creationId xmlns:a16="http://schemas.microsoft.com/office/drawing/2014/main" id="{A781E711-FE44-D21E-3A87-734316C825B3}"/>
              </a:ext>
            </a:extLst>
          </p:cNvPr>
          <p:cNvSpPr txBox="1"/>
          <p:nvPr/>
        </p:nvSpPr>
        <p:spPr>
          <a:xfrm>
            <a:off x="399487" y="1204153"/>
            <a:ext cx="8193484" cy="1169551"/>
          </a:xfrm>
          <a:prstGeom prst="rect">
            <a:avLst/>
          </a:prstGeom>
          <a:noFill/>
        </p:spPr>
        <p:txBody>
          <a:bodyPr wrap="square" rtlCol="0">
            <a:spAutoFit/>
          </a:bodyPr>
          <a:lstStyle/>
          <a:p>
            <a:r>
              <a:rPr lang="en-GB" sz="1400" dirty="0"/>
              <a:t>Safe East is the integrated health and wellbeing service for young people in Tower Hamlets, the service  provides advice, support and treatment relating to drugs and alcohol smoking and sexual health including STI testing and treatment, condom provision and contraception for people aged under 19 and 25 for people in the care system or have special educational needs. Service provides clinical support and outreach in schools and youth settings.</a:t>
            </a:r>
          </a:p>
        </p:txBody>
      </p:sp>
      <p:graphicFrame>
        <p:nvGraphicFramePr>
          <p:cNvPr id="6" name="Chart 5">
            <a:extLst>
              <a:ext uri="{FF2B5EF4-FFF2-40B4-BE49-F238E27FC236}">
                <a16:creationId xmlns:a16="http://schemas.microsoft.com/office/drawing/2014/main" id="{850489F8-CF51-9AC7-787F-00CC79CA701D}"/>
              </a:ext>
              <a:ext uri="{C183D7F6-B498-43B3-948B-1728B52AA6E4}">
                <adec:decorative xmlns:adec="http://schemas.microsoft.com/office/drawing/2017/decorative" val="1"/>
              </a:ext>
            </a:extLst>
          </p:cNvPr>
          <p:cNvGraphicFramePr>
            <a:graphicFrameLocks/>
          </p:cNvGraphicFramePr>
          <p:nvPr>
            <p:extLst>
              <p:ext uri="{D42A27DB-BD31-4B8C-83A1-F6EECF244321}">
                <p14:modId xmlns:p14="http://schemas.microsoft.com/office/powerpoint/2010/main" val="4171819713"/>
              </p:ext>
            </p:extLst>
          </p:nvPr>
        </p:nvGraphicFramePr>
        <p:xfrm>
          <a:off x="447373" y="2768878"/>
          <a:ext cx="4800192" cy="3375937"/>
        </p:xfrm>
        <a:graphic>
          <a:graphicData uri="http://schemas.openxmlformats.org/drawingml/2006/chart">
            <c:chart xmlns:c="http://schemas.openxmlformats.org/drawingml/2006/chart" xmlns:r="http://schemas.openxmlformats.org/officeDocument/2006/relationships" r:id="rId3"/>
          </a:graphicData>
        </a:graphic>
      </p:graphicFrame>
      <p:sp>
        <p:nvSpPr>
          <p:cNvPr id="8" name="TextBox 7">
            <a:extLst>
              <a:ext uri="{FF2B5EF4-FFF2-40B4-BE49-F238E27FC236}">
                <a16:creationId xmlns:a16="http://schemas.microsoft.com/office/drawing/2014/main" id="{E596FD66-316A-47A7-0DF2-E0145BA8B1A9}"/>
              </a:ext>
            </a:extLst>
          </p:cNvPr>
          <p:cNvSpPr txBox="1"/>
          <p:nvPr/>
        </p:nvSpPr>
        <p:spPr>
          <a:xfrm>
            <a:off x="5823434" y="3069129"/>
            <a:ext cx="2571345" cy="2308324"/>
          </a:xfrm>
          <a:prstGeom prst="rect">
            <a:avLst/>
          </a:prstGeom>
          <a:noFill/>
        </p:spPr>
        <p:txBody>
          <a:bodyPr wrap="square" rtlCol="0">
            <a:spAutoFit/>
          </a:bodyPr>
          <a:lstStyle/>
          <a:p>
            <a:pPr marL="285750" indent="-285750">
              <a:buFont typeface="Arial" panose="020B0604020202020204" pitchFamily="34" charset="0"/>
              <a:buChar char="•"/>
            </a:pPr>
            <a:r>
              <a:rPr lang="en-GB" sz="1600" dirty="0"/>
              <a:t>Over 300 young people using the Safe East service.  </a:t>
            </a:r>
          </a:p>
          <a:p>
            <a:endParaRPr lang="en-GB" sz="1600" dirty="0"/>
          </a:p>
          <a:p>
            <a:pPr marL="285750" indent="-285750">
              <a:buFont typeface="Arial" panose="020B0604020202020204" pitchFamily="34" charset="0"/>
              <a:buChar char="•"/>
            </a:pPr>
            <a:r>
              <a:rPr lang="en-GB" sz="1600" dirty="0"/>
              <a:t>In 2024 a total of STI testes were completed  and 3,635 condoms were distributed to young people. </a:t>
            </a:r>
          </a:p>
        </p:txBody>
      </p:sp>
    </p:spTree>
    <p:extLst>
      <p:ext uri="{BB962C8B-B14F-4D97-AF65-F5344CB8AC3E}">
        <p14:creationId xmlns:p14="http://schemas.microsoft.com/office/powerpoint/2010/main" val="209298432"/>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6A6990B-7D63-E171-0DF3-313F1A73DB5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6E11CF9-B0ED-40E8-4AC2-5D7A5EF7B604}"/>
              </a:ext>
            </a:extLst>
          </p:cNvPr>
          <p:cNvSpPr txBox="1">
            <a:spLocks noGrp="1"/>
          </p:cNvSpPr>
          <p:nvPr>
            <p:ph type="title" idx="4294967295"/>
          </p:nvPr>
        </p:nvSpPr>
        <p:spPr>
          <a:xfrm>
            <a:off x="1543604" y="214798"/>
            <a:ext cx="6886701" cy="461665"/>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srgbClr val="002060"/>
                </a:solidFill>
                <a:effectLst/>
                <a:uLnTx/>
                <a:uFillTx/>
                <a:latin typeface="+mn-lt"/>
                <a:ea typeface="+mn-ea"/>
                <a:cs typeface="+mn-cs"/>
              </a:rPr>
              <a:t>HIV prevention and wellbeing service – Positive East</a:t>
            </a:r>
          </a:p>
        </p:txBody>
      </p:sp>
      <p:sp>
        <p:nvSpPr>
          <p:cNvPr id="6" name="TextBox 5">
            <a:extLst>
              <a:ext uri="{FF2B5EF4-FFF2-40B4-BE49-F238E27FC236}">
                <a16:creationId xmlns:a16="http://schemas.microsoft.com/office/drawing/2014/main" id="{CFC9C350-33DC-0AA4-42D4-46C74CF7E0D6}"/>
              </a:ext>
            </a:extLst>
          </p:cNvPr>
          <p:cNvSpPr txBox="1"/>
          <p:nvPr/>
        </p:nvSpPr>
        <p:spPr>
          <a:xfrm>
            <a:off x="722642" y="1107767"/>
            <a:ext cx="7486787" cy="1590179"/>
          </a:xfrm>
          <a:prstGeom prst="rect">
            <a:avLst/>
          </a:prstGeom>
          <a:noFill/>
        </p:spPr>
        <p:txBody>
          <a:bodyPr wrap="square">
            <a:spAutoFit/>
          </a:bodyPr>
          <a:lstStyle/>
          <a:p>
            <a:pPr>
              <a:spcAft>
                <a:spcPts val="800"/>
              </a:spcAft>
            </a:pPr>
            <a:r>
              <a:rPr lang="en-GB" sz="1200" dirty="0">
                <a:ea typeface="Times New Roman" panose="02020603050405020304" pitchFamily="18" charset="0"/>
              </a:rPr>
              <a:t>The HIV prevention and wellbeing service supports adult residents newly diagnosed with HIV and residents living with HIV.  The service also provides targeted HIV prevention, working with groups at risk of HIV to promote safe sex behaviours including encouraging HIV testing.  </a:t>
            </a:r>
          </a:p>
          <a:p>
            <a:pPr>
              <a:spcAft>
                <a:spcPts val="800"/>
              </a:spcAft>
            </a:pPr>
            <a:r>
              <a:rPr lang="en-GB" sz="1200" dirty="0">
                <a:ea typeface="Times New Roman" panose="02020603050405020304" pitchFamily="18" charset="0"/>
              </a:rPr>
              <a:t>The service offers:</a:t>
            </a:r>
          </a:p>
          <a:p>
            <a:pPr marL="342900" indent="-342900">
              <a:buFont typeface="+mj-lt"/>
              <a:buAutoNum type="arabicPeriod"/>
            </a:pPr>
            <a:r>
              <a:rPr lang="en-GB" sz="1200" dirty="0">
                <a:ea typeface="Times New Roman" panose="02020603050405020304" pitchFamily="18" charset="0"/>
              </a:rPr>
              <a:t>Psychosocial support </a:t>
            </a:r>
          </a:p>
          <a:p>
            <a:pPr marL="342900" indent="-342900">
              <a:buFont typeface="+mj-lt"/>
              <a:buAutoNum type="arabicPeriod"/>
            </a:pPr>
            <a:r>
              <a:rPr lang="en-GB" sz="1200" dirty="0">
                <a:ea typeface="Times New Roman" panose="02020603050405020304" pitchFamily="18" charset="0"/>
              </a:rPr>
              <a:t>HIV Prevention, Sexual Health Promotion and Outreach</a:t>
            </a:r>
          </a:p>
          <a:p>
            <a:pPr marL="342900" indent="-342900">
              <a:spcAft>
                <a:spcPts val="800"/>
              </a:spcAft>
              <a:buFont typeface="+mj-lt"/>
              <a:buAutoNum type="arabicPeriod"/>
            </a:pPr>
            <a:r>
              <a:rPr lang="en-GB" sz="1200" dirty="0">
                <a:ea typeface="Times New Roman" panose="02020603050405020304" pitchFamily="18" charset="0"/>
              </a:rPr>
              <a:t>Training, System Leadership and Peer Support.</a:t>
            </a:r>
          </a:p>
        </p:txBody>
      </p:sp>
      <p:graphicFrame>
        <p:nvGraphicFramePr>
          <p:cNvPr id="3" name="Chart 2">
            <a:extLst>
              <a:ext uri="{FF2B5EF4-FFF2-40B4-BE49-F238E27FC236}">
                <a16:creationId xmlns:a16="http://schemas.microsoft.com/office/drawing/2014/main" id="{387468EC-B502-1DA0-EEA7-777DBFB1476A}"/>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821771553"/>
              </p:ext>
            </p:extLst>
          </p:nvPr>
        </p:nvGraphicFramePr>
        <p:xfrm>
          <a:off x="143840" y="3129250"/>
          <a:ext cx="4279296" cy="2862322"/>
        </p:xfrm>
        <a:graphic>
          <a:graphicData uri="http://schemas.openxmlformats.org/drawingml/2006/chart">
            <c:chart xmlns:c="http://schemas.openxmlformats.org/drawingml/2006/chart" xmlns:r="http://schemas.openxmlformats.org/officeDocument/2006/relationships" r:id="rId3"/>
          </a:graphicData>
        </a:graphic>
      </p:graphicFrame>
      <p:sp>
        <p:nvSpPr>
          <p:cNvPr id="5" name="TextBox 4">
            <a:extLst>
              <a:ext uri="{FF2B5EF4-FFF2-40B4-BE49-F238E27FC236}">
                <a16:creationId xmlns:a16="http://schemas.microsoft.com/office/drawing/2014/main" id="{8F9A597C-49D1-3B93-1A00-292820B159A3}"/>
              </a:ext>
            </a:extLst>
          </p:cNvPr>
          <p:cNvSpPr txBox="1"/>
          <p:nvPr/>
        </p:nvSpPr>
        <p:spPr>
          <a:xfrm>
            <a:off x="4572000" y="3129250"/>
            <a:ext cx="4577024" cy="2862322"/>
          </a:xfrm>
          <a:prstGeom prst="rect">
            <a:avLst/>
          </a:prstGeom>
          <a:noFill/>
        </p:spPr>
        <p:txBody>
          <a:bodyPr wrap="square">
            <a:spAutoFit/>
          </a:bodyPr>
          <a:lstStyle/>
          <a:p>
            <a:r>
              <a:rPr lang="en-US" sz="1200" dirty="0"/>
              <a:t>In total 5243 people were seen by the service in 2022-23 , 95% of those seen were people closely affected by HIV, 5% were HIV positive. Where there was data recorded on service use over half were non-heterosexual men and just under 30% identified as heterosexual.</a:t>
            </a:r>
          </a:p>
          <a:p>
            <a:endParaRPr lang="en-US" sz="1200" dirty="0"/>
          </a:p>
          <a:p>
            <a:endParaRPr lang="en-US" sz="1200" dirty="0"/>
          </a:p>
          <a:p>
            <a:r>
              <a:rPr lang="en-US" sz="1200" dirty="0"/>
              <a:t>For people living with HIV seen by the service, 35–44-year-olds accounted for the largest proportion. There are also high number of older groups (45 -65: 40%) accessing the service.</a:t>
            </a:r>
          </a:p>
          <a:p>
            <a:endParaRPr lang="en-US" sz="1200" dirty="0"/>
          </a:p>
          <a:p>
            <a:endParaRPr lang="en-US" sz="1200" dirty="0"/>
          </a:p>
          <a:p>
            <a:r>
              <a:rPr lang="en-US" sz="1200" dirty="0"/>
              <a:t>The service is seeing a number of people Living with HIV who have multiple health and social care needs (welfare benefits and other non-HIV age-related health conditions such as cardiovascular conditions and diabetes).</a:t>
            </a:r>
            <a:endParaRPr lang="en-GB" sz="1200" dirty="0"/>
          </a:p>
        </p:txBody>
      </p:sp>
    </p:spTree>
    <p:extLst>
      <p:ext uri="{BB962C8B-B14F-4D97-AF65-F5344CB8AC3E}">
        <p14:creationId xmlns:p14="http://schemas.microsoft.com/office/powerpoint/2010/main" val="1446915976"/>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ubtitle 7">
            <a:extLst>
              <a:ext uri="{FF2B5EF4-FFF2-40B4-BE49-F238E27FC236}">
                <a16:creationId xmlns:a16="http://schemas.microsoft.com/office/drawing/2014/main" id="{A4753DFA-8DD6-C47E-6B5F-7A8D5A89862E}"/>
              </a:ext>
            </a:extLst>
          </p:cNvPr>
          <p:cNvSpPr>
            <a:spLocks noGrp="1"/>
          </p:cNvSpPr>
          <p:nvPr>
            <p:ph type="title" idx="4294967295"/>
          </p:nvPr>
        </p:nvSpPr>
        <p:spPr>
          <a:xfrm>
            <a:off x="277388" y="2325224"/>
            <a:ext cx="6290680" cy="165576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rmAutofit/>
          </a:bodyPr>
          <a:lstStyle/>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kumimoji="0" lang="en-GB" sz="3200" b="1"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10. Resident feedback on SRH</a:t>
            </a:r>
          </a:p>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endParaRPr kumimoji="0" lang="en-GB" sz="32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endParaRPr>
          </a:p>
        </p:txBody>
      </p:sp>
    </p:spTree>
    <p:extLst>
      <p:ext uri="{BB962C8B-B14F-4D97-AF65-F5344CB8AC3E}">
        <p14:creationId xmlns:p14="http://schemas.microsoft.com/office/powerpoint/2010/main" val="979144416"/>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B64A8DEA-7FA8-22A3-112D-0D75B2663452}"/>
              </a:ext>
            </a:extLst>
          </p:cNvPr>
          <p:cNvSpPr txBox="1">
            <a:spLocks noGrp="1"/>
          </p:cNvSpPr>
          <p:nvPr>
            <p:ph type="title" idx="4294967295"/>
          </p:nvPr>
        </p:nvSpPr>
        <p:spPr>
          <a:xfrm>
            <a:off x="1430986" y="137886"/>
            <a:ext cx="6965005" cy="830997"/>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srgbClr val="002060"/>
                </a:solidFill>
                <a:effectLst/>
                <a:uLnTx/>
                <a:uFillTx/>
                <a:latin typeface="+mn-lt"/>
                <a:ea typeface="+mn-ea"/>
                <a:cs typeface="+mn-cs"/>
              </a:rPr>
              <a:t>What do residents say about sexual and reproductive health services?</a:t>
            </a:r>
          </a:p>
        </p:txBody>
      </p:sp>
      <p:sp>
        <p:nvSpPr>
          <p:cNvPr id="12" name="TextBox 11">
            <a:extLst>
              <a:ext uri="{FF2B5EF4-FFF2-40B4-BE49-F238E27FC236}">
                <a16:creationId xmlns:a16="http://schemas.microsoft.com/office/drawing/2014/main" id="{BA728F3C-1CED-868D-1ACB-A7BC31C11299}"/>
              </a:ext>
            </a:extLst>
          </p:cNvPr>
          <p:cNvSpPr txBox="1"/>
          <p:nvPr/>
        </p:nvSpPr>
        <p:spPr>
          <a:xfrm>
            <a:off x="551670" y="1012913"/>
            <a:ext cx="8281050" cy="307777"/>
          </a:xfrm>
          <a:prstGeom prst="rect">
            <a:avLst/>
          </a:prstGeom>
          <a:noFill/>
        </p:spPr>
        <p:txBody>
          <a:bodyPr wrap="square">
            <a:spAutoFit/>
          </a:bodyPr>
          <a:lstStyle/>
          <a:p>
            <a:r>
              <a:rPr lang="en-GB" sz="1400" dirty="0"/>
              <a:t>Tower Hamlets resident feedback on sexual and reproductive health service 2022- 2023 </a:t>
            </a:r>
          </a:p>
        </p:txBody>
      </p:sp>
      <p:sp>
        <p:nvSpPr>
          <p:cNvPr id="35" name="TextBox 34">
            <a:extLst>
              <a:ext uri="{FF2B5EF4-FFF2-40B4-BE49-F238E27FC236}">
                <a16:creationId xmlns:a16="http://schemas.microsoft.com/office/drawing/2014/main" id="{548CA858-75AB-D6AE-F6C0-7920C06687D4}"/>
              </a:ext>
            </a:extLst>
          </p:cNvPr>
          <p:cNvSpPr txBox="1"/>
          <p:nvPr/>
        </p:nvSpPr>
        <p:spPr>
          <a:xfrm>
            <a:off x="479144" y="1393256"/>
            <a:ext cx="2237362" cy="1569660"/>
          </a:xfrm>
          <a:prstGeom prst="rect">
            <a:avLst/>
          </a:prstGeom>
          <a:noFill/>
          <a:ln w="28575">
            <a:solidFill>
              <a:srgbClr val="008000"/>
            </a:solidFill>
          </a:ln>
        </p:spPr>
        <p:txBody>
          <a:bodyPr wrap="square" rtlCol="0">
            <a:spAutoFit/>
          </a:bodyPr>
          <a:lstStyle/>
          <a:p>
            <a:pPr algn="ctr"/>
            <a:r>
              <a:rPr lang="en-GB" sz="1200" dirty="0">
                <a:latin typeface="Calibri" panose="020F0502020204030204" pitchFamily="34" charset="0"/>
                <a:ea typeface="Times New Roman" panose="02020603050405020304" pitchFamily="18" charset="0"/>
                <a:cs typeface="Times New Roman" panose="02020603050405020304" pitchFamily="18" charset="0"/>
              </a:rPr>
              <a:t>Communication:  I felt that the doctor had all the answers and didn't give me many options. I felt dismissed with language such as “at your age” I felt discrimination because of my age and because I did already have a child.</a:t>
            </a:r>
            <a:endParaRPr lang="en-GB" sz="1200" dirty="0"/>
          </a:p>
        </p:txBody>
      </p:sp>
      <p:sp>
        <p:nvSpPr>
          <p:cNvPr id="36" name="TextBox 35">
            <a:extLst>
              <a:ext uri="{FF2B5EF4-FFF2-40B4-BE49-F238E27FC236}">
                <a16:creationId xmlns:a16="http://schemas.microsoft.com/office/drawing/2014/main" id="{779C5DAA-72F1-9D33-BE4E-1F035544E5D3}"/>
              </a:ext>
            </a:extLst>
          </p:cNvPr>
          <p:cNvSpPr txBox="1"/>
          <p:nvPr/>
        </p:nvSpPr>
        <p:spPr>
          <a:xfrm>
            <a:off x="3234450" y="1393256"/>
            <a:ext cx="2237362" cy="1200329"/>
          </a:xfrm>
          <a:prstGeom prst="rect">
            <a:avLst/>
          </a:prstGeom>
          <a:noFill/>
          <a:ln w="28575">
            <a:solidFill>
              <a:srgbClr val="008000"/>
            </a:solidFill>
          </a:ln>
        </p:spPr>
        <p:txBody>
          <a:bodyPr wrap="square" rtlCol="0">
            <a:spAutoFit/>
          </a:bodyPr>
          <a:lstStyle/>
          <a:p>
            <a:pPr algn="ctr"/>
            <a:r>
              <a:rPr lang="en-US" sz="1200" dirty="0"/>
              <a:t>I have had bad experiences of taking contraception and the doctor did not explain about any related side effects or even the different types of contraception available.</a:t>
            </a:r>
            <a:endParaRPr lang="en-GB" sz="1200" dirty="0"/>
          </a:p>
        </p:txBody>
      </p:sp>
      <p:sp>
        <p:nvSpPr>
          <p:cNvPr id="48" name="TextBox 47">
            <a:extLst>
              <a:ext uri="{FF2B5EF4-FFF2-40B4-BE49-F238E27FC236}">
                <a16:creationId xmlns:a16="http://schemas.microsoft.com/office/drawing/2014/main" id="{67041E2B-EEE0-64A8-A56F-7BA07B3E35C0}"/>
              </a:ext>
            </a:extLst>
          </p:cNvPr>
          <p:cNvSpPr txBox="1"/>
          <p:nvPr/>
        </p:nvSpPr>
        <p:spPr>
          <a:xfrm>
            <a:off x="5989756" y="1390358"/>
            <a:ext cx="2237362" cy="1015663"/>
          </a:xfrm>
          <a:prstGeom prst="rect">
            <a:avLst/>
          </a:prstGeom>
          <a:noFill/>
          <a:ln w="28575">
            <a:solidFill>
              <a:srgbClr val="008000"/>
            </a:solidFill>
          </a:ln>
        </p:spPr>
        <p:txBody>
          <a:bodyPr wrap="square" rtlCol="0">
            <a:spAutoFit/>
          </a:bodyPr>
          <a:lstStyle/>
          <a:p>
            <a:pPr algn="l"/>
            <a:r>
              <a:rPr lang="en-GB" sz="1200" b="0" u="none" strike="noStrike" baseline="0" dirty="0">
                <a:solidFill>
                  <a:srgbClr val="000000"/>
                </a:solidFill>
                <a:latin typeface="Calibri" panose="020F0502020204030204" pitchFamily="34" charset="0"/>
              </a:rPr>
              <a:t>Sexual health service </a:t>
            </a:r>
            <a:r>
              <a:rPr lang="en-US" sz="1200" b="0" u="none" strike="noStrike" baseline="0" dirty="0">
                <a:latin typeface="Calibri" panose="020F0502020204030204" pitchFamily="34" charset="0"/>
              </a:rPr>
              <a:t> was easy to access and </a:t>
            </a:r>
            <a:r>
              <a:rPr lang="en-US" sz="1200" dirty="0">
                <a:latin typeface="Calibri" panose="020F0502020204030204" pitchFamily="34" charset="0"/>
              </a:rPr>
              <a:t>I </a:t>
            </a:r>
            <a:r>
              <a:rPr lang="en-US" sz="1200" b="0" u="none" strike="noStrike" baseline="0" dirty="0">
                <a:latin typeface="Calibri" panose="020F0502020204030204" pitchFamily="34" charset="0"/>
              </a:rPr>
              <a:t>found it to be clean. I found the waiting room to be a good size and staff were welcoming and discreet. </a:t>
            </a:r>
            <a:endParaRPr lang="en-US" sz="1200" dirty="0"/>
          </a:p>
        </p:txBody>
      </p:sp>
      <p:sp>
        <p:nvSpPr>
          <p:cNvPr id="37" name="TextBox 36">
            <a:extLst>
              <a:ext uri="{FF2B5EF4-FFF2-40B4-BE49-F238E27FC236}">
                <a16:creationId xmlns:a16="http://schemas.microsoft.com/office/drawing/2014/main" id="{6925A6EA-4949-4B78-A06B-B17723F5839F}"/>
              </a:ext>
            </a:extLst>
          </p:cNvPr>
          <p:cNvSpPr txBox="1"/>
          <p:nvPr/>
        </p:nvSpPr>
        <p:spPr>
          <a:xfrm>
            <a:off x="479144" y="3271870"/>
            <a:ext cx="2237362" cy="646331"/>
          </a:xfrm>
          <a:prstGeom prst="rect">
            <a:avLst/>
          </a:prstGeom>
          <a:noFill/>
          <a:ln w="28575">
            <a:solidFill>
              <a:srgbClr val="008000"/>
            </a:solidFill>
          </a:ln>
        </p:spPr>
        <p:txBody>
          <a:bodyPr wrap="square" rtlCol="0">
            <a:spAutoFit/>
          </a:bodyPr>
          <a:lstStyle/>
          <a:p>
            <a:pPr algn="ctr"/>
            <a:r>
              <a:rPr lang="en-US" sz="1200" dirty="0"/>
              <a:t>Language barriers often make an already sensitive area extra difficult to talk about. </a:t>
            </a:r>
            <a:endParaRPr lang="en-GB" sz="1200" dirty="0"/>
          </a:p>
        </p:txBody>
      </p:sp>
      <p:sp>
        <p:nvSpPr>
          <p:cNvPr id="44" name="TextBox 43">
            <a:extLst>
              <a:ext uri="{FF2B5EF4-FFF2-40B4-BE49-F238E27FC236}">
                <a16:creationId xmlns:a16="http://schemas.microsoft.com/office/drawing/2014/main" id="{E676BADE-3516-27F6-6F17-E85294B321DB}"/>
              </a:ext>
            </a:extLst>
          </p:cNvPr>
          <p:cNvSpPr txBox="1"/>
          <p:nvPr/>
        </p:nvSpPr>
        <p:spPr>
          <a:xfrm>
            <a:off x="3234450" y="2942894"/>
            <a:ext cx="2237362" cy="1200329"/>
          </a:xfrm>
          <a:prstGeom prst="rect">
            <a:avLst/>
          </a:prstGeom>
          <a:noFill/>
          <a:ln w="28575">
            <a:solidFill>
              <a:srgbClr val="008000"/>
            </a:solidFill>
          </a:ln>
        </p:spPr>
        <p:txBody>
          <a:bodyPr wrap="square" rtlCol="0">
            <a:spAutoFit/>
          </a:bodyPr>
          <a:lstStyle/>
          <a:p>
            <a:r>
              <a:rPr lang="en-US" sz="1200" dirty="0"/>
              <a:t>Doctor was very thorough and covered all the bases.</a:t>
            </a:r>
          </a:p>
          <a:p>
            <a:r>
              <a:rPr lang="en-US" sz="1200" dirty="0"/>
              <a:t>Going one step further to offer me contraception and STI test even though I just a called</a:t>
            </a:r>
          </a:p>
          <a:p>
            <a:r>
              <a:rPr lang="en-US" sz="1200" dirty="0"/>
              <a:t>for PrEP.</a:t>
            </a:r>
          </a:p>
        </p:txBody>
      </p:sp>
      <p:sp>
        <p:nvSpPr>
          <p:cNvPr id="2" name="TextBox 1">
            <a:extLst>
              <a:ext uri="{FF2B5EF4-FFF2-40B4-BE49-F238E27FC236}">
                <a16:creationId xmlns:a16="http://schemas.microsoft.com/office/drawing/2014/main" id="{9817BE0F-C71A-04DA-DF74-F4A167668972}"/>
              </a:ext>
            </a:extLst>
          </p:cNvPr>
          <p:cNvSpPr txBox="1"/>
          <p:nvPr/>
        </p:nvSpPr>
        <p:spPr>
          <a:xfrm>
            <a:off x="5989756" y="2947606"/>
            <a:ext cx="2237362" cy="1107996"/>
          </a:xfrm>
          <a:prstGeom prst="rect">
            <a:avLst/>
          </a:prstGeom>
          <a:noFill/>
          <a:ln w="28575">
            <a:solidFill>
              <a:srgbClr val="008000"/>
            </a:solidFill>
          </a:ln>
        </p:spPr>
        <p:txBody>
          <a:bodyPr wrap="square" rtlCol="0">
            <a:spAutoFit/>
          </a:bodyPr>
          <a:lstStyle/>
          <a:p>
            <a:r>
              <a:rPr lang="en-US" sz="1100" b="0" u="none" strike="noStrike" baseline="0" dirty="0">
                <a:latin typeface="Calibri" panose="020F0502020204030204" pitchFamily="34" charset="0"/>
              </a:rPr>
              <a:t>Everything was very professional in the sexual health service, and </a:t>
            </a:r>
            <a:r>
              <a:rPr lang="en-US" sz="1100" dirty="0">
                <a:latin typeface="Calibri" panose="020F0502020204030204" pitchFamily="34" charset="0"/>
              </a:rPr>
              <a:t>I </a:t>
            </a:r>
            <a:r>
              <a:rPr lang="en-US" sz="1100" b="0" u="none" strike="noStrike" baseline="0" dirty="0">
                <a:latin typeface="Calibri" panose="020F0502020204030204" pitchFamily="34" charset="0"/>
              </a:rPr>
              <a:t>felt comfortable with all the staff. I was able to ask questions, and the doctor was very friendly and was able to give me answers.</a:t>
            </a:r>
            <a:endParaRPr lang="en-US" sz="1100" dirty="0"/>
          </a:p>
        </p:txBody>
      </p:sp>
      <p:sp>
        <p:nvSpPr>
          <p:cNvPr id="47" name="TextBox 46">
            <a:extLst>
              <a:ext uri="{FF2B5EF4-FFF2-40B4-BE49-F238E27FC236}">
                <a16:creationId xmlns:a16="http://schemas.microsoft.com/office/drawing/2014/main" id="{6497ACA2-3B8F-E350-04A4-4AC675B2C2AC}"/>
              </a:ext>
            </a:extLst>
          </p:cNvPr>
          <p:cNvSpPr txBox="1"/>
          <p:nvPr/>
        </p:nvSpPr>
        <p:spPr>
          <a:xfrm>
            <a:off x="479898" y="4269454"/>
            <a:ext cx="2237362" cy="1015663"/>
          </a:xfrm>
          <a:prstGeom prst="rect">
            <a:avLst/>
          </a:prstGeom>
          <a:noFill/>
          <a:ln w="28575">
            <a:solidFill>
              <a:srgbClr val="008000"/>
            </a:solidFill>
          </a:ln>
        </p:spPr>
        <p:txBody>
          <a:bodyPr wrap="square" rtlCol="0">
            <a:spAutoFit/>
          </a:bodyPr>
          <a:lstStyle/>
          <a:p>
            <a:pPr algn="ctr"/>
            <a:r>
              <a:rPr lang="en-US" sz="1200" dirty="0"/>
              <a:t>Residents should have easy but also TIMELY access to sexual health services. I have had to go to other boroughs to get an STI test promptly.</a:t>
            </a:r>
          </a:p>
        </p:txBody>
      </p:sp>
      <p:sp>
        <p:nvSpPr>
          <p:cNvPr id="46" name="TextBox 45">
            <a:extLst>
              <a:ext uri="{FF2B5EF4-FFF2-40B4-BE49-F238E27FC236}">
                <a16:creationId xmlns:a16="http://schemas.microsoft.com/office/drawing/2014/main" id="{807BF472-E553-EFAF-01E1-55A155DE39A5}"/>
              </a:ext>
            </a:extLst>
          </p:cNvPr>
          <p:cNvSpPr txBox="1"/>
          <p:nvPr/>
        </p:nvSpPr>
        <p:spPr>
          <a:xfrm>
            <a:off x="479898" y="5519817"/>
            <a:ext cx="2237362" cy="830997"/>
          </a:xfrm>
          <a:prstGeom prst="rect">
            <a:avLst/>
          </a:prstGeom>
          <a:noFill/>
          <a:ln w="28575">
            <a:solidFill>
              <a:srgbClr val="008000"/>
            </a:solidFill>
          </a:ln>
        </p:spPr>
        <p:txBody>
          <a:bodyPr wrap="square" rtlCol="0">
            <a:spAutoFit/>
          </a:bodyPr>
          <a:lstStyle/>
          <a:p>
            <a:pPr algn="ctr"/>
            <a:r>
              <a:rPr lang="en-US" sz="1200" dirty="0"/>
              <a:t>Please consider doing more for gay Muslims, especially outreach work, helping those who are not happy with speaking out.</a:t>
            </a:r>
          </a:p>
        </p:txBody>
      </p:sp>
      <p:pic>
        <p:nvPicPr>
          <p:cNvPr id="6" name="Picture 5">
            <a:extLst>
              <a:ext uri="{FF2B5EF4-FFF2-40B4-BE49-F238E27FC236}">
                <a16:creationId xmlns:a16="http://schemas.microsoft.com/office/drawing/2014/main" id="{6A7B4903-4BDB-0EDB-9167-5B5E90163A6F}"/>
              </a:ext>
              <a:ext uri="{C183D7F6-B498-43B3-948B-1728B52AA6E4}">
                <adec:decorative xmlns:adec="http://schemas.microsoft.com/office/drawing/2017/decorative" val="1"/>
              </a:ext>
            </a:extLst>
          </p:cNvPr>
          <p:cNvPicPr>
            <a:picLocks noChangeAspect="1"/>
          </p:cNvPicPr>
          <p:nvPr/>
        </p:nvPicPr>
        <p:blipFill rotWithShape="1">
          <a:blip r:embed="rId2"/>
          <a:srcRect l="29717" t="23186" r="18571" b="33958"/>
          <a:stretch/>
        </p:blipFill>
        <p:spPr>
          <a:xfrm>
            <a:off x="3234450" y="4182984"/>
            <a:ext cx="4833785" cy="2204265"/>
          </a:xfrm>
          <a:prstGeom prst="rect">
            <a:avLst/>
          </a:prstGeom>
        </p:spPr>
      </p:pic>
    </p:spTree>
    <p:extLst>
      <p:ext uri="{BB962C8B-B14F-4D97-AF65-F5344CB8AC3E}">
        <p14:creationId xmlns:p14="http://schemas.microsoft.com/office/powerpoint/2010/main" val="2132780294"/>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ubtitle 7">
            <a:extLst>
              <a:ext uri="{FF2B5EF4-FFF2-40B4-BE49-F238E27FC236}">
                <a16:creationId xmlns:a16="http://schemas.microsoft.com/office/drawing/2014/main" id="{A4753DFA-8DD6-C47E-6B5F-7A8D5A89862E}"/>
              </a:ext>
            </a:extLst>
          </p:cNvPr>
          <p:cNvSpPr>
            <a:spLocks noGrp="1"/>
          </p:cNvSpPr>
          <p:nvPr>
            <p:ph type="title" idx="4294967295"/>
          </p:nvPr>
        </p:nvSpPr>
        <p:spPr>
          <a:xfrm>
            <a:off x="109300" y="2950512"/>
            <a:ext cx="7383500" cy="165576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rmAutofit/>
          </a:bodyPr>
          <a:lstStyle/>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kumimoji="0" lang="en-GB" sz="3200" b="1" i="0" u="none" strike="noStrike" kern="1200" cap="none" spc="0" normalizeH="0" baseline="0" noProof="0" dirty="0">
                <a:ln>
                  <a:noFill/>
                </a:ln>
                <a:solidFill>
                  <a:schemeClr val="tx1"/>
                </a:solidFill>
                <a:effectLst/>
                <a:uLnTx/>
                <a:uFillTx/>
                <a:latin typeface="+mn-lt"/>
                <a:ea typeface="+mn-ea"/>
                <a:cs typeface="+mn-cs"/>
              </a:rPr>
              <a:t>11. Knowledge gaps &amp; Recommendations </a:t>
            </a:r>
            <a:endParaRPr kumimoji="0" lang="en-GB" sz="3200" b="0" i="0" u="none" strike="noStrike" kern="1200" cap="none" spc="0" normalizeH="0" baseline="0" noProof="0" dirty="0">
              <a:ln>
                <a:noFill/>
              </a:ln>
              <a:solidFill>
                <a:schemeClr val="tx1"/>
              </a:solidFill>
              <a:effectLst/>
              <a:uLnTx/>
              <a:uFillTx/>
              <a:latin typeface="+mn-lt"/>
              <a:ea typeface="+mn-ea"/>
              <a:cs typeface="+mn-cs"/>
            </a:endParaRPr>
          </a:p>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endParaRPr kumimoji="0" lang="en-GB" sz="3200" b="0" i="0" u="none" strike="noStrike" kern="1200" cap="none" spc="0" normalizeH="0" baseline="0" noProof="0" dirty="0">
              <a:ln>
                <a:noFill/>
              </a:ln>
              <a:solidFill>
                <a:schemeClr val="bg1"/>
              </a:solidFill>
              <a:effectLst/>
              <a:uLnTx/>
              <a:uFillTx/>
              <a:latin typeface="+mn-lt"/>
              <a:ea typeface="+mn-ea"/>
              <a:cs typeface="+mn-cs"/>
            </a:endParaRPr>
          </a:p>
        </p:txBody>
      </p:sp>
    </p:spTree>
    <p:extLst>
      <p:ext uri="{BB962C8B-B14F-4D97-AF65-F5344CB8AC3E}">
        <p14:creationId xmlns:p14="http://schemas.microsoft.com/office/powerpoint/2010/main" val="235987003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6F61E7-8938-C3B5-51F4-F65BC7DCA73F}"/>
              </a:ext>
            </a:extLst>
          </p:cNvPr>
          <p:cNvSpPr txBox="1">
            <a:spLocks noGrp="1"/>
          </p:cNvSpPr>
          <p:nvPr>
            <p:ph type="title" idx="4294967295"/>
          </p:nvPr>
        </p:nvSpPr>
        <p:spPr>
          <a:xfrm>
            <a:off x="1519618" y="109392"/>
            <a:ext cx="7171892" cy="830997"/>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srgbClr val="002060"/>
                </a:solidFill>
                <a:effectLst/>
                <a:uLnTx/>
                <a:uFillTx/>
                <a:latin typeface="+mn-lt"/>
                <a:ea typeface="+mn-ea"/>
                <a:cs typeface="+mn-cs"/>
              </a:rPr>
              <a:t>Why is sexual and reproductive health important to health and wellbeing? </a:t>
            </a:r>
          </a:p>
        </p:txBody>
      </p:sp>
      <p:sp>
        <p:nvSpPr>
          <p:cNvPr id="11" name="TextBox 10">
            <a:extLst>
              <a:ext uri="{FF2B5EF4-FFF2-40B4-BE49-F238E27FC236}">
                <a16:creationId xmlns:a16="http://schemas.microsoft.com/office/drawing/2014/main" id="{4E414689-3A54-39AD-C598-E951DFAA43AA}"/>
              </a:ext>
            </a:extLst>
          </p:cNvPr>
          <p:cNvSpPr txBox="1"/>
          <p:nvPr/>
        </p:nvSpPr>
        <p:spPr>
          <a:xfrm>
            <a:off x="72799" y="1208630"/>
            <a:ext cx="5383088" cy="5062924"/>
          </a:xfrm>
          <a:prstGeom prst="rect">
            <a:avLst/>
          </a:prstGeom>
          <a:noFill/>
        </p:spPr>
        <p:txBody>
          <a:bodyPr wrap="square">
            <a:spAutoFit/>
          </a:bodyPr>
          <a:lstStyle/>
          <a:p>
            <a:r>
              <a:rPr lang="en-US" sz="1200" dirty="0">
                <a:solidFill>
                  <a:srgbClr val="000000"/>
                </a:solidFill>
                <a:latin typeface="Calibri" panose="020F0502020204030204" pitchFamily="34" charset="0"/>
              </a:rPr>
              <a:t>Sexual and reproductive health is a key Public Health priority area due to the significant impact it can have on our population, our communities, and individuals within our borough often with a range of complexities associated with sexual health. </a:t>
            </a:r>
            <a:endParaRPr lang="en-US" sz="1200" dirty="0"/>
          </a:p>
          <a:p>
            <a:endParaRPr lang="en-US" sz="1200" b="1" dirty="0">
              <a:solidFill>
                <a:srgbClr val="0B0C0C"/>
              </a:solidFill>
              <a:latin typeface="GDS Transport"/>
            </a:endParaRPr>
          </a:p>
          <a:p>
            <a:r>
              <a:rPr lang="en-US" sz="1200" b="1" dirty="0">
                <a:solidFill>
                  <a:srgbClr val="0B0C0C"/>
                </a:solidFill>
                <a:latin typeface="GDS Transport"/>
              </a:rPr>
              <a:t>Sexual and reproductive health needs </a:t>
            </a:r>
          </a:p>
          <a:p>
            <a:r>
              <a:rPr lang="en-US" sz="1200" dirty="0">
                <a:solidFill>
                  <a:srgbClr val="0B0C0C"/>
                </a:solidFill>
                <a:latin typeface="GDS Transport"/>
              </a:rPr>
              <a:t>Sexual and reproductive health needs vary according to factors such as age, gender, sexual orientation and ethnicity. However, there are certain core needs common to everyone, including:</a:t>
            </a:r>
          </a:p>
          <a:p>
            <a:pPr marL="171450" indent="-171450">
              <a:buFont typeface="Arial" panose="020B0604020202020204" pitchFamily="34" charset="0"/>
              <a:buChar char="•"/>
            </a:pPr>
            <a:r>
              <a:rPr lang="en-US" sz="1200" dirty="0">
                <a:solidFill>
                  <a:srgbClr val="0B0C0C"/>
                </a:solidFill>
                <a:latin typeface="GDS Transport"/>
              </a:rPr>
              <a:t>high-quality information and education-  enabling people to make informed responsible decisions</a:t>
            </a:r>
          </a:p>
          <a:p>
            <a:pPr marL="171450" indent="-171450">
              <a:buFont typeface="Arial" panose="020B0604020202020204" pitchFamily="34" charset="0"/>
              <a:buChar char="•"/>
            </a:pPr>
            <a:r>
              <a:rPr lang="en-US" sz="1200" dirty="0">
                <a:solidFill>
                  <a:srgbClr val="0B0C0C"/>
                </a:solidFill>
                <a:latin typeface="GDS Transport"/>
              </a:rPr>
              <a:t>access to high-quality services, treatment and interventions.</a:t>
            </a:r>
            <a:endParaRPr lang="en-US" sz="1200" dirty="0"/>
          </a:p>
          <a:p>
            <a:endParaRPr lang="en-US" sz="1200" dirty="0"/>
          </a:p>
          <a:p>
            <a:endParaRPr lang="en-US" sz="1200" dirty="0"/>
          </a:p>
          <a:p>
            <a:r>
              <a:rPr lang="en-US" sz="1200" b="1" i="1" dirty="0"/>
              <a:t>The consequences of poor sexual health include:</a:t>
            </a:r>
          </a:p>
          <a:p>
            <a:pPr marL="171450" indent="-171450">
              <a:buFont typeface="Arial" panose="020B0604020202020204" pitchFamily="34" charset="0"/>
              <a:buChar char="•"/>
            </a:pPr>
            <a:r>
              <a:rPr lang="en-US" sz="1200" dirty="0"/>
              <a:t>unplanned pregnancies and abortions</a:t>
            </a:r>
          </a:p>
          <a:p>
            <a:pPr marL="171450" indent="-171450">
              <a:buFont typeface="Arial" panose="020B0604020202020204" pitchFamily="34" charset="0"/>
              <a:buChar char="•"/>
            </a:pPr>
            <a:r>
              <a:rPr lang="en-US" sz="1200" dirty="0"/>
              <a:t>psychological consequences, including from sexual coercion and abuse</a:t>
            </a:r>
          </a:p>
          <a:p>
            <a:pPr marL="171450" indent="-171450">
              <a:buFont typeface="Arial" panose="020B0604020202020204" pitchFamily="34" charset="0"/>
              <a:buChar char="•"/>
            </a:pPr>
            <a:r>
              <a:rPr lang="en-US" sz="1200" dirty="0"/>
              <a:t>poor educational, social and economic opportunities for teenage mothers, young fathers and their children</a:t>
            </a:r>
          </a:p>
          <a:p>
            <a:pPr marL="171450" indent="-171450">
              <a:buFont typeface="Arial" panose="020B0604020202020204" pitchFamily="34" charset="0"/>
              <a:buChar char="•"/>
            </a:pPr>
            <a:r>
              <a:rPr lang="en-US" sz="1200" dirty="0"/>
              <a:t>HIV transmission</a:t>
            </a:r>
          </a:p>
          <a:p>
            <a:pPr marL="171450" indent="-171450">
              <a:buFont typeface="Arial" panose="020B0604020202020204" pitchFamily="34" charset="0"/>
              <a:buChar char="•"/>
            </a:pPr>
            <a:r>
              <a:rPr lang="en-US" sz="1200" dirty="0"/>
              <a:t>cervical and other genital cancers</a:t>
            </a:r>
          </a:p>
          <a:p>
            <a:pPr marL="171450" indent="-171450">
              <a:buFont typeface="Arial" panose="020B0604020202020204" pitchFamily="34" charset="0"/>
              <a:buChar char="•"/>
            </a:pPr>
            <a:r>
              <a:rPr lang="en-US" sz="1200" dirty="0"/>
              <a:t>hepatitis, chronic liver disease and liver cancer</a:t>
            </a:r>
          </a:p>
          <a:p>
            <a:pPr marL="171450" indent="-171450">
              <a:buFont typeface="Arial" panose="020B0604020202020204" pitchFamily="34" charset="0"/>
              <a:buChar char="•"/>
            </a:pPr>
            <a:r>
              <a:rPr lang="en-US" sz="1200" dirty="0"/>
              <a:t>recurrent genital herpes</a:t>
            </a:r>
          </a:p>
          <a:p>
            <a:pPr marL="171450" indent="-171450">
              <a:buFont typeface="Arial" panose="020B0604020202020204" pitchFamily="34" charset="0"/>
              <a:buChar char="•"/>
            </a:pPr>
            <a:r>
              <a:rPr lang="en-US" sz="1200" dirty="0"/>
              <a:t>recurrent genital warts</a:t>
            </a:r>
          </a:p>
          <a:p>
            <a:pPr marL="171450" indent="-171450">
              <a:buFont typeface="Arial" panose="020B0604020202020204" pitchFamily="34" charset="0"/>
              <a:buChar char="•"/>
            </a:pPr>
            <a:r>
              <a:rPr lang="en-US" sz="1200" dirty="0"/>
              <a:t>pelvic inflammatory disease, which can cause ectopic pregnancies and infertility</a:t>
            </a:r>
          </a:p>
          <a:p>
            <a:pPr marL="171450" indent="-171450">
              <a:buFont typeface="Arial" panose="020B0604020202020204" pitchFamily="34" charset="0"/>
              <a:buChar char="•"/>
            </a:pPr>
            <a:r>
              <a:rPr lang="en-US" sz="1200" dirty="0"/>
              <a:t>poorer maternity outcomes for mother and baby.</a:t>
            </a:r>
            <a:endParaRPr lang="en-GB" sz="1100" dirty="0"/>
          </a:p>
        </p:txBody>
      </p:sp>
      <p:sp>
        <p:nvSpPr>
          <p:cNvPr id="9" name="Rectangle: Rounded Corners 8">
            <a:extLst>
              <a:ext uri="{FF2B5EF4-FFF2-40B4-BE49-F238E27FC236}">
                <a16:creationId xmlns:a16="http://schemas.microsoft.com/office/drawing/2014/main" id="{EB4EEC5A-C753-4471-5A31-C277BA404EFC}"/>
              </a:ext>
            </a:extLst>
          </p:cNvPr>
          <p:cNvSpPr/>
          <p:nvPr/>
        </p:nvSpPr>
        <p:spPr>
          <a:xfrm>
            <a:off x="5562604" y="1630390"/>
            <a:ext cx="3180351" cy="1892566"/>
          </a:xfrm>
          <a:prstGeom prst="roundRect">
            <a:avLst/>
          </a:prstGeom>
          <a:solidFill>
            <a:schemeClr val="bg1"/>
          </a:solidFill>
          <a:ln>
            <a:solidFill>
              <a:srgbClr val="008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The World Health Organisation (WHO) defines sexual health as a ‘state of physical, mental and social well-being in relation to sexuality. It requires a positive and respectful approach to sexuality and sexual relationships, as well as the aspiration of having pleasurable and safe sexual experiences, free of coercion, discrimination and violence’. </a:t>
            </a:r>
          </a:p>
        </p:txBody>
      </p:sp>
      <p:sp>
        <p:nvSpPr>
          <p:cNvPr id="12" name="Rectangle: Rounded Corners 11">
            <a:extLst>
              <a:ext uri="{FF2B5EF4-FFF2-40B4-BE49-F238E27FC236}">
                <a16:creationId xmlns:a16="http://schemas.microsoft.com/office/drawing/2014/main" id="{CD66D4F6-D673-DD8C-6986-8EE04D7CF389}"/>
              </a:ext>
            </a:extLst>
          </p:cNvPr>
          <p:cNvSpPr/>
          <p:nvPr/>
        </p:nvSpPr>
        <p:spPr>
          <a:xfrm>
            <a:off x="5562604" y="3934790"/>
            <a:ext cx="3286709" cy="2144236"/>
          </a:xfrm>
          <a:prstGeom prst="roundRect">
            <a:avLst/>
          </a:prstGeom>
          <a:solidFill>
            <a:schemeClr val="bg1"/>
          </a:solidFill>
          <a:ln>
            <a:solidFill>
              <a:srgbClr val="008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The World Health Organisation defines reproductive health as a state of complete physical, mental and social well-being and not merely the absence of disease or infirmity, in all matters relating to the reproductive system and to its functions and processes. Reproductive health therefore implies that people can have a satisfying and safe sex life and that they have the capability to reproduce and the freedom to decide if, when and how often to do so.</a:t>
            </a:r>
          </a:p>
        </p:txBody>
      </p:sp>
    </p:spTree>
    <p:extLst>
      <p:ext uri="{BB962C8B-B14F-4D97-AF65-F5344CB8AC3E}">
        <p14:creationId xmlns:p14="http://schemas.microsoft.com/office/powerpoint/2010/main" val="1721495190"/>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AFA9E841-0DEB-C331-9797-84576C6CC46D}"/>
              </a:ext>
              <a:ext uri="{C183D7F6-B498-43B3-948B-1728B52AA6E4}">
                <adec:decorative xmlns:adec="http://schemas.microsoft.com/office/drawing/2017/decorative" val="1"/>
              </a:ext>
            </a:extLst>
          </p:cNvPr>
          <p:cNvSpPr>
            <a:spLocks noGrp="1"/>
          </p:cNvSpPr>
          <p:nvPr>
            <p:ph sz="quarter" idx="16"/>
          </p:nvPr>
        </p:nvSpPr>
        <p:spPr>
          <a:xfrm>
            <a:off x="251176" y="1001012"/>
            <a:ext cx="8641655" cy="647526"/>
          </a:xfrm>
          <a:prstGeom prst="rect">
            <a:avLst/>
          </a:prstGeom>
        </p:spPr>
        <p:txBody>
          <a:bodyPr/>
          <a:lstStyle/>
          <a:p>
            <a:pPr marL="0" indent="0">
              <a:buNone/>
            </a:pPr>
            <a:endParaRPr lang="en-GB" dirty="0"/>
          </a:p>
          <a:p>
            <a:pPr marL="0" indent="0">
              <a:buNone/>
            </a:pPr>
            <a:endParaRPr lang="en-GB" dirty="0"/>
          </a:p>
          <a:p>
            <a:pPr marL="0" indent="0">
              <a:buNone/>
            </a:pPr>
            <a:endParaRPr lang="en-GB" dirty="0"/>
          </a:p>
        </p:txBody>
      </p:sp>
      <p:sp>
        <p:nvSpPr>
          <p:cNvPr id="5" name="Title 4">
            <a:extLst>
              <a:ext uri="{FF2B5EF4-FFF2-40B4-BE49-F238E27FC236}">
                <a16:creationId xmlns:a16="http://schemas.microsoft.com/office/drawing/2014/main" id="{B2C3EF1C-520C-B88F-B5CD-E09A582C6474}"/>
              </a:ext>
            </a:extLst>
          </p:cNvPr>
          <p:cNvSpPr txBox="1">
            <a:spLocks noGrp="1"/>
          </p:cNvSpPr>
          <p:nvPr>
            <p:ph type="title" idx="4294967295"/>
          </p:nvPr>
        </p:nvSpPr>
        <p:spPr>
          <a:xfrm>
            <a:off x="1693260" y="74909"/>
            <a:ext cx="6391469" cy="461665"/>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srgbClr val="002060"/>
                </a:solidFill>
                <a:effectLst/>
                <a:uLnTx/>
                <a:uFillTx/>
                <a:latin typeface="+mn-lt"/>
                <a:ea typeface="+mn-ea"/>
                <a:cs typeface="+mn-cs"/>
              </a:rPr>
              <a:t>Knowledge gaps (1) </a:t>
            </a:r>
          </a:p>
        </p:txBody>
      </p:sp>
      <p:sp>
        <p:nvSpPr>
          <p:cNvPr id="7" name="TextBox 6">
            <a:extLst>
              <a:ext uri="{FF2B5EF4-FFF2-40B4-BE49-F238E27FC236}">
                <a16:creationId xmlns:a16="http://schemas.microsoft.com/office/drawing/2014/main" id="{C3F60583-C029-DF09-6955-43B8D488C798}"/>
              </a:ext>
            </a:extLst>
          </p:cNvPr>
          <p:cNvSpPr txBox="1"/>
          <p:nvPr/>
        </p:nvSpPr>
        <p:spPr>
          <a:xfrm>
            <a:off x="77820" y="845272"/>
            <a:ext cx="8988358" cy="5724644"/>
          </a:xfrm>
          <a:prstGeom prst="rect">
            <a:avLst/>
          </a:prstGeom>
          <a:noFill/>
        </p:spPr>
        <p:txBody>
          <a:bodyPr wrap="square">
            <a:spAutoFit/>
          </a:bodyPr>
          <a:lstStyle/>
          <a:p>
            <a:r>
              <a:rPr lang="en-US" b="1" dirty="0">
                <a:solidFill>
                  <a:schemeClr val="tx2"/>
                </a:solidFill>
              </a:rPr>
              <a:t>Sexual health service data quality</a:t>
            </a:r>
          </a:p>
          <a:p>
            <a:endParaRPr lang="en-US" sz="1400" dirty="0">
              <a:solidFill>
                <a:schemeClr val="tx2"/>
              </a:solidFill>
            </a:endParaRPr>
          </a:p>
          <a:p>
            <a:r>
              <a:rPr lang="en-US" sz="1400" dirty="0"/>
              <a:t>There are a number of concerns regarding data quality which has limited our full understanding of local sexual health needs in the borough. The following recommendations should be actioned :</a:t>
            </a:r>
          </a:p>
          <a:p>
            <a:endParaRPr lang="en-US" sz="1400" dirty="0"/>
          </a:p>
          <a:p>
            <a:pPr marL="171450" indent="-171450">
              <a:buFont typeface="Arial" panose="020B0604020202020204" pitchFamily="34" charset="0"/>
              <a:buChar char="•"/>
            </a:pPr>
            <a:r>
              <a:rPr lang="en-US" sz="1400" dirty="0"/>
              <a:t>Service data should include numbers of unique attendees, episodes of care, methods of consultation, types of appointments, repeat attendees.</a:t>
            </a:r>
          </a:p>
          <a:p>
            <a:pPr marL="171450" indent="-171450">
              <a:buFont typeface="Arial" panose="020B0604020202020204" pitchFamily="34" charset="0"/>
              <a:buChar char="•"/>
            </a:pPr>
            <a:endParaRPr lang="en-US" sz="1400" dirty="0"/>
          </a:p>
          <a:p>
            <a:pPr marL="171450" indent="-171450">
              <a:buFont typeface="Arial" panose="020B0604020202020204" pitchFamily="34" charset="0"/>
              <a:buChar char="•"/>
            </a:pPr>
            <a:r>
              <a:rPr lang="en-US" sz="1400" b="1" dirty="0"/>
              <a:t>Demographic data recording: </a:t>
            </a:r>
            <a:r>
              <a:rPr lang="en-US" sz="1400" dirty="0"/>
              <a:t>should be routinely available for all performance reporting, including ethnicity and sexual orientation. This is vital to understand need and address inequalities.</a:t>
            </a:r>
          </a:p>
          <a:p>
            <a:pPr marL="171450" indent="-171450">
              <a:buFont typeface="Arial" panose="020B0604020202020204" pitchFamily="34" charset="0"/>
              <a:buChar char="•"/>
            </a:pPr>
            <a:endParaRPr lang="en-US" sz="1400" dirty="0"/>
          </a:p>
          <a:p>
            <a:pPr marL="171450" indent="-171450">
              <a:buFont typeface="Arial" panose="020B0604020202020204" pitchFamily="34" charset="0"/>
              <a:buChar char="•"/>
            </a:pPr>
            <a:r>
              <a:rPr lang="en-US" sz="1400" dirty="0"/>
              <a:t>Partner notification: is crucial to help contain the spread of STIs, particularly with the rising rates of gonorrhoea and is an integral role of sexual health services, but identifying and treating anonymous partners remains a challenge.  Opportunities and innovations to increase partner notification within our local sexual health service needs to be fully explored.</a:t>
            </a:r>
          </a:p>
          <a:p>
            <a:pPr marL="171450" indent="-171450">
              <a:buFont typeface="Arial" panose="020B0604020202020204" pitchFamily="34" charset="0"/>
              <a:buChar char="•"/>
            </a:pPr>
            <a:endParaRPr lang="en-US" sz="1400" dirty="0"/>
          </a:p>
          <a:p>
            <a:pPr marL="171450" indent="-171450">
              <a:buFont typeface="Arial" panose="020B0604020202020204" pitchFamily="34" charset="0"/>
              <a:buChar char="•"/>
            </a:pPr>
            <a:r>
              <a:rPr lang="en-US" sz="1400" b="1" dirty="0"/>
              <a:t>Access to PrEP</a:t>
            </a:r>
            <a:r>
              <a:rPr lang="en-US" sz="1400" dirty="0"/>
              <a:t>: The number of people accessing PrEP through SHS has increased, we need further data to understand if there is equitable access between different groups (women and BAME) who would benefit from PrEP.</a:t>
            </a:r>
          </a:p>
          <a:p>
            <a:endParaRPr lang="en-US" sz="1400" dirty="0"/>
          </a:p>
          <a:p>
            <a:pPr marL="171450" indent="-171450">
              <a:buFont typeface="Arial" panose="020B0604020202020204" pitchFamily="34" charset="0"/>
              <a:buChar char="•"/>
            </a:pPr>
            <a:r>
              <a:rPr lang="en-US" sz="1400" dirty="0"/>
              <a:t>With increasing rates of late HIV diagnosis there should be consideration about the expectation of levels of HIV testing  for those attending sexual health clinics.</a:t>
            </a:r>
          </a:p>
          <a:p>
            <a:endParaRPr lang="en-US" sz="1400" dirty="0"/>
          </a:p>
          <a:p>
            <a:pPr marL="171450" indent="-171450">
              <a:buFont typeface="Arial" panose="020B0604020202020204" pitchFamily="34" charset="0"/>
              <a:buChar char="•"/>
            </a:pPr>
            <a:r>
              <a:rPr lang="en-US" sz="1400" dirty="0"/>
              <a:t>Chemsex: It is important that people engaging in chemsex are able to access the right support to minimise risk. Local intelligence around the use of Chemsex is limited; further insight and intelligence is needed to inform future service provision for both sexual and reproductive health and substance misuse services.</a:t>
            </a:r>
          </a:p>
          <a:p>
            <a:pPr marL="171450" indent="-171450">
              <a:buFont typeface="Arial" panose="020B0604020202020204" pitchFamily="34" charset="0"/>
              <a:buChar char="•"/>
            </a:pPr>
            <a:endParaRPr lang="en-US" sz="1200" dirty="0"/>
          </a:p>
        </p:txBody>
      </p:sp>
    </p:spTree>
    <p:extLst>
      <p:ext uri="{BB962C8B-B14F-4D97-AF65-F5344CB8AC3E}">
        <p14:creationId xmlns:p14="http://schemas.microsoft.com/office/powerpoint/2010/main" val="3241128901"/>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B239DD-C5FD-0453-DD8F-772FD6653028}"/>
              </a:ext>
            </a:extLst>
          </p:cNvPr>
          <p:cNvSpPr>
            <a:spLocks noGrp="1"/>
          </p:cNvSpPr>
          <p:nvPr>
            <p:ph type="title"/>
          </p:nvPr>
        </p:nvSpPr>
        <p:spPr>
          <a:xfrm>
            <a:off x="1334621" y="217212"/>
            <a:ext cx="7291667" cy="643400"/>
          </a:xfrm>
        </p:spPr>
        <p:txBody>
          <a:bodyPr>
            <a:noAutofit/>
          </a:bodyPr>
          <a:lstStyle/>
          <a:p>
            <a:pPr algn="l"/>
            <a:r>
              <a:rPr lang="en-GB" sz="2400" b="1" dirty="0">
                <a:solidFill>
                  <a:srgbClr val="002060"/>
                </a:solidFill>
              </a:rPr>
              <a:t>Recommendations (1) </a:t>
            </a:r>
            <a:endParaRPr lang="en-GB" sz="2400" dirty="0"/>
          </a:p>
        </p:txBody>
      </p:sp>
      <p:graphicFrame>
        <p:nvGraphicFramePr>
          <p:cNvPr id="3" name="Table 2">
            <a:extLst>
              <a:ext uri="{FF2B5EF4-FFF2-40B4-BE49-F238E27FC236}">
                <a16:creationId xmlns:a16="http://schemas.microsoft.com/office/drawing/2014/main" id="{91F03163-8FB2-2FC4-F3DD-17EDE4EBAED4}"/>
              </a:ext>
            </a:extLst>
          </p:cNvPr>
          <p:cNvGraphicFramePr>
            <a:graphicFrameLocks noGrp="1"/>
          </p:cNvGraphicFramePr>
          <p:nvPr>
            <p:extLst>
              <p:ext uri="{D42A27DB-BD31-4B8C-83A1-F6EECF244321}">
                <p14:modId xmlns:p14="http://schemas.microsoft.com/office/powerpoint/2010/main" val="526152898"/>
              </p:ext>
            </p:extLst>
          </p:nvPr>
        </p:nvGraphicFramePr>
        <p:xfrm>
          <a:off x="269786" y="980963"/>
          <a:ext cx="8618719" cy="5695298"/>
        </p:xfrm>
        <a:graphic>
          <a:graphicData uri="http://schemas.openxmlformats.org/drawingml/2006/table">
            <a:tbl>
              <a:tblPr firstRow="1" bandRow="1">
                <a:tableStyleId>{5940675A-B579-460E-94D1-54222C63F5DA}</a:tableStyleId>
              </a:tblPr>
              <a:tblGrid>
                <a:gridCol w="208280">
                  <a:extLst>
                    <a:ext uri="{9D8B030D-6E8A-4147-A177-3AD203B41FA5}">
                      <a16:colId xmlns:a16="http://schemas.microsoft.com/office/drawing/2014/main" val="362490733"/>
                    </a:ext>
                  </a:extLst>
                </a:gridCol>
                <a:gridCol w="1040258">
                  <a:extLst>
                    <a:ext uri="{9D8B030D-6E8A-4147-A177-3AD203B41FA5}">
                      <a16:colId xmlns:a16="http://schemas.microsoft.com/office/drawing/2014/main" val="1058012585"/>
                    </a:ext>
                  </a:extLst>
                </a:gridCol>
                <a:gridCol w="377280">
                  <a:extLst>
                    <a:ext uri="{9D8B030D-6E8A-4147-A177-3AD203B41FA5}">
                      <a16:colId xmlns:a16="http://schemas.microsoft.com/office/drawing/2014/main" val="864598586"/>
                    </a:ext>
                  </a:extLst>
                </a:gridCol>
                <a:gridCol w="5259694">
                  <a:extLst>
                    <a:ext uri="{9D8B030D-6E8A-4147-A177-3AD203B41FA5}">
                      <a16:colId xmlns:a16="http://schemas.microsoft.com/office/drawing/2014/main" val="2712277579"/>
                    </a:ext>
                  </a:extLst>
                </a:gridCol>
                <a:gridCol w="776955">
                  <a:extLst>
                    <a:ext uri="{9D8B030D-6E8A-4147-A177-3AD203B41FA5}">
                      <a16:colId xmlns:a16="http://schemas.microsoft.com/office/drawing/2014/main" val="3667198408"/>
                    </a:ext>
                  </a:extLst>
                </a:gridCol>
                <a:gridCol w="956252">
                  <a:extLst>
                    <a:ext uri="{9D8B030D-6E8A-4147-A177-3AD203B41FA5}">
                      <a16:colId xmlns:a16="http://schemas.microsoft.com/office/drawing/2014/main" val="1793277915"/>
                    </a:ext>
                  </a:extLst>
                </a:gridCol>
              </a:tblGrid>
              <a:tr h="585475">
                <a:tc>
                  <a:txBody>
                    <a:bodyPr/>
                    <a:lstStyle/>
                    <a:p>
                      <a:r>
                        <a:rPr lang="en-GB" sz="1000" b="1" dirty="0">
                          <a:solidFill>
                            <a:schemeClr val="tx1"/>
                          </a:solidFill>
                        </a:rPr>
                        <a:t>#</a:t>
                      </a:r>
                    </a:p>
                  </a:txBody>
                  <a:tcPr/>
                </a:tc>
                <a:tc>
                  <a:txBody>
                    <a:bodyPr/>
                    <a:lstStyle/>
                    <a:p>
                      <a:r>
                        <a:rPr lang="en-GB" sz="1200" b="1" dirty="0">
                          <a:solidFill>
                            <a:schemeClr val="tx1"/>
                          </a:solidFill>
                        </a:rPr>
                        <a:t>Outcome </a:t>
                      </a:r>
                    </a:p>
                  </a:txBody>
                  <a:tcPr/>
                </a:tc>
                <a:tc>
                  <a:txBody>
                    <a:bodyPr/>
                    <a:lstStyle/>
                    <a:p>
                      <a:endParaRPr lang="en-GB" sz="1000" b="1" dirty="0">
                        <a:solidFill>
                          <a:schemeClr val="tx1"/>
                        </a:solidFill>
                      </a:endParaRPr>
                    </a:p>
                  </a:txBody>
                  <a:tcPr/>
                </a:tc>
                <a:tc>
                  <a:txBody>
                    <a:bodyPr/>
                    <a:lstStyle/>
                    <a:p>
                      <a:pPr algn="ctr"/>
                      <a:r>
                        <a:rPr lang="en-GB" sz="1200" b="1" dirty="0">
                          <a:solidFill>
                            <a:schemeClr val="tx1"/>
                          </a:solidFill>
                        </a:rPr>
                        <a:t>Recommendation</a:t>
                      </a:r>
                    </a:p>
                  </a:txBody>
                  <a:tcPr/>
                </a:tc>
                <a:tc>
                  <a:txBody>
                    <a:bodyPr/>
                    <a:lstStyle/>
                    <a:p>
                      <a:r>
                        <a:rPr lang="en-GB" sz="1200" b="1" dirty="0">
                          <a:solidFill>
                            <a:schemeClr val="tx1"/>
                          </a:solidFill>
                        </a:rPr>
                        <a:t>From summary</a:t>
                      </a:r>
                    </a:p>
                    <a:p>
                      <a:r>
                        <a:rPr lang="en-GB" sz="1200" b="1" dirty="0">
                          <a:solidFill>
                            <a:schemeClr val="tx1"/>
                          </a:solidFill>
                        </a:rPr>
                        <a:t>slide</a:t>
                      </a:r>
                    </a:p>
                  </a:txBody>
                  <a:tcPr/>
                </a:tc>
                <a:tc>
                  <a:txBody>
                    <a:bodyPr/>
                    <a:lstStyle/>
                    <a:p>
                      <a:r>
                        <a:rPr lang="en-GB" sz="1200" b="1" dirty="0">
                          <a:solidFill>
                            <a:schemeClr val="tx1"/>
                          </a:solidFill>
                        </a:rPr>
                        <a:t>From</a:t>
                      </a:r>
                    </a:p>
                    <a:p>
                      <a:r>
                        <a:rPr lang="en-GB" sz="1200" b="1" dirty="0">
                          <a:solidFill>
                            <a:schemeClr val="tx1"/>
                          </a:solidFill>
                        </a:rPr>
                        <a:t>gap</a:t>
                      </a:r>
                    </a:p>
                    <a:p>
                      <a:r>
                        <a:rPr lang="en-GB" sz="1200" b="1" dirty="0">
                          <a:solidFill>
                            <a:schemeClr val="tx1"/>
                          </a:solidFill>
                        </a:rPr>
                        <a:t>analysis</a:t>
                      </a:r>
                    </a:p>
                  </a:txBody>
                  <a:tcPr/>
                </a:tc>
                <a:extLst>
                  <a:ext uri="{0D108BD9-81ED-4DB2-BD59-A6C34878D82A}">
                    <a16:rowId xmlns:a16="http://schemas.microsoft.com/office/drawing/2014/main" val="713491723"/>
                  </a:ext>
                </a:extLst>
              </a:tr>
              <a:tr h="1049537">
                <a:tc>
                  <a:txBody>
                    <a:bodyPr/>
                    <a:lstStyle/>
                    <a:p>
                      <a:r>
                        <a:rPr lang="en-GB" sz="800" dirty="0"/>
                        <a:t>1</a:t>
                      </a:r>
                    </a:p>
                  </a:txBody>
                  <a:tcPr>
                    <a:solidFill>
                      <a:schemeClr val="accent5">
                        <a:lumMod val="40000"/>
                        <a:lumOff val="60000"/>
                      </a:schemeClr>
                    </a:solidFill>
                  </a:tcPr>
                </a:tc>
                <a:tc>
                  <a:txBody>
                    <a:bodyPr/>
                    <a:lstStyle/>
                    <a:p>
                      <a:pPr algn="l"/>
                      <a:r>
                        <a:rPr lang="en-US" sz="800" dirty="0"/>
                        <a:t>Increase knowledge and information on sexual health and promote safe sexual behaviour</a:t>
                      </a:r>
                      <a:endParaRPr lang="en-GB" sz="800" dirty="0"/>
                    </a:p>
                  </a:txBody>
                  <a:tcPr>
                    <a:solidFill>
                      <a:schemeClr val="accent5">
                        <a:lumMod val="40000"/>
                        <a:lumOff val="60000"/>
                      </a:schemeClr>
                    </a:solidFill>
                  </a:tcPr>
                </a:tc>
                <a:tc>
                  <a:txBody>
                    <a:bodyPr/>
                    <a:lstStyle/>
                    <a:p>
                      <a:r>
                        <a:rPr lang="en-GB" sz="800" dirty="0"/>
                        <a:t>1.1</a:t>
                      </a:r>
                    </a:p>
                    <a:p>
                      <a:endParaRPr lang="en-GB" sz="800" dirty="0"/>
                    </a:p>
                  </a:txBody>
                  <a:tcPr>
                    <a:solidFill>
                      <a:schemeClr val="accent5">
                        <a:lumMod val="40000"/>
                        <a:lumOff val="60000"/>
                      </a:schemeClr>
                    </a:solidFill>
                  </a:tcPr>
                </a:tc>
                <a:tc>
                  <a:txBody>
                    <a:bodyPr/>
                    <a:lstStyle/>
                    <a:p>
                      <a:r>
                        <a:rPr lang="en-US" sz="800" dirty="0"/>
                        <a:t>Work with partners to improve the delivery of SRH messaging – around safe sexual behaviour and frequent STI testing - targeting specific groups and addressing stigma in the groups identified as under testing..</a:t>
                      </a:r>
                    </a:p>
                  </a:txBody>
                  <a:tcPr>
                    <a:solidFill>
                      <a:schemeClr val="accent5">
                        <a:lumMod val="40000"/>
                        <a:lumOff val="60000"/>
                      </a:schemeClr>
                    </a:solidFill>
                  </a:tcPr>
                </a:tc>
                <a:tc>
                  <a:txBody>
                    <a:bodyPr/>
                    <a:lstStyle/>
                    <a:p>
                      <a:r>
                        <a:rPr lang="en-GB" sz="800" dirty="0"/>
                        <a:t>X</a:t>
                      </a:r>
                    </a:p>
                  </a:txBody>
                  <a:tcPr>
                    <a:solidFill>
                      <a:schemeClr val="accent5">
                        <a:lumMod val="40000"/>
                        <a:lumOff val="60000"/>
                      </a:schemeClr>
                    </a:solidFill>
                  </a:tcPr>
                </a:tc>
                <a:tc>
                  <a:txBody>
                    <a:bodyPr/>
                    <a:lstStyle/>
                    <a:p>
                      <a:r>
                        <a:rPr lang="en-GB" sz="800" dirty="0"/>
                        <a:t>X</a:t>
                      </a:r>
                    </a:p>
                  </a:txBody>
                  <a:tcPr>
                    <a:solidFill>
                      <a:schemeClr val="accent5">
                        <a:lumMod val="40000"/>
                        <a:lumOff val="60000"/>
                      </a:schemeClr>
                    </a:solidFill>
                  </a:tcPr>
                </a:tc>
                <a:extLst>
                  <a:ext uri="{0D108BD9-81ED-4DB2-BD59-A6C34878D82A}">
                    <a16:rowId xmlns:a16="http://schemas.microsoft.com/office/drawing/2014/main" val="3031973913"/>
                  </a:ext>
                </a:extLst>
              </a:tr>
              <a:tr h="435040">
                <a:tc>
                  <a:txBody>
                    <a:bodyPr/>
                    <a:lstStyle/>
                    <a:p>
                      <a:endParaRPr lang="en-GB" sz="1400" dirty="0"/>
                    </a:p>
                  </a:txBody>
                  <a:tcPr>
                    <a:solidFill>
                      <a:schemeClr val="accent5">
                        <a:lumMod val="40000"/>
                        <a:lumOff val="60000"/>
                      </a:schemeClr>
                    </a:solidFill>
                  </a:tcPr>
                </a:tc>
                <a:tc>
                  <a:txBody>
                    <a:bodyPr/>
                    <a:lstStyle/>
                    <a:p>
                      <a:endParaRPr lang="en-GB" sz="1400" dirty="0"/>
                    </a:p>
                  </a:txBody>
                  <a:tcPr>
                    <a:solidFill>
                      <a:schemeClr val="accent5">
                        <a:lumMod val="40000"/>
                        <a:lumOff val="60000"/>
                      </a:schemeClr>
                    </a:solidFill>
                  </a:tcPr>
                </a:tc>
                <a:tc>
                  <a:txBody>
                    <a:bodyPr/>
                    <a:lstStyle/>
                    <a:p>
                      <a:r>
                        <a:rPr lang="en-GB" sz="800" dirty="0"/>
                        <a:t>1.2</a:t>
                      </a:r>
                    </a:p>
                  </a:txBody>
                  <a:tcPr>
                    <a:solidFill>
                      <a:schemeClr val="accent5">
                        <a:lumMod val="40000"/>
                        <a:lumOff val="60000"/>
                      </a:schemeClr>
                    </a:solidFill>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800" dirty="0"/>
                        <a:t>Promote PrEP awareness in the community especially targeting groups that are not accessing but are high risk  (migrant population, older GBMSM, BAME groups).</a:t>
                      </a:r>
                      <a:endParaRPr lang="en-GB" sz="800" dirty="0"/>
                    </a:p>
                  </a:txBody>
                  <a:tcPr>
                    <a:solidFill>
                      <a:schemeClr val="accent5">
                        <a:lumMod val="40000"/>
                        <a:lumOff val="60000"/>
                      </a:schemeClr>
                    </a:solidFill>
                  </a:tcPr>
                </a:tc>
                <a:tc>
                  <a:txBody>
                    <a:bodyPr/>
                    <a:lstStyle/>
                    <a:p>
                      <a:r>
                        <a:rPr lang="en-GB" sz="800" dirty="0"/>
                        <a:t>X</a:t>
                      </a:r>
                    </a:p>
                  </a:txBody>
                  <a:tcPr>
                    <a:solidFill>
                      <a:schemeClr val="accent5">
                        <a:lumMod val="40000"/>
                        <a:lumOff val="60000"/>
                      </a:schemeClr>
                    </a:solidFill>
                  </a:tcPr>
                </a:tc>
                <a:tc>
                  <a:txBody>
                    <a:bodyPr/>
                    <a:lstStyle/>
                    <a:p>
                      <a:r>
                        <a:rPr lang="en-GB" sz="800" dirty="0"/>
                        <a:t>X</a:t>
                      </a:r>
                    </a:p>
                  </a:txBody>
                  <a:tcPr>
                    <a:solidFill>
                      <a:schemeClr val="accent5">
                        <a:lumMod val="40000"/>
                        <a:lumOff val="60000"/>
                      </a:schemeClr>
                    </a:solidFill>
                  </a:tcPr>
                </a:tc>
                <a:extLst>
                  <a:ext uri="{0D108BD9-81ED-4DB2-BD59-A6C34878D82A}">
                    <a16:rowId xmlns:a16="http://schemas.microsoft.com/office/drawing/2014/main" val="3326904183"/>
                  </a:ext>
                </a:extLst>
              </a:tr>
              <a:tr h="478859">
                <a:tc>
                  <a:txBody>
                    <a:bodyPr/>
                    <a:lstStyle/>
                    <a:p>
                      <a:endParaRPr lang="en-GB" sz="1400" dirty="0"/>
                    </a:p>
                  </a:txBody>
                  <a:tcPr>
                    <a:solidFill>
                      <a:schemeClr val="accent5">
                        <a:lumMod val="40000"/>
                        <a:lumOff val="60000"/>
                      </a:schemeClr>
                    </a:solidFill>
                  </a:tcPr>
                </a:tc>
                <a:tc>
                  <a:txBody>
                    <a:bodyPr/>
                    <a:lstStyle/>
                    <a:p>
                      <a:pPr algn="l"/>
                      <a:endParaRPr lang="en-GB" sz="800" dirty="0"/>
                    </a:p>
                  </a:txBody>
                  <a:tcPr>
                    <a:solidFill>
                      <a:schemeClr val="accent5">
                        <a:lumMod val="40000"/>
                        <a:lumOff val="60000"/>
                      </a:schemeClr>
                    </a:solidFill>
                  </a:tcPr>
                </a:tc>
                <a:tc>
                  <a:txBody>
                    <a:bodyPr/>
                    <a:lstStyle/>
                    <a:p>
                      <a:r>
                        <a:rPr lang="en-GB" sz="800"/>
                        <a:t>1.3</a:t>
                      </a:r>
                      <a:endParaRPr lang="en-GB" sz="1400"/>
                    </a:p>
                  </a:txBody>
                  <a:tcPr>
                    <a:solidFill>
                      <a:schemeClr val="accent5">
                        <a:lumMod val="40000"/>
                        <a:lumOff val="60000"/>
                      </a:schemeClr>
                    </a:solidFill>
                  </a:tcPr>
                </a:tc>
                <a:tc>
                  <a:txBody>
                    <a:bodyPr/>
                    <a:lstStyle/>
                    <a:p>
                      <a:r>
                        <a:rPr lang="en-US" sz="800"/>
                        <a:t>Deliver targeted STI /HIV prevention and health promotion for GBMSM, particularly focused on increase in gonorrhoea and syphilis. This should focus on importance of condoms, regular testing, and partner notification.</a:t>
                      </a:r>
                      <a:endParaRPr lang="en-GB" sz="1400"/>
                    </a:p>
                  </a:txBody>
                  <a:tcPr>
                    <a:solidFill>
                      <a:schemeClr val="accent5">
                        <a:lumMod val="40000"/>
                        <a:lumOff val="60000"/>
                      </a:schemeClr>
                    </a:solidFill>
                  </a:tcPr>
                </a:tc>
                <a:tc>
                  <a:txBody>
                    <a:bodyPr/>
                    <a:lstStyle/>
                    <a:p>
                      <a:r>
                        <a:rPr lang="en-GB" sz="800"/>
                        <a:t>X</a:t>
                      </a:r>
                      <a:endParaRPr lang="en-GB" sz="1400"/>
                    </a:p>
                  </a:txBody>
                  <a:tcPr>
                    <a:solidFill>
                      <a:schemeClr val="accent5">
                        <a:lumMod val="40000"/>
                        <a:lumOff val="60000"/>
                      </a:schemeClr>
                    </a:solidFill>
                  </a:tcPr>
                </a:tc>
                <a:tc>
                  <a:txBody>
                    <a:bodyPr/>
                    <a:lstStyle/>
                    <a:p>
                      <a:endParaRPr lang="en-GB" sz="1400" dirty="0"/>
                    </a:p>
                  </a:txBody>
                  <a:tcPr>
                    <a:solidFill>
                      <a:schemeClr val="accent5">
                        <a:lumMod val="40000"/>
                        <a:lumOff val="60000"/>
                      </a:schemeClr>
                    </a:solidFill>
                  </a:tcPr>
                </a:tc>
                <a:extLst>
                  <a:ext uri="{0D108BD9-81ED-4DB2-BD59-A6C34878D82A}">
                    <a16:rowId xmlns:a16="http://schemas.microsoft.com/office/drawing/2014/main" val="1313499326"/>
                  </a:ext>
                </a:extLst>
              </a:tr>
              <a:tr h="779904">
                <a:tc>
                  <a:txBody>
                    <a:bodyPr/>
                    <a:lstStyle/>
                    <a:p>
                      <a:r>
                        <a:rPr lang="en-GB" sz="800" dirty="0"/>
                        <a:t>2</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800" b="0" u="none" dirty="0">
                          <a:solidFill>
                            <a:schemeClr val="tx1"/>
                          </a:solidFill>
                        </a:rPr>
                        <a:t>Improve rates of STI/HIV &amp; Testing</a:t>
                      </a:r>
                    </a:p>
                    <a:p>
                      <a:endParaRPr lang="en-GB" sz="800" dirty="0"/>
                    </a:p>
                  </a:txBody>
                  <a:tcPr/>
                </a:tc>
                <a:tc>
                  <a:txBody>
                    <a:bodyPr/>
                    <a:lstStyle/>
                    <a:p>
                      <a:r>
                        <a:rPr lang="en-GB" sz="800" dirty="0"/>
                        <a:t>2.1</a:t>
                      </a:r>
                    </a:p>
                    <a:p>
                      <a:endParaRPr lang="en-GB" sz="800" dirty="0"/>
                    </a:p>
                    <a:p>
                      <a:endParaRPr lang="en-GB" sz="800" dirty="0"/>
                    </a:p>
                    <a:p>
                      <a:endParaRPr lang="en-GB" sz="800" dirty="0"/>
                    </a:p>
                    <a:p>
                      <a:endParaRPr lang="en-GB" sz="800" dirty="0"/>
                    </a:p>
                  </a:txBody>
                  <a:tcPr/>
                </a:tc>
                <a:tc>
                  <a:txBody>
                    <a:bodyPr/>
                    <a:lstStyle/>
                    <a:p>
                      <a:r>
                        <a:rPr lang="en-US" sz="800" dirty="0"/>
                        <a:t>Increase STI testing in specific groups and locations :</a:t>
                      </a:r>
                    </a:p>
                    <a:p>
                      <a:pPr marL="171450" indent="-171450">
                        <a:buFont typeface="Arial" panose="020B0604020202020204" pitchFamily="34" charset="0"/>
                        <a:buChar char="•"/>
                      </a:pPr>
                      <a:r>
                        <a:rPr lang="en-US" sz="800" dirty="0"/>
                        <a:t>Males aged 45-64 </a:t>
                      </a:r>
                    </a:p>
                    <a:p>
                      <a:pPr marL="171450" indent="-171450">
                        <a:buFont typeface="Arial" panose="020B0604020202020204" pitchFamily="34" charset="0"/>
                        <a:buChar char="•"/>
                      </a:pPr>
                      <a:r>
                        <a:rPr lang="en-US" sz="800" dirty="0"/>
                        <a:t>GBMSM groups in general and GBMSM aged 35-44 &amp; Heterosexual groups , particularly HIV testing</a:t>
                      </a:r>
                    </a:p>
                    <a:p>
                      <a:pPr marL="171450" indent="-171450">
                        <a:buFont typeface="Arial" panose="020B0604020202020204" pitchFamily="34" charset="0"/>
                        <a:buChar char="•"/>
                      </a:pPr>
                      <a:r>
                        <a:rPr lang="en-US" sz="800" dirty="0"/>
                        <a:t>Asian and Black groups generally and those aged 35-64</a:t>
                      </a:r>
                    </a:p>
                    <a:p>
                      <a:pPr marL="171450" indent="-171450">
                        <a:buFont typeface="Arial" panose="020B0604020202020204" pitchFamily="34" charset="0"/>
                        <a:buChar char="•"/>
                      </a:pPr>
                      <a:r>
                        <a:rPr lang="en-US" sz="800" dirty="0"/>
                        <a:t>Poplar and Limehouse towards the south east of the borough and St Dunstan’s, where there is low on-line testing</a:t>
                      </a:r>
                    </a:p>
                    <a:p>
                      <a:pPr marL="171450" indent="-171450">
                        <a:buFont typeface="Arial" panose="020B0604020202020204" pitchFamily="34" charset="0"/>
                        <a:buChar char="•"/>
                      </a:pPr>
                      <a:r>
                        <a:rPr lang="en-US" sz="800" dirty="0"/>
                        <a:t>Chlamydia testing in young people</a:t>
                      </a:r>
                      <a:endParaRPr lang="en-GB" sz="800" dirty="0"/>
                    </a:p>
                  </a:txBody>
                  <a:tcPr/>
                </a:tc>
                <a:tc>
                  <a:txBody>
                    <a:bodyPr/>
                    <a:lstStyle/>
                    <a:p>
                      <a:r>
                        <a:rPr lang="en-GB" sz="800" dirty="0"/>
                        <a:t>X</a:t>
                      </a:r>
                    </a:p>
                  </a:txBody>
                  <a:tcPr/>
                </a:tc>
                <a:tc>
                  <a:txBody>
                    <a:bodyPr/>
                    <a:lstStyle/>
                    <a:p>
                      <a:endParaRPr lang="en-GB" sz="800" dirty="0"/>
                    </a:p>
                  </a:txBody>
                  <a:tcPr/>
                </a:tc>
                <a:extLst>
                  <a:ext uri="{0D108BD9-81ED-4DB2-BD59-A6C34878D82A}">
                    <a16:rowId xmlns:a16="http://schemas.microsoft.com/office/drawing/2014/main" val="3320663805"/>
                  </a:ext>
                </a:extLst>
              </a:tr>
              <a:tr h="779904">
                <a:tc>
                  <a:txBody>
                    <a:bodyPr/>
                    <a:lstStyle/>
                    <a:p>
                      <a:endParaRPr lang="en-GB" sz="800" dirty="0"/>
                    </a:p>
                  </a:txBody>
                  <a:tcPr/>
                </a:tc>
                <a:tc>
                  <a:txBody>
                    <a:bodyPr/>
                    <a:lstStyle/>
                    <a:p>
                      <a:endParaRPr lang="en-GB" sz="1400"/>
                    </a:p>
                  </a:txBody>
                  <a:tcPr/>
                </a:tc>
                <a:tc>
                  <a:txBody>
                    <a:bodyPr/>
                    <a:lstStyle/>
                    <a:p>
                      <a:r>
                        <a:rPr lang="en-GB" sz="800"/>
                        <a:t>2.2</a:t>
                      </a:r>
                      <a:endParaRPr lang="en-GB" sz="1400"/>
                    </a:p>
                  </a:txBody>
                  <a:tcPr/>
                </a:tc>
                <a:tc>
                  <a:txBody>
                    <a:bodyPr/>
                    <a:lstStyle/>
                    <a:p>
                      <a:r>
                        <a:rPr lang="en-US" sz="800">
                          <a:solidFill>
                            <a:schemeClr val="tx1"/>
                          </a:solidFill>
                        </a:rPr>
                        <a:t>Enable high-risk groups (e.g. GBMSM for Gonorrhoea and Syphilis) to test regularly as per national guidelines.</a:t>
                      </a:r>
                      <a:endParaRPr lang="en-GB" sz="1400"/>
                    </a:p>
                  </a:txBody>
                  <a:tcPr/>
                </a:tc>
                <a:tc>
                  <a:txBody>
                    <a:bodyPr/>
                    <a:lstStyle/>
                    <a:p>
                      <a:endParaRPr lang="en-GB" sz="1400"/>
                    </a:p>
                  </a:txBody>
                  <a:tcPr/>
                </a:tc>
                <a:tc>
                  <a:txBody>
                    <a:bodyPr/>
                    <a:lstStyle/>
                    <a:p>
                      <a:r>
                        <a:rPr lang="en-GB" sz="800" dirty="0"/>
                        <a:t>X</a:t>
                      </a:r>
                      <a:endParaRPr lang="en-GB" sz="1400" dirty="0"/>
                    </a:p>
                  </a:txBody>
                  <a:tcPr/>
                </a:tc>
                <a:extLst>
                  <a:ext uri="{0D108BD9-81ED-4DB2-BD59-A6C34878D82A}">
                    <a16:rowId xmlns:a16="http://schemas.microsoft.com/office/drawing/2014/main" val="3809592857"/>
                  </a:ext>
                </a:extLst>
              </a:tr>
              <a:tr h="492305">
                <a:tc>
                  <a:txBody>
                    <a:bodyPr/>
                    <a:lstStyle/>
                    <a:p>
                      <a:r>
                        <a:rPr lang="en-GB" sz="800" dirty="0"/>
                        <a:t>3</a:t>
                      </a:r>
                    </a:p>
                  </a:txBody>
                  <a:tcPr>
                    <a:solidFill>
                      <a:schemeClr val="accent5">
                        <a:lumMod val="40000"/>
                        <a:lumOff val="60000"/>
                      </a:schemeClr>
                    </a:solidFill>
                  </a:tcPr>
                </a:tc>
                <a:tc>
                  <a:txBody>
                    <a:bodyPr/>
                    <a:lstStyle/>
                    <a:p>
                      <a:r>
                        <a:rPr lang="en-GB" sz="800" dirty="0"/>
                        <a:t>Improve access to  contraception </a:t>
                      </a:r>
                    </a:p>
                    <a:p>
                      <a:endParaRPr lang="en-GB" sz="800" dirty="0"/>
                    </a:p>
                  </a:txBody>
                  <a:tcPr>
                    <a:solidFill>
                      <a:schemeClr val="accent5">
                        <a:lumMod val="40000"/>
                        <a:lumOff val="60000"/>
                      </a:schemeClr>
                    </a:solidFill>
                  </a:tcPr>
                </a:tc>
                <a:tc>
                  <a:txBody>
                    <a:bodyPr/>
                    <a:lstStyle/>
                    <a:p>
                      <a:r>
                        <a:rPr lang="en-GB" sz="800" dirty="0"/>
                        <a:t>3.1</a:t>
                      </a:r>
                    </a:p>
                  </a:txBody>
                  <a:tcPr>
                    <a:solidFill>
                      <a:schemeClr val="accent5">
                        <a:lumMod val="40000"/>
                        <a:lumOff val="60000"/>
                      </a:schemeClr>
                    </a:solidFill>
                  </a:tcPr>
                </a:tc>
                <a:tc>
                  <a:txBody>
                    <a:bodyPr/>
                    <a:lstStyle/>
                    <a:p>
                      <a:r>
                        <a:rPr lang="en-US" sz="800" dirty="0"/>
                        <a:t>Continue to improve availability of  LARC (the most effective and cost-effective form of contraception), and to ensure that a full range of contraceptives are proactively offered by healthcare professionals.</a:t>
                      </a:r>
                      <a:endParaRPr lang="en-GB" sz="800" dirty="0"/>
                    </a:p>
                  </a:txBody>
                  <a:tcPr>
                    <a:solidFill>
                      <a:schemeClr val="accent5">
                        <a:lumMod val="40000"/>
                        <a:lumOff val="60000"/>
                      </a:schemeClr>
                    </a:solidFill>
                  </a:tcPr>
                </a:tc>
                <a:tc>
                  <a:txBody>
                    <a:bodyPr/>
                    <a:lstStyle/>
                    <a:p>
                      <a:r>
                        <a:rPr lang="en-GB" sz="800" dirty="0"/>
                        <a:t>X</a:t>
                      </a:r>
                    </a:p>
                  </a:txBody>
                  <a:tcPr>
                    <a:solidFill>
                      <a:schemeClr val="accent5">
                        <a:lumMod val="40000"/>
                        <a:lumOff val="60000"/>
                      </a:schemeClr>
                    </a:solidFill>
                  </a:tcPr>
                </a:tc>
                <a:tc>
                  <a:txBody>
                    <a:bodyPr/>
                    <a:lstStyle/>
                    <a:p>
                      <a:r>
                        <a:rPr lang="en-GB" sz="800" dirty="0"/>
                        <a:t>X</a:t>
                      </a:r>
                    </a:p>
                  </a:txBody>
                  <a:tcPr>
                    <a:solidFill>
                      <a:schemeClr val="accent5">
                        <a:lumMod val="40000"/>
                        <a:lumOff val="60000"/>
                      </a:schemeClr>
                    </a:solidFill>
                  </a:tcPr>
                </a:tc>
                <a:extLst>
                  <a:ext uri="{0D108BD9-81ED-4DB2-BD59-A6C34878D82A}">
                    <a16:rowId xmlns:a16="http://schemas.microsoft.com/office/drawing/2014/main" val="3377268650"/>
                  </a:ext>
                </a:extLst>
              </a:tr>
              <a:tr h="492306">
                <a:tc>
                  <a:txBody>
                    <a:bodyPr/>
                    <a:lstStyle/>
                    <a:p>
                      <a:endParaRPr lang="en-GB" sz="800" dirty="0"/>
                    </a:p>
                  </a:txBody>
                  <a:tcPr>
                    <a:solidFill>
                      <a:schemeClr val="accent5">
                        <a:lumMod val="40000"/>
                        <a:lumOff val="60000"/>
                      </a:schemeClr>
                    </a:solidFill>
                  </a:tcPr>
                </a:tc>
                <a:tc>
                  <a:txBody>
                    <a:bodyPr/>
                    <a:lstStyle/>
                    <a:p>
                      <a:endParaRPr lang="en-GB" sz="1400"/>
                    </a:p>
                  </a:txBody>
                  <a:tcPr>
                    <a:solidFill>
                      <a:schemeClr val="accent5">
                        <a:lumMod val="40000"/>
                        <a:lumOff val="60000"/>
                      </a:schemeClr>
                    </a:solidFill>
                  </a:tcPr>
                </a:tc>
                <a:tc>
                  <a:txBody>
                    <a:bodyPr/>
                    <a:lstStyle/>
                    <a:p>
                      <a:r>
                        <a:rPr lang="en-GB" sz="800"/>
                        <a:t>3.2</a:t>
                      </a:r>
                      <a:endParaRPr lang="en-GB" sz="1400"/>
                    </a:p>
                  </a:txBody>
                  <a:tcPr>
                    <a:solidFill>
                      <a:schemeClr val="accent5">
                        <a:lumMod val="40000"/>
                        <a:lumOff val="60000"/>
                      </a:schemeClr>
                    </a:solidFill>
                  </a:tcPr>
                </a:tc>
                <a:tc>
                  <a:txBody>
                    <a:bodyPr/>
                    <a:lstStyle/>
                    <a:p>
                      <a:r>
                        <a:rPr lang="en-US" sz="800"/>
                        <a:t>Work with communities and services to ensure good insight into the barriers, understanding cultural influences on contraception choice and increase to tailor services effectively.</a:t>
                      </a:r>
                      <a:endParaRPr lang="en-GB" sz="1400"/>
                    </a:p>
                  </a:txBody>
                  <a:tcPr>
                    <a:solidFill>
                      <a:schemeClr val="accent5">
                        <a:lumMod val="40000"/>
                        <a:lumOff val="60000"/>
                      </a:schemeClr>
                    </a:solidFill>
                  </a:tcPr>
                </a:tc>
                <a:tc>
                  <a:txBody>
                    <a:bodyPr/>
                    <a:lstStyle/>
                    <a:p>
                      <a:endParaRPr lang="en-GB" sz="1400"/>
                    </a:p>
                  </a:txBody>
                  <a:tcPr>
                    <a:solidFill>
                      <a:schemeClr val="accent5">
                        <a:lumMod val="40000"/>
                        <a:lumOff val="60000"/>
                      </a:schemeClr>
                    </a:solidFill>
                  </a:tcPr>
                </a:tc>
                <a:tc>
                  <a:txBody>
                    <a:bodyPr/>
                    <a:lstStyle/>
                    <a:p>
                      <a:r>
                        <a:rPr lang="en-GB" sz="800" dirty="0"/>
                        <a:t>X</a:t>
                      </a:r>
                      <a:endParaRPr lang="en-GB" sz="1400" dirty="0"/>
                    </a:p>
                  </a:txBody>
                  <a:tcPr>
                    <a:solidFill>
                      <a:schemeClr val="accent5">
                        <a:lumMod val="40000"/>
                        <a:lumOff val="60000"/>
                      </a:schemeClr>
                    </a:solidFill>
                  </a:tcPr>
                </a:tc>
                <a:extLst>
                  <a:ext uri="{0D108BD9-81ED-4DB2-BD59-A6C34878D82A}">
                    <a16:rowId xmlns:a16="http://schemas.microsoft.com/office/drawing/2014/main" val="2793509902"/>
                  </a:ext>
                </a:extLst>
              </a:tr>
              <a:tr h="504307">
                <a:tc>
                  <a:txBody>
                    <a:bodyPr/>
                    <a:lstStyle/>
                    <a:p>
                      <a:endParaRPr lang="en-GB" sz="800" dirty="0"/>
                    </a:p>
                  </a:txBody>
                  <a:tcPr>
                    <a:solidFill>
                      <a:schemeClr val="accent5">
                        <a:lumMod val="40000"/>
                        <a:lumOff val="60000"/>
                      </a:schemeClr>
                    </a:solidFill>
                  </a:tcPr>
                </a:tc>
                <a:tc>
                  <a:txBody>
                    <a:bodyPr/>
                    <a:lstStyle/>
                    <a:p>
                      <a:endParaRPr lang="en-GB" sz="1400"/>
                    </a:p>
                  </a:txBody>
                  <a:tcPr>
                    <a:solidFill>
                      <a:schemeClr val="accent5">
                        <a:lumMod val="40000"/>
                        <a:lumOff val="60000"/>
                      </a:schemeClr>
                    </a:solidFill>
                  </a:tcPr>
                </a:tc>
                <a:tc>
                  <a:txBody>
                    <a:bodyPr/>
                    <a:lstStyle/>
                    <a:p>
                      <a:r>
                        <a:rPr lang="en-GB" sz="800"/>
                        <a:t>3.4</a:t>
                      </a:r>
                      <a:endParaRPr lang="en-GB" sz="1400"/>
                    </a:p>
                  </a:txBody>
                  <a:tcPr>
                    <a:solidFill>
                      <a:schemeClr val="accent5">
                        <a:lumMod val="40000"/>
                        <a:lumOff val="60000"/>
                      </a:schemeClr>
                    </a:solidFill>
                  </a:tcPr>
                </a:tc>
                <a:tc>
                  <a:txBody>
                    <a:bodyPr/>
                    <a:lstStyle/>
                    <a:p>
                      <a:r>
                        <a:rPr lang="en-US" sz="800"/>
                        <a:t>Targeted work with service providers and communities in Mile End West &amp; Canary Wharf area where there is lowest contraception provision.</a:t>
                      </a:r>
                      <a:endParaRPr lang="en-GB" sz="1400"/>
                    </a:p>
                  </a:txBody>
                  <a:tcPr>
                    <a:solidFill>
                      <a:schemeClr val="accent5">
                        <a:lumMod val="40000"/>
                        <a:lumOff val="60000"/>
                      </a:schemeClr>
                    </a:solidFill>
                  </a:tcPr>
                </a:tc>
                <a:tc>
                  <a:txBody>
                    <a:bodyPr/>
                    <a:lstStyle/>
                    <a:p>
                      <a:r>
                        <a:rPr lang="en-GB" sz="800"/>
                        <a:t>X</a:t>
                      </a:r>
                      <a:endParaRPr lang="en-GB" sz="1400"/>
                    </a:p>
                  </a:txBody>
                  <a:tcPr>
                    <a:solidFill>
                      <a:schemeClr val="accent5">
                        <a:lumMod val="40000"/>
                        <a:lumOff val="60000"/>
                      </a:schemeClr>
                    </a:solidFill>
                  </a:tcPr>
                </a:tc>
                <a:tc>
                  <a:txBody>
                    <a:bodyPr/>
                    <a:lstStyle/>
                    <a:p>
                      <a:endParaRPr lang="en-GB" sz="1400" dirty="0"/>
                    </a:p>
                  </a:txBody>
                  <a:tcPr>
                    <a:solidFill>
                      <a:schemeClr val="accent5">
                        <a:lumMod val="40000"/>
                        <a:lumOff val="60000"/>
                      </a:schemeClr>
                    </a:solidFill>
                  </a:tcPr>
                </a:tc>
                <a:extLst>
                  <a:ext uri="{0D108BD9-81ED-4DB2-BD59-A6C34878D82A}">
                    <a16:rowId xmlns:a16="http://schemas.microsoft.com/office/drawing/2014/main" val="870635237"/>
                  </a:ext>
                </a:extLst>
              </a:tr>
            </a:tbl>
          </a:graphicData>
        </a:graphic>
      </p:graphicFrame>
    </p:spTree>
    <p:extLst>
      <p:ext uri="{BB962C8B-B14F-4D97-AF65-F5344CB8AC3E}">
        <p14:creationId xmlns:p14="http://schemas.microsoft.com/office/powerpoint/2010/main" val="1650019046"/>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B239DD-C5FD-0453-DD8F-772FD6653028}"/>
              </a:ext>
            </a:extLst>
          </p:cNvPr>
          <p:cNvSpPr>
            <a:spLocks noGrp="1"/>
          </p:cNvSpPr>
          <p:nvPr>
            <p:ph type="title"/>
          </p:nvPr>
        </p:nvSpPr>
        <p:spPr>
          <a:xfrm>
            <a:off x="1561749" y="354117"/>
            <a:ext cx="6795598" cy="703912"/>
          </a:xfrm>
        </p:spPr>
        <p:txBody>
          <a:bodyPr>
            <a:noAutofit/>
          </a:bodyPr>
          <a:lstStyle/>
          <a:p>
            <a:pPr algn="l"/>
            <a:r>
              <a:rPr lang="en-GB" sz="2400" b="1" dirty="0">
                <a:solidFill>
                  <a:srgbClr val="002060"/>
                </a:solidFill>
              </a:rPr>
              <a:t>Recommendations (2)</a:t>
            </a:r>
            <a:endParaRPr lang="en-GB" sz="2400" dirty="0"/>
          </a:p>
        </p:txBody>
      </p:sp>
      <p:graphicFrame>
        <p:nvGraphicFramePr>
          <p:cNvPr id="3" name="Table 2">
            <a:extLst>
              <a:ext uri="{FF2B5EF4-FFF2-40B4-BE49-F238E27FC236}">
                <a16:creationId xmlns:a16="http://schemas.microsoft.com/office/drawing/2014/main" id="{91F03163-8FB2-2FC4-F3DD-17EDE4EBAED4}"/>
              </a:ext>
            </a:extLst>
          </p:cNvPr>
          <p:cNvGraphicFramePr>
            <a:graphicFrameLocks noGrp="1"/>
          </p:cNvGraphicFramePr>
          <p:nvPr>
            <p:extLst>
              <p:ext uri="{D42A27DB-BD31-4B8C-83A1-F6EECF244321}">
                <p14:modId xmlns:p14="http://schemas.microsoft.com/office/powerpoint/2010/main" val="3099282267"/>
              </p:ext>
            </p:extLst>
          </p:nvPr>
        </p:nvGraphicFramePr>
        <p:xfrm>
          <a:off x="45174" y="1173581"/>
          <a:ext cx="9053652" cy="5536804"/>
        </p:xfrm>
        <a:graphic>
          <a:graphicData uri="http://schemas.openxmlformats.org/drawingml/2006/table">
            <a:tbl>
              <a:tblPr firstRow="1" bandRow="1">
                <a:tableStyleId>{5940675A-B579-460E-94D1-54222C63F5DA}</a:tableStyleId>
              </a:tblPr>
              <a:tblGrid>
                <a:gridCol w="210379">
                  <a:extLst>
                    <a:ext uri="{9D8B030D-6E8A-4147-A177-3AD203B41FA5}">
                      <a16:colId xmlns:a16="http://schemas.microsoft.com/office/drawing/2014/main" val="362490733"/>
                    </a:ext>
                  </a:extLst>
                </a:gridCol>
                <a:gridCol w="1091870">
                  <a:extLst>
                    <a:ext uri="{9D8B030D-6E8A-4147-A177-3AD203B41FA5}">
                      <a16:colId xmlns:a16="http://schemas.microsoft.com/office/drawing/2014/main" val="1058012585"/>
                    </a:ext>
                  </a:extLst>
                </a:gridCol>
                <a:gridCol w="402096">
                  <a:extLst>
                    <a:ext uri="{9D8B030D-6E8A-4147-A177-3AD203B41FA5}">
                      <a16:colId xmlns:a16="http://schemas.microsoft.com/office/drawing/2014/main" val="864598586"/>
                    </a:ext>
                  </a:extLst>
                </a:gridCol>
                <a:gridCol w="5975816">
                  <a:extLst>
                    <a:ext uri="{9D8B030D-6E8A-4147-A177-3AD203B41FA5}">
                      <a16:colId xmlns:a16="http://schemas.microsoft.com/office/drawing/2014/main" val="2712277579"/>
                    </a:ext>
                  </a:extLst>
                </a:gridCol>
                <a:gridCol w="739589">
                  <a:extLst>
                    <a:ext uri="{9D8B030D-6E8A-4147-A177-3AD203B41FA5}">
                      <a16:colId xmlns:a16="http://schemas.microsoft.com/office/drawing/2014/main" val="3667198408"/>
                    </a:ext>
                  </a:extLst>
                </a:gridCol>
                <a:gridCol w="633902">
                  <a:extLst>
                    <a:ext uri="{9D8B030D-6E8A-4147-A177-3AD203B41FA5}">
                      <a16:colId xmlns:a16="http://schemas.microsoft.com/office/drawing/2014/main" val="1793277915"/>
                    </a:ext>
                  </a:extLst>
                </a:gridCol>
              </a:tblGrid>
              <a:tr h="433879">
                <a:tc>
                  <a:txBody>
                    <a:bodyPr/>
                    <a:lstStyle/>
                    <a:p>
                      <a:r>
                        <a:rPr lang="en-GB" sz="1050" b="1" dirty="0">
                          <a:solidFill>
                            <a:schemeClr val="tx1"/>
                          </a:solidFill>
                        </a:rPr>
                        <a:t>#</a:t>
                      </a:r>
                    </a:p>
                  </a:txBody>
                  <a:tcPr/>
                </a:tc>
                <a:tc>
                  <a:txBody>
                    <a:bodyPr/>
                    <a:lstStyle/>
                    <a:p>
                      <a:r>
                        <a:rPr lang="en-GB" sz="1200" b="1" dirty="0">
                          <a:solidFill>
                            <a:schemeClr val="tx1"/>
                          </a:solidFill>
                        </a:rPr>
                        <a:t>Outcome </a:t>
                      </a:r>
                    </a:p>
                  </a:txBody>
                  <a:tcPr/>
                </a:tc>
                <a:tc>
                  <a:txBody>
                    <a:bodyPr/>
                    <a:lstStyle/>
                    <a:p>
                      <a:endParaRPr lang="en-GB" sz="1050" b="1" dirty="0">
                        <a:solidFill>
                          <a:schemeClr val="tx1"/>
                        </a:solidFill>
                      </a:endParaRPr>
                    </a:p>
                  </a:txBody>
                  <a:tcPr/>
                </a:tc>
                <a:tc>
                  <a:txBody>
                    <a:bodyPr/>
                    <a:lstStyle/>
                    <a:p>
                      <a:pPr algn="ctr"/>
                      <a:r>
                        <a:rPr lang="en-GB" sz="1200" b="1" dirty="0">
                          <a:solidFill>
                            <a:schemeClr val="tx1"/>
                          </a:solidFill>
                        </a:rPr>
                        <a:t>Recommendation</a:t>
                      </a:r>
                    </a:p>
                  </a:txBody>
                  <a:tcPr/>
                </a:tc>
                <a:tc>
                  <a:txBody>
                    <a:bodyPr/>
                    <a:lstStyle/>
                    <a:p>
                      <a:r>
                        <a:rPr lang="en-GB" sz="1050" b="1" dirty="0">
                          <a:solidFill>
                            <a:schemeClr val="tx1"/>
                          </a:solidFill>
                        </a:rPr>
                        <a:t>From summary</a:t>
                      </a:r>
                    </a:p>
                    <a:p>
                      <a:r>
                        <a:rPr lang="en-GB" sz="1050" b="1" dirty="0">
                          <a:solidFill>
                            <a:schemeClr val="tx1"/>
                          </a:solidFill>
                        </a:rPr>
                        <a:t>slides</a:t>
                      </a:r>
                    </a:p>
                  </a:txBody>
                  <a:tcPr/>
                </a:tc>
                <a:tc>
                  <a:txBody>
                    <a:bodyPr/>
                    <a:lstStyle/>
                    <a:p>
                      <a:r>
                        <a:rPr lang="en-GB" sz="1050" b="1" dirty="0">
                          <a:solidFill>
                            <a:schemeClr val="tx1"/>
                          </a:solidFill>
                        </a:rPr>
                        <a:t>From</a:t>
                      </a:r>
                    </a:p>
                    <a:p>
                      <a:r>
                        <a:rPr lang="en-GB" sz="1050" b="1" dirty="0">
                          <a:solidFill>
                            <a:schemeClr val="tx1"/>
                          </a:solidFill>
                        </a:rPr>
                        <a:t>gap</a:t>
                      </a:r>
                    </a:p>
                    <a:p>
                      <a:r>
                        <a:rPr lang="en-GB" sz="1050" b="1" dirty="0">
                          <a:solidFill>
                            <a:schemeClr val="tx1"/>
                          </a:solidFill>
                        </a:rPr>
                        <a:t>analysis</a:t>
                      </a:r>
                    </a:p>
                  </a:txBody>
                  <a:tcPr/>
                </a:tc>
                <a:extLst>
                  <a:ext uri="{0D108BD9-81ED-4DB2-BD59-A6C34878D82A}">
                    <a16:rowId xmlns:a16="http://schemas.microsoft.com/office/drawing/2014/main" val="713491723"/>
                  </a:ext>
                </a:extLst>
              </a:tr>
              <a:tr h="557680">
                <a:tc>
                  <a:txBody>
                    <a:bodyPr/>
                    <a:lstStyle/>
                    <a:p>
                      <a:r>
                        <a:rPr lang="en-GB" sz="900" dirty="0"/>
                        <a:t>4</a:t>
                      </a:r>
                    </a:p>
                  </a:txBody>
                  <a:tcPr>
                    <a:solidFill>
                      <a:schemeClr val="accent5">
                        <a:lumMod val="40000"/>
                        <a:lumOff val="60000"/>
                      </a:schemeClr>
                    </a:solidFill>
                  </a:tcPr>
                </a:tc>
                <a:tc>
                  <a:txBody>
                    <a:bodyPr/>
                    <a:lstStyle/>
                    <a:p>
                      <a:r>
                        <a:rPr lang="en-US" sz="900" dirty="0"/>
                        <a:t>Sexual and reproductive health service health service </a:t>
                      </a:r>
                      <a:endParaRPr lang="en-GB" sz="900" dirty="0"/>
                    </a:p>
                  </a:txBody>
                  <a:tcPr>
                    <a:solidFill>
                      <a:schemeClr val="accent5">
                        <a:lumMod val="40000"/>
                        <a:lumOff val="60000"/>
                      </a:schemeClr>
                    </a:solidFill>
                  </a:tcPr>
                </a:tc>
                <a:tc>
                  <a:txBody>
                    <a:bodyPr/>
                    <a:lstStyle/>
                    <a:p>
                      <a:r>
                        <a:rPr lang="en-GB" sz="900" dirty="0"/>
                        <a:t>4.1</a:t>
                      </a:r>
                    </a:p>
                  </a:txBody>
                  <a:tcPr>
                    <a:solidFill>
                      <a:schemeClr val="accent5">
                        <a:lumMod val="40000"/>
                        <a:lumOff val="60000"/>
                      </a:schemeClr>
                    </a:solidFill>
                  </a:tcPr>
                </a:tc>
                <a:tc>
                  <a:txBody>
                    <a:bodyPr/>
                    <a:lstStyle/>
                    <a:p>
                      <a:r>
                        <a:rPr lang="en-US" sz="900" dirty="0"/>
                        <a:t>Ensure robust Partner Notification (PN) remains a key part of sexual health service provision and should be effectively delivered as per guidelines. Consider alternative methods of PN including both digital and non-digital approaches. </a:t>
                      </a:r>
                      <a:endParaRPr lang="en-GB" sz="900" dirty="0"/>
                    </a:p>
                  </a:txBody>
                  <a:tcPr>
                    <a:solidFill>
                      <a:schemeClr val="accent5">
                        <a:lumMod val="40000"/>
                        <a:lumOff val="60000"/>
                      </a:schemeClr>
                    </a:solidFill>
                  </a:tcPr>
                </a:tc>
                <a:tc>
                  <a:txBody>
                    <a:bodyPr/>
                    <a:lstStyle/>
                    <a:p>
                      <a:endParaRPr lang="en-GB" sz="900" dirty="0"/>
                    </a:p>
                  </a:txBody>
                  <a:tcPr>
                    <a:solidFill>
                      <a:schemeClr val="accent5">
                        <a:lumMod val="40000"/>
                        <a:lumOff val="60000"/>
                      </a:schemeClr>
                    </a:solidFill>
                  </a:tcPr>
                </a:tc>
                <a:tc>
                  <a:txBody>
                    <a:bodyPr/>
                    <a:lstStyle/>
                    <a:p>
                      <a:r>
                        <a:rPr lang="en-GB" sz="900" dirty="0"/>
                        <a:t>X</a:t>
                      </a:r>
                    </a:p>
                  </a:txBody>
                  <a:tcPr>
                    <a:solidFill>
                      <a:schemeClr val="accent5">
                        <a:lumMod val="40000"/>
                        <a:lumOff val="60000"/>
                      </a:schemeClr>
                    </a:solidFill>
                  </a:tcPr>
                </a:tc>
                <a:extLst>
                  <a:ext uri="{0D108BD9-81ED-4DB2-BD59-A6C34878D82A}">
                    <a16:rowId xmlns:a16="http://schemas.microsoft.com/office/drawing/2014/main" val="2221922880"/>
                  </a:ext>
                </a:extLst>
              </a:tr>
              <a:tr h="557679">
                <a:tc>
                  <a:txBody>
                    <a:bodyPr/>
                    <a:lstStyle/>
                    <a:p>
                      <a:endParaRPr lang="en-GB" sz="900" dirty="0"/>
                    </a:p>
                  </a:txBody>
                  <a:tcPr>
                    <a:solidFill>
                      <a:schemeClr val="accent5">
                        <a:lumMod val="40000"/>
                        <a:lumOff val="60000"/>
                      </a:schemeClr>
                    </a:solidFill>
                  </a:tcPr>
                </a:tc>
                <a:tc>
                  <a:txBody>
                    <a:bodyPr/>
                    <a:lstStyle/>
                    <a:p>
                      <a:endParaRPr lang="en-GB" sz="900" dirty="0"/>
                    </a:p>
                  </a:txBody>
                  <a:tcPr>
                    <a:solidFill>
                      <a:schemeClr val="accent5">
                        <a:lumMod val="40000"/>
                        <a:lumOff val="60000"/>
                      </a:schemeClr>
                    </a:solidFill>
                  </a:tcPr>
                </a:tc>
                <a:tc>
                  <a:txBody>
                    <a:bodyPr/>
                    <a:lstStyle/>
                    <a:p>
                      <a:r>
                        <a:rPr lang="en-GB" sz="900"/>
                        <a:t>4.2</a:t>
                      </a:r>
                    </a:p>
                  </a:txBody>
                  <a:tcPr>
                    <a:solidFill>
                      <a:schemeClr val="accent5">
                        <a:lumMod val="40000"/>
                        <a:lumOff val="60000"/>
                      </a:schemeClr>
                    </a:solidFill>
                  </a:tcPr>
                </a:tc>
                <a:tc>
                  <a:txBody>
                    <a:bodyPr/>
                    <a:lstStyle/>
                    <a:p>
                      <a:r>
                        <a:rPr lang="en-US" sz="900"/>
                        <a:t>Further increase the number of people accessing PrEP and ensure demographic data is collected and reviewed on a frequent basis against PrEP need.</a:t>
                      </a:r>
                      <a:endParaRPr lang="en-GB" sz="900"/>
                    </a:p>
                  </a:txBody>
                  <a:tcPr>
                    <a:solidFill>
                      <a:schemeClr val="accent5">
                        <a:lumMod val="40000"/>
                        <a:lumOff val="60000"/>
                      </a:schemeClr>
                    </a:solidFill>
                  </a:tcPr>
                </a:tc>
                <a:tc>
                  <a:txBody>
                    <a:bodyPr/>
                    <a:lstStyle/>
                    <a:p>
                      <a:endParaRPr lang="en-GB" sz="900"/>
                    </a:p>
                  </a:txBody>
                  <a:tcPr>
                    <a:solidFill>
                      <a:schemeClr val="accent5">
                        <a:lumMod val="40000"/>
                        <a:lumOff val="60000"/>
                      </a:schemeClr>
                    </a:solidFill>
                  </a:tcPr>
                </a:tc>
                <a:tc>
                  <a:txBody>
                    <a:bodyPr/>
                    <a:lstStyle/>
                    <a:p>
                      <a:r>
                        <a:rPr lang="en-GB" sz="900" dirty="0"/>
                        <a:t>X</a:t>
                      </a:r>
                    </a:p>
                  </a:txBody>
                  <a:tcPr>
                    <a:solidFill>
                      <a:schemeClr val="accent5">
                        <a:lumMod val="40000"/>
                        <a:lumOff val="60000"/>
                      </a:schemeClr>
                    </a:solidFill>
                  </a:tcPr>
                </a:tc>
                <a:extLst>
                  <a:ext uri="{0D108BD9-81ED-4DB2-BD59-A6C34878D82A}">
                    <a16:rowId xmlns:a16="http://schemas.microsoft.com/office/drawing/2014/main" val="3150122804"/>
                  </a:ext>
                </a:extLst>
              </a:tr>
              <a:tr h="520140">
                <a:tc>
                  <a:txBody>
                    <a:bodyPr/>
                    <a:lstStyle/>
                    <a:p>
                      <a:endParaRPr lang="en-GB" sz="900" dirty="0"/>
                    </a:p>
                  </a:txBody>
                  <a:tcPr>
                    <a:solidFill>
                      <a:schemeClr val="accent5">
                        <a:lumMod val="40000"/>
                        <a:lumOff val="60000"/>
                      </a:schemeClr>
                    </a:solidFill>
                  </a:tcPr>
                </a:tc>
                <a:tc>
                  <a:txBody>
                    <a:bodyPr/>
                    <a:lstStyle/>
                    <a:p>
                      <a:endParaRPr lang="en-GB" sz="900"/>
                    </a:p>
                  </a:txBody>
                  <a:tcPr>
                    <a:solidFill>
                      <a:schemeClr val="accent5">
                        <a:lumMod val="40000"/>
                        <a:lumOff val="60000"/>
                      </a:schemeClr>
                    </a:solidFill>
                  </a:tcPr>
                </a:tc>
                <a:tc>
                  <a:txBody>
                    <a:bodyPr/>
                    <a:lstStyle/>
                    <a:p>
                      <a:r>
                        <a:rPr lang="en-GB" sz="900"/>
                        <a:t>4.3</a:t>
                      </a:r>
                    </a:p>
                  </a:txBody>
                  <a:tcPr>
                    <a:solidFill>
                      <a:schemeClr val="accent5">
                        <a:lumMod val="40000"/>
                        <a:lumOff val="60000"/>
                      </a:schemeClr>
                    </a:solidFill>
                  </a:tcPr>
                </a:tc>
                <a:tc>
                  <a:txBody>
                    <a:bodyPr/>
                    <a:lstStyle/>
                    <a:p>
                      <a:r>
                        <a:rPr lang="en-US" sz="900"/>
                        <a:t>Regular monitoring of service users being offered HIV tests .The HIV Action Plan supports the introduction of 90% of new sexual health service attendees testing for HIV, as standard and NICE guidelines advise to offer and recommend an HIV test to everyone who attends for testing or treatment.</a:t>
                      </a:r>
                      <a:endParaRPr lang="en-GB" sz="900"/>
                    </a:p>
                  </a:txBody>
                  <a:tcPr>
                    <a:solidFill>
                      <a:schemeClr val="accent5">
                        <a:lumMod val="40000"/>
                        <a:lumOff val="60000"/>
                      </a:schemeClr>
                    </a:solidFill>
                  </a:tcPr>
                </a:tc>
                <a:tc>
                  <a:txBody>
                    <a:bodyPr/>
                    <a:lstStyle/>
                    <a:p>
                      <a:endParaRPr lang="en-GB" sz="900"/>
                    </a:p>
                  </a:txBody>
                  <a:tcPr>
                    <a:solidFill>
                      <a:schemeClr val="accent5">
                        <a:lumMod val="40000"/>
                        <a:lumOff val="60000"/>
                      </a:schemeClr>
                    </a:solidFill>
                  </a:tcPr>
                </a:tc>
                <a:tc>
                  <a:txBody>
                    <a:bodyPr/>
                    <a:lstStyle/>
                    <a:p>
                      <a:r>
                        <a:rPr lang="en-GB" sz="900" dirty="0"/>
                        <a:t>X</a:t>
                      </a:r>
                    </a:p>
                  </a:txBody>
                  <a:tcPr>
                    <a:solidFill>
                      <a:schemeClr val="accent5">
                        <a:lumMod val="40000"/>
                        <a:lumOff val="60000"/>
                      </a:schemeClr>
                    </a:solidFill>
                  </a:tcPr>
                </a:tc>
                <a:extLst>
                  <a:ext uri="{0D108BD9-81ED-4DB2-BD59-A6C34878D82A}">
                    <a16:rowId xmlns:a16="http://schemas.microsoft.com/office/drawing/2014/main" val="780775213"/>
                  </a:ext>
                </a:extLst>
              </a:tr>
              <a:tr h="557679">
                <a:tc>
                  <a:txBody>
                    <a:bodyPr/>
                    <a:lstStyle/>
                    <a:p>
                      <a:endParaRPr lang="en-GB" sz="900" dirty="0"/>
                    </a:p>
                  </a:txBody>
                  <a:tcPr>
                    <a:solidFill>
                      <a:schemeClr val="accent5">
                        <a:lumMod val="40000"/>
                        <a:lumOff val="60000"/>
                      </a:schemeClr>
                    </a:solidFill>
                  </a:tcPr>
                </a:tc>
                <a:tc>
                  <a:txBody>
                    <a:bodyPr/>
                    <a:lstStyle/>
                    <a:p>
                      <a:endParaRPr lang="en-GB" sz="900" dirty="0"/>
                    </a:p>
                  </a:txBody>
                  <a:tcPr>
                    <a:solidFill>
                      <a:schemeClr val="accent5">
                        <a:lumMod val="40000"/>
                        <a:lumOff val="60000"/>
                      </a:schemeClr>
                    </a:solidFill>
                  </a:tcPr>
                </a:tc>
                <a:tc>
                  <a:txBody>
                    <a:bodyPr/>
                    <a:lstStyle/>
                    <a:p>
                      <a:r>
                        <a:rPr lang="en-GB" sz="900"/>
                        <a:t>4.4</a:t>
                      </a:r>
                    </a:p>
                  </a:txBody>
                  <a:tcPr>
                    <a:solidFill>
                      <a:schemeClr val="accent5">
                        <a:lumMod val="40000"/>
                        <a:lumOff val="60000"/>
                      </a:schemeClr>
                    </a:solidFill>
                  </a:tcPr>
                </a:tc>
                <a:tc>
                  <a:txBody>
                    <a:bodyPr/>
                    <a:lstStyle/>
                    <a:p>
                      <a:r>
                        <a:rPr lang="en-US" sz="900" dirty="0"/>
                        <a:t>Improve accessibility of SRH service – reviewing targets around waiting times and reviewing service user feedback on accessibility of the service.</a:t>
                      </a:r>
                      <a:endParaRPr lang="en-GB" sz="900" dirty="0"/>
                    </a:p>
                  </a:txBody>
                  <a:tcPr>
                    <a:solidFill>
                      <a:schemeClr val="accent5">
                        <a:lumMod val="40000"/>
                        <a:lumOff val="60000"/>
                      </a:schemeClr>
                    </a:solidFill>
                  </a:tcPr>
                </a:tc>
                <a:tc>
                  <a:txBody>
                    <a:bodyPr/>
                    <a:lstStyle/>
                    <a:p>
                      <a:endParaRPr lang="en-GB" sz="900"/>
                    </a:p>
                  </a:txBody>
                  <a:tcPr>
                    <a:solidFill>
                      <a:schemeClr val="accent5">
                        <a:lumMod val="40000"/>
                        <a:lumOff val="60000"/>
                      </a:schemeClr>
                    </a:solidFill>
                  </a:tcPr>
                </a:tc>
                <a:tc>
                  <a:txBody>
                    <a:bodyPr/>
                    <a:lstStyle/>
                    <a:p>
                      <a:r>
                        <a:rPr lang="en-GB" sz="900" dirty="0"/>
                        <a:t>X</a:t>
                      </a:r>
                    </a:p>
                  </a:txBody>
                  <a:tcPr>
                    <a:solidFill>
                      <a:schemeClr val="accent5">
                        <a:lumMod val="40000"/>
                        <a:lumOff val="60000"/>
                      </a:schemeClr>
                    </a:solidFill>
                  </a:tcPr>
                </a:tc>
                <a:extLst>
                  <a:ext uri="{0D108BD9-81ED-4DB2-BD59-A6C34878D82A}">
                    <a16:rowId xmlns:a16="http://schemas.microsoft.com/office/drawing/2014/main" val="23994971"/>
                  </a:ext>
                </a:extLst>
              </a:tr>
              <a:tr h="567559">
                <a:tc>
                  <a:txBody>
                    <a:bodyPr/>
                    <a:lstStyle/>
                    <a:p>
                      <a:endParaRPr lang="en-GB" sz="900" dirty="0"/>
                    </a:p>
                  </a:txBody>
                  <a:tcPr>
                    <a:solidFill>
                      <a:schemeClr val="accent5">
                        <a:lumMod val="40000"/>
                        <a:lumOff val="60000"/>
                      </a:schemeClr>
                    </a:solidFill>
                  </a:tcPr>
                </a:tc>
                <a:tc>
                  <a:txBody>
                    <a:bodyPr/>
                    <a:lstStyle/>
                    <a:p>
                      <a:endParaRPr lang="en-GB" sz="900"/>
                    </a:p>
                  </a:txBody>
                  <a:tcPr>
                    <a:solidFill>
                      <a:schemeClr val="accent5">
                        <a:lumMod val="40000"/>
                        <a:lumOff val="60000"/>
                      </a:schemeClr>
                    </a:solidFill>
                  </a:tcPr>
                </a:tc>
                <a:tc>
                  <a:txBody>
                    <a:bodyPr/>
                    <a:lstStyle/>
                    <a:p>
                      <a:r>
                        <a:rPr lang="en-GB" sz="900"/>
                        <a:t>4.5</a:t>
                      </a:r>
                    </a:p>
                  </a:txBody>
                  <a:tcPr>
                    <a:solidFill>
                      <a:schemeClr val="accent5">
                        <a:lumMod val="40000"/>
                        <a:lumOff val="60000"/>
                      </a:schemeClr>
                    </a:solidFill>
                  </a:tcPr>
                </a:tc>
                <a:tc>
                  <a:txBody>
                    <a:bodyPr/>
                    <a:lstStyle/>
                    <a:p>
                      <a:r>
                        <a:rPr lang="en-US" sz="900" dirty="0"/>
                        <a:t>Understand better the decline in HIV screening and identifying interventions to address this.</a:t>
                      </a:r>
                      <a:endParaRPr lang="en-GB" sz="900" dirty="0"/>
                    </a:p>
                  </a:txBody>
                  <a:tcPr>
                    <a:solidFill>
                      <a:schemeClr val="accent5">
                        <a:lumMod val="40000"/>
                        <a:lumOff val="60000"/>
                      </a:schemeClr>
                    </a:solidFill>
                  </a:tcPr>
                </a:tc>
                <a:tc>
                  <a:txBody>
                    <a:bodyPr/>
                    <a:lstStyle/>
                    <a:p>
                      <a:r>
                        <a:rPr lang="en-GB" sz="900"/>
                        <a:t>X</a:t>
                      </a:r>
                    </a:p>
                  </a:txBody>
                  <a:tcPr>
                    <a:solidFill>
                      <a:schemeClr val="accent5">
                        <a:lumMod val="40000"/>
                        <a:lumOff val="60000"/>
                      </a:schemeClr>
                    </a:solidFill>
                  </a:tcPr>
                </a:tc>
                <a:tc>
                  <a:txBody>
                    <a:bodyPr/>
                    <a:lstStyle/>
                    <a:p>
                      <a:endParaRPr lang="en-GB" sz="900" dirty="0"/>
                    </a:p>
                  </a:txBody>
                  <a:tcPr>
                    <a:solidFill>
                      <a:schemeClr val="accent5">
                        <a:lumMod val="40000"/>
                        <a:lumOff val="60000"/>
                      </a:schemeClr>
                    </a:solidFill>
                  </a:tcPr>
                </a:tc>
                <a:extLst>
                  <a:ext uri="{0D108BD9-81ED-4DB2-BD59-A6C34878D82A}">
                    <a16:rowId xmlns:a16="http://schemas.microsoft.com/office/drawing/2014/main" val="1781189618"/>
                  </a:ext>
                </a:extLst>
              </a:tr>
              <a:tr h="483937">
                <a:tc>
                  <a:txBody>
                    <a:bodyPr/>
                    <a:lstStyle/>
                    <a:p>
                      <a:r>
                        <a:rPr lang="en-GB" sz="900" dirty="0"/>
                        <a:t>5</a:t>
                      </a:r>
                    </a:p>
                  </a:txBody>
                  <a:tcPr/>
                </a:tc>
                <a:tc>
                  <a:txBody>
                    <a:bodyPr/>
                    <a:lstStyle/>
                    <a:p>
                      <a:r>
                        <a:rPr lang="en-GB" sz="900" dirty="0"/>
                        <a:t>SRH is accessible to young people</a:t>
                      </a:r>
                    </a:p>
                    <a:p>
                      <a:endParaRPr lang="en-GB" sz="900" dirty="0"/>
                    </a:p>
                  </a:txBody>
                  <a:tcPr/>
                </a:tc>
                <a:tc>
                  <a:txBody>
                    <a:bodyPr/>
                    <a:lstStyle/>
                    <a:p>
                      <a:r>
                        <a:rPr lang="en-GB" sz="900" dirty="0"/>
                        <a:t>5.1</a:t>
                      </a:r>
                    </a:p>
                  </a:txBody>
                  <a:tcPr/>
                </a:tc>
                <a:tc>
                  <a:txBody>
                    <a:bodyPr/>
                    <a:lstStyle/>
                    <a:p>
                      <a:r>
                        <a:rPr lang="en-US" sz="900" dirty="0"/>
                        <a:t>Ensure effective Relationship and Sex Education offer in all Tower Hamlets schools (as per national curriculum) and ensure training is available for school staff.</a:t>
                      </a:r>
                      <a:endParaRPr lang="en-GB" sz="900" dirty="0"/>
                    </a:p>
                  </a:txBody>
                  <a:tcPr/>
                </a:tc>
                <a:tc>
                  <a:txBody>
                    <a:bodyPr/>
                    <a:lstStyle/>
                    <a:p>
                      <a:endParaRPr lang="en-GB" sz="900" dirty="0"/>
                    </a:p>
                  </a:txBody>
                  <a:tcPr/>
                </a:tc>
                <a:tc>
                  <a:txBody>
                    <a:bodyPr/>
                    <a:lstStyle/>
                    <a:p>
                      <a:r>
                        <a:rPr lang="en-GB" sz="900" dirty="0"/>
                        <a:t>X</a:t>
                      </a:r>
                    </a:p>
                  </a:txBody>
                  <a:tcPr/>
                </a:tc>
                <a:extLst>
                  <a:ext uri="{0D108BD9-81ED-4DB2-BD59-A6C34878D82A}">
                    <a16:rowId xmlns:a16="http://schemas.microsoft.com/office/drawing/2014/main" val="2205598936"/>
                  </a:ext>
                </a:extLst>
              </a:tr>
              <a:tr h="499043">
                <a:tc>
                  <a:txBody>
                    <a:bodyPr/>
                    <a:lstStyle/>
                    <a:p>
                      <a:endParaRPr lang="en-GB" sz="900" dirty="0"/>
                    </a:p>
                  </a:txBody>
                  <a:tcPr/>
                </a:tc>
                <a:tc>
                  <a:txBody>
                    <a:bodyPr/>
                    <a:lstStyle/>
                    <a:p>
                      <a:endParaRPr lang="en-GB" sz="900" dirty="0"/>
                    </a:p>
                  </a:txBody>
                  <a:tcPr/>
                </a:tc>
                <a:tc>
                  <a:txBody>
                    <a:bodyPr/>
                    <a:lstStyle/>
                    <a:p>
                      <a:r>
                        <a:rPr lang="en-GB" sz="900"/>
                        <a:t>5.2</a:t>
                      </a:r>
                    </a:p>
                  </a:txBody>
                  <a:tcPr/>
                </a:tc>
                <a:tc>
                  <a:txBody>
                    <a:bodyPr/>
                    <a:lstStyle/>
                    <a:p>
                      <a:r>
                        <a:rPr lang="en-US" sz="900"/>
                        <a:t>Increase condom use: understanding and addressing barriers; promote condom use; ensure availability in settings across Tower Hamlets.</a:t>
                      </a:r>
                      <a:endParaRPr lang="en-GB" sz="900"/>
                    </a:p>
                  </a:txBody>
                  <a:tcPr/>
                </a:tc>
                <a:tc>
                  <a:txBody>
                    <a:bodyPr/>
                    <a:lstStyle/>
                    <a:p>
                      <a:endParaRPr lang="en-GB" sz="900"/>
                    </a:p>
                  </a:txBody>
                  <a:tcPr/>
                </a:tc>
                <a:tc>
                  <a:txBody>
                    <a:bodyPr/>
                    <a:lstStyle/>
                    <a:p>
                      <a:r>
                        <a:rPr lang="en-GB" sz="900" dirty="0"/>
                        <a:t>X</a:t>
                      </a:r>
                    </a:p>
                  </a:txBody>
                  <a:tcPr/>
                </a:tc>
                <a:extLst>
                  <a:ext uri="{0D108BD9-81ED-4DB2-BD59-A6C34878D82A}">
                    <a16:rowId xmlns:a16="http://schemas.microsoft.com/office/drawing/2014/main" val="676617513"/>
                  </a:ext>
                </a:extLst>
              </a:tr>
              <a:tr h="468830">
                <a:tc>
                  <a:txBody>
                    <a:bodyPr/>
                    <a:lstStyle/>
                    <a:p>
                      <a:endParaRPr lang="en-GB" sz="900" dirty="0"/>
                    </a:p>
                  </a:txBody>
                  <a:tcPr/>
                </a:tc>
                <a:tc>
                  <a:txBody>
                    <a:bodyPr/>
                    <a:lstStyle/>
                    <a:p>
                      <a:endParaRPr lang="en-GB" sz="900"/>
                    </a:p>
                  </a:txBody>
                  <a:tcPr/>
                </a:tc>
                <a:tc>
                  <a:txBody>
                    <a:bodyPr/>
                    <a:lstStyle/>
                    <a:p>
                      <a:r>
                        <a:rPr lang="en-GB" sz="900"/>
                        <a:t>5.3</a:t>
                      </a:r>
                    </a:p>
                  </a:txBody>
                  <a:tcPr/>
                </a:tc>
                <a:tc>
                  <a:txBody>
                    <a:bodyPr/>
                    <a:lstStyle/>
                    <a:p>
                      <a:r>
                        <a:rPr lang="en-US" sz="900"/>
                        <a:t>Increase HPV vaccination uptake by increasing community awareness.</a:t>
                      </a:r>
                      <a:endParaRPr lang="en-GB" sz="900"/>
                    </a:p>
                  </a:txBody>
                  <a:tcPr/>
                </a:tc>
                <a:tc>
                  <a:txBody>
                    <a:bodyPr/>
                    <a:lstStyle/>
                    <a:p>
                      <a:r>
                        <a:rPr lang="en-GB" sz="900"/>
                        <a:t>X</a:t>
                      </a:r>
                    </a:p>
                  </a:txBody>
                  <a:tcPr/>
                </a:tc>
                <a:tc>
                  <a:txBody>
                    <a:bodyPr/>
                    <a:lstStyle/>
                    <a:p>
                      <a:endParaRPr lang="en-GB" sz="900" dirty="0"/>
                    </a:p>
                  </a:txBody>
                  <a:tcPr/>
                </a:tc>
                <a:extLst>
                  <a:ext uri="{0D108BD9-81ED-4DB2-BD59-A6C34878D82A}">
                    <a16:rowId xmlns:a16="http://schemas.microsoft.com/office/drawing/2014/main" val="29851162"/>
                  </a:ext>
                </a:extLst>
              </a:tr>
              <a:tr h="651374">
                <a:tc>
                  <a:txBody>
                    <a:bodyPr/>
                    <a:lstStyle/>
                    <a:p>
                      <a:r>
                        <a:rPr lang="en-GB" sz="900" dirty="0"/>
                        <a:t>6</a:t>
                      </a:r>
                    </a:p>
                  </a:txBody>
                  <a:tcPr>
                    <a:solidFill>
                      <a:schemeClr val="accent5">
                        <a:lumMod val="40000"/>
                        <a:lumOff val="60000"/>
                      </a:schemeClr>
                    </a:solidFill>
                  </a:tcPr>
                </a:tc>
                <a:tc>
                  <a:txBody>
                    <a:bodyPr/>
                    <a:lstStyle/>
                    <a:p>
                      <a:r>
                        <a:rPr lang="en-US" sz="900" dirty="0"/>
                        <a:t>SRH needs of underserved communities are met </a:t>
                      </a:r>
                      <a:endParaRPr lang="en-GB" sz="900" dirty="0"/>
                    </a:p>
                  </a:txBody>
                  <a:tcPr>
                    <a:solidFill>
                      <a:schemeClr val="accent5">
                        <a:lumMod val="40000"/>
                        <a:lumOff val="60000"/>
                      </a:schemeClr>
                    </a:solidFill>
                  </a:tcPr>
                </a:tc>
                <a:tc>
                  <a:txBody>
                    <a:bodyPr/>
                    <a:lstStyle/>
                    <a:p>
                      <a:r>
                        <a:rPr lang="en-GB" sz="900" dirty="0"/>
                        <a:t>6.1</a:t>
                      </a:r>
                    </a:p>
                  </a:txBody>
                  <a:tcPr>
                    <a:solidFill>
                      <a:schemeClr val="accent5">
                        <a:lumMod val="40000"/>
                        <a:lumOff val="60000"/>
                      </a:schemeClr>
                    </a:solidFill>
                  </a:tcPr>
                </a:tc>
                <a:tc>
                  <a:txBody>
                    <a:bodyPr/>
                    <a:lstStyle/>
                    <a:p>
                      <a:r>
                        <a:rPr lang="en-US" sz="900" dirty="0"/>
                        <a:t>There is limited data that tells us how sexual and reproductive health service needs of underserved communities are being met.  Gaining an in-depth understanding of how to make service accessible for the most vulnerable groups within Tower Hamlets is required. </a:t>
                      </a:r>
                      <a:endParaRPr lang="en-GB" sz="900" dirty="0"/>
                    </a:p>
                  </a:txBody>
                  <a:tcPr>
                    <a:solidFill>
                      <a:schemeClr val="accent5">
                        <a:lumMod val="40000"/>
                        <a:lumOff val="60000"/>
                      </a:schemeClr>
                    </a:solidFill>
                  </a:tcPr>
                </a:tc>
                <a:tc>
                  <a:txBody>
                    <a:bodyPr/>
                    <a:lstStyle/>
                    <a:p>
                      <a:endParaRPr lang="en-GB" sz="900" dirty="0"/>
                    </a:p>
                  </a:txBody>
                  <a:tcPr>
                    <a:solidFill>
                      <a:schemeClr val="accent5">
                        <a:lumMod val="40000"/>
                        <a:lumOff val="60000"/>
                      </a:schemeClr>
                    </a:solidFill>
                  </a:tcPr>
                </a:tc>
                <a:tc>
                  <a:txBody>
                    <a:bodyPr/>
                    <a:lstStyle/>
                    <a:p>
                      <a:r>
                        <a:rPr lang="en-GB" sz="900" dirty="0"/>
                        <a:t>X</a:t>
                      </a:r>
                    </a:p>
                  </a:txBody>
                  <a:tcPr>
                    <a:solidFill>
                      <a:schemeClr val="accent5">
                        <a:lumMod val="40000"/>
                        <a:lumOff val="60000"/>
                      </a:schemeClr>
                    </a:solidFill>
                  </a:tcPr>
                </a:tc>
                <a:extLst>
                  <a:ext uri="{0D108BD9-81ED-4DB2-BD59-A6C34878D82A}">
                    <a16:rowId xmlns:a16="http://schemas.microsoft.com/office/drawing/2014/main" val="1677146121"/>
                  </a:ext>
                </a:extLst>
              </a:tr>
            </a:tbl>
          </a:graphicData>
        </a:graphic>
      </p:graphicFrame>
    </p:spTree>
    <p:extLst>
      <p:ext uri="{BB962C8B-B14F-4D97-AF65-F5344CB8AC3E}">
        <p14:creationId xmlns:p14="http://schemas.microsoft.com/office/powerpoint/2010/main" val="1846092166"/>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BBA69DA-8EA1-C769-E3CE-AFDBCEF8BCA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7A63A5D-402C-CDE7-8327-9378FD22E67E}"/>
              </a:ext>
            </a:extLst>
          </p:cNvPr>
          <p:cNvSpPr>
            <a:spLocks noGrp="1"/>
          </p:cNvSpPr>
          <p:nvPr>
            <p:ph type="ctrTitle"/>
          </p:nvPr>
        </p:nvSpPr>
        <p:spPr>
          <a:xfrm>
            <a:off x="485919" y="1656995"/>
            <a:ext cx="6150519" cy="2524991"/>
          </a:xfrm>
        </p:spPr>
        <p:txBody>
          <a:bodyPr>
            <a:normAutofit fontScale="90000"/>
          </a:bodyPr>
          <a:lstStyle/>
          <a:p>
            <a:r>
              <a:rPr lang="en-GB" b="1" dirty="0">
                <a:solidFill>
                  <a:schemeClr val="tx1"/>
                </a:solidFill>
                <a:cs typeface="Arial"/>
              </a:rPr>
              <a:t>12. Appendix</a:t>
            </a:r>
            <a:br>
              <a:rPr lang="en-GB" b="1" dirty="0">
                <a:solidFill>
                  <a:schemeClr val="tx1"/>
                </a:solidFill>
                <a:cs typeface="Arial"/>
              </a:rPr>
            </a:br>
            <a:r>
              <a:rPr lang="en-GB" b="1" dirty="0">
                <a:solidFill>
                  <a:schemeClr val="tx1"/>
                </a:solidFill>
                <a:cs typeface="Arial"/>
              </a:rPr>
              <a:t>Method of analysis and data sources.</a:t>
            </a:r>
            <a:br>
              <a:rPr lang="en-GB" b="1" dirty="0"/>
            </a:br>
            <a:r>
              <a:rPr lang="en-GB" b="1" dirty="0">
                <a:cs typeface="Arial"/>
              </a:rPr>
              <a:t> </a:t>
            </a:r>
            <a:br>
              <a:rPr lang="en-GB" b="1" dirty="0"/>
            </a:br>
            <a:endParaRPr lang="en-GB" b="1" dirty="0"/>
          </a:p>
        </p:txBody>
      </p:sp>
    </p:spTree>
    <p:extLst>
      <p:ext uri="{BB962C8B-B14F-4D97-AF65-F5344CB8AC3E}">
        <p14:creationId xmlns:p14="http://schemas.microsoft.com/office/powerpoint/2010/main" val="1667388846"/>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A6A537-23F8-2876-6C0B-A7A81C6FB005}"/>
              </a:ext>
            </a:extLst>
          </p:cNvPr>
          <p:cNvSpPr>
            <a:spLocks noGrp="1"/>
          </p:cNvSpPr>
          <p:nvPr>
            <p:ph type="title"/>
          </p:nvPr>
        </p:nvSpPr>
        <p:spPr>
          <a:xfrm>
            <a:off x="1321507" y="141028"/>
            <a:ext cx="7327962" cy="941298"/>
          </a:xfrm>
        </p:spPr>
        <p:txBody>
          <a:bodyPr/>
          <a:lstStyle/>
          <a:p>
            <a:pPr algn="l"/>
            <a:r>
              <a:rPr lang="en-GB" sz="4000" b="1" dirty="0">
                <a:solidFill>
                  <a:srgbClr val="002060"/>
                </a:solidFill>
                <a:latin typeface="Calibri" panose="020F0502020204030204" pitchFamily="34" charset="0"/>
                <a:cs typeface="Calibri" panose="020F0502020204030204" pitchFamily="34" charset="0"/>
              </a:rPr>
              <a:t>Appendix 1 - Methods</a:t>
            </a:r>
          </a:p>
        </p:txBody>
      </p:sp>
      <p:sp>
        <p:nvSpPr>
          <p:cNvPr id="3" name="Content Placeholder 2">
            <a:extLst>
              <a:ext uri="{FF2B5EF4-FFF2-40B4-BE49-F238E27FC236}">
                <a16:creationId xmlns:a16="http://schemas.microsoft.com/office/drawing/2014/main" id="{514189DE-0AE9-9727-BF94-EBA1676F92E0}"/>
              </a:ext>
            </a:extLst>
          </p:cNvPr>
          <p:cNvSpPr>
            <a:spLocks noGrp="1"/>
          </p:cNvSpPr>
          <p:nvPr>
            <p:ph idx="1"/>
          </p:nvPr>
        </p:nvSpPr>
        <p:spPr>
          <a:xfrm>
            <a:off x="628650" y="1237785"/>
            <a:ext cx="7886700" cy="4272354"/>
          </a:xfrm>
        </p:spPr>
        <p:txBody>
          <a:bodyPr>
            <a:normAutofit fontScale="55000" lnSpcReduction="20000"/>
          </a:bodyPr>
          <a:lstStyle/>
          <a:p>
            <a:r>
              <a:rPr lang="en-GB" dirty="0">
                <a:latin typeface="Calibri" panose="020F0502020204030204" pitchFamily="34" charset="0"/>
                <a:cs typeface="Calibri" panose="020F0502020204030204" pitchFamily="34" charset="0"/>
              </a:rPr>
              <a:t>All data in the data pack have been analysed in R with the PHE indicator methods package, predominantly using phe_rate, phe_proportion and calculate IS Rate functions </a:t>
            </a:r>
          </a:p>
          <a:p>
            <a:r>
              <a:rPr lang="en-GB" dirty="0">
                <a:latin typeface="Calibri" panose="020F0502020204030204" pitchFamily="34" charset="0"/>
                <a:cs typeface="Calibri" panose="020F0502020204030204" pitchFamily="34" charset="0"/>
              </a:rPr>
              <a:t>Unless specified, all rates are crude</a:t>
            </a:r>
          </a:p>
          <a:p>
            <a:r>
              <a:rPr lang="en-GB" dirty="0">
                <a:latin typeface="Calibri" panose="020F0502020204030204" pitchFamily="34" charset="0"/>
                <a:cs typeface="Calibri" panose="020F0502020204030204" pitchFamily="34" charset="0"/>
              </a:rPr>
              <a:t>Rates by sexuality </a:t>
            </a:r>
          </a:p>
          <a:p>
            <a:pPr lvl="1"/>
            <a:r>
              <a:rPr lang="en-GB" dirty="0">
                <a:latin typeface="Calibri" panose="020F0502020204030204" pitchFamily="34" charset="0"/>
                <a:cs typeface="Calibri" panose="020F0502020204030204" pitchFamily="34" charset="0"/>
              </a:rPr>
              <a:t>Denominator using Census (2021) data, based on identified sexuality which may not reflect sexual behaviour (e.g. heterosexual man who has sex with men)</a:t>
            </a:r>
          </a:p>
          <a:p>
            <a:pPr lvl="1"/>
            <a:r>
              <a:rPr lang="en-GB" dirty="0">
                <a:latin typeface="Calibri" panose="020F0502020204030204" pitchFamily="34" charset="0"/>
                <a:cs typeface="Calibri" panose="020F0502020204030204" pitchFamily="34" charset="0"/>
              </a:rPr>
              <a:t>In some instances a time trend has been created using 2021 data for other years (e.g. 2020, 2022) </a:t>
            </a:r>
          </a:p>
          <a:p>
            <a:pPr lvl="1"/>
            <a:r>
              <a:rPr lang="en-GB" dirty="0">
                <a:latin typeface="Calibri" panose="020F0502020204030204" pitchFamily="34" charset="0"/>
                <a:cs typeface="Calibri" panose="020F0502020204030204" pitchFamily="34" charset="0"/>
              </a:rPr>
              <a:t>Sexual identity was not a mandatory question, as such 26.4% of entries are missing for Tower Hamlets which could lead to inflated rates   for certain sexualities</a:t>
            </a:r>
          </a:p>
          <a:p>
            <a:r>
              <a:rPr lang="en-GB" dirty="0">
                <a:latin typeface="Calibri" panose="020F0502020204030204" pitchFamily="34" charset="0"/>
                <a:cs typeface="Calibri" panose="020F0502020204030204" pitchFamily="34" charset="0"/>
              </a:rPr>
              <a:t>Ethnicity rates </a:t>
            </a:r>
          </a:p>
          <a:p>
            <a:pPr lvl="1"/>
            <a:r>
              <a:rPr lang="en-GB" dirty="0">
                <a:latin typeface="Calibri" panose="020F0502020204030204" pitchFamily="34" charset="0"/>
                <a:cs typeface="Calibri" panose="020F0502020204030204" pitchFamily="34" charset="0"/>
              </a:rPr>
              <a:t>Denominator using Census (2021) data</a:t>
            </a:r>
          </a:p>
          <a:p>
            <a:pPr lvl="1"/>
            <a:r>
              <a:rPr lang="en-GB" dirty="0">
                <a:latin typeface="Calibri" panose="020F0502020204030204" pitchFamily="34" charset="0"/>
                <a:cs typeface="Calibri" panose="020F0502020204030204" pitchFamily="34" charset="0"/>
              </a:rPr>
              <a:t>In some instances a time trend has been created using 2021 data for other years (e.g. 2020, 2022).</a:t>
            </a:r>
          </a:p>
        </p:txBody>
      </p:sp>
    </p:spTree>
    <p:extLst>
      <p:ext uri="{BB962C8B-B14F-4D97-AF65-F5344CB8AC3E}">
        <p14:creationId xmlns:p14="http://schemas.microsoft.com/office/powerpoint/2010/main" val="530636344"/>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BB7E28-E683-43DF-8F11-8C7B6AB56437}"/>
              </a:ext>
            </a:extLst>
          </p:cNvPr>
          <p:cNvSpPr>
            <a:spLocks noGrp="1"/>
          </p:cNvSpPr>
          <p:nvPr>
            <p:ph type="title"/>
          </p:nvPr>
        </p:nvSpPr>
        <p:spPr>
          <a:xfrm>
            <a:off x="1395132" y="133983"/>
            <a:ext cx="7327962" cy="997741"/>
          </a:xfrm>
        </p:spPr>
        <p:txBody>
          <a:bodyPr/>
          <a:lstStyle/>
          <a:p>
            <a:pPr algn="l"/>
            <a:r>
              <a:rPr lang="en-GB" sz="4000" b="1" dirty="0">
                <a:solidFill>
                  <a:srgbClr val="002060"/>
                </a:solidFill>
                <a:latin typeface="Calibri" panose="020F0502020204030204" pitchFamily="34" charset="0"/>
                <a:cs typeface="Calibri" panose="020F0502020204030204" pitchFamily="34" charset="0"/>
              </a:rPr>
              <a:t>Appendix 2 - Data sources</a:t>
            </a:r>
          </a:p>
        </p:txBody>
      </p:sp>
      <p:sp>
        <p:nvSpPr>
          <p:cNvPr id="3" name="Content Placeholder 2">
            <a:extLst>
              <a:ext uri="{FF2B5EF4-FFF2-40B4-BE49-F238E27FC236}">
                <a16:creationId xmlns:a16="http://schemas.microsoft.com/office/drawing/2014/main" id="{DB681324-2BFF-023B-0D9D-D17F4B26DE47}"/>
              </a:ext>
            </a:extLst>
          </p:cNvPr>
          <p:cNvSpPr>
            <a:spLocks noGrp="1"/>
          </p:cNvSpPr>
          <p:nvPr>
            <p:ph idx="1"/>
          </p:nvPr>
        </p:nvSpPr>
        <p:spPr>
          <a:xfrm>
            <a:off x="628650" y="1536715"/>
            <a:ext cx="7886700" cy="3531470"/>
          </a:xfrm>
        </p:spPr>
        <p:txBody>
          <a:bodyPr>
            <a:normAutofit fontScale="47500" lnSpcReduction="20000"/>
          </a:bodyPr>
          <a:lstStyle/>
          <a:p>
            <a:pPr marL="0" indent="0">
              <a:buNone/>
            </a:pPr>
            <a:r>
              <a:rPr lang="en-GB" b="1" dirty="0">
                <a:latin typeface="Calibri" panose="020F0502020204030204" pitchFamily="34" charset="0"/>
                <a:cs typeface="Calibri" panose="020F0502020204030204" pitchFamily="34" charset="0"/>
              </a:rPr>
              <a:t>Data not publicly available</a:t>
            </a:r>
          </a:p>
          <a:p>
            <a:r>
              <a:rPr lang="en-GB" dirty="0">
                <a:latin typeface="Calibri" panose="020F0502020204030204" pitchFamily="34" charset="0"/>
                <a:cs typeface="Calibri" panose="020F0502020204030204" pitchFamily="34" charset="0"/>
              </a:rPr>
              <a:t>Genitourinary Medicine Clinic Activity Dataset (GUMCAD)</a:t>
            </a:r>
          </a:p>
          <a:p>
            <a:r>
              <a:rPr lang="en-GB" dirty="0">
                <a:latin typeface="Calibri" panose="020F0502020204030204" pitchFamily="34" charset="0"/>
                <a:cs typeface="Calibri" panose="020F0502020204030204" pitchFamily="34" charset="0"/>
              </a:rPr>
              <a:t>PreventX Sexual Health London (SHL) online services</a:t>
            </a:r>
          </a:p>
          <a:p>
            <a:r>
              <a:rPr lang="en-GB" dirty="0">
                <a:latin typeface="Calibri" panose="020F0502020204030204" pitchFamily="34" charset="0"/>
                <a:cs typeface="Calibri" panose="020F0502020204030204" pitchFamily="34" charset="0"/>
              </a:rPr>
              <a:t>HIV and AIDS Reporting System (HARS)</a:t>
            </a:r>
          </a:p>
          <a:p>
            <a:r>
              <a:rPr lang="en-GB" dirty="0">
                <a:latin typeface="Calibri" panose="020F0502020204030204" pitchFamily="34" charset="0"/>
                <a:cs typeface="Calibri" panose="020F0502020204030204" pitchFamily="34" charset="0"/>
              </a:rPr>
              <a:t>HIV and AIDS New Diagnoses Database (HANDD)</a:t>
            </a:r>
          </a:p>
          <a:p>
            <a:r>
              <a:rPr lang="en-GB" dirty="0">
                <a:latin typeface="Calibri" panose="020F0502020204030204" pitchFamily="34" charset="0"/>
                <a:cs typeface="Calibri" panose="020F0502020204030204" pitchFamily="34" charset="0"/>
              </a:rPr>
              <a:t>General Practice Discovery Data Service (DDS)</a:t>
            </a:r>
          </a:p>
          <a:p>
            <a:r>
              <a:rPr lang="en-GB" dirty="0">
                <a:latin typeface="Calibri" panose="020F0502020204030204" pitchFamily="34" charset="0"/>
                <a:cs typeface="Calibri" panose="020F0502020204030204" pitchFamily="34" charset="0"/>
              </a:rPr>
              <a:t>Sexual Reproductive Health (SRH) services commissioned by Tower Hamlets</a:t>
            </a:r>
          </a:p>
          <a:p>
            <a:r>
              <a:rPr lang="en-GB" dirty="0">
                <a:latin typeface="Calibri" panose="020F0502020204030204" pitchFamily="34" charset="0"/>
                <a:cs typeface="Calibri" panose="020F0502020204030204" pitchFamily="34" charset="0"/>
              </a:rPr>
              <a:t>Pharmoutcomes </a:t>
            </a:r>
          </a:p>
          <a:p>
            <a:pPr marL="0" indent="0">
              <a:buNone/>
            </a:pPr>
            <a:r>
              <a:rPr lang="en-GB" dirty="0">
                <a:latin typeface="Calibri" panose="020F0502020204030204" pitchFamily="34" charset="0"/>
                <a:cs typeface="Calibri" panose="020F0502020204030204" pitchFamily="34" charset="0"/>
              </a:rPr>
              <a:t>Please note in some instances data completeness was poor (e.g. ethnicity), therefore some findings may differ to what was presented. We have provided data and attempted to quantify what is missing for transparency. </a:t>
            </a:r>
          </a:p>
          <a:p>
            <a:pPr marL="0" indent="0">
              <a:buNone/>
            </a:pPr>
            <a:endParaRPr lang="en-GB" dirty="0">
              <a:latin typeface="Calibri" panose="020F0502020204030204" pitchFamily="34" charset="0"/>
              <a:cs typeface="Calibri" panose="020F0502020204030204" pitchFamily="34" charset="0"/>
            </a:endParaRPr>
          </a:p>
          <a:p>
            <a:pPr marL="0" indent="0">
              <a:buNone/>
            </a:pPr>
            <a:r>
              <a:rPr lang="en-GB" b="1" dirty="0">
                <a:latin typeface="Calibri" panose="020F0502020204030204" pitchFamily="34" charset="0"/>
                <a:cs typeface="Calibri" panose="020F0502020204030204" pitchFamily="34" charset="0"/>
              </a:rPr>
              <a:t>Publicly available data</a:t>
            </a:r>
          </a:p>
          <a:p>
            <a:r>
              <a:rPr lang="en-GB" dirty="0">
                <a:latin typeface="Calibri" panose="020F0502020204030204" pitchFamily="34" charset="0"/>
                <a:cs typeface="Calibri" panose="020F0502020204030204" pitchFamily="34" charset="0"/>
              </a:rPr>
              <a:t>Sexual and Reproductive Health Profiles: Fingertips, Health Office for Health Improvement and Disparities (OHID) Fingertips </a:t>
            </a:r>
          </a:p>
        </p:txBody>
      </p:sp>
    </p:spTree>
    <p:extLst>
      <p:ext uri="{BB962C8B-B14F-4D97-AF65-F5344CB8AC3E}">
        <p14:creationId xmlns:p14="http://schemas.microsoft.com/office/powerpoint/2010/main" val="75736705"/>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8F1D6C-A13E-8618-C0C6-36E6C1445607}"/>
              </a:ext>
            </a:extLst>
          </p:cNvPr>
          <p:cNvSpPr>
            <a:spLocks noGrp="1"/>
          </p:cNvSpPr>
          <p:nvPr>
            <p:ph type="title"/>
          </p:nvPr>
        </p:nvSpPr>
        <p:spPr>
          <a:xfrm>
            <a:off x="1288241" y="100940"/>
            <a:ext cx="7327962" cy="1325563"/>
          </a:xfrm>
        </p:spPr>
        <p:txBody>
          <a:bodyPr/>
          <a:lstStyle/>
          <a:p>
            <a:pPr algn="l"/>
            <a:r>
              <a:rPr lang="en-GB" sz="4000" b="1" dirty="0">
                <a:solidFill>
                  <a:srgbClr val="002060"/>
                </a:solidFill>
                <a:latin typeface="Calibri" panose="020F0502020204030204" pitchFamily="34" charset="0"/>
                <a:cs typeface="Calibri" panose="020F0502020204030204" pitchFamily="34" charset="0"/>
              </a:rPr>
              <a:t>Appendix 3 - Indirect sexuality standardised diagnosis ratios</a:t>
            </a:r>
          </a:p>
        </p:txBody>
      </p:sp>
      <p:sp>
        <p:nvSpPr>
          <p:cNvPr id="3" name="Content Placeholder 2">
            <a:extLst>
              <a:ext uri="{FF2B5EF4-FFF2-40B4-BE49-F238E27FC236}">
                <a16:creationId xmlns:a16="http://schemas.microsoft.com/office/drawing/2014/main" id="{49C03FB0-A951-EC1C-120E-5E3B43B8B3AD}"/>
              </a:ext>
            </a:extLst>
          </p:cNvPr>
          <p:cNvSpPr>
            <a:spLocks noGrp="1"/>
          </p:cNvSpPr>
          <p:nvPr>
            <p:ph idx="1"/>
          </p:nvPr>
        </p:nvSpPr>
        <p:spPr>
          <a:xfrm>
            <a:off x="628650" y="2060016"/>
            <a:ext cx="7886700" cy="3513431"/>
          </a:xfrm>
        </p:spPr>
        <p:txBody>
          <a:bodyPr>
            <a:normAutofit fontScale="47500" lnSpcReduction="20000"/>
          </a:bodyPr>
          <a:lstStyle/>
          <a:p>
            <a:pPr marL="385763" indent="-385763">
              <a:buAutoNum type="arabicParenR"/>
            </a:pPr>
            <a:r>
              <a:rPr lang="en-GB" dirty="0">
                <a:latin typeface="Calibri" panose="020F0502020204030204" pitchFamily="34" charset="0"/>
                <a:cs typeface="Calibri" panose="020F0502020204030204" pitchFamily="34" charset="0"/>
              </a:rPr>
              <a:t>Choose “reference” or “standard” population (e.g. London)</a:t>
            </a:r>
          </a:p>
          <a:p>
            <a:pPr marL="385763" indent="-385763">
              <a:buAutoNum type="arabicParenR"/>
            </a:pPr>
            <a:r>
              <a:rPr lang="en-GB" dirty="0">
                <a:latin typeface="Calibri" panose="020F0502020204030204" pitchFamily="34" charset="0"/>
                <a:cs typeface="Calibri" panose="020F0502020204030204" pitchFamily="34" charset="0"/>
              </a:rPr>
              <a:t>Calculate sexuality-specific rates in the reference population by taking the number of counts (e.g. diagnoses) for each sexuality (gay/lesbian, bisexual &amp; heterosexual) and dividing by their respective population counts</a:t>
            </a:r>
          </a:p>
          <a:p>
            <a:pPr marL="342900" lvl="1" indent="0">
              <a:buNone/>
            </a:pPr>
            <a:r>
              <a:rPr lang="en-GB" dirty="0">
                <a:latin typeface="Calibri" panose="020F0502020204030204" pitchFamily="34" charset="0"/>
                <a:cs typeface="Calibri" panose="020F0502020204030204" pitchFamily="34" charset="0"/>
              </a:rPr>
              <a:t>e.g. the number of STI counts in heterosexual people and apply to the population of heterosexual people </a:t>
            </a:r>
          </a:p>
          <a:p>
            <a:pPr marL="385763" indent="-385763">
              <a:buAutoNum type="arabicParenR"/>
            </a:pPr>
            <a:r>
              <a:rPr lang="en-GB" dirty="0">
                <a:latin typeface="Calibri" panose="020F0502020204030204" pitchFamily="34" charset="0"/>
                <a:cs typeface="Calibri" panose="020F0502020204030204" pitchFamily="34" charset="0"/>
              </a:rPr>
              <a:t>Apply sexuality-specific rates from the reference population to counts observed in population of interest (e.g. Tower Hamlets) to calculate the number of expected cases </a:t>
            </a:r>
          </a:p>
          <a:p>
            <a:pPr marL="385763" indent="-385763">
              <a:buAutoNum type="arabicParenR"/>
            </a:pPr>
            <a:r>
              <a:rPr lang="en-GB" dirty="0">
                <a:latin typeface="Calibri" panose="020F0502020204030204" pitchFamily="34" charset="0"/>
                <a:cs typeface="Calibri" panose="020F0502020204030204" pitchFamily="34" charset="0"/>
              </a:rPr>
              <a:t>Divide the number of observed counts for the population of interest by the number of expected cases to calculate the ratio</a:t>
            </a:r>
          </a:p>
          <a:p>
            <a:pPr marL="385763" indent="-385763">
              <a:buAutoNum type="arabicParenR"/>
            </a:pPr>
            <a:r>
              <a:rPr lang="en-GB" dirty="0">
                <a:latin typeface="Calibri" panose="020F0502020204030204" pitchFamily="34" charset="0"/>
                <a:cs typeface="Calibri" panose="020F0502020204030204" pitchFamily="34" charset="0"/>
              </a:rPr>
              <a:t>A ratio that is higher than the reference population indicates there are a higher number of cases than expected, whereas a ratio that is lower indicates there are fewer cases than expected </a:t>
            </a:r>
          </a:p>
          <a:p>
            <a:endParaRPr lang="en-GB" dirty="0">
              <a:latin typeface="Calibri" panose="020F0502020204030204" pitchFamily="34" charset="0"/>
              <a:cs typeface="Calibri" panose="020F0502020204030204" pitchFamily="34" charset="0"/>
            </a:endParaRPr>
          </a:p>
          <a:p>
            <a:pPr marL="0" indent="0">
              <a:buNone/>
            </a:pPr>
            <a:r>
              <a:rPr lang="en-GB" dirty="0">
                <a:latin typeface="Calibri" panose="020F0502020204030204" pitchFamily="34" charset="0"/>
                <a:cs typeface="Calibri" panose="020F0502020204030204" pitchFamily="34" charset="0"/>
              </a:rPr>
              <a:t>Note that this approach assumes that the distribution of cases across sexual orientation groups is the same across variable of interest (e.g. ethnicity)</a:t>
            </a:r>
          </a:p>
          <a:p>
            <a:endParaRPr lang="en-GB" dirty="0"/>
          </a:p>
        </p:txBody>
      </p:sp>
    </p:spTree>
    <p:extLst>
      <p:ext uri="{BB962C8B-B14F-4D97-AF65-F5344CB8AC3E}">
        <p14:creationId xmlns:p14="http://schemas.microsoft.com/office/powerpoint/2010/main" val="502279446"/>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D275922-0067-8FDB-E7CB-67CCBBF42431}"/>
              </a:ext>
            </a:extLst>
          </p:cNvPr>
          <p:cNvSpPr>
            <a:spLocks noGrp="1"/>
          </p:cNvSpPr>
          <p:nvPr>
            <p:ph type="title"/>
          </p:nvPr>
        </p:nvSpPr>
        <p:spPr>
          <a:xfrm>
            <a:off x="1401944" y="118256"/>
            <a:ext cx="5302123" cy="535074"/>
          </a:xfrm>
        </p:spPr>
        <p:txBody>
          <a:bodyPr/>
          <a:lstStyle/>
          <a:p>
            <a:pPr algn="l"/>
            <a:r>
              <a:rPr lang="en-GB" sz="4000" b="1" dirty="0">
                <a:solidFill>
                  <a:srgbClr val="002060"/>
                </a:solidFill>
              </a:rPr>
              <a:t>Abbreviations</a:t>
            </a:r>
            <a:endParaRPr lang="en-GB" sz="4000" dirty="0"/>
          </a:p>
        </p:txBody>
      </p:sp>
      <p:graphicFrame>
        <p:nvGraphicFramePr>
          <p:cNvPr id="5" name="Table 4">
            <a:extLst>
              <a:ext uri="{FF2B5EF4-FFF2-40B4-BE49-F238E27FC236}">
                <a16:creationId xmlns:a16="http://schemas.microsoft.com/office/drawing/2014/main" id="{3D06E511-A64E-2C3A-3C4F-474C84D6F8CF}"/>
              </a:ext>
            </a:extLst>
          </p:cNvPr>
          <p:cNvGraphicFramePr>
            <a:graphicFrameLocks noGrp="1"/>
          </p:cNvGraphicFramePr>
          <p:nvPr>
            <p:extLst>
              <p:ext uri="{D42A27DB-BD31-4B8C-83A1-F6EECF244321}">
                <p14:modId xmlns:p14="http://schemas.microsoft.com/office/powerpoint/2010/main" val="2915197116"/>
              </p:ext>
            </p:extLst>
          </p:nvPr>
        </p:nvGraphicFramePr>
        <p:xfrm>
          <a:off x="1401944" y="852988"/>
          <a:ext cx="6155303" cy="5238062"/>
        </p:xfrm>
        <a:graphic>
          <a:graphicData uri="http://schemas.openxmlformats.org/drawingml/2006/table">
            <a:tbl>
              <a:tblPr firstRow="1" bandRow="1">
                <a:tableStyleId>{BDBED569-4797-4DF1-A0F4-6AAB3CD982D8}</a:tableStyleId>
              </a:tblPr>
              <a:tblGrid>
                <a:gridCol w="1842363">
                  <a:extLst>
                    <a:ext uri="{9D8B030D-6E8A-4147-A177-3AD203B41FA5}">
                      <a16:colId xmlns:a16="http://schemas.microsoft.com/office/drawing/2014/main" val="2427201887"/>
                    </a:ext>
                  </a:extLst>
                </a:gridCol>
                <a:gridCol w="4312940">
                  <a:extLst>
                    <a:ext uri="{9D8B030D-6E8A-4147-A177-3AD203B41FA5}">
                      <a16:colId xmlns:a16="http://schemas.microsoft.com/office/drawing/2014/main" val="2315011692"/>
                    </a:ext>
                  </a:extLst>
                </a:gridCol>
              </a:tblGrid>
              <a:tr h="269841">
                <a:tc>
                  <a:txBody>
                    <a:bodyPr/>
                    <a:lstStyle/>
                    <a:p>
                      <a:r>
                        <a:rPr lang="en-GB" sz="900" dirty="0"/>
                        <a:t>Abbreviation</a:t>
                      </a:r>
                    </a:p>
                  </a:txBody>
                  <a:tcPr/>
                </a:tc>
                <a:tc>
                  <a:txBody>
                    <a:bodyPr/>
                    <a:lstStyle/>
                    <a:p>
                      <a:r>
                        <a:rPr lang="en-GB" sz="900" dirty="0"/>
                        <a:t>Definitions </a:t>
                      </a:r>
                    </a:p>
                  </a:txBody>
                  <a:tcPr/>
                </a:tc>
                <a:extLst>
                  <a:ext uri="{0D108BD9-81ED-4DB2-BD59-A6C34878D82A}">
                    <a16:rowId xmlns:a16="http://schemas.microsoft.com/office/drawing/2014/main" val="2509960600"/>
                  </a:ext>
                </a:extLst>
              </a:tr>
              <a:tr h="214637">
                <a:tc>
                  <a:txBody>
                    <a:bodyPr/>
                    <a:lstStyle/>
                    <a:p>
                      <a:r>
                        <a:rPr lang="en-GB" sz="800" dirty="0"/>
                        <a:t>Antiretroviral therapy</a:t>
                      </a:r>
                    </a:p>
                  </a:txBody>
                  <a:tcPr/>
                </a:tc>
                <a:tc>
                  <a:txBody>
                    <a:bodyPr/>
                    <a:lstStyle/>
                    <a:p>
                      <a:r>
                        <a:rPr lang="en-GB" sz="800" dirty="0"/>
                        <a:t>Antiretroviral therapy</a:t>
                      </a:r>
                    </a:p>
                  </a:txBody>
                  <a:tcPr/>
                </a:tc>
                <a:extLst>
                  <a:ext uri="{0D108BD9-81ED-4DB2-BD59-A6C34878D82A}">
                    <a16:rowId xmlns:a16="http://schemas.microsoft.com/office/drawing/2014/main" val="3496806571"/>
                  </a:ext>
                </a:extLst>
              </a:tr>
              <a:tr h="21463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800" dirty="0"/>
                        <a:t>BASHH </a:t>
                      </a:r>
                    </a:p>
                  </a:txBody>
                  <a:tcPr/>
                </a:tc>
                <a:tc>
                  <a:txBody>
                    <a:bodyPr/>
                    <a:lstStyle/>
                    <a:p>
                      <a:r>
                        <a:rPr lang="en-GB" sz="800" dirty="0"/>
                        <a:t>British Association Sexual Health and HIV</a:t>
                      </a:r>
                    </a:p>
                  </a:txBody>
                  <a:tcPr/>
                </a:tc>
                <a:extLst>
                  <a:ext uri="{0D108BD9-81ED-4DB2-BD59-A6C34878D82A}">
                    <a16:rowId xmlns:a16="http://schemas.microsoft.com/office/drawing/2014/main" val="1302223408"/>
                  </a:ext>
                </a:extLst>
              </a:tr>
              <a:tr h="214637">
                <a:tc>
                  <a:txBody>
                    <a:bodyPr/>
                    <a:lstStyle/>
                    <a:p>
                      <a:r>
                        <a:rPr lang="en-GB" sz="800" dirty="0"/>
                        <a:t>C- Card </a:t>
                      </a:r>
                    </a:p>
                  </a:txBody>
                  <a:tcPr/>
                </a:tc>
                <a:tc>
                  <a:txBody>
                    <a:bodyPr/>
                    <a:lstStyle/>
                    <a:p>
                      <a:r>
                        <a:rPr lang="en-GB" sz="800" dirty="0"/>
                        <a:t>Condom distribution scheme </a:t>
                      </a:r>
                    </a:p>
                  </a:txBody>
                  <a:tcPr/>
                </a:tc>
                <a:extLst>
                  <a:ext uri="{0D108BD9-81ED-4DB2-BD59-A6C34878D82A}">
                    <a16:rowId xmlns:a16="http://schemas.microsoft.com/office/drawing/2014/main" val="2635351048"/>
                  </a:ext>
                </a:extLst>
              </a:tr>
              <a:tr h="214637">
                <a:tc>
                  <a:txBody>
                    <a:bodyPr/>
                    <a:lstStyle/>
                    <a:p>
                      <a:r>
                        <a:rPr lang="en-GB" sz="800" dirty="0"/>
                        <a:t>EHC</a:t>
                      </a:r>
                    </a:p>
                  </a:txBody>
                  <a:tcPr/>
                </a:tc>
                <a:tc>
                  <a:txBody>
                    <a:bodyPr/>
                    <a:lstStyle/>
                    <a:p>
                      <a:r>
                        <a:rPr lang="en-GB" sz="800" dirty="0"/>
                        <a:t>Emergency hormonal contraception</a:t>
                      </a:r>
                    </a:p>
                  </a:txBody>
                  <a:tcPr/>
                </a:tc>
                <a:extLst>
                  <a:ext uri="{0D108BD9-81ED-4DB2-BD59-A6C34878D82A}">
                    <a16:rowId xmlns:a16="http://schemas.microsoft.com/office/drawing/2014/main" val="484838565"/>
                  </a:ext>
                </a:extLst>
              </a:tr>
              <a:tr h="214637">
                <a:tc>
                  <a:txBody>
                    <a:bodyPr/>
                    <a:lstStyle/>
                    <a:p>
                      <a:r>
                        <a:rPr lang="en-US" sz="800" dirty="0"/>
                        <a:t>FSRH</a:t>
                      </a:r>
                    </a:p>
                  </a:txBody>
                  <a:tcPr/>
                </a:tc>
                <a:tc>
                  <a:txBody>
                    <a:bodyPr/>
                    <a:lstStyle/>
                    <a:p>
                      <a:r>
                        <a:rPr lang="en-US" sz="800" dirty="0"/>
                        <a:t>Faculty of Sexual and Reproduction Health</a:t>
                      </a:r>
                      <a:endParaRPr lang="en-GB" sz="800" dirty="0"/>
                    </a:p>
                  </a:txBody>
                  <a:tcPr/>
                </a:tc>
                <a:extLst>
                  <a:ext uri="{0D108BD9-81ED-4DB2-BD59-A6C34878D82A}">
                    <a16:rowId xmlns:a16="http://schemas.microsoft.com/office/drawing/2014/main" val="3959978790"/>
                  </a:ext>
                </a:extLst>
              </a:tr>
              <a:tr h="214637">
                <a:tc>
                  <a:txBody>
                    <a:bodyPr/>
                    <a:lstStyle/>
                    <a:p>
                      <a:r>
                        <a:rPr lang="en-GB" sz="800" dirty="0"/>
                        <a:t>GBMSM</a:t>
                      </a:r>
                    </a:p>
                  </a:txBody>
                  <a:tcPr/>
                </a:tc>
                <a:tc>
                  <a:txBody>
                    <a:bodyPr/>
                    <a:lstStyle/>
                    <a:p>
                      <a:r>
                        <a:rPr lang="en-US" sz="800" dirty="0"/>
                        <a:t>Gay, bisexual and other men who have sex with men</a:t>
                      </a:r>
                      <a:endParaRPr lang="en-GB" sz="800" dirty="0"/>
                    </a:p>
                  </a:txBody>
                  <a:tcPr/>
                </a:tc>
                <a:extLst>
                  <a:ext uri="{0D108BD9-81ED-4DB2-BD59-A6C34878D82A}">
                    <a16:rowId xmlns:a16="http://schemas.microsoft.com/office/drawing/2014/main" val="3742238286"/>
                  </a:ext>
                </a:extLst>
              </a:tr>
              <a:tr h="214637">
                <a:tc>
                  <a:txBody>
                    <a:bodyPr/>
                    <a:lstStyle/>
                    <a:p>
                      <a:r>
                        <a:rPr lang="en-GB" sz="800" dirty="0"/>
                        <a:t>GUMCAD</a:t>
                      </a:r>
                    </a:p>
                  </a:txBody>
                  <a:tcPr/>
                </a:tc>
                <a:tc>
                  <a:txBody>
                    <a:bodyPr/>
                    <a:lstStyle/>
                    <a:p>
                      <a:r>
                        <a:rPr lang="en-GB" sz="800" dirty="0"/>
                        <a:t>Genitourinary Medicine Clinical Activity Dataset</a:t>
                      </a:r>
                    </a:p>
                  </a:txBody>
                  <a:tcPr/>
                </a:tc>
                <a:extLst>
                  <a:ext uri="{0D108BD9-81ED-4DB2-BD59-A6C34878D82A}">
                    <a16:rowId xmlns:a16="http://schemas.microsoft.com/office/drawing/2014/main" val="1902036216"/>
                  </a:ext>
                </a:extLst>
              </a:tr>
              <a:tr h="214637">
                <a:tc>
                  <a:txBody>
                    <a:bodyPr/>
                    <a:lstStyle/>
                    <a:p>
                      <a:r>
                        <a:rPr lang="en-GB" sz="800" dirty="0"/>
                        <a:t>HIV</a:t>
                      </a:r>
                    </a:p>
                  </a:txBody>
                  <a:tcPr/>
                </a:tc>
                <a:tc>
                  <a:txBody>
                    <a:bodyPr/>
                    <a:lstStyle/>
                    <a:p>
                      <a:r>
                        <a:rPr lang="en-GB" sz="800" dirty="0"/>
                        <a:t>Human immunodeficiency virus</a:t>
                      </a:r>
                    </a:p>
                  </a:txBody>
                  <a:tcPr/>
                </a:tc>
                <a:extLst>
                  <a:ext uri="{0D108BD9-81ED-4DB2-BD59-A6C34878D82A}">
                    <a16:rowId xmlns:a16="http://schemas.microsoft.com/office/drawing/2014/main" val="3201736870"/>
                  </a:ext>
                </a:extLst>
              </a:tr>
              <a:tr h="214637">
                <a:tc>
                  <a:txBody>
                    <a:bodyPr/>
                    <a:lstStyle/>
                    <a:p>
                      <a:r>
                        <a:rPr lang="en-GB" sz="800" dirty="0"/>
                        <a:t>HPV </a:t>
                      </a:r>
                    </a:p>
                  </a:txBody>
                  <a:tcPr/>
                </a:tc>
                <a:tc>
                  <a:txBody>
                    <a:bodyPr/>
                    <a:lstStyle/>
                    <a:p>
                      <a:r>
                        <a:rPr lang="en-GB" sz="800" dirty="0"/>
                        <a:t>Human Papillomavirus </a:t>
                      </a:r>
                    </a:p>
                  </a:txBody>
                  <a:tcPr/>
                </a:tc>
                <a:extLst>
                  <a:ext uri="{0D108BD9-81ED-4DB2-BD59-A6C34878D82A}">
                    <a16:rowId xmlns:a16="http://schemas.microsoft.com/office/drawing/2014/main" val="2717946643"/>
                  </a:ext>
                </a:extLst>
              </a:tr>
              <a:tr h="214637">
                <a:tc>
                  <a:txBody>
                    <a:bodyPr/>
                    <a:lstStyle/>
                    <a:p>
                      <a:r>
                        <a:rPr lang="en-GB" sz="800" dirty="0"/>
                        <a:t>ICB </a:t>
                      </a:r>
                    </a:p>
                  </a:txBody>
                  <a:tcPr/>
                </a:tc>
                <a:tc>
                  <a:txBody>
                    <a:bodyPr/>
                    <a:lstStyle/>
                    <a:p>
                      <a:r>
                        <a:rPr lang="en-GB" sz="800" dirty="0"/>
                        <a:t>Integrated Commissioning Board</a:t>
                      </a:r>
                    </a:p>
                  </a:txBody>
                  <a:tcPr/>
                </a:tc>
                <a:extLst>
                  <a:ext uri="{0D108BD9-81ED-4DB2-BD59-A6C34878D82A}">
                    <a16:rowId xmlns:a16="http://schemas.microsoft.com/office/drawing/2014/main" val="3056047032"/>
                  </a:ext>
                </a:extLst>
              </a:tr>
              <a:tr h="214637">
                <a:tc>
                  <a:txBody>
                    <a:bodyPr/>
                    <a:lstStyle/>
                    <a:p>
                      <a:r>
                        <a:rPr lang="en-GB" sz="800" dirty="0"/>
                        <a:t>NEL </a:t>
                      </a:r>
                    </a:p>
                  </a:txBody>
                  <a:tcPr/>
                </a:tc>
                <a:tc>
                  <a:txBody>
                    <a:bodyPr/>
                    <a:lstStyle/>
                    <a:p>
                      <a:r>
                        <a:rPr lang="en-GB" sz="800" dirty="0"/>
                        <a:t>North East London </a:t>
                      </a:r>
                    </a:p>
                  </a:txBody>
                  <a:tcPr/>
                </a:tc>
                <a:extLst>
                  <a:ext uri="{0D108BD9-81ED-4DB2-BD59-A6C34878D82A}">
                    <a16:rowId xmlns:a16="http://schemas.microsoft.com/office/drawing/2014/main" val="912755482"/>
                  </a:ext>
                </a:extLst>
              </a:tr>
              <a:tr h="214637">
                <a:tc>
                  <a:txBody>
                    <a:bodyPr/>
                    <a:lstStyle/>
                    <a:p>
                      <a:r>
                        <a:rPr lang="en-GB" sz="800" dirty="0"/>
                        <a:t>JSNA </a:t>
                      </a:r>
                    </a:p>
                  </a:txBody>
                  <a:tcPr/>
                </a:tc>
                <a:tc>
                  <a:txBody>
                    <a:bodyPr/>
                    <a:lstStyle/>
                    <a:p>
                      <a:r>
                        <a:rPr lang="en-GB" sz="800" dirty="0"/>
                        <a:t>Joint Strategic Needs Assessment </a:t>
                      </a:r>
                    </a:p>
                  </a:txBody>
                  <a:tcPr/>
                </a:tc>
                <a:extLst>
                  <a:ext uri="{0D108BD9-81ED-4DB2-BD59-A6C34878D82A}">
                    <a16:rowId xmlns:a16="http://schemas.microsoft.com/office/drawing/2014/main" val="4222725103"/>
                  </a:ext>
                </a:extLst>
              </a:tr>
              <a:tr h="214637">
                <a:tc>
                  <a:txBody>
                    <a:bodyPr/>
                    <a:lstStyle/>
                    <a:p>
                      <a:r>
                        <a:rPr lang="en-GB" sz="800" dirty="0"/>
                        <a:t>LARC </a:t>
                      </a:r>
                    </a:p>
                  </a:txBody>
                  <a:tcPr/>
                </a:tc>
                <a:tc>
                  <a:txBody>
                    <a:bodyPr/>
                    <a:lstStyle/>
                    <a:p>
                      <a:r>
                        <a:rPr lang="en-GB" sz="800" dirty="0"/>
                        <a:t>Long Acting Reversible Contraception​</a:t>
                      </a:r>
                    </a:p>
                  </a:txBody>
                  <a:tcPr/>
                </a:tc>
                <a:extLst>
                  <a:ext uri="{0D108BD9-81ED-4DB2-BD59-A6C34878D82A}">
                    <a16:rowId xmlns:a16="http://schemas.microsoft.com/office/drawing/2014/main" val="1238238763"/>
                  </a:ext>
                </a:extLst>
              </a:tr>
              <a:tr h="214637">
                <a:tc>
                  <a:txBody>
                    <a:bodyPr/>
                    <a:lstStyle/>
                    <a:p>
                      <a:r>
                        <a:rPr lang="en-GB" sz="800" dirty="0"/>
                        <a:t>ONS</a:t>
                      </a:r>
                    </a:p>
                  </a:txBody>
                  <a:tcPr/>
                </a:tc>
                <a:tc>
                  <a:txBody>
                    <a:bodyPr/>
                    <a:lstStyle/>
                    <a:p>
                      <a:r>
                        <a:rPr lang="en-GB" sz="800" dirty="0"/>
                        <a:t>Office of National Statistics </a:t>
                      </a:r>
                    </a:p>
                  </a:txBody>
                  <a:tcPr/>
                </a:tc>
                <a:extLst>
                  <a:ext uri="{0D108BD9-81ED-4DB2-BD59-A6C34878D82A}">
                    <a16:rowId xmlns:a16="http://schemas.microsoft.com/office/drawing/2014/main" val="4127062168"/>
                  </a:ext>
                </a:extLst>
              </a:tr>
              <a:tr h="214637">
                <a:tc>
                  <a:txBody>
                    <a:bodyPr/>
                    <a:lstStyle/>
                    <a:p>
                      <a:r>
                        <a:rPr lang="en-GB" sz="800" dirty="0"/>
                        <a:t>PHE/OHID </a:t>
                      </a:r>
                    </a:p>
                  </a:txBody>
                  <a:tcPr/>
                </a:tc>
                <a:tc>
                  <a:txBody>
                    <a:bodyPr/>
                    <a:lstStyle/>
                    <a:p>
                      <a:r>
                        <a:rPr lang="en-GB" sz="800" dirty="0"/>
                        <a:t>Public Health England (now replaced by Office of Health Improvement and Disparities)</a:t>
                      </a:r>
                    </a:p>
                  </a:txBody>
                  <a:tcPr/>
                </a:tc>
                <a:extLst>
                  <a:ext uri="{0D108BD9-81ED-4DB2-BD59-A6C34878D82A}">
                    <a16:rowId xmlns:a16="http://schemas.microsoft.com/office/drawing/2014/main" val="3724470570"/>
                  </a:ext>
                </a:extLst>
              </a:tr>
              <a:tr h="214637">
                <a:tc>
                  <a:txBody>
                    <a:bodyPr/>
                    <a:lstStyle/>
                    <a:p>
                      <a:r>
                        <a:rPr lang="en-GB" sz="800" dirty="0"/>
                        <a:t>PHOF</a:t>
                      </a:r>
                    </a:p>
                  </a:txBody>
                  <a:tcPr/>
                </a:tc>
                <a:tc>
                  <a:txBody>
                    <a:bodyPr/>
                    <a:lstStyle/>
                    <a:p>
                      <a:r>
                        <a:rPr lang="en-GB" sz="800" dirty="0"/>
                        <a:t>Public Health Outcomes Framework </a:t>
                      </a:r>
                    </a:p>
                  </a:txBody>
                  <a:tcPr/>
                </a:tc>
                <a:extLst>
                  <a:ext uri="{0D108BD9-81ED-4DB2-BD59-A6C34878D82A}">
                    <a16:rowId xmlns:a16="http://schemas.microsoft.com/office/drawing/2014/main" val="4938154"/>
                  </a:ext>
                </a:extLst>
              </a:tr>
              <a:tr h="214637">
                <a:tc>
                  <a:txBody>
                    <a:bodyPr/>
                    <a:lstStyle/>
                    <a:p>
                      <a:r>
                        <a:rPr lang="en-GB" sz="800" dirty="0"/>
                        <a:t>PrEP </a:t>
                      </a:r>
                    </a:p>
                  </a:txBody>
                  <a:tcPr/>
                </a:tc>
                <a:tc>
                  <a:txBody>
                    <a:bodyPr/>
                    <a:lstStyle/>
                    <a:p>
                      <a:r>
                        <a:rPr kumimoji="0" lang="en-US" sz="800" b="0" u="none" strike="noStrike" kern="1200" cap="none" spc="0" normalizeH="0" baseline="0" noProof="0" dirty="0">
                          <a:ln>
                            <a:noFill/>
                          </a:ln>
                          <a:solidFill>
                            <a:prstClr val="black"/>
                          </a:solidFill>
                          <a:effectLst/>
                          <a:uLnTx/>
                          <a:uFillTx/>
                        </a:rPr>
                        <a:t>Pre- Exposure Prophylaxis </a:t>
                      </a:r>
                      <a:endParaRPr lang="en-GB" sz="800" dirty="0"/>
                    </a:p>
                  </a:txBody>
                  <a:tcPr/>
                </a:tc>
                <a:extLst>
                  <a:ext uri="{0D108BD9-81ED-4DB2-BD59-A6C34878D82A}">
                    <a16:rowId xmlns:a16="http://schemas.microsoft.com/office/drawing/2014/main" val="1880586605"/>
                  </a:ext>
                </a:extLst>
              </a:tr>
              <a:tr h="296706">
                <a:tc>
                  <a:txBody>
                    <a:bodyPr/>
                    <a:lstStyle/>
                    <a:p>
                      <a:r>
                        <a:rPr lang="en-US" sz="800" dirty="0"/>
                        <a:t>NICE</a:t>
                      </a:r>
                    </a:p>
                  </a:txBody>
                  <a:tcPr/>
                </a:tc>
                <a:tc>
                  <a:txBody>
                    <a:bodyPr/>
                    <a:lstStyle/>
                    <a:p>
                      <a:r>
                        <a:rPr lang="en-US" sz="800" dirty="0"/>
                        <a:t>National Institute for Health and Care Excellence</a:t>
                      </a:r>
                      <a:endParaRPr lang="en-GB" sz="800" dirty="0"/>
                    </a:p>
                  </a:txBody>
                  <a:tcPr/>
                </a:tc>
                <a:extLst>
                  <a:ext uri="{0D108BD9-81ED-4DB2-BD59-A6C34878D82A}">
                    <a16:rowId xmlns:a16="http://schemas.microsoft.com/office/drawing/2014/main" val="3197556907"/>
                  </a:ext>
                </a:extLst>
              </a:tr>
              <a:tr h="214637">
                <a:tc>
                  <a:txBody>
                    <a:bodyPr/>
                    <a:lstStyle/>
                    <a:p>
                      <a:r>
                        <a:rPr lang="en-GB" sz="800" dirty="0"/>
                        <a:t>Short acting hormonal contraception </a:t>
                      </a:r>
                    </a:p>
                  </a:txBody>
                  <a:tcPr/>
                </a:tc>
                <a:tc>
                  <a:txBody>
                    <a:bodyPr/>
                    <a:lstStyle/>
                    <a:p>
                      <a:r>
                        <a:rPr lang="en-US" sz="800" dirty="0"/>
                        <a:t>Includes combined hormonal contraception and progesterone only pill​​</a:t>
                      </a:r>
                      <a:endParaRPr lang="en-GB" sz="800" dirty="0"/>
                    </a:p>
                  </a:txBody>
                  <a:tcPr/>
                </a:tc>
                <a:extLst>
                  <a:ext uri="{0D108BD9-81ED-4DB2-BD59-A6C34878D82A}">
                    <a16:rowId xmlns:a16="http://schemas.microsoft.com/office/drawing/2014/main" val="2781004947"/>
                  </a:ext>
                </a:extLst>
              </a:tr>
              <a:tr h="214637">
                <a:tc>
                  <a:txBody>
                    <a:bodyPr/>
                    <a:lstStyle/>
                    <a:p>
                      <a:r>
                        <a:rPr lang="en-GB" sz="800" dirty="0"/>
                        <a:t>SRH</a:t>
                      </a:r>
                    </a:p>
                  </a:txBody>
                  <a:tcPr/>
                </a:tc>
                <a:tc>
                  <a:txBody>
                    <a:bodyPr/>
                    <a:lstStyle/>
                    <a:p>
                      <a:r>
                        <a:rPr lang="en-GB" sz="800" dirty="0"/>
                        <a:t>Sexual reproductive health </a:t>
                      </a:r>
                    </a:p>
                  </a:txBody>
                  <a:tcPr/>
                </a:tc>
                <a:extLst>
                  <a:ext uri="{0D108BD9-81ED-4DB2-BD59-A6C34878D82A}">
                    <a16:rowId xmlns:a16="http://schemas.microsoft.com/office/drawing/2014/main" val="3137592427"/>
                  </a:ext>
                </a:extLst>
              </a:tr>
              <a:tr h="296706">
                <a:tc>
                  <a:txBody>
                    <a:bodyPr/>
                    <a:lstStyle/>
                    <a:p>
                      <a:r>
                        <a:rPr lang="en-GB" sz="800" dirty="0"/>
                        <a:t>SRHS</a:t>
                      </a:r>
                    </a:p>
                  </a:txBody>
                  <a:tcPr/>
                </a:tc>
                <a:tc>
                  <a:txBody>
                    <a:bodyPr/>
                    <a:lstStyle/>
                    <a:p>
                      <a:r>
                        <a:rPr lang="en-GB" sz="800" dirty="0"/>
                        <a:t>Sexual Reproductive Health services</a:t>
                      </a:r>
                    </a:p>
                  </a:txBody>
                  <a:tcPr/>
                </a:tc>
                <a:extLst>
                  <a:ext uri="{0D108BD9-81ED-4DB2-BD59-A6C34878D82A}">
                    <a16:rowId xmlns:a16="http://schemas.microsoft.com/office/drawing/2014/main" val="3942962187"/>
                  </a:ext>
                </a:extLst>
              </a:tr>
              <a:tr h="296706">
                <a:tc>
                  <a:txBody>
                    <a:bodyPr/>
                    <a:lstStyle/>
                    <a:p>
                      <a:r>
                        <a:rPr lang="en-GB" sz="800" dirty="0"/>
                        <a:t>ToPs </a:t>
                      </a:r>
                    </a:p>
                  </a:txBody>
                  <a:tcPr/>
                </a:tc>
                <a:tc>
                  <a:txBody>
                    <a:bodyPr/>
                    <a:lstStyle/>
                    <a:p>
                      <a:r>
                        <a:rPr lang="en-GB" sz="800" dirty="0"/>
                        <a:t>Termination of Pregnancy Services</a:t>
                      </a:r>
                    </a:p>
                  </a:txBody>
                  <a:tcPr/>
                </a:tc>
                <a:extLst>
                  <a:ext uri="{0D108BD9-81ED-4DB2-BD59-A6C34878D82A}">
                    <a16:rowId xmlns:a16="http://schemas.microsoft.com/office/drawing/2014/main" val="1483023704"/>
                  </a:ext>
                </a:extLst>
              </a:tr>
            </a:tbl>
          </a:graphicData>
        </a:graphic>
      </p:graphicFrame>
    </p:spTree>
    <p:extLst>
      <p:ext uri="{BB962C8B-B14F-4D97-AF65-F5344CB8AC3E}">
        <p14:creationId xmlns:p14="http://schemas.microsoft.com/office/powerpoint/2010/main" val="426957267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CF15A2EC-520A-D19E-3F5C-C1C5A9A73AD8}"/>
              </a:ext>
            </a:extLst>
          </p:cNvPr>
          <p:cNvSpPr txBox="1">
            <a:spLocks noGrp="1"/>
          </p:cNvSpPr>
          <p:nvPr>
            <p:ph type="title" idx="4294967295"/>
          </p:nvPr>
        </p:nvSpPr>
        <p:spPr>
          <a:xfrm>
            <a:off x="1469057" y="212314"/>
            <a:ext cx="7395656" cy="830997"/>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srgbClr val="002060"/>
                </a:solidFill>
                <a:effectLst/>
                <a:uLnTx/>
                <a:uFillTx/>
                <a:latin typeface="+mn-lt"/>
                <a:ea typeface="+mn-ea"/>
                <a:cs typeface="+mn-cs"/>
              </a:rPr>
              <a:t>Groups mostly impacted by poor sexual and reproductive health. </a:t>
            </a:r>
          </a:p>
        </p:txBody>
      </p:sp>
      <p:sp>
        <p:nvSpPr>
          <p:cNvPr id="8" name="TextBox 7">
            <a:extLst>
              <a:ext uri="{FF2B5EF4-FFF2-40B4-BE49-F238E27FC236}">
                <a16:creationId xmlns:a16="http://schemas.microsoft.com/office/drawing/2014/main" id="{53E17079-EC6F-202E-CC54-0F1D3EA5BF38}"/>
              </a:ext>
            </a:extLst>
          </p:cNvPr>
          <p:cNvSpPr txBox="1"/>
          <p:nvPr/>
        </p:nvSpPr>
        <p:spPr>
          <a:xfrm>
            <a:off x="220129" y="1101970"/>
            <a:ext cx="8888702" cy="5262979"/>
          </a:xfrm>
          <a:prstGeom prst="rect">
            <a:avLst/>
          </a:prstGeom>
          <a:noFill/>
        </p:spPr>
        <p:txBody>
          <a:bodyPr wrap="square">
            <a:spAutoFit/>
          </a:bodyPr>
          <a:lstStyle/>
          <a:p>
            <a:r>
              <a:rPr lang="en-US" sz="1400" b="1" dirty="0"/>
              <a:t>Groups most impacted </a:t>
            </a:r>
          </a:p>
          <a:p>
            <a:pPr marL="285750" indent="-285750">
              <a:buFont typeface="Arial" panose="020B0604020202020204" pitchFamily="34" charset="0"/>
              <a:buChar char="•"/>
            </a:pPr>
            <a:r>
              <a:rPr lang="en-US" sz="1400" dirty="0"/>
              <a:t>The impact of </a:t>
            </a:r>
            <a:r>
              <a:rPr lang="en-US" sz="1400" b="1" dirty="0"/>
              <a:t>STIs</a:t>
            </a:r>
            <a:r>
              <a:rPr lang="en-US" sz="1400" dirty="0"/>
              <a:t> remains greatest in:</a:t>
            </a:r>
          </a:p>
          <a:p>
            <a:pPr marL="742950" lvl="1" indent="-285750">
              <a:buFont typeface="Courier New" panose="02070309020205020404" pitchFamily="49" charset="0"/>
              <a:buChar char="o"/>
            </a:pPr>
            <a:r>
              <a:rPr lang="en-US" sz="1400" dirty="0"/>
              <a:t>Young people aged 15 to 24 years.  In general, young people experience the highest diagnosis rates of the most common STIs likely due to higher rates of partner change among this age group.</a:t>
            </a:r>
          </a:p>
          <a:p>
            <a:pPr marL="742950" lvl="1" indent="-285750">
              <a:buFont typeface="Courier New" panose="02070309020205020404" pitchFamily="49" charset="0"/>
              <a:buChar char="o"/>
            </a:pPr>
            <a:r>
              <a:rPr lang="en-US" sz="1400" dirty="0"/>
              <a:t>Ethnic minority groups  </a:t>
            </a:r>
          </a:p>
          <a:p>
            <a:pPr marL="742950" lvl="1" indent="-285750">
              <a:buFont typeface="Courier New" panose="02070309020205020404" pitchFamily="49" charset="0"/>
              <a:buChar char="o"/>
            </a:pPr>
            <a:r>
              <a:rPr lang="en-US" sz="1400" dirty="0"/>
              <a:t>Gay, bisexual and other men who have sex with men (GBMSM).  </a:t>
            </a:r>
          </a:p>
          <a:p>
            <a:pPr marL="742950" lvl="1" indent="-285750">
              <a:buFont typeface="Courier New" panose="02070309020205020404" pitchFamily="49" charset="0"/>
              <a:buChar char="o"/>
            </a:pPr>
            <a:r>
              <a:rPr lang="en-US" sz="1400" dirty="0"/>
              <a:t>People experiencing poverty or social exclusion</a:t>
            </a:r>
          </a:p>
          <a:p>
            <a:endParaRPr lang="en-US" sz="1400" dirty="0"/>
          </a:p>
          <a:p>
            <a:pPr marL="285750" indent="-285750">
              <a:buFont typeface="Arial" panose="020B0604020202020204" pitchFamily="34" charset="0"/>
              <a:buChar char="•"/>
            </a:pPr>
            <a:r>
              <a:rPr lang="en-US" sz="1400" b="1" dirty="0"/>
              <a:t>HIV</a:t>
            </a:r>
            <a:r>
              <a:rPr lang="en-US" sz="1400" dirty="0"/>
              <a:t> continues to be concentrated among GBMSM, black African men and women, and people experiencing poverty or social exclusion.</a:t>
            </a:r>
          </a:p>
          <a:p>
            <a:endParaRPr lang="en-US" sz="1400" dirty="0"/>
          </a:p>
          <a:p>
            <a:pPr marL="285750" indent="-285750">
              <a:buFont typeface="Arial" panose="020B0604020202020204" pitchFamily="34" charset="0"/>
              <a:buChar char="•"/>
            </a:pPr>
            <a:r>
              <a:rPr lang="en-US" sz="1400" b="1" dirty="0"/>
              <a:t>Poor reproductive health outcomes </a:t>
            </a:r>
            <a:r>
              <a:rPr lang="en-US" sz="1400" dirty="0"/>
              <a:t>are more likely in women who may already be experiencing disadvantage; for example, women from black and minority ethnic (BAME) groups, younger women from higher levels of deprivation, lesbian, gay, bisexual and transgender (LGBT) women, and women with a body mass index (BMI) above 30.</a:t>
            </a:r>
          </a:p>
          <a:p>
            <a:pPr marL="285750" indent="-285750">
              <a:buFont typeface="Arial" panose="020B0604020202020204" pitchFamily="34" charset="0"/>
              <a:buChar char="•"/>
            </a:pPr>
            <a:endParaRPr lang="en-US" sz="1400" dirty="0"/>
          </a:p>
          <a:p>
            <a:r>
              <a:rPr lang="en-US" sz="1400" b="1" i="1" dirty="0"/>
              <a:t>Other risk factors for poor sexual and reproductive health outcomes include</a:t>
            </a:r>
            <a:r>
              <a:rPr lang="en-US" sz="1400" i="1" dirty="0"/>
              <a:t>:</a:t>
            </a:r>
          </a:p>
          <a:p>
            <a:pPr marL="285750" indent="-285750">
              <a:buFont typeface="Arial" panose="020B0604020202020204" pitchFamily="34" charset="0"/>
              <a:buChar char="•"/>
            </a:pPr>
            <a:r>
              <a:rPr lang="en-US" sz="1400" dirty="0"/>
              <a:t>People with learning disabilities -   Evidence suggests that young people with a mild to moderate learning disability are more likely to practice unsafe sex and more likely to have been pregnant when compared to young people from the general population. </a:t>
            </a:r>
          </a:p>
          <a:p>
            <a:pPr marL="285750" indent="-285750">
              <a:buFont typeface="Arial" panose="020B0604020202020204" pitchFamily="34" charset="0"/>
              <a:buChar char="•"/>
            </a:pPr>
            <a:r>
              <a:rPr lang="en-US" sz="1400" dirty="0"/>
              <a:t>Substance misuse - The use of drugs can lead to a loss of inhibition resulting in unplanned sexual activities, this is more likely to have a negative impact    such as increasing the likelihood of contracting a STI or an unwanted pregnancy.</a:t>
            </a:r>
          </a:p>
          <a:p>
            <a:pPr marL="285750" indent="-285750">
              <a:buFont typeface="Arial" panose="020B0604020202020204" pitchFamily="34" charset="0"/>
              <a:buChar char="•"/>
            </a:pPr>
            <a:r>
              <a:rPr lang="en-US" sz="1400" dirty="0"/>
              <a:t>Sex workers - Sex workers are at an increased risk of poor physical and mental health. Many work in unsafe environments and the stigma  associated with this work means they are marginalised and socially excluded. </a:t>
            </a:r>
          </a:p>
        </p:txBody>
      </p:sp>
    </p:spTree>
    <p:extLst>
      <p:ext uri="{BB962C8B-B14F-4D97-AF65-F5344CB8AC3E}">
        <p14:creationId xmlns:p14="http://schemas.microsoft.com/office/powerpoint/2010/main" val="220825835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BBA69DA-8EA1-C769-E3CE-AFDBCEF8BCA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7A63A5D-402C-CDE7-8327-9378FD22E67E}"/>
              </a:ext>
            </a:extLst>
          </p:cNvPr>
          <p:cNvSpPr>
            <a:spLocks noGrp="1"/>
          </p:cNvSpPr>
          <p:nvPr>
            <p:ph type="ctrTitle"/>
          </p:nvPr>
        </p:nvSpPr>
        <p:spPr>
          <a:xfrm>
            <a:off x="383329" y="2042338"/>
            <a:ext cx="5389595" cy="2387600"/>
          </a:xfrm>
        </p:spPr>
        <p:txBody>
          <a:bodyPr>
            <a:normAutofit/>
          </a:bodyPr>
          <a:lstStyle/>
          <a:p>
            <a:r>
              <a:rPr lang="en-GB" b="1" dirty="0">
                <a:solidFill>
                  <a:schemeClr val="tx1"/>
                </a:solidFill>
              </a:rPr>
              <a:t>2. National policy, strategy and guidance </a:t>
            </a:r>
            <a:br>
              <a:rPr lang="en-GB" dirty="0"/>
            </a:br>
            <a:r>
              <a:rPr lang="en-GB" dirty="0">
                <a:cs typeface="Arial"/>
              </a:rPr>
              <a:t> </a:t>
            </a:r>
            <a:br>
              <a:rPr lang="en-GB" dirty="0"/>
            </a:br>
            <a:endParaRPr lang="en-GB" dirty="0"/>
          </a:p>
        </p:txBody>
      </p:sp>
    </p:spTree>
    <p:extLst>
      <p:ext uri="{BB962C8B-B14F-4D97-AF65-F5344CB8AC3E}">
        <p14:creationId xmlns:p14="http://schemas.microsoft.com/office/powerpoint/2010/main" val="2238963029"/>
      </p:ext>
    </p:extLst>
  </p:cSld>
  <p:clrMapOvr>
    <a:masterClrMapping/>
  </p:clrMapOvr>
</p:sld>
</file>

<file path=ppt/theme/theme1.xml><?xml version="1.0" encoding="utf-8"?>
<a:theme xmlns:a="http://schemas.openxmlformats.org/drawingml/2006/main" name="Template_setting the scen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Default Theme">
  <a:themeElements>
    <a:clrScheme name="Orange">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Custom 1">
      <a:majorFont>
        <a:latin typeface="Raleway"/>
        <a:ea typeface=""/>
        <a:cs typeface=""/>
      </a:majorFont>
      <a:minorFont>
        <a:latin typeface="Raleway"/>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Default Theme" id="{73260D3D-8E3B-43EF-865E-4DEF58B3B418}" vid="{4BE7FB1D-0BEF-464A-B4B5-C516CBDCE45A}"/>
    </a:ext>
  </a:extLst>
</a:theme>
</file>

<file path=ppt/theme/theme11.xml><?xml version="1.0" encoding="utf-8"?>
<a:theme xmlns:a="http://schemas.openxmlformats.org/drawingml/2006/main" name="1_Default Theme">
  <a:themeElements>
    <a:clrScheme name="LBTH Colours">
      <a:dk1>
        <a:srgbClr val="00445E"/>
      </a:dk1>
      <a:lt1>
        <a:srgbClr val="FFFFFF"/>
      </a:lt1>
      <a:dk2>
        <a:srgbClr val="00B2BB"/>
      </a:dk2>
      <a:lt2>
        <a:srgbClr val="BBD034"/>
      </a:lt2>
      <a:accent1>
        <a:srgbClr val="E62154"/>
      </a:accent1>
      <a:accent2>
        <a:srgbClr val="F7A823"/>
      </a:accent2>
      <a:accent3>
        <a:srgbClr val="E5E000"/>
      </a:accent3>
      <a:accent4>
        <a:srgbClr val="AF137E"/>
      </a:accent4>
      <a:accent5>
        <a:srgbClr val="E94E1B"/>
      </a:accent5>
      <a:accent6>
        <a:srgbClr val="92C256"/>
      </a:accent6>
      <a:hlink>
        <a:srgbClr val="0000FF"/>
      </a:hlink>
      <a:folHlink>
        <a:srgbClr val="800080"/>
      </a:folHlink>
    </a:clrScheme>
    <a:fontScheme name="Custom 1">
      <a:majorFont>
        <a:latin typeface="Raleway"/>
        <a:ea typeface=""/>
        <a:cs typeface=""/>
      </a:majorFont>
      <a:minorFont>
        <a:latin typeface="Raleway"/>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Default Theme" id="{73260D3D-8E3B-43EF-865E-4DEF58B3B418}" vid="{4BE7FB1D-0BEF-464A-B4B5-C516CBDCE45A}"/>
    </a:ext>
  </a:extLst>
</a:theme>
</file>

<file path=ppt/theme/theme1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plate_policy context">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plate_what works?">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Template_local pictur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Template_local actions">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Template_public perspectiv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Template_knowledge gaps">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Template_priorities">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A29F8140DA114B43B5CFDA271649B70B" ma:contentTypeVersion="12" ma:contentTypeDescription="Create a new document." ma:contentTypeScope="" ma:versionID="f93c5067b25c1fac87e4a12e6d6b84da">
  <xsd:schema xmlns:xsd="http://www.w3.org/2001/XMLSchema" xmlns:xs="http://www.w3.org/2001/XMLSchema" xmlns:p="http://schemas.microsoft.com/office/2006/metadata/properties" xmlns:ns2="ebb7e803-f39c-4b3e-8cb7-9a33859b2790" xmlns:ns3="baa7b732-371b-4ba5-8e6f-2083aa225100" targetNamespace="http://schemas.microsoft.com/office/2006/metadata/properties" ma:root="true" ma:fieldsID="407cee89fc06d798a98f758bcc100730" ns2:_="" ns3:_="">
    <xsd:import namespace="ebb7e803-f39c-4b3e-8cb7-9a33859b2790"/>
    <xsd:import namespace="baa7b732-371b-4ba5-8e6f-2083aa225100"/>
    <xsd:element name="properties">
      <xsd:complexType>
        <xsd:sequence>
          <xsd:element name="documentManagement">
            <xsd:complexType>
              <xsd:all>
                <xsd:element ref="ns2:lcf76f155ced4ddcb4097134ff3c332f" minOccurs="0"/>
                <xsd:element ref="ns3:TaxCatchAll" minOccurs="0"/>
                <xsd:element ref="ns2:MediaServiceMetadata" minOccurs="0"/>
                <xsd:element ref="ns2:MediaServiceFastMetadata" minOccurs="0"/>
                <xsd:element ref="ns2:MediaServiceSearchProperties" minOccurs="0"/>
                <xsd:element ref="ns2:MediaServiceDateTaken" minOccurs="0"/>
                <xsd:element ref="ns2:MediaServiceOCR" minOccurs="0"/>
                <xsd:element ref="ns2:MediaServiceGenerationTime" minOccurs="0"/>
                <xsd:element ref="ns2:MediaServiceEventHashCode" minOccurs="0"/>
                <xsd:element ref="ns2:MediaServiceLocation"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bb7e803-f39c-4b3e-8cb7-9a33859b2790" elementFormDefault="qualified">
    <xsd:import namespace="http://schemas.microsoft.com/office/2006/documentManagement/types"/>
    <xsd:import namespace="http://schemas.microsoft.com/office/infopath/2007/PartnerControls"/>
    <xsd:element name="lcf76f155ced4ddcb4097134ff3c332f" ma:index="9" nillable="true" ma:taxonomy="true" ma:internalName="lcf76f155ced4ddcb4097134ff3c332f" ma:taxonomyFieldName="MediaServiceImageTags" ma:displayName="Image Tags" ma:readOnly="false" ma:fieldId="{5cf76f15-5ced-4ddc-b409-7134ff3c332f}" ma:taxonomyMulti="true" ma:sspId="877725aa-a115-4173-8de3-4bc35a246221" ma:termSetId="09814cd3-568e-fe90-9814-8d621ff8fb84" ma:anchorId="fba54fb3-c3e1-fe81-a776-ca4b69148c4d" ma:open="true" ma:isKeyword="false">
      <xsd:complexType>
        <xsd:sequence>
          <xsd:element ref="pc:Terms" minOccurs="0" maxOccurs="1"/>
        </xsd:sequence>
      </xsd:complexType>
    </xsd:element>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SearchProperties" ma:index="13" nillable="true" ma:displayName="MediaServiceSearchProperties" ma:hidden="true" ma:internalName="MediaServiceSearchProperties" ma:readOnly="true">
      <xsd:simpleType>
        <xsd:restriction base="dms:Note"/>
      </xsd:simpleType>
    </xsd:element>
    <xsd:element name="MediaServiceDateTaken" ma:index="14" nillable="true" ma:displayName="MediaServiceDateTaken" ma:hidden="true" ma:indexed="true" ma:internalName="MediaServiceDateTaken"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Location" ma:index="18" nillable="true" ma:displayName="Location" ma:indexed="true" ma:internalName="MediaServiceLocation" ma:readOnly="true">
      <xsd:simpleType>
        <xsd:restriction base="dms:Text"/>
      </xsd:simpleType>
    </xsd:element>
    <xsd:element name="MediaLengthInSeconds" ma:index="19"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baa7b732-371b-4ba5-8e6f-2083aa225100" elementFormDefault="qualified">
    <xsd:import namespace="http://schemas.microsoft.com/office/2006/documentManagement/types"/>
    <xsd:import namespace="http://schemas.microsoft.com/office/infopath/2007/PartnerControls"/>
    <xsd:element name="TaxCatchAll" ma:index="10" nillable="true" ma:displayName="Taxonomy Catch All Column" ma:hidden="true" ma:list="{0ab1c717-498e-440e-8d01-4d45ab45021e}" ma:internalName="TaxCatchAll" ma:showField="CatchAllData" ma:web="baa7b732-371b-4ba5-8e6f-2083aa225100">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TaxCatchAll xmlns="baa7b732-371b-4ba5-8e6f-2083aa225100" xsi:nil="true"/>
    <lcf76f155ced4ddcb4097134ff3c332f xmlns="ebb7e803-f39c-4b3e-8cb7-9a33859b2790">
      <Terms xmlns="http://schemas.microsoft.com/office/infopath/2007/PartnerControls"/>
    </lcf76f155ced4ddcb4097134ff3c332f>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EB7B272C-7AC2-4DCA-B3E4-7894F74549E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ebb7e803-f39c-4b3e-8cb7-9a33859b2790"/>
    <ds:schemaRef ds:uri="baa7b732-371b-4ba5-8e6f-2083aa22510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AFB546FC-D15A-4B58-ACEB-7C98DBB282B7}">
  <ds:schemaRefs>
    <ds:schemaRef ds:uri="ebb7e803-f39c-4b3e-8cb7-9a33859b2790"/>
    <ds:schemaRef ds:uri="http://purl.org/dc/dcmitype/"/>
    <ds:schemaRef ds:uri="baa7b732-371b-4ba5-8e6f-2083aa225100"/>
    <ds:schemaRef ds:uri="http://purl.org/dc/terms/"/>
    <ds:schemaRef ds:uri="http://purl.org/dc/elements/1.1/"/>
    <ds:schemaRef ds:uri="http://www.w3.org/XML/1998/namespace"/>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s>
</ds:datastoreItem>
</file>

<file path=customXml/itemProps3.xml><?xml version="1.0" encoding="utf-8"?>
<ds:datastoreItem xmlns:ds="http://schemas.openxmlformats.org/officeDocument/2006/customXml" ds:itemID="{0891BFA3-2F72-4B8E-8601-B512114B4528}">
  <ds:schemaRefs>
    <ds:schemaRef ds:uri="http://schemas.microsoft.com/sharepoint/v3/contenttype/forms"/>
  </ds:schemaRefs>
</ds:datastoreItem>
</file>

<file path=docMetadata/LabelInfo.xml><?xml version="1.0" encoding="utf-8"?>
<clbl:labelList xmlns:clbl="http://schemas.microsoft.com/office/2020/mipLabelMetadata">
  <clbl:label id="{3c0aec87-f983-418f-b3dc-d35db83fb5d2}" enabled="0" method="" siteId="{3c0aec87-f983-418f-b3dc-d35db83fb5d2}" removed="1"/>
</clbl:labelList>
</file>

<file path=docProps/app.xml><?xml version="1.0" encoding="utf-8"?>
<Properties xmlns="http://schemas.openxmlformats.org/officeDocument/2006/extended-properties" xmlns:vt="http://schemas.openxmlformats.org/officeDocument/2006/docPropsVTypes">
  <TotalTime>1914</TotalTime>
  <Words>16676</Words>
  <Application>Microsoft Office PowerPoint</Application>
  <PresentationFormat>On-screen Show (4:3)</PresentationFormat>
  <Paragraphs>1376</Paragraphs>
  <Slides>77</Slides>
  <Notes>45</Notes>
  <HiddenSlides>0</HiddenSlides>
  <MMClips>0</MMClips>
  <ScaleCrop>false</ScaleCrop>
  <HeadingPairs>
    <vt:vector size="6" baseType="variant">
      <vt:variant>
        <vt:lpstr>Fonts Used</vt:lpstr>
      </vt:variant>
      <vt:variant>
        <vt:i4>9</vt:i4>
      </vt:variant>
      <vt:variant>
        <vt:lpstr>Theme</vt:lpstr>
      </vt:variant>
      <vt:variant>
        <vt:i4>11</vt:i4>
      </vt:variant>
      <vt:variant>
        <vt:lpstr>Slide Titles</vt:lpstr>
      </vt:variant>
      <vt:variant>
        <vt:i4>77</vt:i4>
      </vt:variant>
    </vt:vector>
  </HeadingPairs>
  <TitlesOfParts>
    <vt:vector size="97" baseType="lpstr">
      <vt:lpstr>Arial</vt:lpstr>
      <vt:lpstr>Calibri</vt:lpstr>
      <vt:lpstr>Cambria</vt:lpstr>
      <vt:lpstr>Courier New</vt:lpstr>
      <vt:lpstr>GDS Transport</vt:lpstr>
      <vt:lpstr>MS Minngs</vt:lpstr>
      <vt:lpstr>national</vt:lpstr>
      <vt:lpstr>Raleway</vt:lpstr>
      <vt:lpstr>Times New Roman</vt:lpstr>
      <vt:lpstr>Template_setting the scene</vt:lpstr>
      <vt:lpstr>Template_policy context</vt:lpstr>
      <vt:lpstr>Template_what works?</vt:lpstr>
      <vt:lpstr>Template_local picture</vt:lpstr>
      <vt:lpstr>Template_local actions</vt:lpstr>
      <vt:lpstr>Template_public perspective</vt:lpstr>
      <vt:lpstr>Template_knowledge gaps</vt:lpstr>
      <vt:lpstr>Template_priorities</vt:lpstr>
      <vt:lpstr>Custom Design</vt:lpstr>
      <vt:lpstr>Default Theme</vt:lpstr>
      <vt:lpstr>1_Default Theme</vt:lpstr>
      <vt:lpstr>             Sexual &amp; Reproductive Health JSNA Factsheet   July 2024   </vt:lpstr>
      <vt:lpstr>Summary </vt:lpstr>
      <vt:lpstr>Outcomes and Summary of recommendations</vt:lpstr>
      <vt:lpstr>Contents </vt:lpstr>
      <vt:lpstr>1. Introduction    </vt:lpstr>
      <vt:lpstr>Introduction: Purpose of the Sexual and reproductive JSNA fact sheet  </vt:lpstr>
      <vt:lpstr>Why is sexual and reproductive health important to health and wellbeing? </vt:lpstr>
      <vt:lpstr>Groups mostly impacted by poor sexual and reproductive health. </vt:lpstr>
      <vt:lpstr>2. National policy, strategy and guidance    </vt:lpstr>
      <vt:lpstr>National legislation on commissioning responsibilities  for sexual and reproductive health services</vt:lpstr>
      <vt:lpstr>A national framework for improving Sexual and reproductive health outcomes </vt:lpstr>
      <vt:lpstr>Sexual and reproductive health national policy context</vt:lpstr>
      <vt:lpstr>Sexual and reproductive health  national policy context &amp; guidance</vt:lpstr>
      <vt:lpstr>Sexual and reproductive health  regional and sub regional policy context</vt:lpstr>
      <vt:lpstr>Local policy context</vt:lpstr>
      <vt:lpstr>3. Population overview   </vt:lpstr>
      <vt:lpstr>Tower Hamlets has diverse population characteristics (1) </vt:lpstr>
      <vt:lpstr>Tower Hamlets population has diverse characteristics (2) </vt:lpstr>
      <vt:lpstr>4. STI diagnosis   </vt:lpstr>
      <vt:lpstr>STI diagnosis: Tower Hamlets profile summary</vt:lpstr>
      <vt:lpstr>STI diagnosis  </vt:lpstr>
      <vt:lpstr>New STIs diagnoses by Key demographics: age, sex and sexuality</vt:lpstr>
      <vt:lpstr>STI diagnosis by ethnicity</vt:lpstr>
      <vt:lpstr>STI diagnosis by deprivation </vt:lpstr>
      <vt:lpstr>STI diagnosis by STI type: trend       </vt:lpstr>
      <vt:lpstr>Rates of gonorrhoea and syphilis in GBMSM groups </vt:lpstr>
      <vt:lpstr>Chlamydia diagnosis rates​</vt:lpstr>
      <vt:lpstr>STI diagnosis  reinfections by sex, age and sexuality</vt:lpstr>
      <vt:lpstr>5. STI testing   </vt:lpstr>
      <vt:lpstr>  STI testing: Tower Hamlets profile summary   </vt:lpstr>
      <vt:lpstr>STI testing trends</vt:lpstr>
      <vt:lpstr>Trends in STI testing by sex and age</vt:lpstr>
      <vt:lpstr>STI testing by age &amp; sexuality (1) ​</vt:lpstr>
      <vt:lpstr>STI testing by sexuality (2)</vt:lpstr>
      <vt:lpstr>STI testing by ethnicity &amp; age </vt:lpstr>
      <vt:lpstr>Chlamydia detection and screening in  15-24 year olds</vt:lpstr>
      <vt:lpstr>STI testing by service type </vt:lpstr>
      <vt:lpstr>In clinic STI testing service use - comparison with main services used by Tower Hamlets residents </vt:lpstr>
      <vt:lpstr>On-line STI testing by demographics</vt:lpstr>
      <vt:lpstr>Online STI service use: Lower layer super output areas (LSOA)</vt:lpstr>
      <vt:lpstr>6. HIV diagnosis, testing and treatment    </vt:lpstr>
      <vt:lpstr> HIV diagnosis and testing: Tower Hamlets profile Summary  </vt:lpstr>
      <vt:lpstr>HIV diagnosis &amp; living with HIV</vt:lpstr>
      <vt:lpstr>HIV late diagnosis </vt:lpstr>
      <vt:lpstr>HIV testing  </vt:lpstr>
      <vt:lpstr>HIV treatment and care: Antiretroviral Therapy (ART) </vt:lpstr>
      <vt:lpstr>HIV treatment and care: Pre-Exposure (PrEP)</vt:lpstr>
      <vt:lpstr>7. Reproductive health    </vt:lpstr>
      <vt:lpstr> Reproductive Health: Tower Hamlets Profile Summary  </vt:lpstr>
      <vt:lpstr>Abortion trends </vt:lpstr>
      <vt:lpstr>Emergency Hormonal contraception provision in community pharmacy</vt:lpstr>
      <vt:lpstr>Contraception use across Tower Hamlets ​</vt:lpstr>
      <vt:lpstr>Contraception provision by site </vt:lpstr>
      <vt:lpstr>Contraception provision by age </vt:lpstr>
      <vt:lpstr>Contraception use by ethnicity </vt:lpstr>
      <vt:lpstr>8. HPV vaccination   </vt:lpstr>
      <vt:lpstr>HPV vaccination coverage for males and females​</vt:lpstr>
      <vt:lpstr>9. Local Action    </vt:lpstr>
      <vt:lpstr>Local provision mapped against effective interventions for good sexual and reproductive health</vt:lpstr>
      <vt:lpstr>Sexual and reproductive health strategy  A summary of the Tower Hamlets action plan for 2024-25</vt:lpstr>
      <vt:lpstr>Tower Hamlets Sexual and reproductive health services </vt:lpstr>
      <vt:lpstr>Community pharmacy provision</vt:lpstr>
      <vt:lpstr>ALL East– Integrated sexual health service – attendance data  All East is the sexual health service for residents in Tower Hamlets, It provides a range of services (level 1- 3 services, ranging from basic to advanced/complex level services) including: STI testing and treatment, HIV testing, contraception and medication: PEPSE, PrEP (to reduce risk of HIV) HIV testing, BBV testing and treatment, psychological support relating to sexual wellbeing and special clinics for women, men, trans and gender non-binary individuals and individuals working in the sex or adult entertainment industry.</vt:lpstr>
      <vt:lpstr>ALL East– Integrated sexual health service  performance data for 2023 </vt:lpstr>
      <vt:lpstr>Young people’s service sexual and reproductive health provision</vt:lpstr>
      <vt:lpstr>HIV prevention and wellbeing service – Positive East</vt:lpstr>
      <vt:lpstr>10. Resident feedback on SRH </vt:lpstr>
      <vt:lpstr>What do residents say about sexual and reproductive health services?</vt:lpstr>
      <vt:lpstr>11. Knowledge gaps &amp; Recommendations  </vt:lpstr>
      <vt:lpstr>Knowledge gaps (1) </vt:lpstr>
      <vt:lpstr>Recommendations (1) </vt:lpstr>
      <vt:lpstr>Recommendations (2)</vt:lpstr>
      <vt:lpstr>12. Appendix Method of analysis and data sources.   </vt:lpstr>
      <vt:lpstr>Appendix 1 - Methods</vt:lpstr>
      <vt:lpstr>Appendix 2 - Data sources</vt:lpstr>
      <vt:lpstr>Appendix 3 - Indirect sexuality standardised diagnosis ratios</vt:lpstr>
      <vt:lpstr>Abbreviations</vt:lpstr>
    </vt:vector>
  </TitlesOfParts>
  <Company>London Borough of Tower Hamlets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Sexual and reproductive</dc:title>
  <dc:creator>Sukhjit Sanghera</dc:creator>
  <cp:lastModifiedBy>Phillip Nduoyo</cp:lastModifiedBy>
  <cp:revision>28</cp:revision>
  <cp:lastPrinted>2019-11-20T16:59:11Z</cp:lastPrinted>
  <dcterms:created xsi:type="dcterms:W3CDTF">2017-11-08T09:01:49Z</dcterms:created>
  <dcterms:modified xsi:type="dcterms:W3CDTF">2026-04-28T15:17:59Z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0x010100A29F8140DA114B43B5CFDA271649B70B</vt:lpwstr>
  </property>
  <property fmtid="{D5CDD505-2E9C-101B-9397-08002B2CF9AE}" pid="3" name="Order">
    <vt:r8>32000</vt:r8>
  </property>
  <property fmtid="{D5CDD505-2E9C-101B-9397-08002B2CF9AE}" pid="4" name="MediaServiceImageTags">
    <vt:lpwstr/>
  </property>
</Properties>
</file>