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 id="2147483718" r:id="rId5"/>
    <p:sldMasterId id="2147483728" r:id="rId6"/>
    <p:sldMasterId id="2147483719" r:id="rId7"/>
    <p:sldMasterId id="2147483734" r:id="rId8"/>
    <p:sldMasterId id="2147483648" r:id="rId9"/>
    <p:sldMasterId id="2147483740" r:id="rId10"/>
    <p:sldMasterId id="2147483741" r:id="rId11"/>
  </p:sldMasterIdLst>
  <p:notesMasterIdLst>
    <p:notesMasterId r:id="rId130"/>
  </p:notesMasterIdLst>
  <p:handoutMasterIdLst>
    <p:handoutMasterId r:id="rId131"/>
  </p:handoutMasterIdLst>
  <p:sldIdLst>
    <p:sldId id="344"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365" r:id="rId46"/>
    <p:sldId id="366" r:id="rId47"/>
    <p:sldId id="367" r:id="rId48"/>
    <p:sldId id="368" r:id="rId49"/>
    <p:sldId id="369" r:id="rId50"/>
    <p:sldId id="370" r:id="rId51"/>
    <p:sldId id="371" r:id="rId52"/>
    <p:sldId id="372" r:id="rId53"/>
    <p:sldId id="373" r:id="rId54"/>
    <p:sldId id="374" r:id="rId55"/>
    <p:sldId id="375" r:id="rId56"/>
    <p:sldId id="376" r:id="rId57"/>
    <p:sldId id="377" r:id="rId58"/>
    <p:sldId id="378" r:id="rId59"/>
    <p:sldId id="379"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88" r:id="rId75"/>
    <p:sldId id="390" r:id="rId76"/>
    <p:sldId id="392" r:id="rId77"/>
    <p:sldId id="393" r:id="rId78"/>
    <p:sldId id="394" r:id="rId79"/>
    <p:sldId id="395" r:id="rId80"/>
    <p:sldId id="396" r:id="rId81"/>
    <p:sldId id="397" r:id="rId82"/>
    <p:sldId id="398" r:id="rId83"/>
    <p:sldId id="399" r:id="rId84"/>
    <p:sldId id="400" r:id="rId85"/>
    <p:sldId id="401" r:id="rId86"/>
    <p:sldId id="405" r:id="rId87"/>
    <p:sldId id="421" r:id="rId88"/>
    <p:sldId id="408" r:id="rId89"/>
    <p:sldId id="409" r:id="rId90"/>
    <p:sldId id="410" r:id="rId91"/>
    <p:sldId id="411" r:id="rId92"/>
    <p:sldId id="412" r:id="rId93"/>
    <p:sldId id="413" r:id="rId94"/>
    <p:sldId id="414" r:id="rId95"/>
    <p:sldId id="415" r:id="rId96"/>
    <p:sldId id="416" r:id="rId97"/>
    <p:sldId id="418" r:id="rId98"/>
    <p:sldId id="320" r:id="rId99"/>
    <p:sldId id="321" r:id="rId100"/>
    <p:sldId id="322" r:id="rId101"/>
    <p:sldId id="323" r:id="rId102"/>
    <p:sldId id="324" r:id="rId103"/>
    <p:sldId id="325" r:id="rId104"/>
    <p:sldId id="326" r:id="rId105"/>
    <p:sldId id="380" r:id="rId106"/>
    <p:sldId id="381" r:id="rId107"/>
    <p:sldId id="382" r:id="rId108"/>
    <p:sldId id="383" r:id="rId109"/>
    <p:sldId id="384" r:id="rId110"/>
    <p:sldId id="385" r:id="rId111"/>
    <p:sldId id="386" r:id="rId112"/>
    <p:sldId id="387" r:id="rId113"/>
    <p:sldId id="328" r:id="rId114"/>
    <p:sldId id="329" r:id="rId115"/>
    <p:sldId id="330" r:id="rId116"/>
    <p:sldId id="331" r:id="rId117"/>
    <p:sldId id="332" r:id="rId118"/>
    <p:sldId id="333" r:id="rId119"/>
    <p:sldId id="334" r:id="rId120"/>
    <p:sldId id="335" r:id="rId121"/>
    <p:sldId id="336" r:id="rId122"/>
    <p:sldId id="337" r:id="rId123"/>
    <p:sldId id="338" r:id="rId124"/>
    <p:sldId id="339" r:id="rId125"/>
    <p:sldId id="340" r:id="rId126"/>
    <p:sldId id="341" r:id="rId127"/>
    <p:sldId id="342" r:id="rId128"/>
    <p:sldId id="343" r:id="rId129"/>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C88800"/>
    <a:srgbClr val="60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AC4C7-885F-4F33-B395-48B0DEC8D04E}" v="1" dt="2025-11-06T15:12:33.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theme" Target="theme/theme1.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handoutMaster" Target="handoutMasters/handoutMaster1.xml"/><Relationship Id="rId136" Type="http://schemas.microsoft.com/office/2016/11/relationships/changesInfo" Target="changesInfos/changesInfo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presProps" Target="presProp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ynia Townsend" userId="c0d2da82-a346-426b-8560-2b44a1962e49" providerId="ADAL" clId="{1A170C52-A3F5-422F-B7D8-A765BEA7E41C}"/>
    <pc:docChg chg="mod">
      <pc:chgData name="Daynia Townsend" userId="c0d2da82-a346-426b-8560-2b44a1962e49" providerId="ADAL" clId="{1A170C52-A3F5-422F-B7D8-A765BEA7E41C}" dt="2025-11-06T15:12:50.304"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owerhamlets2.sharepoint.com/sites/Team_CorporateStrategyandPolicy/Shared%20Documents/Equalities/TH%20Women%20Commission/3.%20Research%20and%20Engagement/2.%20Focus%20Groups/3.%20Analysis/Women's%20Commission%20Focus%20Group%20equal%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owerhamlets2.sharepoint.com/sites/Team_CorporateStrategyandPolicy/Shared%20Documents/Equalities/TH%20Women%20Commission/3.%20Research%20and%20Engagement/2.%20Focus%20Groups/3.%20Analysis/Women's%20Commission%20Focus%20Group%20equal%20analysi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Black, Asian and Multi-Ethnic women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rgbClr val="00336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Healthy Years</c:v>
                </c:pt>
                <c:pt idx="1">
                  <c:v>Employment Rate</c:v>
                </c:pt>
                <c:pt idx="2">
                  <c:v>Insecure work</c:v>
                </c:pt>
                <c:pt idx="3">
                  <c:v>Councillors</c:v>
                </c:pt>
                <c:pt idx="4">
                  <c:v>Domestic abuse survivors</c:v>
                </c:pt>
              </c:strCache>
            </c:strRef>
          </c:cat>
          <c:val>
            <c:numRef>
              <c:f>Sheet1!$B$2:$B$6</c:f>
              <c:numCache>
                <c:formatCode>0.00%</c:formatCode>
                <c:ptCount val="5"/>
                <c:pt idx="1">
                  <c:v>0.46800000000000003</c:v>
                </c:pt>
              </c:numCache>
            </c:numRef>
          </c:val>
          <c:extLst>
            <c:ext xmlns:c16="http://schemas.microsoft.com/office/drawing/2014/chart" uri="{C3380CC4-5D6E-409C-BE32-E72D297353CC}">
              <c16:uniqueId val="{00000000-3B80-47EB-A3E0-C292D156B8E1}"/>
            </c:ext>
          </c:extLst>
        </c:ser>
        <c:ser>
          <c:idx val="1"/>
          <c:order val="1"/>
          <c:tx>
            <c:strRef>
              <c:f>Sheet1!$C$1</c:f>
              <c:strCache>
                <c:ptCount val="1"/>
                <c:pt idx="0">
                  <c:v>Women</c:v>
                </c:pt>
              </c:strCache>
            </c:strRef>
          </c:tx>
          <c:spPr>
            <a:solidFill>
              <a:srgbClr val="BBD035"/>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rgbClr val="00336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Healthy Years</c:v>
                </c:pt>
                <c:pt idx="1">
                  <c:v>Employment Rate</c:v>
                </c:pt>
                <c:pt idx="2">
                  <c:v>Insecure work</c:v>
                </c:pt>
                <c:pt idx="3">
                  <c:v>Councillors</c:v>
                </c:pt>
                <c:pt idx="4">
                  <c:v>Domestic abuse survivors</c:v>
                </c:pt>
              </c:strCache>
            </c:strRef>
          </c:cat>
          <c:val>
            <c:numRef>
              <c:f>Sheet1!$C$2:$C$6</c:f>
              <c:numCache>
                <c:formatCode>0%</c:formatCode>
                <c:ptCount val="5"/>
                <c:pt idx="0">
                  <c:v>0.69</c:v>
                </c:pt>
                <c:pt idx="1">
                  <c:v>0.59699999999999998</c:v>
                </c:pt>
                <c:pt idx="2">
                  <c:v>0.23499999999999999</c:v>
                </c:pt>
                <c:pt idx="3">
                  <c:v>0.4</c:v>
                </c:pt>
                <c:pt idx="4">
                  <c:v>0.75</c:v>
                </c:pt>
              </c:numCache>
            </c:numRef>
          </c:val>
          <c:extLst>
            <c:ext xmlns:c16="http://schemas.microsoft.com/office/drawing/2014/chart" uri="{C3380CC4-5D6E-409C-BE32-E72D297353CC}">
              <c16:uniqueId val="{00000001-3B80-47EB-A3E0-C292D156B8E1}"/>
            </c:ext>
          </c:extLst>
        </c:ser>
        <c:ser>
          <c:idx val="2"/>
          <c:order val="2"/>
          <c:tx>
            <c:strRef>
              <c:f>Sheet1!$D$1</c:f>
              <c:strCache>
                <c:ptCount val="1"/>
                <c:pt idx="0">
                  <c:v>Men</c:v>
                </c:pt>
              </c:strCache>
            </c:strRef>
          </c:tx>
          <c:spPr>
            <a:solidFill>
              <a:srgbClr val="00B2BC"/>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rgbClr val="00336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Healthy Years</c:v>
                </c:pt>
                <c:pt idx="1">
                  <c:v>Employment Rate</c:v>
                </c:pt>
                <c:pt idx="2">
                  <c:v>Insecure work</c:v>
                </c:pt>
                <c:pt idx="3">
                  <c:v>Councillors</c:v>
                </c:pt>
                <c:pt idx="4">
                  <c:v>Domestic abuse survivors</c:v>
                </c:pt>
              </c:strCache>
            </c:strRef>
          </c:cat>
          <c:val>
            <c:numRef>
              <c:f>Sheet1!$D$2:$D$6</c:f>
              <c:numCache>
                <c:formatCode>0.00%</c:formatCode>
                <c:ptCount val="5"/>
                <c:pt idx="0" formatCode="0%">
                  <c:v>0.84</c:v>
                </c:pt>
                <c:pt idx="1">
                  <c:v>0.85499999999999998</c:v>
                </c:pt>
                <c:pt idx="2">
                  <c:v>0.13700000000000001</c:v>
                </c:pt>
                <c:pt idx="3" formatCode="0%">
                  <c:v>0.6</c:v>
                </c:pt>
                <c:pt idx="4" formatCode="0%">
                  <c:v>0.25</c:v>
                </c:pt>
              </c:numCache>
            </c:numRef>
          </c:val>
          <c:extLst>
            <c:ext xmlns:c16="http://schemas.microsoft.com/office/drawing/2014/chart" uri="{C3380CC4-5D6E-409C-BE32-E72D297353CC}">
              <c16:uniqueId val="{00000000-8339-4EF9-B776-7AFD9E7EDA80}"/>
            </c:ext>
          </c:extLst>
        </c:ser>
        <c:dLbls>
          <c:dLblPos val="outEnd"/>
          <c:showLegendKey val="0"/>
          <c:showVal val="1"/>
          <c:showCatName val="0"/>
          <c:showSerName val="0"/>
          <c:showPercent val="0"/>
          <c:showBubbleSize val="0"/>
        </c:dLbls>
        <c:gapWidth val="70"/>
        <c:axId val="1085495136"/>
        <c:axId val="1085492256"/>
      </c:barChart>
      <c:catAx>
        <c:axId val="108549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3366"/>
                </a:solidFill>
                <a:latin typeface="+mn-lt"/>
                <a:ea typeface="+mn-ea"/>
                <a:cs typeface="+mn-cs"/>
              </a:defRPr>
            </a:pPr>
            <a:endParaRPr lang="en-US"/>
          </a:p>
        </c:txPr>
        <c:crossAx val="1085492256"/>
        <c:crosses val="autoZero"/>
        <c:auto val="1"/>
        <c:lblAlgn val="ctr"/>
        <c:lblOffset val="100"/>
        <c:noMultiLvlLbl val="0"/>
      </c:catAx>
      <c:valAx>
        <c:axId val="108549225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3366"/>
                </a:solidFill>
                <a:latin typeface="+mn-lt"/>
                <a:ea typeface="+mn-ea"/>
                <a:cs typeface="+mn-cs"/>
              </a:defRPr>
            </a:pPr>
            <a:endParaRPr lang="en-US"/>
          </a:p>
        </c:txPr>
        <c:crossAx val="1085495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3366"/>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003366"/>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3366"/>
                </a:solidFill>
                <a:latin typeface="+mn-lt"/>
                <a:ea typeface="+mn-ea"/>
                <a:cs typeface="+mn-cs"/>
              </a:defRPr>
            </a:pPr>
            <a:r>
              <a:rPr lang="en-GB" b="1"/>
              <a:t>Respondent Information*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3366"/>
              </a:solidFill>
              <a:latin typeface="+mn-lt"/>
              <a:ea typeface="+mn-ea"/>
              <a:cs typeface="+mn-cs"/>
            </a:defRPr>
          </a:pPr>
          <a:endParaRPr lang="en-US"/>
        </a:p>
      </c:txPr>
    </c:title>
    <c:autoTitleDeleted val="0"/>
    <c:plotArea>
      <c:layout/>
      <c:barChart>
        <c:barDir val="col"/>
        <c:grouping val="clustered"/>
        <c:varyColors val="0"/>
        <c:ser>
          <c:idx val="0"/>
          <c:order val="0"/>
          <c:tx>
            <c:strRef>
              <c:f>Outputs!$B$14</c:f>
              <c:strCache>
                <c:ptCount val="1"/>
                <c:pt idx="0">
                  <c:v>Women's Commission</c:v>
                </c:pt>
              </c:strCache>
            </c:strRef>
          </c:tx>
          <c:spPr>
            <a:solidFill>
              <a:srgbClr val="003366"/>
            </a:solidFill>
            <a:ln>
              <a:noFill/>
            </a:ln>
            <a:effectLst/>
          </c:spPr>
          <c:invertIfNegative val="0"/>
          <c:dPt>
            <c:idx val="1"/>
            <c:invertIfNegative val="0"/>
            <c:bubble3D val="0"/>
            <c:spPr>
              <a:solidFill>
                <a:srgbClr val="003366"/>
              </a:solidFill>
              <a:ln>
                <a:noFill/>
              </a:ln>
              <a:effectLst/>
            </c:spPr>
            <c:extLst>
              <c:ext xmlns:c16="http://schemas.microsoft.com/office/drawing/2014/chart" uri="{C3380CC4-5D6E-409C-BE32-E72D297353CC}">
                <c16:uniqueId val="{00000001-A1A8-4AE3-B5D5-A4B8893123F5}"/>
              </c:ext>
            </c:extLst>
          </c:dPt>
          <c:dPt>
            <c:idx val="2"/>
            <c:invertIfNegative val="0"/>
            <c:bubble3D val="0"/>
            <c:spPr>
              <a:solidFill>
                <a:srgbClr val="003366"/>
              </a:solidFill>
              <a:ln>
                <a:noFill/>
              </a:ln>
              <a:effectLst/>
            </c:spPr>
            <c:extLst>
              <c:ext xmlns:c16="http://schemas.microsoft.com/office/drawing/2014/chart" uri="{C3380CC4-5D6E-409C-BE32-E72D297353CC}">
                <c16:uniqueId val="{00000003-A1A8-4AE3-B5D5-A4B8893123F5}"/>
              </c:ext>
            </c:extLst>
          </c:dPt>
          <c:dPt>
            <c:idx val="5"/>
            <c:invertIfNegative val="0"/>
            <c:bubble3D val="0"/>
            <c:spPr>
              <a:solidFill>
                <a:srgbClr val="00B2BC"/>
              </a:solidFill>
              <a:ln>
                <a:noFill/>
              </a:ln>
              <a:effectLst/>
            </c:spPr>
            <c:extLst>
              <c:ext xmlns:c16="http://schemas.microsoft.com/office/drawing/2014/chart" uri="{C3380CC4-5D6E-409C-BE32-E72D297353CC}">
                <c16:uniqueId val="{00000005-A1A8-4AE3-B5D5-A4B8893123F5}"/>
              </c:ext>
            </c:extLst>
          </c:dPt>
          <c:dPt>
            <c:idx val="7"/>
            <c:invertIfNegative val="0"/>
            <c:bubble3D val="0"/>
            <c:spPr>
              <a:solidFill>
                <a:schemeClr val="bg2">
                  <a:lumMod val="10000"/>
                </a:schemeClr>
              </a:solidFill>
              <a:ln>
                <a:noFill/>
              </a:ln>
              <a:effectLst/>
            </c:spPr>
            <c:extLst>
              <c:ext xmlns:c16="http://schemas.microsoft.com/office/drawing/2014/chart" uri="{C3380CC4-5D6E-409C-BE32-E72D297353CC}">
                <c16:uniqueId val="{00000007-A1A8-4AE3-B5D5-A4B8893123F5}"/>
              </c:ext>
            </c:extLst>
          </c:dPt>
          <c:dPt>
            <c:idx val="9"/>
            <c:invertIfNegative val="0"/>
            <c:bubble3D val="0"/>
            <c:spPr>
              <a:solidFill>
                <a:srgbClr val="BBD035"/>
              </a:solidFill>
              <a:ln>
                <a:noFill/>
              </a:ln>
              <a:effectLst/>
            </c:spPr>
            <c:extLst>
              <c:ext xmlns:c16="http://schemas.microsoft.com/office/drawing/2014/chart" uri="{C3380CC4-5D6E-409C-BE32-E72D297353CC}">
                <c16:uniqueId val="{00000009-A1A8-4AE3-B5D5-A4B8893123F5}"/>
              </c:ext>
            </c:extLst>
          </c:dPt>
          <c:dPt>
            <c:idx val="10"/>
            <c:invertIfNegative val="0"/>
            <c:bubble3D val="0"/>
            <c:spPr>
              <a:solidFill>
                <a:srgbClr val="BBD035"/>
              </a:solidFill>
              <a:ln>
                <a:noFill/>
              </a:ln>
              <a:effectLst/>
            </c:spPr>
            <c:extLst>
              <c:ext xmlns:c16="http://schemas.microsoft.com/office/drawing/2014/chart" uri="{C3380CC4-5D6E-409C-BE32-E72D297353CC}">
                <c16:uniqueId val="{0000000B-A1A8-4AE3-B5D5-A4B8893123F5}"/>
              </c:ext>
            </c:extLst>
          </c:dPt>
          <c:dPt>
            <c:idx val="11"/>
            <c:invertIfNegative val="0"/>
            <c:bubble3D val="0"/>
            <c:spPr>
              <a:solidFill>
                <a:srgbClr val="BBD035"/>
              </a:solidFill>
              <a:ln>
                <a:noFill/>
              </a:ln>
              <a:effectLst/>
            </c:spPr>
            <c:extLst>
              <c:ext xmlns:c16="http://schemas.microsoft.com/office/drawing/2014/chart" uri="{C3380CC4-5D6E-409C-BE32-E72D297353CC}">
                <c16:uniqueId val="{0000000D-A1A8-4AE3-B5D5-A4B8893123F5}"/>
              </c:ext>
            </c:extLst>
          </c:dPt>
          <c:dPt>
            <c:idx val="12"/>
            <c:invertIfNegative val="0"/>
            <c:bubble3D val="0"/>
            <c:spPr>
              <a:solidFill>
                <a:srgbClr val="BBD035"/>
              </a:solidFill>
              <a:ln>
                <a:noFill/>
              </a:ln>
              <a:effectLst/>
            </c:spPr>
            <c:extLst>
              <c:ext xmlns:c16="http://schemas.microsoft.com/office/drawing/2014/chart" uri="{C3380CC4-5D6E-409C-BE32-E72D297353CC}">
                <c16:uniqueId val="{0000000F-A1A8-4AE3-B5D5-A4B8893123F5}"/>
              </c:ext>
            </c:extLst>
          </c:dPt>
          <c:dPt>
            <c:idx val="13"/>
            <c:invertIfNegative val="0"/>
            <c:bubble3D val="0"/>
            <c:spPr>
              <a:solidFill>
                <a:srgbClr val="BBD035"/>
              </a:solidFill>
              <a:ln>
                <a:noFill/>
              </a:ln>
              <a:effectLst/>
            </c:spPr>
            <c:extLst>
              <c:ext xmlns:c16="http://schemas.microsoft.com/office/drawing/2014/chart" uri="{C3380CC4-5D6E-409C-BE32-E72D297353CC}">
                <c16:uniqueId val="{00000011-A1A8-4AE3-B5D5-A4B8893123F5}"/>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336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Outputs!$A$15:$A$28</c:f>
              <c:strCache>
                <c:ptCount val="14"/>
                <c:pt idx="0">
                  <c:v>0-15</c:v>
                </c:pt>
                <c:pt idx="1">
                  <c:v>16-34</c:v>
                </c:pt>
                <c:pt idx="2">
                  <c:v>35-64</c:v>
                </c:pt>
                <c:pt idx="3">
                  <c:v>65+</c:v>
                </c:pt>
                <c:pt idx="5">
                  <c:v>Disabled</c:v>
                </c:pt>
                <c:pt idx="7">
                  <c:v>Carer</c:v>
                </c:pt>
                <c:pt idx="9">
                  <c:v>Asian</c:v>
                </c:pt>
                <c:pt idx="10">
                  <c:v>White</c:v>
                </c:pt>
                <c:pt idx="11">
                  <c:v>Black</c:v>
                </c:pt>
                <c:pt idx="12">
                  <c:v>Mixed</c:v>
                </c:pt>
                <c:pt idx="13">
                  <c:v>Other</c:v>
                </c:pt>
              </c:strCache>
              <c:extLst/>
            </c:strRef>
          </c:cat>
          <c:val>
            <c:numRef>
              <c:f>Outputs!$B$15:$B$28</c:f>
              <c:numCache>
                <c:formatCode>0%</c:formatCode>
                <c:ptCount val="14"/>
                <c:pt idx="0">
                  <c:v>2.8925619834710745E-2</c:v>
                </c:pt>
                <c:pt idx="1">
                  <c:v>0.21487603305785125</c:v>
                </c:pt>
                <c:pt idx="2">
                  <c:v>0.61570247933884292</c:v>
                </c:pt>
                <c:pt idx="3">
                  <c:v>0.14049586776859505</c:v>
                </c:pt>
                <c:pt idx="5">
                  <c:v>0.33175355450236965</c:v>
                </c:pt>
                <c:pt idx="7">
                  <c:v>2.1621621621621623E-2</c:v>
                </c:pt>
                <c:pt idx="9">
                  <c:v>0.47058823529411764</c:v>
                </c:pt>
                <c:pt idx="10">
                  <c:v>0.23529411764705882</c:v>
                </c:pt>
                <c:pt idx="11">
                  <c:v>0.20588235294117646</c:v>
                </c:pt>
                <c:pt idx="12">
                  <c:v>5.0420168067226892E-2</c:v>
                </c:pt>
                <c:pt idx="13">
                  <c:v>3.7815126050420166E-2</c:v>
                </c:pt>
              </c:numCache>
            </c:numRef>
          </c:val>
          <c:extLst>
            <c:ext xmlns:c16="http://schemas.microsoft.com/office/drawing/2014/chart" uri="{C3380CC4-5D6E-409C-BE32-E72D297353CC}">
              <c16:uniqueId val="{00000010-D6AB-47F2-8F84-3D1A9D6D3868}"/>
            </c:ext>
          </c:extLst>
        </c:ser>
        <c:ser>
          <c:idx val="1"/>
          <c:order val="1"/>
          <c:tx>
            <c:strRef>
              <c:f>Outputs!$C$14</c:f>
              <c:strCache>
                <c:ptCount val="1"/>
                <c:pt idx="0">
                  <c:v>2021 Census</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lumMod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Outputs!$A$15:$A$28</c:f>
              <c:strCache>
                <c:ptCount val="14"/>
                <c:pt idx="0">
                  <c:v>0-15</c:v>
                </c:pt>
                <c:pt idx="1">
                  <c:v>16-34</c:v>
                </c:pt>
                <c:pt idx="2">
                  <c:v>35-64</c:v>
                </c:pt>
                <c:pt idx="3">
                  <c:v>65+</c:v>
                </c:pt>
                <c:pt idx="5">
                  <c:v>Disabled</c:v>
                </c:pt>
                <c:pt idx="7">
                  <c:v>Carer</c:v>
                </c:pt>
                <c:pt idx="9">
                  <c:v>Asian</c:v>
                </c:pt>
                <c:pt idx="10">
                  <c:v>White</c:v>
                </c:pt>
                <c:pt idx="11">
                  <c:v>Black</c:v>
                </c:pt>
                <c:pt idx="12">
                  <c:v>Mixed</c:v>
                </c:pt>
                <c:pt idx="13">
                  <c:v>Other</c:v>
                </c:pt>
              </c:strCache>
              <c:extLst/>
            </c:strRef>
          </c:cat>
          <c:val>
            <c:numRef>
              <c:f>Outputs!$C$15:$C$28</c:f>
              <c:numCache>
                <c:formatCode>0%</c:formatCode>
                <c:ptCount val="14"/>
                <c:pt idx="0">
                  <c:v>0.182</c:v>
                </c:pt>
                <c:pt idx="1">
                  <c:v>0.436</c:v>
                </c:pt>
                <c:pt idx="2">
                  <c:v>0.219</c:v>
                </c:pt>
                <c:pt idx="3">
                  <c:v>6.3E-2</c:v>
                </c:pt>
                <c:pt idx="5">
                  <c:v>0.14199999999999999</c:v>
                </c:pt>
                <c:pt idx="7">
                  <c:v>6.8000000000000005E-2</c:v>
                </c:pt>
                <c:pt idx="9">
                  <c:v>0.45600000000000002</c:v>
                </c:pt>
                <c:pt idx="10">
                  <c:v>0.378</c:v>
                </c:pt>
                <c:pt idx="11">
                  <c:v>7.5999999999999998E-2</c:v>
                </c:pt>
                <c:pt idx="12">
                  <c:v>5.1499999999999997E-2</c:v>
                </c:pt>
                <c:pt idx="13">
                  <c:v>3.78E-2</c:v>
                </c:pt>
              </c:numCache>
            </c:numRef>
          </c:val>
          <c:extLst>
            <c:ext xmlns:c16="http://schemas.microsoft.com/office/drawing/2014/chart" uri="{C3380CC4-5D6E-409C-BE32-E72D297353CC}">
              <c16:uniqueId val="{00000011-D6AB-47F2-8F84-3D1A9D6D3868}"/>
            </c:ext>
          </c:extLst>
        </c:ser>
        <c:dLbls>
          <c:dLblPos val="outEnd"/>
          <c:showLegendKey val="0"/>
          <c:showVal val="1"/>
          <c:showCatName val="0"/>
          <c:showSerName val="0"/>
          <c:showPercent val="0"/>
          <c:showBubbleSize val="0"/>
        </c:dLbls>
        <c:gapWidth val="20"/>
        <c:overlap val="-27"/>
        <c:axId val="179374671"/>
        <c:axId val="179366511"/>
      </c:barChart>
      <c:catAx>
        <c:axId val="179374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3366"/>
                </a:solidFill>
                <a:latin typeface="+mn-lt"/>
                <a:ea typeface="+mn-ea"/>
                <a:cs typeface="+mn-cs"/>
              </a:defRPr>
            </a:pPr>
            <a:endParaRPr lang="en-US"/>
          </a:p>
        </c:txPr>
        <c:crossAx val="179366511"/>
        <c:crosses val="autoZero"/>
        <c:auto val="1"/>
        <c:lblAlgn val="ctr"/>
        <c:lblOffset val="100"/>
        <c:noMultiLvlLbl val="0"/>
      </c:catAx>
      <c:valAx>
        <c:axId val="17936651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3366"/>
                </a:solidFill>
                <a:latin typeface="+mn-lt"/>
                <a:ea typeface="+mn-ea"/>
                <a:cs typeface="+mn-cs"/>
              </a:defRPr>
            </a:pPr>
            <a:endParaRPr lang="en-US"/>
          </a:p>
        </c:txPr>
        <c:crossAx val="179374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rgbClr val="003366"/>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003366"/>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rgbClr val="003366"/>
                </a:solidFill>
                <a:latin typeface="+mn-lt"/>
                <a:ea typeface="+mn-ea"/>
                <a:cs typeface="+mn-cs"/>
              </a:defRPr>
            </a:pPr>
            <a:r>
              <a:rPr lang="en-US" sz="1400" b="1"/>
              <a:t>Health Respondent Information**</a:t>
            </a:r>
          </a:p>
        </c:rich>
      </c:tx>
      <c:overlay val="0"/>
      <c:spPr>
        <a:noFill/>
        <a:ln>
          <a:noFill/>
        </a:ln>
        <a:effectLst/>
      </c:spPr>
      <c:txPr>
        <a:bodyPr rot="0" spcFirstLastPara="1" vertOverflow="ellipsis" vert="horz" wrap="square" anchor="ctr" anchorCtr="1"/>
        <a:lstStyle/>
        <a:p>
          <a:pPr>
            <a:defRPr lang="en-US" sz="1400" b="1" i="0" u="none" strike="noStrike" kern="1200" spc="0" baseline="0">
              <a:solidFill>
                <a:srgbClr val="003366"/>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3366"/>
            </a:solidFill>
            <a:ln>
              <a:noFill/>
            </a:ln>
            <a:effectLst/>
          </c:spPr>
          <c:invertIfNegative val="0"/>
          <c:dPt>
            <c:idx val="0"/>
            <c:invertIfNegative val="0"/>
            <c:bubble3D val="0"/>
            <c:spPr>
              <a:solidFill>
                <a:srgbClr val="003366"/>
              </a:solidFill>
              <a:ln>
                <a:noFill/>
              </a:ln>
              <a:effectLst/>
            </c:spPr>
            <c:extLst>
              <c:ext xmlns:c16="http://schemas.microsoft.com/office/drawing/2014/chart" uri="{C3380CC4-5D6E-409C-BE32-E72D297353CC}">
                <c16:uniqueId val="{00000001-C691-4466-A594-24F25A1AD482}"/>
              </c:ext>
            </c:extLst>
          </c:dPt>
          <c:dPt>
            <c:idx val="1"/>
            <c:invertIfNegative val="0"/>
            <c:bubble3D val="0"/>
            <c:spPr>
              <a:solidFill>
                <a:srgbClr val="003366"/>
              </a:solidFill>
              <a:ln>
                <a:noFill/>
              </a:ln>
              <a:effectLst/>
            </c:spPr>
            <c:extLst>
              <c:ext xmlns:c16="http://schemas.microsoft.com/office/drawing/2014/chart" uri="{C3380CC4-5D6E-409C-BE32-E72D297353CC}">
                <c16:uniqueId val="{00000003-C691-4466-A594-24F25A1AD482}"/>
              </c:ext>
            </c:extLst>
          </c:dPt>
          <c:dPt>
            <c:idx val="2"/>
            <c:invertIfNegative val="0"/>
            <c:bubble3D val="0"/>
            <c:spPr>
              <a:solidFill>
                <a:srgbClr val="003366"/>
              </a:solidFill>
              <a:ln>
                <a:noFill/>
              </a:ln>
              <a:effectLst/>
            </c:spPr>
            <c:extLst>
              <c:ext xmlns:c16="http://schemas.microsoft.com/office/drawing/2014/chart" uri="{C3380CC4-5D6E-409C-BE32-E72D297353CC}">
                <c16:uniqueId val="{00000005-C691-4466-A594-24F25A1AD482}"/>
              </c:ext>
            </c:extLst>
          </c:dPt>
          <c:dPt>
            <c:idx val="5"/>
            <c:invertIfNegative val="0"/>
            <c:bubble3D val="0"/>
            <c:spPr>
              <a:solidFill>
                <a:srgbClr val="00B2BC"/>
              </a:solidFill>
              <a:ln>
                <a:noFill/>
              </a:ln>
              <a:effectLst/>
            </c:spPr>
            <c:extLst>
              <c:ext xmlns:c16="http://schemas.microsoft.com/office/drawing/2014/chart" uri="{C3380CC4-5D6E-409C-BE32-E72D297353CC}">
                <c16:uniqueId val="{00000007-C691-4466-A594-24F25A1AD482}"/>
              </c:ext>
            </c:extLst>
          </c:dPt>
          <c:dPt>
            <c:idx val="7"/>
            <c:invertIfNegative val="0"/>
            <c:bubble3D val="0"/>
            <c:spPr>
              <a:solidFill>
                <a:schemeClr val="bg2">
                  <a:lumMod val="10000"/>
                </a:schemeClr>
              </a:solidFill>
              <a:ln>
                <a:noFill/>
              </a:ln>
              <a:effectLst/>
            </c:spPr>
            <c:extLst>
              <c:ext xmlns:c16="http://schemas.microsoft.com/office/drawing/2014/chart" uri="{C3380CC4-5D6E-409C-BE32-E72D297353CC}">
                <c16:uniqueId val="{00000009-C691-4466-A594-24F25A1AD482}"/>
              </c:ext>
            </c:extLst>
          </c:dPt>
          <c:dPt>
            <c:idx val="9"/>
            <c:invertIfNegative val="0"/>
            <c:bubble3D val="0"/>
            <c:spPr>
              <a:solidFill>
                <a:srgbClr val="BBD035"/>
              </a:solidFill>
              <a:ln>
                <a:noFill/>
              </a:ln>
              <a:effectLst/>
            </c:spPr>
            <c:extLst>
              <c:ext xmlns:c16="http://schemas.microsoft.com/office/drawing/2014/chart" uri="{C3380CC4-5D6E-409C-BE32-E72D297353CC}">
                <c16:uniqueId val="{0000000B-C691-4466-A594-24F25A1AD482}"/>
              </c:ext>
            </c:extLst>
          </c:dPt>
          <c:dPt>
            <c:idx val="10"/>
            <c:invertIfNegative val="0"/>
            <c:bubble3D val="0"/>
            <c:spPr>
              <a:solidFill>
                <a:srgbClr val="BBD035"/>
              </a:solidFill>
              <a:ln>
                <a:noFill/>
              </a:ln>
              <a:effectLst/>
            </c:spPr>
            <c:extLst>
              <c:ext xmlns:c16="http://schemas.microsoft.com/office/drawing/2014/chart" uri="{C3380CC4-5D6E-409C-BE32-E72D297353CC}">
                <c16:uniqueId val="{0000000D-C691-4466-A594-24F25A1AD482}"/>
              </c:ext>
            </c:extLst>
          </c:dPt>
          <c:dPt>
            <c:idx val="11"/>
            <c:invertIfNegative val="0"/>
            <c:bubble3D val="0"/>
            <c:spPr>
              <a:solidFill>
                <a:srgbClr val="BBD035"/>
              </a:solidFill>
              <a:ln>
                <a:noFill/>
              </a:ln>
              <a:effectLst/>
            </c:spPr>
            <c:extLst>
              <c:ext xmlns:c16="http://schemas.microsoft.com/office/drawing/2014/chart" uri="{C3380CC4-5D6E-409C-BE32-E72D297353CC}">
                <c16:uniqueId val="{0000000F-C691-4466-A594-24F25A1AD482}"/>
              </c:ext>
            </c:extLst>
          </c:dPt>
          <c:dPt>
            <c:idx val="12"/>
            <c:invertIfNegative val="0"/>
            <c:bubble3D val="0"/>
            <c:spPr>
              <a:solidFill>
                <a:srgbClr val="BBD035"/>
              </a:solidFill>
              <a:ln>
                <a:noFill/>
              </a:ln>
              <a:effectLst/>
            </c:spPr>
            <c:extLst>
              <c:ext xmlns:c16="http://schemas.microsoft.com/office/drawing/2014/chart" uri="{C3380CC4-5D6E-409C-BE32-E72D297353CC}">
                <c16:uniqueId val="{00000011-C691-4466-A594-24F25A1AD482}"/>
              </c:ext>
            </c:extLst>
          </c:dPt>
          <c:dPt>
            <c:idx val="13"/>
            <c:invertIfNegative val="0"/>
            <c:bubble3D val="0"/>
            <c:spPr>
              <a:solidFill>
                <a:srgbClr val="BBD035"/>
              </a:solidFill>
              <a:ln>
                <a:noFill/>
              </a:ln>
              <a:effectLst/>
            </c:spPr>
            <c:extLst>
              <c:ext xmlns:c16="http://schemas.microsoft.com/office/drawing/2014/chart" uri="{C3380CC4-5D6E-409C-BE32-E72D297353CC}">
                <c16:uniqueId val="{00000013-C691-4466-A594-24F25A1AD482}"/>
              </c:ext>
            </c:extLst>
          </c:dPt>
          <c:dLbls>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rgbClr val="00336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Outputs!$A$15:$A$28</c:f>
              <c:strCache>
                <c:ptCount val="14"/>
                <c:pt idx="0">
                  <c:v>0-15</c:v>
                </c:pt>
                <c:pt idx="1">
                  <c:v>16-34</c:v>
                </c:pt>
                <c:pt idx="2">
                  <c:v>35-64</c:v>
                </c:pt>
                <c:pt idx="3">
                  <c:v>65+</c:v>
                </c:pt>
                <c:pt idx="5">
                  <c:v>Disabled</c:v>
                </c:pt>
                <c:pt idx="7">
                  <c:v>Carer</c:v>
                </c:pt>
                <c:pt idx="9">
                  <c:v>Asian</c:v>
                </c:pt>
                <c:pt idx="10">
                  <c:v>White</c:v>
                </c:pt>
                <c:pt idx="11">
                  <c:v>Black</c:v>
                </c:pt>
                <c:pt idx="12">
                  <c:v>Mixed</c:v>
                </c:pt>
                <c:pt idx="13">
                  <c:v>Other</c:v>
                </c:pt>
              </c:strCache>
            </c:strRef>
          </c:cat>
          <c:val>
            <c:numRef>
              <c:f>Outputs!$E$15:$E$28</c:f>
              <c:numCache>
                <c:formatCode>0%</c:formatCode>
                <c:ptCount val="14"/>
                <c:pt idx="0">
                  <c:v>4.4871794871794872E-2</c:v>
                </c:pt>
                <c:pt idx="1">
                  <c:v>0.21794871794871795</c:v>
                </c:pt>
                <c:pt idx="2">
                  <c:v>0.52564102564102566</c:v>
                </c:pt>
                <c:pt idx="3">
                  <c:v>0.21153846153846154</c:v>
                </c:pt>
                <c:pt idx="5">
                  <c:v>0.31515151515151513</c:v>
                </c:pt>
                <c:pt idx="7">
                  <c:v>0.11949685534591195</c:v>
                </c:pt>
                <c:pt idx="9">
                  <c:v>0.37575757575757573</c:v>
                </c:pt>
                <c:pt idx="10">
                  <c:v>0.29090909090909089</c:v>
                </c:pt>
                <c:pt idx="11">
                  <c:v>0.18181818181818182</c:v>
                </c:pt>
                <c:pt idx="12">
                  <c:v>6.0606060606060608E-2</c:v>
                </c:pt>
                <c:pt idx="13">
                  <c:v>3.0303030303030304E-2</c:v>
                </c:pt>
              </c:numCache>
            </c:numRef>
          </c:val>
          <c:extLst>
            <c:ext xmlns:c16="http://schemas.microsoft.com/office/drawing/2014/chart" uri="{C3380CC4-5D6E-409C-BE32-E72D297353CC}">
              <c16:uniqueId val="{00000006-B2C2-4E5A-8A97-0EE1E90F3827}"/>
            </c:ext>
          </c:extLst>
        </c:ser>
        <c:dLbls>
          <c:dLblPos val="outEnd"/>
          <c:showLegendKey val="0"/>
          <c:showVal val="1"/>
          <c:showCatName val="0"/>
          <c:showSerName val="0"/>
          <c:showPercent val="0"/>
          <c:showBubbleSize val="0"/>
        </c:dLbls>
        <c:gapWidth val="20"/>
        <c:overlap val="-27"/>
        <c:axId val="179374671"/>
        <c:axId val="179366511"/>
      </c:barChart>
      <c:catAx>
        <c:axId val="179374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rgbClr val="003366"/>
                </a:solidFill>
                <a:latin typeface="+mn-lt"/>
                <a:ea typeface="+mn-ea"/>
                <a:cs typeface="+mn-cs"/>
              </a:defRPr>
            </a:pPr>
            <a:endParaRPr lang="en-US"/>
          </a:p>
        </c:txPr>
        <c:crossAx val="179366511"/>
        <c:crosses val="autoZero"/>
        <c:auto val="1"/>
        <c:lblAlgn val="ctr"/>
        <c:lblOffset val="100"/>
        <c:noMultiLvlLbl val="0"/>
      </c:catAx>
      <c:valAx>
        <c:axId val="17936651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rgbClr val="003366"/>
                </a:solidFill>
                <a:latin typeface="+mn-lt"/>
                <a:ea typeface="+mn-ea"/>
                <a:cs typeface="+mn-cs"/>
              </a:defRPr>
            </a:pPr>
            <a:endParaRPr lang="en-US"/>
          </a:p>
        </c:txPr>
        <c:crossAx val="1793746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lang="en-US" sz="1000" b="0" i="0" u="none" strike="noStrike" kern="1200" baseline="0">
          <a:solidFill>
            <a:srgbClr val="003366"/>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29EC53-62AA-446C-ADDF-5CDF88941DE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40C4F67-733D-4BB4-9EA6-0B47A172A074}">
      <dgm:prSet custT="1"/>
      <dgm:spPr/>
      <dgm:t>
        <a:bodyPr/>
        <a:lstStyle/>
        <a:p>
          <a:pPr>
            <a:lnSpc>
              <a:spcPct val="100000"/>
            </a:lnSpc>
          </a:pPr>
          <a:r>
            <a:rPr lang="en-GB" sz="2000"/>
            <a:t>"I have found this service incredibly helpful in supporting my post partum recovery. The staff are very friendly and professional“.</a:t>
          </a:r>
          <a:endParaRPr lang="en-US" sz="2000" i="1"/>
        </a:p>
      </dgm:t>
      <dgm:extLst>
        <a:ext uri="{E40237B7-FDA0-4F09-8148-C483321AD2D9}">
          <dgm14:cNvPr xmlns:dgm14="http://schemas.microsoft.com/office/drawing/2010/diagram" id="0" name="" descr="Feedback 1: &quot;I have found this service incredibly helpful in supporting my post partum recovery. The staff are very friendly and professional“.&#10;&#10;Feedback 2:"/>
        </a:ext>
      </dgm:extLst>
    </dgm:pt>
    <dgm:pt modelId="{1F2A30C4-3C44-4888-9CC9-5AA624B95C6F}" type="parTrans" cxnId="{EED140B9-B9C2-4774-996B-85B8E6435CDD}">
      <dgm:prSet/>
      <dgm:spPr/>
      <dgm:t>
        <a:bodyPr/>
        <a:lstStyle/>
        <a:p>
          <a:endParaRPr lang="en-US"/>
        </a:p>
      </dgm:t>
    </dgm:pt>
    <dgm:pt modelId="{AC53AC1C-0FD2-46F0-A784-696D49E02CEC}" type="sibTrans" cxnId="{EED140B9-B9C2-4774-996B-85B8E6435CDD}">
      <dgm:prSet/>
      <dgm:spPr/>
      <dgm:t>
        <a:bodyPr/>
        <a:lstStyle/>
        <a:p>
          <a:endParaRPr lang="en-US"/>
        </a:p>
      </dgm:t>
    </dgm:pt>
    <dgm:pt modelId="{EE656433-8551-46A0-9807-150732A3B3A8}">
      <dgm:prSet custT="1"/>
      <dgm:spPr/>
      <dgm:t>
        <a:bodyPr/>
        <a:lstStyle/>
        <a:p>
          <a:pPr>
            <a:lnSpc>
              <a:spcPct val="100000"/>
            </a:lnSpc>
          </a:pPr>
          <a:r>
            <a:rPr lang="en-GB" sz="2000"/>
            <a:t>“I am very pleased to know that such a place exists as a woman and we can have a detailed conversation with a doctor who is able to explain everything in detail. Please keep this available for women.”</a:t>
          </a:r>
          <a:endParaRPr lang="en-US" sz="2000"/>
        </a:p>
      </dgm:t>
      <dgm:extLst>
        <a:ext uri="{E40237B7-FDA0-4F09-8148-C483321AD2D9}">
          <dgm14:cNvPr xmlns:dgm14="http://schemas.microsoft.com/office/drawing/2010/diagram" id="0" name="" descr="Feedback 2:“I am very pleased to know that such a place exists as a woman and we can have a detailed conversation with a doctor who is able to explain everything in detail. Please keep this available for women.”&#10;"/>
        </a:ext>
      </dgm:extLst>
    </dgm:pt>
    <dgm:pt modelId="{C4D8264B-794F-40C3-A7CD-30A4479222CF}" type="parTrans" cxnId="{EA89B9EA-FF4F-4957-ACBF-6392CB560F4C}">
      <dgm:prSet/>
      <dgm:spPr/>
      <dgm:t>
        <a:bodyPr/>
        <a:lstStyle/>
        <a:p>
          <a:endParaRPr lang="en-US"/>
        </a:p>
      </dgm:t>
    </dgm:pt>
    <dgm:pt modelId="{B5B68127-723B-454D-9F93-4627DDFFC954}" type="sibTrans" cxnId="{EA89B9EA-FF4F-4957-ACBF-6392CB560F4C}">
      <dgm:prSet/>
      <dgm:spPr/>
      <dgm:t>
        <a:bodyPr/>
        <a:lstStyle/>
        <a:p>
          <a:endParaRPr lang="en-US"/>
        </a:p>
      </dgm:t>
    </dgm:pt>
    <dgm:pt modelId="{9CC1FC2A-692F-42C1-A680-4CF5032BAD22}">
      <dgm:prSet custT="1"/>
      <dgm:spPr/>
      <dgm:t>
        <a:bodyPr/>
        <a:lstStyle/>
        <a:p>
          <a:pPr>
            <a:lnSpc>
              <a:spcPct val="100000"/>
            </a:lnSpc>
          </a:pPr>
          <a:r>
            <a:rPr lang="en-GB" sz="2000"/>
            <a:t>“I loved that I could have a scan and biopsy all on the same day and come back to speak to someone about my results.”</a:t>
          </a:r>
          <a:endParaRPr lang="en-US" sz="2000"/>
        </a:p>
      </dgm:t>
      <dgm:extLst>
        <a:ext uri="{E40237B7-FDA0-4F09-8148-C483321AD2D9}">
          <dgm14:cNvPr xmlns:dgm14="http://schemas.microsoft.com/office/drawing/2010/diagram" id="0" name="" descr="Feedback 3: “I loved that I could have a scan and biopsy all on the same day and come back to speak to someone about my results.”&#10;"/>
        </a:ext>
      </dgm:extLst>
    </dgm:pt>
    <dgm:pt modelId="{A69A0BCD-1E6B-4674-A28E-2656FEBD2384}" type="parTrans" cxnId="{2D93666C-2789-4768-8AA2-E1C0CF1EDA05}">
      <dgm:prSet/>
      <dgm:spPr/>
      <dgm:t>
        <a:bodyPr/>
        <a:lstStyle/>
        <a:p>
          <a:endParaRPr lang="en-US"/>
        </a:p>
      </dgm:t>
    </dgm:pt>
    <dgm:pt modelId="{DA0CBE42-8945-453E-8138-2D0A131AA0FA}" type="sibTrans" cxnId="{2D93666C-2789-4768-8AA2-E1C0CF1EDA05}">
      <dgm:prSet/>
      <dgm:spPr/>
      <dgm:t>
        <a:bodyPr/>
        <a:lstStyle/>
        <a:p>
          <a:endParaRPr lang="en-US"/>
        </a:p>
      </dgm:t>
    </dgm:pt>
    <dgm:pt modelId="{BA3B2286-F62C-4A14-AD75-2F1F3F68E372}" type="pres">
      <dgm:prSet presAssocID="{BA29EC53-62AA-446C-ADDF-5CDF88941DE6}" presName="root" presStyleCnt="0">
        <dgm:presLayoutVars>
          <dgm:dir/>
          <dgm:resizeHandles val="exact"/>
        </dgm:presLayoutVars>
      </dgm:prSet>
      <dgm:spPr/>
    </dgm:pt>
    <dgm:pt modelId="{E0DCAF17-C582-458F-89B2-31E95B3EDE6C}" type="pres">
      <dgm:prSet presAssocID="{040C4F67-733D-4BB4-9EA6-0B47A172A074}" presName="compNode" presStyleCnt="0"/>
      <dgm:spPr/>
    </dgm:pt>
    <dgm:pt modelId="{45624396-709A-42D2-A6A0-AB421ADD68AD}" type="pres">
      <dgm:prSet presAssocID="{040C4F67-733D-4BB4-9EA6-0B47A172A074}" presName="bgRect" presStyleLbl="bgShp" presStyleIdx="0" presStyleCnt="3" custScaleY="150191" custLinFactNeighborY="14381"/>
      <dgm:spPr/>
    </dgm:pt>
    <dgm:pt modelId="{5AF2FA93-3720-4BAC-A966-C04B835A8869}" type="pres">
      <dgm:prSet presAssocID="{040C4F67-733D-4BB4-9EA6-0B47A172A074}" presName="iconRect" presStyleLbl="node1" presStyleIdx="0" presStyleCnt="3" custScaleX="111546" custScaleY="1211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nections"/>
        </a:ext>
      </dgm:extLst>
    </dgm:pt>
    <dgm:pt modelId="{C9D596D4-962F-4C4E-95F3-A54A253338BC}" type="pres">
      <dgm:prSet presAssocID="{040C4F67-733D-4BB4-9EA6-0B47A172A074}" presName="spaceRect" presStyleCnt="0"/>
      <dgm:spPr/>
    </dgm:pt>
    <dgm:pt modelId="{F68F5746-F6FF-4B0A-8606-9C7C492D2636}" type="pres">
      <dgm:prSet presAssocID="{040C4F67-733D-4BB4-9EA6-0B47A172A074}" presName="parTx" presStyleLbl="revTx" presStyleIdx="0" presStyleCnt="3" custLinFactNeighborY="-8707">
        <dgm:presLayoutVars>
          <dgm:chMax val="0"/>
          <dgm:chPref val="0"/>
        </dgm:presLayoutVars>
      </dgm:prSet>
      <dgm:spPr/>
    </dgm:pt>
    <dgm:pt modelId="{BAD12BE5-8F2A-4CFF-8391-A4ACF80687F7}" type="pres">
      <dgm:prSet presAssocID="{AC53AC1C-0FD2-46F0-A784-696D49E02CEC}" presName="sibTrans" presStyleCnt="0"/>
      <dgm:spPr/>
    </dgm:pt>
    <dgm:pt modelId="{B2312CFE-C14A-47D1-B961-57F66470BC49}" type="pres">
      <dgm:prSet presAssocID="{EE656433-8551-46A0-9807-150732A3B3A8}" presName="compNode" presStyleCnt="0"/>
      <dgm:spPr/>
    </dgm:pt>
    <dgm:pt modelId="{43B6C64A-CE4F-4234-99B0-AD3756DF6FFC}" type="pres">
      <dgm:prSet presAssocID="{EE656433-8551-46A0-9807-150732A3B3A8}" presName="bgRect" presStyleLbl="bgShp" presStyleIdx="1" presStyleCnt="3" custScaleY="162061"/>
      <dgm:spPr/>
    </dgm:pt>
    <dgm:pt modelId="{1BD0E588-6236-4E70-A993-BE2091F6ED63}" type="pres">
      <dgm:prSet presAssocID="{EE656433-8551-46A0-9807-150732A3B3A8}" presName="iconRect" presStyleLbl="node1" presStyleIdx="1" presStyleCnt="3" custScaleX="122127" custScaleY="12355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3A363246-1613-4876-869A-FC89B605FE0C}" type="pres">
      <dgm:prSet presAssocID="{EE656433-8551-46A0-9807-150732A3B3A8}" presName="spaceRect" presStyleCnt="0"/>
      <dgm:spPr/>
    </dgm:pt>
    <dgm:pt modelId="{DB0D7501-5875-44F9-8F10-5476275CCFAD}" type="pres">
      <dgm:prSet presAssocID="{EE656433-8551-46A0-9807-150732A3B3A8}" presName="parTx" presStyleLbl="revTx" presStyleIdx="1" presStyleCnt="3" custLinFactNeighborX="133" custLinFactNeighborY="-14525">
        <dgm:presLayoutVars>
          <dgm:chMax val="0"/>
          <dgm:chPref val="0"/>
        </dgm:presLayoutVars>
      </dgm:prSet>
      <dgm:spPr/>
    </dgm:pt>
    <dgm:pt modelId="{758F2B4A-6690-4E9C-9229-8F6E844E4015}" type="pres">
      <dgm:prSet presAssocID="{B5B68127-723B-454D-9F93-4627DDFFC954}" presName="sibTrans" presStyleCnt="0"/>
      <dgm:spPr/>
    </dgm:pt>
    <dgm:pt modelId="{AAAE64FF-3BED-4501-9B6E-62D8E4C1C804}" type="pres">
      <dgm:prSet presAssocID="{9CC1FC2A-692F-42C1-A680-4CF5032BAD22}" presName="compNode" presStyleCnt="0"/>
      <dgm:spPr/>
    </dgm:pt>
    <dgm:pt modelId="{B4DB7946-3812-4B52-9EEF-581857E8FB51}" type="pres">
      <dgm:prSet presAssocID="{9CC1FC2A-692F-42C1-A680-4CF5032BAD22}" presName="bgRect" presStyleLbl="bgShp" presStyleIdx="2" presStyleCnt="3"/>
      <dgm:spPr/>
    </dgm:pt>
    <dgm:pt modelId="{EF2470D0-4CAB-4A24-8A21-54CFDF892278}" type="pres">
      <dgm:prSet presAssocID="{9CC1FC2A-692F-42C1-A680-4CF5032BAD22}" presName="iconRect" presStyleLbl="node1" presStyleIdx="2" presStyleCnt="3" custScaleX="106448" custScaleY="10193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icroscope"/>
        </a:ext>
      </dgm:extLst>
    </dgm:pt>
    <dgm:pt modelId="{91FE8B57-E43A-4373-9DB1-A6F821418F91}" type="pres">
      <dgm:prSet presAssocID="{9CC1FC2A-692F-42C1-A680-4CF5032BAD22}" presName="spaceRect" presStyleCnt="0"/>
      <dgm:spPr/>
    </dgm:pt>
    <dgm:pt modelId="{112D695F-2D82-4E50-96C9-8E7D5CF689D0}" type="pres">
      <dgm:prSet presAssocID="{9CC1FC2A-692F-42C1-A680-4CF5032BAD22}" presName="parTx" presStyleLbl="revTx" presStyleIdx="2" presStyleCnt="3" custLinFactNeighborX="-797" custLinFactNeighborY="-17125">
        <dgm:presLayoutVars>
          <dgm:chMax val="0"/>
          <dgm:chPref val="0"/>
        </dgm:presLayoutVars>
      </dgm:prSet>
      <dgm:spPr/>
    </dgm:pt>
  </dgm:ptLst>
  <dgm:cxnLst>
    <dgm:cxn modelId="{51330E49-CF33-447D-86E5-657C9401687B}" type="presOf" srcId="{040C4F67-733D-4BB4-9EA6-0B47A172A074}" destId="{F68F5746-F6FF-4B0A-8606-9C7C492D2636}" srcOrd="0" destOrd="0" presId="urn:microsoft.com/office/officeart/2018/2/layout/IconVerticalSolidList"/>
    <dgm:cxn modelId="{2D93666C-2789-4768-8AA2-E1C0CF1EDA05}" srcId="{BA29EC53-62AA-446C-ADDF-5CDF88941DE6}" destId="{9CC1FC2A-692F-42C1-A680-4CF5032BAD22}" srcOrd="2" destOrd="0" parTransId="{A69A0BCD-1E6B-4674-A28E-2656FEBD2384}" sibTransId="{DA0CBE42-8945-453E-8138-2D0A131AA0FA}"/>
    <dgm:cxn modelId="{9CDB2C4D-1677-47CE-9713-3FF04F333B67}" type="presOf" srcId="{EE656433-8551-46A0-9807-150732A3B3A8}" destId="{DB0D7501-5875-44F9-8F10-5476275CCFAD}" srcOrd="0" destOrd="0" presId="urn:microsoft.com/office/officeart/2018/2/layout/IconVerticalSolidList"/>
    <dgm:cxn modelId="{5539A953-D82E-4FEE-A2AA-106D08419089}" type="presOf" srcId="{BA29EC53-62AA-446C-ADDF-5CDF88941DE6}" destId="{BA3B2286-F62C-4A14-AD75-2F1F3F68E372}" srcOrd="0" destOrd="0" presId="urn:microsoft.com/office/officeart/2018/2/layout/IconVerticalSolidList"/>
    <dgm:cxn modelId="{EED140B9-B9C2-4774-996B-85B8E6435CDD}" srcId="{BA29EC53-62AA-446C-ADDF-5CDF88941DE6}" destId="{040C4F67-733D-4BB4-9EA6-0B47A172A074}" srcOrd="0" destOrd="0" parTransId="{1F2A30C4-3C44-4888-9CC9-5AA624B95C6F}" sibTransId="{AC53AC1C-0FD2-46F0-A784-696D49E02CEC}"/>
    <dgm:cxn modelId="{9FCD25DC-86E1-4B89-B01E-C132305E3D04}" type="presOf" srcId="{9CC1FC2A-692F-42C1-A680-4CF5032BAD22}" destId="{112D695F-2D82-4E50-96C9-8E7D5CF689D0}" srcOrd="0" destOrd="0" presId="urn:microsoft.com/office/officeart/2018/2/layout/IconVerticalSolidList"/>
    <dgm:cxn modelId="{EA89B9EA-FF4F-4957-ACBF-6392CB560F4C}" srcId="{BA29EC53-62AA-446C-ADDF-5CDF88941DE6}" destId="{EE656433-8551-46A0-9807-150732A3B3A8}" srcOrd="1" destOrd="0" parTransId="{C4D8264B-794F-40C3-A7CD-30A4479222CF}" sibTransId="{B5B68127-723B-454D-9F93-4627DDFFC954}"/>
    <dgm:cxn modelId="{08E36E35-E8EE-4E79-86BD-1C1C67B8D4D2}" type="presParOf" srcId="{BA3B2286-F62C-4A14-AD75-2F1F3F68E372}" destId="{E0DCAF17-C582-458F-89B2-31E95B3EDE6C}" srcOrd="0" destOrd="0" presId="urn:microsoft.com/office/officeart/2018/2/layout/IconVerticalSolidList"/>
    <dgm:cxn modelId="{EA73AB16-1924-4FDA-A231-355964F9779B}" type="presParOf" srcId="{E0DCAF17-C582-458F-89B2-31E95B3EDE6C}" destId="{45624396-709A-42D2-A6A0-AB421ADD68AD}" srcOrd="0" destOrd="0" presId="urn:microsoft.com/office/officeart/2018/2/layout/IconVerticalSolidList"/>
    <dgm:cxn modelId="{0CE9648C-7963-4512-91A9-A5FB9772C4D6}" type="presParOf" srcId="{E0DCAF17-C582-458F-89B2-31E95B3EDE6C}" destId="{5AF2FA93-3720-4BAC-A966-C04B835A8869}" srcOrd="1" destOrd="0" presId="urn:microsoft.com/office/officeart/2018/2/layout/IconVerticalSolidList"/>
    <dgm:cxn modelId="{B75334D9-0907-46DB-946F-2703C8BD405C}" type="presParOf" srcId="{E0DCAF17-C582-458F-89B2-31E95B3EDE6C}" destId="{C9D596D4-962F-4C4E-95F3-A54A253338BC}" srcOrd="2" destOrd="0" presId="urn:microsoft.com/office/officeart/2018/2/layout/IconVerticalSolidList"/>
    <dgm:cxn modelId="{F21646A0-B232-414F-8D2B-97C20A73AC40}" type="presParOf" srcId="{E0DCAF17-C582-458F-89B2-31E95B3EDE6C}" destId="{F68F5746-F6FF-4B0A-8606-9C7C492D2636}" srcOrd="3" destOrd="0" presId="urn:microsoft.com/office/officeart/2018/2/layout/IconVerticalSolidList"/>
    <dgm:cxn modelId="{B37558FF-91BA-4A3D-B8DE-C5B053140A89}" type="presParOf" srcId="{BA3B2286-F62C-4A14-AD75-2F1F3F68E372}" destId="{BAD12BE5-8F2A-4CFF-8391-A4ACF80687F7}" srcOrd="1" destOrd="0" presId="urn:microsoft.com/office/officeart/2018/2/layout/IconVerticalSolidList"/>
    <dgm:cxn modelId="{C61FE2EA-934E-4DAC-BCD5-7CC129DA37CF}" type="presParOf" srcId="{BA3B2286-F62C-4A14-AD75-2F1F3F68E372}" destId="{B2312CFE-C14A-47D1-B961-57F66470BC49}" srcOrd="2" destOrd="0" presId="urn:microsoft.com/office/officeart/2018/2/layout/IconVerticalSolidList"/>
    <dgm:cxn modelId="{1108DF30-D3A1-40E9-8B25-90CACEF9872F}" type="presParOf" srcId="{B2312CFE-C14A-47D1-B961-57F66470BC49}" destId="{43B6C64A-CE4F-4234-99B0-AD3756DF6FFC}" srcOrd="0" destOrd="0" presId="urn:microsoft.com/office/officeart/2018/2/layout/IconVerticalSolidList"/>
    <dgm:cxn modelId="{A40EBDB4-0CB1-4931-A788-F6261CB1373D}" type="presParOf" srcId="{B2312CFE-C14A-47D1-B961-57F66470BC49}" destId="{1BD0E588-6236-4E70-A993-BE2091F6ED63}" srcOrd="1" destOrd="0" presId="urn:microsoft.com/office/officeart/2018/2/layout/IconVerticalSolidList"/>
    <dgm:cxn modelId="{EB6E0AC7-4E78-4146-B879-023B77C85BE9}" type="presParOf" srcId="{B2312CFE-C14A-47D1-B961-57F66470BC49}" destId="{3A363246-1613-4876-869A-FC89B605FE0C}" srcOrd="2" destOrd="0" presId="urn:microsoft.com/office/officeart/2018/2/layout/IconVerticalSolidList"/>
    <dgm:cxn modelId="{A7C410D1-CF27-4434-BDE7-2529F010B16C}" type="presParOf" srcId="{B2312CFE-C14A-47D1-B961-57F66470BC49}" destId="{DB0D7501-5875-44F9-8F10-5476275CCFAD}" srcOrd="3" destOrd="0" presId="urn:microsoft.com/office/officeart/2018/2/layout/IconVerticalSolidList"/>
    <dgm:cxn modelId="{636BB2F0-9500-4F95-978F-8DC214BEB7C5}" type="presParOf" srcId="{BA3B2286-F62C-4A14-AD75-2F1F3F68E372}" destId="{758F2B4A-6690-4E9C-9229-8F6E844E4015}" srcOrd="3" destOrd="0" presId="urn:microsoft.com/office/officeart/2018/2/layout/IconVerticalSolidList"/>
    <dgm:cxn modelId="{74BD7956-2BCA-4F5A-A253-3A1E20ED3AF7}" type="presParOf" srcId="{BA3B2286-F62C-4A14-AD75-2F1F3F68E372}" destId="{AAAE64FF-3BED-4501-9B6E-62D8E4C1C804}" srcOrd="4" destOrd="0" presId="urn:microsoft.com/office/officeart/2018/2/layout/IconVerticalSolidList"/>
    <dgm:cxn modelId="{C66229B8-F096-4A6C-B802-515257F7FB52}" type="presParOf" srcId="{AAAE64FF-3BED-4501-9B6E-62D8E4C1C804}" destId="{B4DB7946-3812-4B52-9EEF-581857E8FB51}" srcOrd="0" destOrd="0" presId="urn:microsoft.com/office/officeart/2018/2/layout/IconVerticalSolidList"/>
    <dgm:cxn modelId="{41E4F469-CFB3-417B-A6EB-CDA6F929B075}" type="presParOf" srcId="{AAAE64FF-3BED-4501-9B6E-62D8E4C1C804}" destId="{EF2470D0-4CAB-4A24-8A21-54CFDF892278}" srcOrd="1" destOrd="0" presId="urn:microsoft.com/office/officeart/2018/2/layout/IconVerticalSolidList"/>
    <dgm:cxn modelId="{EE8B0E80-4D76-4B65-B82A-8F7837BBCD5C}" type="presParOf" srcId="{AAAE64FF-3BED-4501-9B6E-62D8E4C1C804}" destId="{91FE8B57-E43A-4373-9DB1-A6F821418F91}" srcOrd="2" destOrd="0" presId="urn:microsoft.com/office/officeart/2018/2/layout/IconVerticalSolidList"/>
    <dgm:cxn modelId="{B3D46082-06DF-463D-9041-A3B6FB954330}" type="presParOf" srcId="{AAAE64FF-3BED-4501-9B6E-62D8E4C1C804}" destId="{112D695F-2D82-4E50-96C9-8E7D5CF689D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E56202-1F11-46EF-9021-6EF106DDED8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AF6CB137-2365-4EE9-B4B0-3C119864B11F}">
      <dgm:prSet phldrT="[Text]"/>
      <dgm:spPr/>
      <dgm:t>
        <a:bodyPr/>
        <a:lstStyle/>
        <a:p>
          <a:r>
            <a:rPr lang="en-GB"/>
            <a:t>Women’s Commission</a:t>
          </a:r>
        </a:p>
      </dgm:t>
    </dgm:pt>
    <dgm:pt modelId="{B0C65B59-2DE3-493F-BC92-03E99734AB1B}" type="parTrans" cxnId="{D599A57B-6C3D-4437-95CB-3DF0BCC56B13}">
      <dgm:prSet/>
      <dgm:spPr/>
      <dgm:t>
        <a:bodyPr/>
        <a:lstStyle/>
        <a:p>
          <a:endParaRPr lang="en-GB"/>
        </a:p>
      </dgm:t>
    </dgm:pt>
    <dgm:pt modelId="{B3BDBD29-9E37-4B2C-82F7-5A3578EE319F}" type="sibTrans" cxnId="{D599A57B-6C3D-4437-95CB-3DF0BCC56B13}">
      <dgm:prSet/>
      <dgm:spPr/>
      <dgm:t>
        <a:bodyPr/>
        <a:lstStyle/>
        <a:p>
          <a:endParaRPr lang="en-GB"/>
        </a:p>
      </dgm:t>
    </dgm:pt>
    <dgm:pt modelId="{4B8D8791-6A61-4F95-A391-26D32F593A6F}">
      <dgm:prSet phldrT="[Text]"/>
      <dgm:spPr/>
      <dgm:t>
        <a:bodyPr/>
        <a:lstStyle/>
        <a:p>
          <a:r>
            <a:rPr lang="en-GB"/>
            <a:t>Being heard and taken seriously</a:t>
          </a:r>
        </a:p>
      </dgm:t>
      <dgm:extLst>
        <a:ext uri="{E40237B7-FDA0-4F09-8148-C483321AD2D9}">
          <dgm14:cNvPr xmlns:dgm14="http://schemas.microsoft.com/office/drawing/2010/diagram" id="0" name="" descr="Women's Commission: Being heard and taken seriously&#10;Barriers to health information&#10;Barriers to accessing healthy food&#10;Barriers to physical activity and access to suitable facilities&#10;&#10;Muslim Women's Health Initiaitive:"/>
        </a:ext>
      </dgm:extLst>
    </dgm:pt>
    <dgm:pt modelId="{2D9BA5C4-ADA6-42F1-9F90-BA51EDD94D51}" type="parTrans" cxnId="{9343505D-F3EF-4D0C-AD61-50B3B3A7BB43}">
      <dgm:prSet/>
      <dgm:spPr/>
      <dgm:t>
        <a:bodyPr/>
        <a:lstStyle/>
        <a:p>
          <a:endParaRPr lang="en-GB"/>
        </a:p>
      </dgm:t>
    </dgm:pt>
    <dgm:pt modelId="{0F117AC7-BE58-4233-95A3-B88654E38B82}" type="sibTrans" cxnId="{9343505D-F3EF-4D0C-AD61-50B3B3A7BB43}">
      <dgm:prSet/>
      <dgm:spPr/>
      <dgm:t>
        <a:bodyPr/>
        <a:lstStyle/>
        <a:p>
          <a:endParaRPr lang="en-GB"/>
        </a:p>
      </dgm:t>
    </dgm:pt>
    <dgm:pt modelId="{E6989CBB-082A-42F2-BBE1-3E52C8FBB5B1}">
      <dgm:prSet phldrT="[Text]"/>
      <dgm:spPr/>
      <dgm:t>
        <a:bodyPr/>
        <a:lstStyle/>
        <a:p>
          <a:r>
            <a:rPr lang="en-GB"/>
            <a:t>Barriers to health information</a:t>
          </a:r>
        </a:p>
      </dgm:t>
    </dgm:pt>
    <dgm:pt modelId="{12AF9F73-2C59-4C73-8B9D-94CC119ADC75}" type="parTrans" cxnId="{4F89D535-1A70-4374-9519-0178E579310A}">
      <dgm:prSet/>
      <dgm:spPr/>
      <dgm:t>
        <a:bodyPr/>
        <a:lstStyle/>
        <a:p>
          <a:endParaRPr lang="en-GB"/>
        </a:p>
      </dgm:t>
    </dgm:pt>
    <dgm:pt modelId="{6E83ED28-580C-4D23-B34F-3A08AB3F46BB}" type="sibTrans" cxnId="{4F89D535-1A70-4374-9519-0178E579310A}">
      <dgm:prSet/>
      <dgm:spPr/>
      <dgm:t>
        <a:bodyPr/>
        <a:lstStyle/>
        <a:p>
          <a:endParaRPr lang="en-GB"/>
        </a:p>
      </dgm:t>
    </dgm:pt>
    <dgm:pt modelId="{8E020063-C8B2-4147-9940-82958A7DAF4E}">
      <dgm:prSet phldrT="[Text]"/>
      <dgm:spPr/>
      <dgm:t>
        <a:bodyPr/>
        <a:lstStyle/>
        <a:p>
          <a:r>
            <a:rPr lang="en-GB"/>
            <a:t>Muslim Women’s Health Initiative</a:t>
          </a:r>
        </a:p>
      </dgm:t>
    </dgm:pt>
    <dgm:pt modelId="{5B4B68A5-5A93-4CC9-95DF-159B9ED5881E}" type="parTrans" cxnId="{D27022DE-9EEC-4DBB-A100-021888810F39}">
      <dgm:prSet/>
      <dgm:spPr/>
      <dgm:t>
        <a:bodyPr/>
        <a:lstStyle/>
        <a:p>
          <a:endParaRPr lang="en-GB"/>
        </a:p>
      </dgm:t>
    </dgm:pt>
    <dgm:pt modelId="{5D4A6379-30F9-4DED-B426-260455AC3AA8}" type="sibTrans" cxnId="{D27022DE-9EEC-4DBB-A100-021888810F39}">
      <dgm:prSet/>
      <dgm:spPr/>
      <dgm:t>
        <a:bodyPr/>
        <a:lstStyle/>
        <a:p>
          <a:endParaRPr lang="en-GB"/>
        </a:p>
      </dgm:t>
    </dgm:pt>
    <dgm:pt modelId="{33875F01-FE50-4096-BBF1-C8F865CD94C7}">
      <dgm:prSet phldrT="[Text]"/>
      <dgm:spPr/>
      <dgm:t>
        <a:bodyPr/>
        <a:lstStyle/>
        <a:p>
          <a:r>
            <a:rPr lang="en-GB"/>
            <a:t>Cost of living leading to skipped meals and reliance on food banks</a:t>
          </a:r>
        </a:p>
      </dgm:t>
      <dgm:extLst>
        <a:ext uri="{E40237B7-FDA0-4F09-8148-C483321AD2D9}">
          <dgm14:cNvPr xmlns:dgm14="http://schemas.microsoft.com/office/drawing/2010/diagram" id="0" name="" descr="Muslim Women's Health Initiative: Cost of living leading to skipped meals and reliance on food banks&#10;Limited women-only spaces&#10;Trust issues with health and care services&#10;Communication gaps, lack of interpreters, judgements&#10;Cultural sensitivity missing in service delivery&#10;"/>
        </a:ext>
      </dgm:extLst>
    </dgm:pt>
    <dgm:pt modelId="{BF42ADC8-6914-4A9F-A24D-2097DBA745EC}" type="parTrans" cxnId="{9298A609-BE98-4E52-AB7F-CD9C952CC118}">
      <dgm:prSet/>
      <dgm:spPr/>
      <dgm:t>
        <a:bodyPr/>
        <a:lstStyle/>
        <a:p>
          <a:endParaRPr lang="en-GB"/>
        </a:p>
      </dgm:t>
    </dgm:pt>
    <dgm:pt modelId="{BD32C436-7DC6-482A-9C62-8F440D0F55D0}" type="sibTrans" cxnId="{9298A609-BE98-4E52-AB7F-CD9C952CC118}">
      <dgm:prSet/>
      <dgm:spPr/>
      <dgm:t>
        <a:bodyPr/>
        <a:lstStyle/>
        <a:p>
          <a:endParaRPr lang="en-GB"/>
        </a:p>
      </dgm:t>
    </dgm:pt>
    <dgm:pt modelId="{9BECDEA8-FA95-4494-AC93-5E0DC8AC18AA}">
      <dgm:prSet phldrT="[Text]"/>
      <dgm:spPr/>
      <dgm:t>
        <a:bodyPr/>
        <a:lstStyle/>
        <a:p>
          <a:r>
            <a:rPr lang="en-GB"/>
            <a:t>Barriers to accessing healthy food</a:t>
          </a:r>
        </a:p>
      </dgm:t>
    </dgm:pt>
    <dgm:pt modelId="{A5370DB9-8E84-4C5A-BA3D-E46A11D9A4E5}" type="parTrans" cxnId="{0F948A24-F9E4-49B7-ADC1-AF9DC9B2399C}">
      <dgm:prSet/>
      <dgm:spPr/>
      <dgm:t>
        <a:bodyPr/>
        <a:lstStyle/>
        <a:p>
          <a:endParaRPr lang="en-GB"/>
        </a:p>
      </dgm:t>
    </dgm:pt>
    <dgm:pt modelId="{036F0753-9253-4369-AEF8-A302F18905BC}" type="sibTrans" cxnId="{0F948A24-F9E4-49B7-ADC1-AF9DC9B2399C}">
      <dgm:prSet/>
      <dgm:spPr/>
      <dgm:t>
        <a:bodyPr/>
        <a:lstStyle/>
        <a:p>
          <a:endParaRPr lang="en-GB"/>
        </a:p>
      </dgm:t>
    </dgm:pt>
    <dgm:pt modelId="{60676F0C-F23B-4E1F-82ED-957A996BD462}">
      <dgm:prSet phldrT="[Text]"/>
      <dgm:spPr/>
      <dgm:t>
        <a:bodyPr/>
        <a:lstStyle/>
        <a:p>
          <a:r>
            <a:rPr lang="en-GB"/>
            <a:t>Barriers to physical activity and access to suitable facilities</a:t>
          </a:r>
        </a:p>
      </dgm:t>
    </dgm:pt>
    <dgm:pt modelId="{A8EC6539-13A8-40B7-B248-3F4372797399}" type="parTrans" cxnId="{86512CD6-D6A8-4E98-844F-DA1A619621BD}">
      <dgm:prSet/>
      <dgm:spPr/>
      <dgm:t>
        <a:bodyPr/>
        <a:lstStyle/>
        <a:p>
          <a:endParaRPr lang="en-GB"/>
        </a:p>
      </dgm:t>
    </dgm:pt>
    <dgm:pt modelId="{D2814180-0416-4427-8150-438E0CB68093}" type="sibTrans" cxnId="{86512CD6-D6A8-4E98-844F-DA1A619621BD}">
      <dgm:prSet/>
      <dgm:spPr/>
      <dgm:t>
        <a:bodyPr/>
        <a:lstStyle/>
        <a:p>
          <a:endParaRPr lang="en-GB"/>
        </a:p>
      </dgm:t>
    </dgm:pt>
    <dgm:pt modelId="{214B29EC-E323-40F3-ACAC-BCC8F7877BAA}">
      <dgm:prSet/>
      <dgm:spPr/>
      <dgm:t>
        <a:bodyPr/>
        <a:lstStyle/>
        <a:p>
          <a:r>
            <a:rPr lang="en-GB"/>
            <a:t>Limited women-only spaces</a:t>
          </a:r>
        </a:p>
      </dgm:t>
    </dgm:pt>
    <dgm:pt modelId="{722D0019-37D1-430A-9F02-6A566FD1820C}" type="parTrans" cxnId="{8A2DBEF1-F1AC-481B-A6E9-C5EF171C4094}">
      <dgm:prSet/>
      <dgm:spPr/>
      <dgm:t>
        <a:bodyPr/>
        <a:lstStyle/>
        <a:p>
          <a:endParaRPr lang="en-GB"/>
        </a:p>
      </dgm:t>
    </dgm:pt>
    <dgm:pt modelId="{3ACB7B7B-2E1C-4C8C-9B5C-10387BE6BF21}" type="sibTrans" cxnId="{8A2DBEF1-F1AC-481B-A6E9-C5EF171C4094}">
      <dgm:prSet/>
      <dgm:spPr/>
      <dgm:t>
        <a:bodyPr/>
        <a:lstStyle/>
        <a:p>
          <a:endParaRPr lang="en-GB"/>
        </a:p>
      </dgm:t>
    </dgm:pt>
    <dgm:pt modelId="{AE26A9DC-1BDC-4CB1-B16F-A30F168B04BE}">
      <dgm:prSet/>
      <dgm:spPr/>
      <dgm:t>
        <a:bodyPr/>
        <a:lstStyle/>
        <a:p>
          <a:r>
            <a:rPr lang="en-GB"/>
            <a:t>Trust issues with health and care services</a:t>
          </a:r>
        </a:p>
      </dgm:t>
    </dgm:pt>
    <dgm:pt modelId="{79B067B7-199D-4177-906A-8ADEAA14F93D}" type="parTrans" cxnId="{0B22BE72-7D3E-463F-AE6F-C93AD7C420C5}">
      <dgm:prSet/>
      <dgm:spPr/>
      <dgm:t>
        <a:bodyPr/>
        <a:lstStyle/>
        <a:p>
          <a:endParaRPr lang="en-GB"/>
        </a:p>
      </dgm:t>
    </dgm:pt>
    <dgm:pt modelId="{92CC745C-1E26-4055-AE6C-CB005274E1B5}" type="sibTrans" cxnId="{0B22BE72-7D3E-463F-AE6F-C93AD7C420C5}">
      <dgm:prSet/>
      <dgm:spPr/>
      <dgm:t>
        <a:bodyPr/>
        <a:lstStyle/>
        <a:p>
          <a:endParaRPr lang="en-GB"/>
        </a:p>
      </dgm:t>
    </dgm:pt>
    <dgm:pt modelId="{04FA680A-64CF-4C6A-81B7-7214CCAEC0DE}">
      <dgm:prSet/>
      <dgm:spPr/>
      <dgm:t>
        <a:bodyPr/>
        <a:lstStyle/>
        <a:p>
          <a:r>
            <a:rPr lang="en-GB"/>
            <a:t>Communication gaps, lack of interpreters, judgements</a:t>
          </a:r>
        </a:p>
      </dgm:t>
    </dgm:pt>
    <dgm:pt modelId="{82EB8606-1327-4220-9A26-DC04EE142223}" type="parTrans" cxnId="{7F04F40D-53D3-45B9-A2DB-A47E152E8C15}">
      <dgm:prSet/>
      <dgm:spPr/>
      <dgm:t>
        <a:bodyPr/>
        <a:lstStyle/>
        <a:p>
          <a:endParaRPr lang="en-GB"/>
        </a:p>
      </dgm:t>
    </dgm:pt>
    <dgm:pt modelId="{AD32C353-B0F5-42CE-8DE0-B72AFB841E26}" type="sibTrans" cxnId="{7F04F40D-53D3-45B9-A2DB-A47E152E8C15}">
      <dgm:prSet/>
      <dgm:spPr/>
      <dgm:t>
        <a:bodyPr/>
        <a:lstStyle/>
        <a:p>
          <a:endParaRPr lang="en-GB"/>
        </a:p>
      </dgm:t>
    </dgm:pt>
    <dgm:pt modelId="{43DE8DC5-EA0F-4576-BC40-87FC2C59894D}">
      <dgm:prSet/>
      <dgm:spPr/>
      <dgm:t>
        <a:bodyPr/>
        <a:lstStyle/>
        <a:p>
          <a:r>
            <a:rPr lang="en-GB"/>
            <a:t>Cultural sensitivity missing in service delivery</a:t>
          </a:r>
        </a:p>
      </dgm:t>
    </dgm:pt>
    <dgm:pt modelId="{6751644F-04E7-4137-85CB-041E7D38F056}" type="parTrans" cxnId="{0F73D480-5531-4847-9723-960F9A277C83}">
      <dgm:prSet/>
      <dgm:spPr/>
      <dgm:t>
        <a:bodyPr/>
        <a:lstStyle/>
        <a:p>
          <a:endParaRPr lang="en-GB"/>
        </a:p>
      </dgm:t>
    </dgm:pt>
    <dgm:pt modelId="{E90994D5-1E49-4DED-89C6-6F09B71F9B45}" type="sibTrans" cxnId="{0F73D480-5531-4847-9723-960F9A277C83}">
      <dgm:prSet/>
      <dgm:spPr/>
      <dgm:t>
        <a:bodyPr/>
        <a:lstStyle/>
        <a:p>
          <a:endParaRPr lang="en-GB"/>
        </a:p>
      </dgm:t>
    </dgm:pt>
    <dgm:pt modelId="{BD8AFA20-93E9-4F98-8263-15E95D18843B}" type="pres">
      <dgm:prSet presAssocID="{99E56202-1F11-46EF-9021-6EF106DDED85}" presName="Name0" presStyleCnt="0">
        <dgm:presLayoutVars>
          <dgm:dir/>
          <dgm:animLvl val="lvl"/>
          <dgm:resizeHandles val="exact"/>
        </dgm:presLayoutVars>
      </dgm:prSet>
      <dgm:spPr/>
    </dgm:pt>
    <dgm:pt modelId="{C347D3C0-D7BC-4262-A01E-5DD35D312437}" type="pres">
      <dgm:prSet presAssocID="{AF6CB137-2365-4EE9-B4B0-3C119864B11F}" presName="composite" presStyleCnt="0"/>
      <dgm:spPr/>
    </dgm:pt>
    <dgm:pt modelId="{5FA01DAC-13E4-4C2D-BC1A-42B44AB08A02}" type="pres">
      <dgm:prSet presAssocID="{AF6CB137-2365-4EE9-B4B0-3C119864B11F}" presName="parTx" presStyleLbl="alignNode1" presStyleIdx="0" presStyleCnt="2">
        <dgm:presLayoutVars>
          <dgm:chMax val="0"/>
          <dgm:chPref val="0"/>
          <dgm:bulletEnabled val="1"/>
        </dgm:presLayoutVars>
      </dgm:prSet>
      <dgm:spPr/>
    </dgm:pt>
    <dgm:pt modelId="{4E87D5E5-1D89-494B-AD29-FA5010EA00A9}" type="pres">
      <dgm:prSet presAssocID="{AF6CB137-2365-4EE9-B4B0-3C119864B11F}" presName="desTx" presStyleLbl="alignAccFollowNode1" presStyleIdx="0" presStyleCnt="2" custLinFactNeighborX="-1" custLinFactNeighborY="1820">
        <dgm:presLayoutVars>
          <dgm:bulletEnabled val="1"/>
        </dgm:presLayoutVars>
      </dgm:prSet>
      <dgm:spPr/>
    </dgm:pt>
    <dgm:pt modelId="{62B691BF-3D36-4322-9F06-402A14BE3646}" type="pres">
      <dgm:prSet presAssocID="{B3BDBD29-9E37-4B2C-82F7-5A3578EE319F}" presName="space" presStyleCnt="0"/>
      <dgm:spPr/>
    </dgm:pt>
    <dgm:pt modelId="{9A49ED22-53EE-4876-AB76-124BD361A22D}" type="pres">
      <dgm:prSet presAssocID="{8E020063-C8B2-4147-9940-82958A7DAF4E}" presName="composite" presStyleCnt="0"/>
      <dgm:spPr/>
    </dgm:pt>
    <dgm:pt modelId="{A5B43828-2F14-4A13-B7CD-0CF0D0A25B9E}" type="pres">
      <dgm:prSet presAssocID="{8E020063-C8B2-4147-9940-82958A7DAF4E}" presName="parTx" presStyleLbl="alignNode1" presStyleIdx="1" presStyleCnt="2">
        <dgm:presLayoutVars>
          <dgm:chMax val="0"/>
          <dgm:chPref val="0"/>
          <dgm:bulletEnabled val="1"/>
        </dgm:presLayoutVars>
      </dgm:prSet>
      <dgm:spPr/>
    </dgm:pt>
    <dgm:pt modelId="{BE746430-30A3-41E8-970C-6960D4015B43}" type="pres">
      <dgm:prSet presAssocID="{8E020063-C8B2-4147-9940-82958A7DAF4E}" presName="desTx" presStyleLbl="alignAccFollowNode1" presStyleIdx="1" presStyleCnt="2">
        <dgm:presLayoutVars>
          <dgm:bulletEnabled val="1"/>
        </dgm:presLayoutVars>
      </dgm:prSet>
      <dgm:spPr/>
    </dgm:pt>
  </dgm:ptLst>
  <dgm:cxnLst>
    <dgm:cxn modelId="{DA9E0209-A793-46C9-8805-743E8A914FC4}" type="presOf" srcId="{214B29EC-E323-40F3-ACAC-BCC8F7877BAA}" destId="{BE746430-30A3-41E8-970C-6960D4015B43}" srcOrd="0" destOrd="1" presId="urn:microsoft.com/office/officeart/2005/8/layout/hList1"/>
    <dgm:cxn modelId="{9298A609-BE98-4E52-AB7F-CD9C952CC118}" srcId="{8E020063-C8B2-4147-9940-82958A7DAF4E}" destId="{33875F01-FE50-4096-BBF1-C8F865CD94C7}" srcOrd="0" destOrd="0" parTransId="{BF42ADC8-6914-4A9F-A24D-2097DBA745EC}" sibTransId="{BD32C436-7DC6-482A-9C62-8F440D0F55D0}"/>
    <dgm:cxn modelId="{7F04F40D-53D3-45B9-A2DB-A47E152E8C15}" srcId="{8E020063-C8B2-4147-9940-82958A7DAF4E}" destId="{04FA680A-64CF-4C6A-81B7-7214CCAEC0DE}" srcOrd="3" destOrd="0" parTransId="{82EB8606-1327-4220-9A26-DC04EE142223}" sibTransId="{AD32C353-B0F5-42CE-8DE0-B72AFB841E26}"/>
    <dgm:cxn modelId="{0F948A24-F9E4-49B7-ADC1-AF9DC9B2399C}" srcId="{AF6CB137-2365-4EE9-B4B0-3C119864B11F}" destId="{9BECDEA8-FA95-4494-AC93-5E0DC8AC18AA}" srcOrd="2" destOrd="0" parTransId="{A5370DB9-8E84-4C5A-BA3D-E46A11D9A4E5}" sibTransId="{036F0753-9253-4369-AEF8-A302F18905BC}"/>
    <dgm:cxn modelId="{4F89D535-1A70-4374-9519-0178E579310A}" srcId="{AF6CB137-2365-4EE9-B4B0-3C119864B11F}" destId="{E6989CBB-082A-42F2-BBE1-3E52C8FBB5B1}" srcOrd="1" destOrd="0" parTransId="{12AF9F73-2C59-4C73-8B9D-94CC119ADC75}" sibTransId="{6E83ED28-580C-4D23-B34F-3A08AB3F46BB}"/>
    <dgm:cxn modelId="{9343505D-F3EF-4D0C-AD61-50B3B3A7BB43}" srcId="{AF6CB137-2365-4EE9-B4B0-3C119864B11F}" destId="{4B8D8791-6A61-4F95-A391-26D32F593A6F}" srcOrd="0" destOrd="0" parTransId="{2D9BA5C4-ADA6-42F1-9F90-BA51EDD94D51}" sibTransId="{0F117AC7-BE58-4233-95A3-B88654E38B82}"/>
    <dgm:cxn modelId="{5C1CB072-D4A2-4089-83AA-9EB8A91E0642}" type="presOf" srcId="{43DE8DC5-EA0F-4576-BC40-87FC2C59894D}" destId="{BE746430-30A3-41E8-970C-6960D4015B43}" srcOrd="0" destOrd="4" presId="urn:microsoft.com/office/officeart/2005/8/layout/hList1"/>
    <dgm:cxn modelId="{0B22BE72-7D3E-463F-AE6F-C93AD7C420C5}" srcId="{8E020063-C8B2-4147-9940-82958A7DAF4E}" destId="{AE26A9DC-1BDC-4CB1-B16F-A30F168B04BE}" srcOrd="2" destOrd="0" parTransId="{79B067B7-199D-4177-906A-8ADEAA14F93D}" sibTransId="{92CC745C-1E26-4055-AE6C-CB005274E1B5}"/>
    <dgm:cxn modelId="{73E48E56-8B70-4E7F-A7B6-8DEA16A6034A}" type="presOf" srcId="{04FA680A-64CF-4C6A-81B7-7214CCAEC0DE}" destId="{BE746430-30A3-41E8-970C-6960D4015B43}" srcOrd="0" destOrd="3" presId="urn:microsoft.com/office/officeart/2005/8/layout/hList1"/>
    <dgm:cxn modelId="{D599A57B-6C3D-4437-95CB-3DF0BCC56B13}" srcId="{99E56202-1F11-46EF-9021-6EF106DDED85}" destId="{AF6CB137-2365-4EE9-B4B0-3C119864B11F}" srcOrd="0" destOrd="0" parTransId="{B0C65B59-2DE3-493F-BC92-03E99734AB1B}" sibTransId="{B3BDBD29-9E37-4B2C-82F7-5A3578EE319F}"/>
    <dgm:cxn modelId="{0F73D480-5531-4847-9723-960F9A277C83}" srcId="{8E020063-C8B2-4147-9940-82958A7DAF4E}" destId="{43DE8DC5-EA0F-4576-BC40-87FC2C59894D}" srcOrd="4" destOrd="0" parTransId="{6751644F-04E7-4137-85CB-041E7D38F056}" sibTransId="{E90994D5-1E49-4DED-89C6-6F09B71F9B45}"/>
    <dgm:cxn modelId="{13ABC883-2132-4A4C-B4C6-0D06480B3AFC}" type="presOf" srcId="{AF6CB137-2365-4EE9-B4B0-3C119864B11F}" destId="{5FA01DAC-13E4-4C2D-BC1A-42B44AB08A02}" srcOrd="0" destOrd="0" presId="urn:microsoft.com/office/officeart/2005/8/layout/hList1"/>
    <dgm:cxn modelId="{156BD8AE-07A6-4225-ABBA-C29354FDE98D}" type="presOf" srcId="{4B8D8791-6A61-4F95-A391-26D32F593A6F}" destId="{4E87D5E5-1D89-494B-AD29-FA5010EA00A9}" srcOrd="0" destOrd="0" presId="urn:microsoft.com/office/officeart/2005/8/layout/hList1"/>
    <dgm:cxn modelId="{F327FBBF-A28B-41FA-BBA0-E4F6260861C5}" type="presOf" srcId="{AE26A9DC-1BDC-4CB1-B16F-A30F168B04BE}" destId="{BE746430-30A3-41E8-970C-6960D4015B43}" srcOrd="0" destOrd="2" presId="urn:microsoft.com/office/officeart/2005/8/layout/hList1"/>
    <dgm:cxn modelId="{13E7E1C0-B265-4EC1-B1A4-84F06AE2ABF9}" type="presOf" srcId="{33875F01-FE50-4096-BBF1-C8F865CD94C7}" destId="{BE746430-30A3-41E8-970C-6960D4015B43}" srcOrd="0" destOrd="0" presId="urn:microsoft.com/office/officeart/2005/8/layout/hList1"/>
    <dgm:cxn modelId="{195D31C1-ACDB-4D21-A9B4-D108D0735384}" type="presOf" srcId="{E6989CBB-082A-42F2-BBE1-3E52C8FBB5B1}" destId="{4E87D5E5-1D89-494B-AD29-FA5010EA00A9}" srcOrd="0" destOrd="1" presId="urn:microsoft.com/office/officeart/2005/8/layout/hList1"/>
    <dgm:cxn modelId="{D0C0AEC6-7926-4ADE-8759-80A4D46FAFB5}" type="presOf" srcId="{8E020063-C8B2-4147-9940-82958A7DAF4E}" destId="{A5B43828-2F14-4A13-B7CD-0CF0D0A25B9E}" srcOrd="0" destOrd="0" presId="urn:microsoft.com/office/officeart/2005/8/layout/hList1"/>
    <dgm:cxn modelId="{950F08CB-5E65-4AC3-AFD7-60BA99EA9660}" type="presOf" srcId="{9BECDEA8-FA95-4494-AC93-5E0DC8AC18AA}" destId="{4E87D5E5-1D89-494B-AD29-FA5010EA00A9}" srcOrd="0" destOrd="2" presId="urn:microsoft.com/office/officeart/2005/8/layout/hList1"/>
    <dgm:cxn modelId="{86512CD6-D6A8-4E98-844F-DA1A619621BD}" srcId="{AF6CB137-2365-4EE9-B4B0-3C119864B11F}" destId="{60676F0C-F23B-4E1F-82ED-957A996BD462}" srcOrd="3" destOrd="0" parTransId="{A8EC6539-13A8-40B7-B248-3F4372797399}" sibTransId="{D2814180-0416-4427-8150-438E0CB68093}"/>
    <dgm:cxn modelId="{8CFC27DC-3BE8-49D3-B1D7-C08DF7471B0C}" type="presOf" srcId="{99E56202-1F11-46EF-9021-6EF106DDED85}" destId="{BD8AFA20-93E9-4F98-8263-15E95D18843B}" srcOrd="0" destOrd="0" presId="urn:microsoft.com/office/officeart/2005/8/layout/hList1"/>
    <dgm:cxn modelId="{D27022DE-9EEC-4DBB-A100-021888810F39}" srcId="{99E56202-1F11-46EF-9021-6EF106DDED85}" destId="{8E020063-C8B2-4147-9940-82958A7DAF4E}" srcOrd="1" destOrd="0" parTransId="{5B4B68A5-5A93-4CC9-95DF-159B9ED5881E}" sibTransId="{5D4A6379-30F9-4DED-B426-260455AC3AA8}"/>
    <dgm:cxn modelId="{735D8EEF-C29F-406A-9E26-45EE861FF974}" type="presOf" srcId="{60676F0C-F23B-4E1F-82ED-957A996BD462}" destId="{4E87D5E5-1D89-494B-AD29-FA5010EA00A9}" srcOrd="0" destOrd="3" presId="urn:microsoft.com/office/officeart/2005/8/layout/hList1"/>
    <dgm:cxn modelId="{8A2DBEF1-F1AC-481B-A6E9-C5EF171C4094}" srcId="{8E020063-C8B2-4147-9940-82958A7DAF4E}" destId="{214B29EC-E323-40F3-ACAC-BCC8F7877BAA}" srcOrd="1" destOrd="0" parTransId="{722D0019-37D1-430A-9F02-6A566FD1820C}" sibTransId="{3ACB7B7B-2E1C-4C8C-9B5C-10387BE6BF21}"/>
    <dgm:cxn modelId="{6DA0E3F5-5ABC-495F-9F34-662930FFDC82}" type="presParOf" srcId="{BD8AFA20-93E9-4F98-8263-15E95D18843B}" destId="{C347D3C0-D7BC-4262-A01E-5DD35D312437}" srcOrd="0" destOrd="0" presId="urn:microsoft.com/office/officeart/2005/8/layout/hList1"/>
    <dgm:cxn modelId="{26CF7BE0-9741-49A0-9B89-6899663512C3}" type="presParOf" srcId="{C347D3C0-D7BC-4262-A01E-5DD35D312437}" destId="{5FA01DAC-13E4-4C2D-BC1A-42B44AB08A02}" srcOrd="0" destOrd="0" presId="urn:microsoft.com/office/officeart/2005/8/layout/hList1"/>
    <dgm:cxn modelId="{88241DA3-84CE-4DB3-B102-A4973C9828F8}" type="presParOf" srcId="{C347D3C0-D7BC-4262-A01E-5DD35D312437}" destId="{4E87D5E5-1D89-494B-AD29-FA5010EA00A9}" srcOrd="1" destOrd="0" presId="urn:microsoft.com/office/officeart/2005/8/layout/hList1"/>
    <dgm:cxn modelId="{D081C302-03C5-4115-AA8F-E2CA6077C60F}" type="presParOf" srcId="{BD8AFA20-93E9-4F98-8263-15E95D18843B}" destId="{62B691BF-3D36-4322-9F06-402A14BE3646}" srcOrd="1" destOrd="0" presId="urn:microsoft.com/office/officeart/2005/8/layout/hList1"/>
    <dgm:cxn modelId="{18BC35CF-8BE9-44F8-9DB0-9930A21A13F9}" type="presParOf" srcId="{BD8AFA20-93E9-4F98-8263-15E95D18843B}" destId="{9A49ED22-53EE-4876-AB76-124BD361A22D}" srcOrd="2" destOrd="0" presId="urn:microsoft.com/office/officeart/2005/8/layout/hList1"/>
    <dgm:cxn modelId="{886B0EE6-CF76-4AD1-988E-33D8F1D36C70}" type="presParOf" srcId="{9A49ED22-53EE-4876-AB76-124BD361A22D}" destId="{A5B43828-2F14-4A13-B7CD-0CF0D0A25B9E}" srcOrd="0" destOrd="0" presId="urn:microsoft.com/office/officeart/2005/8/layout/hList1"/>
    <dgm:cxn modelId="{3163E9B9-7093-4130-B5A3-5EFD2ECD2180}" type="presParOf" srcId="{9A49ED22-53EE-4876-AB76-124BD361A22D}" destId="{BE746430-30A3-41E8-970C-6960D4015B4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E96EF0-BC39-42F6-85DC-733C67D0979F}" type="doc">
      <dgm:prSet loTypeId="urn:microsoft.com/office/officeart/2005/8/layout/hChevron3" loCatId="process" qsTypeId="urn:microsoft.com/office/officeart/2005/8/quickstyle/simple1" qsCatId="simple" csTypeId="urn:microsoft.com/office/officeart/2005/8/colors/accent1_2" csCatId="accent1" phldr="1"/>
      <dgm:spPr/>
    </dgm:pt>
    <dgm:pt modelId="{D5216531-B7F3-4AFD-82C5-CAE7C9BB6381}">
      <dgm:prSet phldrT="[Text]" phldr="0" custT="1"/>
      <dgm:spPr/>
      <dgm:t>
        <a:bodyPr/>
        <a:lstStyle/>
        <a:p>
          <a:pPr rtl="0"/>
          <a:r>
            <a:rPr lang="en-US" sz="1200">
              <a:solidFill>
                <a:schemeClr val="tx1"/>
              </a:solidFill>
              <a:latin typeface="Arial"/>
              <a:cs typeface="Arial"/>
            </a:rPr>
            <a:t>68-year-old female admitted for Respiratory problems</a:t>
          </a:r>
        </a:p>
      </dgm:t>
    </dgm:pt>
    <dgm:pt modelId="{223398A4-85F5-4E51-9357-DCF980E9B36B}" type="parTrans" cxnId="{CF07F808-65A4-4AA5-8BF4-DB30DAC457E8}">
      <dgm:prSet/>
      <dgm:spPr/>
      <dgm:t>
        <a:bodyPr/>
        <a:lstStyle/>
        <a:p>
          <a:endParaRPr lang="en-GB">
            <a:solidFill>
              <a:schemeClr val="tx1"/>
            </a:solidFill>
          </a:endParaRPr>
        </a:p>
      </dgm:t>
    </dgm:pt>
    <dgm:pt modelId="{E011A004-A9EE-4FE3-AD0B-EB2CAC447DAF}" type="sibTrans" cxnId="{CF07F808-65A4-4AA5-8BF4-DB30DAC457E8}">
      <dgm:prSet/>
      <dgm:spPr/>
      <dgm:t>
        <a:bodyPr/>
        <a:lstStyle/>
        <a:p>
          <a:endParaRPr lang="en-GB">
            <a:solidFill>
              <a:schemeClr val="tx1"/>
            </a:solidFill>
          </a:endParaRPr>
        </a:p>
      </dgm:t>
    </dgm:pt>
    <dgm:pt modelId="{E76069D3-B784-4CB1-BF9B-DF910F801D06}">
      <dgm:prSet phldrT="[Text]" phldr="0" custT="1"/>
      <dgm:spPr/>
      <dgm:t>
        <a:bodyPr/>
        <a:lstStyle/>
        <a:p>
          <a:pPr rtl="0"/>
          <a:r>
            <a:rPr lang="en-US" sz="800">
              <a:solidFill>
                <a:schemeClr val="tx1"/>
              </a:solidFill>
              <a:latin typeface="Arial"/>
              <a:cs typeface="Arial"/>
            </a:rPr>
            <a:t>Patient screened and opt-out automatic referral sent to the Tobacco Dependence Inpatient Service</a:t>
          </a:r>
        </a:p>
      </dgm:t>
    </dgm:pt>
    <dgm:pt modelId="{D935ECBA-F0B4-4EA1-8D9B-D40D8F331D20}" type="parTrans" cxnId="{761AF883-0925-4CD4-BFA2-1FCBE6CEA23A}">
      <dgm:prSet/>
      <dgm:spPr/>
      <dgm:t>
        <a:bodyPr/>
        <a:lstStyle/>
        <a:p>
          <a:endParaRPr lang="en-GB">
            <a:solidFill>
              <a:schemeClr val="tx1"/>
            </a:solidFill>
          </a:endParaRPr>
        </a:p>
      </dgm:t>
    </dgm:pt>
    <dgm:pt modelId="{E11D5F27-0604-4D9B-84A7-DDC568E8F709}" type="sibTrans" cxnId="{761AF883-0925-4CD4-BFA2-1FCBE6CEA23A}">
      <dgm:prSet/>
      <dgm:spPr/>
      <dgm:t>
        <a:bodyPr/>
        <a:lstStyle/>
        <a:p>
          <a:endParaRPr lang="en-GB">
            <a:solidFill>
              <a:schemeClr val="tx1"/>
            </a:solidFill>
          </a:endParaRPr>
        </a:p>
      </dgm:t>
    </dgm:pt>
    <dgm:pt modelId="{82B6725B-67C4-4B04-B8C4-D148C8DC2362}">
      <dgm:prSet phldrT="[Text]" phldr="0" custT="1"/>
      <dgm:spPr/>
      <dgm:t>
        <a:bodyPr/>
        <a:lstStyle/>
        <a:p>
          <a:pPr rtl="0"/>
          <a:r>
            <a:rPr lang="en-US" sz="800">
              <a:solidFill>
                <a:schemeClr val="tx1"/>
              </a:solidFill>
              <a:latin typeface="Arial"/>
              <a:cs typeface="Arial"/>
            </a:rPr>
            <a:t>Patient visited to explore current smoking patterns, triggers, readiness to stop smoking</a:t>
          </a:r>
        </a:p>
      </dgm:t>
    </dgm:pt>
    <dgm:pt modelId="{2B3FFB9F-9B60-4C32-A257-5A67BD7457A9}" type="parTrans" cxnId="{39171229-2967-42EE-8DE5-590959DCEF1B}">
      <dgm:prSet/>
      <dgm:spPr/>
      <dgm:t>
        <a:bodyPr/>
        <a:lstStyle/>
        <a:p>
          <a:endParaRPr lang="en-GB">
            <a:solidFill>
              <a:schemeClr val="tx1"/>
            </a:solidFill>
          </a:endParaRPr>
        </a:p>
      </dgm:t>
    </dgm:pt>
    <dgm:pt modelId="{0D6F2CF4-8B23-4D8C-9D64-E62EEE44E7DB}" type="sibTrans" cxnId="{39171229-2967-42EE-8DE5-590959DCEF1B}">
      <dgm:prSet/>
      <dgm:spPr/>
      <dgm:t>
        <a:bodyPr/>
        <a:lstStyle/>
        <a:p>
          <a:endParaRPr lang="en-GB">
            <a:solidFill>
              <a:schemeClr val="tx1"/>
            </a:solidFill>
          </a:endParaRPr>
        </a:p>
      </dgm:t>
    </dgm:pt>
    <dgm:pt modelId="{B56AC49C-46F1-4B70-93C9-CBEC8F0E5C8E}">
      <dgm:prSet phldr="0" custT="1"/>
      <dgm:spPr/>
      <dgm:t>
        <a:bodyPr/>
        <a:lstStyle/>
        <a:p>
          <a:pPr rtl="0"/>
          <a:r>
            <a:rPr lang="en-US" sz="800">
              <a:solidFill>
                <a:schemeClr val="tx1"/>
              </a:solidFill>
              <a:latin typeface="Arial"/>
              <a:cs typeface="Arial"/>
            </a:rPr>
            <a:t>Supported with nicotine patches and prescribed a supply for after discharge</a:t>
          </a:r>
        </a:p>
      </dgm:t>
    </dgm:pt>
    <dgm:pt modelId="{C0CEEBF0-2702-4AAD-A8C1-D60D6F2A2C94}" type="parTrans" cxnId="{B4BF8557-488A-4777-AC38-A093239E762D}">
      <dgm:prSet/>
      <dgm:spPr/>
      <dgm:t>
        <a:bodyPr/>
        <a:lstStyle/>
        <a:p>
          <a:endParaRPr lang="en-GB">
            <a:solidFill>
              <a:schemeClr val="tx1"/>
            </a:solidFill>
          </a:endParaRPr>
        </a:p>
      </dgm:t>
    </dgm:pt>
    <dgm:pt modelId="{594D4AE3-E252-4899-9849-26969A5D75AE}" type="sibTrans" cxnId="{B4BF8557-488A-4777-AC38-A093239E762D}">
      <dgm:prSet/>
      <dgm:spPr/>
      <dgm:t>
        <a:bodyPr/>
        <a:lstStyle/>
        <a:p>
          <a:endParaRPr lang="en-GB">
            <a:solidFill>
              <a:schemeClr val="tx1"/>
            </a:solidFill>
          </a:endParaRPr>
        </a:p>
      </dgm:t>
    </dgm:pt>
    <dgm:pt modelId="{93494FB4-397C-495A-88A1-90422E917A7C}">
      <dgm:prSet phldr="0"/>
      <dgm:spPr/>
      <dgm:t>
        <a:bodyPr/>
        <a:lstStyle/>
        <a:p>
          <a:pPr rtl="0"/>
          <a:r>
            <a:rPr lang="en-US" sz="1200">
              <a:solidFill>
                <a:schemeClr val="tx1"/>
              </a:solidFill>
              <a:latin typeface="Arial"/>
              <a:cs typeface="Arial"/>
            </a:rPr>
            <a:t>Patient has stayed tobacco free and enjoying food more!</a:t>
          </a:r>
        </a:p>
      </dgm:t>
    </dgm:pt>
    <dgm:pt modelId="{E96FA69B-8836-4C96-AFEB-E1539660E2A2}" type="parTrans" cxnId="{126EC574-B01B-4076-8A0F-088CE9B6627A}">
      <dgm:prSet/>
      <dgm:spPr/>
      <dgm:t>
        <a:bodyPr/>
        <a:lstStyle/>
        <a:p>
          <a:endParaRPr lang="en-GB">
            <a:solidFill>
              <a:schemeClr val="tx1"/>
            </a:solidFill>
          </a:endParaRPr>
        </a:p>
      </dgm:t>
    </dgm:pt>
    <dgm:pt modelId="{ACD92AD1-D7B5-4D2F-A9E0-276AC5A1EAA6}" type="sibTrans" cxnId="{126EC574-B01B-4076-8A0F-088CE9B6627A}">
      <dgm:prSet/>
      <dgm:spPr/>
      <dgm:t>
        <a:bodyPr/>
        <a:lstStyle/>
        <a:p>
          <a:endParaRPr lang="en-GB">
            <a:solidFill>
              <a:schemeClr val="tx1"/>
            </a:solidFill>
          </a:endParaRPr>
        </a:p>
      </dgm:t>
    </dgm:pt>
    <dgm:pt modelId="{5257E66B-9D74-47A0-92D9-19DB41C44EF8}" type="pres">
      <dgm:prSet presAssocID="{93E96EF0-BC39-42F6-85DC-733C67D0979F}" presName="Name0" presStyleCnt="0">
        <dgm:presLayoutVars>
          <dgm:dir/>
          <dgm:resizeHandles val="exact"/>
        </dgm:presLayoutVars>
      </dgm:prSet>
      <dgm:spPr/>
    </dgm:pt>
    <dgm:pt modelId="{C4B859BC-75AF-4C1B-9D87-697D7B988B87}" type="pres">
      <dgm:prSet presAssocID="{D5216531-B7F3-4AFD-82C5-CAE7C9BB6381}" presName="parTxOnly" presStyleLbl="node1" presStyleIdx="0" presStyleCnt="5">
        <dgm:presLayoutVars>
          <dgm:bulletEnabled val="1"/>
        </dgm:presLayoutVars>
      </dgm:prSet>
      <dgm:spPr/>
    </dgm:pt>
    <dgm:pt modelId="{9D5A9ADF-09E2-4B2D-B296-32B27BA3A1EF}" type="pres">
      <dgm:prSet presAssocID="{E011A004-A9EE-4FE3-AD0B-EB2CAC447DAF}" presName="parSpace" presStyleCnt="0"/>
      <dgm:spPr/>
    </dgm:pt>
    <dgm:pt modelId="{66A845C0-5C37-4597-AB5A-A32E069D01EE}" type="pres">
      <dgm:prSet presAssocID="{E76069D3-B784-4CB1-BF9B-DF910F801D06}" presName="parTxOnly" presStyleLbl="node1" presStyleIdx="1" presStyleCnt="5">
        <dgm:presLayoutVars>
          <dgm:bulletEnabled val="1"/>
        </dgm:presLayoutVars>
      </dgm:prSet>
      <dgm:spPr/>
    </dgm:pt>
    <dgm:pt modelId="{7DC8F0A9-C3F8-4179-B966-804C78846286}" type="pres">
      <dgm:prSet presAssocID="{E11D5F27-0604-4D9B-84A7-DDC568E8F709}" presName="parSpace" presStyleCnt="0"/>
      <dgm:spPr/>
    </dgm:pt>
    <dgm:pt modelId="{43F21EDA-B54B-4665-9EA4-DBD13BD6934A}" type="pres">
      <dgm:prSet presAssocID="{82B6725B-67C4-4B04-B8C4-D148C8DC2362}" presName="parTxOnly" presStyleLbl="node1" presStyleIdx="2" presStyleCnt="5">
        <dgm:presLayoutVars>
          <dgm:bulletEnabled val="1"/>
        </dgm:presLayoutVars>
      </dgm:prSet>
      <dgm:spPr/>
    </dgm:pt>
    <dgm:pt modelId="{EDD76D57-7B5F-46D3-892C-76AF1F711663}" type="pres">
      <dgm:prSet presAssocID="{0D6F2CF4-8B23-4D8C-9D64-E62EEE44E7DB}" presName="parSpace" presStyleCnt="0"/>
      <dgm:spPr/>
    </dgm:pt>
    <dgm:pt modelId="{7F020B93-BD79-445D-89B2-FDECAF9B4756}" type="pres">
      <dgm:prSet presAssocID="{B56AC49C-46F1-4B70-93C9-CBEC8F0E5C8E}" presName="parTxOnly" presStyleLbl="node1" presStyleIdx="3" presStyleCnt="5">
        <dgm:presLayoutVars>
          <dgm:bulletEnabled val="1"/>
        </dgm:presLayoutVars>
      </dgm:prSet>
      <dgm:spPr/>
    </dgm:pt>
    <dgm:pt modelId="{970F04B0-DAFE-4DC1-9821-01E0F8C7A04F}" type="pres">
      <dgm:prSet presAssocID="{594D4AE3-E252-4899-9849-26969A5D75AE}" presName="parSpace" presStyleCnt="0"/>
      <dgm:spPr/>
    </dgm:pt>
    <dgm:pt modelId="{9467798A-45F1-41D6-AAE4-94A6A896C2C4}" type="pres">
      <dgm:prSet presAssocID="{93494FB4-397C-495A-88A1-90422E917A7C}" presName="parTxOnly" presStyleLbl="node1" presStyleIdx="4" presStyleCnt="5">
        <dgm:presLayoutVars>
          <dgm:bulletEnabled val="1"/>
        </dgm:presLayoutVars>
      </dgm:prSet>
      <dgm:spPr/>
    </dgm:pt>
  </dgm:ptLst>
  <dgm:cxnLst>
    <dgm:cxn modelId="{CF07F808-65A4-4AA5-8BF4-DB30DAC457E8}" srcId="{93E96EF0-BC39-42F6-85DC-733C67D0979F}" destId="{D5216531-B7F3-4AFD-82C5-CAE7C9BB6381}" srcOrd="0" destOrd="0" parTransId="{223398A4-85F5-4E51-9357-DCF980E9B36B}" sibTransId="{E011A004-A9EE-4FE3-AD0B-EB2CAC447DAF}"/>
    <dgm:cxn modelId="{AD512923-3F02-4B6A-AE2B-23FC80B079F6}" type="presOf" srcId="{93494FB4-397C-495A-88A1-90422E917A7C}" destId="{9467798A-45F1-41D6-AAE4-94A6A896C2C4}" srcOrd="0" destOrd="0" presId="urn:microsoft.com/office/officeart/2005/8/layout/hChevron3"/>
    <dgm:cxn modelId="{39171229-2967-42EE-8DE5-590959DCEF1B}" srcId="{93E96EF0-BC39-42F6-85DC-733C67D0979F}" destId="{82B6725B-67C4-4B04-B8C4-D148C8DC2362}" srcOrd="2" destOrd="0" parTransId="{2B3FFB9F-9B60-4C32-A257-5A67BD7457A9}" sibTransId="{0D6F2CF4-8B23-4D8C-9D64-E62EEE44E7DB}"/>
    <dgm:cxn modelId="{D40F605C-B89E-4608-AFF1-92D96C53B38F}" type="presOf" srcId="{D5216531-B7F3-4AFD-82C5-CAE7C9BB6381}" destId="{C4B859BC-75AF-4C1B-9D87-697D7B988B87}" srcOrd="0" destOrd="0" presId="urn:microsoft.com/office/officeart/2005/8/layout/hChevron3"/>
    <dgm:cxn modelId="{126EC574-B01B-4076-8A0F-088CE9B6627A}" srcId="{93E96EF0-BC39-42F6-85DC-733C67D0979F}" destId="{93494FB4-397C-495A-88A1-90422E917A7C}" srcOrd="4" destOrd="0" parTransId="{E96FA69B-8836-4C96-AFEB-E1539660E2A2}" sibTransId="{ACD92AD1-D7B5-4D2F-A9E0-276AC5A1EAA6}"/>
    <dgm:cxn modelId="{B4BF8557-488A-4777-AC38-A093239E762D}" srcId="{93E96EF0-BC39-42F6-85DC-733C67D0979F}" destId="{B56AC49C-46F1-4B70-93C9-CBEC8F0E5C8E}" srcOrd="3" destOrd="0" parTransId="{C0CEEBF0-2702-4AAD-A8C1-D60D6F2A2C94}" sibTransId="{594D4AE3-E252-4899-9849-26969A5D75AE}"/>
    <dgm:cxn modelId="{761AF883-0925-4CD4-BFA2-1FCBE6CEA23A}" srcId="{93E96EF0-BC39-42F6-85DC-733C67D0979F}" destId="{E76069D3-B784-4CB1-BF9B-DF910F801D06}" srcOrd="1" destOrd="0" parTransId="{D935ECBA-F0B4-4EA1-8D9B-D40D8F331D20}" sibTransId="{E11D5F27-0604-4D9B-84A7-DDC568E8F709}"/>
    <dgm:cxn modelId="{6B96BFA7-2013-45F5-B68E-21F5C92E1418}" type="presOf" srcId="{93E96EF0-BC39-42F6-85DC-733C67D0979F}" destId="{5257E66B-9D74-47A0-92D9-19DB41C44EF8}" srcOrd="0" destOrd="0" presId="urn:microsoft.com/office/officeart/2005/8/layout/hChevron3"/>
    <dgm:cxn modelId="{788651AB-B69E-4BC0-A33A-09F214D22808}" type="presOf" srcId="{82B6725B-67C4-4B04-B8C4-D148C8DC2362}" destId="{43F21EDA-B54B-4665-9EA4-DBD13BD6934A}" srcOrd="0" destOrd="0" presId="urn:microsoft.com/office/officeart/2005/8/layout/hChevron3"/>
    <dgm:cxn modelId="{A68CCED0-9BE4-47E9-AC1B-76442DA83864}" type="presOf" srcId="{B56AC49C-46F1-4B70-93C9-CBEC8F0E5C8E}" destId="{7F020B93-BD79-445D-89B2-FDECAF9B4756}" srcOrd="0" destOrd="0" presId="urn:microsoft.com/office/officeart/2005/8/layout/hChevron3"/>
    <dgm:cxn modelId="{F298F9DC-7B11-42A5-AEA9-3C4A16EE0928}" type="presOf" srcId="{E76069D3-B784-4CB1-BF9B-DF910F801D06}" destId="{66A845C0-5C37-4597-AB5A-A32E069D01EE}" srcOrd="0" destOrd="0" presId="urn:microsoft.com/office/officeart/2005/8/layout/hChevron3"/>
    <dgm:cxn modelId="{081793E9-7A55-4943-BADE-98E1ED8C24A9}" type="presParOf" srcId="{5257E66B-9D74-47A0-92D9-19DB41C44EF8}" destId="{C4B859BC-75AF-4C1B-9D87-697D7B988B87}" srcOrd="0" destOrd="0" presId="urn:microsoft.com/office/officeart/2005/8/layout/hChevron3"/>
    <dgm:cxn modelId="{F3676CB5-C54D-41CD-9E12-188258006F03}" type="presParOf" srcId="{5257E66B-9D74-47A0-92D9-19DB41C44EF8}" destId="{9D5A9ADF-09E2-4B2D-B296-32B27BA3A1EF}" srcOrd="1" destOrd="0" presId="urn:microsoft.com/office/officeart/2005/8/layout/hChevron3"/>
    <dgm:cxn modelId="{CADB9E29-EF72-46DC-A981-C4036B728CE6}" type="presParOf" srcId="{5257E66B-9D74-47A0-92D9-19DB41C44EF8}" destId="{66A845C0-5C37-4597-AB5A-A32E069D01EE}" srcOrd="2" destOrd="0" presId="urn:microsoft.com/office/officeart/2005/8/layout/hChevron3"/>
    <dgm:cxn modelId="{78695385-03C1-49B8-B928-8D4834E5ED49}" type="presParOf" srcId="{5257E66B-9D74-47A0-92D9-19DB41C44EF8}" destId="{7DC8F0A9-C3F8-4179-B966-804C78846286}" srcOrd="3" destOrd="0" presId="urn:microsoft.com/office/officeart/2005/8/layout/hChevron3"/>
    <dgm:cxn modelId="{7799DF9A-F7E3-4270-AB5B-1CCEF98F25CE}" type="presParOf" srcId="{5257E66B-9D74-47A0-92D9-19DB41C44EF8}" destId="{43F21EDA-B54B-4665-9EA4-DBD13BD6934A}" srcOrd="4" destOrd="0" presId="urn:microsoft.com/office/officeart/2005/8/layout/hChevron3"/>
    <dgm:cxn modelId="{6F5DA9E4-48F9-43F0-94DD-3DE951A0CF96}" type="presParOf" srcId="{5257E66B-9D74-47A0-92D9-19DB41C44EF8}" destId="{EDD76D57-7B5F-46D3-892C-76AF1F711663}" srcOrd="5" destOrd="0" presId="urn:microsoft.com/office/officeart/2005/8/layout/hChevron3"/>
    <dgm:cxn modelId="{9CD8CBF3-0ECD-4E8D-B606-B98E1B541187}" type="presParOf" srcId="{5257E66B-9D74-47A0-92D9-19DB41C44EF8}" destId="{7F020B93-BD79-445D-89B2-FDECAF9B4756}" srcOrd="6" destOrd="0" presId="urn:microsoft.com/office/officeart/2005/8/layout/hChevron3"/>
    <dgm:cxn modelId="{87FCDE03-3747-4B9E-85C9-F85440DC6505}" type="presParOf" srcId="{5257E66B-9D74-47A0-92D9-19DB41C44EF8}" destId="{970F04B0-DAFE-4DC1-9821-01E0F8C7A04F}" srcOrd="7" destOrd="0" presId="urn:microsoft.com/office/officeart/2005/8/layout/hChevron3"/>
    <dgm:cxn modelId="{B942A349-097E-4030-A2CF-711AA6D9708E}" type="presParOf" srcId="{5257E66B-9D74-47A0-92D9-19DB41C44EF8}" destId="{9467798A-45F1-41D6-AAE4-94A6A896C2C4}"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3EFE11-6859-4B88-ADDD-FD45133DB614}" type="doc">
      <dgm:prSet loTypeId="urn:microsoft.com/office/officeart/2005/8/layout/chevron1" loCatId="process" qsTypeId="urn:microsoft.com/office/officeart/2005/8/quickstyle/simple1" qsCatId="simple" csTypeId="urn:microsoft.com/office/officeart/2005/8/colors/accent1_2" csCatId="accent1" phldr="1"/>
      <dgm:spPr/>
    </dgm:pt>
    <dgm:pt modelId="{11ECD0E7-5586-48EA-873E-53BB1332E792}">
      <dgm:prSet phldrT="[Text]" phldr="0"/>
      <dgm:spPr/>
      <dgm:t>
        <a:bodyPr/>
        <a:lstStyle/>
        <a:p>
          <a:pPr rtl="0"/>
          <a:r>
            <a:rPr lang="en-US">
              <a:latin typeface="Calibri"/>
            </a:rPr>
            <a:t>38 placements</a:t>
          </a:r>
          <a:endParaRPr lang="en-US"/>
        </a:p>
      </dgm:t>
    </dgm:pt>
    <dgm:pt modelId="{44197510-0C0E-476E-B259-48E487A37D0B}" type="parTrans" cxnId="{9BE23CDD-13F5-4E1D-96CF-D63C5AE2373E}">
      <dgm:prSet/>
      <dgm:spPr/>
      <dgm:t>
        <a:bodyPr/>
        <a:lstStyle/>
        <a:p>
          <a:endParaRPr lang="en-GB"/>
        </a:p>
      </dgm:t>
    </dgm:pt>
    <dgm:pt modelId="{155D0DDA-0A2E-4E29-B22F-2885F3D66AD3}" type="sibTrans" cxnId="{9BE23CDD-13F5-4E1D-96CF-D63C5AE2373E}">
      <dgm:prSet/>
      <dgm:spPr/>
      <dgm:t>
        <a:bodyPr/>
        <a:lstStyle/>
        <a:p>
          <a:endParaRPr lang="en-GB"/>
        </a:p>
      </dgm:t>
    </dgm:pt>
    <dgm:pt modelId="{430B6779-A3DD-4039-9BF1-6C78EDCF6396}">
      <dgm:prSet phldrT="[Text]" phldr="0"/>
      <dgm:spPr/>
      <dgm:t>
        <a:bodyPr/>
        <a:lstStyle/>
        <a:p>
          <a:pPr rtl="0"/>
          <a:r>
            <a:rPr lang="en-US">
              <a:latin typeface="Calibri"/>
            </a:rPr>
            <a:t>25 secured employment</a:t>
          </a:r>
        </a:p>
      </dgm:t>
    </dgm:pt>
    <dgm:pt modelId="{5A9AB756-8ABC-4910-B792-BB0F9A96B8CE}" type="parTrans" cxnId="{75FB6650-70D9-4E4C-9DFB-8FFD73CB3526}">
      <dgm:prSet/>
      <dgm:spPr/>
      <dgm:t>
        <a:bodyPr/>
        <a:lstStyle/>
        <a:p>
          <a:endParaRPr lang="en-GB"/>
        </a:p>
      </dgm:t>
    </dgm:pt>
    <dgm:pt modelId="{F57168A3-F8CA-470C-981D-228E6771304C}" type="sibTrans" cxnId="{75FB6650-70D9-4E4C-9DFB-8FFD73CB3526}">
      <dgm:prSet/>
      <dgm:spPr/>
      <dgm:t>
        <a:bodyPr/>
        <a:lstStyle/>
        <a:p>
          <a:endParaRPr lang="en-GB"/>
        </a:p>
      </dgm:t>
    </dgm:pt>
    <dgm:pt modelId="{3537B613-AEEF-4C7E-9F03-1731EBEC5B5B}">
      <dgm:prSet phldr="0"/>
      <dgm:spPr/>
      <dgm:t>
        <a:bodyPr/>
        <a:lstStyle/>
        <a:p>
          <a:pPr rtl="0"/>
          <a:r>
            <a:rPr lang="en-US">
              <a:latin typeface="Calibri"/>
            </a:rPr>
            <a:t>Royal London Hospital or Tower Hamlets GP services</a:t>
          </a:r>
          <a:endParaRPr lang="en-US"/>
        </a:p>
      </dgm:t>
    </dgm:pt>
    <dgm:pt modelId="{35E8A318-9E55-4787-B50D-88774587051D}" type="parTrans" cxnId="{04E23719-980C-4854-A82B-9404DA07DAC1}">
      <dgm:prSet/>
      <dgm:spPr/>
      <dgm:t>
        <a:bodyPr/>
        <a:lstStyle/>
        <a:p>
          <a:endParaRPr lang="en-GB"/>
        </a:p>
      </dgm:t>
    </dgm:pt>
    <dgm:pt modelId="{844D9244-3FDB-4567-B762-E7882ACED47D}" type="sibTrans" cxnId="{04E23719-980C-4854-A82B-9404DA07DAC1}">
      <dgm:prSet/>
      <dgm:spPr/>
      <dgm:t>
        <a:bodyPr/>
        <a:lstStyle/>
        <a:p>
          <a:endParaRPr lang="en-GB"/>
        </a:p>
      </dgm:t>
    </dgm:pt>
    <dgm:pt modelId="{E607D656-5E44-45F3-A919-4729A2E5F379}" type="pres">
      <dgm:prSet presAssocID="{5D3EFE11-6859-4B88-ADDD-FD45133DB614}" presName="Name0" presStyleCnt="0">
        <dgm:presLayoutVars>
          <dgm:dir/>
          <dgm:animLvl val="lvl"/>
          <dgm:resizeHandles val="exact"/>
        </dgm:presLayoutVars>
      </dgm:prSet>
      <dgm:spPr/>
    </dgm:pt>
    <dgm:pt modelId="{4F3ECC2E-9CA3-48AC-8E02-54F0434FD882}" type="pres">
      <dgm:prSet presAssocID="{11ECD0E7-5586-48EA-873E-53BB1332E792}" presName="parTxOnly" presStyleLbl="node1" presStyleIdx="0" presStyleCnt="3">
        <dgm:presLayoutVars>
          <dgm:chMax val="0"/>
          <dgm:chPref val="0"/>
          <dgm:bulletEnabled val="1"/>
        </dgm:presLayoutVars>
      </dgm:prSet>
      <dgm:spPr/>
    </dgm:pt>
    <dgm:pt modelId="{742E0CCD-E054-4958-9432-273464304998}" type="pres">
      <dgm:prSet presAssocID="{155D0DDA-0A2E-4E29-B22F-2885F3D66AD3}" presName="parTxOnlySpace" presStyleCnt="0"/>
      <dgm:spPr/>
    </dgm:pt>
    <dgm:pt modelId="{71DC5F5C-C933-40A3-9A59-1C44AFC4CFE2}" type="pres">
      <dgm:prSet presAssocID="{430B6779-A3DD-4039-9BF1-6C78EDCF6396}" presName="parTxOnly" presStyleLbl="node1" presStyleIdx="1" presStyleCnt="3">
        <dgm:presLayoutVars>
          <dgm:chMax val="0"/>
          <dgm:chPref val="0"/>
          <dgm:bulletEnabled val="1"/>
        </dgm:presLayoutVars>
      </dgm:prSet>
      <dgm:spPr/>
    </dgm:pt>
    <dgm:pt modelId="{22C39471-5C49-49D4-8DC6-442059CAD9CE}" type="pres">
      <dgm:prSet presAssocID="{F57168A3-F8CA-470C-981D-228E6771304C}" presName="parTxOnlySpace" presStyleCnt="0"/>
      <dgm:spPr/>
    </dgm:pt>
    <dgm:pt modelId="{A8873F2A-CA95-411D-8162-42069A6E2571}" type="pres">
      <dgm:prSet presAssocID="{3537B613-AEEF-4C7E-9F03-1731EBEC5B5B}" presName="parTxOnly" presStyleLbl="node1" presStyleIdx="2" presStyleCnt="3">
        <dgm:presLayoutVars>
          <dgm:chMax val="0"/>
          <dgm:chPref val="0"/>
          <dgm:bulletEnabled val="1"/>
        </dgm:presLayoutVars>
      </dgm:prSet>
      <dgm:spPr/>
    </dgm:pt>
  </dgm:ptLst>
  <dgm:cxnLst>
    <dgm:cxn modelId="{E64A8507-E652-4050-93F3-55B97FCC003B}" type="presOf" srcId="{430B6779-A3DD-4039-9BF1-6C78EDCF6396}" destId="{71DC5F5C-C933-40A3-9A59-1C44AFC4CFE2}" srcOrd="0" destOrd="0" presId="urn:microsoft.com/office/officeart/2005/8/layout/chevron1"/>
    <dgm:cxn modelId="{D353F507-5061-49AF-B0F3-64246C6E28C3}" type="presOf" srcId="{5D3EFE11-6859-4B88-ADDD-FD45133DB614}" destId="{E607D656-5E44-45F3-A919-4729A2E5F379}" srcOrd="0" destOrd="0" presId="urn:microsoft.com/office/officeart/2005/8/layout/chevron1"/>
    <dgm:cxn modelId="{04E23719-980C-4854-A82B-9404DA07DAC1}" srcId="{5D3EFE11-6859-4B88-ADDD-FD45133DB614}" destId="{3537B613-AEEF-4C7E-9F03-1731EBEC5B5B}" srcOrd="2" destOrd="0" parTransId="{35E8A318-9E55-4787-B50D-88774587051D}" sibTransId="{844D9244-3FDB-4567-B762-E7882ACED47D}"/>
    <dgm:cxn modelId="{A544863F-6A56-4D15-AAF8-AE26DCB30DF3}" type="presOf" srcId="{3537B613-AEEF-4C7E-9F03-1731EBEC5B5B}" destId="{A8873F2A-CA95-411D-8162-42069A6E2571}" srcOrd="0" destOrd="0" presId="urn:microsoft.com/office/officeart/2005/8/layout/chevron1"/>
    <dgm:cxn modelId="{75FB6650-70D9-4E4C-9DFB-8FFD73CB3526}" srcId="{5D3EFE11-6859-4B88-ADDD-FD45133DB614}" destId="{430B6779-A3DD-4039-9BF1-6C78EDCF6396}" srcOrd="1" destOrd="0" parTransId="{5A9AB756-8ABC-4910-B792-BB0F9A96B8CE}" sibTransId="{F57168A3-F8CA-470C-981D-228E6771304C}"/>
    <dgm:cxn modelId="{34656770-1100-499D-B9AD-331A1CB06F85}" type="presOf" srcId="{11ECD0E7-5586-48EA-873E-53BB1332E792}" destId="{4F3ECC2E-9CA3-48AC-8E02-54F0434FD882}" srcOrd="0" destOrd="0" presId="urn:microsoft.com/office/officeart/2005/8/layout/chevron1"/>
    <dgm:cxn modelId="{9BE23CDD-13F5-4E1D-96CF-D63C5AE2373E}" srcId="{5D3EFE11-6859-4B88-ADDD-FD45133DB614}" destId="{11ECD0E7-5586-48EA-873E-53BB1332E792}" srcOrd="0" destOrd="0" parTransId="{44197510-0C0E-476E-B259-48E487A37D0B}" sibTransId="{155D0DDA-0A2E-4E29-B22F-2885F3D66AD3}"/>
    <dgm:cxn modelId="{2ABEE7DF-9C18-4D9A-A76A-6AAAE8E29B8F}" type="presParOf" srcId="{E607D656-5E44-45F3-A919-4729A2E5F379}" destId="{4F3ECC2E-9CA3-48AC-8E02-54F0434FD882}" srcOrd="0" destOrd="0" presId="urn:microsoft.com/office/officeart/2005/8/layout/chevron1"/>
    <dgm:cxn modelId="{B81D799F-2BEA-4540-8BBD-C5417121DFB9}" type="presParOf" srcId="{E607D656-5E44-45F3-A919-4729A2E5F379}" destId="{742E0CCD-E054-4958-9432-273464304998}" srcOrd="1" destOrd="0" presId="urn:microsoft.com/office/officeart/2005/8/layout/chevron1"/>
    <dgm:cxn modelId="{4067CF2F-F8E1-43FA-A633-06569CB60970}" type="presParOf" srcId="{E607D656-5E44-45F3-A919-4729A2E5F379}" destId="{71DC5F5C-C933-40A3-9A59-1C44AFC4CFE2}" srcOrd="2" destOrd="0" presId="urn:microsoft.com/office/officeart/2005/8/layout/chevron1"/>
    <dgm:cxn modelId="{CC842691-2B8D-431F-9624-8AB3365E1D05}" type="presParOf" srcId="{E607D656-5E44-45F3-A919-4729A2E5F379}" destId="{22C39471-5C49-49D4-8DC6-442059CAD9CE}" srcOrd="3" destOrd="0" presId="urn:microsoft.com/office/officeart/2005/8/layout/chevron1"/>
    <dgm:cxn modelId="{E0B77AB6-BFC8-43B3-B312-5395D9500149}" type="presParOf" srcId="{E607D656-5E44-45F3-A919-4729A2E5F379}" destId="{A8873F2A-CA95-411D-8162-42069A6E2571}"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24396-709A-42D2-A6A0-AB421ADD68AD}">
      <dsp:nvSpPr>
        <dsp:cNvPr id="0" name=""/>
        <dsp:cNvSpPr/>
      </dsp:nvSpPr>
      <dsp:spPr>
        <a:xfrm>
          <a:off x="0" y="577163"/>
          <a:ext cx="8325717" cy="12162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F2FA93-3720-4BAC-A966-C04B835A8869}">
      <dsp:nvSpPr>
        <dsp:cNvPr id="0" name=""/>
        <dsp:cNvSpPr/>
      </dsp:nvSpPr>
      <dsp:spPr>
        <a:xfrm>
          <a:off x="219228" y="799147"/>
          <a:ext cx="497303" cy="5393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F5746-F6FF-4B0A-8606-9C7C492D2636}">
      <dsp:nvSpPr>
        <dsp:cNvPr id="0" name=""/>
        <dsp:cNvSpPr/>
      </dsp:nvSpPr>
      <dsp:spPr>
        <a:xfrm>
          <a:off x="935760" y="557906"/>
          <a:ext cx="7164926" cy="121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871" tIns="128871" rIns="128871" bIns="128871" numCol="1" spcCol="1270" anchor="ctr" anchorCtr="0">
          <a:noAutofit/>
        </a:bodyPr>
        <a:lstStyle/>
        <a:p>
          <a:pPr marL="0" lvl="0" indent="0" algn="l" defTabSz="889000">
            <a:lnSpc>
              <a:spcPct val="100000"/>
            </a:lnSpc>
            <a:spcBef>
              <a:spcPct val="0"/>
            </a:spcBef>
            <a:spcAft>
              <a:spcPct val="35000"/>
            </a:spcAft>
            <a:buNone/>
          </a:pPr>
          <a:r>
            <a:rPr lang="en-GB" sz="2000" kern="1200"/>
            <a:t>"I have found this service incredibly helpful in supporting my post partum recovery. The staff are very friendly and professional“.</a:t>
          </a:r>
          <a:endParaRPr lang="en-US" sz="2000" i="1" kern="1200"/>
        </a:p>
      </dsp:txBody>
      <dsp:txXfrm>
        <a:off x="935760" y="557906"/>
        <a:ext cx="7164926" cy="1217680"/>
      </dsp:txXfrm>
    </dsp:sp>
    <dsp:sp modelId="{43B6C64A-CE4F-4234-99B0-AD3756DF6FFC}">
      <dsp:nvSpPr>
        <dsp:cNvPr id="0" name=""/>
        <dsp:cNvSpPr/>
      </dsp:nvSpPr>
      <dsp:spPr>
        <a:xfrm>
          <a:off x="0" y="2159938"/>
          <a:ext cx="8325717" cy="13123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D0E588-6236-4E70-A993-BE2091F6ED63}">
      <dsp:nvSpPr>
        <dsp:cNvPr id="0" name=""/>
        <dsp:cNvSpPr/>
      </dsp:nvSpPr>
      <dsp:spPr>
        <a:xfrm>
          <a:off x="195641" y="2540970"/>
          <a:ext cx="544476" cy="550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0D7501-5875-44F9-8F10-5476275CCFAD}">
      <dsp:nvSpPr>
        <dsp:cNvPr id="0" name=""/>
        <dsp:cNvSpPr/>
      </dsp:nvSpPr>
      <dsp:spPr>
        <a:xfrm>
          <a:off x="945289" y="2234356"/>
          <a:ext cx="7164926" cy="121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871" tIns="128871" rIns="128871" bIns="128871" numCol="1" spcCol="1270" anchor="ctr" anchorCtr="0">
          <a:noAutofit/>
        </a:bodyPr>
        <a:lstStyle/>
        <a:p>
          <a:pPr marL="0" lvl="0" indent="0" algn="l" defTabSz="889000">
            <a:lnSpc>
              <a:spcPct val="100000"/>
            </a:lnSpc>
            <a:spcBef>
              <a:spcPct val="0"/>
            </a:spcBef>
            <a:spcAft>
              <a:spcPct val="35000"/>
            </a:spcAft>
            <a:buNone/>
          </a:pPr>
          <a:r>
            <a:rPr lang="en-GB" sz="2000" kern="1200"/>
            <a:t>“I am very pleased to know that such a place exists as a woman and we can have a detailed conversation with a doctor who is able to explain everything in detail. Please keep this available for women.”</a:t>
          </a:r>
          <a:endParaRPr lang="en-US" sz="2000" kern="1200"/>
        </a:p>
      </dsp:txBody>
      <dsp:txXfrm>
        <a:off x="945289" y="2234356"/>
        <a:ext cx="7164926" cy="1217680"/>
      </dsp:txXfrm>
    </dsp:sp>
    <dsp:sp modelId="{B4DB7946-3812-4B52-9EEF-581857E8FB51}">
      <dsp:nvSpPr>
        <dsp:cNvPr id="0" name=""/>
        <dsp:cNvSpPr/>
      </dsp:nvSpPr>
      <dsp:spPr>
        <a:xfrm>
          <a:off x="0" y="3907232"/>
          <a:ext cx="8325717" cy="8098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2470D0-4CAB-4A24-8A21-54CFDF892278}">
      <dsp:nvSpPr>
        <dsp:cNvPr id="0" name=""/>
        <dsp:cNvSpPr/>
      </dsp:nvSpPr>
      <dsp:spPr>
        <a:xfrm>
          <a:off x="230592" y="4085134"/>
          <a:ext cx="474575" cy="4540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2D695F-2D82-4E50-96C9-8E7D5CF689D0}">
      <dsp:nvSpPr>
        <dsp:cNvPr id="0" name=""/>
        <dsp:cNvSpPr/>
      </dsp:nvSpPr>
      <dsp:spPr>
        <a:xfrm>
          <a:off x="878656" y="3698704"/>
          <a:ext cx="7164926" cy="121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871" tIns="128871" rIns="128871" bIns="128871" numCol="1" spcCol="1270" anchor="ctr" anchorCtr="0">
          <a:noAutofit/>
        </a:bodyPr>
        <a:lstStyle/>
        <a:p>
          <a:pPr marL="0" lvl="0" indent="0" algn="l" defTabSz="889000">
            <a:lnSpc>
              <a:spcPct val="100000"/>
            </a:lnSpc>
            <a:spcBef>
              <a:spcPct val="0"/>
            </a:spcBef>
            <a:spcAft>
              <a:spcPct val="35000"/>
            </a:spcAft>
            <a:buNone/>
          </a:pPr>
          <a:r>
            <a:rPr lang="en-GB" sz="2000" kern="1200"/>
            <a:t>“I loved that I could have a scan and biopsy all on the same day and come back to speak to someone about my results.”</a:t>
          </a:r>
          <a:endParaRPr lang="en-US" sz="2000" kern="1200"/>
        </a:p>
      </dsp:txBody>
      <dsp:txXfrm>
        <a:off x="878656" y="3698704"/>
        <a:ext cx="7164926" cy="1217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01DAC-13E4-4C2D-BC1A-42B44AB08A02}">
      <dsp:nvSpPr>
        <dsp:cNvPr id="0" name=""/>
        <dsp:cNvSpPr/>
      </dsp:nvSpPr>
      <dsp:spPr>
        <a:xfrm>
          <a:off x="51" y="14251"/>
          <a:ext cx="4913783" cy="691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t>Women’s Commission</a:t>
          </a:r>
        </a:p>
      </dsp:txBody>
      <dsp:txXfrm>
        <a:off x="51" y="14251"/>
        <a:ext cx="4913783" cy="691200"/>
      </dsp:txXfrm>
    </dsp:sp>
    <dsp:sp modelId="{4E87D5E5-1D89-494B-AD29-FA5010EA00A9}">
      <dsp:nvSpPr>
        <dsp:cNvPr id="0" name=""/>
        <dsp:cNvSpPr/>
      </dsp:nvSpPr>
      <dsp:spPr>
        <a:xfrm>
          <a:off x="2" y="719703"/>
          <a:ext cx="4913783" cy="363163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kern="1200"/>
            <a:t>Being heard and taken seriously</a:t>
          </a:r>
        </a:p>
        <a:p>
          <a:pPr marL="228600" lvl="1" indent="-228600" algn="l" defTabSz="1066800">
            <a:lnSpc>
              <a:spcPct val="90000"/>
            </a:lnSpc>
            <a:spcBef>
              <a:spcPct val="0"/>
            </a:spcBef>
            <a:spcAft>
              <a:spcPct val="15000"/>
            </a:spcAft>
            <a:buChar char="•"/>
          </a:pPr>
          <a:r>
            <a:rPr lang="en-GB" sz="2400" kern="1200"/>
            <a:t>Barriers to health information</a:t>
          </a:r>
        </a:p>
        <a:p>
          <a:pPr marL="228600" lvl="1" indent="-228600" algn="l" defTabSz="1066800">
            <a:lnSpc>
              <a:spcPct val="90000"/>
            </a:lnSpc>
            <a:spcBef>
              <a:spcPct val="0"/>
            </a:spcBef>
            <a:spcAft>
              <a:spcPct val="15000"/>
            </a:spcAft>
            <a:buChar char="•"/>
          </a:pPr>
          <a:r>
            <a:rPr lang="en-GB" sz="2400" kern="1200"/>
            <a:t>Barriers to accessing healthy food</a:t>
          </a:r>
        </a:p>
        <a:p>
          <a:pPr marL="228600" lvl="1" indent="-228600" algn="l" defTabSz="1066800">
            <a:lnSpc>
              <a:spcPct val="90000"/>
            </a:lnSpc>
            <a:spcBef>
              <a:spcPct val="0"/>
            </a:spcBef>
            <a:spcAft>
              <a:spcPct val="15000"/>
            </a:spcAft>
            <a:buChar char="•"/>
          </a:pPr>
          <a:r>
            <a:rPr lang="en-GB" sz="2400" kern="1200"/>
            <a:t>Barriers to physical activity and access to suitable facilities</a:t>
          </a:r>
        </a:p>
      </dsp:txBody>
      <dsp:txXfrm>
        <a:off x="2" y="719703"/>
        <a:ext cx="4913783" cy="3631635"/>
      </dsp:txXfrm>
    </dsp:sp>
    <dsp:sp modelId="{A5B43828-2F14-4A13-B7CD-0CF0D0A25B9E}">
      <dsp:nvSpPr>
        <dsp:cNvPr id="0" name=""/>
        <dsp:cNvSpPr/>
      </dsp:nvSpPr>
      <dsp:spPr>
        <a:xfrm>
          <a:off x="5601764" y="14251"/>
          <a:ext cx="4913783" cy="691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t>Muslim Women’s Health Initiative</a:t>
          </a:r>
        </a:p>
      </dsp:txBody>
      <dsp:txXfrm>
        <a:off x="5601764" y="14251"/>
        <a:ext cx="4913783" cy="691200"/>
      </dsp:txXfrm>
    </dsp:sp>
    <dsp:sp modelId="{BE746430-30A3-41E8-970C-6960D4015B43}">
      <dsp:nvSpPr>
        <dsp:cNvPr id="0" name=""/>
        <dsp:cNvSpPr/>
      </dsp:nvSpPr>
      <dsp:spPr>
        <a:xfrm>
          <a:off x="5601764" y="705451"/>
          <a:ext cx="4913783" cy="363163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kern="1200"/>
            <a:t>Cost of living leading to skipped meals and reliance on food banks</a:t>
          </a:r>
        </a:p>
        <a:p>
          <a:pPr marL="228600" lvl="1" indent="-228600" algn="l" defTabSz="1066800">
            <a:lnSpc>
              <a:spcPct val="90000"/>
            </a:lnSpc>
            <a:spcBef>
              <a:spcPct val="0"/>
            </a:spcBef>
            <a:spcAft>
              <a:spcPct val="15000"/>
            </a:spcAft>
            <a:buChar char="•"/>
          </a:pPr>
          <a:r>
            <a:rPr lang="en-GB" sz="2400" kern="1200"/>
            <a:t>Limited women-only spaces</a:t>
          </a:r>
        </a:p>
        <a:p>
          <a:pPr marL="228600" lvl="1" indent="-228600" algn="l" defTabSz="1066800">
            <a:lnSpc>
              <a:spcPct val="90000"/>
            </a:lnSpc>
            <a:spcBef>
              <a:spcPct val="0"/>
            </a:spcBef>
            <a:spcAft>
              <a:spcPct val="15000"/>
            </a:spcAft>
            <a:buChar char="•"/>
          </a:pPr>
          <a:r>
            <a:rPr lang="en-GB" sz="2400" kern="1200"/>
            <a:t>Trust issues with health and care services</a:t>
          </a:r>
        </a:p>
        <a:p>
          <a:pPr marL="228600" lvl="1" indent="-228600" algn="l" defTabSz="1066800">
            <a:lnSpc>
              <a:spcPct val="90000"/>
            </a:lnSpc>
            <a:spcBef>
              <a:spcPct val="0"/>
            </a:spcBef>
            <a:spcAft>
              <a:spcPct val="15000"/>
            </a:spcAft>
            <a:buChar char="•"/>
          </a:pPr>
          <a:r>
            <a:rPr lang="en-GB" sz="2400" kern="1200"/>
            <a:t>Communication gaps, lack of interpreters, judgements</a:t>
          </a:r>
        </a:p>
        <a:p>
          <a:pPr marL="228600" lvl="1" indent="-228600" algn="l" defTabSz="1066800">
            <a:lnSpc>
              <a:spcPct val="90000"/>
            </a:lnSpc>
            <a:spcBef>
              <a:spcPct val="0"/>
            </a:spcBef>
            <a:spcAft>
              <a:spcPct val="15000"/>
            </a:spcAft>
            <a:buChar char="•"/>
          </a:pPr>
          <a:r>
            <a:rPr lang="en-GB" sz="2400" kern="1200"/>
            <a:t>Cultural sensitivity missing in service delivery</a:t>
          </a:r>
        </a:p>
      </dsp:txBody>
      <dsp:txXfrm>
        <a:off x="5601764" y="705451"/>
        <a:ext cx="4913783" cy="36316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859BC-75AF-4C1B-9D87-697D7B988B87}">
      <dsp:nvSpPr>
        <dsp:cNvPr id="0" name=""/>
        <dsp:cNvSpPr/>
      </dsp:nvSpPr>
      <dsp:spPr>
        <a:xfrm>
          <a:off x="1314" y="2677527"/>
          <a:ext cx="2563564" cy="102542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solidFill>
                <a:schemeClr val="tx1"/>
              </a:solidFill>
              <a:latin typeface="Arial"/>
              <a:cs typeface="Arial"/>
            </a:rPr>
            <a:t>68-year-old female admitted for Respiratory problems</a:t>
          </a:r>
        </a:p>
      </dsp:txBody>
      <dsp:txXfrm>
        <a:off x="1314" y="2677527"/>
        <a:ext cx="2307208" cy="1025425"/>
      </dsp:txXfrm>
    </dsp:sp>
    <dsp:sp modelId="{66A845C0-5C37-4597-AB5A-A32E069D01EE}">
      <dsp:nvSpPr>
        <dsp:cNvPr id="0" name=""/>
        <dsp:cNvSpPr/>
      </dsp:nvSpPr>
      <dsp:spPr>
        <a:xfrm>
          <a:off x="2052166" y="2677527"/>
          <a:ext cx="2563564" cy="10254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rtl="0">
            <a:lnSpc>
              <a:spcPct val="90000"/>
            </a:lnSpc>
            <a:spcBef>
              <a:spcPct val="0"/>
            </a:spcBef>
            <a:spcAft>
              <a:spcPct val="35000"/>
            </a:spcAft>
            <a:buNone/>
          </a:pPr>
          <a:r>
            <a:rPr lang="en-US" sz="800" kern="1200">
              <a:solidFill>
                <a:schemeClr val="tx1"/>
              </a:solidFill>
              <a:latin typeface="Arial"/>
              <a:cs typeface="Arial"/>
            </a:rPr>
            <a:t>Patient screened and opt-out automatic referral sent to the Tobacco Dependence Inpatient Service</a:t>
          </a:r>
        </a:p>
      </dsp:txBody>
      <dsp:txXfrm>
        <a:off x="2564879" y="2677527"/>
        <a:ext cx="1538139" cy="1025425"/>
      </dsp:txXfrm>
    </dsp:sp>
    <dsp:sp modelId="{43F21EDA-B54B-4665-9EA4-DBD13BD6934A}">
      <dsp:nvSpPr>
        <dsp:cNvPr id="0" name=""/>
        <dsp:cNvSpPr/>
      </dsp:nvSpPr>
      <dsp:spPr>
        <a:xfrm>
          <a:off x="4103017" y="2677527"/>
          <a:ext cx="2563564" cy="10254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rtl="0">
            <a:lnSpc>
              <a:spcPct val="90000"/>
            </a:lnSpc>
            <a:spcBef>
              <a:spcPct val="0"/>
            </a:spcBef>
            <a:spcAft>
              <a:spcPct val="35000"/>
            </a:spcAft>
            <a:buNone/>
          </a:pPr>
          <a:r>
            <a:rPr lang="en-US" sz="800" kern="1200">
              <a:solidFill>
                <a:schemeClr val="tx1"/>
              </a:solidFill>
              <a:latin typeface="Arial"/>
              <a:cs typeface="Arial"/>
            </a:rPr>
            <a:t>Patient visited to explore current smoking patterns, triggers, readiness to stop smoking</a:t>
          </a:r>
        </a:p>
      </dsp:txBody>
      <dsp:txXfrm>
        <a:off x="4615730" y="2677527"/>
        <a:ext cx="1538139" cy="1025425"/>
      </dsp:txXfrm>
    </dsp:sp>
    <dsp:sp modelId="{7F020B93-BD79-445D-89B2-FDECAF9B4756}">
      <dsp:nvSpPr>
        <dsp:cNvPr id="0" name=""/>
        <dsp:cNvSpPr/>
      </dsp:nvSpPr>
      <dsp:spPr>
        <a:xfrm>
          <a:off x="6153869" y="2677527"/>
          <a:ext cx="2563564" cy="10254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rtl="0">
            <a:lnSpc>
              <a:spcPct val="90000"/>
            </a:lnSpc>
            <a:spcBef>
              <a:spcPct val="0"/>
            </a:spcBef>
            <a:spcAft>
              <a:spcPct val="35000"/>
            </a:spcAft>
            <a:buNone/>
          </a:pPr>
          <a:r>
            <a:rPr lang="en-US" sz="800" kern="1200">
              <a:solidFill>
                <a:schemeClr val="tx1"/>
              </a:solidFill>
              <a:latin typeface="Arial"/>
              <a:cs typeface="Arial"/>
            </a:rPr>
            <a:t>Supported with nicotine patches and prescribed a supply for after discharge</a:t>
          </a:r>
        </a:p>
      </dsp:txBody>
      <dsp:txXfrm>
        <a:off x="6666582" y="2677527"/>
        <a:ext cx="1538139" cy="1025425"/>
      </dsp:txXfrm>
    </dsp:sp>
    <dsp:sp modelId="{9467798A-45F1-41D6-AAE4-94A6A896C2C4}">
      <dsp:nvSpPr>
        <dsp:cNvPr id="0" name=""/>
        <dsp:cNvSpPr/>
      </dsp:nvSpPr>
      <dsp:spPr>
        <a:xfrm>
          <a:off x="8204720" y="2677527"/>
          <a:ext cx="2563564" cy="10254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Arial"/>
              <a:cs typeface="Arial"/>
            </a:rPr>
            <a:t>Patient has stayed tobacco free and enjoying food more!</a:t>
          </a:r>
        </a:p>
      </dsp:txBody>
      <dsp:txXfrm>
        <a:off x="8717433" y="2677527"/>
        <a:ext cx="1538139" cy="10254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ECC2E-9CA3-48AC-8E02-54F0434FD882}">
      <dsp:nvSpPr>
        <dsp:cNvPr id="0" name=""/>
        <dsp:cNvSpPr/>
      </dsp:nvSpPr>
      <dsp:spPr>
        <a:xfrm>
          <a:off x="1785" y="1805106"/>
          <a:ext cx="2175867" cy="8703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rPr>
            <a:t>38 placements</a:t>
          </a:r>
          <a:endParaRPr lang="en-US" sz="1400" kern="1200"/>
        </a:p>
      </dsp:txBody>
      <dsp:txXfrm>
        <a:off x="436958" y="1805106"/>
        <a:ext cx="1305521" cy="870346"/>
      </dsp:txXfrm>
    </dsp:sp>
    <dsp:sp modelId="{71DC5F5C-C933-40A3-9A59-1C44AFC4CFE2}">
      <dsp:nvSpPr>
        <dsp:cNvPr id="0" name=""/>
        <dsp:cNvSpPr/>
      </dsp:nvSpPr>
      <dsp:spPr>
        <a:xfrm>
          <a:off x="1960066" y="1805106"/>
          <a:ext cx="2175867" cy="8703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rPr>
            <a:t>25 secured employment</a:t>
          </a:r>
        </a:p>
      </dsp:txBody>
      <dsp:txXfrm>
        <a:off x="2395239" y="1805106"/>
        <a:ext cx="1305521" cy="870346"/>
      </dsp:txXfrm>
    </dsp:sp>
    <dsp:sp modelId="{A8873F2A-CA95-411D-8162-42069A6E2571}">
      <dsp:nvSpPr>
        <dsp:cNvPr id="0" name=""/>
        <dsp:cNvSpPr/>
      </dsp:nvSpPr>
      <dsp:spPr>
        <a:xfrm>
          <a:off x="3918346" y="1805106"/>
          <a:ext cx="2175867" cy="8703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rPr>
            <a:t>Royal London Hospital or Tower Hamlets GP services</a:t>
          </a:r>
          <a:endParaRPr lang="en-US" sz="1400" kern="1200"/>
        </a:p>
      </dsp:txBody>
      <dsp:txXfrm>
        <a:off x="4353519" y="1805106"/>
        <a:ext cx="1305521" cy="8703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9CEDBFB-D03A-CCBD-BC72-901AB8F7D0B5}"/>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30014706-41CB-4AF8-B564-8FC0106E6BD8}" type="slidenum">
              <a:rPr lang="en-GB" smtClean="0"/>
              <a:t>‹#›</a:t>
            </a:fld>
            <a:endParaRPr lang="en-GB"/>
          </a:p>
        </p:txBody>
      </p:sp>
    </p:spTree>
    <p:extLst>
      <p:ext uri="{BB962C8B-B14F-4D97-AF65-F5344CB8AC3E}">
        <p14:creationId xmlns:p14="http://schemas.microsoft.com/office/powerpoint/2010/main" val="179173650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A1E70C2-97DB-2433-DDA4-A107C2EA948D}"/>
              </a:ext>
            </a:extLst>
          </p:cNvPr>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A0B7E84A-886A-42BD-B16C-618EF3B2882E}" type="slidenum">
              <a:rPr lang="en-GB" smtClean="0"/>
              <a:t>‹#›</a:t>
            </a:fld>
            <a:endParaRPr lang="en-GB"/>
          </a:p>
        </p:txBody>
      </p:sp>
      <p:sp>
        <p:nvSpPr>
          <p:cNvPr id="9" name="Slide Image Placeholder 8">
            <a:extLst>
              <a:ext uri="{FF2B5EF4-FFF2-40B4-BE49-F238E27FC236}">
                <a16:creationId xmlns:a16="http://schemas.microsoft.com/office/drawing/2014/main" id="{D37AA2A4-F625-A53F-2D24-361E95C205C8}"/>
              </a:ext>
            </a:extLst>
          </p:cNvPr>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276347227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1660422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967851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D7D0E-99F2-F5F9-47C7-A2CD4BA8A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BE9AF-0E53-D6E1-679B-9A2958AFFB3E}"/>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CB37A905-A259-02E1-1B77-75C6B17E08D3}"/>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980736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FE6D5-9129-94A1-788F-C1C611FE3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9E503-1F60-FED8-9574-DE5666161302}"/>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D8FDB8D8-EFB5-AA68-9345-70D265BD210C}"/>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201489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58240-F415-DF58-D7FD-0C07513F3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4F17D-42F9-5AD9-763D-786E8366A8B5}"/>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39165119-B412-3EFF-4025-D2A9BC967B57}"/>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794883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CFC26-3A9C-ED2B-1C63-FA82519C0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B0245-F9C1-BF01-385D-688CD98359C4}"/>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3FF7A2A7-4451-2BB2-E913-996523E34474}"/>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1317929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D5D9-C897-0749-260A-99CCF0FD8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213C7-2F38-9A3F-3361-0E2E3E46055D}"/>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5FD09FC7-B104-4D64-E29B-F6A7990F86FC}"/>
              </a:ext>
            </a:extLst>
          </p:cNvPr>
          <p:cNvSpPr>
            <a:spLocks noGrp="1"/>
          </p:cNvSpPr>
          <p:nvPr>
            <p:ph type="body" idx="1"/>
          </p:nvPr>
        </p:nvSpPr>
        <p:spPr>
          <a:xfrm>
            <a:off x="673577" y="4748163"/>
            <a:ext cx="5388610" cy="3884861"/>
          </a:xfrm>
          <a:prstGeom prst="rect">
            <a:avLst/>
          </a:prstGeom>
        </p:spPr>
        <p:txBody>
          <a:bodyPr/>
          <a:lstStyle/>
          <a:p>
            <a:endParaRPr lang="en-GB" sz="1200" i="1" kern="1200">
              <a:solidFill>
                <a:schemeClr val="tx1"/>
              </a:solidFill>
              <a:effectLst/>
              <a:latin typeface="+mn-lt"/>
              <a:ea typeface="+mn-ea"/>
              <a:cs typeface="+mn-cs"/>
            </a:endParaRPr>
          </a:p>
        </p:txBody>
      </p:sp>
    </p:spTree>
    <p:extLst>
      <p:ext uri="{BB962C8B-B14F-4D97-AF65-F5344CB8AC3E}">
        <p14:creationId xmlns:p14="http://schemas.microsoft.com/office/powerpoint/2010/main" val="3564455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37372-AA35-858F-6BA5-C14E63640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49337-1132-F566-865A-9F4F8D342432}"/>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FAACCB82-1BA2-9568-5966-CC64BEE76DA0}"/>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861262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C93DA-20C4-8B50-D7E5-0A5837C70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16F19-5ECB-47D6-1761-89C0DA6C9924}"/>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BF08FA4A-9717-5358-2AF5-9B9954414E36}"/>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3450662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665C6-AE80-6289-20DA-A0C68B754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5D75F-C16C-2C28-F5E9-2310C011CD7C}"/>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8CDE6C21-1CF4-55B7-8241-3A402F94CDFA}"/>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225189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DF603-FB33-4636-BF2B-4C341AA3B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5D64E-16D2-25CB-F608-8CDFBD91A633}"/>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67BDB3F4-1BA1-7958-B62A-35E528F29DED}"/>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395127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299223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2041917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3004807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1660422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2992239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1083230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3959484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pPr lvl="1"/>
            <a:endParaRPr lang="en-GB" sz="1400">
              <a:latin typeface="Arial"/>
              <a:cs typeface="Arial"/>
            </a:endParaRPr>
          </a:p>
          <a:p>
            <a:endParaRPr lang="en-GB"/>
          </a:p>
        </p:txBody>
      </p:sp>
    </p:spTree>
    <p:extLst>
      <p:ext uri="{BB962C8B-B14F-4D97-AF65-F5344CB8AC3E}">
        <p14:creationId xmlns:p14="http://schemas.microsoft.com/office/powerpoint/2010/main" val="3091079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5CA0C-DF55-E04B-39B8-BF399FCCC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70269-7A51-CDA8-A4F6-4466C4606194}"/>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6AF54F4D-3235-519E-B983-67F493BF6CA9}"/>
              </a:ext>
            </a:extLst>
          </p:cNvPr>
          <p:cNvSpPr>
            <a:spLocks noGrp="1"/>
          </p:cNvSpPr>
          <p:nvPr>
            <p:ph type="body" idx="1"/>
          </p:nvPr>
        </p:nvSpPr>
        <p:spPr>
          <a:xfrm>
            <a:off x="673577" y="4748163"/>
            <a:ext cx="5388610" cy="3884861"/>
          </a:xfrm>
          <a:prstGeom prst="rect">
            <a:avLst/>
          </a:prstGeom>
        </p:spPr>
        <p:txBody>
          <a:bodyPr/>
          <a:lstStyle/>
          <a:p>
            <a:endParaRPr lang="en-GB" sz="1200"/>
          </a:p>
        </p:txBody>
      </p:sp>
    </p:spTree>
    <p:extLst>
      <p:ext uri="{BB962C8B-B14F-4D97-AF65-F5344CB8AC3E}">
        <p14:creationId xmlns:p14="http://schemas.microsoft.com/office/powerpoint/2010/main" val="2033136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47311-897B-2983-3FB6-0E0426AEA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64A33-EF16-1282-193D-7BEBFF7E6114}"/>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0AE7DACB-33F2-8FC9-66DF-6D3298CF7081}"/>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4123800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A194D-6A3E-680F-B634-70A1D3740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454AC-52BB-48D4-F318-CBE064234C75}"/>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D5CAC85A-58C5-220E-9C3A-273E3D9AB0B6}"/>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68511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5CA0C-DF55-E04B-39B8-BF399FCCC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70269-7A51-CDA8-A4F6-4466C4606194}"/>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6AF54F4D-3235-519E-B983-67F493BF6CA9}"/>
              </a:ext>
            </a:extLst>
          </p:cNvPr>
          <p:cNvSpPr>
            <a:spLocks noGrp="1"/>
          </p:cNvSpPr>
          <p:nvPr>
            <p:ph type="body" idx="1"/>
          </p:nvPr>
        </p:nvSpPr>
        <p:spPr>
          <a:xfrm>
            <a:off x="673577" y="4748163"/>
            <a:ext cx="5388610" cy="3884861"/>
          </a:xfrm>
          <a:prstGeom prst="rect">
            <a:avLst/>
          </a:prstGeom>
        </p:spPr>
        <p:txBody>
          <a:bodyPr/>
          <a:lstStyle/>
          <a:p>
            <a:endParaRPr lang="en-GB" sz="1200"/>
          </a:p>
        </p:txBody>
      </p:sp>
    </p:spTree>
    <p:extLst>
      <p:ext uri="{BB962C8B-B14F-4D97-AF65-F5344CB8AC3E}">
        <p14:creationId xmlns:p14="http://schemas.microsoft.com/office/powerpoint/2010/main" val="2033136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CE164-09D3-2767-237B-7C5FF40E9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7192E-3132-9013-D92E-585250D6845F}"/>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3F65D5DD-36B6-049C-6D02-E040A8DBDFA0}"/>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217300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54A01-B8CD-FE25-26A5-46579B733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31CC5-9271-B500-9E97-FAD30C1BE3AF}"/>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CC0F4E4F-2D6F-A362-DEB5-8E44BB8A2A2B}"/>
              </a:ext>
            </a:extLst>
          </p:cNvPr>
          <p:cNvSpPr>
            <a:spLocks noGrp="1"/>
          </p:cNvSpPr>
          <p:nvPr>
            <p:ph type="body" idx="1"/>
          </p:nvPr>
        </p:nvSpPr>
        <p:spPr>
          <a:xfrm>
            <a:off x="673577" y="4748163"/>
            <a:ext cx="5388610" cy="3884861"/>
          </a:xfrm>
          <a:prstGeom prst="rect">
            <a:avLst/>
          </a:prstGeom>
        </p:spPr>
        <p:txBody>
          <a:bodyPr/>
          <a:lstStyle/>
          <a:p>
            <a:endParaRPr lang="en-GB" sz="1200"/>
          </a:p>
          <a:p>
            <a:endParaRPr lang="en-GB"/>
          </a:p>
        </p:txBody>
      </p:sp>
    </p:spTree>
    <p:extLst>
      <p:ext uri="{BB962C8B-B14F-4D97-AF65-F5344CB8AC3E}">
        <p14:creationId xmlns:p14="http://schemas.microsoft.com/office/powerpoint/2010/main" val="2075777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6: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7: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8: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9: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0: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A194D-6A3E-680F-B634-70A1D3740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454AC-52BB-48D4-F318-CBE064234C75}"/>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D5CAC85A-58C5-220E-9C3A-273E3D9AB0B6}"/>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685116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48e5701941_0_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48e5701941_0_4: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48e5701941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48e5701941_0_0: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1:notes"/>
          <p:cNvSpPr txBox="1">
            <a:spLocks noGrp="1"/>
          </p:cNvSpPr>
          <p:nvPr>
            <p:ph type="body" idx="1"/>
          </p:nvPr>
        </p:nvSpPr>
        <p:spPr>
          <a:xfrm>
            <a:off x="898102" y="4686499"/>
            <a:ext cx="493956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47311-897B-2983-3FB6-0E0426AEA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64A33-EF16-1282-193D-7BEBFF7E6114}"/>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0AE7DACB-33F2-8FC9-66DF-6D3298CF7081}"/>
              </a:ext>
            </a:extLst>
          </p:cNvPr>
          <p:cNvSpPr>
            <a:spLocks noGrp="1"/>
          </p:cNvSpPr>
          <p:nvPr>
            <p:ph type="body" idx="1"/>
          </p:nvPr>
        </p:nvSpPr>
        <p:spPr>
          <a:xfrm>
            <a:off x="673577" y="4748163"/>
            <a:ext cx="5388610" cy="388486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412380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CE164-09D3-2767-237B-7C5FF40E9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7192E-3132-9013-D92E-585250D6845F}"/>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3F65D5DD-36B6-049C-6D02-E040A8DBDFA0}"/>
              </a:ext>
            </a:extLst>
          </p:cNvPr>
          <p:cNvSpPr>
            <a:spLocks noGrp="1"/>
          </p:cNvSpPr>
          <p:nvPr>
            <p:ph type="body" idx="1"/>
          </p:nvPr>
        </p:nvSpPr>
        <p:spPr>
          <a:xfrm>
            <a:off x="673577" y="4748163"/>
            <a:ext cx="5388610" cy="3884861"/>
          </a:xfrm>
          <a:prstGeom prst="rect">
            <a:avLst/>
          </a:prstGeom>
        </p:spPr>
        <p:txBody>
          <a:bodyPr/>
          <a:lstStyle/>
          <a:p>
            <a:pPr marL="0" indent="0" fontAlgn="base">
              <a:buNone/>
            </a:pPr>
            <a:endParaRPr lang="en-GB" sz="1200"/>
          </a:p>
          <a:p>
            <a:endParaRPr lang="en-GB"/>
          </a:p>
        </p:txBody>
      </p:sp>
    </p:spTree>
    <p:extLst>
      <p:ext uri="{BB962C8B-B14F-4D97-AF65-F5344CB8AC3E}">
        <p14:creationId xmlns:p14="http://schemas.microsoft.com/office/powerpoint/2010/main" val="217300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54A01-B8CD-FE25-26A5-46579B733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31CC5-9271-B500-9E97-FAD30C1BE3AF}"/>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CC0F4E4F-2D6F-A362-DEB5-8E44BB8A2A2B}"/>
              </a:ext>
            </a:extLst>
          </p:cNvPr>
          <p:cNvSpPr>
            <a:spLocks noGrp="1"/>
          </p:cNvSpPr>
          <p:nvPr>
            <p:ph type="body" idx="1"/>
          </p:nvPr>
        </p:nvSpPr>
        <p:spPr>
          <a:xfrm>
            <a:off x="673577" y="4748163"/>
            <a:ext cx="5388610" cy="3884861"/>
          </a:xfrm>
          <a:prstGeom prst="rect">
            <a:avLst/>
          </a:prstGeom>
        </p:spPr>
        <p:txBody>
          <a:bodyPr/>
          <a:lstStyle/>
          <a:p>
            <a:endParaRPr lang="en-GB" sz="1200"/>
          </a:p>
          <a:p>
            <a:endParaRPr lang="en-GB"/>
          </a:p>
        </p:txBody>
      </p:sp>
    </p:spTree>
    <p:extLst>
      <p:ext uri="{BB962C8B-B14F-4D97-AF65-F5344CB8AC3E}">
        <p14:creationId xmlns:p14="http://schemas.microsoft.com/office/powerpoint/2010/main" val="207577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BC7A8-2C14-04BA-0045-7C387A075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BF684-EBDA-82C7-2527-4B01CCA481E3}"/>
              </a:ext>
            </a:extLst>
          </p:cNvPr>
          <p:cNvSpPr>
            <a:spLocks noGrp="1" noRot="1" noChangeAspect="1"/>
          </p:cNvSpPr>
          <p:nvPr>
            <p:ph type="sldImg"/>
          </p:nvPr>
        </p:nvSpPr>
        <p:spPr>
          <a:xfrm>
            <a:off x="409575" y="1233488"/>
            <a:ext cx="5916613" cy="3328987"/>
          </a:xfrm>
          <a:prstGeom prst="rect">
            <a:avLst/>
          </a:prstGeom>
        </p:spPr>
      </p:sp>
      <p:sp>
        <p:nvSpPr>
          <p:cNvPr id="3" name="Notes Placeholder 2">
            <a:extLst>
              <a:ext uri="{FF2B5EF4-FFF2-40B4-BE49-F238E27FC236}">
                <a16:creationId xmlns:a16="http://schemas.microsoft.com/office/drawing/2014/main" id="{66585749-54ED-8216-8077-3883A8A76703}"/>
              </a:ext>
            </a:extLst>
          </p:cNvPr>
          <p:cNvSpPr>
            <a:spLocks noGrp="1"/>
          </p:cNvSpPr>
          <p:nvPr>
            <p:ph type="body" idx="1"/>
          </p:nvPr>
        </p:nvSpPr>
        <p:spPr>
          <a:xfrm>
            <a:off x="673577" y="4748163"/>
            <a:ext cx="5388610" cy="3884861"/>
          </a:xfrm>
          <a:prstGeom prst="rect">
            <a:avLst/>
          </a:prstGeom>
        </p:spPr>
        <p:txBody>
          <a:bodyPr/>
          <a:lstStyle/>
          <a:p>
            <a:endParaRPr lang="en-GB"/>
          </a:p>
        </p:txBody>
      </p:sp>
    </p:spTree>
    <p:extLst>
      <p:ext uri="{BB962C8B-B14F-4D97-AF65-F5344CB8AC3E}">
        <p14:creationId xmlns:p14="http://schemas.microsoft.com/office/powerpoint/2010/main" val="120451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p:spPr>
      </p:sp>
      <p:sp>
        <p:nvSpPr>
          <p:cNvPr id="3" name="Notes Placeholder 2"/>
          <p:cNvSpPr>
            <a:spLocks noGrp="1"/>
          </p:cNvSpPr>
          <p:nvPr>
            <p:ph type="body" idx="1"/>
          </p:nvPr>
        </p:nvSpPr>
        <p:spPr>
          <a:xfrm>
            <a:off x="673577" y="4748163"/>
            <a:ext cx="5388610" cy="3884861"/>
          </a:xfrm>
          <a:prstGeom prst="rect">
            <a:avLst/>
          </a:prstGeom>
        </p:spPr>
        <p:txBody>
          <a:bodyPr/>
          <a:lstStyle/>
          <a:p>
            <a:endParaRPr lang="en-GB"/>
          </a:p>
          <a:p>
            <a:endParaRPr lang="en-GB"/>
          </a:p>
        </p:txBody>
      </p:sp>
    </p:spTree>
    <p:extLst>
      <p:ext uri="{BB962C8B-B14F-4D97-AF65-F5344CB8AC3E}">
        <p14:creationId xmlns:p14="http://schemas.microsoft.com/office/powerpoint/2010/main" val="1979978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C2FB-60EB-42F9-88DC-B87BE317C79A}"/>
              </a:ext>
            </a:extLst>
          </p:cNvPr>
          <p:cNvSpPr>
            <a:spLocks noGrp="1"/>
          </p:cNvSpPr>
          <p:nvPr>
            <p:ph type="ctrTitle"/>
          </p:nvPr>
        </p:nvSpPr>
        <p:spPr>
          <a:xfrm>
            <a:off x="838201" y="1122363"/>
            <a:ext cx="7186126" cy="2387600"/>
          </a:xfrm>
        </p:spPr>
        <p:txBody>
          <a:bodyPr anchor="b">
            <a:norm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11C81B1B-C1AD-4610-9765-10AB1B1A3A3C}"/>
              </a:ext>
            </a:extLst>
          </p:cNvPr>
          <p:cNvSpPr>
            <a:spLocks noGrp="1"/>
          </p:cNvSpPr>
          <p:nvPr>
            <p:ph type="subTitle" idx="1"/>
          </p:nvPr>
        </p:nvSpPr>
        <p:spPr>
          <a:xfrm>
            <a:off x="838200" y="3602038"/>
            <a:ext cx="7186127"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690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842821" y="2853046"/>
            <a:ext cx="6540931" cy="259751"/>
          </a:xfrm>
          <a:prstGeom prst="rect">
            <a:avLst/>
          </a:prstGeom>
        </p:spPr>
        <p:txBody>
          <a:bodyPr wrap="square" lIns="0" tIns="0" rIns="0" bIns="0">
            <a:spAutoFit/>
          </a:bodyPr>
          <a:lstStyle>
            <a:lvl1pPr marL="0" indent="0" algn="l">
              <a:spcBef>
                <a:spcPts val="0"/>
              </a:spcBef>
              <a:buNone/>
              <a:defRPr sz="3000" b="1" i="0" baseline="0">
                <a:solidFill>
                  <a:schemeClr val="bg2"/>
                </a:solidFill>
                <a:latin typeface="Arial"/>
              </a:defRPr>
            </a:lvl1pPr>
            <a:lvl2pPr marL="521424" indent="0" algn="ctr">
              <a:buNone/>
              <a:defRPr>
                <a:solidFill>
                  <a:schemeClr val="tx1">
                    <a:tint val="75000"/>
                  </a:schemeClr>
                </a:solidFill>
              </a:defRPr>
            </a:lvl2pPr>
            <a:lvl3pPr marL="1042847" indent="0" algn="ctr">
              <a:buNone/>
              <a:defRPr>
                <a:solidFill>
                  <a:schemeClr val="tx1">
                    <a:tint val="75000"/>
                  </a:schemeClr>
                </a:solidFill>
              </a:defRPr>
            </a:lvl3pPr>
            <a:lvl4pPr marL="1564272" indent="0" algn="ctr">
              <a:buNone/>
              <a:defRPr>
                <a:solidFill>
                  <a:schemeClr val="tx1">
                    <a:tint val="75000"/>
                  </a:schemeClr>
                </a:solidFill>
              </a:defRPr>
            </a:lvl4pPr>
            <a:lvl5pPr marL="2085695" indent="0" algn="ctr">
              <a:buNone/>
              <a:defRPr>
                <a:solidFill>
                  <a:schemeClr val="tx1">
                    <a:tint val="75000"/>
                  </a:schemeClr>
                </a:solidFill>
              </a:defRPr>
            </a:lvl5pPr>
            <a:lvl6pPr marL="2607117" indent="0" algn="ctr">
              <a:buNone/>
              <a:defRPr>
                <a:solidFill>
                  <a:schemeClr val="tx1">
                    <a:tint val="75000"/>
                  </a:schemeClr>
                </a:solidFill>
              </a:defRPr>
            </a:lvl6pPr>
            <a:lvl7pPr marL="3128542" indent="0" algn="ctr">
              <a:buNone/>
              <a:defRPr>
                <a:solidFill>
                  <a:schemeClr val="tx1">
                    <a:tint val="75000"/>
                  </a:schemeClr>
                </a:solidFill>
              </a:defRPr>
            </a:lvl7pPr>
            <a:lvl8pPr marL="3649965" indent="0" algn="ctr">
              <a:buNone/>
              <a:defRPr>
                <a:solidFill>
                  <a:schemeClr val="tx1">
                    <a:tint val="75000"/>
                  </a:schemeClr>
                </a:solidFill>
              </a:defRPr>
            </a:lvl8pPr>
            <a:lvl9pPr marL="4171389" indent="0" algn="ctr">
              <a:buNone/>
              <a:defRPr>
                <a:solidFill>
                  <a:schemeClr val="tx1">
                    <a:tint val="75000"/>
                  </a:schemeClr>
                </a:solidFill>
              </a:defRPr>
            </a:lvl9pPr>
          </a:lstStyle>
          <a:p>
            <a:r>
              <a:rPr lang="en-US"/>
              <a:t>Click to add subtitle</a:t>
            </a:r>
          </a:p>
        </p:txBody>
      </p:sp>
      <p:sp>
        <p:nvSpPr>
          <p:cNvPr id="8" name="Title 1"/>
          <p:cNvSpPr>
            <a:spLocks noGrp="1"/>
          </p:cNvSpPr>
          <p:nvPr>
            <p:ph type="title" hasCustomPrompt="1"/>
          </p:nvPr>
        </p:nvSpPr>
        <p:spPr>
          <a:xfrm>
            <a:off x="846828" y="2070821"/>
            <a:ext cx="6536923" cy="354841"/>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to add title</a:t>
            </a:r>
          </a:p>
        </p:txBody>
      </p:sp>
      <p:sp>
        <p:nvSpPr>
          <p:cNvPr id="9" name="Text Placeholder 32"/>
          <p:cNvSpPr>
            <a:spLocks noGrp="1"/>
          </p:cNvSpPr>
          <p:nvPr>
            <p:ph type="body" sz="quarter" idx="10" hasCustomPrompt="1"/>
          </p:nvPr>
        </p:nvSpPr>
        <p:spPr>
          <a:xfrm>
            <a:off x="841833" y="3525255"/>
            <a:ext cx="6533323" cy="181716"/>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add text</a:t>
            </a:r>
          </a:p>
        </p:txBody>
      </p:sp>
      <p:sp>
        <p:nvSpPr>
          <p:cNvPr id="10" name="Picture Placeholder 5"/>
          <p:cNvSpPr>
            <a:spLocks noGrp="1"/>
          </p:cNvSpPr>
          <p:nvPr>
            <p:ph type="pic" sz="quarter" idx="11" hasCustomPrompt="1"/>
          </p:nvPr>
        </p:nvSpPr>
        <p:spPr>
          <a:xfrm>
            <a:off x="8080235" y="2044956"/>
            <a:ext cx="3386488" cy="2948517"/>
          </a:xfrm>
          <a:prstGeom prst="rect">
            <a:avLst/>
          </a:prstGeom>
        </p:spPr>
        <p:txBody>
          <a:bodyPr vert="horz"/>
          <a:lstStyle>
            <a:lvl1pPr>
              <a:buNone/>
              <a:defRPr sz="1600" b="0" i="0">
                <a:latin typeface="Arial"/>
                <a:cs typeface="Arial"/>
              </a:defRPr>
            </a:lvl1pPr>
          </a:lstStyle>
          <a:p>
            <a:r>
              <a:rPr lang="en-GB" b="0" i="0">
                <a:latin typeface="Arial"/>
                <a:cs typeface="Arial"/>
              </a:rPr>
              <a:t>Click icon to add photo</a:t>
            </a:r>
            <a:endParaRPr lang="en-GB"/>
          </a:p>
        </p:txBody>
      </p:sp>
    </p:spTree>
    <p:extLst>
      <p:ext uri="{BB962C8B-B14F-4D97-AF65-F5344CB8AC3E}">
        <p14:creationId xmlns:p14="http://schemas.microsoft.com/office/powerpoint/2010/main" val="2304063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7418370" y="1989911"/>
            <a:ext cx="3850661" cy="3653751"/>
          </a:xfrm>
          <a:prstGeom prst="rect">
            <a:avLst/>
          </a:prstGeom>
        </p:spPr>
        <p:txBody>
          <a:bodyPr vert="horz"/>
          <a:lstStyle>
            <a:lvl1pPr>
              <a:buNone/>
              <a:defRPr sz="1600" b="0" i="0">
                <a:latin typeface="Arial"/>
                <a:cs typeface="Arial"/>
              </a:defRPr>
            </a:lvl1pPr>
          </a:lstStyle>
          <a:p>
            <a:r>
              <a:rPr lang="en-GB" b="0" i="0">
                <a:latin typeface="Arial"/>
                <a:cs typeface="Arial"/>
              </a:rPr>
              <a:t>Click icon to add photo</a:t>
            </a:r>
            <a:endParaRPr lang="en-GB"/>
          </a:p>
        </p:txBody>
      </p:sp>
      <p:sp>
        <p:nvSpPr>
          <p:cNvPr id="7" name="Title 1"/>
          <p:cNvSpPr>
            <a:spLocks noGrp="1"/>
          </p:cNvSpPr>
          <p:nvPr>
            <p:ph type="title" hasCustomPrompt="1"/>
          </p:nvPr>
        </p:nvSpPr>
        <p:spPr>
          <a:xfrm>
            <a:off x="657716" y="2070819"/>
            <a:ext cx="5110033" cy="354841"/>
          </a:xfrm>
          <a:prstGeom prst="rect">
            <a:avLst/>
          </a:prstGeom>
        </p:spPr>
        <p:txBody>
          <a:bodyPr wrap="square" lIns="0" tIns="0" rIns="0" bIns="0">
            <a:spAutoFit/>
          </a:bodyPr>
          <a:lstStyle>
            <a:lvl1pPr algn="l">
              <a:defRPr sz="4100" b="1" i="0" cap="none">
                <a:solidFill>
                  <a:srgbClr val="FFFFFF"/>
                </a:solidFill>
                <a:latin typeface="Arial"/>
                <a:cs typeface="Arial"/>
              </a:defRPr>
            </a:lvl1pPr>
          </a:lstStyle>
          <a:p>
            <a:r>
              <a:rPr lang="en-US"/>
              <a:t>Click to add title</a:t>
            </a:r>
          </a:p>
        </p:txBody>
      </p:sp>
      <p:sp>
        <p:nvSpPr>
          <p:cNvPr id="8" name="Text Placeholder 32"/>
          <p:cNvSpPr>
            <a:spLocks noGrp="1"/>
          </p:cNvSpPr>
          <p:nvPr>
            <p:ph type="body" sz="quarter" idx="10" hasCustomPrompt="1"/>
          </p:nvPr>
        </p:nvSpPr>
        <p:spPr>
          <a:xfrm>
            <a:off x="661319" y="3052572"/>
            <a:ext cx="5106431" cy="181716"/>
          </a:xfrm>
          <a:prstGeom prst="rect">
            <a:avLst/>
          </a:prstGeom>
        </p:spPr>
        <p:txBody>
          <a:bodyPr vert="horz" wrap="square" lIns="0" tIns="0" rIns="0" bIns="0">
            <a:spAutoFit/>
          </a:bodyPr>
          <a:lstStyle>
            <a:lvl1pPr marL="0" indent="0">
              <a:spcBef>
                <a:spcPts val="0"/>
              </a:spcBef>
              <a:spcAft>
                <a:spcPts val="0"/>
              </a:spcAft>
              <a:buNone/>
              <a:defRPr sz="2100">
                <a:solidFill>
                  <a:schemeClr val="bg1"/>
                </a:solidFill>
                <a:latin typeface="Arial"/>
              </a:defRPr>
            </a:lvl1pPr>
          </a:lstStyle>
          <a:p>
            <a:pPr lvl="0"/>
            <a:r>
              <a:rPr lang="en-US"/>
              <a:t>Click to add text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3" name="Google Shape;13;p14"/>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4" name="Google Shape;14;p14"/>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7" name="Google Shape;17;p15"/>
          <p:cNvSpPr txBox="1">
            <a:spLocks noGrp="1"/>
          </p:cNvSpPr>
          <p:nvPr>
            <p:ph type="body" idx="1"/>
          </p:nvPr>
        </p:nvSpPr>
        <p:spPr>
          <a:xfrm>
            <a:off x="838200" y="1825625"/>
            <a:ext cx="5181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8" name="Google Shape;18;p15"/>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6"/>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1" name="Google Shape;21;p16"/>
          <p:cNvSpPr txBox="1">
            <a:spLocks noGrp="1"/>
          </p:cNvSpPr>
          <p:nvPr>
            <p:ph type="body" idx="1"/>
          </p:nvPr>
        </p:nvSpPr>
        <p:spPr>
          <a:xfrm>
            <a:off x="1524000" y="3602037"/>
            <a:ext cx="9144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2400"/>
              <a:buFont typeface="Calibri"/>
              <a:buNone/>
              <a:defRPr sz="2400"/>
            </a:lvl1pPr>
            <a:lvl2pPr marL="914400" lvl="1" indent="-228600" algn="ctr">
              <a:lnSpc>
                <a:spcPct val="90000"/>
              </a:lnSpc>
              <a:spcBef>
                <a:spcPts val="1000"/>
              </a:spcBef>
              <a:spcAft>
                <a:spcPts val="0"/>
              </a:spcAft>
              <a:buClr>
                <a:srgbClr val="000000"/>
              </a:buClr>
              <a:buSzPts val="2400"/>
              <a:buFont typeface="Calibri"/>
              <a:buNone/>
              <a:defRPr sz="2400"/>
            </a:lvl2pPr>
            <a:lvl3pPr marL="1371600" lvl="2" indent="-228600" algn="ctr">
              <a:lnSpc>
                <a:spcPct val="90000"/>
              </a:lnSpc>
              <a:spcBef>
                <a:spcPts val="1000"/>
              </a:spcBef>
              <a:spcAft>
                <a:spcPts val="0"/>
              </a:spcAft>
              <a:buClr>
                <a:srgbClr val="000000"/>
              </a:buClr>
              <a:buSzPts val="2400"/>
              <a:buFont typeface="Calibri"/>
              <a:buNone/>
              <a:defRPr sz="2400"/>
            </a:lvl3pPr>
            <a:lvl4pPr marL="1828800" lvl="3" indent="-228600" algn="ctr">
              <a:lnSpc>
                <a:spcPct val="90000"/>
              </a:lnSpc>
              <a:spcBef>
                <a:spcPts val="1000"/>
              </a:spcBef>
              <a:spcAft>
                <a:spcPts val="0"/>
              </a:spcAft>
              <a:buClr>
                <a:srgbClr val="000000"/>
              </a:buClr>
              <a:buSzPts val="2400"/>
              <a:buFont typeface="Calibri"/>
              <a:buNone/>
              <a:defRPr sz="2400"/>
            </a:lvl4pPr>
            <a:lvl5pPr marL="2286000" lvl="4" indent="-228600" algn="ctr">
              <a:lnSpc>
                <a:spcPct val="90000"/>
              </a:lnSpc>
              <a:spcBef>
                <a:spcPts val="1000"/>
              </a:spcBef>
              <a:spcAft>
                <a:spcPts val="0"/>
              </a:spcAft>
              <a:buClr>
                <a:srgbClr val="000000"/>
              </a:buClr>
              <a:buSzPts val="2400"/>
              <a:buFont typeface="Calibri"/>
              <a:buNone/>
              <a:defRPr sz="24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2" name="Google Shape;22;p16"/>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5" name="Google Shape;25;p17"/>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Calibri"/>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Calibri"/>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Calibri"/>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Calibri"/>
              <a:buNone/>
              <a:defRPr sz="2400">
                <a:solidFill>
                  <a:srgbClr val="888888"/>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6" name="Google Shape;26;p17"/>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9787" y="365125"/>
            <a:ext cx="10515601"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9" name="Google Shape;29;p18"/>
          <p:cNvSpPr txBox="1">
            <a:spLocks noGrp="1"/>
          </p:cNvSpPr>
          <p:nvPr>
            <p:ph type="body" idx="1"/>
          </p:nvPr>
        </p:nvSpPr>
        <p:spPr>
          <a:xfrm>
            <a:off x="839787" y="1681163"/>
            <a:ext cx="5157789"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Calibri"/>
              <a:buNone/>
              <a:defRPr sz="2400" b="1"/>
            </a:lvl1pPr>
            <a:lvl2pPr marL="914400" lvl="1" indent="-228600" algn="l">
              <a:lnSpc>
                <a:spcPct val="90000"/>
              </a:lnSpc>
              <a:spcBef>
                <a:spcPts val="1000"/>
              </a:spcBef>
              <a:spcAft>
                <a:spcPts val="0"/>
              </a:spcAft>
              <a:buClr>
                <a:srgbClr val="000000"/>
              </a:buClr>
              <a:buSzPts val="2400"/>
              <a:buFont typeface="Calibri"/>
              <a:buNone/>
              <a:defRPr sz="2400" b="1"/>
            </a:lvl2pPr>
            <a:lvl3pPr marL="1371600" lvl="2" indent="-228600" algn="l">
              <a:lnSpc>
                <a:spcPct val="90000"/>
              </a:lnSpc>
              <a:spcBef>
                <a:spcPts val="1000"/>
              </a:spcBef>
              <a:spcAft>
                <a:spcPts val="0"/>
              </a:spcAft>
              <a:buClr>
                <a:srgbClr val="000000"/>
              </a:buClr>
              <a:buSzPts val="2400"/>
              <a:buFont typeface="Calibri"/>
              <a:buNone/>
              <a:defRPr sz="2400" b="1"/>
            </a:lvl3pPr>
            <a:lvl4pPr marL="1828800" lvl="3" indent="-228600" algn="l">
              <a:lnSpc>
                <a:spcPct val="90000"/>
              </a:lnSpc>
              <a:spcBef>
                <a:spcPts val="1000"/>
              </a:spcBef>
              <a:spcAft>
                <a:spcPts val="0"/>
              </a:spcAft>
              <a:buClr>
                <a:srgbClr val="000000"/>
              </a:buClr>
              <a:buSzPts val="2400"/>
              <a:buFont typeface="Calibri"/>
              <a:buNone/>
              <a:defRPr sz="2400" b="1"/>
            </a:lvl4pPr>
            <a:lvl5pPr marL="2286000" lvl="4" indent="-228600" algn="l">
              <a:lnSpc>
                <a:spcPct val="90000"/>
              </a:lnSpc>
              <a:spcBef>
                <a:spcPts val="1000"/>
              </a:spcBef>
              <a:spcAft>
                <a:spcPts val="0"/>
              </a:spcAft>
              <a:buClr>
                <a:srgbClr val="000000"/>
              </a:buClr>
              <a:buSzPts val="2400"/>
              <a:buFont typeface="Calibri"/>
              <a:buNone/>
              <a:defRPr sz="24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0" name="Google Shape;30;p18"/>
          <p:cNvSpPr txBox="1">
            <a:spLocks noGrp="1"/>
          </p:cNvSpPr>
          <p:nvPr>
            <p:ph type="body" idx="2"/>
          </p:nvPr>
        </p:nvSpPr>
        <p:spPr>
          <a:xfrm>
            <a:off x="6172200" y="1681163"/>
            <a:ext cx="5183188" cy="82391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1" name="Google Shape;31;p18"/>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2"/>
        <p:cNvGrpSpPr/>
        <p:nvPr/>
      </p:nvGrpSpPr>
      <p:grpSpPr>
        <a:xfrm>
          <a:off x="0" y="0"/>
          <a:ext cx="0" cy="0"/>
          <a:chOff x="0" y="0"/>
          <a:chExt cx="0" cy="0"/>
        </a:xfrm>
      </p:grpSpPr>
      <p:sp>
        <p:nvSpPr>
          <p:cNvPr id="33" name="Google Shape;33;p19"/>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4" name="Google Shape;34;p19"/>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5"/>
        <p:cNvGrpSpPr/>
        <p:nvPr/>
      </p:nvGrpSpPr>
      <p:grpSpPr>
        <a:xfrm>
          <a:off x="0" y="0"/>
          <a:ext cx="0" cy="0"/>
          <a:chOff x="0" y="0"/>
          <a:chExt cx="0" cy="0"/>
        </a:xfrm>
      </p:grpSpPr>
      <p:sp>
        <p:nvSpPr>
          <p:cNvPr id="36" name="Google Shape;36;p20"/>
          <p:cNvSpPr txBox="1">
            <a:spLocks noGrp="1"/>
          </p:cNvSpPr>
          <p:nvPr>
            <p:ph type="title"/>
          </p:nvPr>
        </p:nvSpPr>
        <p:spPr>
          <a:xfrm>
            <a:off x="839787" y="457200"/>
            <a:ext cx="3932239"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 name="Google Shape;37;p20"/>
          <p:cNvSpPr txBox="1">
            <a:spLocks noGrp="1"/>
          </p:cNvSpPr>
          <p:nvPr>
            <p:ph type="body" idx="1"/>
          </p:nvPr>
        </p:nvSpPr>
        <p:spPr>
          <a:xfrm>
            <a:off x="5183187" y="987425"/>
            <a:ext cx="6172201" cy="4873625"/>
          </a:xfrm>
          <a:prstGeom prst="rect">
            <a:avLst/>
          </a:prstGeom>
          <a:noFill/>
          <a:ln>
            <a:noFill/>
          </a:ln>
        </p:spPr>
        <p:txBody>
          <a:bodyPr spcFirstLastPara="1" wrap="square" lIns="45700" tIns="45700" rIns="45700"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31800" algn="l">
              <a:lnSpc>
                <a:spcPct val="90000"/>
              </a:lnSpc>
              <a:spcBef>
                <a:spcPts val="1000"/>
              </a:spcBef>
              <a:spcAft>
                <a:spcPts val="0"/>
              </a:spcAft>
              <a:buClr>
                <a:srgbClr val="000000"/>
              </a:buClr>
              <a:buSzPts val="3200"/>
              <a:buChar char="•"/>
              <a:defRPr sz="3200"/>
            </a:lvl2pPr>
            <a:lvl3pPr marL="1371600" lvl="2" indent="-431800" algn="l">
              <a:lnSpc>
                <a:spcPct val="90000"/>
              </a:lnSpc>
              <a:spcBef>
                <a:spcPts val="1000"/>
              </a:spcBef>
              <a:spcAft>
                <a:spcPts val="0"/>
              </a:spcAft>
              <a:buClr>
                <a:srgbClr val="000000"/>
              </a:buClr>
              <a:buSzPts val="3200"/>
              <a:buChar char="•"/>
              <a:defRPr sz="3200"/>
            </a:lvl3pPr>
            <a:lvl4pPr marL="1828800" lvl="3" indent="-431800" algn="l">
              <a:lnSpc>
                <a:spcPct val="90000"/>
              </a:lnSpc>
              <a:spcBef>
                <a:spcPts val="1000"/>
              </a:spcBef>
              <a:spcAft>
                <a:spcPts val="0"/>
              </a:spcAft>
              <a:buClr>
                <a:srgbClr val="000000"/>
              </a:buClr>
              <a:buSzPts val="3200"/>
              <a:buChar char="•"/>
              <a:defRPr sz="3200"/>
            </a:lvl4pPr>
            <a:lvl5pPr marL="2286000" lvl="4" indent="-431800" algn="l">
              <a:lnSpc>
                <a:spcPct val="90000"/>
              </a:lnSpc>
              <a:spcBef>
                <a:spcPts val="1000"/>
              </a:spcBef>
              <a:spcAft>
                <a:spcPts val="0"/>
              </a:spcAft>
              <a:buClr>
                <a:srgbClr val="000000"/>
              </a:buClr>
              <a:buSzPts val="3200"/>
              <a:buChar char="•"/>
              <a:defRPr sz="32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8" name="Google Shape;38;p20"/>
          <p:cNvSpPr txBox="1">
            <a:spLocks noGrp="1"/>
          </p:cNvSpPr>
          <p:nvPr>
            <p:ph type="body" idx="2"/>
          </p:nvPr>
        </p:nvSpPr>
        <p:spPr>
          <a:xfrm>
            <a:off x="839787" y="2057400"/>
            <a:ext cx="3932239"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9" name="Google Shape;39;p20"/>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B841-276D-4AC1-AE14-C657EFF71100}"/>
              </a:ext>
            </a:extLst>
          </p:cNvPr>
          <p:cNvSpPr>
            <a:spLocks noGrp="1"/>
          </p:cNvSpPr>
          <p:nvPr>
            <p:ph type="title"/>
          </p:nvPr>
        </p:nvSpPr>
        <p:spPr>
          <a:xfrm>
            <a:off x="838200" y="1138"/>
            <a:ext cx="9770616" cy="1325563"/>
          </a:xfrm>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6561FF-A59C-41BF-8DA2-E19D23B8DB7D}"/>
              </a:ext>
            </a:extLst>
          </p:cNvPr>
          <p:cNvSpPr>
            <a:spLocks noGrp="1"/>
          </p:cNvSpPr>
          <p:nvPr>
            <p:ph idx="1"/>
          </p:nvPr>
        </p:nvSpPr>
        <p:spPr>
          <a:xfrm>
            <a:off x="838200" y="1603683"/>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9862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9787" y="457200"/>
            <a:ext cx="3932239"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2" name="Google Shape;42;p21"/>
          <p:cNvSpPr>
            <a:spLocks noGrp="1"/>
          </p:cNvSpPr>
          <p:nvPr>
            <p:ph type="pic" idx="2"/>
          </p:nvPr>
        </p:nvSpPr>
        <p:spPr>
          <a:xfrm>
            <a:off x="5183187" y="987425"/>
            <a:ext cx="6172201" cy="4873625"/>
          </a:xfrm>
          <a:prstGeom prst="rect">
            <a:avLst/>
          </a:prstGeom>
          <a:noFill/>
          <a:ln>
            <a:noFill/>
          </a:ln>
        </p:spPr>
      </p:sp>
      <p:sp>
        <p:nvSpPr>
          <p:cNvPr id="43" name="Google Shape;43;p21"/>
          <p:cNvSpPr txBox="1">
            <a:spLocks noGrp="1"/>
          </p:cNvSpPr>
          <p:nvPr>
            <p:ph type="body" idx="1"/>
          </p:nvPr>
        </p:nvSpPr>
        <p:spPr>
          <a:xfrm>
            <a:off x="839787" y="2057400"/>
            <a:ext cx="3932239" cy="38115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Calibri"/>
              <a:buNone/>
              <a:defRPr sz="1600"/>
            </a:lvl1pPr>
            <a:lvl2pPr marL="914400" lvl="1" indent="-228600" algn="l">
              <a:lnSpc>
                <a:spcPct val="90000"/>
              </a:lnSpc>
              <a:spcBef>
                <a:spcPts val="1000"/>
              </a:spcBef>
              <a:spcAft>
                <a:spcPts val="0"/>
              </a:spcAft>
              <a:buClr>
                <a:srgbClr val="000000"/>
              </a:buClr>
              <a:buSzPts val="1600"/>
              <a:buFont typeface="Calibri"/>
              <a:buNone/>
              <a:defRPr sz="1600"/>
            </a:lvl2pPr>
            <a:lvl3pPr marL="1371600" lvl="2" indent="-228600" algn="l">
              <a:lnSpc>
                <a:spcPct val="90000"/>
              </a:lnSpc>
              <a:spcBef>
                <a:spcPts val="1000"/>
              </a:spcBef>
              <a:spcAft>
                <a:spcPts val="0"/>
              </a:spcAft>
              <a:buClr>
                <a:srgbClr val="000000"/>
              </a:buClr>
              <a:buSzPts val="1600"/>
              <a:buFont typeface="Calibri"/>
              <a:buNone/>
              <a:defRPr sz="1600"/>
            </a:lvl3pPr>
            <a:lvl4pPr marL="1828800" lvl="3" indent="-228600" algn="l">
              <a:lnSpc>
                <a:spcPct val="90000"/>
              </a:lnSpc>
              <a:spcBef>
                <a:spcPts val="1000"/>
              </a:spcBef>
              <a:spcAft>
                <a:spcPts val="0"/>
              </a:spcAft>
              <a:buClr>
                <a:srgbClr val="000000"/>
              </a:buClr>
              <a:buSzPts val="1600"/>
              <a:buFont typeface="Calibri"/>
              <a:buNone/>
              <a:defRPr sz="1600"/>
            </a:lvl4pPr>
            <a:lvl5pPr marL="2286000" lvl="4" indent="-228600" algn="l">
              <a:lnSpc>
                <a:spcPct val="90000"/>
              </a:lnSpc>
              <a:spcBef>
                <a:spcPts val="1000"/>
              </a:spcBef>
              <a:spcAft>
                <a:spcPts val="0"/>
              </a:spcAft>
              <a:buClr>
                <a:srgbClr val="000000"/>
              </a:buClr>
              <a:buSzPts val="1600"/>
              <a:buFont typeface="Calibri"/>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4" name="Google Shape;44;p21"/>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C2FB-60EB-42F9-88DC-B87BE317C79A}"/>
              </a:ext>
            </a:extLst>
          </p:cNvPr>
          <p:cNvSpPr>
            <a:spLocks noGrp="1"/>
          </p:cNvSpPr>
          <p:nvPr>
            <p:ph type="ctrTitle"/>
          </p:nvPr>
        </p:nvSpPr>
        <p:spPr>
          <a:xfrm>
            <a:off x="838201" y="1122363"/>
            <a:ext cx="7186126" cy="2387600"/>
          </a:xfrm>
        </p:spPr>
        <p:txBody>
          <a:bodyPr anchor="b">
            <a:norm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11C81B1B-C1AD-4610-9765-10AB1B1A3A3C}"/>
              </a:ext>
            </a:extLst>
          </p:cNvPr>
          <p:cNvSpPr>
            <a:spLocks noGrp="1"/>
          </p:cNvSpPr>
          <p:nvPr>
            <p:ph type="subTitle" idx="1"/>
          </p:nvPr>
        </p:nvSpPr>
        <p:spPr>
          <a:xfrm>
            <a:off x="838200" y="3602038"/>
            <a:ext cx="7186127"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6908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B841-276D-4AC1-AE14-C657EFF71100}"/>
              </a:ext>
            </a:extLst>
          </p:cNvPr>
          <p:cNvSpPr>
            <a:spLocks noGrp="1"/>
          </p:cNvSpPr>
          <p:nvPr>
            <p:ph type="title"/>
          </p:nvPr>
        </p:nvSpPr>
        <p:spPr>
          <a:xfrm>
            <a:off x="838200" y="1138"/>
            <a:ext cx="9770616" cy="1325563"/>
          </a:xfrm>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6561FF-A59C-41BF-8DA2-E19D23B8DB7D}"/>
              </a:ext>
            </a:extLst>
          </p:cNvPr>
          <p:cNvSpPr>
            <a:spLocks noGrp="1"/>
          </p:cNvSpPr>
          <p:nvPr>
            <p:ph idx="1"/>
          </p:nvPr>
        </p:nvSpPr>
        <p:spPr>
          <a:xfrm>
            <a:off x="838200" y="1603683"/>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9862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10B32-27A2-4570-A26D-101D582E3C6C}"/>
              </a:ext>
            </a:extLst>
          </p:cNvPr>
          <p:cNvSpPr>
            <a:spLocks noGrp="1"/>
          </p:cNvSpPr>
          <p:nvPr>
            <p:ph sz="half" idx="1"/>
          </p:nvPr>
        </p:nvSpPr>
        <p:spPr>
          <a:xfrm>
            <a:off x="838200" y="160368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8C6104-3F21-449D-B750-5F91268BF49E}"/>
              </a:ext>
            </a:extLst>
          </p:cNvPr>
          <p:cNvSpPr>
            <a:spLocks noGrp="1"/>
          </p:cNvSpPr>
          <p:nvPr>
            <p:ph sz="half" idx="2"/>
          </p:nvPr>
        </p:nvSpPr>
        <p:spPr>
          <a:xfrm>
            <a:off x="6172200" y="160368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3AFE9BBB-7ED8-404A-8BCF-B4EA8611213F}"/>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059860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5240745-C3CA-49A7-BF69-697EA98ACD49}"/>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183234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982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967" b="0"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67"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6E1D9"/>
          </a:solidFill>
        </p:spPr>
        <p:txBody>
          <a:bodyPr wrap="square" lIns="0" tIns="0" rIns="0" bIns="0" rtlCol="0"/>
          <a:lstStyle/>
          <a:p>
            <a:endParaRPr/>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3726367" y="3521252"/>
            <a:ext cx="806449" cy="3067037"/>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4115714" y="3465779"/>
            <a:ext cx="1280607" cy="2759232"/>
          </a:xfrm>
          <a:prstGeom prst="rect">
            <a:avLst/>
          </a:prstGeom>
        </p:spPr>
      </p:pic>
      <p:pic>
        <p:nvPicPr>
          <p:cNvPr id="19" name="bg object 19"/>
          <p:cNvPicPr/>
          <p:nvPr/>
        </p:nvPicPr>
        <p:blipFill>
          <a:blip r:embed="rId4" cstate="email">
            <a:extLst>
              <a:ext uri="{28A0092B-C50C-407E-A947-70E740481C1C}">
                <a14:useLocalDpi xmlns:a14="http://schemas.microsoft.com/office/drawing/2010/main"/>
              </a:ext>
            </a:extLst>
          </a:blip>
          <a:stretch>
            <a:fillRect/>
          </a:stretch>
        </p:blipFill>
        <p:spPr>
          <a:xfrm>
            <a:off x="4055241" y="3428999"/>
            <a:ext cx="1402903" cy="2910596"/>
          </a:xfrm>
          <a:prstGeom prst="rect">
            <a:avLst/>
          </a:prstGeom>
        </p:spPr>
      </p:pic>
      <p:pic>
        <p:nvPicPr>
          <p:cNvPr id="20" name="bg object 20"/>
          <p:cNvPicPr/>
          <p:nvPr/>
        </p:nvPicPr>
        <p:blipFill>
          <a:blip r:embed="rId2" cstate="email">
            <a:extLst>
              <a:ext uri="{28A0092B-C50C-407E-A947-70E740481C1C}">
                <a14:useLocalDpi xmlns:a14="http://schemas.microsoft.com/office/drawing/2010/main"/>
              </a:ext>
            </a:extLst>
          </a:blip>
          <a:stretch>
            <a:fillRect/>
          </a:stretch>
        </p:blipFill>
        <p:spPr>
          <a:xfrm>
            <a:off x="7617919" y="3521252"/>
            <a:ext cx="806449" cy="3067037"/>
          </a:xfrm>
          <a:prstGeom prst="rect">
            <a:avLst/>
          </a:prstGeom>
        </p:spPr>
      </p:pic>
      <p:pic>
        <p:nvPicPr>
          <p:cNvPr id="21" name="bg object 21"/>
          <p:cNvPicPr/>
          <p:nvPr/>
        </p:nvPicPr>
        <p:blipFill>
          <a:blip r:embed="rId5" cstate="email">
            <a:extLst>
              <a:ext uri="{28A0092B-C50C-407E-A947-70E740481C1C}">
                <a14:useLocalDpi xmlns:a14="http://schemas.microsoft.com/office/drawing/2010/main"/>
              </a:ext>
            </a:extLst>
          </a:blip>
          <a:stretch>
            <a:fillRect/>
          </a:stretch>
        </p:blipFill>
        <p:spPr>
          <a:xfrm>
            <a:off x="6835444" y="3465779"/>
            <a:ext cx="1280607" cy="2759232"/>
          </a:xfrm>
          <a:prstGeom prst="rect">
            <a:avLst/>
          </a:prstGeom>
        </p:spPr>
      </p:pic>
      <p:pic>
        <p:nvPicPr>
          <p:cNvPr id="22" name="bg object 22"/>
          <p:cNvPicPr/>
          <p:nvPr/>
        </p:nvPicPr>
        <p:blipFill>
          <a:blip r:embed="rId4" cstate="email">
            <a:extLst>
              <a:ext uri="{28A0092B-C50C-407E-A947-70E740481C1C}">
                <a14:useLocalDpi xmlns:a14="http://schemas.microsoft.com/office/drawing/2010/main"/>
              </a:ext>
            </a:extLst>
          </a:blip>
          <a:stretch>
            <a:fillRect/>
          </a:stretch>
        </p:blipFill>
        <p:spPr>
          <a:xfrm>
            <a:off x="6774972" y="3428999"/>
            <a:ext cx="1402900" cy="2910596"/>
          </a:xfrm>
          <a:prstGeom prst="rect">
            <a:avLst/>
          </a:prstGeom>
        </p:spPr>
      </p:pic>
      <p:pic>
        <p:nvPicPr>
          <p:cNvPr id="23" name="bg object 23"/>
          <p:cNvPicPr/>
          <p:nvPr/>
        </p:nvPicPr>
        <p:blipFill>
          <a:blip r:embed="rId6" cstate="email">
            <a:extLst>
              <a:ext uri="{28A0092B-C50C-407E-A947-70E740481C1C}">
                <a14:useLocalDpi xmlns:a14="http://schemas.microsoft.com/office/drawing/2010/main"/>
              </a:ext>
            </a:extLst>
          </a:blip>
          <a:stretch>
            <a:fillRect/>
          </a:stretch>
        </p:blipFill>
        <p:spPr>
          <a:xfrm>
            <a:off x="5357895" y="3216635"/>
            <a:ext cx="1467652" cy="3162239"/>
          </a:xfrm>
          <a:prstGeom prst="rect">
            <a:avLst/>
          </a:prstGeom>
        </p:spPr>
      </p:pic>
      <p:pic>
        <p:nvPicPr>
          <p:cNvPr id="24" name="bg object 24"/>
          <p:cNvPicPr/>
          <p:nvPr/>
        </p:nvPicPr>
        <p:blipFill>
          <a:blip r:embed="rId7" cstate="email">
            <a:extLst>
              <a:ext uri="{28A0092B-C50C-407E-A947-70E740481C1C}">
                <a14:useLocalDpi xmlns:a14="http://schemas.microsoft.com/office/drawing/2010/main"/>
              </a:ext>
            </a:extLst>
          </a:blip>
          <a:stretch>
            <a:fillRect/>
          </a:stretch>
        </p:blipFill>
        <p:spPr>
          <a:xfrm>
            <a:off x="5288589" y="3174492"/>
            <a:ext cx="1607799" cy="3335690"/>
          </a:xfrm>
          <a:prstGeom prst="rect">
            <a:avLst/>
          </a:prstGeom>
        </p:spPr>
      </p:pic>
      <p:sp>
        <p:nvSpPr>
          <p:cNvPr id="25" name="bg object 25"/>
          <p:cNvSpPr/>
          <p:nvPr/>
        </p:nvSpPr>
        <p:spPr>
          <a:xfrm>
            <a:off x="5975035" y="288732"/>
            <a:ext cx="242147" cy="242147"/>
          </a:xfrm>
          <a:custGeom>
            <a:avLst/>
            <a:gdLst/>
            <a:ahLst/>
            <a:cxnLst/>
            <a:rect l="l" t="t" r="r" b="b"/>
            <a:pathLst>
              <a:path w="363220" h="363220">
                <a:moveTo>
                  <a:pt x="362894" y="181435"/>
                </a:moveTo>
                <a:lnTo>
                  <a:pt x="239176" y="239167"/>
                </a:lnTo>
                <a:lnTo>
                  <a:pt x="181447" y="362870"/>
                </a:lnTo>
                <a:lnTo>
                  <a:pt x="123718" y="239167"/>
                </a:lnTo>
                <a:lnTo>
                  <a:pt x="0" y="181435"/>
                </a:lnTo>
                <a:lnTo>
                  <a:pt x="123718" y="123703"/>
                </a:lnTo>
                <a:lnTo>
                  <a:pt x="181447" y="0"/>
                </a:lnTo>
                <a:lnTo>
                  <a:pt x="239176" y="123703"/>
                </a:lnTo>
                <a:lnTo>
                  <a:pt x="362894" y="181435"/>
                </a:lnTo>
                <a:close/>
              </a:path>
            </a:pathLst>
          </a:custGeom>
          <a:solidFill>
            <a:srgbClr val="AC5D4F"/>
          </a:solidFill>
        </p:spPr>
        <p:txBody>
          <a:bodyPr wrap="square" lIns="0" tIns="0" rIns="0" bIns="0" rtlCol="0"/>
          <a:lstStyle/>
          <a:p>
            <a:endParaRPr/>
          </a:p>
        </p:txBody>
      </p:sp>
      <p:sp>
        <p:nvSpPr>
          <p:cNvPr id="26" name="bg object 26"/>
          <p:cNvSpPr/>
          <p:nvPr/>
        </p:nvSpPr>
        <p:spPr>
          <a:xfrm>
            <a:off x="0" y="0"/>
            <a:ext cx="6862657" cy="1028700"/>
          </a:xfrm>
          <a:custGeom>
            <a:avLst/>
            <a:gdLst/>
            <a:ahLst/>
            <a:cxnLst/>
            <a:rect l="l" t="t" r="r" b="b"/>
            <a:pathLst>
              <a:path w="10293985" h="1543050">
                <a:moveTo>
                  <a:pt x="10293474" y="1543050"/>
                </a:moveTo>
                <a:lnTo>
                  <a:pt x="0" y="1543050"/>
                </a:lnTo>
                <a:lnTo>
                  <a:pt x="0" y="0"/>
                </a:lnTo>
                <a:lnTo>
                  <a:pt x="10293474" y="0"/>
                </a:lnTo>
                <a:lnTo>
                  <a:pt x="10293474" y="2779"/>
                </a:lnTo>
                <a:lnTo>
                  <a:pt x="9909109" y="771525"/>
                </a:lnTo>
                <a:lnTo>
                  <a:pt x="10293474" y="1540271"/>
                </a:lnTo>
                <a:lnTo>
                  <a:pt x="10293474" y="1543050"/>
                </a:lnTo>
                <a:close/>
              </a:path>
            </a:pathLst>
          </a:custGeom>
          <a:solidFill>
            <a:srgbClr val="EDAE9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967"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6E1D9"/>
          </a:solidFill>
        </p:spPr>
        <p:txBody>
          <a:bodyPr wrap="square" lIns="0" tIns="0" rIns="0" bIns="0" rtlCol="0"/>
          <a:lstStyle/>
          <a:p>
            <a:endParaRPr/>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4209898" y="635203"/>
            <a:ext cx="3111499" cy="1854197"/>
          </a:xfrm>
          <a:prstGeom prst="rect">
            <a:avLst/>
          </a:prstGeom>
        </p:spPr>
      </p:pic>
      <p:sp>
        <p:nvSpPr>
          <p:cNvPr id="2" name="Holder 2"/>
          <p:cNvSpPr>
            <a:spLocks noGrp="1"/>
          </p:cNvSpPr>
          <p:nvPr>
            <p:ph type="title"/>
          </p:nvPr>
        </p:nvSpPr>
        <p:spPr/>
        <p:txBody>
          <a:bodyPr lIns="0" tIns="0" rIns="0" bIns="0"/>
          <a:lstStyle>
            <a:lvl1pPr>
              <a:defRPr sz="3967"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10B32-27A2-4570-A26D-101D582E3C6C}"/>
              </a:ext>
            </a:extLst>
          </p:cNvPr>
          <p:cNvSpPr>
            <a:spLocks noGrp="1"/>
          </p:cNvSpPr>
          <p:nvPr>
            <p:ph sz="half" idx="1"/>
          </p:nvPr>
        </p:nvSpPr>
        <p:spPr>
          <a:xfrm>
            <a:off x="838200" y="160368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8C6104-3F21-449D-B750-5F91268BF49E}"/>
              </a:ext>
            </a:extLst>
          </p:cNvPr>
          <p:cNvSpPr>
            <a:spLocks noGrp="1"/>
          </p:cNvSpPr>
          <p:nvPr>
            <p:ph sz="half" idx="2"/>
          </p:nvPr>
        </p:nvSpPr>
        <p:spPr>
          <a:xfrm>
            <a:off x="6172200" y="160368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3AFE9BBB-7ED8-404A-8BCF-B4EA8611213F}"/>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059860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69" b="0" i="1">
                <a:solidFill>
                  <a:srgbClr val="255375"/>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69" b="0" i="1">
                <a:solidFill>
                  <a:srgbClr val="255375"/>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69" b="0" i="1">
                <a:solidFill>
                  <a:srgbClr val="255375"/>
                </a:solidFill>
                <a:latin typeface="Arial"/>
                <a:cs typeface="Arial"/>
              </a:defRPr>
            </a:lvl1pPr>
          </a:lstStyle>
          <a:p>
            <a:endParaRPr/>
          </a:p>
        </p:txBody>
      </p:sp>
      <p:sp>
        <p:nvSpPr>
          <p:cNvPr id="3" name="Holder 3"/>
          <p:cNvSpPr>
            <a:spLocks noGrp="1"/>
          </p:cNvSpPr>
          <p:nvPr>
            <p:ph sz="half" idx="2"/>
          </p:nvPr>
        </p:nvSpPr>
        <p:spPr>
          <a:xfrm>
            <a:off x="609601" y="1577340"/>
            <a:ext cx="530351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19"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7" name="Holder 7"/>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69" b="0" i="1">
                <a:solidFill>
                  <a:srgbClr val="25537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5" name="Holder 5"/>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4" name="Holder 4"/>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69" b="0" i="1">
                <a:solidFill>
                  <a:srgbClr val="255375"/>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150" b="0" i="0">
                <a:solidFill>
                  <a:srgbClr val="255375"/>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69" b="0" i="1">
                <a:solidFill>
                  <a:srgbClr val="255375"/>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150" b="0" i="0">
                <a:solidFill>
                  <a:srgbClr val="255375"/>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69" b="0" i="1">
                <a:solidFill>
                  <a:srgbClr val="255375"/>
                </a:solidFill>
                <a:latin typeface="Arial"/>
                <a:cs typeface="Arial"/>
              </a:defRPr>
            </a:lvl1pPr>
          </a:lstStyle>
          <a:p>
            <a:endParaRPr/>
          </a:p>
        </p:txBody>
      </p:sp>
      <p:sp>
        <p:nvSpPr>
          <p:cNvPr id="3" name="Holder 3"/>
          <p:cNvSpPr>
            <a:spLocks noGrp="1"/>
          </p:cNvSpPr>
          <p:nvPr>
            <p:ph sz="half" idx="2"/>
          </p:nvPr>
        </p:nvSpPr>
        <p:spPr>
          <a:xfrm>
            <a:off x="609601" y="1577340"/>
            <a:ext cx="530351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19"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7" name="Holder 7"/>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 y="0"/>
            <a:ext cx="12191226" cy="6856769"/>
          </a:xfrm>
          <a:prstGeom prst="rect">
            <a:avLst/>
          </a:prstGeom>
        </p:spPr>
      </p:pic>
      <p:sp>
        <p:nvSpPr>
          <p:cNvPr id="2" name="Holder 2"/>
          <p:cNvSpPr>
            <a:spLocks noGrp="1"/>
          </p:cNvSpPr>
          <p:nvPr>
            <p:ph type="title"/>
          </p:nvPr>
        </p:nvSpPr>
        <p:spPr/>
        <p:txBody>
          <a:bodyPr lIns="0" tIns="0" rIns="0" bIns="0"/>
          <a:lstStyle>
            <a:lvl1pPr>
              <a:defRPr sz="3269" b="0" i="1">
                <a:solidFill>
                  <a:srgbClr val="25537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5" name="Holder 5"/>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5240745-C3CA-49A7-BF69-697EA98ACD49}"/>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183234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4" name="Holder 4"/>
          <p:cNvSpPr>
            <a:spLocks noGrp="1"/>
          </p:cNvSpPr>
          <p:nvPr>
            <p:ph type="sldNum" sz="quarter" idx="7"/>
          </p:nvPr>
        </p:nvSpPr>
        <p:spPr/>
        <p:txBody>
          <a:bodyPr lIns="0" tIns="0" rIns="0" bIns="0"/>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98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10AF4-5794-364D-B2A2-7C79A149F8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2" name="Title 1">
            <a:extLst>
              <a:ext uri="{FF2B5EF4-FFF2-40B4-BE49-F238E27FC236}">
                <a16:creationId xmlns:a16="http://schemas.microsoft.com/office/drawing/2014/main" id="{61807583-4662-D24D-B83C-596374474405}"/>
              </a:ext>
            </a:extLst>
          </p:cNvPr>
          <p:cNvSpPr>
            <a:spLocks noGrp="1"/>
          </p:cNvSpPr>
          <p:nvPr>
            <p:ph type="ctrTitle" hasCustomPrompt="1"/>
          </p:nvPr>
        </p:nvSpPr>
        <p:spPr>
          <a:xfrm>
            <a:off x="737419" y="1553501"/>
            <a:ext cx="8257494" cy="2667937"/>
          </a:xfrm>
        </p:spPr>
        <p:txBody>
          <a:bodyPr lIns="0" tIns="0" rIns="0" bIns="0" anchor="b">
            <a:normAutofit/>
          </a:bodyPr>
          <a:lstStyle>
            <a:lvl1pPr algn="l">
              <a:defRPr sz="4800">
                <a:solidFill>
                  <a:schemeClr val="bg1"/>
                </a:solidFill>
              </a:defRPr>
            </a:lvl1pPr>
          </a:lstStyle>
          <a:p>
            <a:r>
              <a:rPr lang="en-US"/>
              <a:t>Click to edit presentation title</a:t>
            </a:r>
          </a:p>
        </p:txBody>
      </p:sp>
      <p:sp>
        <p:nvSpPr>
          <p:cNvPr id="3" name="Subtitle 2">
            <a:extLst>
              <a:ext uri="{FF2B5EF4-FFF2-40B4-BE49-F238E27FC236}">
                <a16:creationId xmlns:a16="http://schemas.microsoft.com/office/drawing/2014/main" id="{DBA3E4B4-9958-BF44-B9D5-43B2409D5AB2}"/>
              </a:ext>
            </a:extLst>
          </p:cNvPr>
          <p:cNvSpPr>
            <a:spLocks noGrp="1"/>
          </p:cNvSpPr>
          <p:nvPr>
            <p:ph type="subTitle" idx="1" hasCustomPrompt="1"/>
          </p:nvPr>
        </p:nvSpPr>
        <p:spPr>
          <a:xfrm>
            <a:off x="737419" y="4672082"/>
            <a:ext cx="8257494" cy="1104897"/>
          </a:xfrm>
        </p:spPr>
        <p:txBody>
          <a:bodyPr lIns="0" tIns="0" rIns="0" b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a:t>
            </a:r>
          </a:p>
        </p:txBody>
      </p:sp>
      <p:cxnSp>
        <p:nvCxnSpPr>
          <p:cNvPr id="10" name="Straight Connector 9">
            <a:extLst>
              <a:ext uri="{FF2B5EF4-FFF2-40B4-BE49-F238E27FC236}">
                <a16:creationId xmlns:a16="http://schemas.microsoft.com/office/drawing/2014/main" id="{C9EEA930-263A-CB4D-A212-A936C70EA948}"/>
              </a:ext>
            </a:extLst>
          </p:cNvPr>
          <p:cNvCxnSpPr>
            <a:cxnSpLocks/>
          </p:cNvCxnSpPr>
          <p:nvPr userDrawn="1"/>
        </p:nvCxnSpPr>
        <p:spPr>
          <a:xfrm>
            <a:off x="737419" y="4448969"/>
            <a:ext cx="8257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75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83C0-2BE1-884D-B665-83AD712967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DCAEFB-E782-714F-B467-B8AF336281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C8E87ECD-225B-8144-826E-A903AE9A1D32}"/>
              </a:ext>
            </a:extLst>
          </p:cNvPr>
          <p:cNvSpPr>
            <a:spLocks noGrp="1"/>
          </p:cNvSpPr>
          <p:nvPr>
            <p:ph type="sldNum" sz="quarter" idx="12"/>
          </p:nvPr>
        </p:nvSpPr>
        <p:spPr/>
        <p:txBody>
          <a:bodyPr/>
          <a:lstStyle/>
          <a:p>
            <a:fld id="{3ECFC03C-1AA6-4349-8A54-8712A94068CB}" type="slidenum">
              <a:rPr lang="en-US" smtClean="0"/>
              <a:t>‹#›</a:t>
            </a:fld>
            <a:endParaRPr lang="en-US"/>
          </a:p>
        </p:txBody>
      </p:sp>
    </p:spTree>
    <p:extLst>
      <p:ext uri="{BB962C8B-B14F-4D97-AF65-F5344CB8AC3E}">
        <p14:creationId xmlns:p14="http://schemas.microsoft.com/office/powerpoint/2010/main" val="423614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7220BA-A5FC-6344-8A9A-0A1B48EFE6E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2" name="Title 1">
            <a:extLst>
              <a:ext uri="{FF2B5EF4-FFF2-40B4-BE49-F238E27FC236}">
                <a16:creationId xmlns:a16="http://schemas.microsoft.com/office/drawing/2014/main" id="{61807583-4662-D24D-B83C-596374474405}"/>
              </a:ext>
            </a:extLst>
          </p:cNvPr>
          <p:cNvSpPr>
            <a:spLocks noGrp="1"/>
          </p:cNvSpPr>
          <p:nvPr>
            <p:ph type="ctrTitle" hasCustomPrompt="1"/>
          </p:nvPr>
        </p:nvSpPr>
        <p:spPr>
          <a:xfrm>
            <a:off x="1669774" y="2723322"/>
            <a:ext cx="8736496" cy="1458360"/>
          </a:xfrm>
        </p:spPr>
        <p:txBody>
          <a:bodyPr lIns="0" tIns="0" rIns="0" bIns="0" anchor="b">
            <a:normAutofit/>
          </a:bodyPr>
          <a:lstStyle>
            <a:lvl1pPr algn="ctr">
              <a:defRPr sz="4800">
                <a:solidFill>
                  <a:schemeClr val="bg1"/>
                </a:solidFill>
              </a:defRPr>
            </a:lvl1pPr>
          </a:lstStyle>
          <a:p>
            <a:r>
              <a:rPr lang="en-GB"/>
              <a:t>Click to edit chapter title</a:t>
            </a:r>
            <a:endParaRPr lang="en-US"/>
          </a:p>
        </p:txBody>
      </p:sp>
      <p:sp>
        <p:nvSpPr>
          <p:cNvPr id="3" name="Subtitle 2">
            <a:extLst>
              <a:ext uri="{FF2B5EF4-FFF2-40B4-BE49-F238E27FC236}">
                <a16:creationId xmlns:a16="http://schemas.microsoft.com/office/drawing/2014/main" id="{DBA3E4B4-9958-BF44-B9D5-43B2409D5AB2}"/>
              </a:ext>
            </a:extLst>
          </p:cNvPr>
          <p:cNvSpPr>
            <a:spLocks noGrp="1"/>
          </p:cNvSpPr>
          <p:nvPr>
            <p:ph type="subTitle" idx="1" hasCustomPrompt="1"/>
          </p:nvPr>
        </p:nvSpPr>
        <p:spPr>
          <a:xfrm>
            <a:off x="1669774" y="4395065"/>
            <a:ext cx="8736496" cy="1104897"/>
          </a:xfrm>
        </p:spPr>
        <p:txBody>
          <a:bodyPr lIns="0" tIns="0" rIns="0" bIns="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chapter subtitle</a:t>
            </a:r>
            <a:endParaRPr lang="en-US"/>
          </a:p>
        </p:txBody>
      </p:sp>
    </p:spTree>
    <p:extLst>
      <p:ext uri="{BB962C8B-B14F-4D97-AF65-F5344CB8AC3E}">
        <p14:creationId xmlns:p14="http://schemas.microsoft.com/office/powerpoint/2010/main" val="190666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3FACA-008B-8494-8ADB-6C10CBD8FFCD}"/>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5C3C01E3-3E97-83D6-D99E-F76AE52762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B1D692-F904-6FBE-4220-522E147D5E3F}"/>
              </a:ext>
            </a:extLst>
          </p:cNvPr>
          <p:cNvSpPr>
            <a:spLocks noGrp="1"/>
          </p:cNvSpPr>
          <p:nvPr>
            <p:ph type="sldNum" sz="quarter" idx="12"/>
          </p:nvPr>
        </p:nvSpPr>
        <p:spPr/>
        <p:txBody>
          <a:bodyPr/>
          <a:lstStyle/>
          <a:p>
            <a:fld id="{315D55C7-3A93-4A69-BC84-64425DC35E5E}" type="slidenum">
              <a:rPr lang="en-GB" smtClean="0"/>
              <a:t>‹#›</a:t>
            </a:fld>
            <a:endParaRPr lang="en-GB"/>
          </a:p>
        </p:txBody>
      </p:sp>
    </p:spTree>
    <p:extLst>
      <p:ext uri="{BB962C8B-B14F-4D97-AF65-F5344CB8AC3E}">
        <p14:creationId xmlns:p14="http://schemas.microsoft.com/office/powerpoint/2010/main" val="1579181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4.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0929D1-A8E1-47D7-8022-AA09FC3B5902}"/>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30F75A-D3E4-4D2D-B9C9-CFEFCBC0865D}"/>
              </a:ext>
            </a:extLst>
          </p:cNvPr>
          <p:cNvSpPr>
            <a:spLocks noGrp="1"/>
          </p:cNvSpPr>
          <p:nvPr>
            <p:ph type="body" idx="1"/>
          </p:nvPr>
        </p:nvSpPr>
        <p:spPr>
          <a:xfrm>
            <a:off x="838200" y="160368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36B00B-AAB4-4152-8A58-1AD3A3913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63C4F3B2-D58D-4AEE-BF91-410881D9E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E49FEE-CE91-4BCC-BD71-9FDC31049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BCE56-BEE1-4278-9D45-29BCB868D5BE}" type="slidenum">
              <a:rPr lang="en-GB" smtClean="0"/>
              <a:t>‹#›</a:t>
            </a:fld>
            <a:endParaRPr lang="en-GB"/>
          </a:p>
        </p:txBody>
      </p:sp>
    </p:spTree>
    <p:extLst>
      <p:ext uri="{BB962C8B-B14F-4D97-AF65-F5344CB8AC3E}">
        <p14:creationId xmlns:p14="http://schemas.microsoft.com/office/powerpoint/2010/main" val="1404536304"/>
      </p:ext>
    </p:extLst>
  </p:cSld>
  <p:clrMap bg1="lt1" tx1="dk1" bg2="lt2" tx2="dk2" accent1="accent1" accent2="accent2" accent3="accent3" accent4="accent4" accent5="accent5" accent6="accent6" hlink="hlink" folHlink="folHlink"/>
  <p:sldLayoutIdLst>
    <p:sldLayoutId id="2147483726" r:id="rId1"/>
    <p:sldLayoutId id="2147483658" r:id="rId2"/>
    <p:sldLayoutId id="2147483722" r:id="rId3"/>
    <p:sldLayoutId id="2147483659" r:id="rId4"/>
    <p:sldLayoutId id="2147483660" r:id="rId5"/>
  </p:sldLayoutIdLst>
  <p:hf sldNum="0" hdr="0" ftr="0" dt="0"/>
  <p:txStyles>
    <p:titleStyle>
      <a:lvl1pPr algn="l" defTabSz="914400" rtl="0" eaLnBrk="1" latinLnBrk="0" hangingPunct="1">
        <a:lnSpc>
          <a:spcPct val="90000"/>
        </a:lnSpc>
        <a:spcBef>
          <a:spcPct val="0"/>
        </a:spcBef>
        <a:buNone/>
        <a:defRPr sz="4400" b="1" kern="1200">
          <a:solidFill>
            <a:srgbClr val="0033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4EB08-0A20-2048-B986-D240D4E13430}"/>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 name="Title Placeholder 1">
            <a:extLst>
              <a:ext uri="{FF2B5EF4-FFF2-40B4-BE49-F238E27FC236}">
                <a16:creationId xmlns:a16="http://schemas.microsoft.com/office/drawing/2014/main" id="{1DF59C6C-7E42-0748-9A62-A4D4E733A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0B1692-D5F2-FC4D-A2CB-C67BFCCBB1F9}"/>
              </a:ext>
            </a:extLst>
          </p:cNvPr>
          <p:cNvSpPr>
            <a:spLocks noGrp="1"/>
          </p:cNvSpPr>
          <p:nvPr>
            <p:ph type="body" idx="1"/>
          </p:nvPr>
        </p:nvSpPr>
        <p:spPr>
          <a:xfrm>
            <a:off x="838200" y="1825625"/>
            <a:ext cx="1034466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423C810-055E-8846-BAD4-F5E946A135EB}"/>
              </a:ext>
            </a:extLst>
          </p:cNvPr>
          <p:cNvSpPr>
            <a:spLocks noGrp="1"/>
          </p:cNvSpPr>
          <p:nvPr>
            <p:ph type="sldNum" sz="quarter" idx="4"/>
          </p:nvPr>
        </p:nvSpPr>
        <p:spPr>
          <a:xfrm>
            <a:off x="838200" y="6455206"/>
            <a:ext cx="2743200" cy="365125"/>
          </a:xfrm>
          <a:prstGeom prst="rect">
            <a:avLst/>
          </a:prstGeom>
        </p:spPr>
        <p:txBody>
          <a:bodyPr vert="horz" lIns="91440" tIns="45720" rIns="91440" bIns="45720" rtlCol="0" anchor="ctr"/>
          <a:lstStyle>
            <a:lvl1pPr algn="l">
              <a:defRPr sz="1200">
                <a:solidFill>
                  <a:schemeClr val="bg1"/>
                </a:solidFill>
              </a:defRPr>
            </a:lvl1pPr>
          </a:lstStyle>
          <a:p>
            <a:fld id="{3ECFC03C-1AA6-4349-8A54-8712A94068CB}" type="slidenum">
              <a:rPr lang="en-US" smtClean="0"/>
              <a:pPr/>
              <a:t>‹#›</a:t>
            </a:fld>
            <a:endParaRPr lang="en-US"/>
          </a:p>
        </p:txBody>
      </p:sp>
    </p:spTree>
    <p:extLst>
      <p:ext uri="{BB962C8B-B14F-4D97-AF65-F5344CB8AC3E}">
        <p14:creationId xmlns:p14="http://schemas.microsoft.com/office/powerpoint/2010/main" val="24520438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3" r:id="rId3"/>
    <p:sldLayoutId id="2147483724" r:id="rId4"/>
  </p:sldLayoutIdLst>
  <p:hf sldNum="0" hdr="0" ftr="0" dt="0"/>
  <p:txStyles>
    <p:titleStyle>
      <a:lvl1pPr algn="l" defTabSz="914400" rtl="0" eaLnBrk="1" latinLnBrk="0" hangingPunct="1">
        <a:lnSpc>
          <a:spcPct val="90000"/>
        </a:lnSpc>
        <a:spcBef>
          <a:spcPct val="0"/>
        </a:spcBef>
        <a:buNone/>
        <a:defRPr sz="4400" b="1" kern="1200" spc="-1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tx1"/>
        </a:buClr>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2" r:id="rId1"/>
    <p:sldLayoutId id="2147483717" r:id="rId2"/>
  </p:sldLayoutIdLst>
  <p:hf sldNum="0" hdr="0" ftr="0" dt="0"/>
  <p:txStyles>
    <p:titleStyle>
      <a:lvl1pPr algn="ctr" defTabSz="342900" rtl="0" eaLnBrk="1" fontAlgn="base" hangingPunct="1">
        <a:spcBef>
          <a:spcPct val="0"/>
        </a:spcBef>
        <a:spcAft>
          <a:spcPct val="0"/>
        </a:spcAft>
        <a:defRPr sz="3300" kern="1200">
          <a:solidFill>
            <a:schemeClr val="tx1"/>
          </a:solidFill>
          <a:latin typeface="+mj-lt"/>
          <a:ea typeface="ＭＳ Ｐゴシック" pitchFamily="-65" charset="-128"/>
          <a:cs typeface="+mj-cs"/>
        </a:defRPr>
      </a:lvl1pPr>
      <a:lvl2pPr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2pPr>
      <a:lvl3pPr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3pPr>
      <a:lvl4pPr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4pPr>
      <a:lvl5pPr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5pPr>
      <a:lvl6pPr marL="3429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6pPr>
      <a:lvl7pPr marL="6858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7pPr>
      <a:lvl8pPr marL="10287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8pPr>
      <a:lvl9pPr marL="13716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pitchFamily="-65"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65"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65"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8" name="Google Shape;8;p12"/>
          <p:cNvSpPr txBox="1">
            <a:spLocks noGrp="1"/>
          </p:cNvSpPr>
          <p:nvPr>
            <p:ph type="sldNum" idx="12"/>
          </p:nvPr>
        </p:nvSpPr>
        <p:spPr>
          <a:xfrm>
            <a:off x="11095176" y="6440829"/>
            <a:ext cx="258624" cy="196167"/>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29" r:id="rId1"/>
    <p:sldLayoutId id="2147483730" r:id="rId2"/>
    <p:sldLayoutId id="2147483651" r:id="rId3"/>
    <p:sldLayoutId id="2147483731" r:id="rId4"/>
    <p:sldLayoutId id="2147483653" r:id="rId5"/>
    <p:sldLayoutId id="2147483732" r:id="rId6"/>
    <p:sldLayoutId id="2147483733"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0929D1-A8E1-47D7-8022-AA09FC3B5902}"/>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30F75A-D3E4-4D2D-B9C9-CFEFCBC0865D}"/>
              </a:ext>
            </a:extLst>
          </p:cNvPr>
          <p:cNvSpPr>
            <a:spLocks noGrp="1"/>
          </p:cNvSpPr>
          <p:nvPr>
            <p:ph type="body" idx="1"/>
          </p:nvPr>
        </p:nvSpPr>
        <p:spPr>
          <a:xfrm>
            <a:off x="838200" y="160368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36B00B-AAB4-4152-8A58-1AD3A3913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B7B13-E777-46A4-AB49-5ED43CC1BF76}" type="datetimeFigureOut">
              <a:rPr lang="en-GB" smtClean="0"/>
              <a:t>06/11/2025</a:t>
            </a:fld>
            <a:endParaRPr lang="en-GB"/>
          </a:p>
        </p:txBody>
      </p:sp>
      <p:sp>
        <p:nvSpPr>
          <p:cNvPr id="5" name="Footer Placeholder 4">
            <a:extLst>
              <a:ext uri="{FF2B5EF4-FFF2-40B4-BE49-F238E27FC236}">
                <a16:creationId xmlns:a16="http://schemas.microsoft.com/office/drawing/2014/main" id="{63C4F3B2-D58D-4AEE-BF91-410881D9E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E49FEE-CE91-4BCC-BD71-9FDC31049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BCE56-BEE1-4278-9D45-29BCB868D5BE}" type="slidenum">
              <a:rPr lang="en-GB" smtClean="0"/>
              <a:t>‹#›</a:t>
            </a:fld>
            <a:endParaRPr lang="en-GB"/>
          </a:p>
        </p:txBody>
      </p:sp>
    </p:spTree>
    <p:extLst>
      <p:ext uri="{BB962C8B-B14F-4D97-AF65-F5344CB8AC3E}">
        <p14:creationId xmlns:p14="http://schemas.microsoft.com/office/powerpoint/2010/main" val="1404536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914400" rtl="0" eaLnBrk="1" latinLnBrk="0" hangingPunct="1">
        <a:lnSpc>
          <a:spcPct val="90000"/>
        </a:lnSpc>
        <a:spcBef>
          <a:spcPct val="0"/>
        </a:spcBef>
        <a:buNone/>
        <a:defRPr sz="4400" b="1" kern="1200">
          <a:solidFill>
            <a:srgbClr val="0033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6E1D9"/>
          </a:solidFill>
        </p:spPr>
        <p:txBody>
          <a:bodyPr wrap="square" lIns="0" tIns="0" rIns="0" bIns="0" rtlCol="0"/>
          <a:lstStyle/>
          <a:p>
            <a:endParaRPr/>
          </a:p>
        </p:txBody>
      </p:sp>
      <p:sp>
        <p:nvSpPr>
          <p:cNvPr id="2" name="Holder 2"/>
          <p:cNvSpPr>
            <a:spLocks noGrp="1"/>
          </p:cNvSpPr>
          <p:nvPr>
            <p:ph type="title"/>
          </p:nvPr>
        </p:nvSpPr>
        <p:spPr>
          <a:xfrm>
            <a:off x="95435" y="-92243"/>
            <a:ext cx="11215262" cy="1038389"/>
          </a:xfrm>
          <a:prstGeom prst="rect">
            <a:avLst/>
          </a:prstGeom>
        </p:spPr>
        <p:txBody>
          <a:bodyPr wrap="square" lIns="0" tIns="0" rIns="0" bIns="0">
            <a:spAutoFit/>
          </a:bodyPr>
          <a:lstStyle>
            <a:lvl1pPr>
              <a:defRPr sz="5950" b="0"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88053" y="859709"/>
            <a:ext cx="9047431" cy="535112"/>
          </a:xfrm>
          <a:prstGeom prst="rect">
            <a:avLst/>
          </a:prstGeom>
        </p:spPr>
        <p:txBody>
          <a:bodyPr wrap="square" lIns="0" tIns="0" rIns="0" bIns="0">
            <a:spAutoFit/>
          </a:bodyPr>
          <a:lstStyle>
            <a:lvl1pPr>
              <a:defRPr sz="2700" b="0" i="1">
                <a:solidFill>
                  <a:srgbClr val="255375"/>
                </a:solidFill>
                <a:latin typeface="Arial"/>
                <a:cs typeface="Arial"/>
              </a:defRPr>
            </a:lvl1pPr>
          </a:lstStyle>
          <a:p>
            <a:endParaRPr/>
          </a:p>
        </p:txBody>
      </p:sp>
      <p:sp>
        <p:nvSpPr>
          <p:cNvPr id="3" name="Holder 3"/>
          <p:cNvSpPr>
            <a:spLocks noGrp="1"/>
          </p:cNvSpPr>
          <p:nvPr>
            <p:ph type="body" idx="1"/>
          </p:nvPr>
        </p:nvSpPr>
        <p:spPr>
          <a:xfrm>
            <a:off x="552361" y="3226519"/>
            <a:ext cx="11102255" cy="32044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1"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a:xfrm>
            <a:off x="11264679" y="6631359"/>
            <a:ext cx="205775" cy="64120"/>
          </a:xfrm>
          <a:prstGeom prst="rect">
            <a:avLst/>
          </a:prstGeom>
        </p:spPr>
        <p:txBody>
          <a:bodyPr wrap="square" lIns="0" tIns="0" rIns="0" bIns="0">
            <a:spAutoFit/>
          </a:bodyPr>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88053" y="859709"/>
            <a:ext cx="9047431" cy="535112"/>
          </a:xfrm>
          <a:prstGeom prst="rect">
            <a:avLst/>
          </a:prstGeom>
        </p:spPr>
        <p:txBody>
          <a:bodyPr wrap="square" lIns="0" tIns="0" rIns="0" bIns="0">
            <a:spAutoFit/>
          </a:bodyPr>
          <a:lstStyle>
            <a:lvl1pPr>
              <a:defRPr sz="2700" b="0" i="1">
                <a:solidFill>
                  <a:srgbClr val="255375"/>
                </a:solidFill>
                <a:latin typeface="Arial"/>
                <a:cs typeface="Arial"/>
              </a:defRPr>
            </a:lvl1pPr>
          </a:lstStyle>
          <a:p>
            <a:endParaRPr/>
          </a:p>
        </p:txBody>
      </p:sp>
      <p:sp>
        <p:nvSpPr>
          <p:cNvPr id="3" name="Holder 3"/>
          <p:cNvSpPr>
            <a:spLocks noGrp="1"/>
          </p:cNvSpPr>
          <p:nvPr>
            <p:ph type="body" idx="1"/>
          </p:nvPr>
        </p:nvSpPr>
        <p:spPr>
          <a:xfrm>
            <a:off x="650039" y="3226685"/>
            <a:ext cx="10864597" cy="3053040"/>
          </a:xfrm>
          <a:prstGeom prst="rect">
            <a:avLst/>
          </a:prstGeom>
        </p:spPr>
        <p:txBody>
          <a:bodyPr wrap="square" lIns="0" tIns="0" rIns="0" bIns="0">
            <a:spAutoFit/>
          </a:bodyPr>
          <a:lstStyle>
            <a:lvl1pPr>
              <a:defRPr sz="950" b="0" i="0">
                <a:solidFill>
                  <a:srgbClr val="255375"/>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1"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a:xfrm>
            <a:off x="11264679" y="6631359"/>
            <a:ext cx="205775" cy="64120"/>
          </a:xfrm>
          <a:prstGeom prst="rect">
            <a:avLst/>
          </a:prstGeom>
        </p:spPr>
        <p:txBody>
          <a:bodyPr wrap="square" lIns="0" tIns="0" rIns="0" bIns="0">
            <a:spAutoFit/>
          </a:bodyPr>
          <a:lstStyle>
            <a:lvl1pPr>
              <a:defRPr sz="969" b="0" i="0">
                <a:solidFill>
                  <a:schemeClr val="bg1"/>
                </a:solidFill>
                <a:latin typeface="Microsoft JhengHei"/>
                <a:cs typeface="Microsoft JhengHei"/>
              </a:defRPr>
            </a:lvl1pPr>
          </a:lstStyle>
          <a:p>
            <a:pPr marL="45363">
              <a:lnSpc>
                <a:spcPts val="914"/>
              </a:lnSpc>
            </a:pPr>
            <a:fld id="{81D60167-4931-47E6-BA6A-407CBD079E47}" type="slidenum">
              <a:rPr spc="-61" dirty="0"/>
              <a:pPr marL="45363">
                <a:lnSpc>
                  <a:spcPts val="914"/>
                </a:lnSpc>
              </a:pPr>
              <a:t>‹#›</a:t>
            </a:fld>
            <a:endParaRPr spc="-61"/>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hyperlink" Target="https://www.figma.com/proto/Y9tda16N5Uhw3W6YFS9GDm/The-Health-Literacy-Project?page-id=209%3A1026&amp;node-id=209-1027&amp;p=f&amp;viewport=-211%2C-277%2C0.26&amp;t=HPI32fz3LUqHphS4-1&amp;scaling=scale-down&amp;content-scaling=fixed&amp;starting-point-node-id=209%3A1027"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youtube.com/watch?v=OKwY2TVNuFI"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245.jpeg"/></Relationships>
</file>

<file path=ppt/slides/_rels/slide11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jpeg"/><Relationship Id="rId1" Type="http://schemas.openxmlformats.org/officeDocument/2006/relationships/slideLayout" Target="../slideLayouts/slideLayout15.xml"/><Relationship Id="rId4" Type="http://schemas.openxmlformats.org/officeDocument/2006/relationships/image" Target="../media/image248.png"/></Relationships>
</file>

<file path=ppt/slides/_rels/slide11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hyperlink" Target="mailto:fc@limehouseproject.org.uk"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hyperlink" Target="mailto:Alison.Robert@thcvs.org.u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hyperlink" Target="https://www.womensaid.org.uk/information-support/what-is-domestic-abuse/domestic-abuse-is-a-gendered-crime" TargetMode="External"/><Relationship Id="rId3" Type="http://schemas.openxmlformats.org/officeDocument/2006/relationships/hyperlink" Target="https://www.gov.uk/government/publications/health-profile-for-england/chapter-1-life-expectancy-and-healthy-life-expectancy?utm_source=chatgpt.com" TargetMode="External"/><Relationship Id="rId7" Type="http://schemas.openxmlformats.org/officeDocument/2006/relationships/hyperlink" Target="https://www.ons.gov.uk/peoplepopulationandcommunity/crimeandjustice/articles/domesticabusevictimcharacteristicsenglandandwales/yearendingmarch2024?utm_source=chatgpt.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ancaster.ac.uk/news/new-study-shows-working-women-at-sharp-end-of-cost-of-living-crisis-with-26-trapped-in-severely-insecure-work?utm_source=chatgpt.com" TargetMode="External"/><Relationship Id="rId11" Type="http://schemas.openxmlformats.org/officeDocument/2006/relationships/hyperlink" Target="https://www.ons.gov.uk/census" TargetMode="External"/><Relationship Id="rId5" Type="http://schemas.openxmlformats.org/officeDocument/2006/relationships/hyperlink" Target="https://www.ethnicity-facts-figures.service.gov.uk/work-pay-and-benefits/employment/employment/latest?utm_source=chatgpt.com" TargetMode="External"/><Relationship Id="rId10" Type="http://schemas.openxmlformats.org/officeDocument/2006/relationships/hyperlink" Target="http://www.activelives.sportengland.org/" TargetMode="External"/><Relationship Id="rId4" Type="http://schemas.openxmlformats.org/officeDocument/2006/relationships/hyperlink" Target="https://www.wbg.org.uk/publication/women-and-the-labour-market?utm_source=chatgpt.com" TargetMode="External"/><Relationship Id="rId9" Type="http://schemas.openxmlformats.org/officeDocument/2006/relationships/hyperlink" Target="https://share.google/SUdzfKcRHixfZ5fZ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uk/government/publications/womens-health-strategy-for-england/womens-health-strategy-for-england" TargetMode="External"/><Relationship Id="rId2" Type="http://schemas.openxmlformats.org/officeDocument/2006/relationships/hyperlink" Target="https://www.gov.uk/government/publications/10-year-health-plan-for-england-fit-for-the-future/fit-for-the-future-10-year-health-plan-for-england-accessible-version#chapter-2-from-hospital-to-community---the-neighbourhood-health-service-designed-around-you"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hyperlink" Target="https://vimeo.com/1129220878/80075adea2?share=copy&amp;fl=sv&amp;fe=ci" TargetMode="Externa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notesSlide" Target="../notesSlides/notesSlide27.xml"/><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1.jpeg"/><Relationship Id="rId9" Type="http://schemas.openxmlformats.org/officeDocument/2006/relationships/image" Target="../media/image58.png"/><Relationship Id="rId14" Type="http://schemas.openxmlformats.org/officeDocument/2006/relationships/image" Target="../media/image6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6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image" Target="../media/image79.png"/><Relationship Id="rId16" Type="http://schemas.openxmlformats.org/officeDocument/2006/relationships/image" Target="../media/image93.png"/><Relationship Id="rId1" Type="http://schemas.openxmlformats.org/officeDocument/2006/relationships/slideLayout" Target="../slideLayouts/slideLayout3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6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image" Target="../media/image97.png"/><Relationship Id="rId16" Type="http://schemas.openxmlformats.org/officeDocument/2006/relationships/image" Target="../media/image111.png"/><Relationship Id="rId1" Type="http://schemas.openxmlformats.org/officeDocument/2006/relationships/slideLayout" Target="../slideLayouts/slideLayout3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6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2.png"/><Relationship Id="rId7" Type="http://schemas.openxmlformats.org/officeDocument/2006/relationships/image" Target="../media/image119.png"/><Relationship Id="rId2" Type="http://schemas.openxmlformats.org/officeDocument/2006/relationships/image" Target="../media/image121.png"/><Relationship Id="rId1" Type="http://schemas.openxmlformats.org/officeDocument/2006/relationships/slideLayout" Target="../slideLayouts/slideLayout35.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5.png"/><Relationship Id="rId4" Type="http://schemas.openxmlformats.org/officeDocument/2006/relationships/image" Target="../media/image123.png"/><Relationship Id="rId9" Type="http://schemas.openxmlformats.org/officeDocument/2006/relationships/image" Target="../media/image124.png"/></Relationships>
</file>

<file path=ppt/slides/_rels/slide7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image" Target="../media/image127.png"/><Relationship Id="rId16" Type="http://schemas.openxmlformats.org/officeDocument/2006/relationships/image" Target="../media/image141.png"/><Relationship Id="rId1" Type="http://schemas.openxmlformats.org/officeDocument/2006/relationships/slideLayout" Target="../slideLayouts/slideLayout35.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s>
</file>

<file path=ppt/slides/_rels/slide7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3" Type="http://schemas.openxmlformats.org/officeDocument/2006/relationships/image" Target="../media/image157.png"/><Relationship Id="rId18" Type="http://schemas.openxmlformats.org/officeDocument/2006/relationships/image" Target="../media/image162.png"/><Relationship Id="rId26" Type="http://schemas.openxmlformats.org/officeDocument/2006/relationships/image" Target="../media/image170.png"/><Relationship Id="rId3" Type="http://schemas.openxmlformats.org/officeDocument/2006/relationships/image" Target="../media/image147.png"/><Relationship Id="rId21" Type="http://schemas.openxmlformats.org/officeDocument/2006/relationships/image" Target="../media/image165.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5" Type="http://schemas.openxmlformats.org/officeDocument/2006/relationships/image" Target="../media/image169.png"/><Relationship Id="rId33" Type="http://schemas.openxmlformats.org/officeDocument/2006/relationships/hyperlink" Target="https://carto.com/attribution" TargetMode="External"/><Relationship Id="rId2" Type="http://schemas.openxmlformats.org/officeDocument/2006/relationships/image" Target="../media/image146.png"/><Relationship Id="rId16" Type="http://schemas.openxmlformats.org/officeDocument/2006/relationships/image" Target="../media/image160.png"/><Relationship Id="rId20" Type="http://schemas.openxmlformats.org/officeDocument/2006/relationships/image" Target="../media/image164.png"/><Relationship Id="rId29" Type="http://schemas.openxmlformats.org/officeDocument/2006/relationships/image" Target="../media/image173.png"/><Relationship Id="rId1" Type="http://schemas.openxmlformats.org/officeDocument/2006/relationships/slideLayout" Target="../slideLayouts/slideLayout32.xml"/><Relationship Id="rId6" Type="http://schemas.openxmlformats.org/officeDocument/2006/relationships/image" Target="../media/image150.png"/><Relationship Id="rId11" Type="http://schemas.openxmlformats.org/officeDocument/2006/relationships/image" Target="../media/image155.png"/><Relationship Id="rId24" Type="http://schemas.openxmlformats.org/officeDocument/2006/relationships/image" Target="../media/image168.png"/><Relationship Id="rId32" Type="http://schemas.openxmlformats.org/officeDocument/2006/relationships/hyperlink" Target="http://www.openstreetmap.org/copyright" TargetMode="External"/><Relationship Id="rId5" Type="http://schemas.openxmlformats.org/officeDocument/2006/relationships/image" Target="../media/image149.png"/><Relationship Id="rId15" Type="http://schemas.openxmlformats.org/officeDocument/2006/relationships/image" Target="../media/image159.png"/><Relationship Id="rId23" Type="http://schemas.openxmlformats.org/officeDocument/2006/relationships/image" Target="../media/image167.png"/><Relationship Id="rId28" Type="http://schemas.openxmlformats.org/officeDocument/2006/relationships/image" Target="../media/image172.png"/><Relationship Id="rId10" Type="http://schemas.openxmlformats.org/officeDocument/2006/relationships/image" Target="../media/image154.png"/><Relationship Id="rId19" Type="http://schemas.openxmlformats.org/officeDocument/2006/relationships/image" Target="../media/image163.png"/><Relationship Id="rId31" Type="http://schemas.openxmlformats.org/officeDocument/2006/relationships/hyperlink" Target="https://leafletjs.com/" TargetMode="External"/><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8.png"/><Relationship Id="rId22" Type="http://schemas.openxmlformats.org/officeDocument/2006/relationships/image" Target="../media/image166.png"/><Relationship Id="rId27" Type="http://schemas.openxmlformats.org/officeDocument/2006/relationships/image" Target="../media/image171.png"/><Relationship Id="rId30" Type="http://schemas.openxmlformats.org/officeDocument/2006/relationships/image" Target="../media/image174.png"/><Relationship Id="rId8" Type="http://schemas.openxmlformats.org/officeDocument/2006/relationships/image" Target="../media/image152.png"/></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3" Type="http://schemas.openxmlformats.org/officeDocument/2006/relationships/image" Target="../media/image80.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image" Target="../media/image79.png"/><Relationship Id="rId1" Type="http://schemas.openxmlformats.org/officeDocument/2006/relationships/slideLayout" Target="../slideLayouts/slideLayout37.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82.png"/><Relationship Id="rId10" Type="http://schemas.openxmlformats.org/officeDocument/2006/relationships/image" Target="../media/image179.png"/><Relationship Id="rId4" Type="http://schemas.openxmlformats.org/officeDocument/2006/relationships/image" Target="../media/image81.png"/><Relationship Id="rId9" Type="http://schemas.openxmlformats.org/officeDocument/2006/relationships/image" Target="../media/image178.png"/><Relationship Id="rId14" Type="http://schemas.openxmlformats.org/officeDocument/2006/relationships/image" Target="../media/image96.png"/></Relationships>
</file>

<file path=ppt/slides/_rels/slide79.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3" Type="http://schemas.openxmlformats.org/officeDocument/2006/relationships/image" Target="../media/image183.png"/><Relationship Id="rId7" Type="http://schemas.openxmlformats.org/officeDocument/2006/relationships/image" Target="../media/image187.png"/><Relationship Id="rId12" Type="http://schemas.openxmlformats.org/officeDocument/2006/relationships/image" Target="../media/image192.png"/><Relationship Id="rId2" Type="http://schemas.openxmlformats.org/officeDocument/2006/relationships/image" Target="../media/image97.png"/><Relationship Id="rId1" Type="http://schemas.openxmlformats.org/officeDocument/2006/relationships/slideLayout" Target="../slideLayouts/slideLayout37.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4.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9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96.png"/></Relationships>
</file>

<file path=ppt/slides/_rels/slide8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7.png"/><Relationship Id="rId7" Type="http://schemas.openxmlformats.org/officeDocument/2006/relationships/image" Target="../media/image120.png"/><Relationship Id="rId2" Type="http://schemas.openxmlformats.org/officeDocument/2006/relationships/image" Target="../media/image121.png"/><Relationship Id="rId1" Type="http://schemas.openxmlformats.org/officeDocument/2006/relationships/slideLayout" Target="../slideLayouts/slideLayout4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99.png"/></Relationships>
</file>

<file path=ppt/slides/_rels/slide8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09.png"/><Relationship Id="rId3" Type="http://schemas.openxmlformats.org/officeDocument/2006/relationships/image" Target="../media/image200.png"/><Relationship Id="rId7" Type="http://schemas.openxmlformats.org/officeDocument/2006/relationships/image" Target="../media/image204.png"/><Relationship Id="rId12" Type="http://schemas.openxmlformats.org/officeDocument/2006/relationships/image" Target="../media/image208.png"/><Relationship Id="rId2" Type="http://schemas.openxmlformats.org/officeDocument/2006/relationships/image" Target="../media/image127.png"/><Relationship Id="rId1" Type="http://schemas.openxmlformats.org/officeDocument/2006/relationships/slideLayout" Target="../slideLayouts/slideLayout40.xml"/><Relationship Id="rId6" Type="http://schemas.openxmlformats.org/officeDocument/2006/relationships/image" Target="../media/image203.png"/><Relationship Id="rId11" Type="http://schemas.openxmlformats.org/officeDocument/2006/relationships/image" Target="../media/image207.png"/><Relationship Id="rId5" Type="http://schemas.openxmlformats.org/officeDocument/2006/relationships/image" Target="../media/image202.png"/><Relationship Id="rId15" Type="http://schemas.openxmlformats.org/officeDocument/2006/relationships/image" Target="../media/image143.png"/><Relationship Id="rId10" Type="http://schemas.openxmlformats.org/officeDocument/2006/relationships/image" Target="../media/image134.png"/><Relationship Id="rId4" Type="http://schemas.openxmlformats.org/officeDocument/2006/relationships/image" Target="../media/image201.png"/><Relationship Id="rId9" Type="http://schemas.openxmlformats.org/officeDocument/2006/relationships/image" Target="../media/image206.png"/><Relationship Id="rId14" Type="http://schemas.openxmlformats.org/officeDocument/2006/relationships/image" Target="../media/image142.png"/></Relationships>
</file>

<file path=ppt/slides/_rels/slide8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44.png"/><Relationship Id="rId1" Type="http://schemas.openxmlformats.org/officeDocument/2006/relationships/slideLayout" Target="../slideLayouts/slideLayout37.xml"/><Relationship Id="rId4" Type="http://schemas.openxmlformats.org/officeDocument/2006/relationships/image" Target="../media/image211.png"/></Relationships>
</file>

<file path=ppt/slides/_rels/slide8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45.png"/><Relationship Id="rId1" Type="http://schemas.openxmlformats.org/officeDocument/2006/relationships/slideLayout" Target="../slideLayouts/slideLayout40.xml"/><Relationship Id="rId4" Type="http://schemas.openxmlformats.org/officeDocument/2006/relationships/image" Target="../media/image210.png"/></Relationships>
</file>

<file path=ppt/slides/_rels/slide86.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jpeg"/><Relationship Id="rId1" Type="http://schemas.openxmlformats.org/officeDocument/2006/relationships/slideLayout" Target="../slideLayouts/slideLayout10.xml"/><Relationship Id="rId5" Type="http://schemas.openxmlformats.org/officeDocument/2006/relationships/image" Target="../media/image217.png"/><Relationship Id="rId4" Type="http://schemas.openxmlformats.org/officeDocument/2006/relationships/image" Target="../media/image216.jpeg"/></Relationships>
</file>

<file path=ppt/slides/_rels/slide95.xml.rels><?xml version="1.0" encoding="UTF-8" standalone="yes"?>
<Relationships xmlns="http://schemas.openxmlformats.org/package/2006/relationships"><Relationship Id="rId2" Type="http://schemas.openxmlformats.org/officeDocument/2006/relationships/hyperlink" Target="http://www.sistercircle.org.uk/" TargetMode="Externa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image" Target="../media/image218.png"/><Relationship Id="rId1" Type="http://schemas.openxmlformats.org/officeDocument/2006/relationships/slideLayout" Target="../slideLayouts/slideLayout2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97.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slideLayout" Target="../slideLayouts/slideLayout27.xml"/><Relationship Id="rId6" Type="http://schemas.openxmlformats.org/officeDocument/2006/relationships/image" Target="../media/image228.jpeg"/><Relationship Id="rId5" Type="http://schemas.openxmlformats.org/officeDocument/2006/relationships/image" Target="../media/image227.png"/><Relationship Id="rId4" Type="http://schemas.openxmlformats.org/officeDocument/2006/relationships/image" Target="../media/image226.png"/></Relationships>
</file>

<file path=ppt/slides/_rels/slide9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FAD8E-495E-7FFE-880E-F1DE11659195}"/>
              </a:ext>
            </a:extLst>
          </p:cNvPr>
          <p:cNvSpPr>
            <a:spLocks noGrp="1"/>
          </p:cNvSpPr>
          <p:nvPr>
            <p:ph type="ctrTitle"/>
          </p:nvPr>
        </p:nvSpPr>
        <p:spPr/>
        <p:txBody>
          <a:bodyPr/>
          <a:lstStyle/>
          <a:p>
            <a:r>
              <a:rPr lang="en-GB" dirty="0">
                <a:solidFill>
                  <a:srgbClr val="003366"/>
                </a:solidFill>
              </a:rPr>
              <a:t>Tower Hamlets Women’s Commission</a:t>
            </a:r>
          </a:p>
        </p:txBody>
      </p:sp>
      <p:sp>
        <p:nvSpPr>
          <p:cNvPr id="5" name="Subtitle 4">
            <a:extLst>
              <a:ext uri="{FF2B5EF4-FFF2-40B4-BE49-F238E27FC236}">
                <a16:creationId xmlns:a16="http://schemas.microsoft.com/office/drawing/2014/main" id="{8F0C6F6F-7440-1AD6-44C9-F886939CD509}"/>
              </a:ext>
            </a:extLst>
          </p:cNvPr>
          <p:cNvSpPr>
            <a:spLocks noGrp="1"/>
          </p:cNvSpPr>
          <p:nvPr>
            <p:ph type="subTitle" idx="1"/>
          </p:nvPr>
        </p:nvSpPr>
        <p:spPr/>
        <p:txBody>
          <a:bodyPr/>
          <a:lstStyle/>
          <a:p>
            <a:r>
              <a:rPr lang="en-GB" dirty="0">
                <a:solidFill>
                  <a:srgbClr val="003366"/>
                </a:solidFill>
              </a:rPr>
              <a:t>Health Formal Public Review</a:t>
            </a:r>
          </a:p>
          <a:p>
            <a:r>
              <a:rPr lang="en-GB" dirty="0">
                <a:solidFill>
                  <a:srgbClr val="003366"/>
                </a:solidFill>
              </a:rPr>
              <a:t>Thursday 23</a:t>
            </a:r>
            <a:r>
              <a:rPr lang="en-GB" baseline="30000" dirty="0">
                <a:solidFill>
                  <a:srgbClr val="003366"/>
                </a:solidFill>
              </a:rPr>
              <a:t>rd</a:t>
            </a:r>
            <a:r>
              <a:rPr lang="en-GB" dirty="0">
                <a:solidFill>
                  <a:srgbClr val="003366"/>
                </a:solidFill>
              </a:rPr>
              <a:t> October 2025</a:t>
            </a:r>
          </a:p>
        </p:txBody>
      </p:sp>
      <p:pic>
        <p:nvPicPr>
          <p:cNvPr id="6" name="Picture 5" descr="Women's Commission logo-- purple, with text that says: &quot;Creating inspiration, empowerment, and equity for all women&quot;">
            <a:extLst>
              <a:ext uri="{FF2B5EF4-FFF2-40B4-BE49-F238E27FC236}">
                <a16:creationId xmlns:a16="http://schemas.microsoft.com/office/drawing/2014/main" id="{9ECEB3CD-076B-AC77-222C-CC73D8C409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9317" y="254454"/>
            <a:ext cx="1800225" cy="971550"/>
          </a:xfrm>
          <a:prstGeom prst="rect">
            <a:avLst/>
          </a:prstGeom>
        </p:spPr>
      </p:pic>
    </p:spTree>
    <p:extLst>
      <p:ext uri="{BB962C8B-B14F-4D97-AF65-F5344CB8AC3E}">
        <p14:creationId xmlns:p14="http://schemas.microsoft.com/office/powerpoint/2010/main" val="2057423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CE7B-1B58-5EF4-8FE5-E1D205A4063A}"/>
              </a:ext>
            </a:extLst>
          </p:cNvPr>
          <p:cNvSpPr>
            <a:spLocks noGrp="1"/>
          </p:cNvSpPr>
          <p:nvPr>
            <p:ph type="title"/>
          </p:nvPr>
        </p:nvSpPr>
        <p:spPr>
          <a:xfrm>
            <a:off x="838200" y="333951"/>
            <a:ext cx="9770616" cy="901841"/>
          </a:xfrm>
        </p:spPr>
        <p:txBody>
          <a:bodyPr>
            <a:normAutofit/>
          </a:bodyPr>
          <a:lstStyle/>
          <a:p>
            <a:r>
              <a:rPr lang="en-GB" sz="2800"/>
              <a:t>Our Mission for Health</a:t>
            </a:r>
          </a:p>
        </p:txBody>
      </p:sp>
      <p:sp>
        <p:nvSpPr>
          <p:cNvPr id="3" name="Content Placeholder 2">
            <a:extLst>
              <a:ext uri="{FF2B5EF4-FFF2-40B4-BE49-F238E27FC236}">
                <a16:creationId xmlns:a16="http://schemas.microsoft.com/office/drawing/2014/main" id="{D61C61DD-27FF-427B-41AC-26D62AB67A91}"/>
              </a:ext>
            </a:extLst>
          </p:cNvPr>
          <p:cNvSpPr>
            <a:spLocks noGrp="1"/>
          </p:cNvSpPr>
          <p:nvPr>
            <p:ph idx="1"/>
          </p:nvPr>
        </p:nvSpPr>
        <p:spPr>
          <a:xfrm>
            <a:off x="838200" y="1603683"/>
            <a:ext cx="7255348" cy="4351338"/>
          </a:xfrm>
        </p:spPr>
        <p:txBody>
          <a:bodyPr>
            <a:noAutofit/>
          </a:bodyPr>
          <a:lstStyle/>
          <a:p>
            <a:pPr marL="0" indent="0">
              <a:buNone/>
            </a:pPr>
            <a:r>
              <a:rPr lang="en-GB" sz="1800"/>
              <a:t>The Commission seeks to support and enable more women to </a:t>
            </a:r>
            <a:r>
              <a:rPr lang="en-GB" sz="1800" b="1"/>
              <a:t>access a healthy lifestyle </a:t>
            </a:r>
            <a:r>
              <a:rPr lang="en-GB" sz="1800"/>
              <a:t>across the borough. Presently, we know that women and young girls have unequal outcomes with regard to health when compared to men:</a:t>
            </a:r>
          </a:p>
          <a:p>
            <a:r>
              <a:rPr lang="en-GB" sz="1800"/>
              <a:t>Only </a:t>
            </a:r>
            <a:r>
              <a:rPr lang="en-GB" sz="1800" b="1"/>
              <a:t>6% of young girls </a:t>
            </a:r>
            <a:r>
              <a:rPr lang="en-GB" sz="1800"/>
              <a:t>in the borough achieve the recommended 60 minutes of physical activity a day, compared to </a:t>
            </a:r>
            <a:r>
              <a:rPr lang="en-GB" sz="1800" b="1"/>
              <a:t>32.4% of boys </a:t>
            </a:r>
            <a:r>
              <a:rPr lang="en-GB" sz="1800"/>
              <a:t>in Tower Hamlets.</a:t>
            </a:r>
          </a:p>
          <a:p>
            <a:r>
              <a:rPr lang="en-GB" sz="1800"/>
              <a:t>Women live </a:t>
            </a:r>
            <a:r>
              <a:rPr lang="en-GB" sz="1800" b="1"/>
              <a:t>fewer years in good health </a:t>
            </a:r>
            <a:r>
              <a:rPr lang="en-GB" sz="1800"/>
              <a:t>(57.8 years) in Tower Hamlets compared to men in the borough (65.3 years).</a:t>
            </a:r>
          </a:p>
          <a:p>
            <a:pPr marL="0" indent="0">
              <a:buNone/>
            </a:pPr>
            <a:r>
              <a:rPr lang="en-GB" sz="1800"/>
              <a:t>To help tackle this, </a:t>
            </a:r>
            <a:r>
              <a:rPr lang="en-GB" sz="1800" b="1"/>
              <a:t>we have listened to women and their experiences</a:t>
            </a:r>
            <a:r>
              <a:rPr lang="en-GB" sz="1800"/>
              <a:t> to understand the </a:t>
            </a:r>
            <a:r>
              <a:rPr lang="en-GB" sz="1800" b="1"/>
              <a:t>barriers they face</a:t>
            </a:r>
            <a:r>
              <a:rPr lang="en-GB" sz="1800"/>
              <a:t>, the </a:t>
            </a:r>
            <a:r>
              <a:rPr lang="en-GB" sz="1800" b="1"/>
              <a:t>support they need</a:t>
            </a:r>
            <a:r>
              <a:rPr lang="en-GB" sz="1800"/>
              <a:t>, and the </a:t>
            </a:r>
            <a:r>
              <a:rPr lang="en-GB" sz="1800" b="1"/>
              <a:t>opportunities </a:t>
            </a:r>
            <a:r>
              <a:rPr lang="en-GB" sz="1800"/>
              <a:t>that must be created to make accessing a healthy lifestyle accessible across Tower Hamlets. </a:t>
            </a:r>
          </a:p>
        </p:txBody>
      </p:sp>
      <p:pic>
        <p:nvPicPr>
          <p:cNvPr id="6" name="Picture 5" descr="A poster of the Women's Commission logo. It's a collage of sillohuettes of different women, making up one sillohuette in unison.">
            <a:extLst>
              <a:ext uri="{FF2B5EF4-FFF2-40B4-BE49-F238E27FC236}">
                <a16:creationId xmlns:a16="http://schemas.microsoft.com/office/drawing/2014/main" id="{9CDF5A75-6C1D-29C7-2B1F-666D46D183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40963" y="1690551"/>
            <a:ext cx="2997200" cy="3717530"/>
          </a:xfrm>
          <a:prstGeom prst="rect">
            <a:avLst/>
          </a:prstGeom>
        </p:spPr>
      </p:pic>
    </p:spTree>
    <p:extLst>
      <p:ext uri="{BB962C8B-B14F-4D97-AF65-F5344CB8AC3E}">
        <p14:creationId xmlns:p14="http://schemas.microsoft.com/office/powerpoint/2010/main" val="23532806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4779107" y="3510178"/>
            <a:ext cx="13970" cy="13970"/>
          </a:xfrm>
          <a:custGeom>
            <a:avLst/>
            <a:gdLst/>
            <a:ahLst/>
            <a:cxnLst/>
            <a:rect l="l" t="t" r="r" b="b"/>
            <a:pathLst>
              <a:path w="20954" h="20954">
                <a:moveTo>
                  <a:pt x="11666" y="20574"/>
                </a:moveTo>
                <a:lnTo>
                  <a:pt x="8923" y="20574"/>
                </a:lnTo>
                <a:lnTo>
                  <a:pt x="7903" y="20361"/>
                </a:lnTo>
                <a:lnTo>
                  <a:pt x="7766" y="20361"/>
                </a:lnTo>
                <a:lnTo>
                  <a:pt x="0" y="11643"/>
                </a:lnTo>
                <a:lnTo>
                  <a:pt x="0" y="8900"/>
                </a:lnTo>
                <a:lnTo>
                  <a:pt x="7529" y="274"/>
                </a:lnTo>
                <a:lnTo>
                  <a:pt x="7316" y="274"/>
                </a:lnTo>
                <a:lnTo>
                  <a:pt x="8923" y="0"/>
                </a:lnTo>
                <a:lnTo>
                  <a:pt x="11666" y="0"/>
                </a:lnTo>
                <a:lnTo>
                  <a:pt x="20574" y="8900"/>
                </a:lnTo>
                <a:lnTo>
                  <a:pt x="20574" y="11643"/>
                </a:lnTo>
                <a:lnTo>
                  <a:pt x="12885" y="20361"/>
                </a:lnTo>
                <a:lnTo>
                  <a:pt x="11666" y="20574"/>
                </a:lnTo>
                <a:close/>
              </a:path>
            </a:pathLst>
          </a:custGeom>
          <a:solidFill>
            <a:srgbClr val="000000"/>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4788251" y="6448111"/>
            <a:ext cx="15240" cy="15240"/>
          </a:xfrm>
          <a:custGeom>
            <a:avLst/>
            <a:gdLst/>
            <a:ahLst/>
            <a:cxnLst/>
            <a:rect l="l" t="t" r="r" b="b"/>
            <a:pathLst>
              <a:path w="22859" h="22859">
                <a:moveTo>
                  <a:pt x="12883" y="22857"/>
                </a:moveTo>
                <a:lnTo>
                  <a:pt x="9865" y="22857"/>
                </a:lnTo>
                <a:lnTo>
                  <a:pt x="8433" y="22637"/>
                </a:lnTo>
                <a:lnTo>
                  <a:pt x="0" y="12975"/>
                </a:lnTo>
                <a:lnTo>
                  <a:pt x="0" y="9957"/>
                </a:lnTo>
                <a:lnTo>
                  <a:pt x="264" y="8494"/>
                </a:lnTo>
                <a:lnTo>
                  <a:pt x="904" y="7062"/>
                </a:lnTo>
                <a:lnTo>
                  <a:pt x="1488" y="5690"/>
                </a:lnTo>
                <a:lnTo>
                  <a:pt x="9957" y="0"/>
                </a:lnTo>
                <a:lnTo>
                  <a:pt x="12974" y="0"/>
                </a:lnTo>
                <a:lnTo>
                  <a:pt x="14884" y="356"/>
                </a:lnTo>
                <a:lnTo>
                  <a:pt x="14612" y="356"/>
                </a:lnTo>
                <a:lnTo>
                  <a:pt x="15840" y="905"/>
                </a:lnTo>
                <a:lnTo>
                  <a:pt x="22857" y="9957"/>
                </a:lnTo>
                <a:lnTo>
                  <a:pt x="22857" y="12975"/>
                </a:lnTo>
                <a:lnTo>
                  <a:pt x="22576" y="14407"/>
                </a:lnTo>
                <a:lnTo>
                  <a:pt x="21936" y="15840"/>
                </a:lnTo>
                <a:lnTo>
                  <a:pt x="21326" y="17272"/>
                </a:lnTo>
                <a:lnTo>
                  <a:pt x="14130" y="22637"/>
                </a:lnTo>
                <a:lnTo>
                  <a:pt x="12883" y="22857"/>
                </a:lnTo>
                <a:close/>
              </a:path>
            </a:pathLst>
          </a:custGeom>
          <a:solidFill>
            <a:srgbClr val="000000"/>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4816980" y="2022678"/>
            <a:ext cx="13970" cy="13970"/>
          </a:xfrm>
          <a:custGeom>
            <a:avLst/>
            <a:gdLst/>
            <a:ahLst/>
            <a:cxnLst/>
            <a:rect l="l" t="t" r="r" b="b"/>
            <a:pathLst>
              <a:path w="20954" h="20955">
                <a:moveTo>
                  <a:pt x="11671" y="20574"/>
                </a:moveTo>
                <a:lnTo>
                  <a:pt x="8928" y="20574"/>
                </a:lnTo>
                <a:lnTo>
                  <a:pt x="7908" y="20353"/>
                </a:lnTo>
                <a:lnTo>
                  <a:pt x="7776" y="20353"/>
                </a:lnTo>
                <a:lnTo>
                  <a:pt x="0" y="11657"/>
                </a:lnTo>
                <a:lnTo>
                  <a:pt x="0" y="8914"/>
                </a:lnTo>
                <a:lnTo>
                  <a:pt x="7520" y="273"/>
                </a:lnTo>
                <a:lnTo>
                  <a:pt x="7274" y="273"/>
                </a:lnTo>
                <a:lnTo>
                  <a:pt x="8928" y="0"/>
                </a:lnTo>
                <a:lnTo>
                  <a:pt x="11671" y="0"/>
                </a:lnTo>
                <a:lnTo>
                  <a:pt x="20574" y="8914"/>
                </a:lnTo>
                <a:lnTo>
                  <a:pt x="20574" y="11657"/>
                </a:lnTo>
                <a:lnTo>
                  <a:pt x="12890" y="20353"/>
                </a:lnTo>
                <a:lnTo>
                  <a:pt x="11671" y="20574"/>
                </a:lnTo>
                <a:close/>
              </a:path>
            </a:pathLst>
          </a:custGeom>
          <a:solidFill>
            <a:srgbClr val="000000"/>
          </a:solidFill>
        </p:spPr>
        <p:txBody>
          <a:bodyPr wrap="square" lIns="0" tIns="0" rIns="0" bIns="0" rtlCol="0"/>
          <a:lstStyle/>
          <a:p>
            <a:endParaRPr/>
          </a:p>
        </p:txBody>
      </p:sp>
      <p:sp>
        <p:nvSpPr>
          <p:cNvPr id="17" name="object 17"/>
          <p:cNvSpPr txBox="1">
            <a:spLocks noGrp="1"/>
          </p:cNvSpPr>
          <p:nvPr>
            <p:ph type="title"/>
          </p:nvPr>
        </p:nvSpPr>
        <p:spPr>
          <a:xfrm>
            <a:off x="331012" y="97182"/>
            <a:ext cx="2941320" cy="303096"/>
          </a:xfrm>
          <a:prstGeom prst="rect">
            <a:avLst/>
          </a:prstGeom>
        </p:spPr>
        <p:txBody>
          <a:bodyPr vert="horz" wrap="square" lIns="0" tIns="10160" rIns="0" bIns="0" rtlCol="0">
            <a:spAutoFit/>
          </a:bodyPr>
          <a:lstStyle/>
          <a:p>
            <a:pPr marL="8467">
              <a:lnSpc>
                <a:spcPct val="100000"/>
              </a:lnSpc>
              <a:spcBef>
                <a:spcPts val="80"/>
              </a:spcBef>
            </a:pPr>
            <a:r>
              <a:rPr sz="3434" b="1" spc="257">
                <a:latin typeface="Century Gothic"/>
                <a:cs typeface="Century Gothic"/>
              </a:rPr>
              <a:t>Her</a:t>
            </a:r>
            <a:r>
              <a:rPr sz="3434" b="1" spc="20">
                <a:latin typeface="Century Gothic"/>
                <a:cs typeface="Century Gothic"/>
              </a:rPr>
              <a:t> </a:t>
            </a:r>
            <a:r>
              <a:rPr sz="3434" b="1" spc="240">
                <a:latin typeface="Century Gothic"/>
                <a:cs typeface="Century Gothic"/>
              </a:rPr>
              <a:t>Struggle</a:t>
            </a:r>
            <a:endParaRPr sz="3434">
              <a:latin typeface="Century Gothic"/>
              <a:cs typeface="Century Gothic"/>
            </a:endParaRPr>
          </a:p>
        </p:txBody>
      </p:sp>
      <p:sp>
        <p:nvSpPr>
          <p:cNvPr id="18" name="object 18"/>
          <p:cNvSpPr txBox="1"/>
          <p:nvPr/>
        </p:nvSpPr>
        <p:spPr>
          <a:xfrm>
            <a:off x="824408" y="564683"/>
            <a:ext cx="1904153" cy="87043"/>
          </a:xfrm>
          <a:prstGeom prst="rect">
            <a:avLst/>
          </a:prstGeom>
        </p:spPr>
        <p:txBody>
          <a:bodyPr vert="horz" wrap="square" lIns="0" tIns="11007" rIns="0" bIns="0" rtlCol="0">
            <a:spAutoFit/>
          </a:bodyPr>
          <a:lstStyle/>
          <a:p>
            <a:pPr marL="8467">
              <a:lnSpc>
                <a:spcPct val="100000"/>
              </a:lnSpc>
              <a:spcBef>
                <a:spcPts val="87"/>
              </a:spcBef>
            </a:pPr>
            <a:r>
              <a:rPr sz="933" b="1" spc="76">
                <a:solidFill>
                  <a:srgbClr val="FFFFFF"/>
                </a:solidFill>
                <a:latin typeface="Century Gothic"/>
                <a:cs typeface="Century Gothic"/>
              </a:rPr>
              <a:t>Barriers</a:t>
            </a:r>
            <a:r>
              <a:rPr sz="933" b="1" spc="13">
                <a:solidFill>
                  <a:srgbClr val="FFFFFF"/>
                </a:solidFill>
                <a:latin typeface="Century Gothic"/>
                <a:cs typeface="Century Gothic"/>
              </a:rPr>
              <a:t> </a:t>
            </a:r>
            <a:r>
              <a:rPr sz="933" b="1" spc="107">
                <a:solidFill>
                  <a:srgbClr val="FFFFFF"/>
                </a:solidFill>
                <a:latin typeface="Century Gothic"/>
                <a:cs typeface="Century Gothic"/>
              </a:rPr>
              <a:t>To</a:t>
            </a:r>
            <a:r>
              <a:rPr sz="933" b="1" spc="17">
                <a:solidFill>
                  <a:srgbClr val="FFFFFF"/>
                </a:solidFill>
                <a:latin typeface="Century Gothic"/>
                <a:cs typeface="Century Gothic"/>
              </a:rPr>
              <a:t> </a:t>
            </a:r>
            <a:r>
              <a:rPr sz="933" b="1" spc="70">
                <a:solidFill>
                  <a:srgbClr val="FFFFFF"/>
                </a:solidFill>
                <a:latin typeface="Century Gothic"/>
                <a:cs typeface="Century Gothic"/>
              </a:rPr>
              <a:t>Proper</a:t>
            </a:r>
            <a:r>
              <a:rPr sz="933" b="1" spc="13">
                <a:solidFill>
                  <a:srgbClr val="FFFFFF"/>
                </a:solidFill>
                <a:latin typeface="Century Gothic"/>
                <a:cs typeface="Century Gothic"/>
              </a:rPr>
              <a:t> </a:t>
            </a:r>
            <a:r>
              <a:rPr sz="933" b="1" spc="33">
                <a:solidFill>
                  <a:srgbClr val="FFFFFF"/>
                </a:solidFill>
                <a:latin typeface="Century Gothic"/>
                <a:cs typeface="Century Gothic"/>
              </a:rPr>
              <a:t>Healthcare</a:t>
            </a:r>
            <a:endParaRPr sz="933">
              <a:latin typeface="Century Gothic"/>
              <a:cs typeface="Century Gothic"/>
            </a:endParaRPr>
          </a:p>
        </p:txBody>
      </p:sp>
      <p:grpSp>
        <p:nvGrpSpPr>
          <p:cNvPr id="5" name="object 5">
            <a:extLst>
              <a:ext uri="{C183D7F6-B498-43B3-948B-1728B52AA6E4}">
                <adec:decorative xmlns:adec="http://schemas.microsoft.com/office/drawing/2017/decorative" val="1"/>
              </a:ext>
            </a:extLst>
          </p:cNvPr>
          <p:cNvGrpSpPr/>
          <p:nvPr/>
        </p:nvGrpSpPr>
        <p:grpSpPr>
          <a:xfrm>
            <a:off x="4816980" y="352452"/>
            <a:ext cx="2503169" cy="6344073"/>
            <a:chOff x="7225469" y="528678"/>
            <a:chExt cx="3754754" cy="9516110"/>
          </a:xfrm>
        </p:grpSpPr>
        <p:sp>
          <p:nvSpPr>
            <p:cNvPr id="6" name="object 6"/>
            <p:cNvSpPr/>
            <p:nvPr/>
          </p:nvSpPr>
          <p:spPr>
            <a:xfrm>
              <a:off x="7225469" y="7348790"/>
              <a:ext cx="20955" cy="20955"/>
            </a:xfrm>
            <a:custGeom>
              <a:avLst/>
              <a:gdLst/>
              <a:ahLst/>
              <a:cxnLst/>
              <a:rect l="l" t="t" r="r" b="b"/>
              <a:pathLst>
                <a:path w="20954" h="20954">
                  <a:moveTo>
                    <a:pt x="11671" y="20574"/>
                  </a:moveTo>
                  <a:lnTo>
                    <a:pt x="8928" y="20574"/>
                  </a:lnTo>
                  <a:lnTo>
                    <a:pt x="7908" y="20358"/>
                  </a:lnTo>
                  <a:lnTo>
                    <a:pt x="7776" y="20358"/>
                  </a:lnTo>
                  <a:lnTo>
                    <a:pt x="0" y="11671"/>
                  </a:lnTo>
                  <a:lnTo>
                    <a:pt x="0" y="8928"/>
                  </a:lnTo>
                  <a:lnTo>
                    <a:pt x="7534" y="271"/>
                  </a:lnTo>
                  <a:lnTo>
                    <a:pt x="7321" y="271"/>
                  </a:lnTo>
                  <a:lnTo>
                    <a:pt x="8928" y="0"/>
                  </a:lnTo>
                  <a:lnTo>
                    <a:pt x="11671" y="0"/>
                  </a:lnTo>
                  <a:lnTo>
                    <a:pt x="20574" y="8928"/>
                  </a:lnTo>
                  <a:lnTo>
                    <a:pt x="20574" y="11671"/>
                  </a:lnTo>
                  <a:lnTo>
                    <a:pt x="12890" y="20358"/>
                  </a:lnTo>
                  <a:lnTo>
                    <a:pt x="11671" y="20574"/>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email">
              <a:extLst>
                <a:ext uri="{28A0092B-C50C-407E-A947-70E740481C1C}">
                  <a14:useLocalDpi xmlns:a14="http://schemas.microsoft.com/office/drawing/2010/main"/>
                </a:ext>
              </a:extLst>
            </a:blip>
            <a:stretch>
              <a:fillRect/>
            </a:stretch>
          </p:blipFill>
          <p:spPr>
            <a:xfrm>
              <a:off x="7246041" y="528678"/>
              <a:ext cx="3733799" cy="9515487"/>
            </a:xfrm>
            <a:prstGeom prst="rect">
              <a:avLst/>
            </a:prstGeom>
          </p:spPr>
        </p:pic>
      </p:grpSp>
      <p:sp>
        <p:nvSpPr>
          <p:cNvPr id="15" name="object 15"/>
          <p:cNvSpPr txBox="1"/>
          <p:nvPr/>
        </p:nvSpPr>
        <p:spPr>
          <a:xfrm>
            <a:off x="6173913" y="610941"/>
            <a:ext cx="1298363" cy="361477"/>
          </a:xfrm>
          <a:prstGeom prst="rect">
            <a:avLst/>
          </a:prstGeom>
        </p:spPr>
        <p:txBody>
          <a:bodyPr vert="horz" wrap="square" lIns="0" tIns="17780" rIns="0" bIns="0" rtlCol="0">
            <a:spAutoFit/>
          </a:bodyPr>
          <a:lstStyle/>
          <a:p>
            <a:pPr marL="32175">
              <a:lnSpc>
                <a:spcPct val="100000"/>
              </a:lnSpc>
              <a:spcBef>
                <a:spcPts val="140"/>
              </a:spcBef>
            </a:pPr>
            <a:r>
              <a:rPr sz="500" b="1" spc="43">
                <a:solidFill>
                  <a:srgbClr val="131313"/>
                </a:solidFill>
                <a:latin typeface="Century Gothic"/>
                <a:cs typeface="Century Gothic"/>
              </a:rPr>
              <a:t>The</a:t>
            </a:r>
            <a:r>
              <a:rPr sz="500" b="1" spc="3">
                <a:solidFill>
                  <a:srgbClr val="131313"/>
                </a:solidFill>
                <a:latin typeface="Century Gothic"/>
                <a:cs typeface="Century Gothic"/>
              </a:rPr>
              <a:t> </a:t>
            </a:r>
            <a:r>
              <a:rPr sz="500" b="1" spc="-7">
                <a:solidFill>
                  <a:srgbClr val="131313"/>
                </a:solidFill>
                <a:latin typeface="Century Gothic"/>
                <a:cs typeface="Century Gothic"/>
              </a:rPr>
              <a:t>Gatekeeper</a:t>
            </a:r>
            <a:endParaRPr sz="500">
              <a:latin typeface="Century Gothic"/>
              <a:cs typeface="Century Gothic"/>
            </a:endParaRPr>
          </a:p>
          <a:p>
            <a:pPr marL="8467" indent="23708">
              <a:lnSpc>
                <a:spcPct val="100000"/>
              </a:lnSpc>
              <a:spcBef>
                <a:spcPts val="77"/>
              </a:spcBef>
            </a:pPr>
            <a:r>
              <a:rPr sz="500" b="1" spc="30">
                <a:solidFill>
                  <a:srgbClr val="131313"/>
                </a:solidFill>
                <a:latin typeface="Century Gothic"/>
                <a:cs typeface="Century Gothic"/>
              </a:rPr>
              <a:t>(Limited</a:t>
            </a:r>
            <a:r>
              <a:rPr sz="500" b="1" spc="43">
                <a:solidFill>
                  <a:srgbClr val="131313"/>
                </a:solidFill>
                <a:latin typeface="Century Gothic"/>
                <a:cs typeface="Century Gothic"/>
              </a:rPr>
              <a:t> </a:t>
            </a:r>
            <a:r>
              <a:rPr sz="500" b="1" spc="7">
                <a:solidFill>
                  <a:srgbClr val="131313"/>
                </a:solidFill>
                <a:latin typeface="Century Gothic"/>
                <a:cs typeface="Century Gothic"/>
              </a:rPr>
              <a:t>Healthcare</a:t>
            </a:r>
            <a:r>
              <a:rPr sz="500" b="1" spc="47">
                <a:solidFill>
                  <a:srgbClr val="131313"/>
                </a:solidFill>
                <a:latin typeface="Century Gothic"/>
                <a:cs typeface="Century Gothic"/>
              </a:rPr>
              <a:t> </a:t>
            </a:r>
            <a:r>
              <a:rPr sz="500" b="1" spc="-7">
                <a:solidFill>
                  <a:srgbClr val="131313"/>
                </a:solidFill>
                <a:latin typeface="Century Gothic"/>
                <a:cs typeface="Century Gothic"/>
              </a:rPr>
              <a:t>Access)</a:t>
            </a:r>
            <a:endParaRPr sz="500">
              <a:latin typeface="Century Gothic"/>
              <a:cs typeface="Century Gothic"/>
            </a:endParaRPr>
          </a:p>
          <a:p>
            <a:pPr marL="8467" marR="284070">
              <a:lnSpc>
                <a:spcPct val="113900"/>
              </a:lnSpc>
              <a:spcBef>
                <a:spcPts val="113"/>
              </a:spcBef>
            </a:pPr>
            <a:r>
              <a:rPr sz="400" b="1">
                <a:solidFill>
                  <a:srgbClr val="535353"/>
                </a:solidFill>
                <a:latin typeface="Arial"/>
                <a:cs typeface="Arial"/>
              </a:rPr>
              <a:t>Blocks</a:t>
            </a:r>
            <a:r>
              <a:rPr sz="400" b="1" spc="23">
                <a:solidFill>
                  <a:srgbClr val="535353"/>
                </a:solidFill>
                <a:latin typeface="Arial"/>
                <a:cs typeface="Arial"/>
              </a:rPr>
              <a:t> </a:t>
            </a:r>
            <a:r>
              <a:rPr sz="400" b="1">
                <a:solidFill>
                  <a:srgbClr val="535353"/>
                </a:solidFill>
                <a:latin typeface="Arial"/>
                <a:cs typeface="Arial"/>
              </a:rPr>
              <a:t>herpath</a:t>
            </a:r>
            <a:r>
              <a:rPr sz="400" b="1" spc="27">
                <a:solidFill>
                  <a:srgbClr val="535353"/>
                </a:solidFill>
                <a:latin typeface="Arial"/>
                <a:cs typeface="Arial"/>
              </a:rPr>
              <a:t> </a:t>
            </a:r>
            <a:r>
              <a:rPr sz="400" b="1">
                <a:solidFill>
                  <a:srgbClr val="535353"/>
                </a:solidFill>
                <a:latin typeface="Arial"/>
                <a:cs typeface="Arial"/>
              </a:rPr>
              <a:t>to</a:t>
            </a:r>
            <a:r>
              <a:rPr sz="400" b="1" spc="27">
                <a:solidFill>
                  <a:srgbClr val="535353"/>
                </a:solidFill>
                <a:latin typeface="Arial"/>
                <a:cs typeface="Arial"/>
              </a:rPr>
              <a:t> </a:t>
            </a:r>
            <a:r>
              <a:rPr sz="400" b="1">
                <a:solidFill>
                  <a:srgbClr val="535353"/>
                </a:solidFill>
                <a:latin typeface="Arial"/>
                <a:cs typeface="Arial"/>
              </a:rPr>
              <a:t>carethrough</a:t>
            </a:r>
            <a:r>
              <a:rPr sz="400" b="1" spc="27">
                <a:solidFill>
                  <a:srgbClr val="535353"/>
                </a:solidFill>
                <a:latin typeface="Arial"/>
                <a:cs typeface="Arial"/>
              </a:rPr>
              <a:t> </a:t>
            </a:r>
            <a:r>
              <a:rPr sz="400" b="1" spc="-7">
                <a:solidFill>
                  <a:srgbClr val="535353"/>
                </a:solidFill>
                <a:latin typeface="Arial"/>
                <a:cs typeface="Arial"/>
              </a:rPr>
              <a:t>longwait</a:t>
            </a:r>
            <a:r>
              <a:rPr sz="400" b="1" spc="333">
                <a:solidFill>
                  <a:srgbClr val="535353"/>
                </a:solidFill>
                <a:latin typeface="Arial"/>
                <a:cs typeface="Arial"/>
              </a:rPr>
              <a:t> </a:t>
            </a:r>
            <a:r>
              <a:rPr sz="400" b="1">
                <a:solidFill>
                  <a:srgbClr val="535353"/>
                </a:solidFill>
                <a:latin typeface="Arial"/>
                <a:cs typeface="Arial"/>
              </a:rPr>
              <a:t>times,</a:t>
            </a:r>
            <a:r>
              <a:rPr sz="400" b="1" spc="37">
                <a:solidFill>
                  <a:srgbClr val="535353"/>
                </a:solidFill>
                <a:latin typeface="Arial"/>
                <a:cs typeface="Arial"/>
              </a:rPr>
              <a:t> </a:t>
            </a:r>
            <a:r>
              <a:rPr sz="400" b="1" spc="-7">
                <a:solidFill>
                  <a:srgbClr val="535353"/>
                </a:solidFill>
                <a:latin typeface="Arial"/>
                <a:cs typeface="Arial"/>
              </a:rPr>
              <a:t>inaccessible</a:t>
            </a:r>
            <a:r>
              <a:rPr sz="400" b="1" spc="37">
                <a:solidFill>
                  <a:srgbClr val="535353"/>
                </a:solidFill>
                <a:latin typeface="Arial"/>
                <a:cs typeface="Arial"/>
              </a:rPr>
              <a:t> </a:t>
            </a:r>
            <a:r>
              <a:rPr sz="400" b="1">
                <a:solidFill>
                  <a:srgbClr val="535353"/>
                </a:solidFill>
                <a:latin typeface="Arial"/>
                <a:cs typeface="Arial"/>
              </a:rPr>
              <a:t>facilities,</a:t>
            </a:r>
            <a:r>
              <a:rPr sz="400" b="1" spc="37">
                <a:solidFill>
                  <a:srgbClr val="535353"/>
                </a:solidFill>
                <a:latin typeface="Arial"/>
                <a:cs typeface="Arial"/>
              </a:rPr>
              <a:t> </a:t>
            </a:r>
            <a:r>
              <a:rPr sz="400" b="1">
                <a:solidFill>
                  <a:srgbClr val="535353"/>
                </a:solidFill>
                <a:latin typeface="Arial"/>
                <a:cs typeface="Arial"/>
              </a:rPr>
              <a:t>lack</a:t>
            </a:r>
            <a:r>
              <a:rPr sz="400" b="1" spc="37">
                <a:solidFill>
                  <a:srgbClr val="535353"/>
                </a:solidFill>
                <a:latin typeface="Arial"/>
                <a:cs typeface="Arial"/>
              </a:rPr>
              <a:t> </a:t>
            </a:r>
            <a:r>
              <a:rPr sz="400" b="1" spc="-17">
                <a:solidFill>
                  <a:srgbClr val="535353"/>
                </a:solidFill>
                <a:latin typeface="Arial"/>
                <a:cs typeface="Arial"/>
              </a:rPr>
              <a:t>of</a:t>
            </a:r>
            <a:r>
              <a:rPr sz="400" b="1" spc="333">
                <a:solidFill>
                  <a:srgbClr val="535353"/>
                </a:solidFill>
                <a:latin typeface="Arial"/>
                <a:cs typeface="Arial"/>
              </a:rPr>
              <a:t> </a:t>
            </a:r>
            <a:r>
              <a:rPr sz="400" b="1">
                <a:solidFill>
                  <a:srgbClr val="535353"/>
                </a:solidFill>
                <a:latin typeface="Arial"/>
                <a:cs typeface="Arial"/>
              </a:rPr>
              <a:t>interpreters,</a:t>
            </a:r>
            <a:r>
              <a:rPr sz="400" b="1" spc="37">
                <a:solidFill>
                  <a:srgbClr val="535353"/>
                </a:solidFill>
                <a:latin typeface="Arial"/>
                <a:cs typeface="Arial"/>
              </a:rPr>
              <a:t> </a:t>
            </a:r>
            <a:r>
              <a:rPr sz="400" b="1">
                <a:solidFill>
                  <a:srgbClr val="535353"/>
                </a:solidFill>
                <a:latin typeface="Arial"/>
                <a:cs typeface="Arial"/>
              </a:rPr>
              <a:t>and</a:t>
            </a:r>
            <a:r>
              <a:rPr sz="400" b="1" spc="37">
                <a:solidFill>
                  <a:srgbClr val="535353"/>
                </a:solidFill>
                <a:latin typeface="Arial"/>
                <a:cs typeface="Arial"/>
              </a:rPr>
              <a:t> </a:t>
            </a:r>
            <a:r>
              <a:rPr sz="400" b="1">
                <a:solidFill>
                  <a:srgbClr val="535353"/>
                </a:solidFill>
                <a:latin typeface="Arial"/>
                <a:cs typeface="Arial"/>
              </a:rPr>
              <a:t>confusing</a:t>
            </a:r>
            <a:r>
              <a:rPr sz="400" b="1" spc="40">
                <a:solidFill>
                  <a:srgbClr val="535353"/>
                </a:solidFill>
                <a:latin typeface="Arial"/>
                <a:cs typeface="Arial"/>
              </a:rPr>
              <a:t> </a:t>
            </a:r>
            <a:r>
              <a:rPr sz="400" b="1" spc="-7">
                <a:solidFill>
                  <a:srgbClr val="535353"/>
                </a:solidFill>
                <a:latin typeface="Arial"/>
                <a:cs typeface="Arial"/>
              </a:rPr>
              <a:t>healthcare</a:t>
            </a:r>
            <a:r>
              <a:rPr sz="400" b="1" spc="333">
                <a:solidFill>
                  <a:srgbClr val="535353"/>
                </a:solidFill>
                <a:latin typeface="Arial"/>
                <a:cs typeface="Arial"/>
              </a:rPr>
              <a:t> </a:t>
            </a:r>
            <a:r>
              <a:rPr sz="400" b="1" spc="-7">
                <a:solidFill>
                  <a:srgbClr val="535353"/>
                </a:solidFill>
                <a:latin typeface="Arial"/>
                <a:cs typeface="Arial"/>
              </a:rPr>
              <a:t>processes,</a:t>
            </a:r>
            <a:r>
              <a:rPr sz="400" b="1" spc="37">
                <a:solidFill>
                  <a:srgbClr val="535353"/>
                </a:solidFill>
                <a:latin typeface="Arial"/>
                <a:cs typeface="Arial"/>
              </a:rPr>
              <a:t> </a:t>
            </a:r>
            <a:r>
              <a:rPr sz="400" b="1">
                <a:solidFill>
                  <a:srgbClr val="535353"/>
                </a:solidFill>
                <a:latin typeface="Arial"/>
                <a:cs typeface="Arial"/>
              </a:rPr>
              <a:t>making</a:t>
            </a:r>
            <a:r>
              <a:rPr sz="400" b="1" spc="40">
                <a:solidFill>
                  <a:srgbClr val="535353"/>
                </a:solidFill>
                <a:latin typeface="Arial"/>
                <a:cs typeface="Arial"/>
              </a:rPr>
              <a:t> </a:t>
            </a:r>
            <a:r>
              <a:rPr sz="400" b="1">
                <a:solidFill>
                  <a:srgbClr val="535353"/>
                </a:solidFill>
                <a:latin typeface="Arial"/>
                <a:cs typeface="Arial"/>
              </a:rPr>
              <a:t>it</a:t>
            </a:r>
            <a:r>
              <a:rPr sz="400" b="1" spc="37">
                <a:solidFill>
                  <a:srgbClr val="535353"/>
                </a:solidFill>
                <a:latin typeface="Arial"/>
                <a:cs typeface="Arial"/>
              </a:rPr>
              <a:t> </a:t>
            </a:r>
            <a:r>
              <a:rPr sz="400" b="1">
                <a:solidFill>
                  <a:srgbClr val="535353"/>
                </a:solidFill>
                <a:latin typeface="Arial"/>
                <a:cs typeface="Arial"/>
              </a:rPr>
              <a:t>difficult</a:t>
            </a:r>
            <a:r>
              <a:rPr sz="400" b="1" spc="37">
                <a:solidFill>
                  <a:srgbClr val="535353"/>
                </a:solidFill>
                <a:latin typeface="Arial"/>
                <a:cs typeface="Arial"/>
              </a:rPr>
              <a:t> </a:t>
            </a:r>
            <a:r>
              <a:rPr sz="400" b="1">
                <a:solidFill>
                  <a:srgbClr val="535353"/>
                </a:solidFill>
                <a:latin typeface="Arial"/>
                <a:cs typeface="Arial"/>
              </a:rPr>
              <a:t>for</a:t>
            </a:r>
            <a:r>
              <a:rPr sz="400" b="1" spc="40">
                <a:solidFill>
                  <a:srgbClr val="535353"/>
                </a:solidFill>
                <a:latin typeface="Arial"/>
                <a:cs typeface="Arial"/>
              </a:rPr>
              <a:t> </a:t>
            </a:r>
            <a:r>
              <a:rPr sz="400" b="1">
                <a:solidFill>
                  <a:srgbClr val="535353"/>
                </a:solidFill>
                <a:latin typeface="Arial"/>
                <a:cs typeface="Arial"/>
              </a:rPr>
              <a:t>her</a:t>
            </a:r>
            <a:r>
              <a:rPr sz="400" b="1" spc="37">
                <a:solidFill>
                  <a:srgbClr val="535353"/>
                </a:solidFill>
                <a:latin typeface="Arial"/>
                <a:cs typeface="Arial"/>
              </a:rPr>
              <a:t> </a:t>
            </a:r>
            <a:r>
              <a:rPr sz="400" b="1" spc="-17">
                <a:solidFill>
                  <a:srgbClr val="535353"/>
                </a:solidFill>
                <a:latin typeface="Arial"/>
                <a:cs typeface="Arial"/>
              </a:rPr>
              <a:t>to</a:t>
            </a:r>
            <a:r>
              <a:rPr sz="400" b="1" spc="333">
                <a:solidFill>
                  <a:srgbClr val="535353"/>
                </a:solidFill>
                <a:latin typeface="Arial"/>
                <a:cs typeface="Arial"/>
              </a:rPr>
              <a:t> </a:t>
            </a:r>
            <a:r>
              <a:rPr sz="400" b="1">
                <a:solidFill>
                  <a:srgbClr val="535353"/>
                </a:solidFill>
                <a:latin typeface="Arial"/>
                <a:cs typeface="Arial"/>
              </a:rPr>
              <a:t>receive</a:t>
            </a:r>
            <a:r>
              <a:rPr sz="400" b="1" spc="30">
                <a:solidFill>
                  <a:srgbClr val="535353"/>
                </a:solidFill>
                <a:latin typeface="Arial"/>
                <a:cs typeface="Arial"/>
              </a:rPr>
              <a:t> </a:t>
            </a:r>
            <a:r>
              <a:rPr sz="400" b="1">
                <a:solidFill>
                  <a:srgbClr val="535353"/>
                </a:solidFill>
                <a:latin typeface="Arial"/>
                <a:cs typeface="Arial"/>
              </a:rPr>
              <a:t>timely</a:t>
            </a:r>
            <a:r>
              <a:rPr sz="400" b="1" spc="33">
                <a:solidFill>
                  <a:srgbClr val="535353"/>
                </a:solidFill>
                <a:latin typeface="Arial"/>
                <a:cs typeface="Arial"/>
              </a:rPr>
              <a:t> </a:t>
            </a:r>
            <a:r>
              <a:rPr sz="400" b="1" spc="-7">
                <a:solidFill>
                  <a:srgbClr val="535353"/>
                </a:solidFill>
                <a:latin typeface="Arial"/>
                <a:cs typeface="Arial"/>
              </a:rPr>
              <a:t>support</a:t>
            </a:r>
            <a:endParaRPr sz="400">
              <a:latin typeface="Arial"/>
              <a:cs typeface="Arial"/>
            </a:endParaRPr>
          </a:p>
          <a:p>
            <a:pPr marL="164261" algn="ctr">
              <a:lnSpc>
                <a:spcPct val="100000"/>
              </a:lnSpc>
              <a:spcBef>
                <a:spcPts val="230"/>
              </a:spcBef>
            </a:pPr>
            <a:r>
              <a:rPr sz="333" b="1" spc="30">
                <a:latin typeface="Century Gothic"/>
                <a:cs typeface="Century Gothic"/>
              </a:rPr>
              <a:t>LimitedHealthcare</a:t>
            </a:r>
            <a:r>
              <a:rPr sz="333" b="1" spc="13">
                <a:latin typeface="Century Gothic"/>
                <a:cs typeface="Century Gothic"/>
              </a:rPr>
              <a:t> </a:t>
            </a:r>
            <a:r>
              <a:rPr sz="333" b="1" spc="-7">
                <a:latin typeface="Century Gothic"/>
                <a:cs typeface="Century Gothic"/>
              </a:rPr>
              <a:t>Access</a:t>
            </a:r>
            <a:endParaRPr sz="333">
              <a:latin typeface="Century Gothic"/>
              <a:cs typeface="Century Gothic"/>
            </a:endParaRPr>
          </a:p>
          <a:p>
            <a:pPr marL="189239" algn="ctr">
              <a:lnSpc>
                <a:spcPct val="100000"/>
              </a:lnSpc>
              <a:spcBef>
                <a:spcPts val="70"/>
              </a:spcBef>
            </a:pPr>
            <a:r>
              <a:rPr sz="333" spc="13">
                <a:latin typeface="Century Gothic"/>
                <a:cs typeface="Century Gothic"/>
              </a:rPr>
              <a:t>Fatima’s</a:t>
            </a:r>
            <a:r>
              <a:rPr sz="333" spc="53">
                <a:latin typeface="Century Gothic"/>
                <a:cs typeface="Century Gothic"/>
              </a:rPr>
              <a:t> </a:t>
            </a:r>
            <a:r>
              <a:rPr sz="333" spc="23">
                <a:latin typeface="Century Gothic"/>
                <a:cs typeface="Century Gothic"/>
              </a:rPr>
              <a:t>Frustration</a:t>
            </a:r>
            <a:endParaRPr sz="333">
              <a:latin typeface="Century Gothic"/>
              <a:cs typeface="Century Gothic"/>
            </a:endParaRPr>
          </a:p>
          <a:p>
            <a:pPr marL="273910" marR="3387" algn="ctr">
              <a:lnSpc>
                <a:spcPct val="114799"/>
              </a:lnSpc>
              <a:spcBef>
                <a:spcPts val="27"/>
              </a:spcBef>
            </a:pPr>
            <a:r>
              <a:rPr sz="333">
                <a:latin typeface="Century Gothic"/>
                <a:cs typeface="Century Gothic"/>
              </a:rPr>
              <a:t>Fatima,</a:t>
            </a:r>
            <a:r>
              <a:rPr sz="333" spc="90">
                <a:latin typeface="Century Gothic"/>
                <a:cs typeface="Century Gothic"/>
              </a:rPr>
              <a:t> </a:t>
            </a:r>
            <a:r>
              <a:rPr sz="333">
                <a:latin typeface="Century Gothic"/>
                <a:cs typeface="Century Gothic"/>
              </a:rPr>
              <a:t>who</a:t>
            </a:r>
            <a:r>
              <a:rPr sz="333" spc="93">
                <a:latin typeface="Century Gothic"/>
                <a:cs typeface="Century Gothic"/>
              </a:rPr>
              <a:t> </a:t>
            </a:r>
            <a:r>
              <a:rPr sz="333">
                <a:latin typeface="Century Gothic"/>
                <a:cs typeface="Century Gothic"/>
              </a:rPr>
              <a:t>lives</a:t>
            </a:r>
            <a:r>
              <a:rPr sz="333" spc="90">
                <a:latin typeface="Century Gothic"/>
                <a:cs typeface="Century Gothic"/>
              </a:rPr>
              <a:t> </a:t>
            </a:r>
            <a:r>
              <a:rPr sz="333" spc="33">
                <a:latin typeface="Century Gothic"/>
                <a:cs typeface="Century Gothic"/>
              </a:rPr>
              <a:t>in</a:t>
            </a:r>
            <a:r>
              <a:rPr sz="333" spc="93">
                <a:latin typeface="Century Gothic"/>
                <a:cs typeface="Century Gothic"/>
              </a:rPr>
              <a:t> </a:t>
            </a:r>
            <a:r>
              <a:rPr sz="333">
                <a:latin typeface="Century Gothic"/>
                <a:cs typeface="Century Gothic"/>
              </a:rPr>
              <a:t>a</a:t>
            </a:r>
            <a:r>
              <a:rPr sz="333" spc="93">
                <a:latin typeface="Century Gothic"/>
                <a:cs typeface="Century Gothic"/>
              </a:rPr>
              <a:t> </a:t>
            </a:r>
            <a:r>
              <a:rPr sz="333">
                <a:latin typeface="Century Gothic"/>
                <a:cs typeface="Century Gothic"/>
              </a:rPr>
              <a:t>rural</a:t>
            </a:r>
            <a:r>
              <a:rPr sz="333" spc="90">
                <a:latin typeface="Century Gothic"/>
                <a:cs typeface="Century Gothic"/>
              </a:rPr>
              <a:t> </a:t>
            </a:r>
            <a:r>
              <a:rPr sz="333">
                <a:latin typeface="Century Gothic"/>
                <a:cs typeface="Century Gothic"/>
              </a:rPr>
              <a:t>area,</a:t>
            </a:r>
            <a:r>
              <a:rPr sz="333" spc="93">
                <a:latin typeface="Century Gothic"/>
                <a:cs typeface="Century Gothic"/>
              </a:rPr>
              <a:t> </a:t>
            </a:r>
            <a:r>
              <a:rPr sz="333">
                <a:latin typeface="Century Gothic"/>
                <a:cs typeface="Century Gothic"/>
              </a:rPr>
              <a:t>struggles</a:t>
            </a:r>
            <a:r>
              <a:rPr sz="333" spc="93">
                <a:latin typeface="Century Gothic"/>
                <a:cs typeface="Century Gothic"/>
              </a:rPr>
              <a:t> </a:t>
            </a:r>
            <a:r>
              <a:rPr sz="333" spc="-17">
                <a:latin typeface="Century Gothic"/>
                <a:cs typeface="Century Gothic"/>
              </a:rPr>
              <a:t>to</a:t>
            </a:r>
            <a:r>
              <a:rPr sz="333" spc="333">
                <a:latin typeface="Century Gothic"/>
                <a:cs typeface="Century Gothic"/>
              </a:rPr>
              <a:t> </a:t>
            </a:r>
            <a:r>
              <a:rPr sz="333" spc="7">
                <a:latin typeface="Century Gothic"/>
                <a:cs typeface="Century Gothic"/>
              </a:rPr>
              <a:t>find</a:t>
            </a:r>
            <a:r>
              <a:rPr sz="333" spc="37">
                <a:latin typeface="Century Gothic"/>
                <a:cs typeface="Century Gothic"/>
              </a:rPr>
              <a:t> </a:t>
            </a:r>
            <a:r>
              <a:rPr sz="333" spc="7">
                <a:latin typeface="Century Gothic"/>
                <a:cs typeface="Century Gothic"/>
              </a:rPr>
              <a:t>an</a:t>
            </a:r>
            <a:r>
              <a:rPr sz="333" spc="40">
                <a:latin typeface="Century Gothic"/>
                <a:cs typeface="Century Gothic"/>
              </a:rPr>
              <a:t> </a:t>
            </a:r>
            <a:r>
              <a:rPr sz="333" spc="7">
                <a:latin typeface="Century Gothic"/>
                <a:cs typeface="Century Gothic"/>
              </a:rPr>
              <a:t>accessible</a:t>
            </a:r>
            <a:r>
              <a:rPr sz="333" spc="40">
                <a:latin typeface="Century Gothic"/>
                <a:cs typeface="Century Gothic"/>
              </a:rPr>
              <a:t> </a:t>
            </a:r>
            <a:r>
              <a:rPr sz="333" spc="7">
                <a:latin typeface="Century Gothic"/>
                <a:cs typeface="Century Gothic"/>
              </a:rPr>
              <a:t>clinic</a:t>
            </a:r>
            <a:r>
              <a:rPr sz="333" spc="40">
                <a:latin typeface="Century Gothic"/>
                <a:cs typeface="Century Gothic"/>
              </a:rPr>
              <a:t> </a:t>
            </a:r>
            <a:r>
              <a:rPr sz="333" spc="7">
                <a:latin typeface="Century Gothic"/>
                <a:cs typeface="Century Gothic"/>
              </a:rPr>
              <a:t>and</a:t>
            </a:r>
            <a:r>
              <a:rPr sz="333" spc="40">
                <a:latin typeface="Century Gothic"/>
                <a:cs typeface="Century Gothic"/>
              </a:rPr>
              <a:t> </a:t>
            </a:r>
            <a:r>
              <a:rPr sz="333" spc="7">
                <a:latin typeface="Century Gothic"/>
                <a:cs typeface="Century Gothic"/>
              </a:rPr>
              <a:t>faces</a:t>
            </a:r>
            <a:r>
              <a:rPr sz="333" spc="40">
                <a:latin typeface="Century Gothic"/>
                <a:cs typeface="Century Gothic"/>
              </a:rPr>
              <a:t> </a:t>
            </a:r>
            <a:r>
              <a:rPr sz="333" spc="7">
                <a:latin typeface="Century Gothic"/>
                <a:cs typeface="Century Gothic"/>
              </a:rPr>
              <a:t>long</a:t>
            </a:r>
            <a:r>
              <a:rPr sz="333" spc="40">
                <a:latin typeface="Century Gothic"/>
                <a:cs typeface="Century Gothic"/>
              </a:rPr>
              <a:t> </a:t>
            </a:r>
            <a:r>
              <a:rPr sz="333" spc="-13">
                <a:latin typeface="Century Gothic"/>
                <a:cs typeface="Century Gothic"/>
              </a:rPr>
              <a:t>wait</a:t>
            </a:r>
            <a:r>
              <a:rPr sz="333" spc="333">
                <a:latin typeface="Century Gothic"/>
                <a:cs typeface="Century Gothic"/>
              </a:rPr>
              <a:t> </a:t>
            </a:r>
            <a:r>
              <a:rPr sz="333" spc="20">
                <a:latin typeface="Century Gothic"/>
                <a:cs typeface="Century Gothic"/>
              </a:rPr>
              <a:t>times</a:t>
            </a:r>
            <a:r>
              <a:rPr sz="333" spc="17">
                <a:latin typeface="Century Gothic"/>
                <a:cs typeface="Century Gothic"/>
              </a:rPr>
              <a:t> </a:t>
            </a:r>
            <a:r>
              <a:rPr sz="333" spc="20">
                <a:latin typeface="Century Gothic"/>
                <a:cs typeface="Century Gothic"/>
              </a:rPr>
              <a:t>for</a:t>
            </a:r>
            <a:r>
              <a:rPr sz="333" spc="17">
                <a:latin typeface="Century Gothic"/>
                <a:cs typeface="Century Gothic"/>
              </a:rPr>
              <a:t> </a:t>
            </a:r>
            <a:r>
              <a:rPr sz="333" spc="20">
                <a:latin typeface="Century Gothic"/>
                <a:cs typeface="Century Gothic"/>
              </a:rPr>
              <a:t>specialist </a:t>
            </a:r>
            <a:r>
              <a:rPr sz="333" spc="-7">
                <a:latin typeface="Century Gothic"/>
                <a:cs typeface="Century Gothic"/>
              </a:rPr>
              <a:t>care.</a:t>
            </a:r>
            <a:endParaRPr sz="333">
              <a:latin typeface="Century Gothic"/>
              <a:cs typeface="Century Gothic"/>
            </a:endParaRPr>
          </a:p>
        </p:txBody>
      </p:sp>
      <p:sp>
        <p:nvSpPr>
          <p:cNvPr id="9" name="object 9"/>
          <p:cNvSpPr txBox="1"/>
          <p:nvPr/>
        </p:nvSpPr>
        <p:spPr>
          <a:xfrm>
            <a:off x="4824053" y="1322108"/>
            <a:ext cx="1198457" cy="379046"/>
          </a:xfrm>
          <a:prstGeom prst="rect">
            <a:avLst/>
          </a:prstGeom>
        </p:spPr>
        <p:txBody>
          <a:bodyPr vert="horz" wrap="square" lIns="0" tIns="17780" rIns="0" bIns="0" rtlCol="0">
            <a:spAutoFit/>
          </a:bodyPr>
          <a:lstStyle/>
          <a:p>
            <a:pPr marR="27518" algn="r">
              <a:lnSpc>
                <a:spcPct val="100000"/>
              </a:lnSpc>
              <a:spcBef>
                <a:spcPts val="140"/>
              </a:spcBef>
            </a:pPr>
            <a:r>
              <a:rPr sz="500" b="1" spc="43">
                <a:solidFill>
                  <a:srgbClr val="131313"/>
                </a:solidFill>
                <a:latin typeface="Century Gothic"/>
                <a:cs typeface="Century Gothic"/>
              </a:rPr>
              <a:t>The</a:t>
            </a:r>
            <a:r>
              <a:rPr sz="500" b="1" spc="7">
                <a:solidFill>
                  <a:srgbClr val="131313"/>
                </a:solidFill>
                <a:latin typeface="Century Gothic"/>
                <a:cs typeface="Century Gothic"/>
              </a:rPr>
              <a:t> </a:t>
            </a:r>
            <a:r>
              <a:rPr sz="500" b="1" spc="33">
                <a:solidFill>
                  <a:srgbClr val="131313"/>
                </a:solidFill>
                <a:latin typeface="Century Gothic"/>
                <a:cs typeface="Century Gothic"/>
              </a:rPr>
              <a:t>Misinformer</a:t>
            </a:r>
            <a:r>
              <a:rPr sz="500" b="1" spc="10">
                <a:solidFill>
                  <a:srgbClr val="131313"/>
                </a:solidFill>
                <a:latin typeface="Century Gothic"/>
                <a:cs typeface="Century Gothic"/>
              </a:rPr>
              <a:t> </a:t>
            </a:r>
            <a:r>
              <a:rPr sz="500" b="1" spc="-7">
                <a:solidFill>
                  <a:srgbClr val="131313"/>
                </a:solidFill>
                <a:latin typeface="Century Gothic"/>
                <a:cs typeface="Century Gothic"/>
              </a:rPr>
              <a:t>(Misinformation</a:t>
            </a:r>
            <a:endParaRPr sz="500">
              <a:latin typeface="Century Gothic"/>
              <a:cs typeface="Century Gothic"/>
            </a:endParaRPr>
          </a:p>
          <a:p>
            <a:pPr marR="33445" algn="r">
              <a:lnSpc>
                <a:spcPct val="100000"/>
              </a:lnSpc>
              <a:spcBef>
                <a:spcPts val="77"/>
              </a:spcBef>
            </a:pPr>
            <a:r>
              <a:rPr sz="500" b="1">
                <a:solidFill>
                  <a:srgbClr val="131313"/>
                </a:solidFill>
                <a:latin typeface="Century Gothic"/>
                <a:cs typeface="Century Gothic"/>
              </a:rPr>
              <a:t>or</a:t>
            </a:r>
            <a:r>
              <a:rPr sz="500" b="1" spc="60">
                <a:solidFill>
                  <a:srgbClr val="131313"/>
                </a:solidFill>
                <a:latin typeface="Century Gothic"/>
                <a:cs typeface="Century Gothic"/>
              </a:rPr>
              <a:t> </a:t>
            </a:r>
            <a:r>
              <a:rPr sz="500" b="1">
                <a:solidFill>
                  <a:srgbClr val="131313"/>
                </a:solidFill>
                <a:latin typeface="Century Gothic"/>
                <a:cs typeface="Century Gothic"/>
              </a:rPr>
              <a:t>Lack</a:t>
            </a:r>
            <a:r>
              <a:rPr sz="500" b="1" spc="60">
                <a:solidFill>
                  <a:srgbClr val="131313"/>
                </a:solidFill>
                <a:latin typeface="Century Gothic"/>
                <a:cs typeface="Century Gothic"/>
              </a:rPr>
              <a:t> </a:t>
            </a:r>
            <a:r>
              <a:rPr sz="500" b="1">
                <a:solidFill>
                  <a:srgbClr val="131313"/>
                </a:solidFill>
                <a:latin typeface="Century Gothic"/>
                <a:cs typeface="Century Gothic"/>
              </a:rPr>
              <a:t>of</a:t>
            </a:r>
            <a:r>
              <a:rPr sz="500" b="1" spc="63">
                <a:solidFill>
                  <a:srgbClr val="131313"/>
                </a:solidFill>
                <a:latin typeface="Century Gothic"/>
                <a:cs typeface="Century Gothic"/>
              </a:rPr>
              <a:t> </a:t>
            </a:r>
            <a:r>
              <a:rPr sz="500" b="1" spc="-7">
                <a:solidFill>
                  <a:srgbClr val="131313"/>
                </a:solidFill>
                <a:latin typeface="Century Gothic"/>
                <a:cs typeface="Century Gothic"/>
              </a:rPr>
              <a:t>Knowledge)</a:t>
            </a:r>
            <a:endParaRPr sz="500">
              <a:latin typeface="Century Gothic"/>
              <a:cs typeface="Century Gothic"/>
            </a:endParaRPr>
          </a:p>
          <a:p>
            <a:pPr marL="122349" marR="3387" indent="140130">
              <a:lnSpc>
                <a:spcPct val="115300"/>
              </a:lnSpc>
              <a:spcBef>
                <a:spcPts val="103"/>
              </a:spcBef>
            </a:pPr>
            <a:r>
              <a:rPr sz="400" b="1">
                <a:solidFill>
                  <a:srgbClr val="535353"/>
                </a:solidFill>
                <a:latin typeface="Arial"/>
                <a:cs typeface="Arial"/>
              </a:rPr>
              <a:t>Spreads</a:t>
            </a:r>
            <a:r>
              <a:rPr sz="400" b="1" spc="40">
                <a:solidFill>
                  <a:srgbClr val="535353"/>
                </a:solidFill>
                <a:latin typeface="Arial"/>
                <a:cs typeface="Arial"/>
              </a:rPr>
              <a:t> </a:t>
            </a:r>
            <a:r>
              <a:rPr sz="400" b="1">
                <a:solidFill>
                  <a:srgbClr val="535353"/>
                </a:solidFill>
                <a:latin typeface="Arial"/>
                <a:cs typeface="Arial"/>
              </a:rPr>
              <a:t>myths,cultural</a:t>
            </a:r>
            <a:r>
              <a:rPr sz="400" b="1" spc="43">
                <a:solidFill>
                  <a:srgbClr val="535353"/>
                </a:solidFill>
                <a:latin typeface="Arial"/>
                <a:cs typeface="Arial"/>
              </a:rPr>
              <a:t> </a:t>
            </a:r>
            <a:r>
              <a:rPr sz="400" b="1">
                <a:solidFill>
                  <a:srgbClr val="535353"/>
                </a:solidFill>
                <a:latin typeface="Arial"/>
                <a:cs typeface="Arial"/>
              </a:rPr>
              <a:t>taboos,</a:t>
            </a:r>
            <a:r>
              <a:rPr sz="400" b="1" spc="40">
                <a:solidFill>
                  <a:srgbClr val="535353"/>
                </a:solidFill>
                <a:latin typeface="Arial"/>
                <a:cs typeface="Arial"/>
              </a:rPr>
              <a:t> </a:t>
            </a:r>
            <a:r>
              <a:rPr sz="400" b="1" spc="-17">
                <a:solidFill>
                  <a:srgbClr val="535353"/>
                </a:solidFill>
                <a:latin typeface="Arial"/>
                <a:cs typeface="Arial"/>
              </a:rPr>
              <a:t>and</a:t>
            </a:r>
            <a:r>
              <a:rPr sz="400" b="1" spc="333">
                <a:solidFill>
                  <a:srgbClr val="535353"/>
                </a:solidFill>
                <a:latin typeface="Arial"/>
                <a:cs typeface="Arial"/>
              </a:rPr>
              <a:t> </a:t>
            </a:r>
            <a:r>
              <a:rPr sz="400" b="1">
                <a:solidFill>
                  <a:srgbClr val="535353"/>
                </a:solidFill>
                <a:latin typeface="Arial"/>
                <a:cs typeface="Arial"/>
              </a:rPr>
              <a:t>incorrect</a:t>
            </a:r>
            <a:r>
              <a:rPr sz="400" b="1" spc="37">
                <a:solidFill>
                  <a:srgbClr val="535353"/>
                </a:solidFill>
                <a:latin typeface="Arial"/>
                <a:cs typeface="Arial"/>
              </a:rPr>
              <a:t> </a:t>
            </a:r>
            <a:r>
              <a:rPr sz="400" b="1">
                <a:solidFill>
                  <a:srgbClr val="535353"/>
                </a:solidFill>
                <a:latin typeface="Arial"/>
                <a:cs typeface="Arial"/>
              </a:rPr>
              <a:t>health</a:t>
            </a:r>
            <a:r>
              <a:rPr sz="400" b="1" spc="37">
                <a:solidFill>
                  <a:srgbClr val="535353"/>
                </a:solidFill>
                <a:latin typeface="Arial"/>
                <a:cs typeface="Arial"/>
              </a:rPr>
              <a:t> </a:t>
            </a:r>
            <a:r>
              <a:rPr sz="400" b="1">
                <a:solidFill>
                  <a:srgbClr val="535353"/>
                </a:solidFill>
                <a:latin typeface="Arial"/>
                <a:cs typeface="Arial"/>
              </a:rPr>
              <a:t>information,</a:t>
            </a:r>
            <a:r>
              <a:rPr sz="400" b="1" spc="37">
                <a:solidFill>
                  <a:srgbClr val="535353"/>
                </a:solidFill>
                <a:latin typeface="Arial"/>
                <a:cs typeface="Arial"/>
              </a:rPr>
              <a:t> </a:t>
            </a:r>
            <a:r>
              <a:rPr sz="400" b="1">
                <a:solidFill>
                  <a:srgbClr val="535353"/>
                </a:solidFill>
                <a:latin typeface="Arial"/>
                <a:cs typeface="Arial"/>
              </a:rPr>
              <a:t>causing</a:t>
            </a:r>
            <a:r>
              <a:rPr sz="400" b="1" spc="37">
                <a:solidFill>
                  <a:srgbClr val="535353"/>
                </a:solidFill>
                <a:latin typeface="Arial"/>
                <a:cs typeface="Arial"/>
              </a:rPr>
              <a:t> </a:t>
            </a:r>
            <a:r>
              <a:rPr sz="400" b="1" spc="-13">
                <a:solidFill>
                  <a:srgbClr val="535353"/>
                </a:solidFill>
                <a:latin typeface="Arial"/>
                <a:cs typeface="Arial"/>
              </a:rPr>
              <a:t>fear,</a:t>
            </a:r>
            <a:r>
              <a:rPr sz="400" b="1" spc="333">
                <a:solidFill>
                  <a:srgbClr val="535353"/>
                </a:solidFill>
                <a:latin typeface="Arial"/>
                <a:cs typeface="Arial"/>
              </a:rPr>
              <a:t> </a:t>
            </a:r>
            <a:r>
              <a:rPr sz="400" b="1">
                <a:solidFill>
                  <a:srgbClr val="535353"/>
                </a:solidFill>
                <a:latin typeface="Arial"/>
                <a:cs typeface="Arial"/>
              </a:rPr>
              <a:t>confusion,</a:t>
            </a:r>
            <a:r>
              <a:rPr sz="400" b="1" spc="17">
                <a:solidFill>
                  <a:srgbClr val="535353"/>
                </a:solidFill>
                <a:latin typeface="Arial"/>
                <a:cs typeface="Arial"/>
              </a:rPr>
              <a:t> </a:t>
            </a:r>
            <a:r>
              <a:rPr sz="400" b="1">
                <a:solidFill>
                  <a:srgbClr val="535353"/>
                </a:solidFill>
                <a:latin typeface="Arial"/>
                <a:cs typeface="Arial"/>
              </a:rPr>
              <a:t>and</a:t>
            </a:r>
            <a:r>
              <a:rPr sz="400" b="1" spc="17">
                <a:solidFill>
                  <a:srgbClr val="535353"/>
                </a:solidFill>
                <a:latin typeface="Arial"/>
                <a:cs typeface="Arial"/>
              </a:rPr>
              <a:t> </a:t>
            </a:r>
            <a:r>
              <a:rPr sz="400" b="1">
                <a:solidFill>
                  <a:srgbClr val="535353"/>
                </a:solidFill>
                <a:latin typeface="Arial"/>
                <a:cs typeface="Arial"/>
              </a:rPr>
              <a:t>hesitation</a:t>
            </a:r>
            <a:r>
              <a:rPr sz="400" b="1" spc="20">
                <a:solidFill>
                  <a:srgbClr val="535353"/>
                </a:solidFill>
                <a:latin typeface="Arial"/>
                <a:cs typeface="Arial"/>
              </a:rPr>
              <a:t> </a:t>
            </a:r>
            <a:r>
              <a:rPr sz="400" b="1">
                <a:solidFill>
                  <a:srgbClr val="535353"/>
                </a:solidFill>
                <a:latin typeface="Arial"/>
                <a:cs typeface="Arial"/>
              </a:rPr>
              <a:t>in</a:t>
            </a:r>
            <a:r>
              <a:rPr sz="400" b="1" spc="17">
                <a:solidFill>
                  <a:srgbClr val="535353"/>
                </a:solidFill>
                <a:latin typeface="Arial"/>
                <a:cs typeface="Arial"/>
              </a:rPr>
              <a:t> </a:t>
            </a:r>
            <a:r>
              <a:rPr sz="400" b="1">
                <a:solidFill>
                  <a:srgbClr val="535353"/>
                </a:solidFill>
                <a:latin typeface="Arial"/>
                <a:cs typeface="Arial"/>
              </a:rPr>
              <a:t>seeking</a:t>
            </a:r>
            <a:r>
              <a:rPr sz="400" b="1" spc="17">
                <a:solidFill>
                  <a:srgbClr val="535353"/>
                </a:solidFill>
                <a:latin typeface="Arial"/>
                <a:cs typeface="Arial"/>
              </a:rPr>
              <a:t> </a:t>
            </a:r>
            <a:r>
              <a:rPr sz="400" b="1" spc="-13">
                <a:solidFill>
                  <a:srgbClr val="535353"/>
                </a:solidFill>
                <a:latin typeface="Arial"/>
                <a:cs typeface="Arial"/>
              </a:rPr>
              <a:t>care.</a:t>
            </a:r>
            <a:endParaRPr sz="400">
              <a:latin typeface="Arial"/>
              <a:cs typeface="Arial"/>
            </a:endParaRPr>
          </a:p>
          <a:p>
            <a:pPr marR="3387" algn="r">
              <a:lnSpc>
                <a:spcPct val="100000"/>
              </a:lnSpc>
              <a:spcBef>
                <a:spcPts val="60"/>
              </a:spcBef>
            </a:pPr>
            <a:r>
              <a:rPr sz="400" b="1">
                <a:solidFill>
                  <a:srgbClr val="535353"/>
                </a:solidFill>
                <a:latin typeface="Arial"/>
                <a:cs typeface="Arial"/>
              </a:rPr>
              <a:t>Prevents</a:t>
            </a:r>
            <a:r>
              <a:rPr sz="400" b="1" spc="33">
                <a:solidFill>
                  <a:srgbClr val="535353"/>
                </a:solidFill>
                <a:latin typeface="Arial"/>
                <a:cs typeface="Arial"/>
              </a:rPr>
              <a:t> </a:t>
            </a:r>
            <a:r>
              <a:rPr sz="400" b="1">
                <a:solidFill>
                  <a:srgbClr val="535353"/>
                </a:solidFill>
                <a:latin typeface="Arial"/>
                <a:cs typeface="Arial"/>
              </a:rPr>
              <a:t>her</a:t>
            </a:r>
            <a:r>
              <a:rPr sz="400" b="1" spc="37">
                <a:solidFill>
                  <a:srgbClr val="535353"/>
                </a:solidFill>
                <a:latin typeface="Arial"/>
                <a:cs typeface="Arial"/>
              </a:rPr>
              <a:t> </a:t>
            </a:r>
            <a:r>
              <a:rPr sz="400" b="1">
                <a:solidFill>
                  <a:srgbClr val="535353"/>
                </a:solidFill>
                <a:latin typeface="Arial"/>
                <a:cs typeface="Arial"/>
              </a:rPr>
              <a:t>from</a:t>
            </a:r>
            <a:r>
              <a:rPr sz="400" b="1" spc="37">
                <a:solidFill>
                  <a:srgbClr val="535353"/>
                </a:solidFill>
                <a:latin typeface="Arial"/>
                <a:cs typeface="Arial"/>
              </a:rPr>
              <a:t> </a:t>
            </a:r>
            <a:r>
              <a:rPr sz="400" b="1">
                <a:solidFill>
                  <a:srgbClr val="535353"/>
                </a:solidFill>
                <a:latin typeface="Arial"/>
                <a:cs typeface="Arial"/>
              </a:rPr>
              <a:t>making</a:t>
            </a:r>
            <a:r>
              <a:rPr sz="400" b="1" spc="33">
                <a:solidFill>
                  <a:srgbClr val="535353"/>
                </a:solidFill>
                <a:latin typeface="Arial"/>
                <a:cs typeface="Arial"/>
              </a:rPr>
              <a:t> </a:t>
            </a:r>
            <a:r>
              <a:rPr sz="400" b="1">
                <a:solidFill>
                  <a:srgbClr val="535353"/>
                </a:solidFill>
                <a:latin typeface="Arial"/>
                <a:cs typeface="Arial"/>
              </a:rPr>
              <a:t>informed</a:t>
            </a:r>
            <a:r>
              <a:rPr sz="400" b="1" spc="37">
                <a:solidFill>
                  <a:srgbClr val="535353"/>
                </a:solidFill>
                <a:latin typeface="Arial"/>
                <a:cs typeface="Arial"/>
              </a:rPr>
              <a:t> </a:t>
            </a:r>
            <a:r>
              <a:rPr sz="400" b="1" spc="-7">
                <a:solidFill>
                  <a:srgbClr val="535353"/>
                </a:solidFill>
                <a:latin typeface="Arial"/>
                <a:cs typeface="Arial"/>
              </a:rPr>
              <a:t>health</a:t>
            </a:r>
            <a:endParaRPr sz="400">
              <a:latin typeface="Arial"/>
              <a:cs typeface="Arial"/>
            </a:endParaRPr>
          </a:p>
          <a:p>
            <a:pPr marR="3387" algn="r">
              <a:lnSpc>
                <a:spcPct val="100000"/>
              </a:lnSpc>
              <a:spcBef>
                <a:spcPts val="60"/>
              </a:spcBef>
            </a:pPr>
            <a:r>
              <a:rPr sz="400" b="1" spc="-7">
                <a:solidFill>
                  <a:srgbClr val="535353"/>
                </a:solidFill>
                <a:latin typeface="Arial"/>
                <a:cs typeface="Arial"/>
              </a:rPr>
              <a:t>choices</a:t>
            </a:r>
            <a:endParaRPr sz="400">
              <a:latin typeface="Arial"/>
              <a:cs typeface="Arial"/>
            </a:endParaRPr>
          </a:p>
          <a:p>
            <a:pPr marR="314129" algn="ctr">
              <a:lnSpc>
                <a:spcPct val="100000"/>
              </a:lnSpc>
              <a:spcBef>
                <a:spcPts val="83"/>
              </a:spcBef>
            </a:pPr>
            <a:r>
              <a:rPr sz="333" b="1" spc="33">
                <a:latin typeface="Century Gothic"/>
                <a:cs typeface="Century Gothic"/>
              </a:rPr>
              <a:t>Misinformationor</a:t>
            </a:r>
            <a:r>
              <a:rPr sz="333" b="1" spc="183">
                <a:latin typeface="Century Gothic"/>
                <a:cs typeface="Century Gothic"/>
              </a:rPr>
              <a:t> </a:t>
            </a:r>
            <a:r>
              <a:rPr sz="333" b="1" spc="-7">
                <a:latin typeface="Century Gothic"/>
                <a:cs typeface="Century Gothic"/>
              </a:rPr>
              <a:t>LackofKnowledge</a:t>
            </a:r>
            <a:endParaRPr sz="333">
              <a:latin typeface="Century Gothic"/>
              <a:cs typeface="Century Gothic"/>
            </a:endParaRPr>
          </a:p>
          <a:p>
            <a:pPr marR="286187" algn="ctr">
              <a:lnSpc>
                <a:spcPct val="100000"/>
              </a:lnSpc>
              <a:spcBef>
                <a:spcPts val="70"/>
              </a:spcBef>
            </a:pPr>
            <a:r>
              <a:rPr sz="333" spc="13">
                <a:latin typeface="Century Gothic"/>
                <a:cs typeface="Century Gothic"/>
              </a:rPr>
              <a:t>Yasmin’s</a:t>
            </a:r>
            <a:r>
              <a:rPr sz="333" spc="76">
                <a:latin typeface="Century Gothic"/>
                <a:cs typeface="Century Gothic"/>
              </a:rPr>
              <a:t> </a:t>
            </a:r>
            <a:r>
              <a:rPr sz="333" spc="-7">
                <a:latin typeface="Century Gothic"/>
                <a:cs typeface="Century Gothic"/>
              </a:rPr>
              <a:t>Confusion</a:t>
            </a:r>
            <a:endParaRPr sz="333">
              <a:latin typeface="Century Gothic"/>
              <a:cs typeface="Century Gothic"/>
            </a:endParaRPr>
          </a:p>
          <a:p>
            <a:pPr marL="56730" marR="254013" algn="ctr">
              <a:lnSpc>
                <a:spcPct val="114700"/>
              </a:lnSpc>
              <a:spcBef>
                <a:spcPts val="27"/>
              </a:spcBef>
            </a:pPr>
            <a:r>
              <a:rPr sz="333">
                <a:latin typeface="Century Gothic"/>
                <a:cs typeface="Century Gothic"/>
              </a:rPr>
              <a:t>Yasmin,</a:t>
            </a:r>
            <a:r>
              <a:rPr sz="333" spc="117">
                <a:latin typeface="Century Gothic"/>
                <a:cs typeface="Century Gothic"/>
              </a:rPr>
              <a:t> </a:t>
            </a:r>
            <a:r>
              <a:rPr sz="333">
                <a:latin typeface="Century Gothic"/>
                <a:cs typeface="Century Gothic"/>
              </a:rPr>
              <a:t>a</a:t>
            </a:r>
            <a:r>
              <a:rPr sz="333" spc="120">
                <a:latin typeface="Century Gothic"/>
                <a:cs typeface="Century Gothic"/>
              </a:rPr>
              <a:t> </a:t>
            </a:r>
            <a:r>
              <a:rPr sz="333">
                <a:latin typeface="Century Gothic"/>
                <a:cs typeface="Century Gothic"/>
              </a:rPr>
              <a:t>recent</a:t>
            </a:r>
            <a:r>
              <a:rPr sz="333" spc="120">
                <a:latin typeface="Century Gothic"/>
                <a:cs typeface="Century Gothic"/>
              </a:rPr>
              <a:t> </a:t>
            </a:r>
            <a:r>
              <a:rPr sz="333">
                <a:latin typeface="Century Gothic"/>
                <a:cs typeface="Century Gothic"/>
              </a:rPr>
              <a:t>immigrant,</a:t>
            </a:r>
            <a:r>
              <a:rPr sz="333" spc="120">
                <a:latin typeface="Century Gothic"/>
                <a:cs typeface="Century Gothic"/>
              </a:rPr>
              <a:t> </a:t>
            </a:r>
            <a:r>
              <a:rPr sz="333">
                <a:latin typeface="Century Gothic"/>
                <a:cs typeface="Century Gothic"/>
              </a:rPr>
              <a:t>has</a:t>
            </a:r>
            <a:r>
              <a:rPr sz="333" spc="120">
                <a:latin typeface="Century Gothic"/>
                <a:cs typeface="Century Gothic"/>
              </a:rPr>
              <a:t> </a:t>
            </a:r>
            <a:r>
              <a:rPr sz="333" spc="-13">
                <a:latin typeface="Century Gothic"/>
                <a:cs typeface="Century Gothic"/>
              </a:rPr>
              <a:t>never</a:t>
            </a:r>
            <a:r>
              <a:rPr sz="333" spc="333">
                <a:latin typeface="Century Gothic"/>
                <a:cs typeface="Century Gothic"/>
              </a:rPr>
              <a:t> </a:t>
            </a:r>
            <a:r>
              <a:rPr sz="333" spc="13">
                <a:latin typeface="Century Gothic"/>
                <a:cs typeface="Century Gothic"/>
              </a:rPr>
              <a:t>been</a:t>
            </a:r>
            <a:r>
              <a:rPr sz="333" spc="27">
                <a:latin typeface="Century Gothic"/>
                <a:cs typeface="Century Gothic"/>
              </a:rPr>
              <a:t> </a:t>
            </a:r>
            <a:r>
              <a:rPr sz="333" spc="13">
                <a:latin typeface="Century Gothic"/>
                <a:cs typeface="Century Gothic"/>
              </a:rPr>
              <a:t>told</a:t>
            </a:r>
            <a:r>
              <a:rPr sz="333" spc="27">
                <a:latin typeface="Century Gothic"/>
                <a:cs typeface="Century Gothic"/>
              </a:rPr>
              <a:t> </a:t>
            </a:r>
            <a:r>
              <a:rPr sz="333" spc="13">
                <a:latin typeface="Century Gothic"/>
                <a:cs typeface="Century Gothic"/>
              </a:rPr>
              <a:t>about</a:t>
            </a:r>
            <a:r>
              <a:rPr sz="333" spc="27">
                <a:latin typeface="Century Gothic"/>
                <a:cs typeface="Century Gothic"/>
              </a:rPr>
              <a:t> </a:t>
            </a:r>
            <a:r>
              <a:rPr sz="333" spc="13">
                <a:latin typeface="Century Gothic"/>
                <a:cs typeface="Century Gothic"/>
              </a:rPr>
              <a:t>the</a:t>
            </a:r>
            <a:r>
              <a:rPr sz="333" spc="30">
                <a:latin typeface="Century Gothic"/>
                <a:cs typeface="Century Gothic"/>
              </a:rPr>
              <a:t> </a:t>
            </a:r>
            <a:r>
              <a:rPr sz="333" spc="13">
                <a:latin typeface="Century Gothic"/>
                <a:cs typeface="Century Gothic"/>
              </a:rPr>
              <a:t>importance</a:t>
            </a:r>
            <a:r>
              <a:rPr sz="333" spc="27">
                <a:latin typeface="Century Gothic"/>
                <a:cs typeface="Century Gothic"/>
              </a:rPr>
              <a:t> </a:t>
            </a:r>
            <a:r>
              <a:rPr sz="333" spc="-17">
                <a:latin typeface="Century Gothic"/>
                <a:cs typeface="Century Gothic"/>
              </a:rPr>
              <a:t>of</a:t>
            </a:r>
            <a:r>
              <a:rPr sz="333" spc="333">
                <a:latin typeface="Century Gothic"/>
                <a:cs typeface="Century Gothic"/>
              </a:rPr>
              <a:t> </a:t>
            </a:r>
            <a:r>
              <a:rPr sz="333">
                <a:latin typeface="Century Gothic"/>
                <a:cs typeface="Century Gothic"/>
              </a:rPr>
              <a:t>cervical</a:t>
            </a:r>
            <a:r>
              <a:rPr sz="333" spc="103">
                <a:latin typeface="Century Gothic"/>
                <a:cs typeface="Century Gothic"/>
              </a:rPr>
              <a:t> </a:t>
            </a:r>
            <a:r>
              <a:rPr sz="333">
                <a:latin typeface="Century Gothic"/>
                <a:cs typeface="Century Gothic"/>
              </a:rPr>
              <a:t>screenings</a:t>
            </a:r>
            <a:r>
              <a:rPr sz="333" spc="103">
                <a:latin typeface="Century Gothic"/>
                <a:cs typeface="Century Gothic"/>
              </a:rPr>
              <a:t> </a:t>
            </a:r>
            <a:r>
              <a:rPr sz="333">
                <a:latin typeface="Century Gothic"/>
                <a:cs typeface="Century Gothic"/>
              </a:rPr>
              <a:t>and</a:t>
            </a:r>
            <a:r>
              <a:rPr sz="333" spc="103">
                <a:latin typeface="Century Gothic"/>
                <a:cs typeface="Century Gothic"/>
              </a:rPr>
              <a:t> </a:t>
            </a:r>
            <a:r>
              <a:rPr sz="333">
                <a:latin typeface="Century Gothic"/>
                <a:cs typeface="Century Gothic"/>
              </a:rPr>
              <a:t>fears</a:t>
            </a:r>
            <a:r>
              <a:rPr sz="333" spc="107">
                <a:latin typeface="Century Gothic"/>
                <a:cs typeface="Century Gothic"/>
              </a:rPr>
              <a:t> </a:t>
            </a:r>
            <a:r>
              <a:rPr sz="333">
                <a:latin typeface="Century Gothic"/>
                <a:cs typeface="Century Gothic"/>
              </a:rPr>
              <a:t>they</a:t>
            </a:r>
            <a:r>
              <a:rPr sz="333" spc="103">
                <a:latin typeface="Century Gothic"/>
                <a:cs typeface="Century Gothic"/>
              </a:rPr>
              <a:t> </a:t>
            </a:r>
            <a:r>
              <a:rPr sz="333" spc="-17">
                <a:latin typeface="Century Gothic"/>
                <a:cs typeface="Century Gothic"/>
              </a:rPr>
              <a:t>are</a:t>
            </a:r>
            <a:r>
              <a:rPr sz="333" spc="333">
                <a:latin typeface="Century Gothic"/>
                <a:cs typeface="Century Gothic"/>
              </a:rPr>
              <a:t> </a:t>
            </a:r>
            <a:r>
              <a:rPr sz="333" spc="-7">
                <a:latin typeface="Century Gothic"/>
                <a:cs typeface="Century Gothic"/>
              </a:rPr>
              <a:t>dangerous.</a:t>
            </a:r>
            <a:endParaRPr sz="333">
              <a:latin typeface="Century Gothic"/>
              <a:cs typeface="Century Gothic"/>
            </a:endParaRPr>
          </a:p>
        </p:txBody>
      </p:sp>
      <p:sp>
        <p:nvSpPr>
          <p:cNvPr id="14" name="object 14"/>
          <p:cNvSpPr txBox="1"/>
          <p:nvPr/>
        </p:nvSpPr>
        <p:spPr>
          <a:xfrm>
            <a:off x="6149975" y="2046433"/>
            <a:ext cx="1272963" cy="277464"/>
          </a:xfrm>
          <a:prstGeom prst="rect">
            <a:avLst/>
          </a:prstGeom>
        </p:spPr>
        <p:txBody>
          <a:bodyPr vert="horz" wrap="square" lIns="0" tIns="19897" rIns="0" bIns="0" rtlCol="0">
            <a:spAutoFit/>
          </a:bodyPr>
          <a:lstStyle/>
          <a:p>
            <a:pPr marL="8467" marR="118539" indent="47839">
              <a:lnSpc>
                <a:spcPct val="120000"/>
              </a:lnSpc>
              <a:spcBef>
                <a:spcPts val="157"/>
              </a:spcBef>
            </a:pPr>
            <a:r>
              <a:rPr sz="500" b="1" spc="43">
                <a:solidFill>
                  <a:srgbClr val="131313"/>
                </a:solidFill>
                <a:latin typeface="Century Gothic"/>
                <a:cs typeface="Century Gothic"/>
              </a:rPr>
              <a:t>The</a:t>
            </a:r>
            <a:r>
              <a:rPr sz="500" b="1" spc="63">
                <a:solidFill>
                  <a:srgbClr val="131313"/>
                </a:solidFill>
                <a:latin typeface="Century Gothic"/>
                <a:cs typeface="Century Gothic"/>
              </a:rPr>
              <a:t> </a:t>
            </a:r>
            <a:r>
              <a:rPr sz="500" b="1" spc="7">
                <a:solidFill>
                  <a:srgbClr val="131313"/>
                </a:solidFill>
                <a:latin typeface="Century Gothic"/>
                <a:cs typeface="Century Gothic"/>
              </a:rPr>
              <a:t>Shamer</a:t>
            </a:r>
            <a:r>
              <a:rPr sz="500" b="1" spc="67">
                <a:solidFill>
                  <a:srgbClr val="131313"/>
                </a:solidFill>
                <a:latin typeface="Century Gothic"/>
                <a:cs typeface="Century Gothic"/>
              </a:rPr>
              <a:t> </a:t>
            </a:r>
            <a:r>
              <a:rPr sz="500" b="1" spc="7">
                <a:solidFill>
                  <a:srgbClr val="131313"/>
                </a:solidFill>
                <a:latin typeface="Century Gothic"/>
                <a:cs typeface="Century Gothic"/>
              </a:rPr>
              <a:t>(Stigma</a:t>
            </a:r>
            <a:r>
              <a:rPr sz="500" b="1" spc="67">
                <a:solidFill>
                  <a:srgbClr val="131313"/>
                </a:solidFill>
                <a:latin typeface="Century Gothic"/>
                <a:cs typeface="Century Gothic"/>
              </a:rPr>
              <a:t> </a:t>
            </a:r>
            <a:r>
              <a:rPr sz="500" b="1" spc="7">
                <a:solidFill>
                  <a:srgbClr val="131313"/>
                </a:solidFill>
                <a:latin typeface="Century Gothic"/>
                <a:cs typeface="Century Gothic"/>
              </a:rPr>
              <a:t>and</a:t>
            </a:r>
            <a:r>
              <a:rPr sz="500" b="1" spc="67">
                <a:solidFill>
                  <a:srgbClr val="131313"/>
                </a:solidFill>
                <a:latin typeface="Century Gothic"/>
                <a:cs typeface="Century Gothic"/>
              </a:rPr>
              <a:t> </a:t>
            </a:r>
            <a:r>
              <a:rPr sz="500" b="1" spc="-7">
                <a:solidFill>
                  <a:srgbClr val="131313"/>
                </a:solidFill>
                <a:latin typeface="Century Gothic"/>
                <a:cs typeface="Century Gothic"/>
              </a:rPr>
              <a:t>Shame) </a:t>
            </a:r>
            <a:r>
              <a:rPr sz="400" b="1">
                <a:solidFill>
                  <a:srgbClr val="535353"/>
                </a:solidFill>
                <a:latin typeface="Arial"/>
                <a:cs typeface="Arial"/>
              </a:rPr>
              <a:t>Usescultural</a:t>
            </a:r>
            <a:r>
              <a:rPr sz="400" b="1" spc="17">
                <a:solidFill>
                  <a:srgbClr val="535353"/>
                </a:solidFill>
                <a:latin typeface="Arial"/>
                <a:cs typeface="Arial"/>
              </a:rPr>
              <a:t> </a:t>
            </a:r>
            <a:r>
              <a:rPr sz="400" b="1">
                <a:solidFill>
                  <a:srgbClr val="535353"/>
                </a:solidFill>
                <a:latin typeface="Arial"/>
                <a:cs typeface="Arial"/>
              </a:rPr>
              <a:t>taboos,</a:t>
            </a:r>
            <a:r>
              <a:rPr sz="400" b="1" spc="17">
                <a:solidFill>
                  <a:srgbClr val="535353"/>
                </a:solidFill>
                <a:latin typeface="Arial"/>
                <a:cs typeface="Arial"/>
              </a:rPr>
              <a:t> </a:t>
            </a:r>
            <a:r>
              <a:rPr sz="400" b="1">
                <a:solidFill>
                  <a:srgbClr val="535353"/>
                </a:solidFill>
                <a:latin typeface="Arial"/>
                <a:cs typeface="Arial"/>
              </a:rPr>
              <a:t>social</a:t>
            </a:r>
            <a:r>
              <a:rPr sz="400" b="1" spc="20">
                <a:solidFill>
                  <a:srgbClr val="535353"/>
                </a:solidFill>
                <a:latin typeface="Arial"/>
                <a:cs typeface="Arial"/>
              </a:rPr>
              <a:t> </a:t>
            </a:r>
            <a:r>
              <a:rPr sz="400" b="1" spc="-7">
                <a:solidFill>
                  <a:srgbClr val="535353"/>
                </a:solidFill>
                <a:latin typeface="Arial"/>
                <a:cs typeface="Arial"/>
              </a:rPr>
              <a:t>pressure,and</a:t>
            </a:r>
            <a:r>
              <a:rPr sz="400" b="1" spc="333">
                <a:solidFill>
                  <a:srgbClr val="535353"/>
                </a:solidFill>
                <a:latin typeface="Arial"/>
                <a:cs typeface="Arial"/>
              </a:rPr>
              <a:t> </a:t>
            </a:r>
            <a:r>
              <a:rPr sz="400" b="1">
                <a:solidFill>
                  <a:srgbClr val="535353"/>
                </a:solidFill>
                <a:latin typeface="Arial"/>
                <a:cs typeface="Arial"/>
              </a:rPr>
              <a:t>judgment</a:t>
            </a:r>
            <a:r>
              <a:rPr sz="400" b="1" spc="33">
                <a:solidFill>
                  <a:srgbClr val="535353"/>
                </a:solidFill>
                <a:latin typeface="Arial"/>
                <a:cs typeface="Arial"/>
              </a:rPr>
              <a:t> </a:t>
            </a:r>
            <a:r>
              <a:rPr sz="400" b="1">
                <a:solidFill>
                  <a:srgbClr val="535353"/>
                </a:solidFill>
                <a:latin typeface="Arial"/>
                <a:cs typeface="Arial"/>
              </a:rPr>
              <a:t>to</a:t>
            </a:r>
            <a:r>
              <a:rPr sz="400" b="1" spc="33">
                <a:solidFill>
                  <a:srgbClr val="535353"/>
                </a:solidFill>
                <a:latin typeface="Arial"/>
                <a:cs typeface="Arial"/>
              </a:rPr>
              <a:t> </a:t>
            </a:r>
            <a:r>
              <a:rPr sz="400" b="1">
                <a:solidFill>
                  <a:srgbClr val="535353"/>
                </a:solidFill>
                <a:latin typeface="Arial"/>
                <a:cs typeface="Arial"/>
              </a:rPr>
              <a:t>make</a:t>
            </a:r>
            <a:r>
              <a:rPr sz="400" b="1" spc="33">
                <a:solidFill>
                  <a:srgbClr val="535353"/>
                </a:solidFill>
                <a:latin typeface="Arial"/>
                <a:cs typeface="Arial"/>
              </a:rPr>
              <a:t> </a:t>
            </a:r>
            <a:r>
              <a:rPr sz="400" b="1">
                <a:solidFill>
                  <a:srgbClr val="535353"/>
                </a:solidFill>
                <a:latin typeface="Arial"/>
                <a:cs typeface="Arial"/>
              </a:rPr>
              <a:t>her</a:t>
            </a:r>
            <a:r>
              <a:rPr sz="400" b="1" spc="33">
                <a:solidFill>
                  <a:srgbClr val="535353"/>
                </a:solidFill>
                <a:latin typeface="Arial"/>
                <a:cs typeface="Arial"/>
              </a:rPr>
              <a:t> </a:t>
            </a:r>
            <a:r>
              <a:rPr sz="400" b="1">
                <a:solidFill>
                  <a:srgbClr val="535353"/>
                </a:solidFill>
                <a:latin typeface="Arial"/>
                <a:cs typeface="Arial"/>
              </a:rPr>
              <a:t>feel</a:t>
            </a:r>
            <a:r>
              <a:rPr sz="400" b="1" spc="37">
                <a:solidFill>
                  <a:srgbClr val="535353"/>
                </a:solidFill>
                <a:latin typeface="Arial"/>
                <a:cs typeface="Arial"/>
              </a:rPr>
              <a:t> </a:t>
            </a:r>
            <a:r>
              <a:rPr sz="400" b="1">
                <a:solidFill>
                  <a:srgbClr val="535353"/>
                </a:solidFill>
                <a:latin typeface="Arial"/>
                <a:cs typeface="Arial"/>
              </a:rPr>
              <a:t>embarrassed</a:t>
            </a:r>
            <a:r>
              <a:rPr sz="400" b="1" spc="33">
                <a:solidFill>
                  <a:srgbClr val="535353"/>
                </a:solidFill>
                <a:latin typeface="Arial"/>
                <a:cs typeface="Arial"/>
              </a:rPr>
              <a:t> </a:t>
            </a:r>
            <a:r>
              <a:rPr sz="400" b="1" spc="-17">
                <a:solidFill>
                  <a:srgbClr val="535353"/>
                </a:solidFill>
                <a:latin typeface="Arial"/>
                <a:cs typeface="Arial"/>
              </a:rPr>
              <a:t>or</a:t>
            </a:r>
            <a:r>
              <a:rPr sz="400" b="1" spc="333">
                <a:solidFill>
                  <a:srgbClr val="535353"/>
                </a:solidFill>
                <a:latin typeface="Arial"/>
                <a:cs typeface="Arial"/>
              </a:rPr>
              <a:t> </a:t>
            </a:r>
            <a:r>
              <a:rPr sz="400" b="1">
                <a:solidFill>
                  <a:srgbClr val="535353"/>
                </a:solidFill>
                <a:latin typeface="Arial"/>
                <a:cs typeface="Arial"/>
              </a:rPr>
              <a:t>unworthy</a:t>
            </a:r>
            <a:r>
              <a:rPr sz="400" b="1" spc="37">
                <a:solidFill>
                  <a:srgbClr val="535353"/>
                </a:solidFill>
                <a:latin typeface="Arial"/>
                <a:cs typeface="Arial"/>
              </a:rPr>
              <a:t> </a:t>
            </a:r>
            <a:r>
              <a:rPr sz="400" b="1">
                <a:solidFill>
                  <a:srgbClr val="535353"/>
                </a:solidFill>
                <a:latin typeface="Arial"/>
                <a:cs typeface="Arial"/>
              </a:rPr>
              <a:t>of</a:t>
            </a:r>
            <a:r>
              <a:rPr sz="400" b="1" spc="40">
                <a:solidFill>
                  <a:srgbClr val="535353"/>
                </a:solidFill>
                <a:latin typeface="Arial"/>
                <a:cs typeface="Arial"/>
              </a:rPr>
              <a:t> </a:t>
            </a:r>
            <a:r>
              <a:rPr sz="400" b="1">
                <a:solidFill>
                  <a:srgbClr val="535353"/>
                </a:solidFill>
                <a:latin typeface="Arial"/>
                <a:cs typeface="Arial"/>
              </a:rPr>
              <a:t>seeking</a:t>
            </a:r>
            <a:r>
              <a:rPr sz="400" b="1" spc="40">
                <a:solidFill>
                  <a:srgbClr val="535353"/>
                </a:solidFill>
                <a:latin typeface="Arial"/>
                <a:cs typeface="Arial"/>
              </a:rPr>
              <a:t> </a:t>
            </a:r>
            <a:r>
              <a:rPr sz="400" b="1" spc="-7">
                <a:solidFill>
                  <a:srgbClr val="535353"/>
                </a:solidFill>
                <a:latin typeface="Arial"/>
                <a:cs typeface="Arial"/>
              </a:rPr>
              <a:t>healthcare.</a:t>
            </a:r>
            <a:endParaRPr sz="400">
              <a:latin typeface="Arial"/>
              <a:cs typeface="Arial"/>
            </a:endParaRPr>
          </a:p>
          <a:p>
            <a:pPr marL="8467" marR="203210">
              <a:lnSpc>
                <a:spcPct val="112500"/>
              </a:lnSpc>
            </a:pPr>
            <a:r>
              <a:rPr sz="400" b="1">
                <a:solidFill>
                  <a:srgbClr val="535353"/>
                </a:solidFill>
                <a:latin typeface="Arial"/>
                <a:cs typeface="Arial"/>
              </a:rPr>
              <a:t>Discourages</a:t>
            </a:r>
            <a:r>
              <a:rPr sz="400" b="1" spc="3">
                <a:solidFill>
                  <a:srgbClr val="535353"/>
                </a:solidFill>
                <a:latin typeface="Arial"/>
                <a:cs typeface="Arial"/>
              </a:rPr>
              <a:t> </a:t>
            </a:r>
            <a:r>
              <a:rPr sz="400" b="1">
                <a:solidFill>
                  <a:srgbClr val="535353"/>
                </a:solidFill>
                <a:latin typeface="Arial"/>
                <a:cs typeface="Arial"/>
              </a:rPr>
              <a:t>open</a:t>
            </a:r>
            <a:r>
              <a:rPr sz="400" b="1" spc="7">
                <a:solidFill>
                  <a:srgbClr val="535353"/>
                </a:solidFill>
                <a:latin typeface="Arial"/>
                <a:cs typeface="Arial"/>
              </a:rPr>
              <a:t> </a:t>
            </a:r>
            <a:r>
              <a:rPr sz="400" b="1" spc="-7">
                <a:solidFill>
                  <a:srgbClr val="535353"/>
                </a:solidFill>
                <a:latin typeface="Arial"/>
                <a:cs typeface="Arial"/>
              </a:rPr>
              <a:t>discussions,</a:t>
            </a:r>
            <a:r>
              <a:rPr sz="400" b="1" spc="7">
                <a:solidFill>
                  <a:srgbClr val="535353"/>
                </a:solidFill>
                <a:latin typeface="Arial"/>
                <a:cs typeface="Arial"/>
              </a:rPr>
              <a:t> </a:t>
            </a:r>
            <a:r>
              <a:rPr sz="400" b="1">
                <a:solidFill>
                  <a:srgbClr val="535353"/>
                </a:solidFill>
                <a:latin typeface="Arial"/>
                <a:cs typeface="Arial"/>
              </a:rPr>
              <a:t>making</a:t>
            </a:r>
            <a:r>
              <a:rPr sz="400" b="1" spc="7">
                <a:solidFill>
                  <a:srgbClr val="535353"/>
                </a:solidFill>
                <a:latin typeface="Arial"/>
                <a:cs typeface="Arial"/>
              </a:rPr>
              <a:t> </a:t>
            </a:r>
            <a:r>
              <a:rPr sz="400" b="1" spc="-17">
                <a:solidFill>
                  <a:srgbClr val="535353"/>
                </a:solidFill>
                <a:latin typeface="Arial"/>
                <a:cs typeface="Arial"/>
              </a:rPr>
              <a:t>her</a:t>
            </a:r>
            <a:r>
              <a:rPr sz="400" b="1" spc="333">
                <a:solidFill>
                  <a:srgbClr val="535353"/>
                </a:solidFill>
                <a:latin typeface="Arial"/>
                <a:cs typeface="Arial"/>
              </a:rPr>
              <a:t> </a:t>
            </a:r>
            <a:r>
              <a:rPr sz="400" b="1">
                <a:solidFill>
                  <a:srgbClr val="535353"/>
                </a:solidFill>
                <a:latin typeface="Arial"/>
                <a:cs typeface="Arial"/>
              </a:rPr>
              <a:t>hesitant</a:t>
            </a:r>
            <a:r>
              <a:rPr sz="400" b="1" spc="30">
                <a:solidFill>
                  <a:srgbClr val="535353"/>
                </a:solidFill>
                <a:latin typeface="Arial"/>
                <a:cs typeface="Arial"/>
              </a:rPr>
              <a:t> </a:t>
            </a:r>
            <a:r>
              <a:rPr sz="400" b="1">
                <a:solidFill>
                  <a:srgbClr val="535353"/>
                </a:solidFill>
                <a:latin typeface="Arial"/>
                <a:cs typeface="Arial"/>
              </a:rPr>
              <a:t>to</a:t>
            </a:r>
            <a:r>
              <a:rPr sz="400" b="1" spc="30">
                <a:solidFill>
                  <a:srgbClr val="535353"/>
                </a:solidFill>
                <a:latin typeface="Arial"/>
                <a:cs typeface="Arial"/>
              </a:rPr>
              <a:t> </a:t>
            </a:r>
            <a:r>
              <a:rPr sz="400" b="1" spc="-13">
                <a:solidFill>
                  <a:srgbClr val="535353"/>
                </a:solidFill>
                <a:latin typeface="Arial"/>
                <a:cs typeface="Arial"/>
              </a:rPr>
              <a:t>access</a:t>
            </a:r>
            <a:r>
              <a:rPr sz="400" b="1" spc="33">
                <a:solidFill>
                  <a:srgbClr val="535353"/>
                </a:solidFill>
                <a:latin typeface="Arial"/>
                <a:cs typeface="Arial"/>
              </a:rPr>
              <a:t> </a:t>
            </a:r>
            <a:r>
              <a:rPr sz="400" b="1" spc="-7">
                <a:solidFill>
                  <a:srgbClr val="535353"/>
                </a:solidFill>
                <a:latin typeface="Arial"/>
                <a:cs typeface="Arial"/>
              </a:rPr>
              <a:t>support.</a:t>
            </a:r>
            <a:endParaRPr sz="400">
              <a:latin typeface="Arial"/>
              <a:cs typeface="Arial"/>
            </a:endParaRPr>
          </a:p>
          <a:p>
            <a:pPr marL="249779" algn="ctr">
              <a:lnSpc>
                <a:spcPct val="100000"/>
              </a:lnSpc>
              <a:spcBef>
                <a:spcPts val="250"/>
              </a:spcBef>
            </a:pPr>
            <a:r>
              <a:rPr sz="333" b="1" spc="37">
                <a:latin typeface="Century Gothic"/>
                <a:cs typeface="Century Gothic"/>
              </a:rPr>
              <a:t>Stigma</a:t>
            </a:r>
            <a:r>
              <a:rPr sz="333" b="1" spc="47">
                <a:latin typeface="Century Gothic"/>
                <a:cs typeface="Century Gothic"/>
              </a:rPr>
              <a:t> </a:t>
            </a:r>
            <a:r>
              <a:rPr sz="333" b="1">
                <a:latin typeface="Century Gothic"/>
                <a:cs typeface="Century Gothic"/>
              </a:rPr>
              <a:t>and</a:t>
            </a:r>
            <a:r>
              <a:rPr sz="333" b="1" spc="50">
                <a:latin typeface="Century Gothic"/>
                <a:cs typeface="Century Gothic"/>
              </a:rPr>
              <a:t> </a:t>
            </a:r>
            <a:r>
              <a:rPr sz="333" b="1" spc="27">
                <a:latin typeface="Century Gothic"/>
                <a:cs typeface="Century Gothic"/>
              </a:rPr>
              <a:t>Shame</a:t>
            </a:r>
            <a:endParaRPr sz="333">
              <a:latin typeface="Century Gothic"/>
              <a:cs typeface="Century Gothic"/>
            </a:endParaRPr>
          </a:p>
          <a:p>
            <a:pPr marL="249779" algn="ctr">
              <a:lnSpc>
                <a:spcPct val="100000"/>
              </a:lnSpc>
              <a:spcBef>
                <a:spcPts val="60"/>
              </a:spcBef>
            </a:pPr>
            <a:r>
              <a:rPr sz="333">
                <a:latin typeface="Century Gothic"/>
                <a:cs typeface="Century Gothic"/>
              </a:rPr>
              <a:t>Hawa’s</a:t>
            </a:r>
            <a:r>
              <a:rPr sz="333" spc="73">
                <a:latin typeface="Century Gothic"/>
                <a:cs typeface="Century Gothic"/>
              </a:rPr>
              <a:t> </a:t>
            </a:r>
            <a:r>
              <a:rPr sz="333" spc="-7">
                <a:latin typeface="Century Gothic"/>
                <a:cs typeface="Century Gothic"/>
              </a:rPr>
              <a:t>Silence</a:t>
            </a:r>
            <a:endParaRPr sz="333">
              <a:latin typeface="Century Gothic"/>
              <a:cs typeface="Century Gothic"/>
            </a:endParaRPr>
          </a:p>
          <a:p>
            <a:pPr marL="357311" marR="3387" algn="ctr">
              <a:lnSpc>
                <a:spcPct val="114700"/>
              </a:lnSpc>
              <a:spcBef>
                <a:spcPts val="40"/>
              </a:spcBef>
            </a:pPr>
            <a:r>
              <a:rPr sz="333" spc="13">
                <a:latin typeface="Century Gothic"/>
                <a:cs typeface="Century Gothic"/>
              </a:rPr>
              <a:t>Hawa,</a:t>
            </a:r>
            <a:r>
              <a:rPr sz="333" spc="17">
                <a:latin typeface="Century Gothic"/>
                <a:cs typeface="Century Gothic"/>
              </a:rPr>
              <a:t> </a:t>
            </a:r>
            <a:r>
              <a:rPr sz="333" spc="13">
                <a:latin typeface="Century Gothic"/>
                <a:cs typeface="Century Gothic"/>
              </a:rPr>
              <a:t>from</a:t>
            </a:r>
            <a:r>
              <a:rPr sz="333" spc="20">
                <a:latin typeface="Century Gothic"/>
                <a:cs typeface="Century Gothic"/>
              </a:rPr>
              <a:t> </a:t>
            </a:r>
            <a:r>
              <a:rPr sz="333" spc="7">
                <a:latin typeface="Century Gothic"/>
                <a:cs typeface="Century Gothic"/>
              </a:rPr>
              <a:t>a</a:t>
            </a:r>
            <a:r>
              <a:rPr sz="333" spc="17">
                <a:latin typeface="Century Gothic"/>
                <a:cs typeface="Century Gothic"/>
              </a:rPr>
              <a:t> </a:t>
            </a:r>
            <a:r>
              <a:rPr sz="333" spc="13">
                <a:latin typeface="Century Gothic"/>
                <a:cs typeface="Century Gothic"/>
              </a:rPr>
              <a:t>conservative</a:t>
            </a:r>
            <a:r>
              <a:rPr sz="333" spc="20">
                <a:latin typeface="Century Gothic"/>
                <a:cs typeface="Century Gothic"/>
              </a:rPr>
              <a:t> </a:t>
            </a:r>
            <a:r>
              <a:rPr sz="333" spc="-7">
                <a:latin typeface="Century Gothic"/>
                <a:cs typeface="Century Gothic"/>
              </a:rPr>
              <a:t>background,</a:t>
            </a:r>
            <a:r>
              <a:rPr sz="333" spc="333">
                <a:latin typeface="Century Gothic"/>
                <a:cs typeface="Century Gothic"/>
              </a:rPr>
              <a:t> </a:t>
            </a:r>
            <a:r>
              <a:rPr sz="333" spc="20">
                <a:latin typeface="Century Gothic"/>
                <a:cs typeface="Century Gothic"/>
              </a:rPr>
              <a:t>feels</a:t>
            </a:r>
            <a:r>
              <a:rPr sz="333" spc="3">
                <a:latin typeface="Century Gothic"/>
                <a:cs typeface="Century Gothic"/>
              </a:rPr>
              <a:t> </a:t>
            </a:r>
            <a:r>
              <a:rPr sz="333" spc="20">
                <a:latin typeface="Century Gothic"/>
                <a:cs typeface="Century Gothic"/>
              </a:rPr>
              <a:t>unable</a:t>
            </a:r>
            <a:r>
              <a:rPr sz="333" spc="7">
                <a:latin typeface="Century Gothic"/>
                <a:cs typeface="Century Gothic"/>
              </a:rPr>
              <a:t> </a:t>
            </a:r>
            <a:r>
              <a:rPr sz="333" spc="20">
                <a:latin typeface="Century Gothic"/>
                <a:cs typeface="Century Gothic"/>
              </a:rPr>
              <a:t>to</a:t>
            </a:r>
            <a:r>
              <a:rPr sz="333" spc="7">
                <a:latin typeface="Century Gothic"/>
                <a:cs typeface="Century Gothic"/>
              </a:rPr>
              <a:t> </a:t>
            </a:r>
            <a:r>
              <a:rPr sz="333" spc="20">
                <a:latin typeface="Century Gothic"/>
                <a:cs typeface="Century Gothic"/>
              </a:rPr>
              <a:t>discuss</a:t>
            </a:r>
            <a:r>
              <a:rPr sz="333" spc="3">
                <a:latin typeface="Century Gothic"/>
                <a:cs typeface="Century Gothic"/>
              </a:rPr>
              <a:t> </a:t>
            </a:r>
            <a:r>
              <a:rPr sz="333" spc="-7">
                <a:latin typeface="Century Gothic"/>
                <a:cs typeface="Century Gothic"/>
              </a:rPr>
              <a:t>reproductive</a:t>
            </a:r>
            <a:r>
              <a:rPr sz="333" spc="333">
                <a:latin typeface="Century Gothic"/>
                <a:cs typeface="Century Gothic"/>
              </a:rPr>
              <a:t> </a:t>
            </a:r>
            <a:r>
              <a:rPr sz="333" spc="13">
                <a:latin typeface="Century Gothic"/>
                <a:cs typeface="Century Gothic"/>
              </a:rPr>
              <a:t>health</a:t>
            </a:r>
            <a:r>
              <a:rPr sz="333" spc="33">
                <a:latin typeface="Century Gothic"/>
                <a:cs typeface="Century Gothic"/>
              </a:rPr>
              <a:t> with</a:t>
            </a:r>
            <a:r>
              <a:rPr sz="333" spc="37">
                <a:latin typeface="Century Gothic"/>
                <a:cs typeface="Century Gothic"/>
              </a:rPr>
              <a:t> </a:t>
            </a:r>
            <a:r>
              <a:rPr sz="333" spc="13">
                <a:latin typeface="Century Gothic"/>
                <a:cs typeface="Century Gothic"/>
              </a:rPr>
              <a:t>her</a:t>
            </a:r>
            <a:r>
              <a:rPr sz="333" spc="37">
                <a:latin typeface="Century Gothic"/>
                <a:cs typeface="Century Gothic"/>
              </a:rPr>
              <a:t> </a:t>
            </a:r>
            <a:r>
              <a:rPr sz="333" spc="13">
                <a:latin typeface="Century Gothic"/>
                <a:cs typeface="Century Gothic"/>
              </a:rPr>
              <a:t>family</a:t>
            </a:r>
            <a:r>
              <a:rPr sz="333" spc="37">
                <a:latin typeface="Century Gothic"/>
                <a:cs typeface="Century Gothic"/>
              </a:rPr>
              <a:t> </a:t>
            </a:r>
            <a:r>
              <a:rPr sz="333" spc="13">
                <a:latin typeface="Century Gothic"/>
                <a:cs typeface="Century Gothic"/>
              </a:rPr>
              <a:t>or</a:t>
            </a:r>
            <a:r>
              <a:rPr sz="333" spc="33">
                <a:latin typeface="Century Gothic"/>
                <a:cs typeface="Century Gothic"/>
              </a:rPr>
              <a:t> </a:t>
            </a:r>
            <a:r>
              <a:rPr sz="333" spc="-7">
                <a:latin typeface="Century Gothic"/>
                <a:cs typeface="Century Gothic"/>
              </a:rPr>
              <a:t>doctor.</a:t>
            </a:r>
            <a:endParaRPr sz="333">
              <a:latin typeface="Century Gothic"/>
              <a:cs typeface="Century Gothic"/>
            </a:endParaRPr>
          </a:p>
        </p:txBody>
      </p:sp>
      <p:sp>
        <p:nvSpPr>
          <p:cNvPr id="8" name="object 8"/>
          <p:cNvSpPr txBox="1"/>
          <p:nvPr/>
        </p:nvSpPr>
        <p:spPr>
          <a:xfrm>
            <a:off x="4844417" y="2848727"/>
            <a:ext cx="1163320" cy="355834"/>
          </a:xfrm>
          <a:prstGeom prst="rect">
            <a:avLst/>
          </a:prstGeom>
        </p:spPr>
        <p:txBody>
          <a:bodyPr vert="horz" wrap="square" lIns="0" tIns="17780" rIns="0" bIns="0" rtlCol="0">
            <a:spAutoFit/>
          </a:bodyPr>
          <a:lstStyle/>
          <a:p>
            <a:pPr marL="118116">
              <a:lnSpc>
                <a:spcPct val="100000"/>
              </a:lnSpc>
              <a:spcBef>
                <a:spcPts val="140"/>
              </a:spcBef>
            </a:pPr>
            <a:r>
              <a:rPr sz="500" b="1" spc="43">
                <a:solidFill>
                  <a:srgbClr val="131313"/>
                </a:solidFill>
                <a:latin typeface="Century Gothic"/>
                <a:cs typeface="Century Gothic"/>
              </a:rPr>
              <a:t>The </a:t>
            </a:r>
            <a:r>
              <a:rPr sz="500" b="1" spc="7">
                <a:solidFill>
                  <a:srgbClr val="131313"/>
                </a:solidFill>
                <a:latin typeface="Century Gothic"/>
                <a:cs typeface="Century Gothic"/>
              </a:rPr>
              <a:t>Neglecter</a:t>
            </a:r>
            <a:r>
              <a:rPr sz="500" b="1" spc="43">
                <a:solidFill>
                  <a:srgbClr val="131313"/>
                </a:solidFill>
                <a:latin typeface="Century Gothic"/>
                <a:cs typeface="Century Gothic"/>
              </a:rPr>
              <a:t> </a:t>
            </a:r>
            <a:r>
              <a:rPr sz="500" b="1" spc="7">
                <a:solidFill>
                  <a:srgbClr val="131313"/>
                </a:solidFill>
                <a:latin typeface="Century Gothic"/>
                <a:cs typeface="Century Gothic"/>
              </a:rPr>
              <a:t>(Reactive</a:t>
            </a:r>
            <a:r>
              <a:rPr sz="500" b="1" spc="47">
                <a:solidFill>
                  <a:srgbClr val="131313"/>
                </a:solidFill>
                <a:latin typeface="Century Gothic"/>
                <a:cs typeface="Century Gothic"/>
              </a:rPr>
              <a:t> </a:t>
            </a:r>
            <a:r>
              <a:rPr sz="500" b="1" spc="-7">
                <a:solidFill>
                  <a:srgbClr val="131313"/>
                </a:solidFill>
                <a:latin typeface="Century Gothic"/>
                <a:cs typeface="Century Gothic"/>
              </a:rPr>
              <a:t>Health</a:t>
            </a:r>
            <a:endParaRPr sz="500">
              <a:latin typeface="Century Gothic"/>
              <a:cs typeface="Century Gothic"/>
            </a:endParaRPr>
          </a:p>
          <a:p>
            <a:pPr marL="789133">
              <a:lnSpc>
                <a:spcPct val="100000"/>
              </a:lnSpc>
              <a:spcBef>
                <a:spcPts val="77"/>
              </a:spcBef>
            </a:pPr>
            <a:r>
              <a:rPr sz="500" b="1" spc="-7">
                <a:solidFill>
                  <a:srgbClr val="131313"/>
                </a:solidFill>
                <a:latin typeface="Century Gothic"/>
                <a:cs typeface="Century Gothic"/>
              </a:rPr>
              <a:t>Approach)</a:t>
            </a:r>
            <a:endParaRPr sz="500">
              <a:latin typeface="Century Gothic"/>
              <a:cs typeface="Century Gothic"/>
            </a:endParaRPr>
          </a:p>
          <a:p>
            <a:pPr marL="160027">
              <a:lnSpc>
                <a:spcPct val="100000"/>
              </a:lnSpc>
              <a:spcBef>
                <a:spcPts val="67"/>
              </a:spcBef>
            </a:pPr>
            <a:r>
              <a:rPr sz="400" b="1">
                <a:solidFill>
                  <a:srgbClr val="535353"/>
                </a:solidFill>
                <a:latin typeface="Arial"/>
                <a:cs typeface="Arial"/>
              </a:rPr>
              <a:t>Ignores</a:t>
            </a:r>
            <a:r>
              <a:rPr sz="400" b="1" spc="10">
                <a:solidFill>
                  <a:srgbClr val="535353"/>
                </a:solidFill>
                <a:latin typeface="Arial"/>
                <a:cs typeface="Arial"/>
              </a:rPr>
              <a:t> </a:t>
            </a:r>
            <a:r>
              <a:rPr sz="400" b="1">
                <a:solidFill>
                  <a:srgbClr val="535353"/>
                </a:solidFill>
                <a:latin typeface="Arial"/>
                <a:cs typeface="Arial"/>
              </a:rPr>
              <a:t>her</a:t>
            </a:r>
            <a:r>
              <a:rPr sz="400" b="1" spc="10">
                <a:solidFill>
                  <a:srgbClr val="535353"/>
                </a:solidFill>
                <a:latin typeface="Arial"/>
                <a:cs typeface="Arial"/>
              </a:rPr>
              <a:t> </a:t>
            </a:r>
            <a:r>
              <a:rPr sz="400" b="1">
                <a:solidFill>
                  <a:srgbClr val="535353"/>
                </a:solidFill>
                <a:latin typeface="Arial"/>
                <a:cs typeface="Arial"/>
              </a:rPr>
              <a:t>symptoms,</a:t>
            </a:r>
            <a:r>
              <a:rPr sz="400" b="1" spc="10">
                <a:solidFill>
                  <a:srgbClr val="535353"/>
                </a:solidFill>
                <a:latin typeface="Arial"/>
                <a:cs typeface="Arial"/>
              </a:rPr>
              <a:t> </a:t>
            </a:r>
            <a:r>
              <a:rPr sz="400" b="1" spc="-7">
                <a:solidFill>
                  <a:srgbClr val="535353"/>
                </a:solidFill>
                <a:latin typeface="Arial"/>
                <a:cs typeface="Arial"/>
              </a:rPr>
              <a:t>downplaysher</a:t>
            </a:r>
            <a:endParaRPr sz="400">
              <a:latin typeface="Arial"/>
              <a:cs typeface="Arial"/>
            </a:endParaRPr>
          </a:p>
          <a:p>
            <a:pPr marL="22438" marR="17781" indent="22438" algn="r">
              <a:lnSpc>
                <a:spcPct val="112500"/>
              </a:lnSpc>
              <a:spcBef>
                <a:spcPts val="27"/>
              </a:spcBef>
            </a:pPr>
            <a:r>
              <a:rPr sz="400" b="1" spc="-7">
                <a:solidFill>
                  <a:srgbClr val="535353"/>
                </a:solidFill>
                <a:latin typeface="Arial"/>
                <a:cs typeface="Arial"/>
              </a:rPr>
              <a:t>concerns,</a:t>
            </a:r>
            <a:r>
              <a:rPr sz="400" b="1" spc="23">
                <a:solidFill>
                  <a:srgbClr val="535353"/>
                </a:solidFill>
                <a:latin typeface="Arial"/>
                <a:cs typeface="Arial"/>
              </a:rPr>
              <a:t> </a:t>
            </a:r>
            <a:r>
              <a:rPr sz="400" b="1">
                <a:solidFill>
                  <a:srgbClr val="535353"/>
                </a:solidFill>
                <a:latin typeface="Arial"/>
                <a:cs typeface="Arial"/>
              </a:rPr>
              <a:t>or</a:t>
            </a:r>
            <a:r>
              <a:rPr sz="400" b="1" spc="23">
                <a:solidFill>
                  <a:srgbClr val="535353"/>
                </a:solidFill>
                <a:latin typeface="Arial"/>
                <a:cs typeface="Arial"/>
              </a:rPr>
              <a:t> </a:t>
            </a:r>
            <a:r>
              <a:rPr sz="400" b="1">
                <a:solidFill>
                  <a:srgbClr val="535353"/>
                </a:solidFill>
                <a:latin typeface="Arial"/>
                <a:cs typeface="Arial"/>
              </a:rPr>
              <a:t>fails</a:t>
            </a:r>
            <a:r>
              <a:rPr sz="400" b="1" spc="23">
                <a:solidFill>
                  <a:srgbClr val="535353"/>
                </a:solidFill>
                <a:latin typeface="Arial"/>
                <a:cs typeface="Arial"/>
              </a:rPr>
              <a:t> </a:t>
            </a:r>
            <a:r>
              <a:rPr sz="400" b="1">
                <a:solidFill>
                  <a:srgbClr val="535353"/>
                </a:solidFill>
                <a:latin typeface="Arial"/>
                <a:cs typeface="Arial"/>
              </a:rPr>
              <a:t>to</a:t>
            </a:r>
            <a:r>
              <a:rPr sz="400" b="1" spc="27">
                <a:solidFill>
                  <a:srgbClr val="535353"/>
                </a:solidFill>
                <a:latin typeface="Arial"/>
                <a:cs typeface="Arial"/>
              </a:rPr>
              <a:t> </a:t>
            </a:r>
            <a:r>
              <a:rPr sz="400" b="1">
                <a:solidFill>
                  <a:srgbClr val="535353"/>
                </a:solidFill>
                <a:latin typeface="Arial"/>
                <a:cs typeface="Arial"/>
              </a:rPr>
              <a:t>provide</a:t>
            </a:r>
            <a:r>
              <a:rPr sz="400" b="1" spc="23">
                <a:solidFill>
                  <a:srgbClr val="535353"/>
                </a:solidFill>
                <a:latin typeface="Arial"/>
                <a:cs typeface="Arial"/>
              </a:rPr>
              <a:t> </a:t>
            </a:r>
            <a:r>
              <a:rPr sz="400" b="1" spc="-7">
                <a:solidFill>
                  <a:srgbClr val="535353"/>
                </a:solidFill>
                <a:latin typeface="Arial"/>
                <a:cs typeface="Arial"/>
              </a:rPr>
              <a:t>necessary</a:t>
            </a:r>
            <a:r>
              <a:rPr sz="400" b="1" spc="23">
                <a:solidFill>
                  <a:srgbClr val="535353"/>
                </a:solidFill>
                <a:latin typeface="Arial"/>
                <a:cs typeface="Arial"/>
              </a:rPr>
              <a:t> </a:t>
            </a:r>
            <a:r>
              <a:rPr sz="400" b="1" spc="-13">
                <a:solidFill>
                  <a:srgbClr val="535353"/>
                </a:solidFill>
                <a:latin typeface="Arial"/>
                <a:cs typeface="Arial"/>
              </a:rPr>
              <a:t>care.</a:t>
            </a:r>
            <a:r>
              <a:rPr sz="400" b="1" spc="333">
                <a:solidFill>
                  <a:srgbClr val="535353"/>
                </a:solidFill>
                <a:latin typeface="Arial"/>
                <a:cs typeface="Arial"/>
              </a:rPr>
              <a:t> </a:t>
            </a:r>
            <a:r>
              <a:rPr sz="400" b="1">
                <a:solidFill>
                  <a:srgbClr val="535353"/>
                </a:solidFill>
                <a:latin typeface="Arial"/>
                <a:cs typeface="Arial"/>
              </a:rPr>
              <a:t>Leads</a:t>
            </a:r>
            <a:r>
              <a:rPr sz="400" b="1" spc="23">
                <a:solidFill>
                  <a:srgbClr val="535353"/>
                </a:solidFill>
                <a:latin typeface="Arial"/>
                <a:cs typeface="Arial"/>
              </a:rPr>
              <a:t> </a:t>
            </a:r>
            <a:r>
              <a:rPr sz="400" b="1">
                <a:solidFill>
                  <a:srgbClr val="535353"/>
                </a:solidFill>
                <a:latin typeface="Arial"/>
                <a:cs typeface="Arial"/>
              </a:rPr>
              <a:t>to</a:t>
            </a:r>
            <a:r>
              <a:rPr sz="400" b="1" spc="27">
                <a:solidFill>
                  <a:srgbClr val="535353"/>
                </a:solidFill>
                <a:latin typeface="Arial"/>
                <a:cs typeface="Arial"/>
              </a:rPr>
              <a:t> </a:t>
            </a:r>
            <a:r>
              <a:rPr sz="400" b="1">
                <a:solidFill>
                  <a:srgbClr val="535353"/>
                </a:solidFill>
                <a:latin typeface="Arial"/>
                <a:cs typeface="Arial"/>
              </a:rPr>
              <a:t>misdiagnosis,</a:t>
            </a:r>
            <a:r>
              <a:rPr sz="400" b="1" spc="23">
                <a:solidFill>
                  <a:srgbClr val="535353"/>
                </a:solidFill>
                <a:latin typeface="Arial"/>
                <a:cs typeface="Arial"/>
              </a:rPr>
              <a:t> </a:t>
            </a:r>
            <a:r>
              <a:rPr sz="400" b="1">
                <a:solidFill>
                  <a:srgbClr val="535353"/>
                </a:solidFill>
                <a:latin typeface="Arial"/>
                <a:cs typeface="Arial"/>
              </a:rPr>
              <a:t>untreated</a:t>
            </a:r>
            <a:r>
              <a:rPr sz="400" b="1" spc="27">
                <a:solidFill>
                  <a:srgbClr val="535353"/>
                </a:solidFill>
                <a:latin typeface="Arial"/>
                <a:cs typeface="Arial"/>
              </a:rPr>
              <a:t> </a:t>
            </a:r>
            <a:r>
              <a:rPr sz="400" b="1" spc="-7">
                <a:solidFill>
                  <a:srgbClr val="535353"/>
                </a:solidFill>
                <a:latin typeface="Arial"/>
                <a:cs typeface="Arial"/>
              </a:rPr>
              <a:t>conditions,</a:t>
            </a:r>
            <a:r>
              <a:rPr sz="400" b="1" spc="333">
                <a:solidFill>
                  <a:srgbClr val="535353"/>
                </a:solidFill>
                <a:latin typeface="Arial"/>
                <a:cs typeface="Arial"/>
              </a:rPr>
              <a:t> </a:t>
            </a:r>
            <a:r>
              <a:rPr sz="400" b="1">
                <a:solidFill>
                  <a:srgbClr val="535353"/>
                </a:solidFill>
                <a:latin typeface="Arial"/>
                <a:cs typeface="Arial"/>
              </a:rPr>
              <a:t>and</a:t>
            </a:r>
            <a:r>
              <a:rPr sz="400" b="1" spc="50">
                <a:solidFill>
                  <a:srgbClr val="535353"/>
                </a:solidFill>
                <a:latin typeface="Arial"/>
                <a:cs typeface="Arial"/>
              </a:rPr>
              <a:t> </a:t>
            </a:r>
            <a:r>
              <a:rPr sz="400" b="1">
                <a:solidFill>
                  <a:srgbClr val="535353"/>
                </a:solidFill>
                <a:latin typeface="Arial"/>
                <a:cs typeface="Arial"/>
              </a:rPr>
              <a:t>worsening</a:t>
            </a:r>
            <a:r>
              <a:rPr sz="400" b="1" spc="53">
                <a:solidFill>
                  <a:srgbClr val="535353"/>
                </a:solidFill>
                <a:latin typeface="Arial"/>
                <a:cs typeface="Arial"/>
              </a:rPr>
              <a:t> </a:t>
            </a:r>
            <a:r>
              <a:rPr sz="400" b="1">
                <a:solidFill>
                  <a:srgbClr val="535353"/>
                </a:solidFill>
                <a:latin typeface="Arial"/>
                <a:cs typeface="Arial"/>
              </a:rPr>
              <a:t>health</a:t>
            </a:r>
            <a:r>
              <a:rPr sz="400" b="1" spc="50">
                <a:solidFill>
                  <a:srgbClr val="535353"/>
                </a:solidFill>
                <a:latin typeface="Arial"/>
                <a:cs typeface="Arial"/>
              </a:rPr>
              <a:t> </a:t>
            </a:r>
            <a:r>
              <a:rPr sz="400" b="1" spc="-7">
                <a:solidFill>
                  <a:srgbClr val="535353"/>
                </a:solidFill>
                <a:latin typeface="Arial"/>
                <a:cs typeface="Arial"/>
              </a:rPr>
              <a:t>outcomes.</a:t>
            </a:r>
            <a:endParaRPr sz="400">
              <a:latin typeface="Arial"/>
              <a:cs typeface="Arial"/>
            </a:endParaRPr>
          </a:p>
          <a:p>
            <a:pPr marR="355618" algn="ctr">
              <a:lnSpc>
                <a:spcPct val="100000"/>
              </a:lnSpc>
              <a:spcBef>
                <a:spcPts val="427"/>
              </a:spcBef>
            </a:pPr>
            <a:r>
              <a:rPr sz="333" b="1" spc="13">
                <a:latin typeface="Century Gothic"/>
                <a:cs typeface="Century Gothic"/>
              </a:rPr>
              <a:t>Reactive</a:t>
            </a:r>
            <a:r>
              <a:rPr sz="333" b="1" spc="53">
                <a:latin typeface="Century Gothic"/>
                <a:cs typeface="Century Gothic"/>
              </a:rPr>
              <a:t> </a:t>
            </a:r>
            <a:r>
              <a:rPr sz="333" b="1" spc="33">
                <a:latin typeface="Century Gothic"/>
                <a:cs typeface="Century Gothic"/>
              </a:rPr>
              <a:t>Health</a:t>
            </a:r>
            <a:r>
              <a:rPr sz="333" b="1" spc="53">
                <a:latin typeface="Century Gothic"/>
                <a:cs typeface="Century Gothic"/>
              </a:rPr>
              <a:t> </a:t>
            </a:r>
            <a:r>
              <a:rPr sz="333" b="1" spc="-7">
                <a:latin typeface="Century Gothic"/>
                <a:cs typeface="Century Gothic"/>
              </a:rPr>
              <a:t>Approach</a:t>
            </a:r>
            <a:endParaRPr sz="333">
              <a:latin typeface="Century Gothic"/>
              <a:cs typeface="Century Gothic"/>
            </a:endParaRPr>
          </a:p>
          <a:p>
            <a:pPr marR="361121" algn="ctr">
              <a:lnSpc>
                <a:spcPct val="100000"/>
              </a:lnSpc>
              <a:spcBef>
                <a:spcPts val="57"/>
              </a:spcBef>
            </a:pPr>
            <a:r>
              <a:rPr sz="333" spc="7">
                <a:latin typeface="Century Gothic"/>
                <a:cs typeface="Century Gothic"/>
              </a:rPr>
              <a:t>Elena’s</a:t>
            </a:r>
            <a:r>
              <a:rPr sz="333" spc="70">
                <a:latin typeface="Century Gothic"/>
                <a:cs typeface="Century Gothic"/>
              </a:rPr>
              <a:t> </a:t>
            </a:r>
            <a:r>
              <a:rPr sz="333" spc="-7">
                <a:latin typeface="Century Gothic"/>
                <a:cs typeface="Century Gothic"/>
              </a:rPr>
              <a:t>Delay</a:t>
            </a:r>
            <a:endParaRPr sz="333">
              <a:latin typeface="Century Gothic"/>
              <a:cs typeface="Century Gothic"/>
            </a:endParaRPr>
          </a:p>
          <a:p>
            <a:pPr marL="8467" marR="287034" algn="ctr">
              <a:lnSpc>
                <a:spcPct val="114700"/>
              </a:lnSpc>
              <a:spcBef>
                <a:spcPts val="40"/>
              </a:spcBef>
            </a:pPr>
            <a:r>
              <a:rPr sz="333" spc="13">
                <a:latin typeface="Century Gothic"/>
                <a:cs typeface="Century Gothic"/>
              </a:rPr>
              <a:t>Elena</a:t>
            </a:r>
            <a:r>
              <a:rPr sz="333" spc="40">
                <a:latin typeface="Century Gothic"/>
                <a:cs typeface="Century Gothic"/>
              </a:rPr>
              <a:t> </a:t>
            </a:r>
            <a:r>
              <a:rPr sz="333" spc="13">
                <a:latin typeface="Century Gothic"/>
                <a:cs typeface="Century Gothic"/>
              </a:rPr>
              <a:t>only</a:t>
            </a:r>
            <a:r>
              <a:rPr sz="333" spc="43">
                <a:latin typeface="Century Gothic"/>
                <a:cs typeface="Century Gothic"/>
              </a:rPr>
              <a:t> </a:t>
            </a:r>
            <a:r>
              <a:rPr sz="333" spc="13">
                <a:latin typeface="Century Gothic"/>
                <a:cs typeface="Century Gothic"/>
              </a:rPr>
              <a:t>seeks</a:t>
            </a:r>
            <a:r>
              <a:rPr sz="333" spc="43">
                <a:latin typeface="Century Gothic"/>
                <a:cs typeface="Century Gothic"/>
              </a:rPr>
              <a:t> </a:t>
            </a:r>
            <a:r>
              <a:rPr sz="333" spc="13">
                <a:latin typeface="Century Gothic"/>
                <a:cs typeface="Century Gothic"/>
              </a:rPr>
              <a:t>medical</a:t>
            </a:r>
            <a:r>
              <a:rPr sz="333" spc="43">
                <a:latin typeface="Century Gothic"/>
                <a:cs typeface="Century Gothic"/>
              </a:rPr>
              <a:t> </a:t>
            </a:r>
            <a:r>
              <a:rPr sz="333" spc="-7">
                <a:latin typeface="Century Gothic"/>
                <a:cs typeface="Century Gothic"/>
              </a:rPr>
              <a:t>attention</a:t>
            </a:r>
            <a:r>
              <a:rPr sz="333" spc="333">
                <a:latin typeface="Century Gothic"/>
                <a:cs typeface="Century Gothic"/>
              </a:rPr>
              <a:t> </a:t>
            </a:r>
            <a:r>
              <a:rPr sz="333" spc="7">
                <a:latin typeface="Century Gothic"/>
                <a:cs typeface="Century Gothic"/>
              </a:rPr>
              <a:t>when</a:t>
            </a:r>
            <a:r>
              <a:rPr sz="333" spc="53">
                <a:latin typeface="Century Gothic"/>
                <a:cs typeface="Century Gothic"/>
              </a:rPr>
              <a:t> </a:t>
            </a:r>
            <a:r>
              <a:rPr sz="333" spc="7">
                <a:latin typeface="Century Gothic"/>
                <a:cs typeface="Century Gothic"/>
              </a:rPr>
              <a:t>her</a:t>
            </a:r>
            <a:r>
              <a:rPr sz="333" spc="53">
                <a:latin typeface="Century Gothic"/>
                <a:cs typeface="Century Gothic"/>
              </a:rPr>
              <a:t> </a:t>
            </a:r>
            <a:r>
              <a:rPr sz="333" spc="33">
                <a:latin typeface="Century Gothic"/>
                <a:cs typeface="Century Gothic"/>
              </a:rPr>
              <a:t>symptoms</a:t>
            </a:r>
            <a:r>
              <a:rPr sz="333" spc="53">
                <a:latin typeface="Century Gothic"/>
                <a:cs typeface="Century Gothic"/>
              </a:rPr>
              <a:t> </a:t>
            </a:r>
            <a:r>
              <a:rPr sz="333" spc="-7">
                <a:latin typeface="Century Gothic"/>
                <a:cs typeface="Century Gothic"/>
              </a:rPr>
              <a:t>become</a:t>
            </a:r>
            <a:r>
              <a:rPr sz="333" spc="333">
                <a:latin typeface="Century Gothic"/>
                <a:cs typeface="Century Gothic"/>
              </a:rPr>
              <a:t> </a:t>
            </a:r>
            <a:r>
              <a:rPr sz="333" spc="13">
                <a:latin typeface="Century Gothic"/>
                <a:cs typeface="Century Gothic"/>
              </a:rPr>
              <a:t>unbearable,</a:t>
            </a:r>
            <a:r>
              <a:rPr sz="333" spc="20">
                <a:latin typeface="Century Gothic"/>
                <a:cs typeface="Century Gothic"/>
              </a:rPr>
              <a:t> </a:t>
            </a:r>
            <a:r>
              <a:rPr sz="333" spc="37">
                <a:latin typeface="Century Gothic"/>
                <a:cs typeface="Century Gothic"/>
              </a:rPr>
              <a:t>missing</a:t>
            </a:r>
            <a:r>
              <a:rPr sz="333" spc="20">
                <a:latin typeface="Century Gothic"/>
                <a:cs typeface="Century Gothic"/>
              </a:rPr>
              <a:t> opportunities</a:t>
            </a:r>
            <a:r>
              <a:rPr sz="333" spc="23">
                <a:latin typeface="Century Gothic"/>
                <a:cs typeface="Century Gothic"/>
              </a:rPr>
              <a:t> </a:t>
            </a:r>
            <a:r>
              <a:rPr sz="333" spc="-17">
                <a:latin typeface="Century Gothic"/>
                <a:cs typeface="Century Gothic"/>
              </a:rPr>
              <a:t>for</a:t>
            </a:r>
            <a:r>
              <a:rPr sz="333" spc="333">
                <a:latin typeface="Century Gothic"/>
                <a:cs typeface="Century Gothic"/>
              </a:rPr>
              <a:t> </a:t>
            </a:r>
            <a:r>
              <a:rPr sz="333">
                <a:latin typeface="Century Gothic"/>
                <a:cs typeface="Century Gothic"/>
              </a:rPr>
              <a:t>early</a:t>
            </a:r>
            <a:r>
              <a:rPr sz="333" spc="76">
                <a:latin typeface="Century Gothic"/>
                <a:cs typeface="Century Gothic"/>
              </a:rPr>
              <a:t> </a:t>
            </a:r>
            <a:r>
              <a:rPr sz="333" spc="-7">
                <a:latin typeface="Century Gothic"/>
                <a:cs typeface="Century Gothic"/>
              </a:rPr>
              <a:t>intervention.</a:t>
            </a:r>
            <a:endParaRPr sz="333">
              <a:latin typeface="Century Gothic"/>
              <a:cs typeface="Century Gothic"/>
            </a:endParaRPr>
          </a:p>
        </p:txBody>
      </p:sp>
      <p:sp>
        <p:nvSpPr>
          <p:cNvPr id="12" name="object 12"/>
          <p:cNvSpPr txBox="1"/>
          <p:nvPr/>
        </p:nvSpPr>
        <p:spPr>
          <a:xfrm>
            <a:off x="6173848" y="3552930"/>
            <a:ext cx="1220470" cy="226167"/>
          </a:xfrm>
          <a:prstGeom prst="rect">
            <a:avLst/>
          </a:prstGeom>
        </p:spPr>
        <p:txBody>
          <a:bodyPr vert="horz" wrap="square" lIns="0" tIns="8043" rIns="0" bIns="0" rtlCol="0">
            <a:spAutoFit/>
          </a:bodyPr>
          <a:lstStyle/>
          <a:p>
            <a:pPr marL="8467" marR="236232" indent="23708">
              <a:lnSpc>
                <a:spcPct val="112999"/>
              </a:lnSpc>
              <a:spcBef>
                <a:spcPts val="63"/>
              </a:spcBef>
            </a:pPr>
            <a:r>
              <a:rPr sz="500" b="1" spc="43">
                <a:solidFill>
                  <a:srgbClr val="131313"/>
                </a:solidFill>
                <a:latin typeface="Century Gothic"/>
                <a:cs typeface="Century Gothic"/>
              </a:rPr>
              <a:t>The</a:t>
            </a:r>
            <a:r>
              <a:rPr sz="500" b="1" spc="7">
                <a:solidFill>
                  <a:srgbClr val="131313"/>
                </a:solidFill>
                <a:latin typeface="Century Gothic"/>
                <a:cs typeface="Century Gothic"/>
              </a:rPr>
              <a:t> </a:t>
            </a:r>
            <a:r>
              <a:rPr sz="500" b="1" spc="40">
                <a:solidFill>
                  <a:srgbClr val="131313"/>
                </a:solidFill>
                <a:latin typeface="Century Gothic"/>
                <a:cs typeface="Century Gothic"/>
              </a:rPr>
              <a:t>Dismissor</a:t>
            </a:r>
            <a:r>
              <a:rPr sz="500" b="1" spc="7">
                <a:solidFill>
                  <a:srgbClr val="131313"/>
                </a:solidFill>
                <a:latin typeface="Century Gothic"/>
                <a:cs typeface="Century Gothic"/>
              </a:rPr>
              <a:t> </a:t>
            </a:r>
            <a:r>
              <a:rPr sz="500" b="1" spc="-7">
                <a:solidFill>
                  <a:srgbClr val="131313"/>
                </a:solidFill>
                <a:latin typeface="Century Gothic"/>
                <a:cs typeface="Century Gothic"/>
              </a:rPr>
              <a:t>(Disrespect</a:t>
            </a:r>
            <a:r>
              <a:rPr sz="500" b="1" spc="333">
                <a:solidFill>
                  <a:srgbClr val="131313"/>
                </a:solidFill>
                <a:latin typeface="Century Gothic"/>
                <a:cs typeface="Century Gothic"/>
              </a:rPr>
              <a:t> </a:t>
            </a:r>
            <a:r>
              <a:rPr sz="500" b="1">
                <a:solidFill>
                  <a:srgbClr val="131313"/>
                </a:solidFill>
                <a:latin typeface="Century Gothic"/>
                <a:cs typeface="Century Gothic"/>
              </a:rPr>
              <a:t>and</a:t>
            </a:r>
            <a:r>
              <a:rPr sz="500" b="1" spc="20">
                <a:solidFill>
                  <a:srgbClr val="131313"/>
                </a:solidFill>
                <a:latin typeface="Century Gothic"/>
                <a:cs typeface="Century Gothic"/>
              </a:rPr>
              <a:t> </a:t>
            </a:r>
            <a:r>
              <a:rPr sz="500" b="1" spc="-7">
                <a:solidFill>
                  <a:srgbClr val="131313"/>
                </a:solidFill>
                <a:latin typeface="Century Gothic"/>
                <a:cs typeface="Century Gothic"/>
              </a:rPr>
              <a:t>Bias) </a:t>
            </a:r>
            <a:r>
              <a:rPr sz="400" b="1" spc="-7">
                <a:solidFill>
                  <a:srgbClr val="535353"/>
                </a:solidFill>
                <a:latin typeface="Arial"/>
                <a:cs typeface="Arial"/>
              </a:rPr>
              <a:t>Ignoresherconcerns,minimizes</a:t>
            </a:r>
            <a:r>
              <a:rPr sz="400" b="1" spc="130">
                <a:solidFill>
                  <a:srgbClr val="535353"/>
                </a:solidFill>
                <a:latin typeface="Arial"/>
                <a:cs typeface="Arial"/>
              </a:rPr>
              <a:t> </a:t>
            </a:r>
            <a:r>
              <a:rPr sz="400" b="1" spc="-7">
                <a:solidFill>
                  <a:srgbClr val="535353"/>
                </a:solidFill>
                <a:latin typeface="Arial"/>
                <a:cs typeface="Arial"/>
              </a:rPr>
              <a:t>herpain,</a:t>
            </a:r>
            <a:r>
              <a:rPr sz="400" b="1" spc="333">
                <a:solidFill>
                  <a:srgbClr val="535353"/>
                </a:solidFill>
                <a:latin typeface="Arial"/>
                <a:cs typeface="Arial"/>
              </a:rPr>
              <a:t> </a:t>
            </a:r>
            <a:r>
              <a:rPr sz="400" b="1">
                <a:solidFill>
                  <a:srgbClr val="535353"/>
                </a:solidFill>
                <a:latin typeface="Arial"/>
                <a:cs typeface="Arial"/>
              </a:rPr>
              <a:t>and</a:t>
            </a:r>
            <a:r>
              <a:rPr sz="400" b="1" spc="-3">
                <a:solidFill>
                  <a:srgbClr val="535353"/>
                </a:solidFill>
                <a:latin typeface="Arial"/>
                <a:cs typeface="Arial"/>
              </a:rPr>
              <a:t> </a:t>
            </a:r>
            <a:r>
              <a:rPr sz="400" b="1">
                <a:solidFill>
                  <a:srgbClr val="535353"/>
                </a:solidFill>
                <a:latin typeface="Arial"/>
                <a:cs typeface="Arial"/>
              </a:rPr>
              <a:t>reinforces</a:t>
            </a:r>
            <a:r>
              <a:rPr sz="400" b="1" spc="-3">
                <a:solidFill>
                  <a:srgbClr val="535353"/>
                </a:solidFill>
                <a:latin typeface="Arial"/>
                <a:cs typeface="Arial"/>
              </a:rPr>
              <a:t> </a:t>
            </a:r>
            <a:r>
              <a:rPr sz="400" b="1">
                <a:solidFill>
                  <a:srgbClr val="535353"/>
                </a:solidFill>
                <a:latin typeface="Arial"/>
                <a:cs typeface="Arial"/>
              </a:rPr>
              <a:t>systemic</a:t>
            </a:r>
            <a:r>
              <a:rPr sz="400" b="1" spc="-3">
                <a:solidFill>
                  <a:srgbClr val="535353"/>
                </a:solidFill>
                <a:latin typeface="Arial"/>
                <a:cs typeface="Arial"/>
              </a:rPr>
              <a:t> </a:t>
            </a:r>
            <a:r>
              <a:rPr sz="400" b="1">
                <a:solidFill>
                  <a:srgbClr val="535353"/>
                </a:solidFill>
                <a:latin typeface="Arial"/>
                <a:cs typeface="Arial"/>
              </a:rPr>
              <a:t>biases</a:t>
            </a:r>
            <a:r>
              <a:rPr sz="400" b="1" spc="-3">
                <a:solidFill>
                  <a:srgbClr val="535353"/>
                </a:solidFill>
                <a:latin typeface="Arial"/>
                <a:cs typeface="Arial"/>
              </a:rPr>
              <a:t> </a:t>
            </a:r>
            <a:r>
              <a:rPr sz="400" b="1" spc="-17">
                <a:solidFill>
                  <a:srgbClr val="535353"/>
                </a:solidFill>
                <a:latin typeface="Arial"/>
                <a:cs typeface="Arial"/>
              </a:rPr>
              <a:t>in</a:t>
            </a:r>
            <a:r>
              <a:rPr sz="400" b="1" spc="333">
                <a:solidFill>
                  <a:srgbClr val="535353"/>
                </a:solidFill>
                <a:latin typeface="Arial"/>
                <a:cs typeface="Arial"/>
              </a:rPr>
              <a:t> </a:t>
            </a:r>
            <a:r>
              <a:rPr sz="400" b="1" spc="-7">
                <a:solidFill>
                  <a:srgbClr val="535353"/>
                </a:solidFill>
                <a:latin typeface="Arial"/>
                <a:cs typeface="Arial"/>
              </a:rPr>
              <a:t>healthcare.</a:t>
            </a:r>
            <a:endParaRPr sz="400">
              <a:latin typeface="Arial"/>
              <a:cs typeface="Arial"/>
            </a:endParaRPr>
          </a:p>
          <a:p>
            <a:pPr marL="121079" algn="ctr">
              <a:lnSpc>
                <a:spcPct val="100000"/>
              </a:lnSpc>
              <a:spcBef>
                <a:spcPts val="260"/>
              </a:spcBef>
            </a:pPr>
            <a:r>
              <a:rPr sz="333" b="1" spc="30">
                <a:latin typeface="Century Gothic"/>
                <a:cs typeface="Century Gothic"/>
              </a:rPr>
              <a:t>Disrespect</a:t>
            </a:r>
            <a:r>
              <a:rPr sz="333" b="1" spc="50">
                <a:latin typeface="Century Gothic"/>
                <a:cs typeface="Century Gothic"/>
              </a:rPr>
              <a:t> </a:t>
            </a:r>
            <a:r>
              <a:rPr sz="333" b="1">
                <a:latin typeface="Century Gothic"/>
                <a:cs typeface="Century Gothic"/>
              </a:rPr>
              <a:t>and</a:t>
            </a:r>
            <a:r>
              <a:rPr sz="333" b="1" spc="50">
                <a:latin typeface="Century Gothic"/>
                <a:cs typeface="Century Gothic"/>
              </a:rPr>
              <a:t> </a:t>
            </a:r>
            <a:r>
              <a:rPr sz="333" b="1" spc="23">
                <a:latin typeface="Century Gothic"/>
                <a:cs typeface="Century Gothic"/>
              </a:rPr>
              <a:t>Bias</a:t>
            </a:r>
            <a:endParaRPr sz="333">
              <a:latin typeface="Century Gothic"/>
              <a:cs typeface="Century Gothic"/>
            </a:endParaRPr>
          </a:p>
          <a:p>
            <a:pPr marL="121079" algn="ctr">
              <a:lnSpc>
                <a:spcPct val="100000"/>
              </a:lnSpc>
              <a:spcBef>
                <a:spcPts val="60"/>
              </a:spcBef>
            </a:pPr>
            <a:r>
              <a:rPr sz="333" spc="7">
                <a:latin typeface="Century Gothic"/>
                <a:cs typeface="Century Gothic"/>
              </a:rPr>
              <a:t>Naomi’s</a:t>
            </a:r>
            <a:r>
              <a:rPr sz="333" spc="76">
                <a:latin typeface="Century Gothic"/>
                <a:cs typeface="Century Gothic"/>
              </a:rPr>
              <a:t> </a:t>
            </a:r>
            <a:r>
              <a:rPr sz="333" spc="27">
                <a:latin typeface="Century Gothic"/>
                <a:cs typeface="Century Gothic"/>
              </a:rPr>
              <a:t>Dismissal</a:t>
            </a:r>
            <a:endParaRPr sz="333">
              <a:latin typeface="Century Gothic"/>
              <a:cs typeface="Century Gothic"/>
            </a:endParaRPr>
          </a:p>
          <a:p>
            <a:pPr marL="217604" marR="3387" algn="ctr">
              <a:lnSpc>
                <a:spcPct val="114700"/>
              </a:lnSpc>
              <a:spcBef>
                <a:spcPts val="40"/>
              </a:spcBef>
            </a:pPr>
            <a:r>
              <a:rPr sz="333" spc="7">
                <a:latin typeface="Century Gothic"/>
                <a:cs typeface="Century Gothic"/>
              </a:rPr>
              <a:t>Naomi,</a:t>
            </a:r>
            <a:r>
              <a:rPr sz="333" spc="47">
                <a:latin typeface="Century Gothic"/>
                <a:cs typeface="Century Gothic"/>
              </a:rPr>
              <a:t> </a:t>
            </a:r>
            <a:r>
              <a:rPr sz="333" spc="7">
                <a:latin typeface="Century Gothic"/>
                <a:cs typeface="Century Gothic"/>
              </a:rPr>
              <a:t>a</a:t>
            </a:r>
            <a:r>
              <a:rPr sz="333" spc="47">
                <a:latin typeface="Century Gothic"/>
                <a:cs typeface="Century Gothic"/>
              </a:rPr>
              <a:t> </a:t>
            </a:r>
            <a:r>
              <a:rPr sz="333" spc="7">
                <a:latin typeface="Century Gothic"/>
                <a:cs typeface="Century Gothic"/>
              </a:rPr>
              <a:t>Black</a:t>
            </a:r>
            <a:r>
              <a:rPr sz="333" spc="47">
                <a:latin typeface="Century Gothic"/>
                <a:cs typeface="Century Gothic"/>
              </a:rPr>
              <a:t> </a:t>
            </a:r>
            <a:r>
              <a:rPr sz="333" spc="7">
                <a:latin typeface="Century Gothic"/>
                <a:cs typeface="Century Gothic"/>
              </a:rPr>
              <a:t>woman,</a:t>
            </a:r>
            <a:r>
              <a:rPr sz="333" spc="50">
                <a:latin typeface="Century Gothic"/>
                <a:cs typeface="Century Gothic"/>
              </a:rPr>
              <a:t> </a:t>
            </a:r>
            <a:r>
              <a:rPr sz="333" spc="7">
                <a:latin typeface="Century Gothic"/>
                <a:cs typeface="Century Gothic"/>
              </a:rPr>
              <a:t>feels</a:t>
            </a:r>
            <a:r>
              <a:rPr sz="333" spc="47">
                <a:latin typeface="Century Gothic"/>
                <a:cs typeface="Century Gothic"/>
              </a:rPr>
              <a:t> </a:t>
            </a:r>
            <a:r>
              <a:rPr sz="333" spc="7">
                <a:latin typeface="Century Gothic"/>
                <a:cs typeface="Century Gothic"/>
              </a:rPr>
              <a:t>her</a:t>
            </a:r>
            <a:r>
              <a:rPr sz="333" spc="47">
                <a:latin typeface="Century Gothic"/>
                <a:cs typeface="Century Gothic"/>
              </a:rPr>
              <a:t> </a:t>
            </a:r>
            <a:r>
              <a:rPr sz="333" spc="7">
                <a:latin typeface="Century Gothic"/>
                <a:cs typeface="Century Gothic"/>
              </a:rPr>
              <a:t>pain</a:t>
            </a:r>
            <a:r>
              <a:rPr sz="333" spc="50">
                <a:latin typeface="Century Gothic"/>
                <a:cs typeface="Century Gothic"/>
              </a:rPr>
              <a:t> </a:t>
            </a:r>
            <a:r>
              <a:rPr sz="333" spc="33">
                <a:latin typeface="Century Gothic"/>
                <a:cs typeface="Century Gothic"/>
              </a:rPr>
              <a:t>is</a:t>
            </a:r>
            <a:r>
              <a:rPr sz="333" spc="47">
                <a:latin typeface="Century Gothic"/>
                <a:cs typeface="Century Gothic"/>
              </a:rPr>
              <a:t> </a:t>
            </a:r>
            <a:r>
              <a:rPr sz="333" spc="-17">
                <a:latin typeface="Century Gothic"/>
                <a:cs typeface="Century Gothic"/>
              </a:rPr>
              <a:t>not</a:t>
            </a:r>
            <a:r>
              <a:rPr sz="333" spc="333">
                <a:latin typeface="Century Gothic"/>
                <a:cs typeface="Century Gothic"/>
              </a:rPr>
              <a:t> </a:t>
            </a:r>
            <a:r>
              <a:rPr sz="333" spc="20">
                <a:latin typeface="Century Gothic"/>
                <a:cs typeface="Century Gothic"/>
              </a:rPr>
              <a:t>taken</a:t>
            </a:r>
            <a:r>
              <a:rPr sz="333" spc="17">
                <a:latin typeface="Century Gothic"/>
                <a:cs typeface="Century Gothic"/>
              </a:rPr>
              <a:t> </a:t>
            </a:r>
            <a:r>
              <a:rPr sz="333" spc="20">
                <a:latin typeface="Century Gothic"/>
                <a:cs typeface="Century Gothic"/>
              </a:rPr>
              <a:t>seriously by </a:t>
            </a:r>
            <a:r>
              <a:rPr sz="333" spc="13">
                <a:latin typeface="Century Gothic"/>
                <a:cs typeface="Century Gothic"/>
              </a:rPr>
              <a:t>healthcare</a:t>
            </a:r>
            <a:r>
              <a:rPr sz="333" spc="20">
                <a:latin typeface="Century Gothic"/>
                <a:cs typeface="Century Gothic"/>
              </a:rPr>
              <a:t> </a:t>
            </a:r>
            <a:r>
              <a:rPr sz="333" spc="-7">
                <a:latin typeface="Century Gothic"/>
                <a:cs typeface="Century Gothic"/>
              </a:rPr>
              <a:t>providers,</a:t>
            </a:r>
            <a:r>
              <a:rPr sz="333" spc="333">
                <a:latin typeface="Century Gothic"/>
                <a:cs typeface="Century Gothic"/>
              </a:rPr>
              <a:t> </a:t>
            </a:r>
            <a:r>
              <a:rPr sz="333" spc="7">
                <a:latin typeface="Century Gothic"/>
                <a:cs typeface="Century Gothic"/>
              </a:rPr>
              <a:t>leading</a:t>
            </a:r>
            <a:r>
              <a:rPr sz="333" spc="30">
                <a:latin typeface="Century Gothic"/>
                <a:cs typeface="Century Gothic"/>
              </a:rPr>
              <a:t> </a:t>
            </a:r>
            <a:r>
              <a:rPr sz="333" spc="7">
                <a:latin typeface="Century Gothic"/>
                <a:cs typeface="Century Gothic"/>
              </a:rPr>
              <a:t>to</a:t>
            </a:r>
            <a:r>
              <a:rPr sz="333" spc="33">
                <a:latin typeface="Century Gothic"/>
                <a:cs typeface="Century Gothic"/>
              </a:rPr>
              <a:t> </a:t>
            </a:r>
            <a:r>
              <a:rPr sz="333" spc="7">
                <a:latin typeface="Century Gothic"/>
                <a:cs typeface="Century Gothic"/>
              </a:rPr>
              <a:t>a</a:t>
            </a:r>
            <a:r>
              <a:rPr sz="333" spc="33">
                <a:latin typeface="Century Gothic"/>
                <a:cs typeface="Century Gothic"/>
              </a:rPr>
              <a:t> </a:t>
            </a:r>
            <a:r>
              <a:rPr sz="333" spc="-7">
                <a:latin typeface="Century Gothic"/>
                <a:cs typeface="Century Gothic"/>
              </a:rPr>
              <a:t>misdiagnosis.</a:t>
            </a:r>
            <a:endParaRPr sz="333">
              <a:latin typeface="Century Gothic"/>
              <a:cs typeface="Century Gothic"/>
            </a:endParaRPr>
          </a:p>
        </p:txBody>
      </p:sp>
      <p:sp>
        <p:nvSpPr>
          <p:cNvPr id="11" name="object 11"/>
          <p:cNvSpPr txBox="1"/>
          <p:nvPr/>
        </p:nvSpPr>
        <p:spPr>
          <a:xfrm>
            <a:off x="4872702" y="4339498"/>
            <a:ext cx="1149350" cy="341728"/>
          </a:xfrm>
          <a:prstGeom prst="rect">
            <a:avLst/>
          </a:prstGeom>
        </p:spPr>
        <p:txBody>
          <a:bodyPr vert="horz" wrap="square" lIns="0" tIns="17780" rIns="0" bIns="0" rtlCol="0">
            <a:spAutoFit/>
          </a:bodyPr>
          <a:lstStyle/>
          <a:p>
            <a:pPr marL="231998">
              <a:lnSpc>
                <a:spcPct val="100000"/>
              </a:lnSpc>
              <a:spcBef>
                <a:spcPts val="140"/>
              </a:spcBef>
            </a:pPr>
            <a:r>
              <a:rPr sz="500" b="1" spc="43">
                <a:solidFill>
                  <a:srgbClr val="131313"/>
                </a:solidFill>
                <a:latin typeface="Century Gothic"/>
                <a:cs typeface="Century Gothic"/>
              </a:rPr>
              <a:t>The</a:t>
            </a:r>
            <a:r>
              <a:rPr sz="500" b="1" spc="23">
                <a:solidFill>
                  <a:srgbClr val="131313"/>
                </a:solidFill>
                <a:latin typeface="Century Gothic"/>
                <a:cs typeface="Century Gothic"/>
              </a:rPr>
              <a:t> </a:t>
            </a:r>
            <a:r>
              <a:rPr sz="500" b="1" spc="13">
                <a:solidFill>
                  <a:srgbClr val="131313"/>
                </a:solidFill>
                <a:latin typeface="Century Gothic"/>
                <a:cs typeface="Century Gothic"/>
              </a:rPr>
              <a:t>Isolator</a:t>
            </a:r>
            <a:r>
              <a:rPr sz="500" b="1" spc="27">
                <a:solidFill>
                  <a:srgbClr val="131313"/>
                </a:solidFill>
                <a:latin typeface="Century Gothic"/>
                <a:cs typeface="Century Gothic"/>
              </a:rPr>
              <a:t> </a:t>
            </a:r>
            <a:r>
              <a:rPr sz="500" b="1" spc="13">
                <a:solidFill>
                  <a:srgbClr val="131313"/>
                </a:solidFill>
                <a:latin typeface="Century Gothic"/>
                <a:cs typeface="Century Gothic"/>
              </a:rPr>
              <a:t>(Lack</a:t>
            </a:r>
            <a:r>
              <a:rPr sz="500" b="1" spc="27">
                <a:solidFill>
                  <a:srgbClr val="131313"/>
                </a:solidFill>
                <a:latin typeface="Century Gothic"/>
                <a:cs typeface="Century Gothic"/>
              </a:rPr>
              <a:t> </a:t>
            </a:r>
            <a:r>
              <a:rPr sz="500" b="1" spc="13">
                <a:solidFill>
                  <a:srgbClr val="131313"/>
                </a:solidFill>
                <a:latin typeface="Century Gothic"/>
                <a:cs typeface="Century Gothic"/>
              </a:rPr>
              <a:t>of</a:t>
            </a:r>
            <a:r>
              <a:rPr sz="500" b="1" spc="27">
                <a:solidFill>
                  <a:srgbClr val="131313"/>
                </a:solidFill>
                <a:latin typeface="Century Gothic"/>
                <a:cs typeface="Century Gothic"/>
              </a:rPr>
              <a:t> </a:t>
            </a:r>
            <a:r>
              <a:rPr sz="500" b="1" spc="-7">
                <a:solidFill>
                  <a:srgbClr val="131313"/>
                </a:solidFill>
                <a:latin typeface="Century Gothic"/>
                <a:cs typeface="Century Gothic"/>
              </a:rPr>
              <a:t>Social</a:t>
            </a:r>
            <a:endParaRPr sz="500">
              <a:latin typeface="Century Gothic"/>
              <a:cs typeface="Century Gothic"/>
            </a:endParaRPr>
          </a:p>
          <a:p>
            <a:pPr marL="815381">
              <a:lnSpc>
                <a:spcPct val="100000"/>
              </a:lnSpc>
              <a:spcBef>
                <a:spcPts val="77"/>
              </a:spcBef>
            </a:pPr>
            <a:r>
              <a:rPr sz="500" b="1" spc="-7">
                <a:solidFill>
                  <a:srgbClr val="131313"/>
                </a:solidFill>
                <a:latin typeface="Century Gothic"/>
                <a:cs typeface="Century Gothic"/>
              </a:rPr>
              <a:t>Support)</a:t>
            </a:r>
            <a:endParaRPr sz="500">
              <a:latin typeface="Century Gothic"/>
              <a:cs typeface="Century Gothic"/>
            </a:endParaRPr>
          </a:p>
          <a:p>
            <a:pPr marL="103722" marR="3387" indent="32175">
              <a:lnSpc>
                <a:spcPts val="567"/>
              </a:lnSpc>
              <a:spcBef>
                <a:spcPts val="30"/>
              </a:spcBef>
            </a:pPr>
            <a:r>
              <a:rPr sz="400" b="1">
                <a:solidFill>
                  <a:srgbClr val="535353"/>
                </a:solidFill>
                <a:latin typeface="Arial"/>
                <a:cs typeface="Arial"/>
              </a:rPr>
              <a:t>Sheis</a:t>
            </a:r>
            <a:r>
              <a:rPr sz="400" b="1" spc="57">
                <a:solidFill>
                  <a:srgbClr val="535353"/>
                </a:solidFill>
                <a:latin typeface="Arial"/>
                <a:cs typeface="Arial"/>
              </a:rPr>
              <a:t> </a:t>
            </a:r>
            <a:r>
              <a:rPr sz="400" b="1">
                <a:solidFill>
                  <a:srgbClr val="535353"/>
                </a:solidFill>
                <a:latin typeface="Arial"/>
                <a:cs typeface="Arial"/>
              </a:rPr>
              <a:t>cutofffromnetworks</a:t>
            </a:r>
            <a:r>
              <a:rPr sz="400" b="1" spc="60">
                <a:solidFill>
                  <a:srgbClr val="535353"/>
                </a:solidFill>
                <a:latin typeface="Arial"/>
                <a:cs typeface="Arial"/>
              </a:rPr>
              <a:t> </a:t>
            </a:r>
            <a:r>
              <a:rPr sz="400" b="1" spc="-7">
                <a:solidFill>
                  <a:srgbClr val="535353"/>
                </a:solidFill>
                <a:latin typeface="Arial"/>
                <a:cs typeface="Arial"/>
              </a:rPr>
              <a:t>thatcould</a:t>
            </a:r>
            <a:r>
              <a:rPr sz="400" b="1" spc="333">
                <a:solidFill>
                  <a:srgbClr val="535353"/>
                </a:solidFill>
                <a:latin typeface="Arial"/>
                <a:cs typeface="Arial"/>
              </a:rPr>
              <a:t> </a:t>
            </a:r>
            <a:r>
              <a:rPr sz="400" b="1">
                <a:solidFill>
                  <a:srgbClr val="535353"/>
                </a:solidFill>
                <a:latin typeface="Arial"/>
                <a:cs typeface="Arial"/>
              </a:rPr>
              <a:t>provide</a:t>
            </a:r>
            <a:r>
              <a:rPr sz="400" b="1" spc="13">
                <a:solidFill>
                  <a:srgbClr val="535353"/>
                </a:solidFill>
                <a:latin typeface="Arial"/>
                <a:cs typeface="Arial"/>
              </a:rPr>
              <a:t> </a:t>
            </a:r>
            <a:r>
              <a:rPr sz="400" b="1">
                <a:solidFill>
                  <a:srgbClr val="535353"/>
                </a:solidFill>
                <a:latin typeface="Arial"/>
                <a:cs typeface="Arial"/>
              </a:rPr>
              <a:t>guidance,</a:t>
            </a:r>
            <a:r>
              <a:rPr sz="400" b="1" spc="13">
                <a:solidFill>
                  <a:srgbClr val="535353"/>
                </a:solidFill>
                <a:latin typeface="Arial"/>
                <a:cs typeface="Arial"/>
              </a:rPr>
              <a:t> </a:t>
            </a:r>
            <a:r>
              <a:rPr sz="400" b="1" spc="-7">
                <a:solidFill>
                  <a:srgbClr val="535353"/>
                </a:solidFill>
                <a:latin typeface="Arial"/>
                <a:cs typeface="Arial"/>
              </a:rPr>
              <a:t>advocacy,</a:t>
            </a:r>
            <a:r>
              <a:rPr sz="400" b="1" spc="17">
                <a:solidFill>
                  <a:srgbClr val="535353"/>
                </a:solidFill>
                <a:latin typeface="Arial"/>
                <a:cs typeface="Arial"/>
              </a:rPr>
              <a:t> </a:t>
            </a:r>
            <a:r>
              <a:rPr sz="400" b="1">
                <a:solidFill>
                  <a:srgbClr val="535353"/>
                </a:solidFill>
                <a:latin typeface="Arial"/>
                <a:cs typeface="Arial"/>
              </a:rPr>
              <a:t>or</a:t>
            </a:r>
            <a:r>
              <a:rPr sz="400" b="1" spc="13">
                <a:solidFill>
                  <a:srgbClr val="535353"/>
                </a:solidFill>
                <a:latin typeface="Arial"/>
                <a:cs typeface="Arial"/>
              </a:rPr>
              <a:t> </a:t>
            </a:r>
            <a:r>
              <a:rPr sz="400" b="1" spc="-7">
                <a:solidFill>
                  <a:srgbClr val="535353"/>
                </a:solidFill>
                <a:latin typeface="Arial"/>
                <a:cs typeface="Arial"/>
              </a:rPr>
              <a:t>emotional</a:t>
            </a:r>
            <a:endParaRPr sz="400">
              <a:latin typeface="Arial"/>
              <a:cs typeface="Arial"/>
            </a:endParaRPr>
          </a:p>
          <a:p>
            <a:pPr marL="932227">
              <a:lnSpc>
                <a:spcPct val="100000"/>
              </a:lnSpc>
              <a:spcBef>
                <a:spcPts val="27"/>
              </a:spcBef>
            </a:pPr>
            <a:r>
              <a:rPr sz="400" b="1" spc="-7">
                <a:solidFill>
                  <a:srgbClr val="535353"/>
                </a:solidFill>
                <a:latin typeface="Arial"/>
                <a:cs typeface="Arial"/>
              </a:rPr>
              <a:t>support.</a:t>
            </a:r>
            <a:endParaRPr sz="400">
              <a:latin typeface="Arial"/>
              <a:cs typeface="Arial"/>
            </a:endParaRPr>
          </a:p>
          <a:p>
            <a:pPr marR="198977" algn="ctr">
              <a:lnSpc>
                <a:spcPct val="100000"/>
              </a:lnSpc>
              <a:spcBef>
                <a:spcPts val="147"/>
              </a:spcBef>
            </a:pPr>
            <a:r>
              <a:rPr sz="333" b="1" spc="20">
                <a:latin typeface="Century Gothic"/>
                <a:cs typeface="Century Gothic"/>
              </a:rPr>
              <a:t>Isolationand</a:t>
            </a:r>
            <a:r>
              <a:rPr sz="333" b="1" spc="50">
                <a:latin typeface="Century Gothic"/>
                <a:cs typeface="Century Gothic"/>
              </a:rPr>
              <a:t> </a:t>
            </a:r>
            <a:r>
              <a:rPr sz="333" b="1" spc="20">
                <a:latin typeface="Century Gothic"/>
                <a:cs typeface="Century Gothic"/>
              </a:rPr>
              <a:t>Lackof</a:t>
            </a:r>
            <a:r>
              <a:rPr sz="333" b="1" spc="50">
                <a:latin typeface="Century Gothic"/>
                <a:cs typeface="Century Gothic"/>
              </a:rPr>
              <a:t> </a:t>
            </a:r>
            <a:r>
              <a:rPr sz="333" b="1" spc="20">
                <a:latin typeface="Century Gothic"/>
                <a:cs typeface="Century Gothic"/>
              </a:rPr>
              <a:t>Social</a:t>
            </a:r>
            <a:r>
              <a:rPr sz="333" b="1" spc="50">
                <a:latin typeface="Century Gothic"/>
                <a:cs typeface="Century Gothic"/>
              </a:rPr>
              <a:t> </a:t>
            </a:r>
            <a:r>
              <a:rPr sz="333" b="1" spc="30">
                <a:latin typeface="Century Gothic"/>
                <a:cs typeface="Century Gothic"/>
              </a:rPr>
              <a:t>Support</a:t>
            </a:r>
            <a:endParaRPr sz="333">
              <a:latin typeface="Century Gothic"/>
              <a:cs typeface="Century Gothic"/>
            </a:endParaRPr>
          </a:p>
          <a:p>
            <a:pPr marR="171882" algn="ctr">
              <a:lnSpc>
                <a:spcPct val="100000"/>
              </a:lnSpc>
              <a:spcBef>
                <a:spcPts val="70"/>
              </a:spcBef>
            </a:pPr>
            <a:r>
              <a:rPr sz="333">
                <a:latin typeface="Century Gothic"/>
                <a:cs typeface="Century Gothic"/>
              </a:rPr>
              <a:t>Dalia’s</a:t>
            </a:r>
            <a:r>
              <a:rPr sz="333" spc="73">
                <a:latin typeface="Century Gothic"/>
                <a:cs typeface="Century Gothic"/>
              </a:rPr>
              <a:t> </a:t>
            </a:r>
            <a:r>
              <a:rPr sz="333" spc="-7">
                <a:latin typeface="Century Gothic"/>
                <a:cs typeface="Century Gothic"/>
              </a:rPr>
              <a:t>Disconnection</a:t>
            </a:r>
            <a:endParaRPr sz="333">
              <a:latin typeface="Century Gothic"/>
              <a:cs typeface="Century Gothic"/>
            </a:endParaRPr>
          </a:p>
          <a:p>
            <a:pPr marL="8044" marR="94408" indent="7197" algn="ctr">
              <a:lnSpc>
                <a:spcPct val="114799"/>
              </a:lnSpc>
              <a:spcBef>
                <a:spcPts val="27"/>
              </a:spcBef>
            </a:pPr>
            <a:r>
              <a:rPr sz="333" spc="13">
                <a:latin typeface="Century Gothic"/>
                <a:cs typeface="Century Gothic"/>
              </a:rPr>
              <a:t>Dalia,</a:t>
            </a:r>
            <a:r>
              <a:rPr sz="333" spc="3">
                <a:latin typeface="Century Gothic"/>
                <a:cs typeface="Century Gothic"/>
              </a:rPr>
              <a:t> </a:t>
            </a:r>
            <a:r>
              <a:rPr sz="333" spc="20">
                <a:latin typeface="Century Gothic"/>
                <a:cs typeface="Century Gothic"/>
              </a:rPr>
              <a:t>an</a:t>
            </a:r>
            <a:r>
              <a:rPr sz="333" spc="7">
                <a:latin typeface="Century Gothic"/>
                <a:cs typeface="Century Gothic"/>
              </a:rPr>
              <a:t> </a:t>
            </a:r>
            <a:r>
              <a:rPr sz="333" spc="20">
                <a:latin typeface="Century Gothic"/>
                <a:cs typeface="Century Gothic"/>
              </a:rPr>
              <a:t>asylum</a:t>
            </a:r>
            <a:r>
              <a:rPr sz="333" spc="3">
                <a:latin typeface="Century Gothic"/>
                <a:cs typeface="Century Gothic"/>
              </a:rPr>
              <a:t> </a:t>
            </a:r>
            <a:r>
              <a:rPr sz="333" spc="20">
                <a:latin typeface="Century Gothic"/>
                <a:cs typeface="Century Gothic"/>
              </a:rPr>
              <a:t>seeker,</a:t>
            </a:r>
            <a:r>
              <a:rPr sz="333" spc="7">
                <a:latin typeface="Century Gothic"/>
                <a:cs typeface="Century Gothic"/>
              </a:rPr>
              <a:t> </a:t>
            </a:r>
            <a:r>
              <a:rPr sz="333" spc="20">
                <a:latin typeface="Century Gothic"/>
                <a:cs typeface="Century Gothic"/>
              </a:rPr>
              <a:t>has</a:t>
            </a:r>
            <a:r>
              <a:rPr sz="333" spc="7">
                <a:latin typeface="Century Gothic"/>
                <a:cs typeface="Century Gothic"/>
              </a:rPr>
              <a:t> </a:t>
            </a:r>
            <a:r>
              <a:rPr sz="333" spc="20">
                <a:latin typeface="Century Gothic"/>
                <a:cs typeface="Century Gothic"/>
              </a:rPr>
              <a:t>no</a:t>
            </a:r>
            <a:r>
              <a:rPr sz="333" spc="3">
                <a:latin typeface="Century Gothic"/>
                <a:cs typeface="Century Gothic"/>
              </a:rPr>
              <a:t> </a:t>
            </a:r>
            <a:r>
              <a:rPr sz="333" spc="20">
                <a:latin typeface="Century Gothic"/>
                <a:cs typeface="Century Gothic"/>
              </a:rPr>
              <a:t>family</a:t>
            </a:r>
            <a:r>
              <a:rPr sz="333" spc="7">
                <a:latin typeface="Century Gothic"/>
                <a:cs typeface="Century Gothic"/>
              </a:rPr>
              <a:t> </a:t>
            </a:r>
            <a:r>
              <a:rPr sz="333" spc="-7">
                <a:latin typeface="Century Gothic"/>
                <a:cs typeface="Century Gothic"/>
              </a:rPr>
              <a:t>nearby</a:t>
            </a:r>
            <a:r>
              <a:rPr sz="333" spc="333">
                <a:latin typeface="Century Gothic"/>
                <a:cs typeface="Century Gothic"/>
              </a:rPr>
              <a:t> </a:t>
            </a:r>
            <a:r>
              <a:rPr sz="333" spc="20">
                <a:latin typeface="Century Gothic"/>
                <a:cs typeface="Century Gothic"/>
              </a:rPr>
              <a:t>and</a:t>
            </a:r>
            <a:r>
              <a:rPr sz="333" spc="10">
                <a:latin typeface="Century Gothic"/>
                <a:cs typeface="Century Gothic"/>
              </a:rPr>
              <a:t> </a:t>
            </a:r>
            <a:r>
              <a:rPr sz="333" spc="20">
                <a:latin typeface="Century Gothic"/>
                <a:cs typeface="Century Gothic"/>
              </a:rPr>
              <a:t>struggles</a:t>
            </a:r>
            <a:r>
              <a:rPr sz="333" spc="10">
                <a:latin typeface="Century Gothic"/>
                <a:cs typeface="Century Gothic"/>
              </a:rPr>
              <a:t> </a:t>
            </a:r>
            <a:r>
              <a:rPr sz="333" spc="20">
                <a:latin typeface="Century Gothic"/>
                <a:cs typeface="Century Gothic"/>
              </a:rPr>
              <a:t>to</a:t>
            </a:r>
            <a:r>
              <a:rPr sz="333" spc="13">
                <a:latin typeface="Century Gothic"/>
                <a:cs typeface="Century Gothic"/>
              </a:rPr>
              <a:t> navigate</a:t>
            </a:r>
            <a:r>
              <a:rPr sz="333" spc="10">
                <a:latin typeface="Century Gothic"/>
                <a:cs typeface="Century Gothic"/>
              </a:rPr>
              <a:t> </a:t>
            </a:r>
            <a:r>
              <a:rPr sz="333" spc="13">
                <a:latin typeface="Century Gothic"/>
                <a:cs typeface="Century Gothic"/>
              </a:rPr>
              <a:t>healthcare</a:t>
            </a:r>
            <a:r>
              <a:rPr sz="333" spc="10">
                <a:latin typeface="Century Gothic"/>
                <a:cs typeface="Century Gothic"/>
              </a:rPr>
              <a:t> </a:t>
            </a:r>
            <a:r>
              <a:rPr sz="333" spc="23">
                <a:latin typeface="Century Gothic"/>
                <a:cs typeface="Century Gothic"/>
              </a:rPr>
              <a:t>without</a:t>
            </a:r>
            <a:r>
              <a:rPr sz="333" spc="333">
                <a:latin typeface="Century Gothic"/>
                <a:cs typeface="Century Gothic"/>
              </a:rPr>
              <a:t> </a:t>
            </a:r>
            <a:r>
              <a:rPr sz="333">
                <a:latin typeface="Century Gothic"/>
                <a:cs typeface="Century Gothic"/>
              </a:rPr>
              <a:t>a</a:t>
            </a:r>
            <a:r>
              <a:rPr sz="333" spc="87">
                <a:latin typeface="Century Gothic"/>
                <a:cs typeface="Century Gothic"/>
              </a:rPr>
              <a:t> </a:t>
            </a:r>
            <a:r>
              <a:rPr sz="333">
                <a:latin typeface="Century Gothic"/>
                <a:cs typeface="Century Gothic"/>
              </a:rPr>
              <a:t>support</a:t>
            </a:r>
            <a:r>
              <a:rPr sz="333" spc="90">
                <a:latin typeface="Century Gothic"/>
                <a:cs typeface="Century Gothic"/>
              </a:rPr>
              <a:t> </a:t>
            </a:r>
            <a:r>
              <a:rPr sz="333" spc="-7">
                <a:latin typeface="Century Gothic"/>
                <a:cs typeface="Century Gothic"/>
              </a:rPr>
              <a:t>system</a:t>
            </a:r>
            <a:endParaRPr sz="333">
              <a:latin typeface="Century Gothic"/>
              <a:cs typeface="Century Gothic"/>
            </a:endParaRPr>
          </a:p>
        </p:txBody>
      </p:sp>
      <p:sp>
        <p:nvSpPr>
          <p:cNvPr id="13" name="object 13"/>
          <p:cNvSpPr txBox="1"/>
          <p:nvPr/>
        </p:nvSpPr>
        <p:spPr>
          <a:xfrm>
            <a:off x="6173847" y="5042989"/>
            <a:ext cx="1245447" cy="315344"/>
          </a:xfrm>
          <a:prstGeom prst="rect">
            <a:avLst/>
          </a:prstGeom>
        </p:spPr>
        <p:txBody>
          <a:bodyPr vert="horz" wrap="square" lIns="0" tIns="8467" rIns="0" bIns="0" rtlCol="0">
            <a:spAutoFit/>
          </a:bodyPr>
          <a:lstStyle/>
          <a:p>
            <a:pPr marL="32175" marR="206597">
              <a:lnSpc>
                <a:spcPct val="112500"/>
              </a:lnSpc>
              <a:spcBef>
                <a:spcPts val="67"/>
              </a:spcBef>
            </a:pPr>
            <a:r>
              <a:rPr sz="500" b="1" spc="43">
                <a:solidFill>
                  <a:srgbClr val="131313"/>
                </a:solidFill>
                <a:latin typeface="Century Gothic"/>
                <a:cs typeface="Century Gothic"/>
              </a:rPr>
              <a:t>The</a:t>
            </a:r>
            <a:r>
              <a:rPr sz="500" b="1" spc="7">
                <a:solidFill>
                  <a:srgbClr val="131313"/>
                </a:solidFill>
                <a:latin typeface="Century Gothic"/>
                <a:cs typeface="Century Gothic"/>
              </a:rPr>
              <a:t> </a:t>
            </a:r>
            <a:r>
              <a:rPr sz="500" b="1" spc="33">
                <a:solidFill>
                  <a:srgbClr val="131313"/>
                </a:solidFill>
                <a:latin typeface="Century Gothic"/>
                <a:cs typeface="Century Gothic"/>
              </a:rPr>
              <a:t>Barrier</a:t>
            </a:r>
            <a:r>
              <a:rPr sz="500" b="1" spc="10">
                <a:solidFill>
                  <a:srgbClr val="131313"/>
                </a:solidFill>
                <a:latin typeface="Century Gothic"/>
                <a:cs typeface="Century Gothic"/>
              </a:rPr>
              <a:t> </a:t>
            </a:r>
            <a:r>
              <a:rPr sz="500" b="1" spc="33">
                <a:solidFill>
                  <a:srgbClr val="131313"/>
                </a:solidFill>
                <a:latin typeface="Century Gothic"/>
                <a:cs typeface="Century Gothic"/>
              </a:rPr>
              <a:t>Builder</a:t>
            </a:r>
            <a:r>
              <a:rPr sz="500" b="1" spc="10">
                <a:solidFill>
                  <a:srgbClr val="131313"/>
                </a:solidFill>
                <a:latin typeface="Century Gothic"/>
                <a:cs typeface="Century Gothic"/>
              </a:rPr>
              <a:t> </a:t>
            </a:r>
            <a:r>
              <a:rPr sz="500" b="1" spc="-7">
                <a:solidFill>
                  <a:srgbClr val="131313"/>
                </a:solidFill>
                <a:latin typeface="Century Gothic"/>
                <a:cs typeface="Century Gothic"/>
              </a:rPr>
              <a:t>(Economic </a:t>
            </a:r>
            <a:r>
              <a:rPr sz="500" b="1" spc="7">
                <a:solidFill>
                  <a:srgbClr val="131313"/>
                </a:solidFill>
                <a:latin typeface="Century Gothic"/>
                <a:cs typeface="Century Gothic"/>
              </a:rPr>
              <a:t>and</a:t>
            </a:r>
            <a:r>
              <a:rPr sz="500" b="1" spc="53">
                <a:solidFill>
                  <a:srgbClr val="131313"/>
                </a:solidFill>
                <a:latin typeface="Century Gothic"/>
                <a:cs typeface="Century Gothic"/>
              </a:rPr>
              <a:t> </a:t>
            </a:r>
            <a:r>
              <a:rPr sz="500" b="1" spc="7">
                <a:solidFill>
                  <a:srgbClr val="131313"/>
                </a:solidFill>
                <a:latin typeface="Century Gothic"/>
                <a:cs typeface="Century Gothic"/>
              </a:rPr>
              <a:t>Financial</a:t>
            </a:r>
            <a:r>
              <a:rPr sz="500" b="1" spc="53">
                <a:solidFill>
                  <a:srgbClr val="131313"/>
                </a:solidFill>
                <a:latin typeface="Century Gothic"/>
                <a:cs typeface="Century Gothic"/>
              </a:rPr>
              <a:t> </a:t>
            </a:r>
            <a:r>
              <a:rPr sz="500" b="1" spc="-7">
                <a:solidFill>
                  <a:srgbClr val="131313"/>
                </a:solidFill>
                <a:latin typeface="Century Gothic"/>
                <a:cs typeface="Century Gothic"/>
              </a:rPr>
              <a:t>Constraints)</a:t>
            </a:r>
            <a:endParaRPr sz="500">
              <a:latin typeface="Century Gothic"/>
              <a:cs typeface="Century Gothic"/>
            </a:endParaRPr>
          </a:p>
          <a:p>
            <a:pPr marL="8467" marR="168494">
              <a:lnSpc>
                <a:spcPct val="115300"/>
              </a:lnSpc>
              <a:spcBef>
                <a:spcPts val="27"/>
              </a:spcBef>
            </a:pPr>
            <a:r>
              <a:rPr sz="400" b="1">
                <a:solidFill>
                  <a:srgbClr val="535353"/>
                </a:solidFill>
                <a:latin typeface="Arial"/>
                <a:cs typeface="Arial"/>
              </a:rPr>
              <a:t>Blocks</a:t>
            </a:r>
            <a:r>
              <a:rPr sz="400" b="1" spc="7">
                <a:solidFill>
                  <a:srgbClr val="535353"/>
                </a:solidFill>
                <a:latin typeface="Arial"/>
                <a:cs typeface="Arial"/>
              </a:rPr>
              <a:t> </a:t>
            </a:r>
            <a:r>
              <a:rPr sz="400" b="1">
                <a:solidFill>
                  <a:srgbClr val="535353"/>
                </a:solidFill>
                <a:latin typeface="Arial"/>
                <a:cs typeface="Arial"/>
              </a:rPr>
              <a:t>herfromaccessinghealthcare</a:t>
            </a:r>
            <a:r>
              <a:rPr sz="400" b="1" spc="10">
                <a:solidFill>
                  <a:srgbClr val="535353"/>
                </a:solidFill>
                <a:latin typeface="Arial"/>
                <a:cs typeface="Arial"/>
              </a:rPr>
              <a:t> </a:t>
            </a:r>
            <a:r>
              <a:rPr sz="400" b="1">
                <a:solidFill>
                  <a:srgbClr val="535353"/>
                </a:solidFill>
                <a:latin typeface="Arial"/>
                <a:cs typeface="Arial"/>
              </a:rPr>
              <a:t>due</a:t>
            </a:r>
            <a:r>
              <a:rPr sz="400" b="1" spc="7">
                <a:solidFill>
                  <a:srgbClr val="535353"/>
                </a:solidFill>
                <a:latin typeface="Arial"/>
                <a:cs typeface="Arial"/>
              </a:rPr>
              <a:t> </a:t>
            </a:r>
            <a:r>
              <a:rPr sz="400" b="1" spc="-17">
                <a:solidFill>
                  <a:srgbClr val="535353"/>
                </a:solidFill>
                <a:latin typeface="Arial"/>
                <a:cs typeface="Arial"/>
              </a:rPr>
              <a:t>to</a:t>
            </a:r>
            <a:r>
              <a:rPr sz="400" b="1" spc="333">
                <a:solidFill>
                  <a:srgbClr val="535353"/>
                </a:solidFill>
                <a:latin typeface="Arial"/>
                <a:cs typeface="Arial"/>
              </a:rPr>
              <a:t> </a:t>
            </a:r>
            <a:r>
              <a:rPr sz="400" b="1">
                <a:solidFill>
                  <a:srgbClr val="535353"/>
                </a:solidFill>
                <a:latin typeface="Arial"/>
                <a:cs typeface="Arial"/>
              </a:rPr>
              <a:t>immigration</a:t>
            </a:r>
            <a:r>
              <a:rPr sz="400" b="1" spc="43">
                <a:solidFill>
                  <a:srgbClr val="535353"/>
                </a:solidFill>
                <a:latin typeface="Arial"/>
                <a:cs typeface="Arial"/>
              </a:rPr>
              <a:t> </a:t>
            </a:r>
            <a:r>
              <a:rPr sz="400" b="1">
                <a:solidFill>
                  <a:srgbClr val="535353"/>
                </a:solidFill>
                <a:latin typeface="Arial"/>
                <a:cs typeface="Arial"/>
              </a:rPr>
              <a:t>status,</a:t>
            </a:r>
            <a:r>
              <a:rPr sz="400" b="1" spc="47">
                <a:solidFill>
                  <a:srgbClr val="535353"/>
                </a:solidFill>
                <a:latin typeface="Arial"/>
                <a:cs typeface="Arial"/>
              </a:rPr>
              <a:t> </a:t>
            </a:r>
            <a:r>
              <a:rPr sz="400" b="1">
                <a:solidFill>
                  <a:srgbClr val="535353"/>
                </a:solidFill>
                <a:latin typeface="Arial"/>
                <a:cs typeface="Arial"/>
              </a:rPr>
              <a:t>financial</a:t>
            </a:r>
            <a:r>
              <a:rPr sz="400" b="1" spc="47">
                <a:solidFill>
                  <a:srgbClr val="535353"/>
                </a:solidFill>
                <a:latin typeface="Arial"/>
                <a:cs typeface="Arial"/>
              </a:rPr>
              <a:t> </a:t>
            </a:r>
            <a:r>
              <a:rPr sz="400" b="1">
                <a:solidFill>
                  <a:srgbClr val="535353"/>
                </a:solidFill>
                <a:latin typeface="Arial"/>
                <a:cs typeface="Arial"/>
              </a:rPr>
              <a:t>hardship,</a:t>
            </a:r>
            <a:r>
              <a:rPr sz="400" b="1" spc="47">
                <a:solidFill>
                  <a:srgbClr val="535353"/>
                </a:solidFill>
                <a:latin typeface="Arial"/>
                <a:cs typeface="Arial"/>
              </a:rPr>
              <a:t> </a:t>
            </a:r>
            <a:r>
              <a:rPr sz="400" b="1" spc="-17">
                <a:solidFill>
                  <a:srgbClr val="535353"/>
                </a:solidFill>
                <a:latin typeface="Arial"/>
                <a:cs typeface="Arial"/>
              </a:rPr>
              <a:t>or</a:t>
            </a:r>
            <a:r>
              <a:rPr sz="400" b="1" spc="333">
                <a:solidFill>
                  <a:srgbClr val="535353"/>
                </a:solidFill>
                <a:latin typeface="Arial"/>
                <a:cs typeface="Arial"/>
              </a:rPr>
              <a:t> </a:t>
            </a:r>
            <a:r>
              <a:rPr sz="400" b="1">
                <a:solidFill>
                  <a:srgbClr val="535353"/>
                </a:solidFill>
                <a:latin typeface="Arial"/>
                <a:cs typeface="Arial"/>
              </a:rPr>
              <a:t>lack</a:t>
            </a:r>
            <a:r>
              <a:rPr sz="400" b="1" spc="20">
                <a:solidFill>
                  <a:srgbClr val="535353"/>
                </a:solidFill>
                <a:latin typeface="Arial"/>
                <a:cs typeface="Arial"/>
              </a:rPr>
              <a:t> </a:t>
            </a:r>
            <a:r>
              <a:rPr sz="400" b="1">
                <a:solidFill>
                  <a:srgbClr val="535353"/>
                </a:solidFill>
                <a:latin typeface="Arial"/>
                <a:cs typeface="Arial"/>
              </a:rPr>
              <a:t>of</a:t>
            </a:r>
            <a:r>
              <a:rPr sz="400" b="1" spc="20">
                <a:solidFill>
                  <a:srgbClr val="535353"/>
                </a:solidFill>
                <a:latin typeface="Arial"/>
                <a:cs typeface="Arial"/>
              </a:rPr>
              <a:t> </a:t>
            </a:r>
            <a:r>
              <a:rPr sz="400" b="1" spc="-7">
                <a:solidFill>
                  <a:srgbClr val="535353"/>
                </a:solidFill>
                <a:latin typeface="Arial"/>
                <a:cs typeface="Arial"/>
              </a:rPr>
              <a:t>advocacy.</a:t>
            </a:r>
            <a:endParaRPr sz="400">
              <a:latin typeface="Arial"/>
              <a:cs typeface="Arial"/>
            </a:endParaRPr>
          </a:p>
          <a:p>
            <a:pPr marL="88481" algn="ctr">
              <a:lnSpc>
                <a:spcPct val="100000"/>
              </a:lnSpc>
              <a:spcBef>
                <a:spcPts val="163"/>
              </a:spcBef>
            </a:pPr>
            <a:r>
              <a:rPr sz="333" b="1" spc="20">
                <a:latin typeface="Century Gothic"/>
                <a:cs typeface="Century Gothic"/>
              </a:rPr>
              <a:t>Economic</a:t>
            </a:r>
            <a:r>
              <a:rPr sz="333" b="1" spc="67">
                <a:latin typeface="Century Gothic"/>
                <a:cs typeface="Century Gothic"/>
              </a:rPr>
              <a:t> </a:t>
            </a:r>
            <a:r>
              <a:rPr sz="333" b="1" spc="20">
                <a:latin typeface="Century Gothic"/>
                <a:cs typeface="Century Gothic"/>
              </a:rPr>
              <a:t>andFinancial</a:t>
            </a:r>
            <a:r>
              <a:rPr sz="333" b="1" spc="67">
                <a:latin typeface="Century Gothic"/>
                <a:cs typeface="Century Gothic"/>
              </a:rPr>
              <a:t> </a:t>
            </a:r>
            <a:r>
              <a:rPr sz="333" b="1" spc="27">
                <a:latin typeface="Century Gothic"/>
                <a:cs typeface="Century Gothic"/>
              </a:rPr>
              <a:t>Constraints</a:t>
            </a:r>
            <a:endParaRPr sz="333">
              <a:latin typeface="Century Gothic"/>
              <a:cs typeface="Century Gothic"/>
            </a:endParaRPr>
          </a:p>
          <a:p>
            <a:pPr marL="104569" algn="ctr">
              <a:lnSpc>
                <a:spcPct val="100000"/>
              </a:lnSpc>
              <a:spcBef>
                <a:spcPts val="177"/>
              </a:spcBef>
            </a:pPr>
            <a:r>
              <a:rPr sz="333" spc="7">
                <a:latin typeface="Century Gothic"/>
                <a:cs typeface="Century Gothic"/>
              </a:rPr>
              <a:t>Tanya’s</a:t>
            </a:r>
            <a:r>
              <a:rPr sz="333" spc="47">
                <a:latin typeface="Century Gothic"/>
                <a:cs typeface="Century Gothic"/>
              </a:rPr>
              <a:t> </a:t>
            </a:r>
            <a:r>
              <a:rPr sz="333" spc="-7">
                <a:latin typeface="Century Gothic"/>
                <a:cs typeface="Century Gothic"/>
              </a:rPr>
              <a:t>Struggle</a:t>
            </a:r>
            <a:endParaRPr sz="333">
              <a:latin typeface="Century Gothic"/>
              <a:cs typeface="Century Gothic"/>
            </a:endParaRPr>
          </a:p>
          <a:p>
            <a:pPr marL="117693" marR="3387" algn="ctr">
              <a:lnSpc>
                <a:spcPct val="118100"/>
              </a:lnSpc>
              <a:spcBef>
                <a:spcPts val="40"/>
              </a:spcBef>
            </a:pPr>
            <a:r>
              <a:rPr sz="333" spc="13">
                <a:latin typeface="Century Gothic"/>
                <a:cs typeface="Century Gothic"/>
              </a:rPr>
              <a:t>Tanya,</a:t>
            </a:r>
            <a:r>
              <a:rPr sz="333" spc="30">
                <a:latin typeface="Century Gothic"/>
                <a:cs typeface="Century Gothic"/>
              </a:rPr>
              <a:t> </a:t>
            </a:r>
            <a:r>
              <a:rPr sz="333" spc="7">
                <a:latin typeface="Century Gothic"/>
                <a:cs typeface="Century Gothic"/>
              </a:rPr>
              <a:t>a</a:t>
            </a:r>
            <a:r>
              <a:rPr sz="333" spc="30">
                <a:latin typeface="Century Gothic"/>
                <a:cs typeface="Century Gothic"/>
              </a:rPr>
              <a:t> </a:t>
            </a:r>
            <a:r>
              <a:rPr sz="333" spc="13">
                <a:latin typeface="Century Gothic"/>
                <a:cs typeface="Century Gothic"/>
              </a:rPr>
              <a:t>single</a:t>
            </a:r>
            <a:r>
              <a:rPr sz="333" spc="33">
                <a:latin typeface="Century Gothic"/>
                <a:cs typeface="Century Gothic"/>
              </a:rPr>
              <a:t> </a:t>
            </a:r>
            <a:r>
              <a:rPr sz="333" spc="13">
                <a:latin typeface="Century Gothic"/>
                <a:cs typeface="Century Gothic"/>
              </a:rPr>
              <a:t>mother,</a:t>
            </a:r>
            <a:r>
              <a:rPr sz="333" spc="30">
                <a:latin typeface="Century Gothic"/>
                <a:cs typeface="Century Gothic"/>
              </a:rPr>
              <a:t> </a:t>
            </a:r>
            <a:r>
              <a:rPr sz="333" spc="13">
                <a:latin typeface="Century Gothic"/>
                <a:cs typeface="Century Gothic"/>
              </a:rPr>
              <a:t>relies</a:t>
            </a:r>
            <a:r>
              <a:rPr sz="333" spc="33">
                <a:latin typeface="Century Gothic"/>
                <a:cs typeface="Century Gothic"/>
              </a:rPr>
              <a:t> </a:t>
            </a:r>
            <a:r>
              <a:rPr sz="333" spc="13">
                <a:latin typeface="Century Gothic"/>
                <a:cs typeface="Century Gothic"/>
              </a:rPr>
              <a:t>on</a:t>
            </a:r>
            <a:r>
              <a:rPr sz="333" spc="30">
                <a:latin typeface="Century Gothic"/>
                <a:cs typeface="Century Gothic"/>
              </a:rPr>
              <a:t> </a:t>
            </a:r>
            <a:r>
              <a:rPr sz="333" spc="13">
                <a:latin typeface="Century Gothic"/>
                <a:cs typeface="Century Gothic"/>
              </a:rPr>
              <a:t>the</a:t>
            </a:r>
            <a:r>
              <a:rPr sz="333" spc="30">
                <a:latin typeface="Century Gothic"/>
                <a:cs typeface="Century Gothic"/>
              </a:rPr>
              <a:t> </a:t>
            </a:r>
            <a:r>
              <a:rPr sz="333" spc="50">
                <a:latin typeface="Century Gothic"/>
                <a:cs typeface="Century Gothic"/>
              </a:rPr>
              <a:t>NHS</a:t>
            </a:r>
            <a:r>
              <a:rPr sz="333" spc="33">
                <a:latin typeface="Century Gothic"/>
                <a:cs typeface="Century Gothic"/>
              </a:rPr>
              <a:t> </a:t>
            </a:r>
            <a:r>
              <a:rPr sz="333" spc="-17">
                <a:latin typeface="Century Gothic"/>
                <a:cs typeface="Century Gothic"/>
              </a:rPr>
              <a:t>but</a:t>
            </a:r>
            <a:r>
              <a:rPr sz="333" spc="333">
                <a:latin typeface="Century Gothic"/>
                <a:cs typeface="Century Gothic"/>
              </a:rPr>
              <a:t> </a:t>
            </a:r>
            <a:r>
              <a:rPr sz="333">
                <a:latin typeface="Century Gothic"/>
                <a:cs typeface="Century Gothic"/>
              </a:rPr>
              <a:t>faces</a:t>
            </a:r>
            <a:r>
              <a:rPr sz="333" spc="87">
                <a:latin typeface="Century Gothic"/>
                <a:cs typeface="Century Gothic"/>
              </a:rPr>
              <a:t> </a:t>
            </a:r>
            <a:r>
              <a:rPr sz="333">
                <a:latin typeface="Century Gothic"/>
                <a:cs typeface="Century Gothic"/>
              </a:rPr>
              <a:t>long</a:t>
            </a:r>
            <a:r>
              <a:rPr sz="333" spc="90">
                <a:latin typeface="Century Gothic"/>
                <a:cs typeface="Century Gothic"/>
              </a:rPr>
              <a:t> </a:t>
            </a:r>
            <a:r>
              <a:rPr sz="333">
                <a:latin typeface="Century Gothic"/>
                <a:cs typeface="Century Gothic"/>
              </a:rPr>
              <a:t>wait</a:t>
            </a:r>
            <a:r>
              <a:rPr sz="333" spc="87">
                <a:latin typeface="Century Gothic"/>
                <a:cs typeface="Century Gothic"/>
              </a:rPr>
              <a:t> </a:t>
            </a:r>
            <a:r>
              <a:rPr sz="333">
                <a:latin typeface="Century Gothic"/>
                <a:cs typeface="Century Gothic"/>
              </a:rPr>
              <a:t>times</a:t>
            </a:r>
            <a:r>
              <a:rPr sz="333" spc="90">
                <a:latin typeface="Century Gothic"/>
                <a:cs typeface="Century Gothic"/>
              </a:rPr>
              <a:t> </a:t>
            </a:r>
            <a:r>
              <a:rPr sz="333">
                <a:latin typeface="Century Gothic"/>
                <a:cs typeface="Century Gothic"/>
              </a:rPr>
              <a:t>for</a:t>
            </a:r>
            <a:r>
              <a:rPr sz="333" spc="87">
                <a:latin typeface="Century Gothic"/>
                <a:cs typeface="Century Gothic"/>
              </a:rPr>
              <a:t> </a:t>
            </a:r>
            <a:r>
              <a:rPr sz="333">
                <a:latin typeface="Century Gothic"/>
                <a:cs typeface="Century Gothic"/>
              </a:rPr>
              <a:t>specialist</a:t>
            </a:r>
            <a:r>
              <a:rPr sz="333" spc="90">
                <a:latin typeface="Century Gothic"/>
                <a:cs typeface="Century Gothic"/>
              </a:rPr>
              <a:t> </a:t>
            </a:r>
            <a:r>
              <a:rPr sz="333">
                <a:latin typeface="Century Gothic"/>
                <a:cs typeface="Century Gothic"/>
              </a:rPr>
              <a:t>care.</a:t>
            </a:r>
            <a:r>
              <a:rPr sz="333" spc="90">
                <a:latin typeface="Century Gothic"/>
                <a:cs typeface="Century Gothic"/>
              </a:rPr>
              <a:t> </a:t>
            </a:r>
            <a:r>
              <a:rPr sz="333" spc="-17">
                <a:latin typeface="Century Gothic"/>
                <a:cs typeface="Century Gothic"/>
              </a:rPr>
              <a:t>She</a:t>
            </a:r>
            <a:r>
              <a:rPr sz="333" spc="333">
                <a:latin typeface="Century Gothic"/>
                <a:cs typeface="Century Gothic"/>
              </a:rPr>
              <a:t> </a:t>
            </a:r>
            <a:r>
              <a:rPr sz="333" spc="20">
                <a:latin typeface="Century Gothic"/>
                <a:cs typeface="Century Gothic"/>
              </a:rPr>
              <a:t>struggles</a:t>
            </a:r>
            <a:r>
              <a:rPr sz="333" spc="10">
                <a:latin typeface="Century Gothic"/>
                <a:cs typeface="Century Gothic"/>
              </a:rPr>
              <a:t> </a:t>
            </a:r>
            <a:r>
              <a:rPr sz="333" spc="33">
                <a:latin typeface="Century Gothic"/>
                <a:cs typeface="Century Gothic"/>
              </a:rPr>
              <a:t>with</a:t>
            </a:r>
            <a:r>
              <a:rPr sz="333" spc="10">
                <a:latin typeface="Century Gothic"/>
                <a:cs typeface="Century Gothic"/>
              </a:rPr>
              <a:t> </a:t>
            </a:r>
            <a:r>
              <a:rPr sz="333" spc="20">
                <a:latin typeface="Century Gothic"/>
                <a:cs typeface="Century Gothic"/>
              </a:rPr>
              <a:t>the</a:t>
            </a:r>
            <a:r>
              <a:rPr sz="333" spc="13">
                <a:latin typeface="Century Gothic"/>
                <a:cs typeface="Century Gothic"/>
              </a:rPr>
              <a:t> </a:t>
            </a:r>
            <a:r>
              <a:rPr sz="333" spc="20">
                <a:latin typeface="Century Gothic"/>
                <a:cs typeface="Century Gothic"/>
              </a:rPr>
              <a:t>cost</a:t>
            </a:r>
            <a:r>
              <a:rPr sz="333" spc="10">
                <a:latin typeface="Century Gothic"/>
                <a:cs typeface="Century Gothic"/>
              </a:rPr>
              <a:t> </a:t>
            </a:r>
            <a:r>
              <a:rPr sz="333" spc="20">
                <a:latin typeface="Century Gothic"/>
                <a:cs typeface="Century Gothic"/>
              </a:rPr>
              <a:t>of</a:t>
            </a:r>
            <a:r>
              <a:rPr sz="333" spc="13">
                <a:latin typeface="Century Gothic"/>
                <a:cs typeface="Century Gothic"/>
              </a:rPr>
              <a:t> </a:t>
            </a:r>
            <a:r>
              <a:rPr sz="333" spc="-7">
                <a:latin typeface="Century Gothic"/>
                <a:cs typeface="Century Gothic"/>
              </a:rPr>
              <a:t>prescriptions,</a:t>
            </a:r>
            <a:r>
              <a:rPr sz="333" spc="333">
                <a:latin typeface="Century Gothic"/>
                <a:cs typeface="Century Gothic"/>
              </a:rPr>
              <a:t> </a:t>
            </a:r>
            <a:r>
              <a:rPr sz="333" spc="20">
                <a:latin typeface="Century Gothic"/>
                <a:cs typeface="Century Gothic"/>
              </a:rPr>
              <a:t>transportation</a:t>
            </a:r>
            <a:r>
              <a:rPr sz="333" spc="13">
                <a:latin typeface="Century Gothic"/>
                <a:cs typeface="Century Gothic"/>
              </a:rPr>
              <a:t> </a:t>
            </a:r>
            <a:r>
              <a:rPr sz="333" spc="20">
                <a:latin typeface="Century Gothic"/>
                <a:cs typeface="Century Gothic"/>
              </a:rPr>
              <a:t>to</a:t>
            </a:r>
            <a:r>
              <a:rPr sz="333" spc="17">
                <a:latin typeface="Century Gothic"/>
                <a:cs typeface="Century Gothic"/>
              </a:rPr>
              <a:t> </a:t>
            </a:r>
            <a:r>
              <a:rPr sz="333" spc="20">
                <a:latin typeface="Century Gothic"/>
                <a:cs typeface="Century Gothic"/>
              </a:rPr>
              <a:t>appointments,</a:t>
            </a:r>
            <a:r>
              <a:rPr sz="333" spc="17">
                <a:latin typeface="Century Gothic"/>
                <a:cs typeface="Century Gothic"/>
              </a:rPr>
              <a:t> </a:t>
            </a:r>
            <a:r>
              <a:rPr sz="333" spc="20">
                <a:latin typeface="Century Gothic"/>
                <a:cs typeface="Century Gothic"/>
              </a:rPr>
              <a:t>and</a:t>
            </a:r>
            <a:r>
              <a:rPr sz="333" spc="17">
                <a:latin typeface="Century Gothic"/>
                <a:cs typeface="Century Gothic"/>
              </a:rPr>
              <a:t> </a:t>
            </a:r>
            <a:r>
              <a:rPr sz="333" spc="20">
                <a:latin typeface="Century Gothic"/>
                <a:cs typeface="Century Gothic"/>
              </a:rPr>
              <a:t>taking</a:t>
            </a:r>
            <a:r>
              <a:rPr sz="333" spc="17">
                <a:latin typeface="Century Gothic"/>
                <a:cs typeface="Century Gothic"/>
              </a:rPr>
              <a:t> </a:t>
            </a:r>
            <a:r>
              <a:rPr sz="333" spc="-13">
                <a:latin typeface="Century Gothic"/>
                <a:cs typeface="Century Gothic"/>
              </a:rPr>
              <a:t>time</a:t>
            </a:r>
            <a:r>
              <a:rPr sz="333" spc="333">
                <a:latin typeface="Century Gothic"/>
                <a:cs typeface="Century Gothic"/>
              </a:rPr>
              <a:t> </a:t>
            </a:r>
            <a:r>
              <a:rPr sz="333" spc="7">
                <a:latin typeface="Century Gothic"/>
                <a:cs typeface="Century Gothic"/>
              </a:rPr>
              <a:t>off</a:t>
            </a:r>
            <a:r>
              <a:rPr sz="333" spc="30">
                <a:latin typeface="Century Gothic"/>
                <a:cs typeface="Century Gothic"/>
              </a:rPr>
              <a:t> </a:t>
            </a:r>
            <a:r>
              <a:rPr sz="333" spc="33">
                <a:latin typeface="Century Gothic"/>
                <a:cs typeface="Century Gothic"/>
              </a:rPr>
              <a:t>work</a:t>
            </a:r>
            <a:r>
              <a:rPr sz="333" spc="30">
                <a:latin typeface="Century Gothic"/>
                <a:cs typeface="Century Gothic"/>
              </a:rPr>
              <a:t> </a:t>
            </a:r>
            <a:r>
              <a:rPr sz="333" spc="7">
                <a:latin typeface="Century Gothic"/>
                <a:cs typeface="Century Gothic"/>
              </a:rPr>
              <a:t>for</a:t>
            </a:r>
            <a:r>
              <a:rPr sz="333" spc="33">
                <a:latin typeface="Century Gothic"/>
                <a:cs typeface="Century Gothic"/>
              </a:rPr>
              <a:t> </a:t>
            </a:r>
            <a:r>
              <a:rPr sz="333" spc="7">
                <a:latin typeface="Century Gothic"/>
                <a:cs typeface="Century Gothic"/>
              </a:rPr>
              <a:t>medical</a:t>
            </a:r>
            <a:r>
              <a:rPr sz="333" spc="30">
                <a:latin typeface="Century Gothic"/>
                <a:cs typeface="Century Gothic"/>
              </a:rPr>
              <a:t> </a:t>
            </a:r>
            <a:r>
              <a:rPr sz="333" spc="-7">
                <a:latin typeface="Century Gothic"/>
                <a:cs typeface="Century Gothic"/>
              </a:rPr>
              <a:t>needs.</a:t>
            </a:r>
            <a:endParaRPr sz="333">
              <a:latin typeface="Century Gothic"/>
              <a:cs typeface="Century Gothic"/>
            </a:endParaRPr>
          </a:p>
        </p:txBody>
      </p:sp>
      <p:sp>
        <p:nvSpPr>
          <p:cNvPr id="10" name="object 10"/>
          <p:cNvSpPr txBox="1"/>
          <p:nvPr/>
        </p:nvSpPr>
        <p:spPr>
          <a:xfrm>
            <a:off x="4834084" y="5828038"/>
            <a:ext cx="1184909" cy="345672"/>
          </a:xfrm>
          <a:prstGeom prst="rect">
            <a:avLst/>
          </a:prstGeom>
        </p:spPr>
        <p:txBody>
          <a:bodyPr vert="horz" wrap="square" lIns="0" tIns="8467" rIns="0" bIns="0" rtlCol="0">
            <a:spAutoFit/>
          </a:bodyPr>
          <a:lstStyle/>
          <a:p>
            <a:pPr marL="193050" marR="16934" indent="-113882" algn="r">
              <a:lnSpc>
                <a:spcPct val="112500"/>
              </a:lnSpc>
              <a:spcBef>
                <a:spcPts val="67"/>
              </a:spcBef>
            </a:pPr>
            <a:r>
              <a:rPr sz="500" b="1" spc="43">
                <a:solidFill>
                  <a:srgbClr val="131313"/>
                </a:solidFill>
                <a:latin typeface="Century Gothic"/>
                <a:cs typeface="Century Gothic"/>
              </a:rPr>
              <a:t>The</a:t>
            </a:r>
            <a:r>
              <a:rPr sz="500" b="1" spc="73">
                <a:solidFill>
                  <a:srgbClr val="131313"/>
                </a:solidFill>
                <a:latin typeface="Century Gothic"/>
                <a:cs typeface="Century Gothic"/>
              </a:rPr>
              <a:t> </a:t>
            </a:r>
            <a:r>
              <a:rPr sz="500" b="1" spc="7">
                <a:solidFill>
                  <a:srgbClr val="131313"/>
                </a:solidFill>
                <a:latin typeface="Century Gothic"/>
                <a:cs typeface="Century Gothic"/>
              </a:rPr>
              <a:t>Shadow</a:t>
            </a:r>
            <a:r>
              <a:rPr sz="500" b="1" spc="73">
                <a:solidFill>
                  <a:srgbClr val="131313"/>
                </a:solidFill>
                <a:latin typeface="Century Gothic"/>
                <a:cs typeface="Century Gothic"/>
              </a:rPr>
              <a:t> </a:t>
            </a:r>
            <a:r>
              <a:rPr sz="500" b="1" spc="7">
                <a:solidFill>
                  <a:srgbClr val="131313"/>
                </a:solidFill>
                <a:latin typeface="Century Gothic"/>
                <a:cs typeface="Century Gothic"/>
              </a:rPr>
              <a:t>Caster</a:t>
            </a:r>
            <a:r>
              <a:rPr sz="500" b="1" spc="73">
                <a:solidFill>
                  <a:srgbClr val="131313"/>
                </a:solidFill>
                <a:latin typeface="Century Gothic"/>
                <a:cs typeface="Century Gothic"/>
              </a:rPr>
              <a:t> </a:t>
            </a:r>
            <a:r>
              <a:rPr sz="500" b="1" spc="7">
                <a:solidFill>
                  <a:srgbClr val="131313"/>
                </a:solidFill>
                <a:latin typeface="Century Gothic"/>
                <a:cs typeface="Century Gothic"/>
              </a:rPr>
              <a:t>(Trauma</a:t>
            </a:r>
            <a:r>
              <a:rPr sz="500" b="1" spc="73">
                <a:solidFill>
                  <a:srgbClr val="131313"/>
                </a:solidFill>
                <a:latin typeface="Century Gothic"/>
                <a:cs typeface="Century Gothic"/>
              </a:rPr>
              <a:t> </a:t>
            </a:r>
            <a:r>
              <a:rPr sz="500" b="1" spc="-17">
                <a:solidFill>
                  <a:srgbClr val="131313"/>
                </a:solidFill>
                <a:latin typeface="Century Gothic"/>
                <a:cs typeface="Century Gothic"/>
              </a:rPr>
              <a:t>and</a:t>
            </a:r>
            <a:r>
              <a:rPr sz="500" b="1" spc="7">
                <a:solidFill>
                  <a:srgbClr val="131313"/>
                </a:solidFill>
                <a:latin typeface="Century Gothic"/>
                <a:cs typeface="Century Gothic"/>
              </a:rPr>
              <a:t> Mental</a:t>
            </a:r>
            <a:r>
              <a:rPr sz="500" b="1" spc="103">
                <a:solidFill>
                  <a:srgbClr val="131313"/>
                </a:solidFill>
                <a:latin typeface="Century Gothic"/>
                <a:cs typeface="Century Gothic"/>
              </a:rPr>
              <a:t> </a:t>
            </a:r>
            <a:r>
              <a:rPr sz="500" b="1" spc="7">
                <a:solidFill>
                  <a:srgbClr val="131313"/>
                </a:solidFill>
                <a:latin typeface="Century Gothic"/>
                <a:cs typeface="Century Gothic"/>
              </a:rPr>
              <a:t>Health</a:t>
            </a:r>
            <a:r>
              <a:rPr sz="500" b="1" spc="103">
                <a:solidFill>
                  <a:srgbClr val="131313"/>
                </a:solidFill>
                <a:latin typeface="Century Gothic"/>
                <a:cs typeface="Century Gothic"/>
              </a:rPr>
              <a:t> </a:t>
            </a:r>
            <a:r>
              <a:rPr sz="500" b="1" spc="23">
                <a:solidFill>
                  <a:srgbClr val="131313"/>
                </a:solidFill>
                <a:latin typeface="Century Gothic"/>
                <a:cs typeface="Century Gothic"/>
              </a:rPr>
              <a:t>Barriers)</a:t>
            </a:r>
            <a:endParaRPr sz="500">
              <a:latin typeface="Century Gothic"/>
              <a:cs typeface="Century Gothic"/>
            </a:endParaRPr>
          </a:p>
          <a:p>
            <a:pPr marL="108802" marR="3387" indent="83824">
              <a:lnSpc>
                <a:spcPct val="118100"/>
              </a:lnSpc>
              <a:spcBef>
                <a:spcPts val="3"/>
              </a:spcBef>
            </a:pPr>
            <a:r>
              <a:rPr sz="400" b="1" spc="-7">
                <a:solidFill>
                  <a:srgbClr val="535353"/>
                </a:solidFill>
                <a:latin typeface="Arial"/>
                <a:cs typeface="Arial"/>
              </a:rPr>
              <a:t>Ensures</a:t>
            </a:r>
            <a:r>
              <a:rPr sz="400" b="1" spc="33">
                <a:solidFill>
                  <a:srgbClr val="535353"/>
                </a:solidFill>
                <a:latin typeface="Arial"/>
                <a:cs typeface="Arial"/>
              </a:rPr>
              <a:t> </a:t>
            </a:r>
            <a:r>
              <a:rPr sz="400" b="1">
                <a:solidFill>
                  <a:srgbClr val="535353"/>
                </a:solidFill>
                <a:latin typeface="Arial"/>
                <a:cs typeface="Arial"/>
              </a:rPr>
              <a:t>past</a:t>
            </a:r>
            <a:r>
              <a:rPr sz="400" b="1" spc="33">
                <a:solidFill>
                  <a:srgbClr val="535353"/>
                </a:solidFill>
                <a:latin typeface="Arial"/>
                <a:cs typeface="Arial"/>
              </a:rPr>
              <a:t> </a:t>
            </a:r>
            <a:r>
              <a:rPr sz="400" b="1">
                <a:solidFill>
                  <a:srgbClr val="535353"/>
                </a:solidFill>
                <a:latin typeface="Arial"/>
                <a:cs typeface="Arial"/>
              </a:rPr>
              <a:t>trauma,</a:t>
            </a:r>
            <a:r>
              <a:rPr sz="400" b="1" spc="33">
                <a:solidFill>
                  <a:srgbClr val="535353"/>
                </a:solidFill>
                <a:latin typeface="Arial"/>
                <a:cs typeface="Arial"/>
              </a:rPr>
              <a:t> </a:t>
            </a:r>
            <a:r>
              <a:rPr sz="400" b="1">
                <a:solidFill>
                  <a:srgbClr val="535353"/>
                </a:solidFill>
                <a:latin typeface="Arial"/>
                <a:cs typeface="Arial"/>
              </a:rPr>
              <a:t>displacement,</a:t>
            </a:r>
            <a:r>
              <a:rPr sz="400" b="1" spc="37">
                <a:solidFill>
                  <a:srgbClr val="535353"/>
                </a:solidFill>
                <a:latin typeface="Arial"/>
                <a:cs typeface="Arial"/>
              </a:rPr>
              <a:t> </a:t>
            </a:r>
            <a:r>
              <a:rPr sz="400" b="1" spc="-17">
                <a:solidFill>
                  <a:srgbClr val="535353"/>
                </a:solidFill>
                <a:latin typeface="Arial"/>
                <a:cs typeface="Arial"/>
              </a:rPr>
              <a:t>or</a:t>
            </a:r>
            <a:r>
              <a:rPr sz="400" b="1" spc="333">
                <a:solidFill>
                  <a:srgbClr val="535353"/>
                </a:solidFill>
                <a:latin typeface="Arial"/>
                <a:cs typeface="Arial"/>
              </a:rPr>
              <a:t> </a:t>
            </a:r>
            <a:r>
              <a:rPr sz="400" b="1">
                <a:solidFill>
                  <a:srgbClr val="535353"/>
                </a:solidFill>
                <a:latin typeface="Arial"/>
                <a:cs typeface="Arial"/>
              </a:rPr>
              <a:t>discrimination</a:t>
            </a:r>
            <a:r>
              <a:rPr sz="400" b="1" spc="30">
                <a:solidFill>
                  <a:srgbClr val="535353"/>
                </a:solidFill>
                <a:latin typeface="Arial"/>
                <a:cs typeface="Arial"/>
              </a:rPr>
              <a:t> </a:t>
            </a:r>
            <a:r>
              <a:rPr sz="400" b="1">
                <a:solidFill>
                  <a:srgbClr val="535353"/>
                </a:solidFill>
                <a:latin typeface="Arial"/>
                <a:cs typeface="Arial"/>
              </a:rPr>
              <a:t>prevents</a:t>
            </a:r>
            <a:r>
              <a:rPr sz="400" b="1" spc="33">
                <a:solidFill>
                  <a:srgbClr val="535353"/>
                </a:solidFill>
                <a:latin typeface="Arial"/>
                <a:cs typeface="Arial"/>
              </a:rPr>
              <a:t> </a:t>
            </a:r>
            <a:r>
              <a:rPr sz="400" b="1">
                <a:solidFill>
                  <a:srgbClr val="535353"/>
                </a:solidFill>
                <a:latin typeface="Arial"/>
                <a:cs typeface="Arial"/>
              </a:rPr>
              <a:t>her</a:t>
            </a:r>
            <a:r>
              <a:rPr sz="400" b="1" spc="33">
                <a:solidFill>
                  <a:srgbClr val="535353"/>
                </a:solidFill>
                <a:latin typeface="Arial"/>
                <a:cs typeface="Arial"/>
              </a:rPr>
              <a:t> </a:t>
            </a:r>
            <a:r>
              <a:rPr sz="400" b="1">
                <a:solidFill>
                  <a:srgbClr val="535353"/>
                </a:solidFill>
                <a:latin typeface="Arial"/>
                <a:cs typeface="Arial"/>
              </a:rPr>
              <a:t>from</a:t>
            </a:r>
            <a:r>
              <a:rPr sz="400" b="1" spc="33">
                <a:solidFill>
                  <a:srgbClr val="535353"/>
                </a:solidFill>
                <a:latin typeface="Arial"/>
                <a:cs typeface="Arial"/>
              </a:rPr>
              <a:t> </a:t>
            </a:r>
            <a:r>
              <a:rPr sz="400" b="1" spc="-7">
                <a:solidFill>
                  <a:srgbClr val="535353"/>
                </a:solidFill>
                <a:latin typeface="Arial"/>
                <a:cs typeface="Arial"/>
              </a:rPr>
              <a:t>engaging</a:t>
            </a:r>
            <a:endParaRPr sz="400">
              <a:latin typeface="Arial"/>
              <a:cs typeface="Arial"/>
            </a:endParaRPr>
          </a:p>
          <a:p>
            <a:pPr marL="553748">
              <a:lnSpc>
                <a:spcPct val="100000"/>
              </a:lnSpc>
              <a:spcBef>
                <a:spcPts val="60"/>
              </a:spcBef>
            </a:pPr>
            <a:r>
              <a:rPr sz="400" b="1">
                <a:solidFill>
                  <a:srgbClr val="535353"/>
                </a:solidFill>
                <a:latin typeface="Arial"/>
                <a:cs typeface="Arial"/>
              </a:rPr>
              <a:t>with</a:t>
            </a:r>
            <a:r>
              <a:rPr sz="400" b="1" spc="76">
                <a:solidFill>
                  <a:srgbClr val="535353"/>
                </a:solidFill>
                <a:latin typeface="Arial"/>
                <a:cs typeface="Arial"/>
              </a:rPr>
              <a:t> </a:t>
            </a:r>
            <a:r>
              <a:rPr sz="400" b="1">
                <a:solidFill>
                  <a:srgbClr val="535353"/>
                </a:solidFill>
                <a:latin typeface="Arial"/>
                <a:cs typeface="Arial"/>
              </a:rPr>
              <a:t>healthcare</a:t>
            </a:r>
            <a:r>
              <a:rPr sz="400" b="1" spc="76">
                <a:solidFill>
                  <a:srgbClr val="535353"/>
                </a:solidFill>
                <a:latin typeface="Arial"/>
                <a:cs typeface="Arial"/>
              </a:rPr>
              <a:t> </a:t>
            </a:r>
            <a:r>
              <a:rPr sz="400" b="1" spc="-7">
                <a:solidFill>
                  <a:srgbClr val="535353"/>
                </a:solidFill>
                <a:latin typeface="Arial"/>
                <a:cs typeface="Arial"/>
              </a:rPr>
              <a:t>services.</a:t>
            </a:r>
            <a:endParaRPr sz="400">
              <a:latin typeface="Arial"/>
              <a:cs typeface="Arial"/>
            </a:endParaRPr>
          </a:p>
          <a:p>
            <a:pPr marR="207444" algn="ctr">
              <a:lnSpc>
                <a:spcPct val="100000"/>
              </a:lnSpc>
              <a:spcBef>
                <a:spcPts val="440"/>
              </a:spcBef>
            </a:pPr>
            <a:r>
              <a:rPr sz="333" b="1" spc="37">
                <a:latin typeface="Century Gothic"/>
                <a:cs typeface="Century Gothic"/>
              </a:rPr>
              <a:t>Trauma</a:t>
            </a:r>
            <a:r>
              <a:rPr sz="333" b="1" spc="40">
                <a:latin typeface="Century Gothic"/>
                <a:cs typeface="Century Gothic"/>
              </a:rPr>
              <a:t> </a:t>
            </a:r>
            <a:r>
              <a:rPr sz="333" b="1" spc="20">
                <a:latin typeface="Century Gothic"/>
                <a:cs typeface="Century Gothic"/>
              </a:rPr>
              <a:t>and</a:t>
            </a:r>
            <a:r>
              <a:rPr sz="333" b="1" spc="40">
                <a:latin typeface="Century Gothic"/>
                <a:cs typeface="Century Gothic"/>
              </a:rPr>
              <a:t> </a:t>
            </a:r>
            <a:r>
              <a:rPr sz="333" b="1" spc="20">
                <a:latin typeface="Century Gothic"/>
                <a:cs typeface="Century Gothic"/>
              </a:rPr>
              <a:t>Mental</a:t>
            </a:r>
            <a:r>
              <a:rPr sz="333" b="1" spc="40">
                <a:latin typeface="Century Gothic"/>
                <a:cs typeface="Century Gothic"/>
              </a:rPr>
              <a:t> </a:t>
            </a:r>
            <a:r>
              <a:rPr sz="333" b="1" spc="20">
                <a:latin typeface="Century Gothic"/>
                <a:cs typeface="Century Gothic"/>
              </a:rPr>
              <a:t>Health</a:t>
            </a:r>
            <a:r>
              <a:rPr sz="333" b="1" spc="40">
                <a:latin typeface="Century Gothic"/>
                <a:cs typeface="Century Gothic"/>
              </a:rPr>
              <a:t> </a:t>
            </a:r>
            <a:r>
              <a:rPr sz="333" b="1" spc="27">
                <a:latin typeface="Century Gothic"/>
                <a:cs typeface="Century Gothic"/>
              </a:rPr>
              <a:t>Barriers</a:t>
            </a:r>
            <a:endParaRPr sz="333">
              <a:latin typeface="Century Gothic"/>
              <a:cs typeface="Century Gothic"/>
            </a:endParaRPr>
          </a:p>
          <a:p>
            <a:pPr marR="209984" algn="ctr">
              <a:lnSpc>
                <a:spcPct val="100000"/>
              </a:lnSpc>
              <a:spcBef>
                <a:spcPts val="267"/>
              </a:spcBef>
            </a:pPr>
            <a:r>
              <a:rPr sz="333" spc="7">
                <a:latin typeface="Century Gothic"/>
                <a:cs typeface="Century Gothic"/>
              </a:rPr>
              <a:t>Samira’s</a:t>
            </a:r>
            <a:r>
              <a:rPr sz="333" spc="87">
                <a:latin typeface="Century Gothic"/>
                <a:cs typeface="Century Gothic"/>
              </a:rPr>
              <a:t> </a:t>
            </a:r>
            <a:r>
              <a:rPr sz="333" spc="-7">
                <a:latin typeface="Century Gothic"/>
                <a:cs typeface="Century Gothic"/>
              </a:rPr>
              <a:t>Shadows</a:t>
            </a:r>
            <a:endParaRPr sz="333">
              <a:latin typeface="Century Gothic"/>
              <a:cs typeface="Century Gothic"/>
            </a:endParaRPr>
          </a:p>
          <a:p>
            <a:pPr marL="8467" marR="133357" algn="ctr">
              <a:lnSpc>
                <a:spcPct val="121500"/>
              </a:lnSpc>
              <a:spcBef>
                <a:spcPts val="10"/>
              </a:spcBef>
            </a:pPr>
            <a:r>
              <a:rPr sz="333" spc="7">
                <a:latin typeface="Century Gothic"/>
                <a:cs typeface="Century Gothic"/>
              </a:rPr>
              <a:t>Samira,</a:t>
            </a:r>
            <a:r>
              <a:rPr sz="333" spc="33">
                <a:latin typeface="Century Gothic"/>
                <a:cs typeface="Century Gothic"/>
              </a:rPr>
              <a:t> </a:t>
            </a:r>
            <a:r>
              <a:rPr sz="333" spc="7">
                <a:latin typeface="Century Gothic"/>
                <a:cs typeface="Century Gothic"/>
              </a:rPr>
              <a:t>a</a:t>
            </a:r>
            <a:r>
              <a:rPr sz="333" spc="33">
                <a:latin typeface="Century Gothic"/>
                <a:cs typeface="Century Gothic"/>
              </a:rPr>
              <a:t> </a:t>
            </a:r>
            <a:r>
              <a:rPr sz="333" spc="7">
                <a:latin typeface="Century Gothic"/>
                <a:cs typeface="Century Gothic"/>
              </a:rPr>
              <a:t>refugee</a:t>
            </a:r>
            <a:r>
              <a:rPr sz="333" spc="37">
                <a:latin typeface="Century Gothic"/>
                <a:cs typeface="Century Gothic"/>
              </a:rPr>
              <a:t> </a:t>
            </a:r>
            <a:r>
              <a:rPr sz="333" spc="7">
                <a:latin typeface="Century Gothic"/>
                <a:cs typeface="Century Gothic"/>
              </a:rPr>
              <a:t>who</a:t>
            </a:r>
            <a:r>
              <a:rPr sz="333" spc="33">
                <a:latin typeface="Century Gothic"/>
                <a:cs typeface="Century Gothic"/>
              </a:rPr>
              <a:t> </a:t>
            </a:r>
            <a:r>
              <a:rPr sz="333" spc="7">
                <a:latin typeface="Century Gothic"/>
                <a:cs typeface="Century Gothic"/>
              </a:rPr>
              <a:t>has</a:t>
            </a:r>
            <a:r>
              <a:rPr sz="333" spc="37">
                <a:latin typeface="Century Gothic"/>
                <a:cs typeface="Century Gothic"/>
              </a:rPr>
              <a:t> </a:t>
            </a:r>
            <a:r>
              <a:rPr sz="333">
                <a:latin typeface="Century Gothic"/>
                <a:cs typeface="Century Gothic"/>
              </a:rPr>
              <a:t>faced</a:t>
            </a:r>
            <a:r>
              <a:rPr sz="333" spc="33">
                <a:latin typeface="Century Gothic"/>
                <a:cs typeface="Century Gothic"/>
              </a:rPr>
              <a:t> </a:t>
            </a:r>
            <a:r>
              <a:rPr sz="333" spc="-7">
                <a:latin typeface="Century Gothic"/>
                <a:cs typeface="Century Gothic"/>
              </a:rPr>
              <a:t>trauma,</a:t>
            </a:r>
            <a:r>
              <a:rPr sz="333" spc="333">
                <a:latin typeface="Century Gothic"/>
                <a:cs typeface="Century Gothic"/>
              </a:rPr>
              <a:t> </a:t>
            </a:r>
            <a:r>
              <a:rPr sz="333" spc="13">
                <a:latin typeface="Century Gothic"/>
                <a:cs typeface="Century Gothic"/>
              </a:rPr>
              <a:t>avoids</a:t>
            </a:r>
            <a:r>
              <a:rPr sz="333" spc="-3">
                <a:latin typeface="Century Gothic"/>
                <a:cs typeface="Century Gothic"/>
              </a:rPr>
              <a:t> </a:t>
            </a:r>
            <a:r>
              <a:rPr sz="333" spc="13">
                <a:latin typeface="Century Gothic"/>
                <a:cs typeface="Century Gothic"/>
              </a:rPr>
              <a:t>healthcare</a:t>
            </a:r>
            <a:r>
              <a:rPr sz="333">
                <a:latin typeface="Century Gothic"/>
                <a:cs typeface="Century Gothic"/>
              </a:rPr>
              <a:t> </a:t>
            </a:r>
            <a:r>
              <a:rPr sz="333" spc="20">
                <a:latin typeface="Century Gothic"/>
                <a:cs typeface="Century Gothic"/>
              </a:rPr>
              <a:t>settings</a:t>
            </a:r>
            <a:r>
              <a:rPr sz="333">
                <a:latin typeface="Century Gothic"/>
                <a:cs typeface="Century Gothic"/>
              </a:rPr>
              <a:t> </a:t>
            </a:r>
            <a:r>
              <a:rPr sz="333" spc="20">
                <a:latin typeface="Century Gothic"/>
                <a:cs typeface="Century Gothic"/>
              </a:rPr>
              <a:t>due</a:t>
            </a:r>
            <a:r>
              <a:rPr sz="333">
                <a:latin typeface="Century Gothic"/>
                <a:cs typeface="Century Gothic"/>
              </a:rPr>
              <a:t> </a:t>
            </a:r>
            <a:r>
              <a:rPr sz="333" spc="20">
                <a:latin typeface="Century Gothic"/>
                <a:cs typeface="Century Gothic"/>
              </a:rPr>
              <a:t>to</a:t>
            </a:r>
            <a:r>
              <a:rPr sz="333">
                <a:latin typeface="Century Gothic"/>
                <a:cs typeface="Century Gothic"/>
              </a:rPr>
              <a:t> </a:t>
            </a:r>
            <a:r>
              <a:rPr sz="333" spc="20">
                <a:latin typeface="Century Gothic"/>
                <a:cs typeface="Century Gothic"/>
              </a:rPr>
              <a:t>anxiety</a:t>
            </a:r>
            <a:r>
              <a:rPr sz="333">
                <a:latin typeface="Century Gothic"/>
                <a:cs typeface="Century Gothic"/>
              </a:rPr>
              <a:t> </a:t>
            </a:r>
            <a:r>
              <a:rPr sz="333" spc="-17">
                <a:latin typeface="Century Gothic"/>
                <a:cs typeface="Century Gothic"/>
              </a:rPr>
              <a:t>and</a:t>
            </a:r>
            <a:r>
              <a:rPr sz="333" spc="333">
                <a:latin typeface="Century Gothic"/>
                <a:cs typeface="Century Gothic"/>
              </a:rPr>
              <a:t> </a:t>
            </a:r>
            <a:r>
              <a:rPr sz="333">
                <a:latin typeface="Century Gothic"/>
                <a:cs typeface="Century Gothic"/>
              </a:rPr>
              <a:t>past</a:t>
            </a:r>
            <a:r>
              <a:rPr sz="333" spc="83">
                <a:latin typeface="Century Gothic"/>
                <a:cs typeface="Century Gothic"/>
              </a:rPr>
              <a:t> </a:t>
            </a:r>
            <a:r>
              <a:rPr sz="333" spc="-7">
                <a:latin typeface="Century Gothic"/>
                <a:cs typeface="Century Gothic"/>
              </a:rPr>
              <a:t>discrimination.</a:t>
            </a:r>
            <a:endParaRPr sz="333">
              <a:latin typeface="Century Gothic"/>
              <a:cs typeface="Century Gothic"/>
            </a:endParaRPr>
          </a:p>
        </p:txBody>
      </p:sp>
      <p:sp>
        <p:nvSpPr>
          <p:cNvPr id="16" name="object 16">
            <a:extLst>
              <a:ext uri="{C183D7F6-B498-43B3-948B-1728B52AA6E4}">
                <adec:decorative xmlns:adec="http://schemas.microsoft.com/office/drawing/2017/decorative" val="1"/>
              </a:ext>
            </a:extLst>
          </p:cNvPr>
          <p:cNvSpPr/>
          <p:nvPr/>
        </p:nvSpPr>
        <p:spPr>
          <a:xfrm>
            <a:off x="0" y="0"/>
            <a:ext cx="3821007" cy="964353"/>
          </a:xfrm>
          <a:custGeom>
            <a:avLst/>
            <a:gdLst/>
            <a:ahLst/>
            <a:cxnLst/>
            <a:rect l="l" t="t" r="r" b="b"/>
            <a:pathLst>
              <a:path w="5731510" h="1446530">
                <a:moveTo>
                  <a:pt x="5731406" y="1446198"/>
                </a:moveTo>
                <a:lnTo>
                  <a:pt x="0" y="1446198"/>
                </a:lnTo>
                <a:lnTo>
                  <a:pt x="0" y="0"/>
                </a:lnTo>
                <a:lnTo>
                  <a:pt x="5685777" y="0"/>
                </a:lnTo>
                <a:lnTo>
                  <a:pt x="5348447" y="674674"/>
                </a:lnTo>
                <a:lnTo>
                  <a:pt x="5731406" y="1440607"/>
                </a:lnTo>
                <a:lnTo>
                  <a:pt x="5731406" y="1446198"/>
                </a:lnTo>
                <a:close/>
              </a:path>
            </a:pathLst>
          </a:custGeom>
          <a:solidFill>
            <a:srgbClr val="EDAE90"/>
          </a:solidFill>
        </p:spPr>
        <p:txBody>
          <a:bodyPr wrap="square" lIns="0" tIns="0" rIns="0" bIns="0" rtlCol="0"/>
          <a:lstStyle/>
          <a:p>
            <a:endParaRPr/>
          </a:p>
        </p:txBody>
      </p:sp>
    </p:spTree>
    <p:extLst>
      <p:ext uri="{BB962C8B-B14F-4D97-AF65-F5344CB8AC3E}">
        <p14:creationId xmlns:p14="http://schemas.microsoft.com/office/powerpoint/2010/main" val="39445025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87419" y="1291759"/>
            <a:ext cx="4179147" cy="332255"/>
          </a:xfrm>
          <a:prstGeom prst="rect">
            <a:avLst/>
          </a:prstGeom>
        </p:spPr>
        <p:txBody>
          <a:bodyPr vert="horz" wrap="square" lIns="0" tIns="22437" rIns="0" bIns="0" rtlCol="0">
            <a:spAutoFit/>
          </a:bodyPr>
          <a:lstStyle/>
          <a:p>
            <a:pPr algn="ctr">
              <a:lnSpc>
                <a:spcPct val="100000"/>
              </a:lnSpc>
              <a:spcBef>
                <a:spcPts val="177"/>
              </a:spcBef>
            </a:pPr>
            <a:r>
              <a:rPr sz="1200" spc="-30">
                <a:solidFill>
                  <a:srgbClr val="202529"/>
                </a:solidFill>
                <a:latin typeface="Lucida Sans"/>
                <a:cs typeface="Lucida Sans"/>
              </a:rPr>
              <a:t>Awareness,</a:t>
            </a:r>
            <a:r>
              <a:rPr sz="1200" spc="-47">
                <a:solidFill>
                  <a:srgbClr val="202529"/>
                </a:solidFill>
                <a:latin typeface="Lucida Sans"/>
                <a:cs typeface="Lucida Sans"/>
              </a:rPr>
              <a:t> </a:t>
            </a:r>
            <a:r>
              <a:rPr sz="1200" spc="-7">
                <a:solidFill>
                  <a:srgbClr val="202529"/>
                </a:solidFill>
                <a:latin typeface="Lucida Sans"/>
                <a:cs typeface="Lucida Sans"/>
              </a:rPr>
              <a:t>Advocacy</a:t>
            </a:r>
            <a:r>
              <a:rPr sz="1200" spc="-47">
                <a:solidFill>
                  <a:srgbClr val="202529"/>
                </a:solidFill>
                <a:latin typeface="Lucida Sans"/>
                <a:cs typeface="Lucida Sans"/>
              </a:rPr>
              <a:t> </a:t>
            </a:r>
            <a:r>
              <a:rPr sz="1200">
                <a:solidFill>
                  <a:srgbClr val="202529"/>
                </a:solidFill>
                <a:latin typeface="Lucida Sans"/>
                <a:cs typeface="Lucida Sans"/>
              </a:rPr>
              <a:t>&amp;</a:t>
            </a:r>
            <a:r>
              <a:rPr sz="1200" spc="-43">
                <a:solidFill>
                  <a:srgbClr val="202529"/>
                </a:solidFill>
                <a:latin typeface="Lucida Sans"/>
                <a:cs typeface="Lucida Sans"/>
              </a:rPr>
              <a:t> </a:t>
            </a:r>
            <a:r>
              <a:rPr sz="1200" spc="-7">
                <a:solidFill>
                  <a:srgbClr val="202529"/>
                </a:solidFill>
                <a:latin typeface="Lucida Sans"/>
                <a:cs typeface="Lucida Sans"/>
              </a:rPr>
              <a:t>Action</a:t>
            </a:r>
            <a:endParaRPr sz="1200">
              <a:latin typeface="Lucida Sans"/>
              <a:cs typeface="Lucida Sans"/>
            </a:endParaRPr>
          </a:p>
          <a:p>
            <a:pPr marL="8467" marR="3387" indent="-423" algn="ctr">
              <a:lnSpc>
                <a:spcPct val="107600"/>
              </a:lnSpc>
            </a:pPr>
            <a:r>
              <a:rPr sz="1200">
                <a:solidFill>
                  <a:srgbClr val="202529"/>
                </a:solidFill>
                <a:latin typeface="Lucida Sans"/>
                <a:cs typeface="Lucida Sans"/>
              </a:rPr>
              <a:t>A</a:t>
            </a:r>
            <a:r>
              <a:rPr sz="1200" spc="-40">
                <a:solidFill>
                  <a:srgbClr val="202529"/>
                </a:solidFill>
                <a:latin typeface="Lucida Sans"/>
                <a:cs typeface="Lucida Sans"/>
              </a:rPr>
              <a:t> </a:t>
            </a:r>
            <a:r>
              <a:rPr sz="1200" spc="-200">
                <a:solidFill>
                  <a:srgbClr val="202529"/>
                </a:solidFill>
                <a:latin typeface="Lucida Sans"/>
                <a:cs typeface="Lucida Sans"/>
              </a:rPr>
              <a:t>12</a:t>
            </a:r>
            <a:r>
              <a:rPr sz="1200" spc="-10">
                <a:solidFill>
                  <a:srgbClr val="202529"/>
                </a:solidFill>
                <a:latin typeface="Lucida Sans"/>
                <a:cs typeface="Lucida Sans"/>
              </a:rPr>
              <a:t> </a:t>
            </a:r>
            <a:r>
              <a:rPr sz="1200">
                <a:solidFill>
                  <a:srgbClr val="202529"/>
                </a:solidFill>
                <a:latin typeface="Lucida Sans"/>
                <a:cs typeface="Lucida Sans"/>
              </a:rPr>
              <a:t>Week</a:t>
            </a:r>
            <a:r>
              <a:rPr sz="1200" spc="-27">
                <a:solidFill>
                  <a:srgbClr val="202529"/>
                </a:solidFill>
                <a:latin typeface="Lucida Sans"/>
                <a:cs typeface="Lucida Sans"/>
              </a:rPr>
              <a:t> </a:t>
            </a:r>
            <a:r>
              <a:rPr sz="1200" spc="-53">
                <a:solidFill>
                  <a:srgbClr val="202529"/>
                </a:solidFill>
                <a:latin typeface="Lucida Sans"/>
                <a:cs typeface="Lucida Sans"/>
              </a:rPr>
              <a:t>Programme</a:t>
            </a:r>
            <a:r>
              <a:rPr sz="1200" spc="-23">
                <a:solidFill>
                  <a:srgbClr val="202529"/>
                </a:solidFill>
                <a:latin typeface="Lucida Sans"/>
                <a:cs typeface="Lucida Sans"/>
              </a:rPr>
              <a:t> </a:t>
            </a:r>
            <a:r>
              <a:rPr sz="1200" spc="-47">
                <a:solidFill>
                  <a:srgbClr val="202529"/>
                </a:solidFill>
                <a:latin typeface="Lucida Sans"/>
                <a:cs typeface="Lucida Sans"/>
              </a:rPr>
              <a:t>Empowerment</a:t>
            </a:r>
            <a:r>
              <a:rPr sz="1200" spc="-27">
                <a:solidFill>
                  <a:srgbClr val="202529"/>
                </a:solidFill>
                <a:latin typeface="Lucida Sans"/>
                <a:cs typeface="Lucida Sans"/>
              </a:rPr>
              <a:t> </a:t>
            </a:r>
            <a:r>
              <a:rPr sz="1200" spc="-63">
                <a:solidFill>
                  <a:srgbClr val="202529"/>
                </a:solidFill>
                <a:latin typeface="Lucida Sans"/>
                <a:cs typeface="Lucida Sans"/>
              </a:rPr>
              <a:t>journey</a:t>
            </a:r>
            <a:r>
              <a:rPr sz="1200" spc="-23">
                <a:solidFill>
                  <a:srgbClr val="202529"/>
                </a:solidFill>
                <a:latin typeface="Lucida Sans"/>
                <a:cs typeface="Lucida Sans"/>
              </a:rPr>
              <a:t> </a:t>
            </a:r>
            <a:r>
              <a:rPr sz="1200" spc="-57">
                <a:solidFill>
                  <a:srgbClr val="202529"/>
                </a:solidFill>
                <a:latin typeface="Lucida Sans"/>
                <a:cs typeface="Lucida Sans"/>
              </a:rPr>
              <a:t>for</a:t>
            </a:r>
            <a:r>
              <a:rPr sz="1200" spc="-23">
                <a:solidFill>
                  <a:srgbClr val="202529"/>
                </a:solidFill>
                <a:latin typeface="Lucida Sans"/>
                <a:cs typeface="Lucida Sans"/>
              </a:rPr>
              <a:t> </a:t>
            </a:r>
            <a:r>
              <a:rPr sz="1200" spc="-57">
                <a:solidFill>
                  <a:srgbClr val="202529"/>
                </a:solidFill>
                <a:latin typeface="Lucida Sans"/>
                <a:cs typeface="Lucida Sans"/>
              </a:rPr>
              <a:t>women</a:t>
            </a:r>
            <a:r>
              <a:rPr sz="1200" spc="-27">
                <a:solidFill>
                  <a:srgbClr val="202529"/>
                </a:solidFill>
                <a:latin typeface="Lucida Sans"/>
                <a:cs typeface="Lucida Sans"/>
              </a:rPr>
              <a:t> </a:t>
            </a:r>
            <a:r>
              <a:rPr sz="1200" spc="-17">
                <a:solidFill>
                  <a:srgbClr val="202529"/>
                </a:solidFill>
                <a:latin typeface="Lucida Sans"/>
                <a:cs typeface="Lucida Sans"/>
              </a:rPr>
              <a:t>to </a:t>
            </a:r>
            <a:r>
              <a:rPr sz="1200" spc="-57">
                <a:solidFill>
                  <a:srgbClr val="202529"/>
                </a:solidFill>
                <a:latin typeface="Lucida Sans"/>
                <a:cs typeface="Lucida Sans"/>
              </a:rPr>
              <a:t>break</a:t>
            </a:r>
            <a:r>
              <a:rPr sz="1200" spc="-40">
                <a:solidFill>
                  <a:srgbClr val="202529"/>
                </a:solidFill>
                <a:latin typeface="Lucida Sans"/>
                <a:cs typeface="Lucida Sans"/>
              </a:rPr>
              <a:t> </a:t>
            </a:r>
            <a:r>
              <a:rPr sz="1200" spc="-60">
                <a:solidFill>
                  <a:srgbClr val="202529"/>
                </a:solidFill>
                <a:latin typeface="Lucida Sans"/>
                <a:cs typeface="Lucida Sans"/>
              </a:rPr>
              <a:t>barriers</a:t>
            </a:r>
            <a:r>
              <a:rPr sz="1200" spc="-37">
                <a:solidFill>
                  <a:srgbClr val="202529"/>
                </a:solidFill>
                <a:latin typeface="Lucida Sans"/>
                <a:cs typeface="Lucida Sans"/>
              </a:rPr>
              <a:t> </a:t>
            </a:r>
            <a:r>
              <a:rPr sz="1200" spc="-70">
                <a:solidFill>
                  <a:srgbClr val="202529"/>
                </a:solidFill>
                <a:latin typeface="Lucida Sans"/>
                <a:cs typeface="Lucida Sans"/>
              </a:rPr>
              <a:t>and</a:t>
            </a:r>
            <a:r>
              <a:rPr sz="1200" spc="-27">
                <a:solidFill>
                  <a:srgbClr val="202529"/>
                </a:solidFill>
                <a:latin typeface="Lucida Sans"/>
                <a:cs typeface="Lucida Sans"/>
              </a:rPr>
              <a:t> </a:t>
            </a:r>
            <a:r>
              <a:rPr sz="1200" spc="-43">
                <a:solidFill>
                  <a:srgbClr val="202529"/>
                </a:solidFill>
                <a:latin typeface="Lucida Sans"/>
                <a:cs typeface="Lucida Sans"/>
              </a:rPr>
              <a:t>confidently</a:t>
            </a:r>
            <a:r>
              <a:rPr sz="1200" spc="-50">
                <a:solidFill>
                  <a:srgbClr val="202529"/>
                </a:solidFill>
                <a:latin typeface="Lucida Sans"/>
                <a:cs typeface="Lucida Sans"/>
              </a:rPr>
              <a:t> </a:t>
            </a:r>
            <a:r>
              <a:rPr sz="1200">
                <a:solidFill>
                  <a:srgbClr val="202529"/>
                </a:solidFill>
                <a:latin typeface="Lucida Sans"/>
                <a:cs typeface="Lucida Sans"/>
              </a:rPr>
              <a:t>access</a:t>
            </a:r>
            <a:r>
              <a:rPr sz="1200" spc="-50">
                <a:solidFill>
                  <a:srgbClr val="202529"/>
                </a:solidFill>
                <a:latin typeface="Lucida Sans"/>
                <a:cs typeface="Lucida Sans"/>
              </a:rPr>
              <a:t> </a:t>
            </a:r>
            <a:r>
              <a:rPr sz="1200" spc="-43">
                <a:solidFill>
                  <a:srgbClr val="202529"/>
                </a:solidFill>
                <a:latin typeface="Lucida Sans"/>
                <a:cs typeface="Lucida Sans"/>
              </a:rPr>
              <a:t>the</a:t>
            </a:r>
            <a:r>
              <a:rPr sz="1200" spc="-40">
                <a:solidFill>
                  <a:srgbClr val="202529"/>
                </a:solidFill>
                <a:latin typeface="Lucida Sans"/>
                <a:cs typeface="Lucida Sans"/>
              </a:rPr>
              <a:t> </a:t>
            </a:r>
            <a:r>
              <a:rPr sz="1200" spc="-17">
                <a:solidFill>
                  <a:srgbClr val="202529"/>
                </a:solidFill>
                <a:latin typeface="Lucida Sans"/>
                <a:cs typeface="Lucida Sans"/>
              </a:rPr>
              <a:t>care</a:t>
            </a:r>
            <a:r>
              <a:rPr sz="1200" spc="-40">
                <a:solidFill>
                  <a:srgbClr val="202529"/>
                </a:solidFill>
                <a:latin typeface="Lucida Sans"/>
                <a:cs typeface="Lucida Sans"/>
              </a:rPr>
              <a:t> </a:t>
            </a:r>
            <a:r>
              <a:rPr sz="1200" spc="-33">
                <a:solidFill>
                  <a:srgbClr val="202529"/>
                </a:solidFill>
                <a:latin typeface="Lucida Sans"/>
                <a:cs typeface="Lucida Sans"/>
              </a:rPr>
              <a:t>they</a:t>
            </a:r>
            <a:r>
              <a:rPr sz="1200" spc="-40">
                <a:solidFill>
                  <a:srgbClr val="202529"/>
                </a:solidFill>
                <a:latin typeface="Lucida Sans"/>
                <a:cs typeface="Lucida Sans"/>
              </a:rPr>
              <a:t> </a:t>
            </a:r>
            <a:r>
              <a:rPr sz="1200" spc="-17">
                <a:solidFill>
                  <a:srgbClr val="202529"/>
                </a:solidFill>
                <a:latin typeface="Lucida Sans"/>
                <a:cs typeface="Lucida Sans"/>
              </a:rPr>
              <a:t>deserve.</a:t>
            </a:r>
            <a:endParaRPr sz="1200">
              <a:latin typeface="Lucida Sans"/>
              <a:cs typeface="Lucida Sans"/>
            </a:endParaRPr>
          </a:p>
        </p:txBody>
      </p:sp>
      <p:sp>
        <p:nvSpPr>
          <p:cNvPr id="3" name="object 3"/>
          <p:cNvSpPr txBox="1"/>
          <p:nvPr/>
        </p:nvSpPr>
        <p:spPr>
          <a:xfrm>
            <a:off x="4150535" y="2276009"/>
            <a:ext cx="3853180" cy="220446"/>
          </a:xfrm>
          <a:prstGeom prst="rect">
            <a:avLst/>
          </a:prstGeom>
        </p:spPr>
        <p:txBody>
          <a:bodyPr vert="horz" wrap="square" lIns="0" tIns="8467" rIns="0" bIns="0" rtlCol="0">
            <a:spAutoFit/>
          </a:bodyPr>
          <a:lstStyle/>
          <a:p>
            <a:pPr marL="8467" marR="3387" algn="ctr">
              <a:lnSpc>
                <a:spcPct val="107600"/>
              </a:lnSpc>
              <a:spcBef>
                <a:spcPts val="67"/>
              </a:spcBef>
            </a:pPr>
            <a:r>
              <a:rPr sz="1200" spc="-57">
                <a:solidFill>
                  <a:srgbClr val="202529"/>
                </a:solidFill>
                <a:latin typeface="Lucida Sans"/>
                <a:cs typeface="Lucida Sans"/>
              </a:rPr>
              <a:t>Unlocking</a:t>
            </a:r>
            <a:r>
              <a:rPr sz="1200" spc="-30">
                <a:solidFill>
                  <a:srgbClr val="202529"/>
                </a:solidFill>
                <a:latin typeface="Lucida Sans"/>
                <a:cs typeface="Lucida Sans"/>
              </a:rPr>
              <a:t> </a:t>
            </a:r>
            <a:r>
              <a:rPr sz="1200" spc="-50">
                <a:solidFill>
                  <a:srgbClr val="202529"/>
                </a:solidFill>
                <a:latin typeface="Lucida Sans"/>
                <a:cs typeface="Lucida Sans"/>
              </a:rPr>
              <a:t>women’s</a:t>
            </a:r>
            <a:r>
              <a:rPr sz="1200" spc="-30">
                <a:solidFill>
                  <a:srgbClr val="202529"/>
                </a:solidFill>
                <a:latin typeface="Lucida Sans"/>
                <a:cs typeface="Lucida Sans"/>
              </a:rPr>
              <a:t> </a:t>
            </a:r>
            <a:r>
              <a:rPr sz="1200" spc="-57">
                <a:solidFill>
                  <a:srgbClr val="202529"/>
                </a:solidFill>
                <a:latin typeface="Lucida Sans"/>
                <a:cs typeface="Lucida Sans"/>
              </a:rPr>
              <a:t>health,</a:t>
            </a:r>
            <a:r>
              <a:rPr sz="1200" spc="-30">
                <a:solidFill>
                  <a:srgbClr val="202529"/>
                </a:solidFill>
                <a:latin typeface="Lucida Sans"/>
                <a:cs typeface="Lucida Sans"/>
              </a:rPr>
              <a:t> </a:t>
            </a:r>
            <a:r>
              <a:rPr sz="1200" spc="-20">
                <a:solidFill>
                  <a:srgbClr val="202529"/>
                </a:solidFill>
                <a:latin typeface="Lucida Sans"/>
                <a:cs typeface="Lucida Sans"/>
              </a:rPr>
              <a:t>voice</a:t>
            </a:r>
            <a:r>
              <a:rPr sz="1200" spc="-30">
                <a:solidFill>
                  <a:srgbClr val="202529"/>
                </a:solidFill>
                <a:latin typeface="Lucida Sans"/>
                <a:cs typeface="Lucida Sans"/>
              </a:rPr>
              <a:t> </a:t>
            </a:r>
            <a:r>
              <a:rPr sz="1200">
                <a:solidFill>
                  <a:srgbClr val="202529"/>
                </a:solidFill>
                <a:latin typeface="Lucida Sans"/>
                <a:cs typeface="Lucida Sans"/>
              </a:rPr>
              <a:t>&amp;</a:t>
            </a:r>
            <a:r>
              <a:rPr sz="1200" spc="-30">
                <a:solidFill>
                  <a:srgbClr val="202529"/>
                </a:solidFill>
                <a:latin typeface="Lucida Sans"/>
                <a:cs typeface="Lucida Sans"/>
              </a:rPr>
              <a:t> </a:t>
            </a:r>
            <a:r>
              <a:rPr sz="1200" spc="-43">
                <a:solidFill>
                  <a:srgbClr val="202529"/>
                </a:solidFill>
                <a:latin typeface="Lucida Sans"/>
                <a:cs typeface="Lucida Sans"/>
              </a:rPr>
              <a:t>power,</a:t>
            </a:r>
            <a:r>
              <a:rPr sz="1200" spc="-30">
                <a:solidFill>
                  <a:srgbClr val="202529"/>
                </a:solidFill>
                <a:latin typeface="Lucida Sans"/>
                <a:cs typeface="Lucida Sans"/>
              </a:rPr>
              <a:t> </a:t>
            </a:r>
            <a:r>
              <a:rPr sz="1200" spc="-33">
                <a:solidFill>
                  <a:srgbClr val="202529"/>
                </a:solidFill>
                <a:latin typeface="Lucida Sans"/>
                <a:cs typeface="Lucida Sans"/>
              </a:rPr>
              <a:t>to</a:t>
            </a:r>
            <a:r>
              <a:rPr sz="1200" spc="-30">
                <a:solidFill>
                  <a:srgbClr val="202529"/>
                </a:solidFill>
                <a:latin typeface="Lucida Sans"/>
                <a:cs typeface="Lucida Sans"/>
              </a:rPr>
              <a:t> </a:t>
            </a:r>
            <a:r>
              <a:rPr sz="1200" spc="-7">
                <a:solidFill>
                  <a:srgbClr val="202529"/>
                </a:solidFill>
                <a:latin typeface="Lucida Sans"/>
                <a:cs typeface="Lucida Sans"/>
              </a:rPr>
              <a:t>access </a:t>
            </a:r>
            <a:r>
              <a:rPr sz="1200" spc="-57">
                <a:solidFill>
                  <a:srgbClr val="202529"/>
                </a:solidFill>
                <a:latin typeface="Lucida Sans"/>
                <a:cs typeface="Lucida Sans"/>
              </a:rPr>
              <a:t>equitable</a:t>
            </a:r>
            <a:r>
              <a:rPr sz="1200" spc="-27">
                <a:solidFill>
                  <a:srgbClr val="202529"/>
                </a:solidFill>
                <a:latin typeface="Lucida Sans"/>
                <a:cs typeface="Lucida Sans"/>
              </a:rPr>
              <a:t> </a:t>
            </a:r>
            <a:r>
              <a:rPr sz="1200" spc="-43">
                <a:solidFill>
                  <a:srgbClr val="202529"/>
                </a:solidFill>
                <a:latin typeface="Lucida Sans"/>
                <a:cs typeface="Lucida Sans"/>
              </a:rPr>
              <a:t>healthcare,</a:t>
            </a:r>
            <a:r>
              <a:rPr sz="1200" spc="-23">
                <a:solidFill>
                  <a:srgbClr val="202529"/>
                </a:solidFill>
                <a:latin typeface="Lucida Sans"/>
                <a:cs typeface="Lucida Sans"/>
              </a:rPr>
              <a:t> </a:t>
            </a:r>
            <a:r>
              <a:rPr sz="1200" spc="-37">
                <a:solidFill>
                  <a:srgbClr val="202529"/>
                </a:solidFill>
                <a:latin typeface="Lucida Sans"/>
                <a:cs typeface="Lucida Sans"/>
              </a:rPr>
              <a:t>self</a:t>
            </a:r>
            <a:r>
              <a:rPr sz="1200" spc="-27">
                <a:solidFill>
                  <a:srgbClr val="202529"/>
                </a:solidFill>
                <a:latin typeface="Lucida Sans"/>
                <a:cs typeface="Lucida Sans"/>
              </a:rPr>
              <a:t> advocate,</a:t>
            </a:r>
            <a:r>
              <a:rPr sz="1200" spc="-23">
                <a:solidFill>
                  <a:srgbClr val="202529"/>
                </a:solidFill>
                <a:latin typeface="Lucida Sans"/>
                <a:cs typeface="Lucida Sans"/>
              </a:rPr>
              <a:t> </a:t>
            </a:r>
            <a:r>
              <a:rPr sz="1200" spc="-70">
                <a:solidFill>
                  <a:srgbClr val="202529"/>
                </a:solidFill>
                <a:latin typeface="Lucida Sans"/>
                <a:cs typeface="Lucida Sans"/>
              </a:rPr>
              <a:t>and</a:t>
            </a:r>
            <a:r>
              <a:rPr sz="1200" spc="-27">
                <a:solidFill>
                  <a:srgbClr val="202529"/>
                </a:solidFill>
                <a:latin typeface="Lucida Sans"/>
                <a:cs typeface="Lucida Sans"/>
              </a:rPr>
              <a:t> </a:t>
            </a:r>
            <a:r>
              <a:rPr sz="1200" spc="-47">
                <a:solidFill>
                  <a:srgbClr val="202529"/>
                </a:solidFill>
                <a:latin typeface="Lucida Sans"/>
                <a:cs typeface="Lucida Sans"/>
              </a:rPr>
              <a:t>navigate</a:t>
            </a:r>
            <a:r>
              <a:rPr sz="1200" spc="-23">
                <a:solidFill>
                  <a:srgbClr val="202529"/>
                </a:solidFill>
                <a:latin typeface="Lucida Sans"/>
                <a:cs typeface="Lucida Sans"/>
              </a:rPr>
              <a:t> </a:t>
            </a:r>
            <a:r>
              <a:rPr sz="1200" spc="-37">
                <a:solidFill>
                  <a:srgbClr val="202529"/>
                </a:solidFill>
                <a:latin typeface="Lucida Sans"/>
                <a:cs typeface="Lucida Sans"/>
              </a:rPr>
              <a:t>health </a:t>
            </a:r>
            <a:r>
              <a:rPr sz="1200" spc="-7">
                <a:solidFill>
                  <a:srgbClr val="202529"/>
                </a:solidFill>
                <a:latin typeface="Lucida Sans"/>
                <a:cs typeface="Lucida Sans"/>
              </a:rPr>
              <a:t>services.</a:t>
            </a:r>
            <a:endParaRPr sz="1200">
              <a:latin typeface="Lucida Sans"/>
              <a:cs typeface="Lucida Sans"/>
            </a:endParaRPr>
          </a:p>
        </p:txBody>
      </p:sp>
      <p:sp>
        <p:nvSpPr>
          <p:cNvPr id="4" name="object 4">
            <a:extLst>
              <a:ext uri="{C183D7F6-B498-43B3-948B-1728B52AA6E4}">
                <adec:decorative xmlns:adec="http://schemas.microsoft.com/office/drawing/2017/decorative" val="1"/>
              </a:ext>
            </a:extLst>
          </p:cNvPr>
          <p:cNvSpPr/>
          <p:nvPr/>
        </p:nvSpPr>
        <p:spPr>
          <a:xfrm>
            <a:off x="5288585" y="3076346"/>
            <a:ext cx="1695873" cy="0"/>
          </a:xfrm>
          <a:custGeom>
            <a:avLst/>
            <a:gdLst/>
            <a:ahLst/>
            <a:cxnLst/>
            <a:rect l="l" t="t" r="r" b="b"/>
            <a:pathLst>
              <a:path w="2543809">
                <a:moveTo>
                  <a:pt x="0" y="0"/>
                </a:moveTo>
                <a:lnTo>
                  <a:pt x="2543698" y="0"/>
                </a:lnTo>
              </a:path>
            </a:pathLst>
          </a:custGeom>
          <a:ln w="38100">
            <a:solidFill>
              <a:srgbClr val="C87E41"/>
            </a:solidFill>
          </a:ln>
        </p:spPr>
        <p:txBody>
          <a:bodyPr wrap="square" lIns="0" tIns="0" rIns="0" bIns="0" rtlCol="0"/>
          <a:lstStyle/>
          <a:p>
            <a:endParaRPr/>
          </a:p>
        </p:txBody>
      </p:sp>
      <p:pic>
        <p:nvPicPr>
          <p:cNvPr id="5" name="object 5">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363850" y="1533599"/>
            <a:ext cx="971549" cy="507991"/>
          </a:xfrm>
          <a:prstGeom prst="rect">
            <a:avLst/>
          </a:prstGeom>
        </p:spPr>
      </p:pic>
      <p:sp>
        <p:nvSpPr>
          <p:cNvPr id="6" name="object 6"/>
          <p:cNvSpPr txBox="1"/>
          <p:nvPr/>
        </p:nvSpPr>
        <p:spPr>
          <a:xfrm>
            <a:off x="226240" y="2148891"/>
            <a:ext cx="3243580" cy="1010085"/>
          </a:xfrm>
          <a:prstGeom prst="rect">
            <a:avLst/>
          </a:prstGeom>
        </p:spPr>
        <p:txBody>
          <a:bodyPr vert="horz" wrap="square" lIns="0" tIns="8467" rIns="0" bIns="0" rtlCol="0">
            <a:spAutoFit/>
          </a:bodyPr>
          <a:lstStyle/>
          <a:p>
            <a:pPr marR="97372" algn="ctr">
              <a:lnSpc>
                <a:spcPct val="100000"/>
              </a:lnSpc>
              <a:spcBef>
                <a:spcPts val="67"/>
              </a:spcBef>
            </a:pPr>
            <a:r>
              <a:rPr sz="5400" spc="-50">
                <a:solidFill>
                  <a:srgbClr val="C87E41"/>
                </a:solidFill>
                <a:latin typeface="Arial Narrow"/>
                <a:cs typeface="Arial Narrow"/>
              </a:rPr>
              <a:t>Unlocked</a:t>
            </a:r>
            <a:endParaRPr sz="5400">
              <a:latin typeface="Arial Narrow"/>
              <a:cs typeface="Arial Narrow"/>
            </a:endParaRPr>
          </a:p>
          <a:p>
            <a:pPr marR="36408" algn="ctr">
              <a:lnSpc>
                <a:spcPct val="100000"/>
              </a:lnSpc>
              <a:spcBef>
                <a:spcPts val="2260"/>
              </a:spcBef>
            </a:pPr>
            <a:r>
              <a:rPr sz="1333" spc="-7">
                <a:solidFill>
                  <a:srgbClr val="202529"/>
                </a:solidFill>
                <a:latin typeface="Lucida Sans"/>
                <a:cs typeface="Lucida Sans"/>
              </a:rPr>
              <a:t>Developed</a:t>
            </a:r>
            <a:endParaRPr sz="1333">
              <a:latin typeface="Lucida Sans"/>
              <a:cs typeface="Lucida Sans"/>
            </a:endParaRPr>
          </a:p>
          <a:p>
            <a:pPr marL="8467" marR="3387" algn="ctr">
              <a:lnSpc>
                <a:spcPct val="115599"/>
              </a:lnSpc>
              <a:spcBef>
                <a:spcPts val="3"/>
              </a:spcBef>
            </a:pPr>
            <a:r>
              <a:rPr sz="1333">
                <a:solidFill>
                  <a:srgbClr val="202529"/>
                </a:solidFill>
                <a:latin typeface="Lucida Sans"/>
                <a:cs typeface="Lucida Sans"/>
              </a:rPr>
              <a:t>In</a:t>
            </a:r>
            <a:r>
              <a:rPr sz="1333" spc="-70">
                <a:solidFill>
                  <a:srgbClr val="202529"/>
                </a:solidFill>
                <a:latin typeface="Lucida Sans"/>
                <a:cs typeface="Lucida Sans"/>
              </a:rPr>
              <a:t> </a:t>
            </a:r>
            <a:r>
              <a:rPr sz="1333">
                <a:solidFill>
                  <a:srgbClr val="202529"/>
                </a:solidFill>
                <a:latin typeface="Lucida Sans"/>
                <a:cs typeface="Lucida Sans"/>
              </a:rPr>
              <a:t>partnership</a:t>
            </a:r>
            <a:r>
              <a:rPr sz="1333" spc="-67">
                <a:solidFill>
                  <a:srgbClr val="202529"/>
                </a:solidFill>
                <a:latin typeface="Lucida Sans"/>
                <a:cs typeface="Lucida Sans"/>
              </a:rPr>
              <a:t> </a:t>
            </a:r>
            <a:r>
              <a:rPr sz="1333">
                <a:solidFill>
                  <a:srgbClr val="202529"/>
                </a:solidFill>
                <a:latin typeface="Lucida Sans"/>
                <a:cs typeface="Lucida Sans"/>
              </a:rPr>
              <a:t>with</a:t>
            </a:r>
            <a:r>
              <a:rPr sz="1333" spc="-67">
                <a:solidFill>
                  <a:srgbClr val="202529"/>
                </a:solidFill>
                <a:latin typeface="Lucida Sans"/>
                <a:cs typeface="Lucida Sans"/>
              </a:rPr>
              <a:t> </a:t>
            </a:r>
            <a:r>
              <a:rPr sz="1333">
                <a:solidFill>
                  <a:srgbClr val="202529"/>
                </a:solidFill>
                <a:latin typeface="Lucida Sans"/>
                <a:cs typeface="Lucida Sans"/>
              </a:rPr>
              <a:t>local</a:t>
            </a:r>
            <a:r>
              <a:rPr sz="1333" spc="-67">
                <a:solidFill>
                  <a:srgbClr val="202529"/>
                </a:solidFill>
                <a:latin typeface="Lucida Sans"/>
                <a:cs typeface="Lucida Sans"/>
              </a:rPr>
              <a:t> </a:t>
            </a:r>
            <a:r>
              <a:rPr sz="1333" spc="-17">
                <a:solidFill>
                  <a:srgbClr val="202529"/>
                </a:solidFill>
                <a:latin typeface="Lucida Sans"/>
                <a:cs typeface="Lucida Sans"/>
              </a:rPr>
              <a:t>women,</a:t>
            </a:r>
            <a:r>
              <a:rPr sz="1333" spc="-67">
                <a:solidFill>
                  <a:srgbClr val="202529"/>
                </a:solidFill>
                <a:latin typeface="Lucida Sans"/>
                <a:cs typeface="Lucida Sans"/>
              </a:rPr>
              <a:t> </a:t>
            </a:r>
            <a:r>
              <a:rPr sz="1333" spc="-7">
                <a:solidFill>
                  <a:srgbClr val="202529"/>
                </a:solidFill>
                <a:latin typeface="Lucida Sans"/>
                <a:cs typeface="Lucida Sans"/>
              </a:rPr>
              <a:t>health </a:t>
            </a:r>
            <a:r>
              <a:rPr sz="1333">
                <a:solidFill>
                  <a:srgbClr val="202529"/>
                </a:solidFill>
                <a:latin typeface="Lucida Sans"/>
                <a:cs typeface="Lucida Sans"/>
              </a:rPr>
              <a:t>advocates</a:t>
            </a:r>
            <a:r>
              <a:rPr sz="1333" spc="-37">
                <a:solidFill>
                  <a:srgbClr val="202529"/>
                </a:solidFill>
                <a:latin typeface="Lucida Sans"/>
                <a:cs typeface="Lucida Sans"/>
              </a:rPr>
              <a:t> </a:t>
            </a:r>
            <a:r>
              <a:rPr sz="1333">
                <a:solidFill>
                  <a:srgbClr val="202529"/>
                </a:solidFill>
                <a:latin typeface="Lucida Sans"/>
                <a:cs typeface="Lucida Sans"/>
              </a:rPr>
              <a:t>and</a:t>
            </a:r>
            <a:r>
              <a:rPr sz="1333" spc="-37">
                <a:solidFill>
                  <a:srgbClr val="202529"/>
                </a:solidFill>
                <a:latin typeface="Lucida Sans"/>
                <a:cs typeface="Lucida Sans"/>
              </a:rPr>
              <a:t> </a:t>
            </a:r>
            <a:r>
              <a:rPr sz="1333">
                <a:solidFill>
                  <a:srgbClr val="202529"/>
                </a:solidFill>
                <a:latin typeface="Lucida Sans"/>
                <a:cs typeface="Lucida Sans"/>
              </a:rPr>
              <a:t>community</a:t>
            </a:r>
            <a:r>
              <a:rPr sz="1333" spc="-37">
                <a:solidFill>
                  <a:srgbClr val="202529"/>
                </a:solidFill>
                <a:latin typeface="Lucida Sans"/>
                <a:cs typeface="Lucida Sans"/>
              </a:rPr>
              <a:t> </a:t>
            </a:r>
            <a:r>
              <a:rPr sz="1333" spc="-7">
                <a:solidFill>
                  <a:srgbClr val="202529"/>
                </a:solidFill>
                <a:latin typeface="Lucida Sans"/>
                <a:cs typeface="Lucida Sans"/>
              </a:rPr>
              <a:t>voices</a:t>
            </a:r>
            <a:endParaRPr sz="1333">
              <a:latin typeface="Lucida Sans"/>
              <a:cs typeface="Lucida Sans"/>
            </a:endParaRPr>
          </a:p>
        </p:txBody>
      </p:sp>
      <p:sp>
        <p:nvSpPr>
          <p:cNvPr id="7" name="object 7"/>
          <p:cNvSpPr txBox="1">
            <a:spLocks noGrp="1"/>
          </p:cNvSpPr>
          <p:nvPr>
            <p:ph type="title"/>
          </p:nvPr>
        </p:nvSpPr>
        <p:spPr>
          <a:xfrm>
            <a:off x="95435" y="-92243"/>
            <a:ext cx="11215262" cy="858435"/>
          </a:xfrm>
          <a:prstGeom prst="rect">
            <a:avLst/>
          </a:prstGeom>
        </p:spPr>
        <p:txBody>
          <a:bodyPr vert="horz" wrap="square" lIns="0" tIns="245549" rIns="0" bIns="0" rtlCol="0">
            <a:spAutoFit/>
          </a:bodyPr>
          <a:lstStyle/>
          <a:p>
            <a:pPr marL="8467">
              <a:lnSpc>
                <a:spcPct val="100000"/>
              </a:lnSpc>
              <a:spcBef>
                <a:spcPts val="63"/>
              </a:spcBef>
            </a:pPr>
            <a:r>
              <a:rPr dirty="0"/>
              <a:t>Her</a:t>
            </a:r>
            <a:r>
              <a:rPr spc="-100" dirty="0"/>
              <a:t> </a:t>
            </a:r>
            <a:r>
              <a:rPr dirty="0"/>
              <a:t>Health</a:t>
            </a:r>
            <a:r>
              <a:rPr spc="-100" dirty="0"/>
              <a:t> </a:t>
            </a:r>
            <a:r>
              <a:rPr spc="-7" dirty="0" err="1"/>
              <a:t>Programme</a:t>
            </a:r>
            <a:r>
              <a:rPr lang="en-GB" spc="-7" dirty="0"/>
              <a:t> (1)</a:t>
            </a:r>
            <a:endParaRPr spc="-7" dirty="0"/>
          </a:p>
        </p:txBody>
      </p:sp>
    </p:spTree>
    <p:extLst>
      <p:ext uri="{BB962C8B-B14F-4D97-AF65-F5344CB8AC3E}">
        <p14:creationId xmlns:p14="http://schemas.microsoft.com/office/powerpoint/2010/main" val="42098379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909F01-F1D7-9DC5-1F68-DECE641D8763}"/>
              </a:ext>
            </a:extLst>
          </p:cNvPr>
          <p:cNvSpPr txBox="1">
            <a:spLocks noGrp="1"/>
          </p:cNvSpPr>
          <p:nvPr>
            <p:ph type="title" idx="4294967295"/>
          </p:nvPr>
        </p:nvSpPr>
        <p:spPr>
          <a:xfrm>
            <a:off x="5334000" y="3276600"/>
            <a:ext cx="1828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kern="1200">
                <a:solidFill>
                  <a:schemeClr val="tx1"/>
                </a:solidFill>
                <a:latin typeface="+mn-lt"/>
                <a:ea typeface="+mn-ea"/>
                <a:cs typeface="+mn-cs"/>
              </a:rPr>
              <a:t>Q&amp;A</a:t>
            </a:r>
          </a:p>
        </p:txBody>
      </p:sp>
    </p:spTree>
    <p:extLst>
      <p:ext uri="{BB962C8B-B14F-4D97-AF65-F5344CB8AC3E}">
        <p14:creationId xmlns:p14="http://schemas.microsoft.com/office/powerpoint/2010/main" val="24995567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DE037E-2F97-F128-02DA-756B04782426}"/>
              </a:ext>
            </a:extLst>
          </p:cNvPr>
          <p:cNvSpPr>
            <a:spLocks noGrp="1"/>
          </p:cNvSpPr>
          <p:nvPr>
            <p:ph type="title"/>
          </p:nvPr>
        </p:nvSpPr>
        <p:spPr/>
        <p:txBody>
          <a:bodyPr/>
          <a:lstStyle/>
          <a:p>
            <a:r>
              <a:rPr lang="en-US">
                <a:latin typeface="Avenir Next LT Pro" panose="020B0504020202020204" pitchFamily="34" charset="0"/>
              </a:rPr>
              <a:t>Flourishing communities’ the legacy.</a:t>
            </a:r>
            <a:endParaRPr lang="en-GB">
              <a:latin typeface="Avenir Next LT Pro" panose="020B0504020202020204" pitchFamily="34" charset="0"/>
            </a:endParaRPr>
          </a:p>
        </p:txBody>
      </p:sp>
      <p:sp>
        <p:nvSpPr>
          <p:cNvPr id="6" name="Text Placeholder 5">
            <a:extLst>
              <a:ext uri="{FF2B5EF4-FFF2-40B4-BE49-F238E27FC236}">
                <a16:creationId xmlns:a16="http://schemas.microsoft.com/office/drawing/2014/main" id="{BD45221C-B72F-2B29-F042-EDF68929B785}"/>
              </a:ext>
            </a:extLst>
          </p:cNvPr>
          <p:cNvSpPr>
            <a:spLocks noGrp="1"/>
          </p:cNvSpPr>
          <p:nvPr>
            <p:ph type="body" idx="1"/>
          </p:nvPr>
        </p:nvSpPr>
        <p:spPr/>
        <p:txBody>
          <a:bodyPr/>
          <a:lstStyle/>
          <a:p>
            <a:r>
              <a:rPr lang="en-US">
                <a:latin typeface="Avenir Next LT Pro" panose="020B0504020202020204" pitchFamily="34" charset="0"/>
              </a:rPr>
              <a:t>Community centered approach</a:t>
            </a:r>
          </a:p>
          <a:p>
            <a:r>
              <a:rPr lang="en-US">
                <a:latin typeface="Avenir Next LT Pro" panose="020B0504020202020204" pitchFamily="34" charset="0"/>
              </a:rPr>
              <a:t>Coproduced with the communities</a:t>
            </a:r>
          </a:p>
          <a:p>
            <a:r>
              <a:rPr lang="en-US">
                <a:latin typeface="Avenir Next LT Pro" panose="020B0504020202020204" pitchFamily="34" charset="0"/>
              </a:rPr>
              <a:t>Community engagement through community conversations</a:t>
            </a:r>
            <a:endParaRPr lang="en-GB">
              <a:latin typeface="Avenir Next LT Pro" panose="020B0504020202020204" pitchFamily="34" charset="0"/>
            </a:endParaRPr>
          </a:p>
        </p:txBody>
      </p:sp>
      <p:pic>
        <p:nvPicPr>
          <p:cNvPr id="4" name="FC 4.png">
            <a:extLst>
              <a:ext uri="{FF2B5EF4-FFF2-40B4-BE49-F238E27FC236}">
                <a16:creationId xmlns:a16="http://schemas.microsoft.com/office/drawing/2014/main" id="{F8812514-615B-6F19-FD51-7D77A4D74AE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9840" y="1893899"/>
            <a:ext cx="3352800" cy="4214789"/>
          </a:xfrm>
          <a:prstGeom prst="rect">
            <a:avLst/>
          </a:prstGeom>
          <a:ln w="12700">
            <a:miter lim="400000"/>
          </a:ln>
        </p:spPr>
      </p:pic>
    </p:spTree>
    <p:extLst>
      <p:ext uri="{BB962C8B-B14F-4D97-AF65-F5344CB8AC3E}">
        <p14:creationId xmlns:p14="http://schemas.microsoft.com/office/powerpoint/2010/main" val="34564955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DFF28-9873-C7C1-765A-0319552E2B6B}"/>
              </a:ext>
            </a:extLst>
          </p:cNvPr>
          <p:cNvSpPr>
            <a:spLocks noGrp="1"/>
          </p:cNvSpPr>
          <p:nvPr>
            <p:ph type="title"/>
          </p:nvPr>
        </p:nvSpPr>
        <p:spPr/>
        <p:txBody>
          <a:bodyPr/>
          <a:lstStyle/>
          <a:p>
            <a:r>
              <a:rPr lang="en-US">
                <a:latin typeface="Avenir Next LT Pro" panose="020B0504020202020204" pitchFamily="34" charset="0"/>
              </a:rPr>
              <a:t>What we achieved!</a:t>
            </a:r>
            <a:endParaRPr lang="en-GB">
              <a:latin typeface="Avenir Next LT Pro" panose="020B0504020202020204" pitchFamily="34" charset="0"/>
            </a:endParaRPr>
          </a:p>
        </p:txBody>
      </p:sp>
      <p:sp>
        <p:nvSpPr>
          <p:cNvPr id="3" name="Text Placeholder 2">
            <a:extLst>
              <a:ext uri="{FF2B5EF4-FFF2-40B4-BE49-F238E27FC236}">
                <a16:creationId xmlns:a16="http://schemas.microsoft.com/office/drawing/2014/main" id="{D5076640-1257-9FE5-539F-55DC5905695E}"/>
              </a:ext>
            </a:extLst>
          </p:cNvPr>
          <p:cNvSpPr>
            <a:spLocks noGrp="1"/>
          </p:cNvSpPr>
          <p:nvPr>
            <p:ph type="body" idx="1"/>
          </p:nvPr>
        </p:nvSpPr>
        <p:spPr/>
        <p:txBody>
          <a:bodyPr/>
          <a:lstStyle/>
          <a:p>
            <a:endParaRPr lang="en-US">
              <a:latin typeface="Avenir Next LT Pro" panose="020B0504020202020204" pitchFamily="34" charset="0"/>
            </a:endParaRPr>
          </a:p>
          <a:p>
            <a:r>
              <a:rPr lang="en-US">
                <a:latin typeface="Avenir Next LT Pro" panose="020B0504020202020204" pitchFamily="34" charset="0"/>
              </a:rPr>
              <a:t>Built confidence of the  women involved. </a:t>
            </a:r>
          </a:p>
          <a:p>
            <a:r>
              <a:rPr lang="en-US">
                <a:latin typeface="Avenir Next LT Pro" panose="020B0504020202020204" pitchFamily="34" charset="0"/>
              </a:rPr>
              <a:t>Built trust and confidence in services. </a:t>
            </a:r>
          </a:p>
          <a:p>
            <a:r>
              <a:rPr lang="en-US">
                <a:latin typeface="Avenir Next LT Pro" panose="020B0504020202020204" pitchFamily="34" charset="0"/>
              </a:rPr>
              <a:t>Built health literacy </a:t>
            </a:r>
          </a:p>
          <a:p>
            <a:r>
              <a:rPr lang="en-US">
                <a:latin typeface="Avenir Next LT Pro" panose="020B0504020202020204" pitchFamily="34" charset="0"/>
              </a:rPr>
              <a:t>Supported identifying and addressing inequalities</a:t>
            </a:r>
          </a:p>
        </p:txBody>
      </p:sp>
      <p:pic>
        <p:nvPicPr>
          <p:cNvPr id="4" name="Screenshot 2024-05-12 at 20.09.23.png">
            <a:extLst>
              <a:ext uri="{FF2B5EF4-FFF2-40B4-BE49-F238E27FC236}">
                <a16:creationId xmlns:a16="http://schemas.microsoft.com/office/drawing/2014/main" id="{CADC6EE1-C115-CB37-EE4F-ADE208F93BF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1681" y="185679"/>
            <a:ext cx="4074160" cy="6672321"/>
          </a:xfrm>
          <a:prstGeom prst="rect">
            <a:avLst/>
          </a:prstGeom>
          <a:ln w="12700">
            <a:miter lim="400000"/>
          </a:ln>
        </p:spPr>
      </p:pic>
    </p:spTree>
    <p:extLst>
      <p:ext uri="{BB962C8B-B14F-4D97-AF65-F5344CB8AC3E}">
        <p14:creationId xmlns:p14="http://schemas.microsoft.com/office/powerpoint/2010/main" val="42291365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
          <p:cNvSpPr txBox="1">
            <a:spLocks noGrp="1"/>
          </p:cNvSpPr>
          <p:nvPr>
            <p:ph type="title"/>
          </p:nvPr>
        </p:nvSpPr>
        <p:spPr>
          <a:xfrm>
            <a:off x="580713" y="622786"/>
            <a:ext cx="10515601" cy="1325564"/>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531B93"/>
              </a:buClr>
              <a:buSzPts val="4000"/>
              <a:buFont typeface="Montserrat"/>
              <a:buNone/>
            </a:pPr>
            <a:r>
              <a:rPr lang="en-US" sz="4000" b="1">
                <a:solidFill>
                  <a:srgbClr val="531B93"/>
                </a:solidFill>
                <a:latin typeface="Montserrat"/>
                <a:ea typeface="Montserrat"/>
                <a:cs typeface="Montserrat"/>
                <a:sym typeface="Montserrat"/>
              </a:rPr>
              <a:t>Coproduction with the partners </a:t>
            </a:r>
            <a:endParaRPr/>
          </a:p>
        </p:txBody>
      </p:sp>
      <p:sp>
        <p:nvSpPr>
          <p:cNvPr id="61" name="Google Shape;61;p3"/>
          <p:cNvSpPr txBox="1">
            <a:spLocks noGrp="1"/>
          </p:cNvSpPr>
          <p:nvPr>
            <p:ph type="body" idx="1"/>
          </p:nvPr>
        </p:nvSpPr>
        <p:spPr>
          <a:xfrm>
            <a:off x="619336" y="1772384"/>
            <a:ext cx="7004929" cy="5054499"/>
          </a:xfrm>
          <a:prstGeom prst="rect">
            <a:avLst/>
          </a:prstGeom>
          <a:noFill/>
          <a:ln>
            <a:noFill/>
          </a:ln>
        </p:spPr>
        <p:txBody>
          <a:bodyPr spcFirstLastPara="1" wrap="square" lIns="45700" tIns="45700" rIns="45700" bIns="45700" anchor="t" anchorCtr="0">
            <a:normAutofit fontScale="92500"/>
          </a:bodyPr>
          <a:lstStyle/>
          <a:p>
            <a:pPr marL="228600" lvl="0" indent="-228600" algn="l" rtl="0">
              <a:lnSpc>
                <a:spcPct val="100000"/>
              </a:lnSpc>
              <a:spcBef>
                <a:spcPts val="0"/>
              </a:spcBef>
              <a:spcAft>
                <a:spcPts val="0"/>
              </a:spcAft>
              <a:buClr>
                <a:srgbClr val="000000"/>
              </a:buClr>
              <a:buSzPts val="2500"/>
              <a:buChar char="•"/>
            </a:pPr>
            <a:r>
              <a:rPr lang="en-US" sz="2500">
                <a:latin typeface="Montserrat"/>
                <a:ea typeface="Montserrat"/>
                <a:cs typeface="Montserrat"/>
                <a:sym typeface="Montserrat"/>
              </a:rPr>
              <a:t>Recruiting and supporting women to be on the steering group.</a:t>
            </a:r>
            <a:endParaRPr/>
          </a:p>
          <a:p>
            <a:pPr marL="228600" lvl="0" indent="-228600" algn="l" rtl="0">
              <a:lnSpc>
                <a:spcPct val="100000"/>
              </a:lnSpc>
              <a:spcBef>
                <a:spcPts val="1000"/>
              </a:spcBef>
              <a:spcAft>
                <a:spcPts val="0"/>
              </a:spcAft>
              <a:buClr>
                <a:srgbClr val="000000"/>
              </a:buClr>
              <a:buSzPts val="2500"/>
              <a:buChar char="•"/>
            </a:pPr>
            <a:r>
              <a:rPr lang="en-US" sz="2500">
                <a:latin typeface="Montserrat"/>
                <a:ea typeface="Montserrat"/>
                <a:cs typeface="Montserrat"/>
                <a:sym typeface="Montserrat"/>
              </a:rPr>
              <a:t>Hosting meetings for the groups.</a:t>
            </a:r>
            <a:endParaRPr/>
          </a:p>
          <a:p>
            <a:pPr marL="228600" lvl="0" indent="-228600" algn="l" rtl="0">
              <a:lnSpc>
                <a:spcPct val="100000"/>
              </a:lnSpc>
              <a:spcBef>
                <a:spcPts val="1000"/>
              </a:spcBef>
              <a:spcAft>
                <a:spcPts val="0"/>
              </a:spcAft>
              <a:buClr>
                <a:srgbClr val="000000"/>
              </a:buClr>
              <a:buSzPts val="2500"/>
              <a:buChar char="•"/>
            </a:pPr>
            <a:r>
              <a:rPr lang="en-US" sz="2500">
                <a:latin typeface="Montserrat"/>
                <a:ea typeface="Montserrat"/>
                <a:cs typeface="Montserrat"/>
                <a:sym typeface="Montserrat"/>
              </a:rPr>
              <a:t>Recruiting, training and supporting champions.</a:t>
            </a:r>
            <a:endParaRPr/>
          </a:p>
          <a:p>
            <a:pPr marL="228600" lvl="0" indent="-228600" algn="l" rtl="0">
              <a:lnSpc>
                <a:spcPct val="100000"/>
              </a:lnSpc>
              <a:spcBef>
                <a:spcPts val="1000"/>
              </a:spcBef>
              <a:spcAft>
                <a:spcPts val="0"/>
              </a:spcAft>
              <a:buClr>
                <a:srgbClr val="000000"/>
              </a:buClr>
              <a:buSzPts val="2500"/>
              <a:buChar char="•"/>
            </a:pPr>
            <a:r>
              <a:rPr lang="en-US" sz="2500">
                <a:latin typeface="Montserrat"/>
                <a:ea typeface="Montserrat"/>
                <a:cs typeface="Montserrat"/>
                <a:sym typeface="Montserrat"/>
              </a:rPr>
              <a:t>Working with the women at cervical screening events and holding community conversations. </a:t>
            </a:r>
            <a:endParaRPr/>
          </a:p>
          <a:p>
            <a:pPr marL="228600" lvl="0" indent="-228600" algn="l" rtl="0">
              <a:lnSpc>
                <a:spcPct val="100000"/>
              </a:lnSpc>
              <a:spcBef>
                <a:spcPts val="1000"/>
              </a:spcBef>
              <a:spcAft>
                <a:spcPts val="0"/>
              </a:spcAft>
              <a:buClr>
                <a:srgbClr val="000000"/>
              </a:buClr>
              <a:buSzPts val="2500"/>
              <a:buChar char="•"/>
            </a:pPr>
            <a:r>
              <a:rPr lang="en-US" sz="2500">
                <a:latin typeface="Montserrat"/>
                <a:ea typeface="Montserrat"/>
                <a:cs typeface="Montserrat"/>
                <a:sym typeface="Montserrat"/>
              </a:rPr>
              <a:t>Working with health partners in the learning events. </a:t>
            </a:r>
          </a:p>
          <a:p>
            <a:pPr marL="228600" lvl="0" indent="-228600" algn="l" rtl="0">
              <a:lnSpc>
                <a:spcPct val="100000"/>
              </a:lnSpc>
              <a:spcBef>
                <a:spcPts val="1000"/>
              </a:spcBef>
              <a:spcAft>
                <a:spcPts val="0"/>
              </a:spcAft>
              <a:buClr>
                <a:srgbClr val="000000"/>
              </a:buClr>
              <a:buSzPts val="2500"/>
              <a:buChar char="•"/>
            </a:pPr>
            <a:r>
              <a:rPr lang="en-US" sz="2400">
                <a:latin typeface="Montserrat" panose="00000500000000000000" pitchFamily="2" charset="0"/>
              </a:rPr>
              <a:t>Qi Project to support women into employment,</a:t>
            </a:r>
            <a:endParaRPr sz="2400">
              <a:latin typeface="Montserrat" panose="00000500000000000000" pitchFamily="2" charset="0"/>
            </a:endParaRPr>
          </a:p>
          <a:p>
            <a:pPr marL="228600" lvl="0" indent="-228600" algn="l" rtl="0">
              <a:lnSpc>
                <a:spcPct val="100000"/>
              </a:lnSpc>
              <a:spcBef>
                <a:spcPts val="1000"/>
              </a:spcBef>
              <a:spcAft>
                <a:spcPts val="0"/>
              </a:spcAft>
              <a:buClr>
                <a:srgbClr val="000000"/>
              </a:buClr>
              <a:buSzPts val="2500"/>
              <a:buChar char="•"/>
            </a:pPr>
            <a:r>
              <a:rPr lang="en-US" sz="2500">
                <a:latin typeface="Montserrat"/>
                <a:ea typeface="Montserrat"/>
                <a:cs typeface="Montserrat"/>
                <a:sym typeface="Montserrat"/>
              </a:rPr>
              <a:t>Attending events to promote the project.</a:t>
            </a:r>
            <a:endParaRPr/>
          </a:p>
        </p:txBody>
      </p:sp>
      <p:pic>
        <p:nvPicPr>
          <p:cNvPr id="62" name="Google Shape;62;p3" descr="Photo of two women, one with a microphon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27829" y="2167909"/>
            <a:ext cx="5708984" cy="5411641"/>
          </a:xfrm>
          <a:prstGeom prst="rect">
            <a:avLst/>
          </a:prstGeom>
          <a:noFill/>
          <a:ln>
            <a:noFill/>
          </a:ln>
        </p:spPr>
      </p:pic>
    </p:spTree>
    <p:extLst>
      <p:ext uri="{BB962C8B-B14F-4D97-AF65-F5344CB8AC3E}">
        <p14:creationId xmlns:p14="http://schemas.microsoft.com/office/powerpoint/2010/main" val="38752757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5653203" y="579121"/>
            <a:ext cx="6193357" cy="156464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Clr>
                <a:srgbClr val="531B93"/>
              </a:buClr>
              <a:buSzPts val="4200"/>
              <a:buFont typeface="Montserrat"/>
              <a:buNone/>
            </a:pPr>
            <a:r>
              <a:rPr lang="en-US" sz="4200" b="1">
                <a:solidFill>
                  <a:srgbClr val="531B93"/>
                </a:solidFill>
                <a:latin typeface="Montserrat"/>
                <a:ea typeface="Montserrat"/>
                <a:cs typeface="Montserrat"/>
                <a:sym typeface="Montserrat"/>
              </a:rPr>
              <a:t>Community engagement with the  Champions </a:t>
            </a:r>
            <a:endParaRPr/>
          </a:p>
        </p:txBody>
      </p:sp>
      <p:sp>
        <p:nvSpPr>
          <p:cNvPr id="68" name="Google Shape;68;p4"/>
          <p:cNvSpPr txBox="1">
            <a:spLocks noGrp="1"/>
          </p:cNvSpPr>
          <p:nvPr>
            <p:ph type="body" idx="1"/>
          </p:nvPr>
        </p:nvSpPr>
        <p:spPr>
          <a:xfrm>
            <a:off x="5769072" y="2940462"/>
            <a:ext cx="5683549" cy="4351339"/>
          </a:xfrm>
          <a:prstGeom prst="rect">
            <a:avLst/>
          </a:prstGeom>
          <a:noFill/>
          <a:ln>
            <a:noFill/>
          </a:ln>
        </p:spPr>
        <p:txBody>
          <a:bodyPr spcFirstLastPara="1" wrap="square" lIns="45700" tIns="45700" rIns="45700" bIns="45700" anchor="t" anchorCtr="0">
            <a:normAutofit/>
          </a:bodyPr>
          <a:lstStyle/>
          <a:p>
            <a:pPr marL="228600" lvl="0" indent="-228600" algn="l" rtl="0">
              <a:lnSpc>
                <a:spcPct val="100000"/>
              </a:lnSpc>
              <a:spcBef>
                <a:spcPts val="0"/>
              </a:spcBef>
              <a:spcAft>
                <a:spcPts val="0"/>
              </a:spcAft>
              <a:buClr>
                <a:srgbClr val="000000"/>
              </a:buClr>
              <a:buSzPts val="2500"/>
              <a:buChar char="•"/>
            </a:pPr>
            <a:r>
              <a:rPr lang="en-US">
                <a:latin typeface="Montserrat" panose="00000500000000000000" pitchFamily="2" charset="0"/>
              </a:rPr>
              <a:t>Training on women’s health issues</a:t>
            </a:r>
            <a:endParaRPr>
              <a:latin typeface="Montserrat" panose="00000500000000000000" pitchFamily="2" charset="0"/>
            </a:endParaRPr>
          </a:p>
          <a:p>
            <a:pPr marL="228600" lvl="0" indent="-228600" algn="l" rtl="0">
              <a:lnSpc>
                <a:spcPct val="100000"/>
              </a:lnSpc>
              <a:spcBef>
                <a:spcPts val="1000"/>
              </a:spcBef>
              <a:spcAft>
                <a:spcPts val="0"/>
              </a:spcAft>
              <a:buClr>
                <a:srgbClr val="000000"/>
              </a:buClr>
              <a:buSzPts val="2500"/>
              <a:buChar char="•"/>
            </a:pPr>
            <a:r>
              <a:rPr lang="en-US">
                <a:latin typeface="Montserrat" panose="00000500000000000000" pitchFamily="2" charset="0"/>
              </a:rPr>
              <a:t>Sessions that are culturally sensitive in the community. </a:t>
            </a:r>
            <a:endParaRPr>
              <a:latin typeface="Montserrat" panose="00000500000000000000" pitchFamily="2" charset="0"/>
            </a:endParaRPr>
          </a:p>
          <a:p>
            <a:pPr marL="228600" lvl="0" indent="-228600" algn="l" rtl="0">
              <a:lnSpc>
                <a:spcPct val="100000"/>
              </a:lnSpc>
              <a:spcBef>
                <a:spcPts val="1000"/>
              </a:spcBef>
              <a:spcAft>
                <a:spcPts val="0"/>
              </a:spcAft>
              <a:buClr>
                <a:srgbClr val="000000"/>
              </a:buClr>
              <a:buSzPts val="2500"/>
              <a:buChar char="•"/>
            </a:pPr>
            <a:r>
              <a:rPr lang="en-US">
                <a:latin typeface="Montserrat" panose="00000500000000000000" pitchFamily="2" charset="0"/>
              </a:rPr>
              <a:t>Opportunities to influence change through working with staff.</a:t>
            </a:r>
            <a:endParaRPr>
              <a:latin typeface="Montserrat" panose="00000500000000000000" pitchFamily="2" charset="0"/>
            </a:endParaRPr>
          </a:p>
        </p:txBody>
      </p:sp>
      <p:pic>
        <p:nvPicPr>
          <p:cNvPr id="69" name="Google Shape;69;p4" descr="FC photo 1 CIRCLE.psd"/>
          <p:cNvPicPr preferRelativeResize="0"/>
          <p:nvPr/>
        </p:nvPicPr>
        <p:blipFill rotWithShape="1">
          <a:blip r:embed="rId3">
            <a:alphaModFix/>
          </a:blip>
          <a:srcRect/>
          <a:stretch/>
        </p:blipFill>
        <p:spPr>
          <a:xfrm flipH="1">
            <a:off x="-1579753" y="1053617"/>
            <a:ext cx="7264143" cy="6858001"/>
          </a:xfrm>
          <a:prstGeom prst="rect">
            <a:avLst/>
          </a:prstGeom>
          <a:noFill/>
          <a:ln>
            <a:noFill/>
          </a:ln>
        </p:spPr>
      </p:pic>
    </p:spTree>
    <p:extLst>
      <p:ext uri="{BB962C8B-B14F-4D97-AF65-F5344CB8AC3E}">
        <p14:creationId xmlns:p14="http://schemas.microsoft.com/office/powerpoint/2010/main" val="14676677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5"/>
          <p:cNvSpPr txBox="1">
            <a:spLocks noGrp="1"/>
          </p:cNvSpPr>
          <p:nvPr>
            <p:ph type="title"/>
          </p:nvPr>
        </p:nvSpPr>
        <p:spPr>
          <a:xfrm>
            <a:off x="6105716" y="863601"/>
            <a:ext cx="7385225" cy="163576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531B93"/>
              </a:buClr>
              <a:buSzPts val="4000"/>
              <a:buFont typeface="Montserrat"/>
              <a:buNone/>
            </a:pPr>
            <a:r>
              <a:rPr lang="en-US" sz="4000" b="1">
                <a:solidFill>
                  <a:srgbClr val="531B93"/>
                </a:solidFill>
                <a:latin typeface="Montserrat"/>
                <a:ea typeface="Montserrat"/>
                <a:cs typeface="Montserrat"/>
                <a:sym typeface="Montserrat"/>
              </a:rPr>
              <a:t>Working with</a:t>
            </a:r>
            <a:endParaRPr/>
          </a:p>
          <a:p>
            <a:pPr marL="0" lvl="0" indent="0" algn="l" rtl="0">
              <a:lnSpc>
                <a:spcPct val="90000"/>
              </a:lnSpc>
              <a:spcBef>
                <a:spcPts val="0"/>
              </a:spcBef>
              <a:spcAft>
                <a:spcPts val="0"/>
              </a:spcAft>
              <a:buClr>
                <a:srgbClr val="531B93"/>
              </a:buClr>
              <a:buSzPts val="4000"/>
              <a:buFont typeface="Montserrat"/>
              <a:buNone/>
            </a:pPr>
            <a:r>
              <a:rPr lang="en-US" sz="4000" b="1">
                <a:solidFill>
                  <a:srgbClr val="531B93"/>
                </a:solidFill>
                <a:latin typeface="Montserrat"/>
                <a:ea typeface="Montserrat"/>
                <a:cs typeface="Montserrat"/>
                <a:sym typeface="Montserrat"/>
              </a:rPr>
              <a:t>health services </a:t>
            </a:r>
            <a:endParaRPr/>
          </a:p>
        </p:txBody>
      </p:sp>
      <p:sp>
        <p:nvSpPr>
          <p:cNvPr id="75" name="Google Shape;75;p5"/>
          <p:cNvSpPr txBox="1">
            <a:spLocks noGrp="1"/>
          </p:cNvSpPr>
          <p:nvPr>
            <p:ph type="body" idx="1"/>
          </p:nvPr>
        </p:nvSpPr>
        <p:spPr>
          <a:xfrm>
            <a:off x="6130911" y="2499361"/>
            <a:ext cx="6085470" cy="5055157"/>
          </a:xfrm>
          <a:prstGeom prst="rect">
            <a:avLst/>
          </a:prstGeom>
          <a:noFill/>
          <a:ln>
            <a:noFill/>
          </a:ln>
        </p:spPr>
        <p:txBody>
          <a:bodyPr spcFirstLastPara="1" wrap="square" lIns="45700" tIns="45700" rIns="45700" bIns="45700" anchor="t" anchorCtr="0">
            <a:normAutofit/>
          </a:bodyPr>
          <a:lstStyle/>
          <a:p>
            <a:pPr marL="228600" lvl="0" indent="-228600" algn="l" rtl="0">
              <a:lnSpc>
                <a:spcPct val="100000"/>
              </a:lnSpc>
              <a:spcBef>
                <a:spcPts val="0"/>
              </a:spcBef>
              <a:spcAft>
                <a:spcPts val="0"/>
              </a:spcAft>
              <a:buClr>
                <a:srgbClr val="000000"/>
              </a:buClr>
              <a:buSzPts val="2500"/>
              <a:buChar char="•"/>
            </a:pPr>
            <a:r>
              <a:rPr lang="en-US" sz="2400">
                <a:latin typeface="Montserrat Light" panose="020F0502020204030204" pitchFamily="2" charset="0"/>
              </a:rPr>
              <a:t>Public health.</a:t>
            </a:r>
            <a:endParaRPr sz="2400">
              <a:latin typeface="Montserrat Light" panose="020F0502020204030204" pitchFamily="2" charset="0"/>
            </a:endParaRPr>
          </a:p>
          <a:p>
            <a:pPr marL="228600" lvl="0" indent="-228600" algn="l" rtl="0">
              <a:lnSpc>
                <a:spcPct val="100000"/>
              </a:lnSpc>
              <a:spcBef>
                <a:spcPts val="1000"/>
              </a:spcBef>
              <a:spcAft>
                <a:spcPts val="0"/>
              </a:spcAft>
              <a:buClr>
                <a:srgbClr val="000000"/>
              </a:buClr>
              <a:buSzPts val="2500"/>
              <a:buChar char="•"/>
            </a:pPr>
            <a:r>
              <a:rPr lang="en-US" sz="2400">
                <a:latin typeface="Montserrat Light" panose="020F0502020204030204" pitchFamily="2" charset="0"/>
              </a:rPr>
              <a:t>CEPN</a:t>
            </a:r>
            <a:endParaRPr sz="2400">
              <a:latin typeface="Montserrat Light" panose="020F0502020204030204" pitchFamily="2" charset="0"/>
            </a:endParaRPr>
          </a:p>
          <a:p>
            <a:pPr marL="228600" lvl="0" indent="-228600" algn="l" rtl="0">
              <a:lnSpc>
                <a:spcPct val="100000"/>
              </a:lnSpc>
              <a:spcBef>
                <a:spcPts val="1000"/>
              </a:spcBef>
              <a:spcAft>
                <a:spcPts val="0"/>
              </a:spcAft>
              <a:buClr>
                <a:srgbClr val="000000"/>
              </a:buClr>
              <a:buSzPts val="2500"/>
              <a:buChar char="•"/>
            </a:pPr>
            <a:r>
              <a:rPr lang="en-US" sz="2400">
                <a:latin typeface="Montserrat Light" panose="020F0502020204030204" pitchFamily="2" charset="0"/>
              </a:rPr>
              <a:t>GP care group.</a:t>
            </a:r>
          </a:p>
          <a:p>
            <a:pPr marL="228600" lvl="0" indent="-228600" algn="l" rtl="0">
              <a:lnSpc>
                <a:spcPct val="100000"/>
              </a:lnSpc>
              <a:spcBef>
                <a:spcPts val="1000"/>
              </a:spcBef>
              <a:spcAft>
                <a:spcPts val="0"/>
              </a:spcAft>
              <a:buClr>
                <a:srgbClr val="000000"/>
              </a:buClr>
              <a:buSzPts val="2500"/>
              <a:buChar char="•"/>
            </a:pPr>
            <a:r>
              <a:rPr lang="en-US" sz="2400">
                <a:latin typeface="Montserrat Light" panose="020F0502020204030204" pitchFamily="2" charset="0"/>
              </a:rPr>
              <a:t>Women’s health hub</a:t>
            </a:r>
            <a:endParaRPr sz="2400">
              <a:latin typeface="Montserrat Light" panose="020F0502020204030204" pitchFamily="2" charset="0"/>
            </a:endParaRPr>
          </a:p>
          <a:p>
            <a:pPr marL="228600" lvl="0" indent="-228600" algn="l" rtl="0">
              <a:lnSpc>
                <a:spcPct val="100000"/>
              </a:lnSpc>
              <a:spcBef>
                <a:spcPts val="1000"/>
              </a:spcBef>
              <a:spcAft>
                <a:spcPts val="0"/>
              </a:spcAft>
              <a:buClr>
                <a:srgbClr val="000000"/>
              </a:buClr>
              <a:buSzPts val="2500"/>
              <a:buChar char="•"/>
            </a:pPr>
            <a:r>
              <a:rPr lang="en-US" sz="2400">
                <a:latin typeface="Montserrat Light" panose="020F0502020204030204" pitchFamily="2" charset="0"/>
              </a:rPr>
              <a:t>Maternity services. </a:t>
            </a:r>
            <a:endParaRPr sz="2400">
              <a:latin typeface="Montserrat Light" panose="020F0502020204030204" pitchFamily="2" charset="0"/>
            </a:endParaRPr>
          </a:p>
          <a:p>
            <a:pPr marL="228600" lvl="0" indent="-228600" algn="l" rtl="0">
              <a:lnSpc>
                <a:spcPct val="100000"/>
              </a:lnSpc>
              <a:spcBef>
                <a:spcPts val="1000"/>
              </a:spcBef>
              <a:spcAft>
                <a:spcPts val="0"/>
              </a:spcAft>
              <a:buClr>
                <a:srgbClr val="000000"/>
              </a:buClr>
              <a:buSzPts val="2500"/>
              <a:buChar char="•"/>
            </a:pPr>
            <a:r>
              <a:rPr lang="en-US" sz="2400">
                <a:latin typeface="Montserrat Light" panose="020F0502020204030204" pitchFamily="2" charset="0"/>
              </a:rPr>
              <a:t>Sexual health services.</a:t>
            </a:r>
            <a:endParaRPr sz="2400">
              <a:latin typeface="Montserrat Light" panose="020F0502020204030204" pitchFamily="2" charset="0"/>
            </a:endParaRPr>
          </a:p>
          <a:p>
            <a:pPr marL="228600" lvl="0" indent="-228600" algn="l" rtl="0">
              <a:lnSpc>
                <a:spcPct val="100000"/>
              </a:lnSpc>
              <a:spcBef>
                <a:spcPts val="1000"/>
              </a:spcBef>
              <a:spcAft>
                <a:spcPts val="0"/>
              </a:spcAft>
              <a:buClr>
                <a:srgbClr val="000000"/>
              </a:buClr>
              <a:buSzPts val="2500"/>
              <a:buChar char="•"/>
            </a:pPr>
            <a:r>
              <a:rPr lang="en-US" sz="2400">
                <a:latin typeface="Montserrat Light" panose="020F0502020204030204" pitchFamily="2" charset="0"/>
              </a:rPr>
              <a:t>Other VCS partners delivering health interventions with women.</a:t>
            </a:r>
            <a:endParaRPr sz="2400">
              <a:latin typeface="Montserrat Light" panose="020F0502020204030204" pitchFamily="2" charset="0"/>
            </a:endParaRPr>
          </a:p>
        </p:txBody>
      </p:sp>
      <p:pic>
        <p:nvPicPr>
          <p:cNvPr id="76" name="Google Shape;76;p5">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6985" y="1225265"/>
            <a:ext cx="7632701" cy="6667501"/>
          </a:xfrm>
          <a:prstGeom prst="rect">
            <a:avLst/>
          </a:prstGeom>
          <a:noFill/>
          <a:ln>
            <a:noFill/>
          </a:ln>
        </p:spPr>
      </p:pic>
    </p:spTree>
    <p:extLst>
      <p:ext uri="{BB962C8B-B14F-4D97-AF65-F5344CB8AC3E}">
        <p14:creationId xmlns:p14="http://schemas.microsoft.com/office/powerpoint/2010/main" val="13880087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7030A0"/>
              </a:buClr>
              <a:buSzPts val="4400"/>
              <a:buFont typeface="Montserrat"/>
              <a:buNone/>
            </a:pPr>
            <a:r>
              <a:rPr lang="en-US" b="1">
                <a:solidFill>
                  <a:srgbClr val="7030A0"/>
                </a:solidFill>
                <a:latin typeface="Montserrat"/>
                <a:ea typeface="Montserrat"/>
                <a:cs typeface="Montserrat"/>
                <a:sym typeface="Montserrat"/>
              </a:rPr>
              <a:t>Culturally sensitive approaches to cervical screening</a:t>
            </a:r>
            <a:endParaRPr b="1">
              <a:solidFill>
                <a:srgbClr val="7030A0"/>
              </a:solidFill>
              <a:latin typeface="Montserrat"/>
              <a:ea typeface="Montserrat"/>
              <a:cs typeface="Montserrat"/>
              <a:sym typeface="Montserrat"/>
            </a:endParaRPr>
          </a:p>
        </p:txBody>
      </p:sp>
      <p:pic>
        <p:nvPicPr>
          <p:cNvPr id="82" name="Google Shape;82;p6" descr="Women presenting to a group, poster shows diagram of the female genital organ. "/>
          <p:cNvPicPr preferRelativeResize="0"/>
          <p:nvPr/>
        </p:nvPicPr>
        <p:blipFill rotWithShape="1">
          <a:blip r:embed="rId3">
            <a:alphaModFix/>
          </a:blip>
          <a:srcRect/>
          <a:stretch/>
        </p:blipFill>
        <p:spPr>
          <a:xfrm>
            <a:off x="838200" y="1825625"/>
            <a:ext cx="5181599" cy="4351338"/>
          </a:xfrm>
          <a:prstGeom prst="rect">
            <a:avLst/>
          </a:prstGeom>
          <a:noFill/>
          <a:ln>
            <a:noFill/>
          </a:ln>
        </p:spPr>
      </p:pic>
      <p:sp>
        <p:nvSpPr>
          <p:cNvPr id="83" name="Google Shape;83;p6"/>
          <p:cNvSpPr txBox="1">
            <a:spLocks noGrp="1"/>
          </p:cNvSpPr>
          <p:nvPr>
            <p:ph type="body" idx="1"/>
          </p:nvPr>
        </p:nvSpPr>
        <p:spPr>
          <a:xfrm>
            <a:off x="6172203" y="1825625"/>
            <a:ext cx="5295271" cy="4351338"/>
          </a:xfrm>
          <a:prstGeom prst="rect">
            <a:avLst/>
          </a:prstGeom>
          <a:noFill/>
          <a:ln>
            <a:noFill/>
          </a:ln>
        </p:spPr>
        <p:txBody>
          <a:bodyPr spcFirstLastPara="1" wrap="square" lIns="45700" tIns="45700" rIns="45700" bIns="45700" anchor="t" anchorCtr="0">
            <a:normAutofit fontScale="92500"/>
          </a:bodyPr>
          <a:lstStyle/>
          <a:p>
            <a:pPr marL="0" lvl="0" indent="0" algn="l" rtl="0">
              <a:lnSpc>
                <a:spcPct val="90000"/>
              </a:lnSpc>
              <a:spcBef>
                <a:spcPts val="0"/>
              </a:spcBef>
              <a:spcAft>
                <a:spcPts val="0"/>
              </a:spcAft>
              <a:buClr>
                <a:srgbClr val="000000"/>
              </a:buClr>
              <a:buSzPts val="2800"/>
              <a:buNone/>
            </a:pPr>
            <a:r>
              <a:rPr lang="en-US">
                <a:latin typeface="Montserrat Light" panose="00000400000000000000" pitchFamily="2" charset="0"/>
              </a:rPr>
              <a:t>Information sessions in community settings.</a:t>
            </a:r>
            <a:endParaRPr>
              <a:latin typeface="Montserrat Light" panose="00000400000000000000" pitchFamily="2" charset="0"/>
            </a:endParaRPr>
          </a:p>
          <a:p>
            <a:pPr lvl="0" indent="-457200" algn="l" rtl="0">
              <a:lnSpc>
                <a:spcPct val="90000"/>
              </a:lnSpc>
              <a:spcBef>
                <a:spcPts val="1000"/>
              </a:spcBef>
              <a:spcAft>
                <a:spcPts val="0"/>
              </a:spcAft>
              <a:buClr>
                <a:srgbClr val="000000"/>
              </a:buClr>
              <a:buSzPts val="2800"/>
              <a:buFont typeface="Arial" panose="020B0604020202020204" pitchFamily="34" charset="0"/>
              <a:buChar char="•"/>
            </a:pPr>
            <a:r>
              <a:rPr lang="en-US">
                <a:latin typeface="Montserrat Light" panose="00000400000000000000" pitchFamily="2" charset="0"/>
              </a:rPr>
              <a:t>Lack of awareness and trust in the communities of women’s health issues.</a:t>
            </a:r>
          </a:p>
          <a:p>
            <a:pPr lvl="0" indent="-457200" algn="l" rtl="0">
              <a:lnSpc>
                <a:spcPct val="90000"/>
              </a:lnSpc>
              <a:spcBef>
                <a:spcPts val="1000"/>
              </a:spcBef>
              <a:spcAft>
                <a:spcPts val="0"/>
              </a:spcAft>
              <a:buClr>
                <a:srgbClr val="000000"/>
              </a:buClr>
              <a:buSzPts val="2800"/>
              <a:buFont typeface="Arial" panose="020B0604020202020204" pitchFamily="34" charset="0"/>
              <a:buChar char="•"/>
            </a:pPr>
            <a:r>
              <a:rPr lang="en-US">
                <a:latin typeface="Montserrat Light" panose="00000400000000000000" pitchFamily="2" charset="0"/>
              </a:rPr>
              <a:t>Cultural barriers due to embarrassment about talking about ‘private parts’</a:t>
            </a:r>
          </a:p>
          <a:p>
            <a:pPr lvl="0" indent="-457200" algn="l" rtl="0">
              <a:lnSpc>
                <a:spcPct val="90000"/>
              </a:lnSpc>
              <a:spcBef>
                <a:spcPts val="1000"/>
              </a:spcBef>
              <a:spcAft>
                <a:spcPts val="0"/>
              </a:spcAft>
              <a:buClr>
                <a:srgbClr val="000000"/>
              </a:buClr>
              <a:buSzPts val="2800"/>
              <a:buFont typeface="Arial" panose="020B0604020202020204" pitchFamily="34" charset="0"/>
              <a:buChar char="•"/>
            </a:pPr>
            <a:r>
              <a:rPr lang="en-US">
                <a:latin typeface="Montserrat Light" panose="00000400000000000000" pitchFamily="2" charset="0"/>
              </a:rPr>
              <a:t>Lack of understanding of HPV and FGM and services.</a:t>
            </a:r>
            <a:endParaRPr>
              <a:latin typeface="Montserrat Light" panose="00000400000000000000" pitchFamily="2" charset="0"/>
            </a:endParaRPr>
          </a:p>
        </p:txBody>
      </p:sp>
    </p:spTree>
    <p:extLst>
      <p:ext uri="{BB962C8B-B14F-4D97-AF65-F5344CB8AC3E}">
        <p14:creationId xmlns:p14="http://schemas.microsoft.com/office/powerpoint/2010/main" val="6111575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7"/>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7030A0"/>
              </a:buClr>
              <a:buSzPts val="4400"/>
              <a:buFont typeface="Montserrat"/>
              <a:buNone/>
            </a:pPr>
            <a:r>
              <a:rPr lang="en-US" b="1">
                <a:solidFill>
                  <a:srgbClr val="7030A0"/>
                </a:solidFill>
                <a:latin typeface="Montserrat"/>
                <a:ea typeface="Montserrat"/>
                <a:cs typeface="Montserrat"/>
                <a:sym typeface="Montserrat"/>
              </a:rPr>
              <a:t>Maternity drop in – in community settings.</a:t>
            </a:r>
            <a:endParaRPr b="1">
              <a:solidFill>
                <a:srgbClr val="7030A0"/>
              </a:solidFill>
              <a:latin typeface="Montserrat"/>
              <a:ea typeface="Montserrat"/>
              <a:cs typeface="Montserrat"/>
              <a:sym typeface="Montserrat"/>
            </a:endParaRPr>
          </a:p>
        </p:txBody>
      </p:sp>
      <p:sp>
        <p:nvSpPr>
          <p:cNvPr id="89" name="Google Shape;89;p7"/>
          <p:cNvSpPr txBox="1">
            <a:spLocks noGrp="1"/>
          </p:cNvSpPr>
          <p:nvPr>
            <p:ph type="body" idx="1"/>
          </p:nvPr>
        </p:nvSpPr>
        <p:spPr>
          <a:xfrm>
            <a:off x="838200" y="1825625"/>
            <a:ext cx="5181600" cy="4351338"/>
          </a:xfrm>
          <a:prstGeom prst="rect">
            <a:avLst/>
          </a:prstGeom>
          <a:noFill/>
          <a:ln>
            <a:noFill/>
          </a:ln>
        </p:spPr>
        <p:txBody>
          <a:bodyPr spcFirstLastPara="1" wrap="square" lIns="45700" tIns="45700" rIns="45700" bIns="45700" anchor="t" anchorCtr="0">
            <a:normAutofit fontScale="92500" lnSpcReduction="20000"/>
          </a:bodyPr>
          <a:lstStyle/>
          <a:p>
            <a:pPr marL="0" lvl="0" indent="0" algn="l" rtl="0">
              <a:lnSpc>
                <a:spcPct val="90000"/>
              </a:lnSpc>
              <a:spcBef>
                <a:spcPts val="0"/>
              </a:spcBef>
              <a:spcAft>
                <a:spcPts val="0"/>
              </a:spcAft>
              <a:buClr>
                <a:srgbClr val="000000"/>
              </a:buClr>
              <a:buSzPts val="2800"/>
              <a:buNone/>
            </a:pPr>
            <a:r>
              <a:rPr lang="en-US"/>
              <a:t> </a:t>
            </a:r>
            <a:r>
              <a:rPr lang="en-US">
                <a:latin typeface="Montserrat Light" panose="00000400000000000000" pitchFamily="2" charset="0"/>
              </a:rPr>
              <a:t>Monthly maternity drop ins in community settings.</a:t>
            </a:r>
            <a:endParaRPr>
              <a:latin typeface="Montserrat Light" panose="00000400000000000000" pitchFamily="2" charset="0"/>
            </a:endParaRPr>
          </a:p>
          <a:p>
            <a:pPr lvl="0" indent="-457200" algn="l" rtl="0">
              <a:lnSpc>
                <a:spcPct val="90000"/>
              </a:lnSpc>
              <a:spcBef>
                <a:spcPts val="1000"/>
              </a:spcBef>
              <a:spcAft>
                <a:spcPts val="0"/>
              </a:spcAft>
              <a:buClr>
                <a:srgbClr val="000000"/>
              </a:buClr>
              <a:buSzPts val="2800"/>
              <a:buFont typeface="Arial" panose="020B0604020202020204" pitchFamily="34" charset="0"/>
              <a:buChar char="•"/>
            </a:pPr>
            <a:r>
              <a:rPr lang="en-US">
                <a:latin typeface="Montserrat Light" panose="00000400000000000000" pitchFamily="2" charset="0"/>
              </a:rPr>
              <a:t>Involving diverse groups of women to give a voice to their concerns.</a:t>
            </a:r>
          </a:p>
          <a:p>
            <a:pPr lvl="0" indent="-457200" algn="l" rtl="0">
              <a:lnSpc>
                <a:spcPct val="90000"/>
              </a:lnSpc>
              <a:spcBef>
                <a:spcPts val="1000"/>
              </a:spcBef>
              <a:spcAft>
                <a:spcPts val="0"/>
              </a:spcAft>
              <a:buClr>
                <a:srgbClr val="000000"/>
              </a:buClr>
              <a:buSzPts val="2800"/>
              <a:buFont typeface="Arial" panose="020B0604020202020204" pitchFamily="34" charset="0"/>
              <a:buChar char="•"/>
            </a:pPr>
            <a:r>
              <a:rPr lang="en-US">
                <a:latin typeface="Montserrat Light" panose="00000400000000000000" pitchFamily="2" charset="0"/>
              </a:rPr>
              <a:t>Discuss embarrassing issues in a culturally safe space for the women and staff.</a:t>
            </a:r>
          </a:p>
          <a:p>
            <a:pPr lvl="0" indent="-457200" algn="l" rtl="0">
              <a:lnSpc>
                <a:spcPct val="90000"/>
              </a:lnSpc>
              <a:spcBef>
                <a:spcPts val="1000"/>
              </a:spcBef>
              <a:spcAft>
                <a:spcPts val="0"/>
              </a:spcAft>
              <a:buClr>
                <a:srgbClr val="000000"/>
              </a:buClr>
              <a:buSzPts val="2800"/>
              <a:buFont typeface="Arial" panose="020B0604020202020204" pitchFamily="34" charset="0"/>
              <a:buChar char="•"/>
            </a:pPr>
            <a:r>
              <a:rPr lang="en-US">
                <a:latin typeface="Montserrat Light" panose="00000400000000000000" pitchFamily="2" charset="0"/>
              </a:rPr>
              <a:t>Addressing gestational diabetes and supporting women in a culturally sensitive way.</a:t>
            </a:r>
            <a:endParaRPr>
              <a:latin typeface="Montserrat Light" panose="00000400000000000000" pitchFamily="2" charset="0"/>
            </a:endParaRPr>
          </a:p>
          <a:p>
            <a:pPr marL="228600" lvl="0" indent="-50800" algn="l" rtl="0">
              <a:lnSpc>
                <a:spcPct val="90000"/>
              </a:lnSpc>
              <a:spcBef>
                <a:spcPts val="1000"/>
              </a:spcBef>
              <a:spcAft>
                <a:spcPts val="0"/>
              </a:spcAft>
              <a:buClr>
                <a:srgbClr val="000000"/>
              </a:buClr>
              <a:buSzPts val="2800"/>
              <a:buFont typeface="Calibri"/>
              <a:buNone/>
            </a:pPr>
            <a:endParaRPr/>
          </a:p>
        </p:txBody>
      </p:sp>
      <p:pic>
        <p:nvPicPr>
          <p:cNvPr id="90" name="Google Shape;90;p7" descr="Photo of women in a group around a table, speaking with each other. A large piece of paper says &quot;maternity journey&quot; has a list of written underneath, implied to be produced from the conversati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19800" y="1690687"/>
            <a:ext cx="5702507" cy="4311047"/>
          </a:xfrm>
          <a:prstGeom prst="rect">
            <a:avLst/>
          </a:prstGeom>
          <a:noFill/>
          <a:ln>
            <a:noFill/>
          </a:ln>
        </p:spPr>
      </p:pic>
    </p:spTree>
    <p:extLst>
      <p:ext uri="{BB962C8B-B14F-4D97-AF65-F5344CB8AC3E}">
        <p14:creationId xmlns:p14="http://schemas.microsoft.com/office/powerpoint/2010/main" val="2589251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69B60-7EEC-A80E-9214-F91724D68110}"/>
              </a:ext>
            </a:extLst>
          </p:cNvPr>
          <p:cNvSpPr>
            <a:spLocks noGrp="1"/>
          </p:cNvSpPr>
          <p:nvPr>
            <p:ph type="title"/>
          </p:nvPr>
        </p:nvSpPr>
        <p:spPr>
          <a:xfrm>
            <a:off x="838200" y="227084"/>
            <a:ext cx="9770616" cy="1325563"/>
          </a:xfrm>
        </p:spPr>
        <p:txBody>
          <a:bodyPr vert="horz" lIns="91440" tIns="45720" rIns="91440" bIns="45720" rtlCol="0" anchor="ctr">
            <a:normAutofit/>
          </a:bodyPr>
          <a:lstStyle/>
          <a:p>
            <a:r>
              <a:rPr lang="en-GB" sz="2800"/>
              <a:t>Healthy lifestyles</a:t>
            </a:r>
          </a:p>
        </p:txBody>
      </p:sp>
      <p:sp>
        <p:nvSpPr>
          <p:cNvPr id="3" name="Content Placeholder 2">
            <a:extLst>
              <a:ext uri="{FF2B5EF4-FFF2-40B4-BE49-F238E27FC236}">
                <a16:creationId xmlns:a16="http://schemas.microsoft.com/office/drawing/2014/main" id="{46875FA8-8BF4-AFBB-6F6E-738804D06FBC}"/>
              </a:ext>
            </a:extLst>
          </p:cNvPr>
          <p:cNvSpPr>
            <a:spLocks noGrp="1"/>
          </p:cNvSpPr>
          <p:nvPr>
            <p:ph idx="1"/>
          </p:nvPr>
        </p:nvSpPr>
        <p:spPr>
          <a:xfrm>
            <a:off x="838200" y="1560737"/>
            <a:ext cx="6934200" cy="4351338"/>
          </a:xfrm>
        </p:spPr>
        <p:txBody>
          <a:bodyPr>
            <a:normAutofit/>
          </a:bodyPr>
          <a:lstStyle/>
          <a:p>
            <a:pPr marL="0" indent="0">
              <a:lnSpc>
                <a:spcPct val="100000"/>
              </a:lnSpc>
              <a:buNone/>
            </a:pPr>
            <a:r>
              <a:rPr lang="en-GB" sz="2000"/>
              <a:t>Women in Tower Hamlets described a healthy lifestyle as </a:t>
            </a:r>
            <a:r>
              <a:rPr lang="en-GB" sz="2000" b="1"/>
              <a:t>more than physical wellbeing </a:t>
            </a:r>
            <a:r>
              <a:rPr lang="en-GB" sz="2000"/>
              <a:t>but including:</a:t>
            </a:r>
          </a:p>
          <a:p>
            <a:pPr>
              <a:lnSpc>
                <a:spcPct val="100000"/>
              </a:lnSpc>
            </a:pPr>
            <a:r>
              <a:rPr lang="en-GB" sz="2000"/>
              <a:t>Happiness</a:t>
            </a:r>
          </a:p>
          <a:p>
            <a:pPr>
              <a:lnSpc>
                <a:spcPct val="100000"/>
              </a:lnSpc>
            </a:pPr>
            <a:r>
              <a:rPr lang="en-GB" sz="2000"/>
              <a:t>Quality of life</a:t>
            </a:r>
          </a:p>
          <a:p>
            <a:pPr>
              <a:lnSpc>
                <a:spcPct val="100000"/>
              </a:lnSpc>
            </a:pPr>
            <a:r>
              <a:rPr lang="en-GB" sz="2000"/>
              <a:t>Strong social connections. </a:t>
            </a:r>
          </a:p>
          <a:p>
            <a:pPr>
              <a:lnSpc>
                <a:spcPct val="100000"/>
              </a:lnSpc>
            </a:pPr>
            <a:r>
              <a:rPr lang="en-GB" sz="2000"/>
              <a:t>Living conditions </a:t>
            </a:r>
          </a:p>
          <a:p>
            <a:pPr marL="0" indent="0">
              <a:lnSpc>
                <a:spcPct val="100000"/>
              </a:lnSpc>
              <a:buNone/>
            </a:pPr>
            <a:r>
              <a:rPr lang="en-GB" sz="2000"/>
              <a:t>Overall, a healthy lifestyle was strongly connected to physical and mental wellbeing, a good quality of life, social connection and living conditions.  </a:t>
            </a:r>
          </a:p>
          <a:p>
            <a:pPr>
              <a:lnSpc>
                <a:spcPct val="160000"/>
              </a:lnSpc>
            </a:pPr>
            <a:endParaRPr lang="en-GB" sz="2000"/>
          </a:p>
        </p:txBody>
      </p:sp>
      <p:sp>
        <p:nvSpPr>
          <p:cNvPr id="4" name="Content Placeholder 2">
            <a:extLst>
              <a:ext uri="{FF2B5EF4-FFF2-40B4-BE49-F238E27FC236}">
                <a16:creationId xmlns:a16="http://schemas.microsoft.com/office/drawing/2014/main" id="{26F38F63-5CAD-B7C0-68DC-B18E7CDD552F}"/>
              </a:ext>
            </a:extLst>
          </p:cNvPr>
          <p:cNvSpPr txBox="1">
            <a:spLocks/>
          </p:cNvSpPr>
          <p:nvPr/>
        </p:nvSpPr>
        <p:spPr>
          <a:xfrm>
            <a:off x="8512635" y="3684722"/>
            <a:ext cx="3543300" cy="545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a:solidFill>
                  <a:srgbClr val="00B2BC"/>
                </a:solidFill>
              </a:rPr>
              <a:t>Living Conditions</a:t>
            </a:r>
          </a:p>
          <a:p>
            <a:pPr>
              <a:lnSpc>
                <a:spcPct val="160000"/>
              </a:lnSpc>
            </a:pPr>
            <a:endParaRPr lang="en-GB" b="1">
              <a:solidFill>
                <a:srgbClr val="00B2BC"/>
              </a:solidFill>
            </a:endParaRPr>
          </a:p>
        </p:txBody>
      </p:sp>
      <p:sp>
        <p:nvSpPr>
          <p:cNvPr id="5" name="Content Placeholder 2">
            <a:extLst>
              <a:ext uri="{FF2B5EF4-FFF2-40B4-BE49-F238E27FC236}">
                <a16:creationId xmlns:a16="http://schemas.microsoft.com/office/drawing/2014/main" id="{EE817851-8FD0-643D-809C-7C131589F9DB}"/>
              </a:ext>
            </a:extLst>
          </p:cNvPr>
          <p:cNvSpPr txBox="1">
            <a:spLocks/>
          </p:cNvSpPr>
          <p:nvPr/>
        </p:nvSpPr>
        <p:spPr>
          <a:xfrm>
            <a:off x="8490500" y="2826687"/>
            <a:ext cx="3543300" cy="545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a:solidFill>
                  <a:srgbClr val="BBD035"/>
                </a:solidFill>
              </a:rPr>
              <a:t>Social Connection</a:t>
            </a:r>
          </a:p>
          <a:p>
            <a:pPr>
              <a:lnSpc>
                <a:spcPct val="160000"/>
              </a:lnSpc>
            </a:pPr>
            <a:endParaRPr lang="en-GB" b="1">
              <a:solidFill>
                <a:srgbClr val="BBD035"/>
              </a:solidFill>
            </a:endParaRPr>
          </a:p>
        </p:txBody>
      </p:sp>
      <p:sp>
        <p:nvSpPr>
          <p:cNvPr id="6" name="Content Placeholder 2">
            <a:extLst>
              <a:ext uri="{FF2B5EF4-FFF2-40B4-BE49-F238E27FC236}">
                <a16:creationId xmlns:a16="http://schemas.microsoft.com/office/drawing/2014/main" id="{4F5F54BB-60FE-AD9D-04AC-B79514920F17}"/>
              </a:ext>
            </a:extLst>
          </p:cNvPr>
          <p:cNvSpPr txBox="1">
            <a:spLocks/>
          </p:cNvSpPr>
          <p:nvPr/>
        </p:nvSpPr>
        <p:spPr>
          <a:xfrm>
            <a:off x="9842833" y="3178800"/>
            <a:ext cx="1916573" cy="557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a:solidFill>
                  <a:srgbClr val="00B2BC"/>
                </a:solidFill>
              </a:rPr>
              <a:t>Wellbeing</a:t>
            </a:r>
          </a:p>
          <a:p>
            <a:pPr>
              <a:lnSpc>
                <a:spcPct val="160000"/>
              </a:lnSpc>
            </a:pPr>
            <a:endParaRPr lang="en-GB" b="1">
              <a:solidFill>
                <a:srgbClr val="00B2BC"/>
              </a:solidFill>
            </a:endParaRPr>
          </a:p>
        </p:txBody>
      </p:sp>
      <p:sp>
        <p:nvSpPr>
          <p:cNvPr id="7" name="Content Placeholder 2">
            <a:extLst>
              <a:ext uri="{FF2B5EF4-FFF2-40B4-BE49-F238E27FC236}">
                <a16:creationId xmlns:a16="http://schemas.microsoft.com/office/drawing/2014/main" id="{B10E0A3C-93DD-8E1A-6335-4DBB6F340A78}"/>
              </a:ext>
            </a:extLst>
          </p:cNvPr>
          <p:cNvSpPr txBox="1">
            <a:spLocks/>
          </p:cNvSpPr>
          <p:nvPr/>
        </p:nvSpPr>
        <p:spPr>
          <a:xfrm>
            <a:off x="8512635" y="2304997"/>
            <a:ext cx="2705100" cy="5324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b="1">
                <a:solidFill>
                  <a:srgbClr val="01475F"/>
                </a:solidFill>
              </a:rPr>
              <a:t>Quality of Life</a:t>
            </a:r>
          </a:p>
          <a:p>
            <a:pPr>
              <a:lnSpc>
                <a:spcPct val="160000"/>
              </a:lnSpc>
            </a:pPr>
            <a:endParaRPr lang="en-GB" sz="1800" b="1">
              <a:solidFill>
                <a:srgbClr val="01475F"/>
              </a:solidFill>
            </a:endParaRPr>
          </a:p>
        </p:txBody>
      </p:sp>
      <p:sp>
        <p:nvSpPr>
          <p:cNvPr id="8" name="Content Placeholder 2">
            <a:extLst>
              <a:ext uri="{FF2B5EF4-FFF2-40B4-BE49-F238E27FC236}">
                <a16:creationId xmlns:a16="http://schemas.microsoft.com/office/drawing/2014/main" id="{BB605374-AD60-8D04-2D6A-4BC760862141}"/>
              </a:ext>
            </a:extLst>
          </p:cNvPr>
          <p:cNvSpPr txBox="1">
            <a:spLocks/>
          </p:cNvSpPr>
          <p:nvPr/>
        </p:nvSpPr>
        <p:spPr>
          <a:xfrm>
            <a:off x="10294137" y="2303130"/>
            <a:ext cx="1480457" cy="721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GB" sz="1800" b="1">
                <a:solidFill>
                  <a:srgbClr val="00B2BC"/>
                </a:solidFill>
              </a:rPr>
              <a:t>Physical Activity</a:t>
            </a:r>
          </a:p>
          <a:p>
            <a:pPr algn="r">
              <a:lnSpc>
                <a:spcPct val="160000"/>
              </a:lnSpc>
            </a:pPr>
            <a:endParaRPr lang="en-GB" sz="1800" b="1">
              <a:solidFill>
                <a:srgbClr val="00B2BC"/>
              </a:solidFill>
            </a:endParaRPr>
          </a:p>
        </p:txBody>
      </p:sp>
      <p:sp>
        <p:nvSpPr>
          <p:cNvPr id="9" name="Content Placeholder 2">
            <a:extLst>
              <a:ext uri="{FF2B5EF4-FFF2-40B4-BE49-F238E27FC236}">
                <a16:creationId xmlns:a16="http://schemas.microsoft.com/office/drawing/2014/main" id="{F5D2CEFA-2736-9947-C3C5-DE19A99ACA92}"/>
              </a:ext>
            </a:extLst>
          </p:cNvPr>
          <p:cNvSpPr txBox="1">
            <a:spLocks/>
          </p:cNvSpPr>
          <p:nvPr/>
        </p:nvSpPr>
        <p:spPr>
          <a:xfrm>
            <a:off x="10256855" y="4388890"/>
            <a:ext cx="1397780" cy="515188"/>
          </a:xfrm>
          <a:prstGeom prst="rect">
            <a:avLst/>
          </a:prstGeom>
        </p:spPr>
        <p:txBody>
          <a:bodyPr vert="horz" lIns="91440" tIns="45720" rIns="91440" bIns="45720" rtlCol="0">
            <a:normAutofit fontScale="92500" lnSpcReduction="20000"/>
          </a:bodyPr>
          <a:lstStyle>
            <a:defPPr>
              <a:defRPr lang="en-US"/>
            </a:defPPr>
            <a:lvl1pPr indent="0">
              <a:lnSpc>
                <a:spcPct val="100000"/>
              </a:lnSpc>
              <a:spcBef>
                <a:spcPts val="1000"/>
              </a:spcBef>
              <a:buFont typeface="Arial" panose="020B0604020202020204" pitchFamily="34" charset="0"/>
              <a:buNone/>
              <a:defRPr sz="2400" b="1">
                <a:solidFill>
                  <a:srgbClr val="01475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3366"/>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3366"/>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en-GB" sz="1700">
                <a:solidFill>
                  <a:srgbClr val="003366"/>
                </a:solidFill>
              </a:rPr>
              <a:t>Housing Quality</a:t>
            </a:r>
          </a:p>
          <a:p>
            <a:pPr algn="r"/>
            <a:endParaRPr lang="en-GB">
              <a:solidFill>
                <a:srgbClr val="BBD035"/>
              </a:solidFill>
            </a:endParaRPr>
          </a:p>
        </p:txBody>
      </p:sp>
      <p:sp>
        <p:nvSpPr>
          <p:cNvPr id="10" name="Content Placeholder 2">
            <a:extLst>
              <a:ext uri="{FF2B5EF4-FFF2-40B4-BE49-F238E27FC236}">
                <a16:creationId xmlns:a16="http://schemas.microsoft.com/office/drawing/2014/main" id="{D8C3216B-4FD1-3391-1D9D-09A1505A8B65}"/>
              </a:ext>
            </a:extLst>
          </p:cNvPr>
          <p:cNvSpPr txBox="1">
            <a:spLocks/>
          </p:cNvSpPr>
          <p:nvPr/>
        </p:nvSpPr>
        <p:spPr>
          <a:xfrm>
            <a:off x="8538013" y="4997422"/>
            <a:ext cx="1733107" cy="484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b="1">
                <a:solidFill>
                  <a:srgbClr val="00B2BC"/>
                </a:solidFill>
              </a:rPr>
              <a:t>Happiness</a:t>
            </a:r>
          </a:p>
          <a:p>
            <a:pPr>
              <a:lnSpc>
                <a:spcPct val="160000"/>
              </a:lnSpc>
            </a:pPr>
            <a:endParaRPr lang="en-GB" sz="2400" b="1">
              <a:solidFill>
                <a:srgbClr val="00B2BC"/>
              </a:solidFill>
            </a:endParaRPr>
          </a:p>
        </p:txBody>
      </p:sp>
      <p:sp>
        <p:nvSpPr>
          <p:cNvPr id="11" name="Content Placeholder 2">
            <a:extLst>
              <a:ext uri="{FF2B5EF4-FFF2-40B4-BE49-F238E27FC236}">
                <a16:creationId xmlns:a16="http://schemas.microsoft.com/office/drawing/2014/main" id="{3C2EF3A8-5B52-7602-6273-3B58E8EEF056}"/>
              </a:ext>
            </a:extLst>
          </p:cNvPr>
          <p:cNvSpPr txBox="1">
            <a:spLocks/>
          </p:cNvSpPr>
          <p:nvPr/>
        </p:nvSpPr>
        <p:spPr>
          <a:xfrm>
            <a:off x="10041487" y="4125813"/>
            <a:ext cx="1733107" cy="35855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GB" sz="2400" b="1">
                <a:solidFill>
                  <a:srgbClr val="BBD035"/>
                </a:solidFill>
              </a:rPr>
              <a:t>Independence</a:t>
            </a:r>
          </a:p>
          <a:p>
            <a:pPr algn="r">
              <a:lnSpc>
                <a:spcPct val="160000"/>
              </a:lnSpc>
            </a:pPr>
            <a:endParaRPr lang="en-GB" sz="2400" b="1">
              <a:solidFill>
                <a:srgbClr val="01475F"/>
              </a:solidFill>
            </a:endParaRPr>
          </a:p>
        </p:txBody>
      </p:sp>
      <p:sp>
        <p:nvSpPr>
          <p:cNvPr id="12" name="Content Placeholder 2">
            <a:extLst>
              <a:ext uri="{FF2B5EF4-FFF2-40B4-BE49-F238E27FC236}">
                <a16:creationId xmlns:a16="http://schemas.microsoft.com/office/drawing/2014/main" id="{42703B40-A867-A94A-66E9-16E475D89241}"/>
              </a:ext>
            </a:extLst>
          </p:cNvPr>
          <p:cNvSpPr txBox="1">
            <a:spLocks/>
          </p:cNvSpPr>
          <p:nvPr/>
        </p:nvSpPr>
        <p:spPr>
          <a:xfrm>
            <a:off x="8512635" y="1942952"/>
            <a:ext cx="3543300" cy="48995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a:solidFill>
                  <a:srgbClr val="BBD035"/>
                </a:solidFill>
              </a:rPr>
              <a:t>Healthy Relationships</a:t>
            </a:r>
          </a:p>
          <a:p>
            <a:pPr>
              <a:lnSpc>
                <a:spcPct val="160000"/>
              </a:lnSpc>
            </a:pPr>
            <a:endParaRPr lang="en-GB" b="1">
              <a:solidFill>
                <a:srgbClr val="BBD035"/>
              </a:solidFill>
            </a:endParaRPr>
          </a:p>
        </p:txBody>
      </p:sp>
      <p:sp>
        <p:nvSpPr>
          <p:cNvPr id="13" name="Content Placeholder 2">
            <a:extLst>
              <a:ext uri="{FF2B5EF4-FFF2-40B4-BE49-F238E27FC236}">
                <a16:creationId xmlns:a16="http://schemas.microsoft.com/office/drawing/2014/main" id="{5614F148-D65F-585F-9659-9CD9AAADC92A}"/>
              </a:ext>
            </a:extLst>
          </p:cNvPr>
          <p:cNvSpPr txBox="1">
            <a:spLocks/>
          </p:cNvSpPr>
          <p:nvPr/>
        </p:nvSpPr>
        <p:spPr>
          <a:xfrm>
            <a:off x="10208271" y="4793308"/>
            <a:ext cx="1408634" cy="916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GB" sz="2400" b="1">
                <a:solidFill>
                  <a:srgbClr val="00B2BC"/>
                </a:solidFill>
              </a:rPr>
              <a:t>Mental Health</a:t>
            </a:r>
          </a:p>
          <a:p>
            <a:pPr algn="r">
              <a:lnSpc>
                <a:spcPct val="160000"/>
              </a:lnSpc>
            </a:pPr>
            <a:endParaRPr lang="en-GB" sz="2400" b="1">
              <a:solidFill>
                <a:srgbClr val="00B2BC"/>
              </a:solidFill>
            </a:endParaRPr>
          </a:p>
        </p:txBody>
      </p:sp>
      <p:sp>
        <p:nvSpPr>
          <p:cNvPr id="14" name="Content Placeholder 2">
            <a:extLst>
              <a:ext uri="{FF2B5EF4-FFF2-40B4-BE49-F238E27FC236}">
                <a16:creationId xmlns:a16="http://schemas.microsoft.com/office/drawing/2014/main" id="{FCB79AA5-C974-B8A3-51E5-CB08134BB4D4}"/>
              </a:ext>
            </a:extLst>
          </p:cNvPr>
          <p:cNvSpPr txBox="1">
            <a:spLocks/>
          </p:cNvSpPr>
          <p:nvPr/>
        </p:nvSpPr>
        <p:spPr>
          <a:xfrm>
            <a:off x="8552280" y="4117274"/>
            <a:ext cx="1704575" cy="3756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000" b="1">
                <a:solidFill>
                  <a:srgbClr val="01475F"/>
                </a:solidFill>
              </a:rPr>
              <a:t>Good Food</a:t>
            </a:r>
          </a:p>
          <a:p>
            <a:pPr>
              <a:lnSpc>
                <a:spcPct val="160000"/>
              </a:lnSpc>
            </a:pPr>
            <a:endParaRPr lang="en-GB" sz="2000" b="1">
              <a:solidFill>
                <a:srgbClr val="01475F"/>
              </a:solidFill>
            </a:endParaRPr>
          </a:p>
        </p:txBody>
      </p:sp>
      <p:sp>
        <p:nvSpPr>
          <p:cNvPr id="15" name="Content Placeholder 2">
            <a:extLst>
              <a:ext uri="{FF2B5EF4-FFF2-40B4-BE49-F238E27FC236}">
                <a16:creationId xmlns:a16="http://schemas.microsoft.com/office/drawing/2014/main" id="{10304667-ADCB-1A41-DE55-5A94F7D80304}"/>
              </a:ext>
            </a:extLst>
          </p:cNvPr>
          <p:cNvSpPr txBox="1">
            <a:spLocks/>
          </p:cNvSpPr>
          <p:nvPr/>
        </p:nvSpPr>
        <p:spPr>
          <a:xfrm>
            <a:off x="8464309" y="2649414"/>
            <a:ext cx="1754816" cy="375637"/>
          </a:xfrm>
          <a:prstGeom prst="rect">
            <a:avLst/>
          </a:prstGeom>
        </p:spPr>
        <p:txBody>
          <a:bodyPr vert="horz" lIns="91440" tIns="45720" rIns="91440" bIns="45720" rtlCol="0">
            <a:normAutofit/>
          </a:bodyPr>
          <a:lstStyle>
            <a:defPPr>
              <a:defRPr lang="en-US"/>
            </a:defPPr>
            <a:lvl1pPr indent="0">
              <a:lnSpc>
                <a:spcPct val="100000"/>
              </a:lnSpc>
              <a:spcBef>
                <a:spcPts val="1000"/>
              </a:spcBef>
              <a:buFont typeface="Arial" panose="020B0604020202020204" pitchFamily="34" charset="0"/>
              <a:buNone/>
              <a:defRPr sz="2400" b="1">
                <a:solidFill>
                  <a:srgbClr val="01475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3366"/>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3366"/>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GB" sz="1700">
                <a:solidFill>
                  <a:srgbClr val="00B2BC"/>
                </a:solidFill>
              </a:rPr>
              <a:t>Period Equity</a:t>
            </a:r>
          </a:p>
          <a:p>
            <a:pPr algn="ctr"/>
            <a:endParaRPr lang="en-GB">
              <a:solidFill>
                <a:srgbClr val="00B2BC"/>
              </a:solidFill>
            </a:endParaRPr>
          </a:p>
        </p:txBody>
      </p:sp>
      <p:sp>
        <p:nvSpPr>
          <p:cNvPr id="16" name="Content Placeholder 2">
            <a:extLst>
              <a:ext uri="{FF2B5EF4-FFF2-40B4-BE49-F238E27FC236}">
                <a16:creationId xmlns:a16="http://schemas.microsoft.com/office/drawing/2014/main" id="{99E0CF17-1CCE-DF0A-EA1F-AC9ECA5B32C0}"/>
              </a:ext>
            </a:extLst>
          </p:cNvPr>
          <p:cNvSpPr txBox="1">
            <a:spLocks/>
          </p:cNvSpPr>
          <p:nvPr/>
        </p:nvSpPr>
        <p:spPr>
          <a:xfrm>
            <a:off x="8516360" y="3192779"/>
            <a:ext cx="1611801" cy="1038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800" b="1">
                <a:solidFill>
                  <a:srgbClr val="01475F"/>
                </a:solidFill>
              </a:rPr>
              <a:t>Family Connections</a:t>
            </a:r>
          </a:p>
          <a:p>
            <a:pPr algn="r">
              <a:lnSpc>
                <a:spcPct val="160000"/>
              </a:lnSpc>
            </a:pPr>
            <a:endParaRPr lang="en-GB" sz="1800" b="1">
              <a:solidFill>
                <a:srgbClr val="01475F"/>
              </a:solidFill>
            </a:endParaRPr>
          </a:p>
        </p:txBody>
      </p:sp>
      <p:sp>
        <p:nvSpPr>
          <p:cNvPr id="17" name="Content Placeholder 2">
            <a:extLst>
              <a:ext uri="{FF2B5EF4-FFF2-40B4-BE49-F238E27FC236}">
                <a16:creationId xmlns:a16="http://schemas.microsoft.com/office/drawing/2014/main" id="{F2D215DB-BD14-BC19-83C1-0BA513CCC47F}"/>
              </a:ext>
            </a:extLst>
          </p:cNvPr>
          <p:cNvSpPr txBox="1">
            <a:spLocks/>
          </p:cNvSpPr>
          <p:nvPr/>
        </p:nvSpPr>
        <p:spPr>
          <a:xfrm>
            <a:off x="8516771" y="4492911"/>
            <a:ext cx="1916574" cy="62962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a:solidFill>
                  <a:srgbClr val="BBD035"/>
                </a:solidFill>
              </a:rPr>
              <a:t>Basic Living Essentials</a:t>
            </a:r>
          </a:p>
          <a:p>
            <a:pPr>
              <a:lnSpc>
                <a:spcPct val="160000"/>
              </a:lnSpc>
            </a:pPr>
            <a:endParaRPr lang="en-GB" b="1">
              <a:solidFill>
                <a:srgbClr val="BBD035"/>
              </a:solidFill>
            </a:endParaRPr>
          </a:p>
        </p:txBody>
      </p:sp>
      <p:sp>
        <p:nvSpPr>
          <p:cNvPr id="20" name="Content Placeholder 2">
            <a:extLst>
              <a:ext uri="{FF2B5EF4-FFF2-40B4-BE49-F238E27FC236}">
                <a16:creationId xmlns:a16="http://schemas.microsoft.com/office/drawing/2014/main" id="{9F88FCD8-80BD-66B1-66A5-B34990E6C3A3}"/>
              </a:ext>
            </a:extLst>
          </p:cNvPr>
          <p:cNvSpPr txBox="1">
            <a:spLocks/>
          </p:cNvSpPr>
          <p:nvPr/>
        </p:nvSpPr>
        <p:spPr>
          <a:xfrm>
            <a:off x="8475163" y="5447765"/>
            <a:ext cx="1733107" cy="35855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GB" sz="2400" b="1">
                <a:solidFill>
                  <a:srgbClr val="BBD035"/>
                </a:solidFill>
              </a:rPr>
              <a:t>Green Spaces</a:t>
            </a:r>
          </a:p>
          <a:p>
            <a:pPr algn="r">
              <a:lnSpc>
                <a:spcPct val="160000"/>
              </a:lnSpc>
            </a:pPr>
            <a:endParaRPr lang="en-GB" sz="2400" b="1">
              <a:solidFill>
                <a:srgbClr val="01475F"/>
              </a:solidFill>
            </a:endParaRPr>
          </a:p>
        </p:txBody>
      </p:sp>
    </p:spTree>
    <p:extLst>
      <p:ext uri="{BB962C8B-B14F-4D97-AF65-F5344CB8AC3E}">
        <p14:creationId xmlns:p14="http://schemas.microsoft.com/office/powerpoint/2010/main" val="22768729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8"/>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7030A0"/>
              </a:buClr>
              <a:buSzPts val="4400"/>
              <a:buFont typeface="Calibri"/>
              <a:buNone/>
            </a:pPr>
            <a:r>
              <a:rPr lang="en-US" b="1">
                <a:solidFill>
                  <a:srgbClr val="7030A0"/>
                </a:solidFill>
              </a:rPr>
              <a:t>Impact across the system</a:t>
            </a:r>
            <a:endParaRPr b="1">
              <a:solidFill>
                <a:srgbClr val="7030A0"/>
              </a:solidFill>
            </a:endParaRPr>
          </a:p>
        </p:txBody>
      </p:sp>
      <p:sp>
        <p:nvSpPr>
          <p:cNvPr id="96" name="Google Shape;96;p8"/>
          <p:cNvSpPr txBox="1">
            <a:spLocks noGrp="1"/>
          </p:cNvSpPr>
          <p:nvPr>
            <p:ph type="body" idx="1"/>
          </p:nvPr>
        </p:nvSpPr>
        <p:spPr>
          <a:xfrm>
            <a:off x="695960" y="1341120"/>
            <a:ext cx="10515600" cy="472408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ct val="100000"/>
              <a:buChar char="•"/>
            </a:pPr>
            <a:r>
              <a:rPr lang="en-US">
                <a:latin typeface="Montserrat Light" panose="00000400000000000000" pitchFamily="2" charset="0"/>
                <a:ea typeface="Montserrat"/>
                <a:cs typeface="Montserrat"/>
                <a:sym typeface="Montserrat"/>
              </a:rPr>
              <a:t>Supporting staff awareness and training </a:t>
            </a:r>
            <a:endParaRPr>
              <a:latin typeface="Montserrat Light" panose="00000400000000000000" pitchFamily="2" charset="0"/>
            </a:endParaRPr>
          </a:p>
          <a:p>
            <a:pPr marL="228600" lvl="0" indent="-228600" algn="l" rtl="0">
              <a:lnSpc>
                <a:spcPct val="90000"/>
              </a:lnSpc>
              <a:spcBef>
                <a:spcPts val="1000"/>
              </a:spcBef>
              <a:spcAft>
                <a:spcPts val="0"/>
              </a:spcAft>
              <a:buClr>
                <a:srgbClr val="000000"/>
              </a:buClr>
              <a:buSzPct val="100000"/>
              <a:buChar char="•"/>
            </a:pPr>
            <a:r>
              <a:rPr lang="en-US">
                <a:latin typeface="Montserrat Light" panose="00000400000000000000" pitchFamily="2" charset="0"/>
                <a:ea typeface="Montserrat"/>
                <a:cs typeface="Montserrat"/>
                <a:sym typeface="Montserrat"/>
              </a:rPr>
              <a:t>Health literacy with women – developing consistent approach</a:t>
            </a:r>
            <a:endParaRPr>
              <a:latin typeface="Montserrat Light" panose="00000400000000000000" pitchFamily="2" charset="0"/>
            </a:endParaRPr>
          </a:p>
          <a:p>
            <a:pPr marL="228600" lvl="0" indent="-228600" algn="l" rtl="0">
              <a:lnSpc>
                <a:spcPct val="90000"/>
              </a:lnSpc>
              <a:spcBef>
                <a:spcPts val="1000"/>
              </a:spcBef>
              <a:spcAft>
                <a:spcPts val="0"/>
              </a:spcAft>
              <a:buClr>
                <a:srgbClr val="000000"/>
              </a:buClr>
              <a:buSzPct val="100000"/>
              <a:buChar char="•"/>
            </a:pPr>
            <a:r>
              <a:rPr lang="en-US">
                <a:latin typeface="Montserrat Light" panose="00000400000000000000" pitchFamily="2" charset="0"/>
                <a:ea typeface="Montserrat"/>
                <a:cs typeface="Montserrat"/>
                <a:sym typeface="Montserrat"/>
              </a:rPr>
              <a:t>Collaborating to identify inequalities and address access to services</a:t>
            </a:r>
            <a:endParaRPr>
              <a:latin typeface="Montserrat Light" panose="00000400000000000000" pitchFamily="2" charset="0"/>
            </a:endParaRPr>
          </a:p>
          <a:p>
            <a:pPr marL="228600" lvl="0" indent="-228600" algn="l" rtl="0">
              <a:lnSpc>
                <a:spcPct val="90000"/>
              </a:lnSpc>
              <a:spcBef>
                <a:spcPts val="1000"/>
              </a:spcBef>
              <a:spcAft>
                <a:spcPts val="0"/>
              </a:spcAft>
              <a:buClr>
                <a:srgbClr val="000000"/>
              </a:buClr>
              <a:buSzPct val="100000"/>
              <a:buChar char="•"/>
            </a:pPr>
            <a:r>
              <a:rPr lang="en-US">
                <a:latin typeface="Montserrat Light" panose="00000400000000000000" pitchFamily="2" charset="0"/>
                <a:ea typeface="Montserrat"/>
                <a:cs typeface="Montserrat"/>
                <a:sym typeface="Montserrat"/>
              </a:rPr>
              <a:t>Services in the community targeting vulnerable women</a:t>
            </a:r>
            <a:endParaRPr>
              <a:latin typeface="Montserrat Light" panose="00000400000000000000" pitchFamily="2" charset="0"/>
            </a:endParaRPr>
          </a:p>
          <a:p>
            <a:pPr marL="228600" lvl="0" indent="-228600" algn="l" rtl="0">
              <a:lnSpc>
                <a:spcPct val="90000"/>
              </a:lnSpc>
              <a:spcBef>
                <a:spcPts val="1000"/>
              </a:spcBef>
              <a:spcAft>
                <a:spcPts val="0"/>
              </a:spcAft>
              <a:buClr>
                <a:srgbClr val="000000"/>
              </a:buClr>
              <a:buSzPct val="100000"/>
              <a:buChar char="•"/>
            </a:pPr>
            <a:r>
              <a:rPr lang="en-US">
                <a:latin typeface="Montserrat Light" panose="00000400000000000000" pitchFamily="2" charset="0"/>
                <a:ea typeface="Montserrat"/>
                <a:cs typeface="Montserrat"/>
                <a:sym typeface="Montserrat"/>
              </a:rPr>
              <a:t>Collaborations to support representation and access to employment.</a:t>
            </a:r>
            <a:endParaRPr>
              <a:latin typeface="Montserrat Light" panose="00000400000000000000" pitchFamily="2" charset="0"/>
            </a:endParaRPr>
          </a:p>
          <a:p>
            <a:pPr marL="228600" lvl="0" indent="-228600" algn="l" rtl="0">
              <a:lnSpc>
                <a:spcPct val="90000"/>
              </a:lnSpc>
              <a:spcBef>
                <a:spcPts val="1000"/>
              </a:spcBef>
              <a:spcAft>
                <a:spcPts val="0"/>
              </a:spcAft>
              <a:buClr>
                <a:srgbClr val="000000"/>
              </a:buClr>
              <a:buSzPct val="100000"/>
              <a:buChar char="•"/>
            </a:pPr>
            <a:r>
              <a:rPr lang="en-US">
                <a:latin typeface="Montserrat Light" panose="00000400000000000000" pitchFamily="2" charset="0"/>
              </a:rPr>
              <a:t>Mapping the health eco system and persona development. . </a:t>
            </a:r>
            <a:endParaRPr>
              <a:latin typeface="Montserrat Light" panose="00000400000000000000" pitchFamily="2" charset="0"/>
            </a:endParaRPr>
          </a:p>
        </p:txBody>
      </p:sp>
      <p:pic>
        <p:nvPicPr>
          <p:cNvPr id="2" name="Untitled design.png" descr="Cartoon infographic of three women">
            <a:extLst>
              <a:ext uri="{FF2B5EF4-FFF2-40B4-BE49-F238E27FC236}">
                <a16:creationId xmlns:a16="http://schemas.microsoft.com/office/drawing/2014/main" id="{8CBC51BE-8367-A84E-75B9-70033AF669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600" y="4236720"/>
            <a:ext cx="3200400" cy="2508561"/>
          </a:xfrm>
          <a:prstGeom prst="rect">
            <a:avLst/>
          </a:prstGeom>
          <a:ln w="12700">
            <a:miter lim="400000"/>
          </a:ln>
        </p:spPr>
      </p:pic>
    </p:spTree>
    <p:extLst>
      <p:ext uri="{BB962C8B-B14F-4D97-AF65-F5344CB8AC3E}">
        <p14:creationId xmlns:p14="http://schemas.microsoft.com/office/powerpoint/2010/main" val="5732370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9" descr="Tower Hamlets sexual and reproductive health services working map by THCVS and MA Service Design"/>
          <p:cNvPicPr preferRelativeResize="0"/>
          <p:nvPr/>
        </p:nvPicPr>
        <p:blipFill rotWithShape="1">
          <a:blip r:embed="rId3" cstate="email">
            <a:alphaModFix/>
            <a:extLst>
              <a:ext uri="{28A0092B-C50C-407E-A947-70E740481C1C}">
                <a14:useLocalDpi xmlns:a14="http://schemas.microsoft.com/office/drawing/2010/main"/>
              </a:ext>
            </a:extLst>
          </a:blip>
          <a:srcRect l="-1454" b="-11264"/>
          <a:stretch>
            <a:fillRect/>
          </a:stretch>
        </p:blipFill>
        <p:spPr>
          <a:xfrm>
            <a:off x="0" y="966277"/>
            <a:ext cx="11873959" cy="6474348"/>
          </a:xfrm>
          <a:prstGeom prst="rect">
            <a:avLst/>
          </a:prstGeom>
          <a:noFill/>
          <a:ln>
            <a:noFill/>
          </a:ln>
        </p:spPr>
      </p:pic>
      <p:sp>
        <p:nvSpPr>
          <p:cNvPr id="2" name="Title 1">
            <a:extLst>
              <a:ext uri="{FF2B5EF4-FFF2-40B4-BE49-F238E27FC236}">
                <a16:creationId xmlns:a16="http://schemas.microsoft.com/office/drawing/2014/main" id="{FA5AF380-18CE-48C0-AADF-C26F44FC4280}"/>
              </a:ext>
            </a:extLst>
          </p:cNvPr>
          <p:cNvSpPr>
            <a:spLocks noGrp="1"/>
          </p:cNvSpPr>
          <p:nvPr>
            <p:ph type="title" idx="4294967295"/>
          </p:nvPr>
        </p:nvSpPr>
        <p:spPr>
          <a:xfrm>
            <a:off x="318041" y="416019"/>
            <a:ext cx="10515600" cy="550258"/>
          </a:xfrm>
        </p:spPr>
        <p:txBody>
          <a:bodyPr spcFirstLastPara="1" wrap="square" lIns="45700" tIns="45700" rIns="45700" bIns="45700" anchor="b" anchorCtr="0">
            <a:noAutofit/>
          </a:bodyPr>
          <a:lstStyle/>
          <a:p>
            <a:r>
              <a:rPr lang="en-US" sz="2400" b="1" kern="1200">
                <a:solidFill>
                  <a:schemeClr val="tx1"/>
                </a:solidFill>
              </a:rPr>
              <a:t>Tower Hamlets sexual and reproductive health services working map by THCVS and MA Service Design (London College of Communication)</a:t>
            </a:r>
            <a:endParaRPr lang="en-GB" sz="2400"/>
          </a:p>
        </p:txBody>
      </p:sp>
    </p:spTree>
    <p:extLst>
      <p:ext uri="{BB962C8B-B14F-4D97-AF65-F5344CB8AC3E}">
        <p14:creationId xmlns:p14="http://schemas.microsoft.com/office/powerpoint/2010/main" val="28108140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0" descr="Personas-1.pdf"/>
          <p:cNvPicPr preferRelativeResize="0"/>
          <p:nvPr/>
        </p:nvPicPr>
        <p:blipFill rotWithShape="1">
          <a:blip r:embed="rId3" cstate="email">
            <a:alphaModFix/>
            <a:extLst>
              <a:ext uri="{28A0092B-C50C-407E-A947-70E740481C1C}">
                <a14:useLocalDpi xmlns:a14="http://schemas.microsoft.com/office/drawing/2010/main"/>
              </a:ext>
            </a:extLst>
          </a:blip>
          <a:srcRect/>
          <a:stretch>
            <a:fillRect/>
          </a:stretch>
        </p:blipFill>
        <p:spPr>
          <a:xfrm>
            <a:off x="1537486" y="863466"/>
            <a:ext cx="9330783" cy="5994534"/>
          </a:xfrm>
          <a:prstGeom prst="rect">
            <a:avLst/>
          </a:prstGeom>
          <a:noFill/>
          <a:ln>
            <a:noFill/>
          </a:ln>
        </p:spPr>
      </p:pic>
      <p:sp>
        <p:nvSpPr>
          <p:cNvPr id="2" name="Title 1">
            <a:extLst>
              <a:ext uri="{FF2B5EF4-FFF2-40B4-BE49-F238E27FC236}">
                <a16:creationId xmlns:a16="http://schemas.microsoft.com/office/drawing/2014/main" id="{2C0271C2-9AC1-EA7B-C79A-B71AA581D16E}"/>
              </a:ext>
            </a:extLst>
          </p:cNvPr>
          <p:cNvSpPr>
            <a:spLocks noGrp="1"/>
          </p:cNvSpPr>
          <p:nvPr>
            <p:ph type="title" idx="4294967295"/>
          </p:nvPr>
        </p:nvSpPr>
        <p:spPr>
          <a:xfrm>
            <a:off x="695906" y="211377"/>
            <a:ext cx="11353800" cy="589736"/>
          </a:xfrm>
        </p:spPr>
        <p:txBody>
          <a:bodyPr>
            <a:noAutofit/>
          </a:bodyPr>
          <a:lstStyle/>
          <a:p>
            <a:r>
              <a:rPr lang="en-GB" sz="2800"/>
              <a:t>Tower Hamlets Personas: Women receiving inadequate healthcare</a:t>
            </a:r>
          </a:p>
        </p:txBody>
      </p:sp>
    </p:spTree>
    <p:extLst>
      <p:ext uri="{BB962C8B-B14F-4D97-AF65-F5344CB8AC3E}">
        <p14:creationId xmlns:p14="http://schemas.microsoft.com/office/powerpoint/2010/main" val="6734008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g348e5701941_0_4" descr="Screencapture of online resource. Shows boxes with different health needs which website user can learn abou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7800" y="445500"/>
            <a:ext cx="6570625" cy="6105651"/>
          </a:xfrm>
          <a:prstGeom prst="rect">
            <a:avLst/>
          </a:prstGeom>
          <a:noFill/>
          <a:ln>
            <a:noFill/>
          </a:ln>
          <a:effectLst>
            <a:outerShdw blurRad="57150" dist="19050" dir="5400000" algn="bl" rotWithShape="0">
              <a:srgbClr val="000000">
                <a:alpha val="50000"/>
              </a:srgbClr>
            </a:outerShdw>
          </a:effectLst>
        </p:spPr>
      </p:pic>
      <p:sp>
        <p:nvSpPr>
          <p:cNvPr id="117" name="Google Shape;117;g348e5701941_0_4"/>
          <p:cNvSpPr txBox="1"/>
          <p:nvPr/>
        </p:nvSpPr>
        <p:spPr>
          <a:xfrm>
            <a:off x="7348250" y="5935550"/>
            <a:ext cx="3731700" cy="3462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u="sng">
                <a:solidFill>
                  <a:schemeClr val="hlink"/>
                </a:solidFill>
                <a:latin typeface="Calibri"/>
                <a:ea typeface="Calibri"/>
                <a:cs typeface="Calibri"/>
                <a:sym typeface="Calibri"/>
                <a:hlinkClick r:id="rId4"/>
              </a:rPr>
              <a:t>Link to early prototype</a:t>
            </a:r>
            <a:endParaRPr sz="2800">
              <a:latin typeface="Calibri"/>
              <a:ea typeface="Calibri"/>
              <a:cs typeface="Calibri"/>
              <a:sym typeface="Calibri"/>
            </a:endParaRPr>
          </a:p>
        </p:txBody>
      </p:sp>
      <p:sp>
        <p:nvSpPr>
          <p:cNvPr id="118" name="Google Shape;118;g348e5701941_0_4"/>
          <p:cNvSpPr txBox="1">
            <a:spLocks noGrp="1"/>
          </p:cNvSpPr>
          <p:nvPr>
            <p:ph type="title" idx="4294967295"/>
          </p:nvPr>
        </p:nvSpPr>
        <p:spPr>
          <a:xfrm>
            <a:off x="7168675" y="445500"/>
            <a:ext cx="4751700" cy="13257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7030A0"/>
              </a:buClr>
              <a:buSzPts val="4400"/>
              <a:buFont typeface="Calibri"/>
              <a:buNone/>
            </a:pPr>
            <a:r>
              <a:rPr lang="en-US" b="1">
                <a:solidFill>
                  <a:srgbClr val="7030A0"/>
                </a:solidFill>
              </a:rPr>
              <a:t>Health Literacy Online Resource</a:t>
            </a:r>
            <a:endParaRPr b="1">
              <a:solidFill>
                <a:srgbClr val="7030A0"/>
              </a:solidFill>
            </a:endParaRPr>
          </a:p>
        </p:txBody>
      </p:sp>
    </p:spTree>
    <p:extLst>
      <p:ext uri="{BB962C8B-B14F-4D97-AF65-F5344CB8AC3E}">
        <p14:creationId xmlns:p14="http://schemas.microsoft.com/office/powerpoint/2010/main" val="4931306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 name="Title 1">
            <a:extLst>
              <a:ext uri="{FF2B5EF4-FFF2-40B4-BE49-F238E27FC236}">
                <a16:creationId xmlns:a16="http://schemas.microsoft.com/office/drawing/2014/main" id="{733280DD-A6A3-D7E6-279D-8BA5E73BAE63}"/>
              </a:ext>
            </a:extLst>
          </p:cNvPr>
          <p:cNvSpPr>
            <a:spLocks noGrp="1"/>
          </p:cNvSpPr>
          <p:nvPr>
            <p:ph type="title" idx="4294967295"/>
          </p:nvPr>
        </p:nvSpPr>
        <p:spPr>
          <a:xfrm>
            <a:off x="838200" y="1132885"/>
            <a:ext cx="10515600" cy="534074"/>
          </a:xfrm>
        </p:spPr>
        <p:txBody>
          <a:bodyPr spcFirstLastPara="1" wrap="square" lIns="45700" tIns="45700" rIns="45700" bIns="45700" anchor="b" anchorCtr="0">
            <a:normAutofit fontScale="90000"/>
          </a:bodyPr>
          <a:lstStyle/>
          <a:p>
            <a:r>
              <a:rPr lang="en-GB"/>
              <a:t>Photo of flourishing communities</a:t>
            </a:r>
          </a:p>
        </p:txBody>
      </p:sp>
      <p:pic>
        <p:nvPicPr>
          <p:cNvPr id="111" name="Google Shape;111;g348e5701941_0_0" descr="Flourishing communities is a partnership between Limehouse Project, Praxis, Women’s Inclusive Team and THCVS, addressing the health inequalities experienced by global majority women accessing sexual and reproductive health care in Tower Hamlets. The project is funded through the National Lottery Healthy Communities programme" title="Coproducing change with communities">
            <a:hlinkClick r:id="rId3"/>
          </p:cNvPr>
          <p:cNvPicPr preferRelativeResize="0"/>
          <p:nvPr/>
        </p:nvPicPr>
        <p:blipFill>
          <a:blip r:embed="rId4">
            <a:alphaModFix/>
          </a:blip>
          <a:stretch>
            <a:fillRect/>
          </a:stretch>
        </p:blipFill>
        <p:spPr>
          <a:xfrm>
            <a:off x="61186" y="168495"/>
            <a:ext cx="11513875" cy="6476550"/>
          </a:xfrm>
          <a:prstGeom prst="rect">
            <a:avLst/>
          </a:prstGeom>
          <a:noFill/>
          <a:ln>
            <a:noFill/>
          </a:ln>
        </p:spPr>
      </p:pic>
    </p:spTree>
    <p:extLst>
      <p:ext uri="{BB962C8B-B14F-4D97-AF65-F5344CB8AC3E}">
        <p14:creationId xmlns:p14="http://schemas.microsoft.com/office/powerpoint/2010/main" val="99856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BAED8-E629-F43F-1280-EAFBDDAFA910}"/>
            </a:ext>
          </a:extLst>
        </p:cNvPr>
        <p:cNvGrpSpPr/>
        <p:nvPr/>
      </p:nvGrpSpPr>
      <p:grpSpPr>
        <a:xfrm>
          <a:off x="0" y="0"/>
          <a:ext cx="0" cy="0"/>
          <a:chOff x="0" y="0"/>
          <a:chExt cx="0" cy="0"/>
        </a:xfrm>
      </p:grpSpPr>
      <p:pic>
        <p:nvPicPr>
          <p:cNvPr id="22" name="Picture 21" descr="Neon laser lights aligned to form a triangle">
            <a:extLst>
              <a:ext uri="{FF2B5EF4-FFF2-40B4-BE49-F238E27FC236}">
                <a16:creationId xmlns:a16="http://schemas.microsoft.com/office/drawing/2014/main" id="{F0F021AC-3EA1-B1FD-F950-4C3964EE745C}"/>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rcRect r="-2"/>
          <a:stretch>
            <a:fillRect/>
          </a:stretch>
        </p:blipFill>
        <p:spPr>
          <a:xfrm>
            <a:off x="-2" y="-4"/>
            <a:ext cx="12192001" cy="6858001"/>
          </a:xfrm>
          <a:prstGeom prst="rect">
            <a:avLst/>
          </a:prstGeom>
        </p:spPr>
      </p:pic>
      <p:sp>
        <p:nvSpPr>
          <p:cNvPr id="2" name="Title 1">
            <a:extLst>
              <a:ext uri="{FF2B5EF4-FFF2-40B4-BE49-F238E27FC236}">
                <a16:creationId xmlns:a16="http://schemas.microsoft.com/office/drawing/2014/main" id="{11D87282-32A3-85CD-04A9-558AD4CE3C73}"/>
              </a:ext>
            </a:extLst>
          </p:cNvPr>
          <p:cNvSpPr>
            <a:spLocks noGrp="1"/>
          </p:cNvSpPr>
          <p:nvPr>
            <p:ph type="ctrTitle"/>
          </p:nvPr>
        </p:nvSpPr>
        <p:spPr>
          <a:xfrm>
            <a:off x="517870" y="978408"/>
            <a:ext cx="9261877" cy="1085618"/>
          </a:xfrm>
        </p:spPr>
        <p:txBody>
          <a:bodyPr anchor="t">
            <a:normAutofit/>
          </a:bodyPr>
          <a:lstStyle/>
          <a:p>
            <a:r>
              <a:rPr lang="en-US" sz="3200">
                <a:ea typeface="+mj-lt"/>
                <a:cs typeface="+mj-lt"/>
              </a:rPr>
              <a:t>Muslim Women’s Health Initiative</a:t>
            </a:r>
            <a:endParaRPr lang="en-US"/>
          </a:p>
          <a:p>
            <a:endParaRPr lang="en-US" sz="6000"/>
          </a:p>
        </p:txBody>
      </p:sp>
      <p:sp>
        <p:nvSpPr>
          <p:cNvPr id="3" name="Subtitle 2">
            <a:extLst>
              <a:ext uri="{FF2B5EF4-FFF2-40B4-BE49-F238E27FC236}">
                <a16:creationId xmlns:a16="http://schemas.microsoft.com/office/drawing/2014/main" id="{83A306F7-D6C2-6EED-21F5-F746889F92D8}"/>
              </a:ext>
            </a:extLst>
          </p:cNvPr>
          <p:cNvSpPr>
            <a:spLocks noGrp="1"/>
          </p:cNvSpPr>
          <p:nvPr>
            <p:ph type="subTitle" idx="1"/>
          </p:nvPr>
        </p:nvSpPr>
        <p:spPr>
          <a:xfrm>
            <a:off x="278072" y="2652845"/>
            <a:ext cx="11415079" cy="3776867"/>
          </a:xfrm>
        </p:spPr>
        <p:txBody>
          <a:bodyPr anchor="b">
            <a:normAutofit fontScale="77500" lnSpcReduction="20000"/>
          </a:bodyPr>
          <a:lstStyle/>
          <a:p>
            <a:pPr marL="285750" indent="-285750" algn="l">
              <a:buFont typeface="Arial"/>
              <a:buChar char="•"/>
            </a:pPr>
            <a:r>
              <a:rPr lang="en-US" sz="4400">
                <a:ea typeface="+mn-lt"/>
                <a:cs typeface="+mn-lt"/>
              </a:rPr>
              <a:t>Addressing long-term health conditions &amp; inequalities</a:t>
            </a:r>
            <a:endParaRPr lang="en-US"/>
          </a:p>
          <a:p>
            <a:pPr marL="285750" indent="-285750" algn="l">
              <a:buFont typeface="Arial"/>
              <a:buChar char="•"/>
            </a:pPr>
            <a:r>
              <a:rPr lang="en-US" sz="4400">
                <a:ea typeface="+mn-lt"/>
                <a:cs typeface="+mn-lt"/>
              </a:rPr>
              <a:t>Phase 1: Voices of </a:t>
            </a:r>
            <a:r>
              <a:rPr lang="en-US" sz="4400" b="1">
                <a:ea typeface="+mn-lt"/>
                <a:cs typeface="+mn-lt"/>
              </a:rPr>
              <a:t>104 Muslim women</a:t>
            </a:r>
            <a:r>
              <a:rPr lang="en-US" sz="4400">
                <a:ea typeface="+mn-lt"/>
                <a:cs typeface="+mn-lt"/>
              </a:rPr>
              <a:t> gathered (focus groups &amp; interviews)</a:t>
            </a:r>
            <a:endParaRPr lang="en-US"/>
          </a:p>
          <a:p>
            <a:pPr marL="285750" indent="-285750" algn="l">
              <a:buFont typeface="Arial"/>
              <a:buChar char="•"/>
            </a:pPr>
            <a:r>
              <a:rPr lang="en-US" sz="4400">
                <a:ea typeface="+mn-lt"/>
                <a:cs typeface="+mn-lt"/>
              </a:rPr>
              <a:t>Findings shared with </a:t>
            </a:r>
            <a:r>
              <a:rPr lang="en-US" sz="4400" b="1">
                <a:ea typeface="+mn-lt"/>
                <a:cs typeface="+mn-lt"/>
              </a:rPr>
              <a:t>Tower Hamlets Public Health</a:t>
            </a:r>
            <a:r>
              <a:rPr lang="en-US" sz="4400">
                <a:ea typeface="+mn-lt"/>
                <a:cs typeface="+mn-lt"/>
              </a:rPr>
              <a:t> to shape policy</a:t>
            </a:r>
            <a:endParaRPr lang="en-US"/>
          </a:p>
          <a:p>
            <a:pPr marL="285750" indent="-285750" algn="l">
              <a:buFont typeface="Arial"/>
              <a:buChar char="•"/>
            </a:pPr>
            <a:r>
              <a:rPr lang="en-US" sz="4400" b="1">
                <a:ea typeface="+mn-lt"/>
                <a:cs typeface="+mn-lt"/>
              </a:rPr>
              <a:t>25 Community Champions</a:t>
            </a:r>
            <a:r>
              <a:rPr lang="en-US" sz="4400">
                <a:ea typeface="+mn-lt"/>
                <a:cs typeface="+mn-lt"/>
              </a:rPr>
              <a:t> recruited to co-design health activities</a:t>
            </a:r>
            <a:endParaRPr lang="en-US"/>
          </a:p>
          <a:p>
            <a:pPr marL="285750" indent="-285750" algn="l">
              <a:buFont typeface="Arial"/>
              <a:buChar char="•"/>
            </a:pPr>
            <a:r>
              <a:rPr lang="en-US" sz="4400">
                <a:ea typeface="+mn-lt"/>
                <a:cs typeface="+mn-lt"/>
              </a:rPr>
              <a:t>Embedding women’s voices in health literacy </a:t>
            </a:r>
            <a:r>
              <a:rPr lang="en-US" sz="4400" err="1">
                <a:ea typeface="+mn-lt"/>
                <a:cs typeface="+mn-lt"/>
              </a:rPr>
              <a:t>programmes</a:t>
            </a:r>
            <a:endParaRPr lang="en-US" err="1"/>
          </a:p>
          <a:p>
            <a:endParaRPr lang="en-US" sz="4400"/>
          </a:p>
          <a:p>
            <a:endParaRPr lang="en-US" sz="2400"/>
          </a:p>
        </p:txBody>
      </p:sp>
      <p:pic>
        <p:nvPicPr>
          <p:cNvPr id="4" name="Picture 3" descr="Limehouse project logo.">
            <a:extLst>
              <a:ext uri="{FF2B5EF4-FFF2-40B4-BE49-F238E27FC236}">
                <a16:creationId xmlns:a16="http://schemas.microsoft.com/office/drawing/2014/main" id="{BF149FEB-8686-F5CD-0ED0-D000B28ACE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148" y="5849800"/>
            <a:ext cx="1292086" cy="585166"/>
          </a:xfrm>
          <a:prstGeom prst="rect">
            <a:avLst/>
          </a:prstGeom>
        </p:spPr>
      </p:pic>
      <p:pic>
        <p:nvPicPr>
          <p:cNvPr id="5" name="Picture 4" descr="Tower hamlets logo.">
            <a:extLst>
              <a:ext uri="{FF2B5EF4-FFF2-40B4-BE49-F238E27FC236}">
                <a16:creationId xmlns:a16="http://schemas.microsoft.com/office/drawing/2014/main" id="{EFB73E2E-6AA7-174F-C4D6-DF2C417A0C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013" y="5804660"/>
            <a:ext cx="930965" cy="735081"/>
          </a:xfrm>
          <a:prstGeom prst="rect">
            <a:avLst/>
          </a:prstGeom>
        </p:spPr>
      </p:pic>
    </p:spTree>
    <p:extLst>
      <p:ext uri="{BB962C8B-B14F-4D97-AF65-F5344CB8AC3E}">
        <p14:creationId xmlns:p14="http://schemas.microsoft.com/office/powerpoint/2010/main" val="19425551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BE39F8-31A4-E0A7-96AC-E030BC3A5D4E}"/>
              </a:ext>
            </a:extLst>
          </p:cNvPr>
          <p:cNvSpPr>
            <a:spLocks noGrp="1"/>
          </p:cNvSpPr>
          <p:nvPr>
            <p:ph type="title"/>
          </p:nvPr>
        </p:nvSpPr>
        <p:spPr/>
        <p:txBody>
          <a:bodyPr/>
          <a:lstStyle/>
          <a:p>
            <a:r>
              <a:rPr lang="en-US" b="1">
                <a:latin typeface="Montserrat Light" panose="00000400000000000000" pitchFamily="2" charset="0"/>
              </a:rPr>
              <a:t>Our ask of the board. </a:t>
            </a:r>
            <a:br>
              <a:rPr lang="en-US" b="1">
                <a:latin typeface="Montserrat Light" panose="00000400000000000000" pitchFamily="2" charset="0"/>
              </a:rPr>
            </a:br>
            <a:r>
              <a:rPr lang="en-US" b="1">
                <a:latin typeface="Montserrat Light" panose="00000400000000000000" pitchFamily="2" charset="0"/>
              </a:rPr>
              <a:t>What will you do to ?</a:t>
            </a:r>
            <a:endParaRPr lang="en-GB" b="1">
              <a:latin typeface="Montserrat Light" panose="00000400000000000000" pitchFamily="2" charset="0"/>
            </a:endParaRPr>
          </a:p>
        </p:txBody>
      </p:sp>
      <p:sp>
        <p:nvSpPr>
          <p:cNvPr id="5" name="Text Placeholder 4">
            <a:extLst>
              <a:ext uri="{FF2B5EF4-FFF2-40B4-BE49-F238E27FC236}">
                <a16:creationId xmlns:a16="http://schemas.microsoft.com/office/drawing/2014/main" id="{322C48EB-6B64-4982-78E0-161E51B6D5E5}"/>
              </a:ext>
            </a:extLst>
          </p:cNvPr>
          <p:cNvSpPr>
            <a:spLocks noGrp="1"/>
          </p:cNvSpPr>
          <p:nvPr>
            <p:ph type="body" idx="1"/>
          </p:nvPr>
        </p:nvSpPr>
        <p:spPr/>
        <p:txBody>
          <a:bodyPr>
            <a:normAutofit fontScale="85000" lnSpcReduction="10000"/>
          </a:bodyPr>
          <a:lstStyle/>
          <a:p>
            <a:r>
              <a:rPr lang="en-US">
                <a:latin typeface="Montserrat Light" panose="00000400000000000000" pitchFamily="2" charset="0"/>
              </a:rPr>
              <a:t>This programme has been a success in building trust for communities, so, trust is not lost,  how will you support embedding the legacy from the project across services ?</a:t>
            </a:r>
          </a:p>
          <a:p>
            <a:r>
              <a:rPr lang="en-US">
                <a:latin typeface="Montserrat Light" panose="00000400000000000000" pitchFamily="2" charset="0"/>
              </a:rPr>
              <a:t>Not loose women’s voice and take a risk in continuing to use coproduction and community engagement ?</a:t>
            </a:r>
          </a:p>
          <a:p>
            <a:r>
              <a:rPr lang="en-US">
                <a:latin typeface="Montserrat Light" panose="00000400000000000000" pitchFamily="2" charset="0"/>
              </a:rPr>
              <a:t>Support organisations working in women’s health to collaboration?</a:t>
            </a:r>
            <a:endParaRPr lang="en-GB">
              <a:latin typeface="Montserrat Light" panose="00000400000000000000" pitchFamily="2" charset="0"/>
            </a:endParaRPr>
          </a:p>
        </p:txBody>
      </p:sp>
      <p:pic>
        <p:nvPicPr>
          <p:cNvPr id="6" name="Picture 3" descr="Picture 3">
            <a:extLst>
              <a:ext uri="{FF2B5EF4-FFF2-40B4-BE49-F238E27FC236}">
                <a16:creationId xmlns:a16="http://schemas.microsoft.com/office/drawing/2014/main" id="{6825DA77-A9E7-BFBF-6828-12563EFE8E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117839" y="1422400"/>
            <a:ext cx="3100146" cy="5435600"/>
          </a:xfrm>
          <a:prstGeom prst="rect">
            <a:avLst/>
          </a:prstGeom>
          <a:ln w="12700">
            <a:miter lim="400000"/>
          </a:ln>
        </p:spPr>
      </p:pic>
    </p:spTree>
    <p:extLst>
      <p:ext uri="{BB962C8B-B14F-4D97-AF65-F5344CB8AC3E}">
        <p14:creationId xmlns:p14="http://schemas.microsoft.com/office/powerpoint/2010/main" val="16363201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99E8-BD03-33AE-F9C5-7A94F38C02E4}"/>
              </a:ext>
            </a:extLst>
          </p:cNvPr>
          <p:cNvSpPr>
            <a:spLocks noGrp="1"/>
          </p:cNvSpPr>
          <p:nvPr>
            <p:ph type="title" idx="4294967295"/>
          </p:nvPr>
        </p:nvSpPr>
        <p:spPr>
          <a:xfrm>
            <a:off x="838200" y="2103437"/>
            <a:ext cx="10515600" cy="1325563"/>
          </a:xfrm>
        </p:spPr>
        <p:txBody>
          <a:bodyPr spcFirstLastPara="1" wrap="square" lIns="45700" tIns="45700" rIns="45700" bIns="45700" anchor="b" anchorCtr="0">
            <a:normAutofit/>
          </a:bodyPr>
          <a:lstStyle/>
          <a:p>
            <a:r>
              <a:rPr lang="en-GB"/>
              <a:t>Contact</a:t>
            </a:r>
          </a:p>
        </p:txBody>
      </p:sp>
      <p:pic>
        <p:nvPicPr>
          <p:cNvPr id="4" name="Picture 3" descr="Contact details,&#10;Contact WIT via Muna Jibril.&#10;Email munaj@wit.org.uk&#10;telephone: 02077902650 &#10;head office: E2 9LK&#10;Visit website: wit.org.uk&#10;&#10;Contact limehouse project:&#10;k.browne@limehouseproject.org.uk for Kay Browne&#10;m.begum@limehouseproject.org.uk for Momina Begum.&#10;Webiste: limehouseproject.org.uk&#10;&#10;Contact praxis:&#10;Zinebe Maac via email on zinebe.maach@praxis.org.uk&#10;Telephone 02077297985. Head office E2 0EF. Visit website praxis.org.uk ">
            <a:extLst>
              <a:ext uri="{FF2B5EF4-FFF2-40B4-BE49-F238E27FC236}">
                <a16:creationId xmlns:a16="http://schemas.microsoft.com/office/drawing/2014/main" id="{635A3EBD-3568-9730-4051-55E57D0E426F}"/>
              </a:ext>
            </a:extLst>
          </p:cNvPr>
          <p:cNvPicPr>
            <a:picLocks noChangeAspect="1"/>
          </p:cNvPicPr>
          <p:nvPr/>
        </p:nvPicPr>
        <p:blipFill>
          <a:blip r:embed="rId2"/>
          <a:stretch>
            <a:fillRect/>
          </a:stretch>
        </p:blipFill>
        <p:spPr>
          <a:xfrm>
            <a:off x="589936" y="297346"/>
            <a:ext cx="10194777" cy="5739659"/>
          </a:xfrm>
          <a:prstGeom prst="rect">
            <a:avLst/>
          </a:prstGeom>
        </p:spPr>
      </p:pic>
    </p:spTree>
    <p:extLst>
      <p:ext uri="{BB962C8B-B14F-4D97-AF65-F5344CB8AC3E}">
        <p14:creationId xmlns:p14="http://schemas.microsoft.com/office/powerpoint/2010/main" val="4518175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1"/>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p>
            <a:pPr marL="0" lvl="0" indent="0" algn="ctr" rtl="0">
              <a:lnSpc>
                <a:spcPct val="90000"/>
              </a:lnSpc>
              <a:spcBef>
                <a:spcPts val="0"/>
              </a:spcBef>
              <a:spcAft>
                <a:spcPts val="0"/>
              </a:spcAft>
              <a:buClr>
                <a:srgbClr val="000000"/>
              </a:buClr>
              <a:buSzPts val="6000"/>
              <a:buFont typeface="Montserrat"/>
              <a:buNone/>
            </a:pPr>
            <a:r>
              <a:rPr lang="en-US">
                <a:latin typeface="Montserrat"/>
                <a:ea typeface="Montserrat"/>
                <a:cs typeface="Montserrat"/>
                <a:sym typeface="Montserrat"/>
              </a:rPr>
              <a:t>Thank you for your time </a:t>
            </a:r>
            <a:endParaRPr>
              <a:latin typeface="Montserrat"/>
              <a:ea typeface="Montserrat"/>
              <a:cs typeface="Montserrat"/>
              <a:sym typeface="Montserrat"/>
            </a:endParaRPr>
          </a:p>
        </p:txBody>
      </p:sp>
      <p:sp>
        <p:nvSpPr>
          <p:cNvPr id="124" name="Google Shape;124;p11"/>
          <p:cNvSpPr txBox="1">
            <a:spLocks noGrp="1"/>
          </p:cNvSpPr>
          <p:nvPr>
            <p:ph type="body" idx="1"/>
          </p:nvPr>
        </p:nvSpPr>
        <p:spPr>
          <a:xfrm>
            <a:off x="1524000" y="3602037"/>
            <a:ext cx="9144000" cy="1655763"/>
          </a:xfrm>
          <a:prstGeom prst="rect">
            <a:avLst/>
          </a:prstGeom>
          <a:noFill/>
          <a:ln>
            <a:noFill/>
          </a:ln>
        </p:spPr>
        <p:txBody>
          <a:bodyPr spcFirstLastPara="1" wrap="square" lIns="45700" tIns="45700" rIns="45700" bIns="45700" anchor="t" anchorCtr="0">
            <a:normAutofit/>
          </a:bodyPr>
          <a:lstStyle/>
          <a:p>
            <a:pPr marL="0" lvl="0" indent="0" algn="ctr" rtl="0">
              <a:lnSpc>
                <a:spcPct val="90000"/>
              </a:lnSpc>
              <a:spcBef>
                <a:spcPts val="0"/>
              </a:spcBef>
              <a:spcAft>
                <a:spcPts val="0"/>
              </a:spcAft>
              <a:buClr>
                <a:srgbClr val="000000"/>
              </a:buClr>
              <a:buSzPts val="2400"/>
              <a:buFont typeface="Montserrat"/>
              <a:buNone/>
            </a:pPr>
            <a:r>
              <a:rPr lang="en-US">
                <a:latin typeface="Montserrat"/>
                <a:ea typeface="Montserrat"/>
                <a:cs typeface="Montserrat"/>
                <a:sym typeface="Montserrat"/>
              </a:rPr>
              <a:t>Contact </a:t>
            </a:r>
            <a:endParaRPr/>
          </a:p>
          <a:p>
            <a:pPr marL="0" lvl="0" indent="0" algn="ctr" rtl="0">
              <a:lnSpc>
                <a:spcPct val="90000"/>
              </a:lnSpc>
              <a:spcBef>
                <a:spcPts val="1000"/>
              </a:spcBef>
              <a:spcAft>
                <a:spcPts val="0"/>
              </a:spcAft>
              <a:buClr>
                <a:srgbClr val="000000"/>
              </a:buClr>
              <a:buSzPts val="2400"/>
              <a:buFont typeface="Montserrat"/>
              <a:buNone/>
            </a:pPr>
            <a:r>
              <a:rPr lang="en-US" u="sng">
                <a:solidFill>
                  <a:schemeClr val="hlink"/>
                </a:solidFill>
                <a:latin typeface="Montserrat"/>
                <a:ea typeface="Montserrat"/>
                <a:cs typeface="Montserrat"/>
                <a:sym typeface="Montserrat"/>
                <a:hlinkClick r:id="rId3"/>
              </a:rPr>
              <a:t>fc@limehouseproject.org.uk</a:t>
            </a:r>
            <a:r>
              <a:rPr lang="en-US">
                <a:latin typeface="Montserrat"/>
                <a:ea typeface="Montserrat"/>
                <a:cs typeface="Montserrat"/>
                <a:sym typeface="Montserrat"/>
              </a:rPr>
              <a:t> </a:t>
            </a:r>
            <a:endParaRPr/>
          </a:p>
          <a:p>
            <a:pPr marL="0" lvl="0" indent="0" algn="ctr" rtl="0">
              <a:lnSpc>
                <a:spcPct val="90000"/>
              </a:lnSpc>
              <a:spcBef>
                <a:spcPts val="1000"/>
              </a:spcBef>
              <a:spcAft>
                <a:spcPts val="0"/>
              </a:spcAft>
              <a:buClr>
                <a:srgbClr val="000000"/>
              </a:buClr>
              <a:buSzPts val="2400"/>
              <a:buFont typeface="Montserrat"/>
              <a:buNone/>
            </a:pPr>
            <a:r>
              <a:rPr lang="en-US" u="sng">
                <a:solidFill>
                  <a:schemeClr val="hlink"/>
                </a:solidFill>
                <a:latin typeface="Montserrat"/>
                <a:ea typeface="Montserrat"/>
                <a:cs typeface="Montserrat"/>
                <a:sym typeface="Montserrat"/>
                <a:hlinkClick r:id="rId4"/>
              </a:rPr>
              <a:t>Alison.Robert@thcvs.org.uk</a:t>
            </a:r>
            <a:endParaRPr>
              <a:latin typeface="Montserrat"/>
              <a:ea typeface="Montserrat"/>
              <a:cs typeface="Montserrat"/>
              <a:sym typeface="Montserrat"/>
            </a:endParaRPr>
          </a:p>
          <a:p>
            <a:pPr marL="0" lvl="0" indent="0" algn="ctr" rtl="0">
              <a:lnSpc>
                <a:spcPct val="90000"/>
              </a:lnSpc>
              <a:spcBef>
                <a:spcPts val="1000"/>
              </a:spcBef>
              <a:spcAft>
                <a:spcPts val="0"/>
              </a:spcAft>
              <a:buClr>
                <a:srgbClr val="000000"/>
              </a:buClr>
              <a:buSzPts val="2400"/>
              <a:buFont typeface="Calibri"/>
              <a:buNone/>
            </a:pPr>
            <a:endParaRPr/>
          </a:p>
        </p:txBody>
      </p:sp>
    </p:spTree>
    <p:extLst>
      <p:ext uri="{BB962C8B-B14F-4D97-AF65-F5344CB8AC3E}">
        <p14:creationId xmlns:p14="http://schemas.microsoft.com/office/powerpoint/2010/main" val="3916124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B6299-585A-1E38-4079-0924174CA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F6427-DE59-4391-90D9-9E441C3C44CC}"/>
              </a:ext>
            </a:extLst>
          </p:cNvPr>
          <p:cNvSpPr>
            <a:spLocks noGrp="1"/>
          </p:cNvSpPr>
          <p:nvPr>
            <p:ph type="title"/>
          </p:nvPr>
        </p:nvSpPr>
        <p:spPr/>
        <p:txBody>
          <a:bodyPr>
            <a:normAutofit/>
          </a:bodyPr>
          <a:lstStyle/>
          <a:p>
            <a:r>
              <a:rPr lang="en-GB" sz="2800"/>
              <a:t>Being heard and taken seriously</a:t>
            </a:r>
          </a:p>
        </p:txBody>
      </p:sp>
      <p:sp>
        <p:nvSpPr>
          <p:cNvPr id="7" name="Content Placeholder 2">
            <a:extLst>
              <a:ext uri="{FF2B5EF4-FFF2-40B4-BE49-F238E27FC236}">
                <a16:creationId xmlns:a16="http://schemas.microsoft.com/office/drawing/2014/main" id="{FD20F075-634F-B809-7BFB-F8B1A3C062AE}"/>
              </a:ext>
            </a:extLst>
          </p:cNvPr>
          <p:cNvSpPr txBox="1">
            <a:spLocks/>
          </p:cNvSpPr>
          <p:nvPr/>
        </p:nvSpPr>
        <p:spPr>
          <a:xfrm>
            <a:off x="1045234" y="1719989"/>
            <a:ext cx="5257800" cy="3970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b="1"/>
              <a:t>Being Heard and Taken Seriously</a:t>
            </a:r>
          </a:p>
          <a:p>
            <a:pPr>
              <a:lnSpc>
                <a:spcPct val="100000"/>
              </a:lnSpc>
            </a:pPr>
            <a:r>
              <a:rPr lang="en-GB" sz="2000"/>
              <a:t>Dismissal by GPs/health professionals.</a:t>
            </a:r>
          </a:p>
          <a:p>
            <a:pPr>
              <a:lnSpc>
                <a:spcPct val="100000"/>
              </a:lnSpc>
            </a:pPr>
            <a:r>
              <a:rPr lang="en-GB" sz="2000"/>
              <a:t>Delayed diagnoses.</a:t>
            </a:r>
          </a:p>
          <a:p>
            <a:pPr>
              <a:lnSpc>
                <a:spcPct val="100000"/>
              </a:lnSpc>
            </a:pPr>
            <a:r>
              <a:rPr lang="en-GB" sz="2000"/>
              <a:t>Reactive care</a:t>
            </a:r>
          </a:p>
          <a:p>
            <a:pPr marL="0" indent="0">
              <a:lnSpc>
                <a:spcPct val="100000"/>
              </a:lnSpc>
              <a:buNone/>
            </a:pPr>
            <a:r>
              <a:rPr lang="en-GB" sz="2000" b="1"/>
              <a:t>Reproductive and sexual health</a:t>
            </a:r>
          </a:p>
          <a:p>
            <a:pPr>
              <a:lnSpc>
                <a:spcPct val="100000"/>
              </a:lnSpc>
            </a:pPr>
            <a:r>
              <a:rPr lang="en-GB" sz="2000"/>
              <a:t>Lack of appropriate information.</a:t>
            </a:r>
          </a:p>
          <a:p>
            <a:pPr>
              <a:lnSpc>
                <a:spcPct val="100000"/>
              </a:lnSpc>
            </a:pPr>
            <a:r>
              <a:rPr lang="en-GB" sz="2000"/>
              <a:t>Inadequate support and limited services.</a:t>
            </a:r>
          </a:p>
          <a:p>
            <a:pPr>
              <a:lnSpc>
                <a:spcPct val="100000"/>
              </a:lnSpc>
            </a:pPr>
            <a:r>
              <a:rPr lang="en-GB" sz="2000"/>
              <a:t>Poor pain management</a:t>
            </a:r>
          </a:p>
        </p:txBody>
      </p:sp>
      <p:sp>
        <p:nvSpPr>
          <p:cNvPr id="4" name="Speech Bubble: Oval 3">
            <a:extLst>
              <a:ext uri="{FF2B5EF4-FFF2-40B4-BE49-F238E27FC236}">
                <a16:creationId xmlns:a16="http://schemas.microsoft.com/office/drawing/2014/main" id="{D1C825E7-7742-1ADD-4F07-30C84C37351D}"/>
              </a:ext>
            </a:extLst>
          </p:cNvPr>
          <p:cNvSpPr/>
          <p:nvPr/>
        </p:nvSpPr>
        <p:spPr>
          <a:xfrm>
            <a:off x="7833420" y="1418195"/>
            <a:ext cx="3744379" cy="1919311"/>
          </a:xfrm>
          <a:prstGeom prst="wedgeEllipseCallout">
            <a:avLst>
              <a:gd name="adj1" fmla="val 57704"/>
              <a:gd name="adj2" fmla="val 45507"/>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defRPr/>
            </a:pPr>
            <a:r>
              <a:rPr lang="en-GB" sz="1400" i="1">
                <a:solidFill>
                  <a:srgbClr val="003366"/>
                </a:solidFill>
              </a:rPr>
              <a:t>“I’ve had to be really persistent just to have my health concerns taken seriously. It makes me wonder—would I have to fight this hard if I weren’t a woman?”</a:t>
            </a:r>
          </a:p>
          <a:p>
            <a:pPr algn="ctr"/>
            <a:endParaRPr lang="en-GB" sz="2000"/>
          </a:p>
        </p:txBody>
      </p:sp>
      <p:sp>
        <p:nvSpPr>
          <p:cNvPr id="5" name="Speech Bubble: Oval 4">
            <a:extLst>
              <a:ext uri="{FF2B5EF4-FFF2-40B4-BE49-F238E27FC236}">
                <a16:creationId xmlns:a16="http://schemas.microsoft.com/office/drawing/2014/main" id="{E39B45D4-59D2-3F31-6CBD-5B25BD93F965}"/>
              </a:ext>
            </a:extLst>
          </p:cNvPr>
          <p:cNvSpPr/>
          <p:nvPr/>
        </p:nvSpPr>
        <p:spPr>
          <a:xfrm>
            <a:off x="7833420" y="3705112"/>
            <a:ext cx="3744379" cy="1919311"/>
          </a:xfrm>
          <a:prstGeom prst="wedgeEllipseCallout">
            <a:avLst>
              <a:gd name="adj1" fmla="val 57664"/>
              <a:gd name="adj2" fmla="val 45305"/>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defRPr/>
            </a:pPr>
            <a:r>
              <a:rPr lang="en-GB" sz="1400" i="1">
                <a:solidFill>
                  <a:schemeClr val="tx1"/>
                </a:solidFill>
              </a:rPr>
              <a:t>“... I had been struggling with bad Premenstrual Dysmorphic Disorder and…the doctor wasn’t great. She didn’t seem to care about my symptoms or offer any explanation”</a:t>
            </a:r>
            <a:endParaRPr lang="en-GB" sz="1400"/>
          </a:p>
          <a:p>
            <a:pPr algn="ctr"/>
            <a:endParaRPr lang="en-GB" sz="2000"/>
          </a:p>
        </p:txBody>
      </p:sp>
    </p:spTree>
    <p:extLst>
      <p:ext uri="{BB962C8B-B14F-4D97-AF65-F5344CB8AC3E}">
        <p14:creationId xmlns:p14="http://schemas.microsoft.com/office/powerpoint/2010/main" val="2408984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8C3D7-2C01-2DC5-E360-465C59EBA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13B92-0C73-B719-DAC2-4A8364E0DC77}"/>
              </a:ext>
            </a:extLst>
          </p:cNvPr>
          <p:cNvSpPr>
            <a:spLocks noGrp="1"/>
          </p:cNvSpPr>
          <p:nvPr>
            <p:ph type="title"/>
          </p:nvPr>
        </p:nvSpPr>
        <p:spPr>
          <a:xfrm>
            <a:off x="816430" y="479358"/>
            <a:ext cx="9770616" cy="901841"/>
          </a:xfrm>
        </p:spPr>
        <p:txBody>
          <a:bodyPr>
            <a:normAutofit/>
          </a:bodyPr>
          <a:lstStyle/>
          <a:p>
            <a:r>
              <a:rPr lang="en-GB" sz="2800"/>
              <a:t>Barriers to Health Information</a:t>
            </a:r>
          </a:p>
        </p:txBody>
      </p:sp>
      <p:sp>
        <p:nvSpPr>
          <p:cNvPr id="4" name="Content Placeholder 2">
            <a:extLst>
              <a:ext uri="{FF2B5EF4-FFF2-40B4-BE49-F238E27FC236}">
                <a16:creationId xmlns:a16="http://schemas.microsoft.com/office/drawing/2014/main" id="{36C61075-AA6F-A277-2B86-7AE142CC9578}"/>
              </a:ext>
              <a:ext uri="{C183D7F6-B498-43B3-948B-1728B52AA6E4}">
                <adec:decorative xmlns:adec="http://schemas.microsoft.com/office/drawing/2017/decorative" val="1"/>
              </a:ext>
            </a:extLst>
          </p:cNvPr>
          <p:cNvSpPr txBox="1">
            <a:spLocks/>
          </p:cNvSpPr>
          <p:nvPr/>
        </p:nvSpPr>
        <p:spPr>
          <a:xfrm>
            <a:off x="990600" y="1479101"/>
            <a:ext cx="10515600" cy="4628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b="1"/>
          </a:p>
        </p:txBody>
      </p:sp>
      <p:sp>
        <p:nvSpPr>
          <p:cNvPr id="6" name="Content Placeholder 2">
            <a:extLst>
              <a:ext uri="{FF2B5EF4-FFF2-40B4-BE49-F238E27FC236}">
                <a16:creationId xmlns:a16="http://schemas.microsoft.com/office/drawing/2014/main" id="{67FB712A-D6D6-D532-7C90-0B56346BA324}"/>
              </a:ext>
            </a:extLst>
          </p:cNvPr>
          <p:cNvSpPr txBox="1">
            <a:spLocks/>
          </p:cNvSpPr>
          <p:nvPr/>
        </p:nvSpPr>
        <p:spPr>
          <a:xfrm>
            <a:off x="816430" y="1824180"/>
            <a:ext cx="10003971" cy="13335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a:latin typeface="+mj-lt"/>
              </a:rPr>
              <a:t>Women noted </a:t>
            </a:r>
            <a:r>
              <a:rPr lang="en-GB" sz="1800" b="1">
                <a:latin typeface="+mj-lt"/>
              </a:rPr>
              <a:t>barriers to accessing </a:t>
            </a:r>
            <a:r>
              <a:rPr lang="en-GB" sz="1800">
                <a:latin typeface="+mj-lt"/>
              </a:rPr>
              <a:t>clear, appropriate and accessible </a:t>
            </a:r>
            <a:r>
              <a:rPr lang="en-GB" sz="1800" b="1">
                <a:latin typeface="+mj-lt"/>
              </a:rPr>
              <a:t>forms of health information. </a:t>
            </a:r>
          </a:p>
          <a:p>
            <a:pPr>
              <a:lnSpc>
                <a:spcPct val="100000"/>
              </a:lnSpc>
            </a:pPr>
            <a:r>
              <a:rPr lang="en-GB" sz="1800">
                <a:latin typeface="+mj-lt"/>
              </a:rPr>
              <a:t>English as a second language </a:t>
            </a:r>
          </a:p>
          <a:p>
            <a:pPr>
              <a:lnSpc>
                <a:spcPct val="100000"/>
              </a:lnSpc>
            </a:pPr>
            <a:r>
              <a:rPr lang="en-GB" sz="1800">
                <a:latin typeface="+mj-lt"/>
              </a:rPr>
              <a:t>Digitally excluded women</a:t>
            </a:r>
          </a:p>
        </p:txBody>
      </p:sp>
      <p:sp>
        <p:nvSpPr>
          <p:cNvPr id="5" name="Content Placeholder 2">
            <a:extLst>
              <a:ext uri="{FF2B5EF4-FFF2-40B4-BE49-F238E27FC236}">
                <a16:creationId xmlns:a16="http://schemas.microsoft.com/office/drawing/2014/main" id="{69DFE93F-A19F-707C-03EE-8DEA7F4E0FBF}"/>
              </a:ext>
            </a:extLst>
          </p:cNvPr>
          <p:cNvSpPr txBox="1">
            <a:spLocks/>
          </p:cNvSpPr>
          <p:nvPr/>
        </p:nvSpPr>
        <p:spPr>
          <a:xfrm>
            <a:off x="816430" y="3255681"/>
            <a:ext cx="6640286" cy="2949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b="1">
                <a:latin typeface="+mj-lt"/>
              </a:rPr>
              <a:t>Communication challenges </a:t>
            </a:r>
            <a:r>
              <a:rPr lang="en-GB" sz="1800">
                <a:latin typeface="+mj-lt"/>
              </a:rPr>
              <a:t>with GPs and healthcare professionals were also common. </a:t>
            </a:r>
          </a:p>
          <a:p>
            <a:pPr>
              <a:lnSpc>
                <a:spcPct val="100000"/>
              </a:lnSpc>
            </a:pPr>
            <a:r>
              <a:rPr lang="en-GB" sz="1800">
                <a:latin typeface="+mj-lt"/>
              </a:rPr>
              <a:t>Limited time in appointments</a:t>
            </a:r>
          </a:p>
          <a:p>
            <a:pPr>
              <a:lnSpc>
                <a:spcPct val="100000"/>
              </a:lnSpc>
            </a:pPr>
            <a:r>
              <a:rPr lang="en-GB" sz="1800">
                <a:latin typeface="+mj-lt"/>
              </a:rPr>
              <a:t>Lack of follow-up </a:t>
            </a:r>
          </a:p>
          <a:p>
            <a:pPr>
              <a:lnSpc>
                <a:spcPct val="100000"/>
              </a:lnSpc>
            </a:pPr>
            <a:r>
              <a:rPr lang="en-GB" sz="1800">
                <a:latin typeface="+mj-lt"/>
              </a:rPr>
              <a:t>Questions often dismissed.</a:t>
            </a:r>
          </a:p>
          <a:p>
            <a:pPr>
              <a:lnSpc>
                <a:spcPct val="100000"/>
              </a:lnSpc>
            </a:pPr>
            <a:r>
              <a:rPr lang="en-GB" sz="1800">
                <a:latin typeface="+mj-lt"/>
              </a:rPr>
              <a:t>Older women reported ageism, with staff minimising their need for information.  </a:t>
            </a:r>
          </a:p>
        </p:txBody>
      </p:sp>
      <p:sp>
        <p:nvSpPr>
          <p:cNvPr id="3" name="Speech Bubble: Oval 2">
            <a:extLst>
              <a:ext uri="{FF2B5EF4-FFF2-40B4-BE49-F238E27FC236}">
                <a16:creationId xmlns:a16="http://schemas.microsoft.com/office/drawing/2014/main" id="{CEE37190-6648-4A9F-94B2-98BBC5CD90AA}"/>
              </a:ext>
            </a:extLst>
          </p:cNvPr>
          <p:cNvSpPr/>
          <p:nvPr/>
        </p:nvSpPr>
        <p:spPr>
          <a:xfrm>
            <a:off x="7977999" y="4033806"/>
            <a:ext cx="3680602" cy="1866662"/>
          </a:xfrm>
          <a:prstGeom prst="wedgeEllipseCallout">
            <a:avLst>
              <a:gd name="adj1" fmla="val 51213"/>
              <a:gd name="adj2" fmla="val 44406"/>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defRPr/>
            </a:pPr>
            <a:r>
              <a:rPr lang="en-GB" sz="1400" i="1">
                <a:solidFill>
                  <a:srgbClr val="003366"/>
                </a:solidFill>
              </a:rPr>
              <a:t>“So much information is now online! [but] ow about all those residents for whom English is not their first language? And older people who are not tech savvy?”</a:t>
            </a:r>
            <a:endParaRPr lang="en-GB" sz="2000"/>
          </a:p>
        </p:txBody>
      </p:sp>
      <p:sp>
        <p:nvSpPr>
          <p:cNvPr id="8" name="Speech Bubble: Oval 7">
            <a:extLst>
              <a:ext uri="{FF2B5EF4-FFF2-40B4-BE49-F238E27FC236}">
                <a16:creationId xmlns:a16="http://schemas.microsoft.com/office/drawing/2014/main" id="{78A78A50-81BF-E369-48AE-ED2345C44764}"/>
              </a:ext>
            </a:extLst>
          </p:cNvPr>
          <p:cNvSpPr/>
          <p:nvPr/>
        </p:nvSpPr>
        <p:spPr>
          <a:xfrm>
            <a:off x="7901796" y="2428986"/>
            <a:ext cx="3680603" cy="1333500"/>
          </a:xfrm>
          <a:prstGeom prst="wedgeEllipseCallout">
            <a:avLst>
              <a:gd name="adj1" fmla="val 51213"/>
              <a:gd name="adj2" fmla="val 44406"/>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defRPr/>
            </a:pPr>
            <a:r>
              <a:rPr lang="en-GB" sz="1400" i="1">
                <a:solidFill>
                  <a:srgbClr val="003366"/>
                </a:solidFill>
              </a:rPr>
              <a:t>“If it (health information) came through my door, I don’t think I’ll even look at it. It’s litter.”</a:t>
            </a:r>
          </a:p>
        </p:txBody>
      </p:sp>
    </p:spTree>
    <p:extLst>
      <p:ext uri="{BB962C8B-B14F-4D97-AF65-F5344CB8AC3E}">
        <p14:creationId xmlns:p14="http://schemas.microsoft.com/office/powerpoint/2010/main" val="312751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A3580-4F4B-6B57-E84F-9AAC0BCD8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F438F-CFB2-A4CA-2388-E62D1CD5A54E}"/>
              </a:ext>
            </a:extLst>
          </p:cNvPr>
          <p:cNvSpPr>
            <a:spLocks noGrp="1"/>
          </p:cNvSpPr>
          <p:nvPr>
            <p:ph type="title"/>
          </p:nvPr>
        </p:nvSpPr>
        <p:spPr>
          <a:xfrm>
            <a:off x="990600" y="285230"/>
            <a:ext cx="9770616" cy="1325563"/>
          </a:xfrm>
        </p:spPr>
        <p:txBody>
          <a:bodyPr>
            <a:normAutofit/>
          </a:bodyPr>
          <a:lstStyle/>
          <a:p>
            <a:r>
              <a:rPr lang="en-GB" sz="2800"/>
              <a:t>Accessing Healthy Food</a:t>
            </a:r>
          </a:p>
        </p:txBody>
      </p:sp>
      <p:sp>
        <p:nvSpPr>
          <p:cNvPr id="4" name="Content Placeholder 2">
            <a:extLst>
              <a:ext uri="{FF2B5EF4-FFF2-40B4-BE49-F238E27FC236}">
                <a16:creationId xmlns:a16="http://schemas.microsoft.com/office/drawing/2014/main" id="{F6BB0988-A623-F18A-8CEC-47E4D16B8115}"/>
              </a:ext>
            </a:extLst>
          </p:cNvPr>
          <p:cNvSpPr txBox="1">
            <a:spLocks/>
          </p:cNvSpPr>
          <p:nvPr/>
        </p:nvSpPr>
        <p:spPr>
          <a:xfrm>
            <a:off x="990600" y="1610793"/>
            <a:ext cx="10521043" cy="877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a:latin typeface="+mj-lt"/>
              </a:rPr>
              <a:t>Women described healthy eating as central to a healthy lifestyle, linking it to </a:t>
            </a:r>
            <a:r>
              <a:rPr lang="en-GB" sz="2000" b="1">
                <a:latin typeface="+mj-lt"/>
              </a:rPr>
              <a:t>fresh, organic, chemical-free food, balanced nutrition and home-cooked meals</a:t>
            </a:r>
            <a:r>
              <a:rPr lang="en-GB" sz="2000">
                <a:latin typeface="+mj-lt"/>
              </a:rPr>
              <a:t>.</a:t>
            </a:r>
          </a:p>
        </p:txBody>
      </p:sp>
      <p:sp>
        <p:nvSpPr>
          <p:cNvPr id="6" name="Content Placeholder 2">
            <a:extLst>
              <a:ext uri="{FF2B5EF4-FFF2-40B4-BE49-F238E27FC236}">
                <a16:creationId xmlns:a16="http://schemas.microsoft.com/office/drawing/2014/main" id="{F7A7D0A4-4BB2-1A8B-55BC-ED56532298A9}"/>
              </a:ext>
            </a:extLst>
          </p:cNvPr>
          <p:cNvSpPr txBox="1">
            <a:spLocks/>
          </p:cNvSpPr>
          <p:nvPr/>
        </p:nvSpPr>
        <p:spPr>
          <a:xfrm>
            <a:off x="990600" y="2664356"/>
            <a:ext cx="6974305" cy="3399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a:latin typeface="+mj-lt"/>
              </a:rPr>
              <a:t>Barriers limited women's ability to access healthy food:</a:t>
            </a:r>
          </a:p>
          <a:p>
            <a:pPr>
              <a:lnSpc>
                <a:spcPct val="100000"/>
              </a:lnSpc>
            </a:pPr>
            <a:r>
              <a:rPr lang="en-GB" sz="2000">
                <a:latin typeface="+mj-lt"/>
              </a:rPr>
              <a:t>High </a:t>
            </a:r>
            <a:r>
              <a:rPr lang="en-GB" sz="2000" b="1">
                <a:latin typeface="+mj-lt"/>
              </a:rPr>
              <a:t>cost </a:t>
            </a:r>
            <a:r>
              <a:rPr lang="en-GB" sz="2000">
                <a:latin typeface="+mj-lt"/>
              </a:rPr>
              <a:t>of fresh and organic produce </a:t>
            </a:r>
          </a:p>
          <a:p>
            <a:pPr>
              <a:lnSpc>
                <a:spcPct val="100000"/>
              </a:lnSpc>
            </a:pPr>
            <a:r>
              <a:rPr lang="en-GB" sz="2000" b="1">
                <a:latin typeface="+mj-lt"/>
              </a:rPr>
              <a:t>Unequal access </a:t>
            </a:r>
            <a:r>
              <a:rPr lang="en-GB" sz="2000">
                <a:latin typeface="+mj-lt"/>
              </a:rPr>
              <a:t>to fresh produce across neighbourhoods</a:t>
            </a:r>
          </a:p>
          <a:p>
            <a:pPr>
              <a:lnSpc>
                <a:spcPct val="100000"/>
              </a:lnSpc>
            </a:pPr>
            <a:r>
              <a:rPr lang="en-GB" sz="2000" b="1">
                <a:latin typeface="+mj-lt"/>
              </a:rPr>
              <a:t>Frequent trips to the supermarket </a:t>
            </a:r>
          </a:p>
          <a:p>
            <a:pPr marL="0" indent="0">
              <a:lnSpc>
                <a:spcPct val="100000"/>
              </a:lnSpc>
              <a:buNone/>
            </a:pPr>
            <a:r>
              <a:rPr lang="en-GB" sz="2000">
                <a:latin typeface="+mj-lt"/>
              </a:rPr>
              <a:t>Barriers meant that many women turned to more convenient but less nutritious food options. Women emphasised the importance of supporting residents to grow their own produce through allotments and partnering with schools and food banks.</a:t>
            </a:r>
          </a:p>
        </p:txBody>
      </p:sp>
      <p:sp>
        <p:nvSpPr>
          <p:cNvPr id="3" name="Speech Bubble: Oval 2">
            <a:extLst>
              <a:ext uri="{FF2B5EF4-FFF2-40B4-BE49-F238E27FC236}">
                <a16:creationId xmlns:a16="http://schemas.microsoft.com/office/drawing/2014/main" id="{738F93E9-1FA9-351E-449A-BB1CC935B9FC}"/>
              </a:ext>
            </a:extLst>
          </p:cNvPr>
          <p:cNvSpPr/>
          <p:nvPr/>
        </p:nvSpPr>
        <p:spPr>
          <a:xfrm>
            <a:off x="8294912" y="3745662"/>
            <a:ext cx="3526971" cy="1062179"/>
          </a:xfrm>
          <a:prstGeom prst="wedgeEllipseCallout">
            <a:avLst>
              <a:gd name="adj1" fmla="val 51213"/>
              <a:gd name="adj2" fmla="val 44406"/>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defRPr/>
            </a:pPr>
            <a:r>
              <a:rPr lang="en-GB" sz="1200" i="1">
                <a:solidFill>
                  <a:srgbClr val="003366"/>
                </a:solidFill>
              </a:rPr>
              <a:t>“I have to get the bus to a market with fresh produce – it is difficult with children as you have to find the bus fair for them too”</a:t>
            </a:r>
          </a:p>
        </p:txBody>
      </p:sp>
      <p:sp>
        <p:nvSpPr>
          <p:cNvPr id="5" name="Speech Bubble: Oval 4">
            <a:extLst>
              <a:ext uri="{FF2B5EF4-FFF2-40B4-BE49-F238E27FC236}">
                <a16:creationId xmlns:a16="http://schemas.microsoft.com/office/drawing/2014/main" id="{E912B7B9-4AE3-D517-D75C-3ACB8857653F}"/>
              </a:ext>
            </a:extLst>
          </p:cNvPr>
          <p:cNvSpPr/>
          <p:nvPr/>
        </p:nvSpPr>
        <p:spPr>
          <a:xfrm>
            <a:off x="8294913" y="2583896"/>
            <a:ext cx="3526971" cy="1062179"/>
          </a:xfrm>
          <a:prstGeom prst="wedgeEllipseCallout">
            <a:avLst>
              <a:gd name="adj1" fmla="val 51213"/>
              <a:gd name="adj2" fmla="val 44406"/>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defRPr/>
            </a:pPr>
            <a:r>
              <a:rPr lang="en-GB" sz="1200" i="1">
                <a:solidFill>
                  <a:srgbClr val="003366"/>
                </a:solidFill>
              </a:rPr>
              <a:t>“I’m pre-diabetic [and] fairly well informed, I’m part of forums, [but I] can’t afford range of food: seeds, nuts”</a:t>
            </a:r>
          </a:p>
        </p:txBody>
      </p:sp>
      <p:sp>
        <p:nvSpPr>
          <p:cNvPr id="7" name="Speech Bubble: Oval 6">
            <a:extLst>
              <a:ext uri="{FF2B5EF4-FFF2-40B4-BE49-F238E27FC236}">
                <a16:creationId xmlns:a16="http://schemas.microsoft.com/office/drawing/2014/main" id="{2EBE7D7F-6782-BFD0-1F00-9A5FD44EDD03}"/>
              </a:ext>
            </a:extLst>
          </p:cNvPr>
          <p:cNvSpPr/>
          <p:nvPr/>
        </p:nvSpPr>
        <p:spPr>
          <a:xfrm>
            <a:off x="8294912" y="4907429"/>
            <a:ext cx="3526970" cy="1002559"/>
          </a:xfrm>
          <a:prstGeom prst="wedgeEllipseCallout">
            <a:avLst>
              <a:gd name="adj1" fmla="val 57488"/>
              <a:gd name="adj2" fmla="val 52468"/>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i="1">
                <a:solidFill>
                  <a:srgbClr val="003366"/>
                </a:solidFill>
              </a:rPr>
              <a:t>“Residents should be empowered to grow their own food and this needs to be supported by housing associations”</a:t>
            </a:r>
          </a:p>
        </p:txBody>
      </p:sp>
    </p:spTree>
    <p:extLst>
      <p:ext uri="{BB962C8B-B14F-4D97-AF65-F5344CB8AC3E}">
        <p14:creationId xmlns:p14="http://schemas.microsoft.com/office/powerpoint/2010/main" val="214006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E7F23-449A-F44E-F403-401AE1262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BD9B5-AA7F-C669-6D44-F49270E92AA4}"/>
              </a:ext>
            </a:extLst>
          </p:cNvPr>
          <p:cNvSpPr>
            <a:spLocks noGrp="1"/>
          </p:cNvSpPr>
          <p:nvPr>
            <p:ph type="title"/>
          </p:nvPr>
        </p:nvSpPr>
        <p:spPr>
          <a:xfrm>
            <a:off x="990600" y="253801"/>
            <a:ext cx="9770616" cy="1325563"/>
          </a:xfrm>
        </p:spPr>
        <p:txBody>
          <a:bodyPr>
            <a:normAutofit/>
          </a:bodyPr>
          <a:lstStyle/>
          <a:p>
            <a:r>
              <a:rPr lang="en-GB" sz="2800"/>
              <a:t>Physical Activity (1)</a:t>
            </a:r>
          </a:p>
        </p:txBody>
      </p:sp>
      <p:sp>
        <p:nvSpPr>
          <p:cNvPr id="4" name="Content Placeholder 2">
            <a:extLst>
              <a:ext uri="{FF2B5EF4-FFF2-40B4-BE49-F238E27FC236}">
                <a16:creationId xmlns:a16="http://schemas.microsoft.com/office/drawing/2014/main" id="{13E3727A-40A7-C3FC-03E1-ED0457ED9806}"/>
              </a:ext>
              <a:ext uri="{C183D7F6-B498-43B3-948B-1728B52AA6E4}">
                <adec:decorative xmlns:adec="http://schemas.microsoft.com/office/drawing/2017/decorative" val="1"/>
              </a:ext>
            </a:extLst>
          </p:cNvPr>
          <p:cNvSpPr txBox="1">
            <a:spLocks/>
          </p:cNvSpPr>
          <p:nvPr/>
        </p:nvSpPr>
        <p:spPr>
          <a:xfrm>
            <a:off x="990600" y="1479101"/>
            <a:ext cx="10515600" cy="4628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b="1"/>
          </a:p>
        </p:txBody>
      </p:sp>
      <p:sp>
        <p:nvSpPr>
          <p:cNvPr id="5" name="Content Placeholder 2">
            <a:extLst>
              <a:ext uri="{FF2B5EF4-FFF2-40B4-BE49-F238E27FC236}">
                <a16:creationId xmlns:a16="http://schemas.microsoft.com/office/drawing/2014/main" id="{0D115DA3-BFBD-0165-8DC0-9FFBB67739D7}"/>
              </a:ext>
            </a:extLst>
          </p:cNvPr>
          <p:cNvSpPr txBox="1">
            <a:spLocks/>
          </p:cNvSpPr>
          <p:nvPr/>
        </p:nvSpPr>
        <p:spPr>
          <a:xfrm>
            <a:off x="990600" y="1579364"/>
            <a:ext cx="10515600" cy="4628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Many women face </a:t>
            </a:r>
            <a:r>
              <a:rPr lang="en-GB" sz="2000" b="1"/>
              <a:t>barriers in</a:t>
            </a:r>
            <a:r>
              <a:rPr lang="en-GB" sz="2000"/>
              <a:t> accessing suitable facilities that meet their needs, particularly </a:t>
            </a:r>
            <a:r>
              <a:rPr lang="en-GB" sz="2000" b="1"/>
              <a:t>women-only spaces </a:t>
            </a:r>
            <a:r>
              <a:rPr lang="en-GB" sz="2000"/>
              <a:t>and </a:t>
            </a:r>
            <a:r>
              <a:rPr lang="en-GB" sz="2000" b="1"/>
              <a:t>community-based classes</a:t>
            </a:r>
            <a:r>
              <a:rPr lang="en-GB" sz="2000"/>
              <a:t>.</a:t>
            </a:r>
            <a:br>
              <a:rPr lang="en-GB" sz="2000"/>
            </a:br>
            <a:endParaRPr lang="en-GB" sz="2000"/>
          </a:p>
          <a:p>
            <a:pPr marL="0" indent="0">
              <a:buNone/>
            </a:pPr>
            <a:r>
              <a:rPr lang="en-GB" sz="2000" b="1"/>
              <a:t>Experiences of existing provision:</a:t>
            </a:r>
          </a:p>
          <a:p>
            <a:pPr>
              <a:lnSpc>
                <a:spcPct val="100000"/>
              </a:lnSpc>
            </a:pPr>
            <a:r>
              <a:rPr lang="en-GB" sz="2000"/>
              <a:t>Women-only spaces </a:t>
            </a:r>
          </a:p>
          <a:p>
            <a:pPr lvl="1">
              <a:lnSpc>
                <a:spcPct val="100000"/>
              </a:lnSpc>
            </a:pPr>
            <a:r>
              <a:rPr lang="en-GB" sz="2000"/>
              <a:t>Mixed-gender facilities often feel unsafe or unwelcoming</a:t>
            </a:r>
          </a:p>
          <a:p>
            <a:pPr lvl="1">
              <a:lnSpc>
                <a:spcPct val="100000"/>
              </a:lnSpc>
            </a:pPr>
            <a:r>
              <a:rPr lang="en-GB" sz="2000"/>
              <a:t>Existing provision is in high demand and often only available outside the borough.</a:t>
            </a:r>
            <a:endParaRPr lang="en-GB" sz="1600"/>
          </a:p>
          <a:p>
            <a:r>
              <a:rPr lang="en-GB" sz="2000"/>
              <a:t>Language, caring responsibilities and work schedules affect access</a:t>
            </a:r>
          </a:p>
          <a:p>
            <a:r>
              <a:rPr lang="en-GB" sz="2000"/>
              <a:t>Older women and those with mobility or cognitive challenges often feel overlooked.</a:t>
            </a:r>
          </a:p>
          <a:p>
            <a:r>
              <a:rPr lang="en-GB" sz="2000"/>
              <a:t>Underused local centres exist despite high demand for women-focused services.</a:t>
            </a:r>
          </a:p>
        </p:txBody>
      </p:sp>
    </p:spTree>
    <p:extLst>
      <p:ext uri="{BB962C8B-B14F-4D97-AF65-F5344CB8AC3E}">
        <p14:creationId xmlns:p14="http://schemas.microsoft.com/office/powerpoint/2010/main" val="240433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D1EED-5DB1-9064-6A19-777C5F816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C492A-2A2C-50FA-AE13-F1F3327A6122}"/>
              </a:ext>
            </a:extLst>
          </p:cNvPr>
          <p:cNvSpPr>
            <a:spLocks noGrp="1"/>
          </p:cNvSpPr>
          <p:nvPr>
            <p:ph type="title"/>
          </p:nvPr>
        </p:nvSpPr>
        <p:spPr>
          <a:xfrm>
            <a:off x="838200" y="285230"/>
            <a:ext cx="9770616" cy="1325563"/>
          </a:xfrm>
        </p:spPr>
        <p:txBody>
          <a:bodyPr>
            <a:normAutofit/>
          </a:bodyPr>
          <a:lstStyle/>
          <a:p>
            <a:r>
              <a:rPr lang="en-GB" sz="2800"/>
              <a:t>Physical Activity (2)</a:t>
            </a:r>
          </a:p>
        </p:txBody>
      </p:sp>
      <p:sp>
        <p:nvSpPr>
          <p:cNvPr id="4" name="Content Placeholder 2">
            <a:extLst>
              <a:ext uri="{FF2B5EF4-FFF2-40B4-BE49-F238E27FC236}">
                <a16:creationId xmlns:a16="http://schemas.microsoft.com/office/drawing/2014/main" id="{8127AFE5-F2A0-1E2B-0E03-ABBE6D956F3B}"/>
              </a:ext>
              <a:ext uri="{C183D7F6-B498-43B3-948B-1728B52AA6E4}">
                <adec:decorative xmlns:adec="http://schemas.microsoft.com/office/drawing/2017/decorative" val="1"/>
              </a:ext>
            </a:extLst>
          </p:cNvPr>
          <p:cNvSpPr txBox="1">
            <a:spLocks/>
          </p:cNvSpPr>
          <p:nvPr/>
        </p:nvSpPr>
        <p:spPr>
          <a:xfrm>
            <a:off x="990600" y="1479101"/>
            <a:ext cx="6716486" cy="309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b="1"/>
          </a:p>
        </p:txBody>
      </p:sp>
      <p:sp>
        <p:nvSpPr>
          <p:cNvPr id="5" name="Content Placeholder 2">
            <a:extLst>
              <a:ext uri="{FF2B5EF4-FFF2-40B4-BE49-F238E27FC236}">
                <a16:creationId xmlns:a16="http://schemas.microsoft.com/office/drawing/2014/main" id="{18F8C29B-6767-25F6-CB27-201BB470F47B}"/>
              </a:ext>
            </a:extLst>
          </p:cNvPr>
          <p:cNvSpPr txBox="1">
            <a:spLocks/>
          </p:cNvSpPr>
          <p:nvPr/>
        </p:nvSpPr>
        <p:spPr>
          <a:xfrm>
            <a:off x="838200" y="1610793"/>
            <a:ext cx="7603671" cy="3087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a:t>Practical barriers</a:t>
            </a:r>
          </a:p>
          <a:p>
            <a:r>
              <a:rPr lang="en-GB" sz="2000"/>
              <a:t>Scheduling conflicts with </a:t>
            </a:r>
            <a:r>
              <a:rPr lang="en-GB" sz="2000" b="1"/>
              <a:t>work/childcare</a:t>
            </a:r>
          </a:p>
          <a:p>
            <a:r>
              <a:rPr lang="en-GB" sz="2000" b="1"/>
              <a:t>Costs</a:t>
            </a:r>
            <a:r>
              <a:rPr lang="en-GB" sz="2000"/>
              <a:t> of memberships and classes.</a:t>
            </a:r>
          </a:p>
          <a:p>
            <a:r>
              <a:rPr lang="en-GB" sz="2000" b="1"/>
              <a:t>Limited access to information</a:t>
            </a:r>
            <a:r>
              <a:rPr lang="en-GB" sz="2000"/>
              <a:t>, especially for women not digitally active.</a:t>
            </a:r>
          </a:p>
          <a:p>
            <a:pPr marL="0" indent="0">
              <a:buNone/>
            </a:pPr>
            <a:br>
              <a:rPr lang="en-GB" sz="2000" b="1"/>
            </a:br>
            <a:r>
              <a:rPr lang="en-GB" sz="2000" b="1"/>
              <a:t>Summary</a:t>
            </a:r>
          </a:p>
          <a:p>
            <a:pPr marL="0" indent="0">
              <a:buNone/>
            </a:pPr>
            <a:r>
              <a:rPr lang="en-GB" sz="2000"/>
              <a:t>Women linked physical activity to </a:t>
            </a:r>
            <a:r>
              <a:rPr lang="en-GB" sz="2000" b="1"/>
              <a:t>physical health</a:t>
            </a:r>
            <a:r>
              <a:rPr lang="en-GB" sz="2000"/>
              <a:t>, </a:t>
            </a:r>
            <a:r>
              <a:rPr lang="en-GB" sz="2000" b="1"/>
              <a:t>mental health, social connection and inclusion</a:t>
            </a:r>
            <a:r>
              <a:rPr lang="en-GB" sz="2000"/>
              <a:t>. </a:t>
            </a:r>
          </a:p>
          <a:p>
            <a:pPr marL="0" indent="0">
              <a:buNone/>
            </a:pPr>
            <a:r>
              <a:rPr lang="en-GB" sz="2000" b="1"/>
              <a:t>Community-based activities </a:t>
            </a:r>
            <a:r>
              <a:rPr lang="en-GB" sz="2000"/>
              <a:t>were seen as especially valuable for </a:t>
            </a:r>
            <a:r>
              <a:rPr lang="en-GB" sz="2000" b="1"/>
              <a:t>older women </a:t>
            </a:r>
            <a:r>
              <a:rPr lang="en-GB" sz="2000"/>
              <a:t>and those with </a:t>
            </a:r>
            <a:r>
              <a:rPr lang="en-GB" sz="2000" b="1"/>
              <a:t>disabilities</a:t>
            </a:r>
            <a:r>
              <a:rPr lang="en-GB" sz="2000"/>
              <a:t>, who are often excluded from mainstream provision and face a greater risk of social isolation. </a:t>
            </a:r>
          </a:p>
          <a:p>
            <a:pPr marL="0" indent="0">
              <a:buNone/>
            </a:pPr>
            <a:endParaRPr lang="en-GB" sz="2000"/>
          </a:p>
        </p:txBody>
      </p:sp>
      <p:sp>
        <p:nvSpPr>
          <p:cNvPr id="3" name="Speech Bubble: Oval 2">
            <a:extLst>
              <a:ext uri="{FF2B5EF4-FFF2-40B4-BE49-F238E27FC236}">
                <a16:creationId xmlns:a16="http://schemas.microsoft.com/office/drawing/2014/main" id="{68A93629-3172-BF96-30BE-86EF5B9456D2}"/>
              </a:ext>
            </a:extLst>
          </p:cNvPr>
          <p:cNvSpPr/>
          <p:nvPr/>
        </p:nvSpPr>
        <p:spPr>
          <a:xfrm>
            <a:off x="8187589" y="1648214"/>
            <a:ext cx="3526971" cy="1191031"/>
          </a:xfrm>
          <a:prstGeom prst="wedgeEllipseCallout">
            <a:avLst>
              <a:gd name="adj1" fmla="val 57231"/>
              <a:gd name="adj2" fmla="val 64971"/>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i="1">
                <a:solidFill>
                  <a:srgbClr val="003366"/>
                </a:solidFill>
              </a:rPr>
              <a:t>“I work and some of the services I’m interested in like walking exercises are all during the day which I cannot access”</a:t>
            </a:r>
          </a:p>
        </p:txBody>
      </p:sp>
      <p:sp>
        <p:nvSpPr>
          <p:cNvPr id="7" name="Speech Bubble: Oval 6">
            <a:extLst>
              <a:ext uri="{FF2B5EF4-FFF2-40B4-BE49-F238E27FC236}">
                <a16:creationId xmlns:a16="http://schemas.microsoft.com/office/drawing/2014/main" id="{0A623D6B-92ED-34EF-AE68-CBCD97157C10}"/>
              </a:ext>
            </a:extLst>
          </p:cNvPr>
          <p:cNvSpPr/>
          <p:nvPr/>
        </p:nvSpPr>
        <p:spPr>
          <a:xfrm>
            <a:off x="8245927" y="3019923"/>
            <a:ext cx="3410293" cy="1542573"/>
          </a:xfrm>
          <a:prstGeom prst="wedgeEllipseCallout">
            <a:avLst>
              <a:gd name="adj1" fmla="val 58925"/>
              <a:gd name="adj2" fmla="val 47582"/>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i="1">
                <a:solidFill>
                  <a:srgbClr val="003366"/>
                </a:solidFill>
              </a:rPr>
              <a:t>“Women [are] not excited by the 1 hour slots for women at gyms – by the time you get there, get changed, it’s not long enough. We need more support in this area”</a:t>
            </a:r>
          </a:p>
        </p:txBody>
      </p:sp>
      <p:sp>
        <p:nvSpPr>
          <p:cNvPr id="6" name="Speech Bubble: Oval 5">
            <a:extLst>
              <a:ext uri="{FF2B5EF4-FFF2-40B4-BE49-F238E27FC236}">
                <a16:creationId xmlns:a16="http://schemas.microsoft.com/office/drawing/2014/main" id="{133558FE-5B1D-50A0-B831-DEDAB7E1EA81}"/>
              </a:ext>
            </a:extLst>
          </p:cNvPr>
          <p:cNvSpPr/>
          <p:nvPr/>
        </p:nvSpPr>
        <p:spPr>
          <a:xfrm>
            <a:off x="8304267" y="4745927"/>
            <a:ext cx="3410293" cy="1002559"/>
          </a:xfrm>
          <a:prstGeom prst="wedgeEllipseCallout">
            <a:avLst>
              <a:gd name="adj1" fmla="val 57488"/>
              <a:gd name="adj2" fmla="val 52468"/>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i="1">
                <a:solidFill>
                  <a:schemeClr val="tx1"/>
                </a:solidFill>
              </a:rPr>
              <a:t>“There are no women only gyms, if there are then it’s expensive, not enough mindful activities” </a:t>
            </a:r>
            <a:endParaRPr lang="en-GB" sz="1200" i="1"/>
          </a:p>
        </p:txBody>
      </p:sp>
    </p:spTree>
    <p:extLst>
      <p:ext uri="{BB962C8B-B14F-4D97-AF65-F5344CB8AC3E}">
        <p14:creationId xmlns:p14="http://schemas.microsoft.com/office/powerpoint/2010/main" val="132286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B6665-D044-BA65-4811-0FD0FA71A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EED34-A826-7290-51D9-79DBDEF68282}"/>
              </a:ext>
            </a:extLst>
          </p:cNvPr>
          <p:cNvSpPr>
            <a:spLocks noGrp="1"/>
          </p:cNvSpPr>
          <p:nvPr>
            <p:ph type="title"/>
          </p:nvPr>
        </p:nvSpPr>
        <p:spPr/>
        <p:txBody>
          <a:bodyPr>
            <a:normAutofit/>
          </a:bodyPr>
          <a:lstStyle/>
          <a:p>
            <a:r>
              <a:rPr lang="en-GB" sz="2800"/>
              <a:t>Summary (1)</a:t>
            </a:r>
          </a:p>
        </p:txBody>
      </p:sp>
      <p:sp>
        <p:nvSpPr>
          <p:cNvPr id="3" name="Content Placeholder 2">
            <a:extLst>
              <a:ext uri="{FF2B5EF4-FFF2-40B4-BE49-F238E27FC236}">
                <a16:creationId xmlns:a16="http://schemas.microsoft.com/office/drawing/2014/main" id="{713038E2-156E-51A9-B968-8AE77CD796F4}"/>
              </a:ext>
            </a:extLst>
          </p:cNvPr>
          <p:cNvSpPr>
            <a:spLocks noGrp="1"/>
          </p:cNvSpPr>
          <p:nvPr>
            <p:ph idx="1"/>
          </p:nvPr>
        </p:nvSpPr>
        <p:spPr>
          <a:xfrm>
            <a:off x="838200" y="1326701"/>
            <a:ext cx="10515600" cy="4420956"/>
          </a:xfrm>
        </p:spPr>
        <p:txBody>
          <a:bodyPr>
            <a:normAutofit/>
          </a:bodyPr>
          <a:lstStyle/>
          <a:p>
            <a:pPr marL="0" indent="0" fontAlgn="base">
              <a:buNone/>
            </a:pPr>
            <a:r>
              <a:rPr lang="en-GB" sz="1800" b="1" u="sng"/>
              <a:t>Healthy Lifestyle</a:t>
            </a:r>
          </a:p>
          <a:p>
            <a:pPr marL="0" indent="0" fontAlgn="base">
              <a:buNone/>
            </a:pPr>
            <a:r>
              <a:rPr lang="en-GB" sz="1800"/>
              <a:t>Women defined a healthy lifestyle holistically, including physical health, mental wellbeing, happiness, family and community connections.</a:t>
            </a:r>
          </a:p>
          <a:p>
            <a:pPr marL="0" indent="0" fontAlgn="base">
              <a:buNone/>
            </a:pPr>
            <a:r>
              <a:rPr lang="en-GB" sz="1800" b="1" i="1"/>
              <a:t>Recommendations from women</a:t>
            </a:r>
          </a:p>
          <a:p>
            <a:pPr fontAlgn="base">
              <a:buFont typeface="Wingdings" panose="05000000000000000000" pitchFamily="2" charset="2"/>
              <a:buChar char="Ø"/>
            </a:pPr>
            <a:r>
              <a:rPr lang="en-GB" sz="1800"/>
              <a:t>A</a:t>
            </a:r>
            <a:r>
              <a:rPr lang="en-GB" sz="1800" b="1"/>
              <a:t> holistic approach </a:t>
            </a:r>
            <a:r>
              <a:rPr lang="en-GB" sz="1800"/>
              <a:t>to health that recognises the importance of social connection and mental wellbeing.</a:t>
            </a:r>
            <a:br>
              <a:rPr lang="en-GB" sz="1800"/>
            </a:br>
            <a:endParaRPr lang="en-GB" sz="1800"/>
          </a:p>
          <a:p>
            <a:pPr marL="0" indent="0" fontAlgn="base">
              <a:buNone/>
            </a:pPr>
            <a:r>
              <a:rPr lang="en-GB" sz="1800" b="1" u="sng"/>
              <a:t>Being Heard and Taken Seriously</a:t>
            </a:r>
          </a:p>
          <a:p>
            <a:pPr marL="0" indent="0" fontAlgn="base">
              <a:buNone/>
            </a:pPr>
            <a:r>
              <a:rPr lang="en-GB" sz="1800"/>
              <a:t>Many women report their health concerns are dismissed by GP’s or healthcare professionals, leading to reactive, rather than preventative care.</a:t>
            </a:r>
          </a:p>
          <a:p>
            <a:pPr marL="0" indent="0" fontAlgn="base">
              <a:buNone/>
            </a:pPr>
            <a:r>
              <a:rPr lang="en-GB" sz="1800" b="1" i="1"/>
              <a:t>Recommendations from women</a:t>
            </a:r>
          </a:p>
          <a:p>
            <a:pPr fontAlgn="base">
              <a:buFont typeface="Wingdings" panose="05000000000000000000" pitchFamily="2" charset="2"/>
              <a:buChar char="Ø"/>
            </a:pPr>
            <a:r>
              <a:rPr lang="en-GB" sz="1800" b="1"/>
              <a:t>Culturally sensitive clinics </a:t>
            </a:r>
            <a:r>
              <a:rPr lang="en-GB" sz="1800"/>
              <a:t>specialising in </a:t>
            </a:r>
            <a:r>
              <a:rPr lang="en-GB" sz="1800" b="1"/>
              <a:t>women's health, </a:t>
            </a:r>
            <a:r>
              <a:rPr lang="en-GB" sz="1800"/>
              <a:t>staffed by diverse </a:t>
            </a:r>
            <a:r>
              <a:rPr lang="en-GB" sz="1800" b="1"/>
              <a:t>women</a:t>
            </a:r>
            <a:r>
              <a:rPr lang="en-GB" sz="1800"/>
              <a:t> </a:t>
            </a:r>
          </a:p>
          <a:p>
            <a:pPr fontAlgn="base">
              <a:buFont typeface="Wingdings" panose="05000000000000000000" pitchFamily="2" charset="2"/>
              <a:buChar char="Ø"/>
            </a:pPr>
            <a:r>
              <a:rPr lang="en-GB" sz="1800"/>
              <a:t>Robust </a:t>
            </a:r>
            <a:r>
              <a:rPr lang="en-GB" sz="1800" b="1"/>
              <a:t>referral systems </a:t>
            </a:r>
            <a:r>
              <a:rPr lang="en-GB" sz="1800"/>
              <a:t>that foster </a:t>
            </a:r>
            <a:r>
              <a:rPr lang="en-GB" sz="1800" b="1"/>
              <a:t>preventative care </a:t>
            </a:r>
            <a:r>
              <a:rPr lang="en-GB" sz="1800"/>
              <a:t>for women</a:t>
            </a:r>
          </a:p>
          <a:p>
            <a:pPr marL="0" indent="0" fontAlgn="base">
              <a:buNone/>
            </a:pPr>
            <a:endParaRPr lang="en-GB" sz="1800"/>
          </a:p>
        </p:txBody>
      </p:sp>
    </p:spTree>
    <p:extLst>
      <p:ext uri="{BB962C8B-B14F-4D97-AF65-F5344CB8AC3E}">
        <p14:creationId xmlns:p14="http://schemas.microsoft.com/office/powerpoint/2010/main" val="326421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FDB5E-A2C9-BB60-50D0-A42C57766D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34F76-F859-5454-737C-0A1D1D1EC5D2}"/>
              </a:ext>
            </a:extLst>
          </p:cNvPr>
          <p:cNvSpPr>
            <a:spLocks noGrp="1"/>
          </p:cNvSpPr>
          <p:nvPr>
            <p:ph type="title"/>
          </p:nvPr>
        </p:nvSpPr>
        <p:spPr/>
        <p:txBody>
          <a:bodyPr>
            <a:normAutofit/>
          </a:bodyPr>
          <a:lstStyle/>
          <a:p>
            <a:r>
              <a:rPr lang="en-GB" sz="2800"/>
              <a:t>Summary (2)</a:t>
            </a:r>
          </a:p>
        </p:txBody>
      </p:sp>
      <p:sp>
        <p:nvSpPr>
          <p:cNvPr id="3" name="Content Placeholder 2">
            <a:extLst>
              <a:ext uri="{FF2B5EF4-FFF2-40B4-BE49-F238E27FC236}">
                <a16:creationId xmlns:a16="http://schemas.microsoft.com/office/drawing/2014/main" id="{3E2131D1-08A6-7220-2624-FC8DDC1FDA58}"/>
              </a:ext>
            </a:extLst>
          </p:cNvPr>
          <p:cNvSpPr>
            <a:spLocks noGrp="1"/>
          </p:cNvSpPr>
          <p:nvPr>
            <p:ph idx="1"/>
          </p:nvPr>
        </p:nvSpPr>
        <p:spPr>
          <a:xfrm>
            <a:off x="838200" y="1148675"/>
            <a:ext cx="10515600" cy="4953329"/>
          </a:xfrm>
        </p:spPr>
        <p:txBody>
          <a:bodyPr vert="horz" lIns="91440" tIns="45720" rIns="91440" bIns="45720" rtlCol="0" anchor="t">
            <a:normAutofit lnSpcReduction="10000"/>
          </a:bodyPr>
          <a:lstStyle/>
          <a:p>
            <a:pPr marL="0" indent="0" fontAlgn="base">
              <a:buNone/>
            </a:pPr>
            <a:r>
              <a:rPr lang="en-GB" sz="2000" b="1" u="sng">
                <a:latin typeface="Arial"/>
                <a:cs typeface="Arial"/>
              </a:rPr>
              <a:t>Barriers to Health Information</a:t>
            </a:r>
          </a:p>
          <a:p>
            <a:pPr marL="0" indent="0" fontAlgn="base">
              <a:buNone/>
            </a:pPr>
            <a:r>
              <a:rPr lang="en-GB" sz="2000">
                <a:latin typeface="Arial"/>
                <a:cs typeface="Arial"/>
              </a:rPr>
              <a:t>Health information is not always accessible, particularly for women with English as a second language or those who are digitally excluded. </a:t>
            </a:r>
          </a:p>
          <a:p>
            <a:pPr marL="0" indent="0" fontAlgn="base">
              <a:buNone/>
            </a:pPr>
            <a:r>
              <a:rPr lang="en-GB" sz="2000" b="1" i="1">
                <a:latin typeface="Arial"/>
                <a:cs typeface="Arial"/>
              </a:rPr>
              <a:t>Recommendations from women</a:t>
            </a:r>
          </a:p>
          <a:p>
            <a:pPr fontAlgn="base">
              <a:buFont typeface="Wingdings" panose="05000000000000000000" pitchFamily="2" charset="2"/>
              <a:buChar char="Ø"/>
            </a:pPr>
            <a:r>
              <a:rPr lang="en-GB" sz="2000">
                <a:latin typeface="Arial"/>
                <a:cs typeface="Arial"/>
              </a:rPr>
              <a:t>Improved ways of </a:t>
            </a:r>
            <a:r>
              <a:rPr lang="en-GB" sz="2000" b="1">
                <a:latin typeface="Arial"/>
                <a:cs typeface="Arial"/>
              </a:rPr>
              <a:t>distributing health information</a:t>
            </a:r>
            <a:endParaRPr lang="en-GB" sz="2000">
              <a:latin typeface="Arial"/>
              <a:cs typeface="Arial"/>
            </a:endParaRPr>
          </a:p>
          <a:p>
            <a:pPr fontAlgn="base">
              <a:buFont typeface="Wingdings" panose="05000000000000000000" pitchFamily="2" charset="2"/>
              <a:buChar char="Ø"/>
            </a:pPr>
            <a:r>
              <a:rPr lang="en-GB" sz="2000">
                <a:latin typeface="Arial"/>
                <a:cs typeface="Arial"/>
              </a:rPr>
              <a:t>More </a:t>
            </a:r>
            <a:r>
              <a:rPr lang="en-GB" sz="2000" b="1">
                <a:latin typeface="Arial"/>
                <a:cs typeface="Arial"/>
              </a:rPr>
              <a:t>relevant and appropriate information </a:t>
            </a:r>
            <a:r>
              <a:rPr lang="en-GB" sz="2000">
                <a:latin typeface="Arial"/>
                <a:cs typeface="Arial"/>
              </a:rPr>
              <a:t>from healthcare professionals on women’s health</a:t>
            </a:r>
            <a:br>
              <a:rPr lang="en-GB" sz="2000"/>
            </a:br>
            <a:endParaRPr lang="en-GB" sz="2000"/>
          </a:p>
          <a:p>
            <a:pPr marL="0" indent="0" fontAlgn="base">
              <a:buNone/>
            </a:pPr>
            <a:r>
              <a:rPr lang="en-GB" sz="2000" b="1" u="sng">
                <a:latin typeface="Arial"/>
                <a:cs typeface="Arial"/>
              </a:rPr>
              <a:t>Accessing Healthy Food</a:t>
            </a:r>
          </a:p>
          <a:p>
            <a:pPr marL="0" indent="0" fontAlgn="base">
              <a:buNone/>
            </a:pPr>
            <a:r>
              <a:rPr lang="en-GB" sz="2000">
                <a:latin typeface="Arial"/>
                <a:cs typeface="Arial"/>
              </a:rPr>
              <a:t>Cultural foods should be recognised in guidance, high cost of groceries, limited access to fresh produce, frequent shopping trips and time pressures make healthy earing difficult. </a:t>
            </a:r>
          </a:p>
          <a:p>
            <a:pPr marL="0" indent="0" fontAlgn="base">
              <a:buNone/>
            </a:pPr>
            <a:r>
              <a:rPr lang="en-GB" sz="2000" b="1" i="1">
                <a:latin typeface="Arial"/>
                <a:cs typeface="Arial"/>
              </a:rPr>
              <a:t>Recommendations from women</a:t>
            </a:r>
          </a:p>
          <a:p>
            <a:pPr fontAlgn="base">
              <a:buFont typeface="Wingdings" panose="05000000000000000000" pitchFamily="2" charset="2"/>
              <a:buChar char="Ø"/>
            </a:pPr>
            <a:r>
              <a:rPr lang="en-GB" sz="2000">
                <a:latin typeface="Arial"/>
                <a:cs typeface="Arial"/>
              </a:rPr>
              <a:t>More </a:t>
            </a:r>
            <a:r>
              <a:rPr lang="en-GB" sz="2000" b="1">
                <a:latin typeface="Arial"/>
                <a:cs typeface="Arial"/>
              </a:rPr>
              <a:t>affordable and accessible </a:t>
            </a:r>
            <a:r>
              <a:rPr lang="en-GB" sz="2000">
                <a:latin typeface="Arial"/>
                <a:cs typeface="Arial"/>
              </a:rPr>
              <a:t>healthy food options, including support such as food vouchers</a:t>
            </a:r>
          </a:p>
          <a:p>
            <a:pPr fontAlgn="base">
              <a:buFont typeface="Wingdings" panose="05000000000000000000" pitchFamily="2" charset="2"/>
              <a:buChar char="Ø"/>
            </a:pPr>
            <a:r>
              <a:rPr lang="en-GB" sz="2000">
                <a:latin typeface="Arial"/>
                <a:cs typeface="Arial"/>
              </a:rPr>
              <a:t>Improved access to growing spaces and community kitchens</a:t>
            </a:r>
            <a:endParaRPr lang="en-GB" sz="2000"/>
          </a:p>
        </p:txBody>
      </p:sp>
    </p:spTree>
    <p:extLst>
      <p:ext uri="{BB962C8B-B14F-4D97-AF65-F5344CB8AC3E}">
        <p14:creationId xmlns:p14="http://schemas.microsoft.com/office/powerpoint/2010/main" val="3488046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1B049-A79D-3B3E-17FB-335044ED8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5404C-752A-853C-5328-C049F9DFD967}"/>
              </a:ext>
            </a:extLst>
          </p:cNvPr>
          <p:cNvSpPr>
            <a:spLocks noGrp="1"/>
          </p:cNvSpPr>
          <p:nvPr>
            <p:ph type="title"/>
          </p:nvPr>
        </p:nvSpPr>
        <p:spPr/>
        <p:txBody>
          <a:bodyPr>
            <a:normAutofit/>
          </a:bodyPr>
          <a:lstStyle/>
          <a:p>
            <a:r>
              <a:rPr lang="en-GB" sz="2800"/>
              <a:t>Summary (3)</a:t>
            </a:r>
          </a:p>
        </p:txBody>
      </p:sp>
      <p:sp>
        <p:nvSpPr>
          <p:cNvPr id="3" name="Content Placeholder 2">
            <a:extLst>
              <a:ext uri="{FF2B5EF4-FFF2-40B4-BE49-F238E27FC236}">
                <a16:creationId xmlns:a16="http://schemas.microsoft.com/office/drawing/2014/main" id="{3D86F73E-1E26-DBA2-11FD-39E4AD94FB74}"/>
              </a:ext>
            </a:extLst>
          </p:cNvPr>
          <p:cNvSpPr>
            <a:spLocks noGrp="1"/>
          </p:cNvSpPr>
          <p:nvPr>
            <p:ph idx="1"/>
          </p:nvPr>
        </p:nvSpPr>
        <p:spPr>
          <a:xfrm>
            <a:off x="838199" y="1326701"/>
            <a:ext cx="10208741" cy="3131737"/>
          </a:xfrm>
        </p:spPr>
        <p:txBody>
          <a:bodyPr>
            <a:normAutofit/>
          </a:bodyPr>
          <a:lstStyle/>
          <a:p>
            <a:pPr marL="0" indent="0" fontAlgn="base">
              <a:buNone/>
            </a:pPr>
            <a:r>
              <a:rPr lang="en-GB" sz="1800" b="1" u="sng"/>
              <a:t>Being Physically Active</a:t>
            </a:r>
          </a:p>
          <a:p>
            <a:pPr marL="0" indent="0" fontAlgn="base">
              <a:buNone/>
            </a:pPr>
            <a:r>
              <a:rPr lang="en-GB" sz="1800"/>
              <a:t>Women-only spaces and community-based leisure is limited and barriers to activity include cost, timing and safety concerns.</a:t>
            </a:r>
          </a:p>
          <a:p>
            <a:pPr marL="0" indent="0" fontAlgn="base">
              <a:buNone/>
            </a:pPr>
            <a:r>
              <a:rPr lang="en-GB" sz="1800" b="1" i="1"/>
              <a:t>Recommendations from women</a:t>
            </a:r>
          </a:p>
          <a:p>
            <a:pPr fontAlgn="base">
              <a:buFont typeface="Wingdings" panose="05000000000000000000" pitchFamily="2" charset="2"/>
              <a:buChar char="Ø"/>
            </a:pPr>
            <a:r>
              <a:rPr lang="en-GB" sz="1800"/>
              <a:t>More </a:t>
            </a:r>
            <a:r>
              <a:rPr lang="en-GB" sz="1800" b="1"/>
              <a:t>women staff </a:t>
            </a:r>
            <a:r>
              <a:rPr lang="en-GB" sz="1800"/>
              <a:t>and provision for women only</a:t>
            </a:r>
          </a:p>
          <a:p>
            <a:pPr fontAlgn="base">
              <a:buFont typeface="Wingdings" panose="05000000000000000000" pitchFamily="2" charset="2"/>
              <a:buChar char="Ø"/>
            </a:pPr>
            <a:r>
              <a:rPr lang="en-GB" sz="1800"/>
              <a:t>Group activities that foster </a:t>
            </a:r>
            <a:r>
              <a:rPr lang="en-GB" sz="1800" b="1"/>
              <a:t>social connection</a:t>
            </a:r>
            <a:r>
              <a:rPr lang="en-GB" sz="1800"/>
              <a:t>, particularly aimed at those most at risk of </a:t>
            </a:r>
            <a:r>
              <a:rPr lang="en-GB" sz="1800" b="1"/>
              <a:t>isolation and loneliness</a:t>
            </a:r>
          </a:p>
          <a:p>
            <a:pPr fontAlgn="base">
              <a:buFont typeface="Wingdings" panose="05000000000000000000" pitchFamily="2" charset="2"/>
              <a:buChar char="Ø"/>
            </a:pPr>
            <a:r>
              <a:rPr lang="en-GB" sz="1800"/>
              <a:t>Provision that is accessible to all women, with </a:t>
            </a:r>
            <a:r>
              <a:rPr lang="en-GB" sz="1800" b="1"/>
              <a:t>inclusive booking systems</a:t>
            </a:r>
          </a:p>
        </p:txBody>
      </p:sp>
      <p:sp>
        <p:nvSpPr>
          <p:cNvPr id="4" name="Speech Bubble: Oval 3">
            <a:extLst>
              <a:ext uri="{FF2B5EF4-FFF2-40B4-BE49-F238E27FC236}">
                <a16:creationId xmlns:a16="http://schemas.microsoft.com/office/drawing/2014/main" id="{284D9764-8EC9-B285-7748-D461F05191CE}"/>
              </a:ext>
            </a:extLst>
          </p:cNvPr>
          <p:cNvSpPr/>
          <p:nvPr/>
        </p:nvSpPr>
        <p:spPr>
          <a:xfrm>
            <a:off x="6531429" y="4458438"/>
            <a:ext cx="4349530" cy="1546600"/>
          </a:xfrm>
          <a:prstGeom prst="wedgeEllipseCallout">
            <a:avLst>
              <a:gd name="adj1" fmla="val 57488"/>
              <a:gd name="adj2" fmla="val 52468"/>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defRPr/>
            </a:pPr>
            <a:r>
              <a:rPr lang="en-GB" sz="1200" i="1">
                <a:solidFill>
                  <a:schemeClr val="tx1"/>
                </a:solidFill>
              </a:rPr>
              <a:t>“…We need more women staff… we need more support like yoga, social activities, ESOL classes. we need healthy life, more park and activity centres. There is not enough activities, yoga social groups etc. not any activities we are unhealthy”</a:t>
            </a:r>
          </a:p>
        </p:txBody>
      </p:sp>
    </p:spTree>
    <p:extLst>
      <p:ext uri="{BB962C8B-B14F-4D97-AF65-F5344CB8AC3E}">
        <p14:creationId xmlns:p14="http://schemas.microsoft.com/office/powerpoint/2010/main" val="3761949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4A-7D54-4FAD-BC19-3B3868CED3F5}"/>
              </a:ext>
            </a:extLst>
          </p:cNvPr>
          <p:cNvSpPr>
            <a:spLocks noGrp="1"/>
          </p:cNvSpPr>
          <p:nvPr>
            <p:ph type="ctrTitle"/>
          </p:nvPr>
        </p:nvSpPr>
        <p:spPr/>
        <p:txBody>
          <a:bodyPr>
            <a:normAutofit/>
          </a:bodyPr>
          <a:lstStyle/>
          <a:p>
            <a:r>
              <a:rPr lang="en-GB">
                <a:solidFill>
                  <a:srgbClr val="003366"/>
                </a:solidFill>
              </a:rPr>
              <a:t>Women’s Commission</a:t>
            </a:r>
          </a:p>
        </p:txBody>
      </p:sp>
      <p:sp>
        <p:nvSpPr>
          <p:cNvPr id="3" name="Subtitle 2">
            <a:extLst>
              <a:ext uri="{FF2B5EF4-FFF2-40B4-BE49-F238E27FC236}">
                <a16:creationId xmlns:a16="http://schemas.microsoft.com/office/drawing/2014/main" id="{C116D53B-FBB0-4102-A292-4C07FA099AD5}"/>
              </a:ext>
            </a:extLst>
          </p:cNvPr>
          <p:cNvSpPr>
            <a:spLocks noGrp="1"/>
          </p:cNvSpPr>
          <p:nvPr>
            <p:ph type="subTitle" idx="1"/>
          </p:nvPr>
        </p:nvSpPr>
        <p:spPr>
          <a:xfrm>
            <a:off x="838201" y="3657600"/>
            <a:ext cx="8443822" cy="2652623"/>
          </a:xfrm>
        </p:spPr>
        <p:txBody>
          <a:bodyPr>
            <a:normAutofit/>
          </a:bodyPr>
          <a:lstStyle/>
          <a:p>
            <a:r>
              <a:rPr lang="en-GB">
                <a:solidFill>
                  <a:srgbClr val="003366"/>
                </a:solidFill>
              </a:rPr>
              <a:t>Health Findings</a:t>
            </a:r>
          </a:p>
          <a:p>
            <a:endParaRPr lang="en-GB"/>
          </a:p>
          <a:p>
            <a:endParaRPr lang="en-GB"/>
          </a:p>
          <a:p>
            <a:r>
              <a:rPr lang="en-GB" sz="1800">
                <a:solidFill>
                  <a:srgbClr val="003366"/>
                </a:solidFill>
              </a:rPr>
              <a:t>For further information, please contact:</a:t>
            </a:r>
          </a:p>
          <a:p>
            <a:r>
              <a:rPr lang="en-GB" sz="1600">
                <a:solidFill>
                  <a:srgbClr val="003366"/>
                </a:solidFill>
              </a:rPr>
              <a:t>Claire Christopher, Senior Strategy and Policy Officer</a:t>
            </a:r>
          </a:p>
          <a:p>
            <a:r>
              <a:rPr lang="en-GB" sz="1600">
                <a:solidFill>
                  <a:srgbClr val="003366"/>
                </a:solidFill>
              </a:rPr>
              <a:t>Claire.Christopher@towerhamlets.gov.uk</a:t>
            </a:r>
          </a:p>
        </p:txBody>
      </p:sp>
      <p:pic>
        <p:nvPicPr>
          <p:cNvPr id="4" name="Picture 3" descr="Women's Commission logo-- purple, with text that says: &quot;Creating inspiration, empowerment, and equity for all women&quot;">
            <a:extLst>
              <a:ext uri="{FF2B5EF4-FFF2-40B4-BE49-F238E27FC236}">
                <a16:creationId xmlns:a16="http://schemas.microsoft.com/office/drawing/2014/main" id="{DAA18B2E-07E2-FCDD-C843-1A6571487F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9317" y="254454"/>
            <a:ext cx="1800225" cy="971550"/>
          </a:xfrm>
          <a:prstGeom prst="rect">
            <a:avLst/>
          </a:prstGeom>
        </p:spPr>
      </p:pic>
    </p:spTree>
    <p:extLst>
      <p:ext uri="{BB962C8B-B14F-4D97-AF65-F5344CB8AC3E}">
        <p14:creationId xmlns:p14="http://schemas.microsoft.com/office/powerpoint/2010/main" val="1742845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9EAE8-B730-A50A-086C-AD23D086B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C1A66-6CDD-4B66-F2DE-FEC431D7B270}"/>
              </a:ext>
            </a:extLst>
          </p:cNvPr>
          <p:cNvSpPr>
            <a:spLocks noGrp="1"/>
          </p:cNvSpPr>
          <p:nvPr>
            <p:ph type="title"/>
          </p:nvPr>
        </p:nvSpPr>
        <p:spPr/>
        <p:txBody>
          <a:bodyPr>
            <a:normAutofit/>
          </a:bodyPr>
          <a:lstStyle/>
          <a:p>
            <a:r>
              <a:rPr lang="en-GB" sz="2800"/>
              <a:t>Sources</a:t>
            </a:r>
          </a:p>
        </p:txBody>
      </p:sp>
      <p:sp>
        <p:nvSpPr>
          <p:cNvPr id="4" name="Content Placeholder 2">
            <a:extLst>
              <a:ext uri="{FF2B5EF4-FFF2-40B4-BE49-F238E27FC236}">
                <a16:creationId xmlns:a16="http://schemas.microsoft.com/office/drawing/2014/main" id="{B26F0811-77E7-384B-2E8B-F3C5647EFBFE}"/>
              </a:ext>
            </a:extLst>
          </p:cNvPr>
          <p:cNvSpPr txBox="1">
            <a:spLocks/>
          </p:cNvSpPr>
          <p:nvPr/>
        </p:nvSpPr>
        <p:spPr>
          <a:xfrm>
            <a:off x="838201" y="792722"/>
            <a:ext cx="9770616" cy="46283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t>Department of Health and Social Care (2021). </a:t>
            </a:r>
            <a:r>
              <a:rPr lang="en-GB" sz="1400" i="1"/>
              <a:t>Health Profile for England: Chapter 1 – Life expectancy and healthy life expectancy</a:t>
            </a:r>
            <a:r>
              <a:rPr lang="en-GB" sz="1400"/>
              <a:t>. London: UK Government. Available at: </a:t>
            </a:r>
            <a:r>
              <a:rPr lang="en-GB" sz="1400">
                <a:hlinkClick r:id="rId3"/>
              </a:rPr>
              <a:t>https://www.gov.uk/government/publications/health-profile-for-england/chapter-1-life-expectancy-and-healthy-life-expectancy</a:t>
            </a:r>
            <a:endParaRPr lang="en-GB" sz="1400"/>
          </a:p>
          <a:p>
            <a:pPr marL="0" indent="0">
              <a:buNone/>
            </a:pPr>
            <a:r>
              <a:rPr lang="en-GB" sz="1400"/>
              <a:t>Women’s Budget Group (2023). </a:t>
            </a:r>
            <a:r>
              <a:rPr lang="en-GB" sz="1400" i="1"/>
              <a:t>Women and the Labour Market</a:t>
            </a:r>
            <a:r>
              <a:rPr lang="en-GB" sz="1400"/>
              <a:t>. London: WBG. Available at: </a:t>
            </a:r>
            <a:r>
              <a:rPr lang="en-GB" sz="1400">
                <a:hlinkClick r:id="rId4"/>
              </a:rPr>
              <a:t>https://www.wbg.org.uk/publication/women-and-the-labour-market</a:t>
            </a:r>
            <a:endParaRPr lang="en-GB" sz="1400"/>
          </a:p>
          <a:p>
            <a:pPr marL="0" indent="0">
              <a:buNone/>
            </a:pPr>
            <a:r>
              <a:rPr lang="en-GB" sz="1400"/>
              <a:t>UK Government (2023). </a:t>
            </a:r>
            <a:r>
              <a:rPr lang="en-GB" sz="1400" i="1"/>
              <a:t>Employment by Ethnicity</a:t>
            </a:r>
            <a:r>
              <a:rPr lang="en-GB" sz="1400"/>
              <a:t>. Ethnicity Facts and Figures Service. Available at: </a:t>
            </a:r>
            <a:r>
              <a:rPr lang="en-GB" sz="1400">
                <a:hlinkClick r:id="rId5"/>
              </a:rPr>
              <a:t>https://www.ethnicity-facts-figures.service.gov.uk/work-pay-and-benefits/employment/employment/latest</a:t>
            </a:r>
            <a:endParaRPr lang="en-GB" sz="1400"/>
          </a:p>
          <a:p>
            <a:pPr marL="0" indent="0">
              <a:buNone/>
            </a:pPr>
            <a:r>
              <a:rPr lang="en-GB" sz="1400"/>
              <a:t>Lancaster University (2023). </a:t>
            </a:r>
            <a:r>
              <a:rPr lang="en-GB" sz="1400" i="1"/>
              <a:t>New study shows working women at sharp end of cost-of-living crisis, with 26% trapped in severely insecure work</a:t>
            </a:r>
            <a:r>
              <a:rPr lang="en-GB" sz="1400"/>
              <a:t>. Lancaster: The Work Foundation. Available at: </a:t>
            </a:r>
            <a:r>
              <a:rPr lang="en-GB" sz="1400">
                <a:hlinkClick r:id="rId6"/>
              </a:rPr>
              <a:t>https://www.lancaster.ac.uk/news/new-study-shows-working-women-at-sharp-end-of-cost-of-living-crisis-with-26-trapped-in-severely-insecure-work</a:t>
            </a:r>
            <a:endParaRPr lang="en-GB" sz="1400"/>
          </a:p>
          <a:p>
            <a:pPr marL="0" indent="0">
              <a:buNone/>
            </a:pPr>
            <a:r>
              <a:rPr lang="en-GB" sz="1400"/>
              <a:t>Office for National Statistics (2024). </a:t>
            </a:r>
            <a:r>
              <a:rPr lang="en-GB" sz="1400" i="1"/>
              <a:t>Domestic abuse victim characteristics, England and Wales: year ending March 2024</a:t>
            </a:r>
            <a:r>
              <a:rPr lang="en-GB" sz="1400"/>
              <a:t>. London: ONS. Available at: </a:t>
            </a:r>
            <a:r>
              <a:rPr lang="en-GB" sz="1400">
                <a:hlinkClick r:id="rId7"/>
              </a:rPr>
              <a:t>https://www.ons.gov.uk/peoplepopulationandcommunity/crimeandjustice/articles/domesticabusevictimcharacteristicsenglandandwales/yearendingmarch2024</a:t>
            </a:r>
            <a:endParaRPr lang="en-GB" sz="1400"/>
          </a:p>
          <a:p>
            <a:pPr marL="0" indent="0">
              <a:buNone/>
            </a:pPr>
            <a:r>
              <a:rPr lang="en-GB" sz="1400"/>
              <a:t>Women’s Aid (2023). </a:t>
            </a:r>
            <a:r>
              <a:rPr lang="en-GB" sz="1400" i="1"/>
              <a:t>Domestic abuse is a gendered crime</a:t>
            </a:r>
            <a:r>
              <a:rPr lang="en-GB" sz="1400"/>
              <a:t>. London: Women’s Aid Federation of England. Available at: </a:t>
            </a:r>
            <a:r>
              <a:rPr lang="en-GB" sz="1400">
                <a:hlinkClick r:id="rId8"/>
              </a:rPr>
              <a:t>https://www.womensaid.org.uk/information-support/what-is-domestic-abuse/domestic-abuse-is-a-gendered-crime</a:t>
            </a:r>
            <a:endParaRPr lang="en-GB" sz="1400"/>
          </a:p>
          <a:p>
            <a:pPr marL="0" indent="0">
              <a:buNone/>
            </a:pPr>
            <a:r>
              <a:rPr lang="en-GB" sz="1400"/>
              <a:t>Tower Hamlets (2024). Tower Hamlets’ Borough Equality Assessment 2024-2026. Available at: </a:t>
            </a:r>
            <a:r>
              <a:rPr lang="en-GB" sz="1400">
                <a:hlinkClick r:id="rId9"/>
              </a:rPr>
              <a:t>https://share.google/SUdzfKcRHixfZ5fZI</a:t>
            </a:r>
            <a:r>
              <a:rPr lang="en-GB" sz="1400"/>
              <a:t> </a:t>
            </a:r>
          </a:p>
          <a:p>
            <a:pPr marL="0" indent="0">
              <a:buNone/>
            </a:pPr>
            <a:r>
              <a:rPr lang="en-GB" sz="1400"/>
              <a:t>Sports England (2022). </a:t>
            </a:r>
            <a:r>
              <a:rPr lang="en-GB" sz="1400" i="1"/>
              <a:t>Active Lives Children and Young People Survey Academic Year 22/23.</a:t>
            </a:r>
            <a:r>
              <a:rPr lang="en-GB" sz="1400"/>
              <a:t> Available at: </a:t>
            </a:r>
            <a:r>
              <a:rPr lang="en-GB" sz="1400">
                <a:hlinkClick r:id="rId10"/>
              </a:rPr>
              <a:t>www.activelives.sportengland.org</a:t>
            </a:r>
            <a:endParaRPr lang="en-GB" sz="1400"/>
          </a:p>
          <a:p>
            <a:pPr marL="0" indent="0">
              <a:buNone/>
            </a:pPr>
            <a:r>
              <a:rPr lang="en-GB" sz="1400"/>
              <a:t>Office for National Statistics (2021). </a:t>
            </a:r>
            <a:r>
              <a:rPr lang="en-GB" sz="1400" i="1"/>
              <a:t>Census 2021</a:t>
            </a:r>
            <a:r>
              <a:rPr lang="en-GB" sz="1400"/>
              <a:t>. Available at: </a:t>
            </a:r>
            <a:r>
              <a:rPr lang="en-GB" sz="1400">
                <a:hlinkClick r:id="rId11"/>
              </a:rPr>
              <a:t>https://www.ons.gov.uk/census</a:t>
            </a:r>
            <a:r>
              <a:rPr lang="en-GB" sz="1400"/>
              <a:t> </a:t>
            </a:r>
          </a:p>
          <a:p>
            <a:pPr marL="0" indent="0">
              <a:buNone/>
            </a:pPr>
            <a:endParaRPr lang="en-GB" sz="1400"/>
          </a:p>
        </p:txBody>
      </p:sp>
    </p:spTree>
    <p:extLst>
      <p:ext uri="{BB962C8B-B14F-4D97-AF65-F5344CB8AC3E}">
        <p14:creationId xmlns:p14="http://schemas.microsoft.com/office/powerpoint/2010/main" val="3896293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4C00-0980-315D-7F56-4F02FF76DA5E}"/>
              </a:ext>
            </a:extLst>
          </p:cNvPr>
          <p:cNvSpPr>
            <a:spLocks noGrp="1"/>
          </p:cNvSpPr>
          <p:nvPr>
            <p:ph type="ctrTitle"/>
          </p:nvPr>
        </p:nvSpPr>
        <p:spPr>
          <a:xfrm>
            <a:off x="808522" y="2154613"/>
            <a:ext cx="9144000" cy="2764028"/>
          </a:xfrm>
        </p:spPr>
        <p:txBody>
          <a:bodyPr vert="horz" lIns="91440" tIns="45720" rIns="91440" bIns="45720" rtlCol="0" anchor="ctr">
            <a:normAutofit/>
          </a:bodyPr>
          <a:lstStyle/>
          <a:p>
            <a:r>
              <a:rPr lang="en-US" sz="4400"/>
              <a:t>Women’s Health Hub update</a:t>
            </a:r>
          </a:p>
        </p:txBody>
      </p:sp>
      <p:sp>
        <p:nvSpPr>
          <p:cNvPr id="3" name="Subtitle 2">
            <a:extLst>
              <a:ext uri="{FF2B5EF4-FFF2-40B4-BE49-F238E27FC236}">
                <a16:creationId xmlns:a16="http://schemas.microsoft.com/office/drawing/2014/main" id="{0E270EB0-CA23-91B5-C733-647659C3FAC1}"/>
              </a:ext>
            </a:extLst>
          </p:cNvPr>
          <p:cNvSpPr>
            <a:spLocks noGrp="1"/>
          </p:cNvSpPr>
          <p:nvPr>
            <p:ph type="subTitle" idx="1"/>
          </p:nvPr>
        </p:nvSpPr>
        <p:spPr>
          <a:xfrm>
            <a:off x="808522" y="4957273"/>
            <a:ext cx="11086011" cy="1090676"/>
          </a:xfrm>
        </p:spPr>
        <p:txBody>
          <a:bodyPr vert="horz" lIns="91440" tIns="45720" rIns="91440" bIns="45720" rtlCol="0" anchor="ctr">
            <a:noAutofit/>
          </a:bodyPr>
          <a:lstStyle/>
          <a:p>
            <a:pPr algn="l"/>
            <a:endParaRPr lang="en-US" sz="1600"/>
          </a:p>
          <a:p>
            <a:pPr indent="-228600" algn="l">
              <a:buFont typeface="Arial" panose="020B0604020202020204" pitchFamily="34" charset="0"/>
              <a:buChar char="•"/>
            </a:pPr>
            <a:endParaRPr lang="en-US" sz="1600"/>
          </a:p>
          <a:p>
            <a:pPr indent="-228600" algn="l">
              <a:buFont typeface="Arial" panose="020B0604020202020204" pitchFamily="34" charset="0"/>
              <a:buChar char="•"/>
            </a:pPr>
            <a:endParaRPr lang="en-US" sz="1600"/>
          </a:p>
          <a:p>
            <a:pPr algn="l"/>
            <a:endParaRPr lang="en-US" sz="1600"/>
          </a:p>
          <a:p>
            <a:pPr algn="l"/>
            <a:r>
              <a:rPr lang="en-GB" sz="1600"/>
              <a:t>Ishi Bains – GP, Primary care lead for Gynaecology for London, Clinical Lead TH WHH </a:t>
            </a:r>
          </a:p>
          <a:p>
            <a:pPr marL="0" indent="0" algn="l">
              <a:buNone/>
            </a:pPr>
            <a:r>
              <a:rPr lang="en-GB" sz="1600"/>
              <a:t>Rehan Khan – Consultant Gynaecologist , London Clinical Director for Gynaecology, Clinical Lead TH WHH</a:t>
            </a:r>
          </a:p>
          <a:p>
            <a:r>
              <a:rPr lang="en-GB" sz="1600"/>
              <a:t>Cate </a:t>
            </a:r>
            <a:r>
              <a:rPr lang="en-GB" sz="1600" err="1"/>
              <a:t>Onanda</a:t>
            </a:r>
            <a:r>
              <a:rPr lang="en-GB" sz="1600"/>
              <a:t> – Women’s Health Programme Manager</a:t>
            </a:r>
          </a:p>
          <a:p>
            <a:pPr indent="-228600" algn="l">
              <a:buFont typeface="Arial" panose="020B0604020202020204" pitchFamily="34" charset="0"/>
              <a:buChar char="•"/>
            </a:pPr>
            <a:endParaRPr lang="en-US" sz="1600"/>
          </a:p>
          <a:p>
            <a:pPr indent="-228600" algn="l">
              <a:buFont typeface="Arial" panose="020B0604020202020204" pitchFamily="34" charset="0"/>
              <a:buChar char="•"/>
            </a:pPr>
            <a:endParaRPr lang="en-US" sz="1600"/>
          </a:p>
          <a:p>
            <a:pPr algn="l"/>
            <a:endParaRPr lang="en-US" sz="1600"/>
          </a:p>
          <a:p>
            <a:pPr indent="-228600" algn="l">
              <a:buFont typeface="Arial" panose="020B0604020202020204" pitchFamily="34" charset="0"/>
              <a:buChar char="•"/>
            </a:pPr>
            <a:endParaRPr lang="en-US" sz="1600"/>
          </a:p>
        </p:txBody>
      </p:sp>
    </p:spTree>
    <p:extLst>
      <p:ext uri="{BB962C8B-B14F-4D97-AF65-F5344CB8AC3E}">
        <p14:creationId xmlns:p14="http://schemas.microsoft.com/office/powerpoint/2010/main" val="3825017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2F03-5FA1-0AB4-46F1-9BA6CD4ACAED}"/>
              </a:ext>
            </a:extLst>
          </p:cNvPr>
          <p:cNvSpPr>
            <a:spLocks noGrp="1"/>
          </p:cNvSpPr>
          <p:nvPr>
            <p:ph type="title"/>
          </p:nvPr>
        </p:nvSpPr>
        <p:spPr>
          <a:xfrm>
            <a:off x="514350" y="309419"/>
            <a:ext cx="10515600" cy="715530"/>
          </a:xfrm>
        </p:spPr>
        <p:txBody>
          <a:bodyPr>
            <a:noAutofit/>
          </a:bodyPr>
          <a:lstStyle/>
          <a:p>
            <a:r>
              <a:rPr lang="en-US" sz="3200"/>
              <a:t>Where it started </a:t>
            </a:r>
            <a:endParaRPr lang="en-GB" sz="2800"/>
          </a:p>
        </p:txBody>
      </p:sp>
      <p:sp>
        <p:nvSpPr>
          <p:cNvPr id="3" name="TextBox 2">
            <a:extLst>
              <a:ext uri="{FF2B5EF4-FFF2-40B4-BE49-F238E27FC236}">
                <a16:creationId xmlns:a16="http://schemas.microsoft.com/office/drawing/2014/main" id="{A681DDC5-D002-B875-F9FA-27A0B688F2B2}"/>
              </a:ext>
            </a:extLst>
          </p:cNvPr>
          <p:cNvSpPr txBox="1"/>
          <p:nvPr/>
        </p:nvSpPr>
        <p:spPr>
          <a:xfrm>
            <a:off x="838199" y="1080656"/>
            <a:ext cx="11277601" cy="14203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a:latin typeface="+mj-lt"/>
                <a:ea typeface="+mj-ea"/>
                <a:cs typeface="+mj-cs"/>
              </a:rPr>
              <a:t>Outpatient transformation project.</a:t>
            </a:r>
          </a:p>
          <a:p>
            <a:pPr marL="285750" indent="-285750">
              <a:lnSpc>
                <a:spcPct val="150000"/>
              </a:lnSpc>
              <a:buFont typeface="Arial" panose="020B0604020202020204" pitchFamily="34" charset="0"/>
              <a:buChar char="•"/>
            </a:pPr>
            <a:r>
              <a:rPr lang="en-US" sz="2000">
                <a:latin typeface="+mj-lt"/>
                <a:ea typeface="+mj-ea"/>
                <a:cs typeface="+mj-cs"/>
              </a:rPr>
              <a:t>Existing Women’s Health clinical pathway challenges impacting patient experience. </a:t>
            </a:r>
          </a:p>
          <a:p>
            <a:pPr marL="285750" indent="-285750">
              <a:lnSpc>
                <a:spcPct val="150000"/>
              </a:lnSpc>
              <a:buFont typeface="Arial" panose="020B0604020202020204" pitchFamily="34" charset="0"/>
              <a:buChar char="•"/>
            </a:pPr>
            <a:r>
              <a:rPr lang="en-US" sz="2000">
                <a:latin typeface="+mj-lt"/>
                <a:ea typeface="+mj-ea"/>
                <a:cs typeface="+mj-cs"/>
              </a:rPr>
              <a:t>Patient insights groups, GP feedback, Consultant feedback and A&amp;R audit during pandemic.</a:t>
            </a:r>
            <a:endParaRPr lang="en-GB" sz="2000"/>
          </a:p>
        </p:txBody>
      </p:sp>
      <p:pic>
        <p:nvPicPr>
          <p:cNvPr id="4" name="Content Placeholder 3" descr="Convoluted pathways, long wait times, wrong sub-specialitiy clinic, and inefficient use of outpatient capacity">
            <a:extLst>
              <a:ext uri="{FF2B5EF4-FFF2-40B4-BE49-F238E27FC236}">
                <a16:creationId xmlns:a16="http://schemas.microsoft.com/office/drawing/2014/main" id="{D71460E6-5126-20E1-4B8D-6FFE5AF3E90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l="4151" t="6435" r="-3282" b="5248"/>
          <a:stretch>
            <a:fillRect/>
          </a:stretch>
        </p:blipFill>
        <p:spPr>
          <a:xfrm>
            <a:off x="1476375" y="2891937"/>
            <a:ext cx="9782175" cy="2885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7879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76A18-FEF4-D114-DB1D-C418BA6C5F3D}"/>
              </a:ext>
            </a:extLst>
          </p:cNvPr>
          <p:cNvSpPr>
            <a:spLocks noGrp="1"/>
          </p:cNvSpPr>
          <p:nvPr>
            <p:ph type="title"/>
          </p:nvPr>
        </p:nvSpPr>
        <p:spPr>
          <a:xfrm>
            <a:off x="362211" y="-35708"/>
            <a:ext cx="10515600" cy="1325563"/>
          </a:xfrm>
        </p:spPr>
        <p:txBody>
          <a:bodyPr>
            <a:normAutofit/>
          </a:bodyPr>
          <a:lstStyle/>
          <a:p>
            <a:r>
              <a:rPr lang="en-GB" sz="3200"/>
              <a:t>Project aims</a:t>
            </a:r>
          </a:p>
        </p:txBody>
      </p:sp>
      <p:pic>
        <p:nvPicPr>
          <p:cNvPr id="4" name="Content Placeholder 3" descr="Redesign clinical pathways. Improve quality of GP referrals. Develop out of hospital offer. Collaborate on learning and education.">
            <a:extLst>
              <a:ext uri="{FF2B5EF4-FFF2-40B4-BE49-F238E27FC236}">
                <a16:creationId xmlns:a16="http://schemas.microsoft.com/office/drawing/2014/main" id="{C85DE7CA-A210-FA06-7113-4CE4FFD1B2C3}"/>
              </a:ext>
            </a:extLst>
          </p:cNvPr>
          <p:cNvPicPr>
            <a:picLocks noChangeAspect="1"/>
          </p:cNvPicPr>
          <p:nvPr/>
        </p:nvPicPr>
        <p:blipFill>
          <a:blip r:embed="rId2"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2033587" y="1052477"/>
            <a:ext cx="7853363" cy="2757478"/>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58565C91-1BFE-770F-22DE-7CF01B75A163}"/>
              </a:ext>
            </a:extLst>
          </p:cNvPr>
          <p:cNvSpPr>
            <a:spLocks noGrp="1"/>
          </p:cNvSpPr>
          <p:nvPr>
            <p:ph idx="1"/>
          </p:nvPr>
        </p:nvSpPr>
        <p:spPr>
          <a:xfrm>
            <a:off x="362211" y="4096139"/>
            <a:ext cx="10743939" cy="1881409"/>
          </a:xfrm>
        </p:spPr>
        <p:txBody>
          <a:bodyPr>
            <a:noAutofit/>
          </a:bodyPr>
          <a:lstStyle/>
          <a:p>
            <a:pPr>
              <a:lnSpc>
                <a:spcPts val="2000"/>
              </a:lnSpc>
            </a:pPr>
            <a:r>
              <a:rPr lang="en-GB" sz="1800"/>
              <a:t>The planned care team commissioner led</a:t>
            </a:r>
          </a:p>
          <a:p>
            <a:pPr>
              <a:lnSpc>
                <a:spcPts val="2000"/>
              </a:lnSpc>
            </a:pPr>
            <a:r>
              <a:rPr lang="en-GB" sz="1800"/>
              <a:t>Co-development and collaboration through a series of workshops to bring clinicians and SME to an agreement on clinical pathways, development of a specification for the SPA and WHH. </a:t>
            </a:r>
          </a:p>
          <a:p>
            <a:pPr>
              <a:lnSpc>
                <a:spcPts val="2000"/>
              </a:lnSpc>
            </a:pPr>
            <a:r>
              <a:rPr lang="en-GB" sz="1800"/>
              <a:t>Co-developed key metrics to measure impact. </a:t>
            </a:r>
          </a:p>
          <a:p>
            <a:pPr>
              <a:lnSpc>
                <a:spcPts val="2000"/>
              </a:lnSpc>
            </a:pPr>
            <a:r>
              <a:rPr lang="en-GB" sz="1800"/>
              <a:t>Developed now a blueprint that links to the 10 year plan- left shift and that can be used across other HVLC specialties. </a:t>
            </a:r>
          </a:p>
        </p:txBody>
      </p:sp>
    </p:spTree>
    <p:extLst>
      <p:ext uri="{BB962C8B-B14F-4D97-AF65-F5344CB8AC3E}">
        <p14:creationId xmlns:p14="http://schemas.microsoft.com/office/powerpoint/2010/main" val="2737381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E0D2-BD9D-55C2-07C7-646CEF5B3972}"/>
              </a:ext>
            </a:extLst>
          </p:cNvPr>
          <p:cNvSpPr>
            <a:spLocks noGrp="1"/>
          </p:cNvSpPr>
          <p:nvPr>
            <p:ph type="title"/>
          </p:nvPr>
        </p:nvSpPr>
        <p:spPr>
          <a:xfrm>
            <a:off x="371475" y="42068"/>
            <a:ext cx="10515600" cy="1325563"/>
          </a:xfrm>
        </p:spPr>
        <p:txBody>
          <a:bodyPr>
            <a:normAutofit/>
          </a:bodyPr>
          <a:lstStyle/>
          <a:p>
            <a:r>
              <a:rPr lang="en-GB" sz="3200"/>
              <a:t>Women’s health hubs</a:t>
            </a:r>
          </a:p>
        </p:txBody>
      </p:sp>
      <p:sp>
        <p:nvSpPr>
          <p:cNvPr id="3" name="Content Placeholder 2">
            <a:extLst>
              <a:ext uri="{FF2B5EF4-FFF2-40B4-BE49-F238E27FC236}">
                <a16:creationId xmlns:a16="http://schemas.microsoft.com/office/drawing/2014/main" id="{4840962C-C7D4-CE37-F80E-F636010EA9AD}"/>
              </a:ext>
            </a:extLst>
          </p:cNvPr>
          <p:cNvSpPr>
            <a:spLocks noGrp="1"/>
          </p:cNvSpPr>
          <p:nvPr>
            <p:ph idx="1"/>
          </p:nvPr>
        </p:nvSpPr>
        <p:spPr>
          <a:xfrm>
            <a:off x="428625" y="1135062"/>
            <a:ext cx="11763375" cy="4351338"/>
          </a:xfrm>
        </p:spPr>
        <p:txBody>
          <a:bodyPr>
            <a:noAutofit/>
          </a:bodyPr>
          <a:lstStyle/>
          <a:p>
            <a:pPr>
              <a:lnSpc>
                <a:spcPts val="1900"/>
              </a:lnSpc>
            </a:pPr>
            <a:r>
              <a:rPr lang="en-GB" sz="1800"/>
              <a:t>A place where women can be referred to for a range of conditions in an integrated way which avoids being referred to multiple teams. </a:t>
            </a:r>
          </a:p>
          <a:p>
            <a:pPr>
              <a:lnSpc>
                <a:spcPts val="1900"/>
              </a:lnSpc>
            </a:pPr>
            <a:r>
              <a:rPr lang="en-GB" sz="1800"/>
              <a:t>Model of care- 10-year plan (workforce model and </a:t>
            </a:r>
            <a:r>
              <a:rPr lang="en-GB" sz="1800">
                <a:hlinkClick r:id="rId2"/>
              </a:rPr>
              <a:t>neighbourhood hub</a:t>
            </a:r>
            <a:r>
              <a:rPr lang="en-GB" sz="1800"/>
              <a:t>) / </a:t>
            </a:r>
            <a:r>
              <a:rPr lang="en-GB" sz="1800">
                <a:hlinkClick r:id="rId3"/>
              </a:rPr>
              <a:t>WH Strategy  </a:t>
            </a:r>
            <a:endParaRPr lang="en-GB" sz="1800"/>
          </a:p>
          <a:p>
            <a:pPr>
              <a:lnSpc>
                <a:spcPts val="1900"/>
              </a:lnSpc>
            </a:pPr>
            <a:r>
              <a:rPr lang="en-GB" sz="1800"/>
              <a:t>Address fragmentation</a:t>
            </a:r>
          </a:p>
          <a:p>
            <a:pPr>
              <a:lnSpc>
                <a:spcPts val="1900"/>
              </a:lnSpc>
            </a:pPr>
            <a:r>
              <a:rPr lang="en-GB" sz="1800"/>
              <a:t>Overcomes barriers to partnership working across traditional ‘lines’</a:t>
            </a:r>
          </a:p>
          <a:p>
            <a:pPr>
              <a:lnSpc>
                <a:spcPts val="1900"/>
              </a:lnSpc>
            </a:pPr>
            <a:r>
              <a:rPr lang="en-GB" sz="1800"/>
              <a:t>Delivers care across a ‘</a:t>
            </a:r>
            <a:r>
              <a:rPr lang="en-GB" sz="1800" err="1"/>
              <a:t>lifecourse</a:t>
            </a:r>
            <a:r>
              <a:rPr lang="en-GB" sz="1800"/>
              <a:t>’ </a:t>
            </a:r>
          </a:p>
          <a:p>
            <a:pPr>
              <a:lnSpc>
                <a:spcPts val="1900"/>
              </a:lnSpc>
            </a:pPr>
            <a:r>
              <a:rPr lang="en-GB" sz="1800"/>
              <a:t>Intermediate care between primary care and secondary care</a:t>
            </a:r>
          </a:p>
          <a:p>
            <a:pPr>
              <a:lnSpc>
                <a:spcPts val="1900"/>
              </a:lnSpc>
            </a:pPr>
            <a:r>
              <a:rPr lang="en-GB" sz="1800"/>
              <a:t>Digital offer through virtual engagement and group consultations</a:t>
            </a:r>
          </a:p>
          <a:p>
            <a:pPr>
              <a:lnSpc>
                <a:spcPts val="1900"/>
              </a:lnSpc>
            </a:pPr>
            <a:r>
              <a:rPr lang="en-GB" sz="1800"/>
              <a:t>They are showing that they meet system priorities:</a:t>
            </a:r>
          </a:p>
          <a:p>
            <a:pPr lvl="1">
              <a:lnSpc>
                <a:spcPts val="1900"/>
              </a:lnSpc>
            </a:pPr>
            <a:r>
              <a:rPr lang="en-GB" sz="1800"/>
              <a:t>delivering care closer to home</a:t>
            </a:r>
          </a:p>
          <a:p>
            <a:pPr lvl="1">
              <a:lnSpc>
                <a:spcPts val="1900"/>
              </a:lnSpc>
            </a:pPr>
            <a:r>
              <a:rPr lang="en-GB" sz="1800"/>
              <a:t>improving patient experience</a:t>
            </a:r>
          </a:p>
          <a:p>
            <a:pPr lvl="1">
              <a:lnSpc>
                <a:spcPts val="1900"/>
              </a:lnSpc>
            </a:pPr>
            <a:r>
              <a:rPr lang="en-GB" sz="1800"/>
              <a:t>tackling health inequalities</a:t>
            </a:r>
          </a:p>
          <a:p>
            <a:pPr lvl="1">
              <a:lnSpc>
                <a:spcPts val="1900"/>
              </a:lnSpc>
            </a:pPr>
            <a:r>
              <a:rPr lang="en-GB" sz="1800"/>
              <a:t>reducing pressure on secondary care and waiting lists</a:t>
            </a:r>
          </a:p>
          <a:p>
            <a:pPr>
              <a:lnSpc>
                <a:spcPts val="1900"/>
              </a:lnSpc>
            </a:pPr>
            <a:endParaRPr lang="en-GB" sz="1800"/>
          </a:p>
        </p:txBody>
      </p:sp>
    </p:spTree>
    <p:extLst>
      <p:ext uri="{BB962C8B-B14F-4D97-AF65-F5344CB8AC3E}">
        <p14:creationId xmlns:p14="http://schemas.microsoft.com/office/powerpoint/2010/main" val="1222332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00EF6E-EE03-DF7D-C7BC-3ED78F52C32E}"/>
              </a:ext>
            </a:extLst>
          </p:cNvPr>
          <p:cNvSpPr txBox="1">
            <a:spLocks noGrp="1"/>
          </p:cNvSpPr>
          <p:nvPr>
            <p:ph type="title" idx="4294967295"/>
          </p:nvPr>
        </p:nvSpPr>
        <p:spPr>
          <a:xfrm>
            <a:off x="586626" y="125712"/>
            <a:ext cx="10599116" cy="1364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200" spc="0">
                <a:solidFill>
                  <a:schemeClr val="tx2"/>
                </a:solidFill>
              </a:rPr>
              <a:t>Management pathways and templates</a:t>
            </a:r>
          </a:p>
        </p:txBody>
      </p:sp>
      <p:sp>
        <p:nvSpPr>
          <p:cNvPr id="3" name="TextBox 2">
            <a:extLst>
              <a:ext uri="{FF2B5EF4-FFF2-40B4-BE49-F238E27FC236}">
                <a16:creationId xmlns:a16="http://schemas.microsoft.com/office/drawing/2014/main" id="{6EFB88F9-C382-0C9A-225C-10E0F982EE0F}"/>
              </a:ext>
            </a:extLst>
          </p:cNvPr>
          <p:cNvSpPr txBox="1"/>
          <p:nvPr/>
        </p:nvSpPr>
        <p:spPr>
          <a:xfrm>
            <a:off x="586626" y="2525791"/>
            <a:ext cx="4452099" cy="2099626"/>
          </a:xfrm>
          <a:prstGeom prst="rect">
            <a:avLst/>
          </a:prstGeom>
        </p:spPr>
        <p:txBody>
          <a:bodyPr vert="horz" lIns="91440" tIns="45720" rIns="91440" bIns="45720" rtlCol="0" anchor="ctr">
            <a:noAutofit/>
          </a:bodyPr>
          <a:lstStyle/>
          <a:p>
            <a:pPr marL="285750" indent="-285750">
              <a:lnSpc>
                <a:spcPts val="2500"/>
              </a:lnSpc>
              <a:buFont typeface="Arial" panose="020B0604020202020204" pitchFamily="34" charset="0"/>
              <a:buChar char="•"/>
            </a:pPr>
            <a:r>
              <a:rPr lang="en-US" sz="2000"/>
              <a:t>Developed collaboratively between Barts health and Primary care leads for </a:t>
            </a:r>
            <a:r>
              <a:rPr lang="en-US" sz="2000" err="1"/>
              <a:t>gynaecology</a:t>
            </a:r>
            <a:r>
              <a:rPr lang="en-US" sz="2000"/>
              <a:t> </a:t>
            </a:r>
          </a:p>
          <a:p>
            <a:pPr marL="285750" indent="-285750">
              <a:lnSpc>
                <a:spcPts val="2500"/>
              </a:lnSpc>
              <a:buFont typeface="Arial" panose="020B0604020202020204" pitchFamily="34" charset="0"/>
              <a:buChar char="•"/>
            </a:pPr>
            <a:r>
              <a:rPr lang="en-US" sz="2000"/>
              <a:t>Gynae network sign off </a:t>
            </a:r>
          </a:p>
          <a:p>
            <a:pPr marL="285750" indent="-285750">
              <a:lnSpc>
                <a:spcPts val="2500"/>
              </a:lnSpc>
              <a:buFont typeface="Arial" panose="020B0604020202020204" pitchFamily="34" charset="0"/>
              <a:buChar char="•"/>
            </a:pPr>
            <a:r>
              <a:rPr lang="en-US" sz="2000"/>
              <a:t>Nationally approved guidelines </a:t>
            </a:r>
          </a:p>
          <a:p>
            <a:pPr marL="285750" indent="-285750">
              <a:lnSpc>
                <a:spcPts val="2500"/>
              </a:lnSpc>
              <a:buFont typeface="Arial" panose="020B0604020202020204" pitchFamily="34" charset="0"/>
              <a:buChar char="•"/>
            </a:pPr>
            <a:r>
              <a:rPr lang="en-US" sz="2000"/>
              <a:t>Reviewed periodically when new RCOG (Royal College of Obstetrics and Gynaecology) guidance</a:t>
            </a:r>
          </a:p>
          <a:p>
            <a:pPr marL="285750" indent="-285750">
              <a:lnSpc>
                <a:spcPts val="2500"/>
              </a:lnSpc>
              <a:buFont typeface="Arial" panose="020B0604020202020204" pitchFamily="34" charset="0"/>
              <a:buChar char="•"/>
            </a:pPr>
            <a:r>
              <a:rPr lang="en-US" sz="2000"/>
              <a:t>Medicines </a:t>
            </a:r>
            <a:r>
              <a:rPr lang="en-US" sz="2000" err="1"/>
              <a:t>Optimisation</a:t>
            </a:r>
            <a:r>
              <a:rPr lang="en-US" sz="2000"/>
              <a:t> Board – TNW</a:t>
            </a:r>
          </a:p>
          <a:p>
            <a:pPr marL="285750" indent="-285750">
              <a:lnSpc>
                <a:spcPts val="2500"/>
              </a:lnSpc>
              <a:buFont typeface="Arial" panose="020B0604020202020204" pitchFamily="34" charset="0"/>
              <a:buChar char="•"/>
            </a:pPr>
            <a:r>
              <a:rPr lang="en-US" sz="2000"/>
              <a:t>Accessible within a 10-minute consultation</a:t>
            </a:r>
          </a:p>
        </p:txBody>
      </p:sp>
      <p:graphicFrame>
        <p:nvGraphicFramePr>
          <p:cNvPr id="2" name="Table 1" descr="Table 1: Common gynaecology conditions pathways: abnormal menstrual bleeding, PCOS, menopause, urogynae, postnatal care beyond the 6 weeks, vulval pain, vaginal discharge, premenstrual disorder, chronic pelvic pain.">
            <a:extLst>
              <a:ext uri="{FF2B5EF4-FFF2-40B4-BE49-F238E27FC236}">
                <a16:creationId xmlns:a16="http://schemas.microsoft.com/office/drawing/2014/main" id="{A6477F26-464D-A6C1-D831-6572C6E97544}"/>
              </a:ext>
            </a:extLst>
          </p:cNvPr>
          <p:cNvGraphicFramePr>
            <a:graphicFrameLocks noGrp="1"/>
          </p:cNvGraphicFramePr>
          <p:nvPr>
            <p:extLst>
              <p:ext uri="{D42A27DB-BD31-4B8C-83A1-F6EECF244321}">
                <p14:modId xmlns:p14="http://schemas.microsoft.com/office/powerpoint/2010/main" val="2445102093"/>
              </p:ext>
            </p:extLst>
          </p:nvPr>
        </p:nvGraphicFramePr>
        <p:xfrm>
          <a:off x="5792964" y="1532146"/>
          <a:ext cx="5713235" cy="3937000"/>
        </p:xfrm>
        <a:graphic>
          <a:graphicData uri="http://schemas.openxmlformats.org/drawingml/2006/table">
            <a:tbl>
              <a:tblPr firstRow="1" bandRow="1">
                <a:tableStyleId>{5C22544A-7EE6-4342-B048-85BDC9FD1C3A}</a:tableStyleId>
              </a:tblPr>
              <a:tblGrid>
                <a:gridCol w="5713235">
                  <a:extLst>
                    <a:ext uri="{9D8B030D-6E8A-4147-A177-3AD203B41FA5}">
                      <a16:colId xmlns:a16="http://schemas.microsoft.com/office/drawing/2014/main" val="67919811"/>
                    </a:ext>
                  </a:extLst>
                </a:gridCol>
              </a:tblGrid>
              <a:tr h="370840">
                <a:tc>
                  <a:txBody>
                    <a:bodyPr/>
                    <a:lstStyle/>
                    <a:p>
                      <a:pPr marL="0" indent="0" algn="l">
                        <a:lnSpc>
                          <a:spcPct val="90000"/>
                        </a:lnSpc>
                        <a:buFont typeface="Arial" panose="020B0604020202020204" pitchFamily="34" charset="0"/>
                        <a:buNone/>
                      </a:pPr>
                      <a:r>
                        <a:rPr lang="en-US" sz="2000"/>
                        <a:t>Common </a:t>
                      </a:r>
                      <a:r>
                        <a:rPr lang="en-US" sz="2000" err="1"/>
                        <a:t>gynaecology</a:t>
                      </a:r>
                      <a:r>
                        <a:rPr lang="en-US" sz="2000"/>
                        <a:t> conditions pathways</a:t>
                      </a:r>
                    </a:p>
                  </a:txBody>
                  <a:tcPr/>
                </a:tc>
                <a:extLst>
                  <a:ext uri="{0D108BD9-81ED-4DB2-BD59-A6C34878D82A}">
                    <a16:rowId xmlns:a16="http://schemas.microsoft.com/office/drawing/2014/main" val="22699207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effectLst/>
                        </a:rPr>
                        <a:t>Abnormal Menstrual Bleeding</a:t>
                      </a:r>
                    </a:p>
                  </a:txBody>
                  <a:tcPr/>
                </a:tc>
                <a:extLst>
                  <a:ext uri="{0D108BD9-81ED-4DB2-BD59-A6C34878D82A}">
                    <a16:rowId xmlns:a16="http://schemas.microsoft.com/office/drawing/2014/main" val="26159031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effectLst/>
                        </a:rPr>
                        <a:t>PCOS</a:t>
                      </a:r>
                      <a:endParaRPr lang="en-GB" sz="2000"/>
                    </a:p>
                  </a:txBody>
                  <a:tcPr/>
                </a:tc>
                <a:extLst>
                  <a:ext uri="{0D108BD9-81ED-4DB2-BD59-A6C34878D82A}">
                    <a16:rowId xmlns:a16="http://schemas.microsoft.com/office/drawing/2014/main" val="1688623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effectLst/>
                        </a:rPr>
                        <a:t>M</a:t>
                      </a:r>
                      <a:r>
                        <a:rPr lang="en-US" sz="2000"/>
                        <a:t>enopause</a:t>
                      </a:r>
                      <a:endParaRPr lang="en-US" sz="2000">
                        <a:effectLst/>
                      </a:endParaRPr>
                    </a:p>
                  </a:txBody>
                  <a:tcPr/>
                </a:tc>
                <a:extLst>
                  <a:ext uri="{0D108BD9-81ED-4DB2-BD59-A6C34878D82A}">
                    <a16:rowId xmlns:a16="http://schemas.microsoft.com/office/drawing/2014/main" val="21552170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err="1">
                          <a:effectLst/>
                        </a:rPr>
                        <a:t>U</a:t>
                      </a:r>
                      <a:r>
                        <a:rPr lang="en-US" sz="2000" err="1"/>
                        <a:t>rogynae</a:t>
                      </a:r>
                      <a:endParaRPr lang="en-US" sz="2000"/>
                    </a:p>
                  </a:txBody>
                  <a:tcPr/>
                </a:tc>
                <a:extLst>
                  <a:ext uri="{0D108BD9-81ED-4DB2-BD59-A6C34878D82A}">
                    <a16:rowId xmlns:a16="http://schemas.microsoft.com/office/drawing/2014/main" val="2057227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Postnatal care beyond the 6 weeks </a:t>
                      </a:r>
                    </a:p>
                  </a:txBody>
                  <a:tcPr/>
                </a:tc>
                <a:extLst>
                  <a:ext uri="{0D108BD9-81ED-4DB2-BD59-A6C34878D82A}">
                    <a16:rowId xmlns:a16="http://schemas.microsoft.com/office/drawing/2014/main" val="36695265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effectLst/>
                        </a:rPr>
                        <a:t>Vulval Pain</a:t>
                      </a:r>
                    </a:p>
                  </a:txBody>
                  <a:tcPr/>
                </a:tc>
                <a:extLst>
                  <a:ext uri="{0D108BD9-81ED-4DB2-BD59-A6C34878D82A}">
                    <a16:rowId xmlns:a16="http://schemas.microsoft.com/office/drawing/2014/main" val="3631870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effectLst/>
                        </a:rPr>
                        <a:t>Vaginal Discharge </a:t>
                      </a:r>
                    </a:p>
                  </a:txBody>
                  <a:tcPr/>
                </a:tc>
                <a:extLst>
                  <a:ext uri="{0D108BD9-81ED-4DB2-BD59-A6C34878D82A}">
                    <a16:rowId xmlns:a16="http://schemas.microsoft.com/office/drawing/2014/main" val="21241701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effectLst/>
                        </a:rPr>
                        <a:t>Premenstrual Disorder</a:t>
                      </a:r>
                    </a:p>
                  </a:txBody>
                  <a:tcPr/>
                </a:tc>
                <a:extLst>
                  <a:ext uri="{0D108BD9-81ED-4DB2-BD59-A6C34878D82A}">
                    <a16:rowId xmlns:a16="http://schemas.microsoft.com/office/drawing/2014/main" val="38244614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effectLst/>
                        </a:rPr>
                        <a:t>Chronic Pelvic Pain</a:t>
                      </a:r>
                    </a:p>
                  </a:txBody>
                  <a:tcPr/>
                </a:tc>
                <a:extLst>
                  <a:ext uri="{0D108BD9-81ED-4DB2-BD59-A6C34878D82A}">
                    <a16:rowId xmlns:a16="http://schemas.microsoft.com/office/drawing/2014/main" val="3192370117"/>
                  </a:ext>
                </a:extLst>
              </a:tr>
            </a:tbl>
          </a:graphicData>
        </a:graphic>
      </p:graphicFrame>
    </p:spTree>
    <p:extLst>
      <p:ext uri="{BB962C8B-B14F-4D97-AF65-F5344CB8AC3E}">
        <p14:creationId xmlns:p14="http://schemas.microsoft.com/office/powerpoint/2010/main" val="3000624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6F6C0B-8507-F83A-EAE8-24010483C716}"/>
              </a:ext>
            </a:extLst>
          </p:cNvPr>
          <p:cNvSpPr txBox="1">
            <a:spLocks noGrp="1"/>
          </p:cNvSpPr>
          <p:nvPr>
            <p:ph type="title" idx="4294967295"/>
          </p:nvPr>
        </p:nvSpPr>
        <p:spPr>
          <a:xfrm>
            <a:off x="435096" y="443458"/>
            <a:ext cx="840584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spc="0">
                <a:latin typeface="+mn-lt"/>
                <a:ea typeface="+mn-ea"/>
                <a:cs typeface="+mn-cs"/>
              </a:rPr>
              <a:t>How the hub operates </a:t>
            </a:r>
            <a:endParaRPr lang="en-GB" sz="3200" spc="0">
              <a:latin typeface="+mn-lt"/>
              <a:ea typeface="+mn-ea"/>
              <a:cs typeface="+mn-cs"/>
            </a:endParaRPr>
          </a:p>
        </p:txBody>
      </p:sp>
      <p:sp>
        <p:nvSpPr>
          <p:cNvPr id="5" name="TextBox 4">
            <a:extLst>
              <a:ext uri="{FF2B5EF4-FFF2-40B4-BE49-F238E27FC236}">
                <a16:creationId xmlns:a16="http://schemas.microsoft.com/office/drawing/2014/main" id="{0E90E489-82CA-C6F8-793F-5B4F099A3090}"/>
              </a:ext>
            </a:extLst>
          </p:cNvPr>
          <p:cNvSpPr txBox="1"/>
          <p:nvPr/>
        </p:nvSpPr>
        <p:spPr>
          <a:xfrm>
            <a:off x="577801" y="1302704"/>
            <a:ext cx="8182483" cy="2330895"/>
          </a:xfrm>
          <a:prstGeom prst="rect">
            <a:avLst/>
          </a:prstGeom>
          <a:noFill/>
        </p:spPr>
        <p:txBody>
          <a:bodyPr wrap="square">
            <a:spAutoFit/>
          </a:bodyPr>
          <a:lstStyle/>
          <a:p>
            <a:pPr marL="285750" indent="-285750">
              <a:lnSpc>
                <a:spcPts val="2800"/>
              </a:lnSpc>
              <a:buFont typeface="Arial" panose="020B0604020202020204" pitchFamily="34" charset="0"/>
              <a:buChar char="•"/>
            </a:pPr>
            <a:r>
              <a:rPr lang="en-GB" sz="2000"/>
              <a:t>All referrals excluding 2ww, emergency and maternity</a:t>
            </a:r>
          </a:p>
          <a:p>
            <a:pPr marL="285750" indent="-285750">
              <a:lnSpc>
                <a:spcPts val="2800"/>
              </a:lnSpc>
              <a:buFont typeface="Arial" panose="020B0604020202020204" pitchFamily="34" charset="0"/>
              <a:buChar char="•"/>
            </a:pPr>
            <a:r>
              <a:rPr lang="en-GB" sz="2000"/>
              <a:t>Mon-Fri 9am-5pm </a:t>
            </a:r>
          </a:p>
          <a:p>
            <a:pPr marL="285750" indent="-285750">
              <a:lnSpc>
                <a:spcPts val="2800"/>
              </a:lnSpc>
              <a:buFont typeface="Arial" panose="020B0604020202020204" pitchFamily="34" charset="0"/>
              <a:buChar char="•"/>
            </a:pPr>
            <a:r>
              <a:rPr lang="en-GB" sz="2000"/>
              <a:t>Triage session for all GP referrals will be required 5 days a week </a:t>
            </a:r>
          </a:p>
          <a:p>
            <a:pPr marL="285750" indent="-285750">
              <a:lnSpc>
                <a:spcPts val="2800"/>
              </a:lnSpc>
              <a:buFont typeface="Arial" panose="020B0604020202020204" pitchFamily="34" charset="0"/>
              <a:buChar char="•"/>
            </a:pPr>
            <a:r>
              <a:rPr lang="en-GB" sz="2000"/>
              <a:t>Staffing </a:t>
            </a:r>
          </a:p>
          <a:p>
            <a:pPr marL="742950" lvl="1" indent="-285750">
              <a:lnSpc>
                <a:spcPts val="2800"/>
              </a:lnSpc>
              <a:buFont typeface="Arial" panose="020B0604020202020204" pitchFamily="34" charset="0"/>
              <a:buChar char="•"/>
            </a:pPr>
            <a:r>
              <a:rPr lang="en-GB" sz="2000"/>
              <a:t>Sexual Health consultant / Registrar</a:t>
            </a:r>
          </a:p>
          <a:p>
            <a:pPr marL="742950" lvl="1" indent="-285750">
              <a:lnSpc>
                <a:spcPts val="2800"/>
              </a:lnSpc>
              <a:buFont typeface="Arial" panose="020B0604020202020204" pitchFamily="34" charset="0"/>
              <a:buChar char="•"/>
            </a:pPr>
            <a:r>
              <a:rPr lang="en-GB" sz="2000"/>
              <a:t>Gynae consultant </a:t>
            </a:r>
          </a:p>
          <a:p>
            <a:pPr marL="742950" lvl="1" indent="-285750">
              <a:lnSpc>
                <a:spcPts val="2800"/>
              </a:lnSpc>
              <a:buFont typeface="Arial" panose="020B0604020202020204" pitchFamily="34" charset="0"/>
              <a:buChar char="•"/>
            </a:pPr>
            <a:r>
              <a:rPr lang="en-GB" sz="2000"/>
              <a:t>Nurse</a:t>
            </a:r>
          </a:p>
          <a:p>
            <a:pPr marL="742950" lvl="1" indent="-285750">
              <a:lnSpc>
                <a:spcPts val="2800"/>
              </a:lnSpc>
              <a:buFont typeface="Arial" panose="020B0604020202020204" pitchFamily="34" charset="0"/>
              <a:buChar char="•"/>
            </a:pPr>
            <a:r>
              <a:rPr lang="en-GB" sz="2000"/>
              <a:t>HCA</a:t>
            </a:r>
          </a:p>
          <a:p>
            <a:pPr marL="742950" lvl="1" indent="-285750">
              <a:lnSpc>
                <a:spcPts val="2800"/>
              </a:lnSpc>
              <a:buFont typeface="Arial" panose="020B0604020202020204" pitchFamily="34" charset="0"/>
              <a:buChar char="•"/>
            </a:pPr>
            <a:r>
              <a:rPr lang="en-GB" sz="2000"/>
              <a:t>GPSI</a:t>
            </a:r>
          </a:p>
          <a:p>
            <a:pPr marL="742950" lvl="1" indent="-285750">
              <a:lnSpc>
                <a:spcPts val="2800"/>
              </a:lnSpc>
              <a:buFont typeface="Arial" panose="020B0604020202020204" pitchFamily="34" charset="0"/>
              <a:buChar char="•"/>
            </a:pPr>
            <a:r>
              <a:rPr lang="en-GB" sz="2000"/>
              <a:t>Receptionist/ Admin</a:t>
            </a:r>
          </a:p>
          <a:p>
            <a:pPr marL="285750" indent="-285750">
              <a:lnSpc>
                <a:spcPts val="2800"/>
              </a:lnSpc>
              <a:buFont typeface="Arial" panose="020B0604020202020204" pitchFamily="34" charset="0"/>
              <a:buChar char="•"/>
            </a:pPr>
            <a:r>
              <a:rPr lang="en-GB" sz="2000"/>
              <a:t>Blended workforce model on site and working remotely</a:t>
            </a:r>
          </a:p>
        </p:txBody>
      </p:sp>
      <p:sp>
        <p:nvSpPr>
          <p:cNvPr id="14" name="Rounded Rectangle 18">
            <a:extLst>
              <a:ext uri="{FF2B5EF4-FFF2-40B4-BE49-F238E27FC236}">
                <a16:creationId xmlns:a16="http://schemas.microsoft.com/office/drawing/2014/main" id="{405327D6-1E81-B6AA-FF50-AA1B4C5DF008}"/>
              </a:ext>
            </a:extLst>
          </p:cNvPr>
          <p:cNvSpPr/>
          <p:nvPr/>
        </p:nvSpPr>
        <p:spPr>
          <a:xfrm>
            <a:off x="9060019" y="991930"/>
            <a:ext cx="2032000" cy="38551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bg1"/>
                </a:solidFill>
              </a:rPr>
              <a:t>MDT Team </a:t>
            </a:r>
          </a:p>
        </p:txBody>
      </p:sp>
      <p:sp>
        <p:nvSpPr>
          <p:cNvPr id="15" name="Rounded Rectangle 19">
            <a:extLst>
              <a:ext uri="{FF2B5EF4-FFF2-40B4-BE49-F238E27FC236}">
                <a16:creationId xmlns:a16="http://schemas.microsoft.com/office/drawing/2014/main" id="{FE30B4D2-3720-142D-C2A0-1B752315A5F6}"/>
              </a:ext>
            </a:extLst>
          </p:cNvPr>
          <p:cNvSpPr/>
          <p:nvPr/>
        </p:nvSpPr>
        <p:spPr>
          <a:xfrm>
            <a:off x="9060019" y="1557338"/>
            <a:ext cx="2032000" cy="5575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tx1"/>
                </a:solidFill>
              </a:rPr>
              <a:t>SRH Consultant </a:t>
            </a:r>
          </a:p>
        </p:txBody>
      </p:sp>
      <p:sp>
        <p:nvSpPr>
          <p:cNvPr id="16" name="Rounded Rectangle 20">
            <a:extLst>
              <a:ext uri="{FF2B5EF4-FFF2-40B4-BE49-F238E27FC236}">
                <a16:creationId xmlns:a16="http://schemas.microsoft.com/office/drawing/2014/main" id="{11B7368D-2DA7-BDD6-EA78-CBFFCFF2CE91}"/>
              </a:ext>
            </a:extLst>
          </p:cNvPr>
          <p:cNvSpPr/>
          <p:nvPr/>
        </p:nvSpPr>
        <p:spPr>
          <a:xfrm>
            <a:off x="9060019" y="2274582"/>
            <a:ext cx="2032000" cy="5575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err="1">
                <a:solidFill>
                  <a:schemeClr val="tx1"/>
                </a:solidFill>
              </a:rPr>
              <a:t>Gynae</a:t>
            </a:r>
            <a:r>
              <a:rPr lang="en-GB">
                <a:solidFill>
                  <a:schemeClr val="tx1"/>
                </a:solidFill>
              </a:rPr>
              <a:t> Consultant </a:t>
            </a:r>
          </a:p>
        </p:txBody>
      </p:sp>
      <p:sp>
        <p:nvSpPr>
          <p:cNvPr id="17" name="Rounded Rectangle 21">
            <a:extLst>
              <a:ext uri="{FF2B5EF4-FFF2-40B4-BE49-F238E27FC236}">
                <a16:creationId xmlns:a16="http://schemas.microsoft.com/office/drawing/2014/main" id="{A33B25C3-56D4-FB31-0BA2-06CF7B13A941}"/>
              </a:ext>
            </a:extLst>
          </p:cNvPr>
          <p:cNvSpPr/>
          <p:nvPr/>
        </p:nvSpPr>
        <p:spPr>
          <a:xfrm>
            <a:off x="9060019" y="2991826"/>
            <a:ext cx="2032000" cy="5575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tx1"/>
                </a:solidFill>
              </a:rPr>
              <a:t>Specialist Nurse</a:t>
            </a:r>
          </a:p>
        </p:txBody>
      </p:sp>
      <p:sp>
        <p:nvSpPr>
          <p:cNvPr id="18" name="Rounded Rectangle 22">
            <a:extLst>
              <a:ext uri="{FF2B5EF4-FFF2-40B4-BE49-F238E27FC236}">
                <a16:creationId xmlns:a16="http://schemas.microsoft.com/office/drawing/2014/main" id="{54DEB0C7-1A40-C3F9-8714-C3163B89D3B9}"/>
              </a:ext>
            </a:extLst>
          </p:cNvPr>
          <p:cNvSpPr/>
          <p:nvPr/>
        </p:nvSpPr>
        <p:spPr>
          <a:xfrm>
            <a:off x="9060019" y="3709070"/>
            <a:ext cx="2032000" cy="5575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tx1"/>
                </a:solidFill>
              </a:rPr>
              <a:t>Physiotherapist</a:t>
            </a:r>
          </a:p>
        </p:txBody>
      </p:sp>
      <p:sp>
        <p:nvSpPr>
          <p:cNvPr id="19" name="Rounded Rectangle 23">
            <a:extLst>
              <a:ext uri="{FF2B5EF4-FFF2-40B4-BE49-F238E27FC236}">
                <a16:creationId xmlns:a16="http://schemas.microsoft.com/office/drawing/2014/main" id="{86C28111-084C-6190-4B00-2EEC2A96CCDE}"/>
              </a:ext>
            </a:extLst>
          </p:cNvPr>
          <p:cNvSpPr/>
          <p:nvPr/>
        </p:nvSpPr>
        <p:spPr>
          <a:xfrm>
            <a:off x="9060019" y="4426314"/>
            <a:ext cx="2032000" cy="5575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tx1"/>
                </a:solidFill>
              </a:rPr>
              <a:t>GPSI</a:t>
            </a:r>
          </a:p>
        </p:txBody>
      </p:sp>
      <p:sp>
        <p:nvSpPr>
          <p:cNvPr id="20" name="Rounded Rectangle 24">
            <a:extLst>
              <a:ext uri="{FF2B5EF4-FFF2-40B4-BE49-F238E27FC236}">
                <a16:creationId xmlns:a16="http://schemas.microsoft.com/office/drawing/2014/main" id="{7BA128DD-A9F5-522E-E888-B001DE7F2F2F}"/>
              </a:ext>
            </a:extLst>
          </p:cNvPr>
          <p:cNvSpPr/>
          <p:nvPr/>
        </p:nvSpPr>
        <p:spPr>
          <a:xfrm>
            <a:off x="9060019" y="5143558"/>
            <a:ext cx="2032000" cy="557544"/>
          </a:xfrm>
          <a:prstGeom prst="roundRect">
            <a:avLst/>
          </a:prstGeom>
          <a:solidFill>
            <a:schemeClr val="accent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tx1"/>
                </a:solidFill>
              </a:rPr>
              <a:t>Social Prescriber</a:t>
            </a:r>
          </a:p>
        </p:txBody>
      </p:sp>
    </p:spTree>
    <p:extLst>
      <p:ext uri="{BB962C8B-B14F-4D97-AF65-F5344CB8AC3E}">
        <p14:creationId xmlns:p14="http://schemas.microsoft.com/office/powerpoint/2010/main" val="1260213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CBC88-20D8-EA10-A09A-88160FE433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B1D1CE-F4C9-0670-7276-D0253E52411A}"/>
              </a:ext>
            </a:extLst>
          </p:cNvPr>
          <p:cNvSpPr txBox="1">
            <a:spLocks noGrp="1"/>
          </p:cNvSpPr>
          <p:nvPr>
            <p:ph type="title" idx="4294967295"/>
          </p:nvPr>
        </p:nvSpPr>
        <p:spPr>
          <a:xfrm>
            <a:off x="506225" y="-59943"/>
            <a:ext cx="10599116" cy="1364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200" spc="0">
                <a:solidFill>
                  <a:schemeClr val="tx2"/>
                </a:solidFill>
              </a:rPr>
              <a:t>Impact</a:t>
            </a:r>
          </a:p>
        </p:txBody>
      </p:sp>
      <p:sp>
        <p:nvSpPr>
          <p:cNvPr id="3" name="TextBox 2">
            <a:extLst>
              <a:ext uri="{FF2B5EF4-FFF2-40B4-BE49-F238E27FC236}">
                <a16:creationId xmlns:a16="http://schemas.microsoft.com/office/drawing/2014/main" id="{DC08159E-9781-2039-6EE4-97126BEF20F9}"/>
              </a:ext>
            </a:extLst>
          </p:cNvPr>
          <p:cNvSpPr txBox="1"/>
          <p:nvPr/>
        </p:nvSpPr>
        <p:spPr>
          <a:xfrm>
            <a:off x="558051" y="2698195"/>
            <a:ext cx="6290424" cy="2099626"/>
          </a:xfrm>
          <a:prstGeom prst="rect">
            <a:avLst/>
          </a:prstGeom>
        </p:spPr>
        <p:txBody>
          <a:bodyPr vert="horz" lIns="91440" tIns="45720" rIns="91440" bIns="45720" rtlCol="0" anchor="ctr">
            <a:noAutofit/>
          </a:bodyPr>
          <a:lstStyle/>
          <a:p>
            <a:pPr lvl="0">
              <a:defRPr/>
            </a:pPr>
            <a:r>
              <a:rPr lang="en-GB" sz="2000">
                <a:cs typeface="Arial"/>
              </a:rPr>
              <a:t>Before the hub launched, 85% of gynaecology referrals were seen in secondary care gynaecology and 15% were supported via advice and guidance to their GP.  </a:t>
            </a:r>
            <a:br>
              <a:rPr lang="en-GB" sz="2000">
                <a:cs typeface="Arial"/>
              </a:rPr>
            </a:br>
            <a:br>
              <a:rPr lang="en-GB" sz="2000">
                <a:cs typeface="Arial"/>
              </a:rPr>
            </a:br>
            <a:r>
              <a:rPr lang="en-GB" sz="2000">
                <a:cs typeface="Arial"/>
              </a:rPr>
              <a:t>The results show the outcomes after 12 months of the service being in operation and 3515 referrals</a:t>
            </a:r>
          </a:p>
          <a:p>
            <a:pPr lvl="0">
              <a:defRPr/>
            </a:pPr>
            <a:endParaRPr lang="en-GB" sz="2000">
              <a:cs typeface="Arial"/>
            </a:endParaRPr>
          </a:p>
          <a:p>
            <a:pPr lvl="0">
              <a:defRPr/>
            </a:pPr>
            <a:r>
              <a:rPr lang="en-GB" sz="2000" b="1">
                <a:cs typeface="Arial"/>
              </a:rPr>
              <a:t>Patient feedback:</a:t>
            </a:r>
            <a:br>
              <a:rPr lang="en-GB" sz="2000" b="1">
                <a:cs typeface="Arial"/>
              </a:rPr>
            </a:br>
            <a:endParaRPr lang="en-GB" sz="2400">
              <a:cs typeface="Arial"/>
            </a:endParaRPr>
          </a:p>
          <a:p>
            <a:pPr lvl="0">
              <a:defRPr/>
            </a:pPr>
            <a:r>
              <a:rPr lang="en-GB" sz="2000" i="1">
                <a:solidFill>
                  <a:schemeClr val="accent2"/>
                </a:solidFill>
                <a:cs typeface="Arial"/>
              </a:rPr>
              <a:t>“I am very pleased to know that such a place exists as a woman and we are able to have a detailed conversation with a doctor who is able to explain everything in detail. Please keep this available for women.”</a:t>
            </a:r>
            <a:endParaRPr lang="en-US" sz="2800">
              <a:solidFill>
                <a:schemeClr val="accent2"/>
              </a:solidFill>
            </a:endParaRPr>
          </a:p>
          <a:p>
            <a:pPr marL="285750" indent="-285750">
              <a:lnSpc>
                <a:spcPts val="2500"/>
              </a:lnSpc>
              <a:buFont typeface="Arial" panose="020B0604020202020204" pitchFamily="34" charset="0"/>
              <a:buChar char="•"/>
            </a:pPr>
            <a:endParaRPr lang="en-US" sz="2000"/>
          </a:p>
        </p:txBody>
      </p:sp>
      <p:grpSp>
        <p:nvGrpSpPr>
          <p:cNvPr id="4" name="Group 3" descr="60% reduction in secondary care referrals. 30% reduction in waiting lists. 37% of referrals managed in primary care. 35% of women treated in Tower Hamelts Women's Health Hub.">
            <a:extLst>
              <a:ext uri="{FF2B5EF4-FFF2-40B4-BE49-F238E27FC236}">
                <a16:creationId xmlns:a16="http://schemas.microsoft.com/office/drawing/2014/main" id="{D84305FA-6543-686C-E0FF-C4A86F28B0FE}"/>
              </a:ext>
            </a:extLst>
          </p:cNvPr>
          <p:cNvGrpSpPr/>
          <p:nvPr/>
        </p:nvGrpSpPr>
        <p:grpSpPr>
          <a:xfrm>
            <a:off x="6997981" y="552911"/>
            <a:ext cx="4845584" cy="5929877"/>
            <a:chOff x="6941423" y="577365"/>
            <a:chExt cx="4845584" cy="5929877"/>
          </a:xfrm>
        </p:grpSpPr>
        <p:sp>
          <p:nvSpPr>
            <p:cNvPr id="6" name="Oval 5">
              <a:extLst>
                <a:ext uri="{FF2B5EF4-FFF2-40B4-BE49-F238E27FC236}">
                  <a16:creationId xmlns:a16="http://schemas.microsoft.com/office/drawing/2014/main" id="{3D6046D0-A52A-BB5B-792C-9DE3551041FE}"/>
                </a:ext>
              </a:extLst>
            </p:cNvPr>
            <p:cNvSpPr/>
            <p:nvPr/>
          </p:nvSpPr>
          <p:spPr>
            <a:xfrm>
              <a:off x="6941423" y="577365"/>
              <a:ext cx="2239059" cy="2306275"/>
            </a:xfrm>
            <a:prstGeom prst="ellipse">
              <a:avLst/>
            </a:prstGeom>
            <a:solidFill>
              <a:schemeClr val="bg1"/>
            </a:solidFill>
            <a:ln w="38100">
              <a:solidFill>
                <a:srgbClr val="FF0000"/>
              </a:solidFill>
            </a:ln>
            <a:effectLst>
              <a:glow rad="114300">
                <a:schemeClr val="bg1">
                  <a:lumMod val="65000"/>
                  <a:alpha val="31000"/>
                </a:schemeClr>
              </a:glow>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EB5266"/>
                  </a:solidFill>
                  <a:latin typeface="ADLaM Display"/>
                  <a:ea typeface="ADLaM Display"/>
                  <a:cs typeface="ADLaM Display"/>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black"/>
                  </a:solidFill>
                  <a:latin typeface="Arial"/>
                  <a:ea typeface="ADLaM Display"/>
                  <a:cs typeface="Arial"/>
                </a:rPr>
                <a:t>reduction in secondary care referrals</a:t>
              </a:r>
              <a:endParaRPr lang="en-GB" sz="1600" b="1">
                <a:solidFill>
                  <a:prstClr val="black"/>
                </a:solidFill>
                <a:latin typeface="Arial"/>
                <a:ea typeface="ADLaM Display" panose="020F0502020204030204" pitchFamily="2" charset="0"/>
                <a:cs typeface="Arial"/>
              </a:endParaRPr>
            </a:p>
          </p:txBody>
        </p:sp>
        <p:sp>
          <p:nvSpPr>
            <p:cNvPr id="7" name="Oval 6">
              <a:extLst>
                <a:ext uri="{FF2B5EF4-FFF2-40B4-BE49-F238E27FC236}">
                  <a16:creationId xmlns:a16="http://schemas.microsoft.com/office/drawing/2014/main" id="{563F591A-08F8-0D03-1592-9EA1C6F1899F}"/>
                </a:ext>
              </a:extLst>
            </p:cNvPr>
            <p:cNvSpPr/>
            <p:nvPr/>
          </p:nvSpPr>
          <p:spPr>
            <a:xfrm>
              <a:off x="8835610" y="1405552"/>
              <a:ext cx="2239059" cy="2384001"/>
            </a:xfrm>
            <a:prstGeom prst="ellipse">
              <a:avLst/>
            </a:prstGeom>
            <a:solidFill>
              <a:schemeClr val="bg1"/>
            </a:solidFill>
            <a:ln w="38100">
              <a:solidFill>
                <a:srgbClr val="4CBABD"/>
              </a:solidFill>
            </a:ln>
            <a:effectLst>
              <a:glow rad="88900">
                <a:schemeClr val="bg1">
                  <a:lumMod val="75000"/>
                  <a:alpha val="37000"/>
                </a:schemeClr>
              </a:glow>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chemeClr val="tx1"/>
                  </a:solidFill>
                  <a:latin typeface="ADLaM Display"/>
                  <a:ea typeface="ADLaM Display"/>
                  <a:cs typeface="ADLaM Display"/>
                </a:rPr>
                <a:t>30% </a:t>
              </a:r>
              <a:r>
                <a:rPr lang="en-GB" sz="1600" b="1">
                  <a:solidFill>
                    <a:schemeClr val="tx1"/>
                  </a:solidFill>
                  <a:latin typeface="Arial"/>
                  <a:ea typeface="ADLaM Display"/>
                  <a:cs typeface="Arial"/>
                </a:rPr>
                <a:t>reduction in waiting lists </a:t>
              </a:r>
              <a:endParaRPr lang="en-GB" sz="1600" b="1">
                <a:solidFill>
                  <a:schemeClr val="tx1"/>
                </a:solidFill>
                <a:latin typeface="Arial"/>
                <a:ea typeface="ADLaM Display" panose="020F0502020204030204" pitchFamily="2" charset="0"/>
                <a:cs typeface="Arial"/>
              </a:endParaRPr>
            </a:p>
          </p:txBody>
        </p:sp>
        <p:sp>
          <p:nvSpPr>
            <p:cNvPr id="8" name="Oval 7">
              <a:extLst>
                <a:ext uri="{FF2B5EF4-FFF2-40B4-BE49-F238E27FC236}">
                  <a16:creationId xmlns:a16="http://schemas.microsoft.com/office/drawing/2014/main" id="{EADAD48F-EF8D-336E-13AA-806C51D31FD9}"/>
                </a:ext>
              </a:extLst>
            </p:cNvPr>
            <p:cNvSpPr/>
            <p:nvPr/>
          </p:nvSpPr>
          <p:spPr>
            <a:xfrm>
              <a:off x="7337093" y="3044584"/>
              <a:ext cx="2480670" cy="2306275"/>
            </a:xfrm>
            <a:prstGeom prst="ellipse">
              <a:avLst/>
            </a:prstGeom>
            <a:solidFill>
              <a:schemeClr val="bg1"/>
            </a:solidFill>
            <a:ln w="38100">
              <a:solidFill>
                <a:srgbClr val="66B55E"/>
              </a:solidFill>
            </a:ln>
            <a:effectLst>
              <a:glow rad="88900">
                <a:schemeClr val="bg1">
                  <a:lumMod val="75000"/>
                  <a:alpha val="37000"/>
                </a:schemeClr>
              </a:glow>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60A500"/>
                  </a:solidFill>
                  <a:latin typeface="ADLaM Display"/>
                  <a:ea typeface="ADLaM Display"/>
                  <a:cs typeface="ADLaM Display"/>
                </a:rPr>
                <a:t>37%</a:t>
              </a:r>
              <a:r>
                <a:rPr lang="en-GB" sz="3200" b="1">
                  <a:solidFill>
                    <a:srgbClr val="60A500"/>
                  </a:solidFill>
                  <a:latin typeface="ADLaM Display"/>
                  <a:ea typeface="ADLaM Display"/>
                  <a:cs typeface="ADLaM Display"/>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rgbClr val="60A500"/>
                  </a:solidFill>
                  <a:latin typeface="Arial"/>
                  <a:ea typeface="ADLaM Display"/>
                  <a:cs typeface="Arial"/>
                </a:rPr>
                <a:t>of referrals managed in primary care</a:t>
              </a:r>
              <a:endParaRPr lang="en-GB" sz="2800" b="1">
                <a:solidFill>
                  <a:srgbClr val="60A500"/>
                </a:solidFill>
                <a:latin typeface="Arial"/>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100">
                <a:solidFill>
                  <a:srgbClr val="60A500"/>
                </a:solidFill>
                <a:latin typeface="Arial" panose="020B0604020202020204" pitchFamily="34" charset="0"/>
                <a:ea typeface="ADLaM Display" panose="020F0502020204030204" pitchFamily="2" charset="0"/>
                <a:cs typeface="Arial" panose="020B0604020202020204" pitchFamily="34" charset="0"/>
              </a:endParaRPr>
            </a:p>
          </p:txBody>
        </p:sp>
        <p:sp>
          <p:nvSpPr>
            <p:cNvPr id="9" name="Oval 8">
              <a:extLst>
                <a:ext uri="{FF2B5EF4-FFF2-40B4-BE49-F238E27FC236}">
                  <a16:creationId xmlns:a16="http://schemas.microsoft.com/office/drawing/2014/main" id="{E9C7C5C2-151D-C27D-72FA-23547616DF42}"/>
                </a:ext>
              </a:extLst>
            </p:cNvPr>
            <p:cNvSpPr/>
            <p:nvPr/>
          </p:nvSpPr>
          <p:spPr>
            <a:xfrm>
              <a:off x="9306337" y="3950497"/>
              <a:ext cx="2480670" cy="2556745"/>
            </a:xfrm>
            <a:prstGeom prst="ellipse">
              <a:avLst/>
            </a:prstGeom>
            <a:solidFill>
              <a:schemeClr val="bg1"/>
            </a:solidFill>
            <a:ln w="38100">
              <a:solidFill>
                <a:srgbClr val="F7B54A"/>
              </a:solidFill>
            </a:ln>
            <a:effectLst>
              <a:glow rad="88900">
                <a:schemeClr val="bg1">
                  <a:lumMod val="75000"/>
                  <a:alpha val="37000"/>
                </a:schemeClr>
              </a:glow>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C88800"/>
                  </a:solidFill>
                  <a:latin typeface="ADLaM Display"/>
                  <a:ea typeface="ADLaM Display"/>
                  <a:cs typeface="ADLaM Display"/>
                </a:rPr>
                <a:t>35%    </a:t>
              </a:r>
              <a:br>
                <a:rPr lang="en-GB" sz="3200" b="1">
                  <a:solidFill>
                    <a:srgbClr val="C88800"/>
                  </a:solidFill>
                  <a:latin typeface="ADLaM Display"/>
                  <a:ea typeface="ADLaM Display"/>
                  <a:cs typeface="ADLaM Display"/>
                </a:rPr>
              </a:br>
              <a:r>
                <a:rPr lang="en-GB" sz="1600" b="1">
                  <a:solidFill>
                    <a:srgbClr val="C88800"/>
                  </a:solidFill>
                  <a:latin typeface="Arial"/>
                  <a:ea typeface="ADLaM Display"/>
                  <a:cs typeface="Arial"/>
                </a:rPr>
                <a:t>of women treated in Tower Hamlets Women’s Health Hub</a:t>
              </a:r>
              <a:endParaRPr lang="en-GB" sz="1200" b="1">
                <a:solidFill>
                  <a:srgbClr val="C88800"/>
                </a:solidFill>
                <a:latin typeface="Arial"/>
                <a:ea typeface="ADLaM Display"/>
                <a:cs typeface="Arial"/>
              </a:endParaRPr>
            </a:p>
          </p:txBody>
        </p:sp>
      </p:grpSp>
    </p:spTree>
    <p:extLst>
      <p:ext uri="{BB962C8B-B14F-4D97-AF65-F5344CB8AC3E}">
        <p14:creationId xmlns:p14="http://schemas.microsoft.com/office/powerpoint/2010/main" val="2793780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1991-129B-0F02-8415-FC842ECD6592}"/>
              </a:ext>
            </a:extLst>
          </p:cNvPr>
          <p:cNvSpPr>
            <a:spLocks noGrp="1"/>
          </p:cNvSpPr>
          <p:nvPr>
            <p:ph type="ctrTitle"/>
          </p:nvPr>
        </p:nvSpPr>
        <p:spPr>
          <a:xfrm>
            <a:off x="1564999" y="2789169"/>
            <a:ext cx="8736496" cy="1458360"/>
          </a:xfrm>
        </p:spPr>
        <p:txBody>
          <a:bodyPr/>
          <a:lstStyle/>
          <a:p>
            <a:r>
              <a:rPr lang="en-GB"/>
              <a:t>Success to date - focus on Royal London Hospital</a:t>
            </a:r>
          </a:p>
        </p:txBody>
      </p:sp>
      <p:sp>
        <p:nvSpPr>
          <p:cNvPr id="3" name="Subtitle 2">
            <a:extLst>
              <a:ext uri="{FF2B5EF4-FFF2-40B4-BE49-F238E27FC236}">
                <a16:creationId xmlns:a16="http://schemas.microsoft.com/office/drawing/2014/main" id="{07533606-FAFF-8639-D6A9-91F9294B991D}"/>
              </a:ext>
            </a:extLst>
          </p:cNvPr>
          <p:cNvSpPr>
            <a:spLocks noGrp="1"/>
          </p:cNvSpPr>
          <p:nvPr>
            <p:ph type="subTitle" idx="1"/>
          </p:nvPr>
        </p:nvSpPr>
        <p:spPr>
          <a:xfrm>
            <a:off x="1441174" y="4537940"/>
            <a:ext cx="8736496" cy="1104897"/>
          </a:xfrm>
        </p:spPr>
        <p:txBody>
          <a:bodyPr>
            <a:normAutofit/>
          </a:bodyPr>
          <a:lstStyle/>
          <a:p>
            <a:r>
              <a:rPr lang="en-GB" sz="3200" b="1"/>
              <a:t>Left shift</a:t>
            </a:r>
          </a:p>
        </p:txBody>
      </p:sp>
    </p:spTree>
    <p:extLst>
      <p:ext uri="{BB962C8B-B14F-4D97-AF65-F5344CB8AC3E}">
        <p14:creationId xmlns:p14="http://schemas.microsoft.com/office/powerpoint/2010/main" val="230565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361FA-024C-2F86-A62C-3D8D96F75764}"/>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AF0F55B2-C615-0B59-2116-BEAB19E807FF}"/>
              </a:ext>
              <a:ext uri="{C183D7F6-B498-43B3-948B-1728B52AA6E4}">
                <adec:decorative xmlns:adec="http://schemas.microsoft.com/office/drawing/2017/decorative" val="1"/>
              </a:ext>
            </a:extLst>
          </p:cNvPr>
          <p:cNvCxnSpPr>
            <a:cxnSpLocks/>
          </p:cNvCxnSpPr>
          <p:nvPr/>
        </p:nvCxnSpPr>
        <p:spPr>
          <a:xfrm>
            <a:off x="395569" y="564882"/>
            <a:ext cx="2012071" cy="0"/>
          </a:xfrm>
          <a:prstGeom prst="line">
            <a:avLst/>
          </a:prstGeom>
          <a:ln>
            <a:solidFill>
              <a:srgbClr val="37A6DE"/>
            </a:solidFill>
            <a:prstDash val="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E637EA6-E84F-A6D2-6CC8-963F9076D9E3}"/>
              </a:ext>
            </a:extLst>
          </p:cNvPr>
          <p:cNvSpPr>
            <a:spLocks noGrp="1"/>
          </p:cNvSpPr>
          <p:nvPr>
            <p:ph type="title" idx="4294967295"/>
          </p:nvPr>
        </p:nvSpPr>
        <p:spPr>
          <a:xfrm>
            <a:off x="218862" y="305064"/>
            <a:ext cx="1083013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spc="0">
                <a:ea typeface="Times New Roman" panose="02020603050405020304" pitchFamily="18" charset="0"/>
                <a:cs typeface="Aptos" panose="020B0004020202020204" pitchFamily="34" charset="0"/>
              </a:rPr>
              <a:t>Royal London gynaecology – Non admitted </a:t>
            </a:r>
            <a:r>
              <a:rPr lang="en-GB" sz="2800" spc="0">
                <a:ea typeface="+mn-ea"/>
                <a:cs typeface="+mn-cs"/>
              </a:rPr>
              <a:t>RTT waiting list</a:t>
            </a:r>
          </a:p>
        </p:txBody>
      </p:sp>
      <p:pic>
        <p:nvPicPr>
          <p:cNvPr id="8" name="Picture 7" descr="Picture of graph for Royal London Gynaeocology-- Non Admitted RTT Waiting List. Graphs shows a steady increase between January 2023 to December 2023, and a steady decrease from December 2023 to June 2025. Highlights the following figures: &#10;&#10;2059 in January 2023.&#10;2704 in July 2023&#10;2790 in December 2023&#10;2249 in June 2024&#10;1852 in December 2024&#10;1329 in June 2025.">
            <a:extLst>
              <a:ext uri="{FF2B5EF4-FFF2-40B4-BE49-F238E27FC236}">
                <a16:creationId xmlns:a16="http://schemas.microsoft.com/office/drawing/2014/main" id="{BFE2AF3D-5E27-11FC-40F0-C3E26B5C005F}"/>
              </a:ext>
            </a:extLst>
          </p:cNvPr>
          <p:cNvPicPr>
            <a:picLocks noChangeAspect="1"/>
          </p:cNvPicPr>
          <p:nvPr/>
        </p:nvPicPr>
        <p:blipFill>
          <a:blip r:embed="rId2"/>
          <a:stretch>
            <a:fillRect/>
          </a:stretch>
        </p:blipFill>
        <p:spPr>
          <a:xfrm>
            <a:off x="395569" y="1167046"/>
            <a:ext cx="8293617" cy="5024759"/>
          </a:xfrm>
          <a:prstGeom prst="rect">
            <a:avLst/>
          </a:prstGeom>
        </p:spPr>
      </p:pic>
      <p:sp>
        <p:nvSpPr>
          <p:cNvPr id="5" name="TextBox 4">
            <a:extLst>
              <a:ext uri="{FF2B5EF4-FFF2-40B4-BE49-F238E27FC236}">
                <a16:creationId xmlns:a16="http://schemas.microsoft.com/office/drawing/2014/main" id="{6F30B5B5-341C-2568-9B32-FBC760A77215}"/>
              </a:ext>
            </a:extLst>
          </p:cNvPr>
          <p:cNvSpPr txBox="1"/>
          <p:nvPr/>
        </p:nvSpPr>
        <p:spPr>
          <a:xfrm>
            <a:off x="8907457" y="1167046"/>
            <a:ext cx="3048000"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prstClr val="black"/>
                </a:solidFill>
              </a:rPr>
              <a:t>The trend indicates that </a:t>
            </a:r>
            <a:r>
              <a:rPr lang="en-GB" sz="2000" b="1">
                <a:solidFill>
                  <a:prstClr val="black"/>
                </a:solidFill>
              </a:rPr>
              <a:t>RLH has managed to reduce backlog pressures</a:t>
            </a:r>
            <a:r>
              <a:rPr lang="en-GB" sz="2000">
                <a:solidFill>
                  <a:prstClr val="black"/>
                </a:solidFill>
              </a:rPr>
              <a:t>, particularly in Outpatient Gynaecology services, likely with the help of the </a:t>
            </a:r>
            <a:r>
              <a:rPr lang="en-GB" sz="2000" b="1">
                <a:solidFill>
                  <a:prstClr val="black"/>
                </a:solidFill>
              </a:rPr>
              <a:t>Women's Health Hub </a:t>
            </a:r>
            <a:r>
              <a:rPr lang="en-GB" sz="2000">
                <a:solidFill>
                  <a:prstClr val="black"/>
                </a:solidFill>
              </a:rPr>
              <a:t>as well as the various </a:t>
            </a:r>
            <a:r>
              <a:rPr lang="en-GB" sz="2000" b="1">
                <a:solidFill>
                  <a:prstClr val="black"/>
                </a:solidFill>
              </a:rPr>
              <a:t>Demand and Capacity </a:t>
            </a:r>
            <a:r>
              <a:rPr lang="en-GB" sz="2000">
                <a:solidFill>
                  <a:prstClr val="black"/>
                </a:solidFill>
              </a:rPr>
              <a:t>work the service has undertook.</a:t>
            </a:r>
          </a:p>
        </p:txBody>
      </p:sp>
    </p:spTree>
    <p:extLst>
      <p:ext uri="{BB962C8B-B14F-4D97-AF65-F5344CB8AC3E}">
        <p14:creationId xmlns:p14="http://schemas.microsoft.com/office/powerpoint/2010/main" val="336864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A6A8-4DDA-456A-A6FD-1B90B3573516}"/>
              </a:ext>
            </a:extLst>
          </p:cNvPr>
          <p:cNvSpPr>
            <a:spLocks noGrp="1"/>
          </p:cNvSpPr>
          <p:nvPr>
            <p:ph type="title"/>
          </p:nvPr>
        </p:nvSpPr>
        <p:spPr>
          <a:xfrm>
            <a:off x="838200" y="260650"/>
            <a:ext cx="9770616" cy="642329"/>
          </a:xfrm>
        </p:spPr>
        <p:txBody>
          <a:bodyPr>
            <a:normAutofit/>
          </a:bodyPr>
          <a:lstStyle/>
          <a:p>
            <a:r>
              <a:rPr lang="en-GB" sz="2800"/>
              <a:t>The Women’s Commission</a:t>
            </a:r>
          </a:p>
        </p:txBody>
      </p:sp>
      <p:sp>
        <p:nvSpPr>
          <p:cNvPr id="3" name="Content Placeholder 2">
            <a:extLst>
              <a:ext uri="{FF2B5EF4-FFF2-40B4-BE49-F238E27FC236}">
                <a16:creationId xmlns:a16="http://schemas.microsoft.com/office/drawing/2014/main" id="{80D25203-FFD8-4406-A69C-A5174D28DC84}"/>
              </a:ext>
            </a:extLst>
          </p:cNvPr>
          <p:cNvSpPr>
            <a:spLocks noGrp="1"/>
          </p:cNvSpPr>
          <p:nvPr>
            <p:ph idx="1"/>
          </p:nvPr>
        </p:nvSpPr>
        <p:spPr>
          <a:xfrm>
            <a:off x="838200" y="1275901"/>
            <a:ext cx="10515600" cy="948315"/>
          </a:xfrm>
        </p:spPr>
        <p:txBody>
          <a:bodyPr>
            <a:normAutofit/>
          </a:bodyPr>
          <a:lstStyle/>
          <a:p>
            <a:pPr marL="0" indent="0">
              <a:buNone/>
            </a:pPr>
            <a:r>
              <a:rPr lang="en-GB" sz="1700"/>
              <a:t>The Women’s Commission was established by the Council in 2024 to investigate and </a:t>
            </a:r>
            <a:r>
              <a:rPr lang="en-GB" sz="1700" b="1"/>
              <a:t>address inequalities affecting women across the borough</a:t>
            </a:r>
            <a:r>
              <a:rPr lang="en-GB" sz="1700"/>
              <a:t>. It responds to the fact that the outcomes for women fall behind their male counterparts:</a:t>
            </a:r>
          </a:p>
          <a:p>
            <a:pPr marL="0" indent="0">
              <a:buNone/>
            </a:pPr>
            <a:endParaRPr lang="en-GB" sz="1700"/>
          </a:p>
          <a:p>
            <a:pPr marL="0" indent="0">
              <a:buNone/>
            </a:pPr>
            <a:endParaRPr lang="en-GB" sz="1700"/>
          </a:p>
        </p:txBody>
      </p:sp>
      <p:sp>
        <p:nvSpPr>
          <p:cNvPr id="7" name="Content Placeholder 2">
            <a:extLst>
              <a:ext uri="{FF2B5EF4-FFF2-40B4-BE49-F238E27FC236}">
                <a16:creationId xmlns:a16="http://schemas.microsoft.com/office/drawing/2014/main" id="{B9311F57-DB53-E562-F7EC-AD8B48B130CD}"/>
              </a:ext>
            </a:extLst>
          </p:cNvPr>
          <p:cNvSpPr txBox="1">
            <a:spLocks/>
          </p:cNvSpPr>
          <p:nvPr/>
        </p:nvSpPr>
        <p:spPr>
          <a:xfrm>
            <a:off x="838200" y="2224215"/>
            <a:ext cx="4277497" cy="33578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Women tend to spend fewer years in </a:t>
            </a:r>
            <a:r>
              <a:rPr lang="en-GB" sz="1600" b="1"/>
              <a:t>good health </a:t>
            </a:r>
            <a:r>
              <a:rPr lang="en-GB" sz="1600"/>
              <a:t>than men </a:t>
            </a:r>
          </a:p>
          <a:p>
            <a:r>
              <a:rPr lang="en-GB" sz="1600"/>
              <a:t>Women’s </a:t>
            </a:r>
            <a:r>
              <a:rPr lang="en-GB" sz="1600" b="1"/>
              <a:t>employment rate </a:t>
            </a:r>
            <a:r>
              <a:rPr lang="en-GB" sz="1600"/>
              <a:t>is significantly lower, with Black, Asian and Multi-Ethnic women experiencing the greatest disadvantage.</a:t>
            </a:r>
          </a:p>
          <a:p>
            <a:r>
              <a:rPr lang="en-GB" sz="1600"/>
              <a:t>Nearly double the percentage of women are in </a:t>
            </a:r>
            <a:r>
              <a:rPr lang="en-GB" sz="1600" b="1"/>
              <a:t>insecure jobs </a:t>
            </a:r>
          </a:p>
          <a:p>
            <a:r>
              <a:rPr lang="en-GB" sz="1600"/>
              <a:t>Only 40 per cent of </a:t>
            </a:r>
            <a:r>
              <a:rPr lang="en-GB" sz="1600" b="1"/>
              <a:t>councillors</a:t>
            </a:r>
            <a:r>
              <a:rPr lang="en-GB" sz="1600"/>
              <a:t> are women. </a:t>
            </a:r>
          </a:p>
          <a:p>
            <a:r>
              <a:rPr lang="en-GB" sz="1600"/>
              <a:t>Seventy-five per cent of </a:t>
            </a:r>
            <a:r>
              <a:rPr lang="en-GB" sz="1600" b="1"/>
              <a:t>domestic abuse survivors</a:t>
            </a:r>
            <a:r>
              <a:rPr lang="en-GB" sz="1600"/>
              <a:t> are female </a:t>
            </a:r>
          </a:p>
          <a:p>
            <a:r>
              <a:rPr lang="en-GB" sz="1600"/>
              <a:t>Ninety-five per cent of </a:t>
            </a:r>
            <a:r>
              <a:rPr lang="en-GB" sz="1600" b="1"/>
              <a:t>perpetrators of domestic violence </a:t>
            </a:r>
            <a:r>
              <a:rPr lang="en-GB" sz="1600"/>
              <a:t>are male. </a:t>
            </a:r>
          </a:p>
          <a:p>
            <a:pPr marL="0" indent="0">
              <a:buNone/>
            </a:pPr>
            <a:endParaRPr lang="en-GB" sz="1600"/>
          </a:p>
        </p:txBody>
      </p:sp>
      <p:sp>
        <p:nvSpPr>
          <p:cNvPr id="9" name="TextBox 8">
            <a:extLst>
              <a:ext uri="{FF2B5EF4-FFF2-40B4-BE49-F238E27FC236}">
                <a16:creationId xmlns:a16="http://schemas.microsoft.com/office/drawing/2014/main" id="{9EA4E1B3-7455-EAB4-08A8-B52D8B86DA47}"/>
              </a:ext>
            </a:extLst>
          </p:cNvPr>
          <p:cNvSpPr txBox="1"/>
          <p:nvPr/>
        </p:nvSpPr>
        <p:spPr>
          <a:xfrm>
            <a:off x="6368880" y="2064263"/>
            <a:ext cx="4947849" cy="369332"/>
          </a:xfrm>
          <a:prstGeom prst="rect">
            <a:avLst/>
          </a:prstGeom>
          <a:noFill/>
        </p:spPr>
        <p:txBody>
          <a:bodyPr wrap="square">
            <a:spAutoFit/>
          </a:bodyPr>
          <a:lstStyle/>
          <a:p>
            <a:r>
              <a:rPr lang="en-GB" b="1"/>
              <a:t>Gender Inequalities in Tower Hamlets</a:t>
            </a:r>
          </a:p>
        </p:txBody>
      </p:sp>
      <p:graphicFrame>
        <p:nvGraphicFramePr>
          <p:cNvPr id="6" name="Chart 5" descr="Bar chart showing gender inequalities in Tower Hamlets. &#10;&#10;Healthy years: 69% for women, compared to 84% men.&#10;Employment rate: 47% for Black, Asian, and Multi-Ethnic women, 60% for Women, and 86% for Men.&#10;Insecure work: 24% of women compared to 14% of men.&#10;Councillors: 40% of Councillors are women, compared to 60% of men.&#10;Domestic abuse survivors: 75% are women, compared to 25% are men.">
            <a:extLst>
              <a:ext uri="{FF2B5EF4-FFF2-40B4-BE49-F238E27FC236}">
                <a16:creationId xmlns:a16="http://schemas.microsoft.com/office/drawing/2014/main" id="{41545FE9-C241-675B-C03C-94C8464A3F83}"/>
              </a:ext>
            </a:extLst>
          </p:cNvPr>
          <p:cNvGraphicFramePr/>
          <p:nvPr>
            <p:extLst>
              <p:ext uri="{D42A27DB-BD31-4B8C-83A1-F6EECF244321}">
                <p14:modId xmlns:p14="http://schemas.microsoft.com/office/powerpoint/2010/main" val="1525378228"/>
              </p:ext>
            </p:extLst>
          </p:nvPr>
        </p:nvGraphicFramePr>
        <p:xfrm>
          <a:off x="5016843" y="2458994"/>
          <a:ext cx="6771503" cy="3768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4670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4E301-366F-80E6-745E-608D22D19AF5}"/>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A5981AB9-8A8E-4270-63E7-3C26D6A50584}"/>
              </a:ext>
              <a:ext uri="{C183D7F6-B498-43B3-948B-1728B52AA6E4}">
                <adec:decorative xmlns:adec="http://schemas.microsoft.com/office/drawing/2017/decorative" val="1"/>
              </a:ext>
            </a:extLst>
          </p:cNvPr>
          <p:cNvCxnSpPr>
            <a:cxnSpLocks/>
          </p:cNvCxnSpPr>
          <p:nvPr/>
        </p:nvCxnSpPr>
        <p:spPr>
          <a:xfrm>
            <a:off x="395569" y="564882"/>
            <a:ext cx="2012071" cy="0"/>
          </a:xfrm>
          <a:prstGeom prst="line">
            <a:avLst/>
          </a:prstGeom>
          <a:ln>
            <a:solidFill>
              <a:srgbClr val="37A6DE"/>
            </a:solidFill>
            <a:prstDash val="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EABE16A-765E-98EE-BA7D-95E56CB8C330}"/>
              </a:ext>
            </a:extLst>
          </p:cNvPr>
          <p:cNvSpPr>
            <a:spLocks noGrp="1"/>
          </p:cNvSpPr>
          <p:nvPr>
            <p:ph type="title" idx="4294967295"/>
          </p:nvPr>
        </p:nvSpPr>
        <p:spPr>
          <a:xfrm>
            <a:off x="0" y="441696"/>
            <a:ext cx="1029693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spc="0">
                <a:ea typeface="Times New Roman" panose="02020603050405020304" pitchFamily="18" charset="0"/>
                <a:cs typeface="Aptos" panose="020B0004020202020204" pitchFamily="34" charset="0"/>
              </a:rPr>
              <a:t>Royal London gynaecology – Admitted </a:t>
            </a:r>
            <a:r>
              <a:rPr lang="en-GB" sz="2800" spc="0">
                <a:ea typeface="+mn-ea"/>
                <a:cs typeface="+mn-cs"/>
              </a:rPr>
              <a:t>RTT waiting list</a:t>
            </a:r>
          </a:p>
        </p:txBody>
      </p:sp>
      <p:pic>
        <p:nvPicPr>
          <p:cNvPr id="8" name="Picture 7" descr="Picture of a graph showing Royal London Gynaecology- Admitted RTT waiting list. Graph shows a staggered decrease between January 2023 to December 2023, and then an upward trend from December 2023 to June 2025. The figures highlighted are:&#10;&#10;379 in January 2023&#10;310 in July 2023&#10;304 in January 2024&#10;342 in June 2024&#10;386 in January 2025&#10;405 in June 2025">
            <a:extLst>
              <a:ext uri="{FF2B5EF4-FFF2-40B4-BE49-F238E27FC236}">
                <a16:creationId xmlns:a16="http://schemas.microsoft.com/office/drawing/2014/main" id="{61055E3E-69C4-9012-FDEF-C443C9E9E302}"/>
              </a:ext>
            </a:extLst>
          </p:cNvPr>
          <p:cNvPicPr>
            <a:picLocks noChangeAspect="1"/>
          </p:cNvPicPr>
          <p:nvPr/>
        </p:nvPicPr>
        <p:blipFill>
          <a:blip r:embed="rId3"/>
          <a:stretch>
            <a:fillRect/>
          </a:stretch>
        </p:blipFill>
        <p:spPr>
          <a:xfrm>
            <a:off x="395569" y="1364949"/>
            <a:ext cx="7608929" cy="4609936"/>
          </a:xfrm>
          <a:prstGeom prst="rect">
            <a:avLst/>
          </a:prstGeom>
        </p:spPr>
      </p:pic>
      <p:sp>
        <p:nvSpPr>
          <p:cNvPr id="5" name="TextBox 4">
            <a:extLst>
              <a:ext uri="{FF2B5EF4-FFF2-40B4-BE49-F238E27FC236}">
                <a16:creationId xmlns:a16="http://schemas.microsoft.com/office/drawing/2014/main" id="{30A0EF6B-0AFD-4AE1-4BEC-E8D28D4A29A7}"/>
              </a:ext>
            </a:extLst>
          </p:cNvPr>
          <p:cNvSpPr txBox="1"/>
          <p:nvPr/>
        </p:nvSpPr>
        <p:spPr>
          <a:xfrm>
            <a:off x="8542056" y="1364949"/>
            <a:ext cx="3056909"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prstClr val="black"/>
                </a:solidFill>
                <a:latin typeface="+mj-lt"/>
              </a:rPr>
              <a:t>We can see an </a:t>
            </a:r>
            <a:r>
              <a:rPr lang="en-GB" sz="2000" b="1">
                <a:solidFill>
                  <a:prstClr val="black"/>
                </a:solidFill>
                <a:latin typeface="+mj-lt"/>
              </a:rPr>
              <a:t>improved conversion from outpatient to surgery </a:t>
            </a:r>
            <a:r>
              <a:rPr lang="en-GB" sz="2000">
                <a:solidFill>
                  <a:prstClr val="black"/>
                </a:solidFill>
                <a:latin typeface="+mj-lt"/>
              </a:rPr>
              <a:t>with more patients being added to the admitted surgical pathways.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a:solidFill>
                <a:prstClr val="black"/>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prstClr val="black"/>
                </a:solidFill>
                <a:latin typeface="+mj-lt"/>
              </a:rPr>
              <a:t>This upward trend suggests ongoing challenges with Admitted pathways which may require and benefit from a resources shift.</a:t>
            </a:r>
          </a:p>
        </p:txBody>
      </p:sp>
    </p:spTree>
    <p:extLst>
      <p:ext uri="{BB962C8B-B14F-4D97-AF65-F5344CB8AC3E}">
        <p14:creationId xmlns:p14="http://schemas.microsoft.com/office/powerpoint/2010/main" val="2840988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4665-6B8C-E1B5-420E-6B46E58EE29F}"/>
              </a:ext>
            </a:extLst>
          </p:cNvPr>
          <p:cNvSpPr>
            <a:spLocks noGrp="1"/>
          </p:cNvSpPr>
          <p:nvPr>
            <p:ph type="title"/>
          </p:nvPr>
        </p:nvSpPr>
        <p:spPr>
          <a:xfrm>
            <a:off x="429659" y="1039272"/>
            <a:ext cx="3200400" cy="4461163"/>
          </a:xfrm>
        </p:spPr>
        <p:txBody>
          <a:bodyPr>
            <a:normAutofit/>
          </a:bodyPr>
          <a:lstStyle/>
          <a:p>
            <a:pPr>
              <a:lnSpc>
                <a:spcPct val="100000"/>
              </a:lnSpc>
            </a:pPr>
            <a:r>
              <a:rPr lang="en-GB" sz="3200">
                <a:solidFill>
                  <a:schemeClr val="tx2"/>
                </a:solidFill>
              </a:rPr>
              <a:t>Patient</a:t>
            </a:r>
            <a:r>
              <a:rPr lang="en-GB" sz="3200">
                <a:solidFill>
                  <a:srgbClr val="FFFFFF"/>
                </a:solidFill>
              </a:rPr>
              <a:t> </a:t>
            </a:r>
            <a:r>
              <a:rPr lang="en-GB" sz="3200">
                <a:solidFill>
                  <a:schemeClr val="tx2"/>
                </a:solidFill>
              </a:rPr>
              <a:t>feedback</a:t>
            </a:r>
          </a:p>
        </p:txBody>
      </p:sp>
      <p:graphicFrame>
        <p:nvGraphicFramePr>
          <p:cNvPr id="23" name="Content Placeholder 2">
            <a:extLst>
              <a:ext uri="{FF2B5EF4-FFF2-40B4-BE49-F238E27FC236}">
                <a16:creationId xmlns:a16="http://schemas.microsoft.com/office/drawing/2014/main" id="{666F7C85-986A-C029-5D1F-F7914154991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37992267"/>
              </p:ext>
            </p:extLst>
          </p:nvPr>
        </p:nvGraphicFramePr>
        <p:xfrm>
          <a:off x="3179449" y="591344"/>
          <a:ext cx="8325717" cy="5585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328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395E-B369-2B5C-E3D1-BF09FE5E6935}"/>
              </a:ext>
            </a:extLst>
          </p:cNvPr>
          <p:cNvSpPr>
            <a:spLocks noGrp="1"/>
          </p:cNvSpPr>
          <p:nvPr>
            <p:ph type="title"/>
          </p:nvPr>
        </p:nvSpPr>
        <p:spPr>
          <a:xfrm>
            <a:off x="495300" y="495300"/>
            <a:ext cx="10515600" cy="1325563"/>
          </a:xfrm>
        </p:spPr>
        <p:txBody>
          <a:bodyPr>
            <a:normAutofit/>
          </a:bodyPr>
          <a:lstStyle/>
          <a:p>
            <a:r>
              <a:rPr lang="en-GB" sz="3200"/>
              <a:t>How will we ensure the hubs are sustainable?		</a:t>
            </a:r>
          </a:p>
        </p:txBody>
      </p:sp>
      <p:sp>
        <p:nvSpPr>
          <p:cNvPr id="3" name="Content Placeholder 2">
            <a:extLst>
              <a:ext uri="{FF2B5EF4-FFF2-40B4-BE49-F238E27FC236}">
                <a16:creationId xmlns:a16="http://schemas.microsoft.com/office/drawing/2014/main" id="{776F7EE7-C838-3907-6E2B-AFDD2D75313F}"/>
              </a:ext>
            </a:extLst>
          </p:cNvPr>
          <p:cNvSpPr>
            <a:spLocks noGrp="1"/>
          </p:cNvSpPr>
          <p:nvPr>
            <p:ph idx="1"/>
          </p:nvPr>
        </p:nvSpPr>
        <p:spPr>
          <a:xfrm>
            <a:off x="580767" y="1920875"/>
            <a:ext cx="10344665" cy="4351338"/>
          </a:xfrm>
        </p:spPr>
        <p:txBody>
          <a:bodyPr>
            <a:normAutofit/>
          </a:bodyPr>
          <a:lstStyle/>
          <a:p>
            <a:r>
              <a:rPr lang="en-GB" sz="2000"/>
              <a:t>Work with NHS England in developing best practice tariff for key pathways</a:t>
            </a:r>
          </a:p>
          <a:p>
            <a:r>
              <a:rPr lang="en-GB" sz="2000"/>
              <a:t>Phased approach to test best funding model</a:t>
            </a:r>
          </a:p>
          <a:p>
            <a:r>
              <a:rPr lang="en-GB" sz="2000"/>
              <a:t>In tandem review the left shift of activity, i.e. how/who and where is the activity moving to and how is it funded</a:t>
            </a:r>
          </a:p>
          <a:p>
            <a:r>
              <a:rPr lang="en-GB" sz="2000"/>
              <a:t>Partnership and collaboration arrangements</a:t>
            </a:r>
          </a:p>
          <a:p>
            <a:endParaRPr lang="en-GB" sz="2000"/>
          </a:p>
          <a:p>
            <a:endParaRPr lang="en-GB" sz="2000"/>
          </a:p>
        </p:txBody>
      </p:sp>
    </p:spTree>
    <p:extLst>
      <p:ext uri="{BB962C8B-B14F-4D97-AF65-F5344CB8AC3E}">
        <p14:creationId xmlns:p14="http://schemas.microsoft.com/office/powerpoint/2010/main" val="3443119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D6F4B-2AC8-C12F-A75F-3877C9B5D258}"/>
              </a:ext>
            </a:extLst>
          </p:cNvPr>
          <p:cNvSpPr>
            <a:spLocks noGrp="1"/>
          </p:cNvSpPr>
          <p:nvPr>
            <p:ph type="title"/>
          </p:nvPr>
        </p:nvSpPr>
        <p:spPr/>
        <p:txBody>
          <a:bodyPr/>
          <a:lstStyle/>
          <a:p>
            <a:r>
              <a:rPr lang="en-GB"/>
              <a:t>The Future </a:t>
            </a:r>
          </a:p>
        </p:txBody>
      </p:sp>
      <p:sp>
        <p:nvSpPr>
          <p:cNvPr id="3" name="Content Placeholder 2">
            <a:extLst>
              <a:ext uri="{FF2B5EF4-FFF2-40B4-BE49-F238E27FC236}">
                <a16:creationId xmlns:a16="http://schemas.microsoft.com/office/drawing/2014/main" id="{1B8AF8F8-5735-94A3-9CAC-3A8669041D66}"/>
              </a:ext>
            </a:extLst>
          </p:cNvPr>
          <p:cNvSpPr>
            <a:spLocks noGrp="1"/>
          </p:cNvSpPr>
          <p:nvPr>
            <p:ph idx="1"/>
          </p:nvPr>
        </p:nvSpPr>
        <p:spPr/>
        <p:txBody>
          <a:bodyPr>
            <a:normAutofit fontScale="55000" lnSpcReduction="20000"/>
          </a:bodyPr>
          <a:lstStyle/>
          <a:p>
            <a:r>
              <a:rPr lang="en-GB"/>
              <a:t>Satellite hubs</a:t>
            </a:r>
          </a:p>
          <a:p>
            <a:r>
              <a:rPr lang="en-GB"/>
              <a:t>Hot line </a:t>
            </a:r>
          </a:p>
          <a:p>
            <a:r>
              <a:rPr lang="en-GB"/>
              <a:t>Training </a:t>
            </a:r>
          </a:p>
          <a:p>
            <a:r>
              <a:rPr lang="en-GB"/>
              <a:t>Self referral </a:t>
            </a:r>
          </a:p>
          <a:p>
            <a:r>
              <a:rPr lang="en-GB"/>
              <a:t>Virtual Consultations </a:t>
            </a:r>
          </a:p>
          <a:p>
            <a:r>
              <a:rPr lang="en-GB"/>
              <a:t>More teaching and educational events </a:t>
            </a:r>
          </a:p>
          <a:p>
            <a:r>
              <a:rPr lang="en-GB"/>
              <a:t>Collaboration </a:t>
            </a:r>
            <a:r>
              <a:rPr lang="en-GB" err="1"/>
              <a:t>collaboration</a:t>
            </a:r>
            <a:r>
              <a:rPr lang="en-GB"/>
              <a:t> and more collaboration (primary secondary  community and PATIENTS!)</a:t>
            </a:r>
          </a:p>
          <a:p>
            <a:r>
              <a:rPr lang="en-GB"/>
              <a:t>Digital offer</a:t>
            </a:r>
          </a:p>
          <a:p>
            <a:r>
              <a:rPr lang="en-GB"/>
              <a:t>Comms projects </a:t>
            </a:r>
          </a:p>
          <a:p>
            <a:r>
              <a:rPr lang="en-GB"/>
              <a:t>MODEL NOT UNIQUE TO WOMEN’S HEALTH</a:t>
            </a:r>
          </a:p>
          <a:p>
            <a:endParaRPr lang="en-GB"/>
          </a:p>
        </p:txBody>
      </p:sp>
    </p:spTree>
    <p:extLst>
      <p:ext uri="{BB962C8B-B14F-4D97-AF65-F5344CB8AC3E}">
        <p14:creationId xmlns:p14="http://schemas.microsoft.com/office/powerpoint/2010/main" val="1399760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2A672-B418-B3BD-CAC2-B244C517443B}"/>
              </a:ext>
            </a:extLst>
          </p:cNvPr>
          <p:cNvSpPr>
            <a:spLocks noGrp="1"/>
          </p:cNvSpPr>
          <p:nvPr>
            <p:ph type="title"/>
          </p:nvPr>
        </p:nvSpPr>
        <p:spPr/>
        <p:txBody>
          <a:bodyPr/>
          <a:lstStyle/>
          <a:p>
            <a:pPr algn="ctr"/>
            <a:r>
              <a:rPr lang="en-GB"/>
              <a:t>Thank you </a:t>
            </a:r>
          </a:p>
        </p:txBody>
      </p:sp>
      <p:pic>
        <p:nvPicPr>
          <p:cNvPr id="6" name="Picture 2" descr="Let's adore and endure each other, Great Eastern Street art">
            <a:extLst>
              <a:ext uri="{FF2B5EF4-FFF2-40B4-BE49-F238E27FC236}">
                <a16:creationId xmlns:a16="http://schemas.microsoft.com/office/drawing/2014/main" id="{691E4EC9-B2EA-677C-0F4A-F34D47A50112}"/>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50846" y="1825625"/>
            <a:ext cx="651885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040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4A-7D54-4FAD-BC19-3B3868CED3F5}"/>
              </a:ext>
            </a:extLst>
          </p:cNvPr>
          <p:cNvSpPr>
            <a:spLocks noGrp="1"/>
          </p:cNvSpPr>
          <p:nvPr>
            <p:ph type="ctrTitle"/>
          </p:nvPr>
        </p:nvSpPr>
        <p:spPr/>
        <p:txBody>
          <a:bodyPr>
            <a:normAutofit/>
          </a:bodyPr>
          <a:lstStyle/>
          <a:p>
            <a:r>
              <a:rPr lang="en-GB">
                <a:solidFill>
                  <a:srgbClr val="003366"/>
                </a:solidFill>
                <a:latin typeface="Arial"/>
                <a:cs typeface="Arial"/>
              </a:rPr>
              <a:t>Women’s Health Inequalities</a:t>
            </a:r>
          </a:p>
        </p:txBody>
      </p:sp>
      <p:sp>
        <p:nvSpPr>
          <p:cNvPr id="3" name="Subtitle 2">
            <a:extLst>
              <a:ext uri="{FF2B5EF4-FFF2-40B4-BE49-F238E27FC236}">
                <a16:creationId xmlns:a16="http://schemas.microsoft.com/office/drawing/2014/main" id="{C116D53B-FBB0-4102-A292-4C07FA099AD5}"/>
              </a:ext>
            </a:extLst>
          </p:cNvPr>
          <p:cNvSpPr>
            <a:spLocks noGrp="1"/>
          </p:cNvSpPr>
          <p:nvPr>
            <p:ph type="subTitle" idx="1"/>
          </p:nvPr>
        </p:nvSpPr>
        <p:spPr/>
        <p:txBody>
          <a:bodyPr vert="horz" lIns="91440" tIns="45720" rIns="91440" bIns="45720" rtlCol="0" anchor="t">
            <a:normAutofit fontScale="62500" lnSpcReduction="20000"/>
          </a:bodyPr>
          <a:lstStyle/>
          <a:p>
            <a:r>
              <a:rPr lang="en-GB">
                <a:solidFill>
                  <a:srgbClr val="003366"/>
                </a:solidFill>
                <a:latin typeface="Arial"/>
                <a:cs typeface="Arial"/>
              </a:rPr>
              <a:t>Presentation to Women’s Commission</a:t>
            </a:r>
          </a:p>
          <a:p>
            <a:endParaRPr lang="en-GB">
              <a:solidFill>
                <a:srgbClr val="003366"/>
              </a:solidFill>
            </a:endParaRPr>
          </a:p>
          <a:p>
            <a:r>
              <a:rPr lang="en-GB">
                <a:solidFill>
                  <a:srgbClr val="003366"/>
                </a:solidFill>
                <a:latin typeface="Arial"/>
                <a:cs typeface="Arial"/>
              </a:rPr>
              <a:t>Georgia </a:t>
            </a:r>
            <a:r>
              <a:rPr lang="en-GB" err="1">
                <a:solidFill>
                  <a:srgbClr val="003366"/>
                </a:solidFill>
                <a:latin typeface="Arial"/>
                <a:cs typeface="Arial"/>
              </a:rPr>
              <a:t>Chimbani</a:t>
            </a:r>
            <a:r>
              <a:rPr lang="en-GB">
                <a:solidFill>
                  <a:srgbClr val="003366"/>
                </a:solidFill>
                <a:latin typeface="Arial"/>
                <a:cs typeface="Arial"/>
              </a:rPr>
              <a:t>, Corporate Director Health and Adult Social Care</a:t>
            </a:r>
          </a:p>
          <a:p>
            <a:r>
              <a:rPr lang="en-GB">
                <a:solidFill>
                  <a:srgbClr val="003366"/>
                </a:solidFill>
                <a:latin typeface="Arial"/>
                <a:cs typeface="Arial"/>
              </a:rPr>
              <a:t>Somen Banerjee, Director of Public Health </a:t>
            </a:r>
          </a:p>
          <a:p>
            <a:r>
              <a:rPr lang="en-GB">
                <a:solidFill>
                  <a:srgbClr val="003366"/>
                </a:solidFill>
                <a:latin typeface="Arial"/>
                <a:cs typeface="Arial"/>
              </a:rPr>
              <a:t>23</a:t>
            </a:r>
            <a:r>
              <a:rPr lang="en-GB" baseline="30000">
                <a:solidFill>
                  <a:srgbClr val="003366"/>
                </a:solidFill>
                <a:latin typeface="Arial"/>
                <a:cs typeface="Arial"/>
              </a:rPr>
              <a:t>rd</a:t>
            </a:r>
            <a:r>
              <a:rPr lang="en-GB">
                <a:solidFill>
                  <a:srgbClr val="003366"/>
                </a:solidFill>
                <a:latin typeface="Arial"/>
                <a:cs typeface="Arial"/>
              </a:rPr>
              <a:t> October, 2025 </a:t>
            </a:r>
          </a:p>
          <a:p>
            <a:endParaRPr lang="en-GB">
              <a:solidFill>
                <a:srgbClr val="003366"/>
              </a:solidFill>
            </a:endParaRPr>
          </a:p>
        </p:txBody>
      </p:sp>
    </p:spTree>
    <p:extLst>
      <p:ext uri="{BB962C8B-B14F-4D97-AF65-F5344CB8AC3E}">
        <p14:creationId xmlns:p14="http://schemas.microsoft.com/office/powerpoint/2010/main" val="2786504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676F-7A1E-B32D-0613-13B8FA91397C}"/>
              </a:ext>
            </a:extLst>
          </p:cNvPr>
          <p:cNvSpPr>
            <a:spLocks noGrp="1"/>
          </p:cNvSpPr>
          <p:nvPr>
            <p:ph type="title"/>
          </p:nvPr>
        </p:nvSpPr>
        <p:spPr/>
        <p:txBody>
          <a:bodyPr/>
          <a:lstStyle/>
          <a:p>
            <a:r>
              <a:rPr lang="en-GB"/>
              <a:t>Overview</a:t>
            </a:r>
          </a:p>
        </p:txBody>
      </p:sp>
      <p:sp>
        <p:nvSpPr>
          <p:cNvPr id="3" name="Content Placeholder 2">
            <a:extLst>
              <a:ext uri="{FF2B5EF4-FFF2-40B4-BE49-F238E27FC236}">
                <a16:creationId xmlns:a16="http://schemas.microsoft.com/office/drawing/2014/main" id="{C90C182A-E68F-C98F-0C07-A88ED1E81D58}"/>
              </a:ext>
            </a:extLst>
          </p:cNvPr>
          <p:cNvSpPr>
            <a:spLocks noGrp="1"/>
          </p:cNvSpPr>
          <p:nvPr>
            <p:ph idx="1"/>
          </p:nvPr>
        </p:nvSpPr>
        <p:spPr/>
        <p:txBody>
          <a:bodyPr>
            <a:normAutofit/>
          </a:bodyPr>
          <a:lstStyle/>
          <a:p>
            <a:pPr marL="514350" indent="-514350">
              <a:buFont typeface="+mj-lt"/>
              <a:buAutoNum type="arabicPeriod"/>
            </a:pPr>
            <a:r>
              <a:rPr lang="en-GB"/>
              <a:t>Insights from engagement</a:t>
            </a:r>
          </a:p>
          <a:p>
            <a:pPr marL="514350" indent="-514350">
              <a:buFont typeface="+mj-lt"/>
              <a:buAutoNum type="arabicPeriod"/>
            </a:pPr>
            <a:r>
              <a:rPr lang="en-GB"/>
              <a:t>Recommendations from women (from evidence pack)</a:t>
            </a:r>
          </a:p>
          <a:p>
            <a:pPr marL="971550" lvl="1" indent="-514350">
              <a:buFont typeface="+mj-lt"/>
              <a:buAutoNum type="arabicPeriod"/>
            </a:pPr>
            <a:r>
              <a:rPr lang="en-GB"/>
              <a:t>A holistic approach to health that recognises the important of social connection and mental wellbeing</a:t>
            </a:r>
          </a:p>
          <a:p>
            <a:pPr marL="971550" lvl="1" indent="-514350">
              <a:buFont typeface="+mj-lt"/>
              <a:buAutoNum type="arabicPeriod"/>
            </a:pPr>
            <a:r>
              <a:rPr lang="en-GB"/>
              <a:t>Improved ways of distribution of health information that ensures access for all women</a:t>
            </a:r>
          </a:p>
          <a:p>
            <a:pPr marL="971550" lvl="1" indent="-514350">
              <a:buFont typeface="+mj-lt"/>
              <a:buAutoNum type="arabicPeriod"/>
            </a:pPr>
            <a:r>
              <a:rPr lang="en-GB"/>
              <a:t>More affordable and accessible healthy food options</a:t>
            </a:r>
          </a:p>
          <a:p>
            <a:pPr marL="971550" lvl="1" indent="-514350">
              <a:buFont typeface="+mj-lt"/>
              <a:buAutoNum type="arabicPeriod"/>
            </a:pPr>
            <a:r>
              <a:rPr lang="en-GB"/>
              <a:t>Improved access to growing spaces and community kitchens</a:t>
            </a:r>
          </a:p>
          <a:p>
            <a:pPr marL="971550" lvl="1" indent="-514350">
              <a:buFont typeface="+mj-lt"/>
              <a:buAutoNum type="arabicPeriod"/>
            </a:pPr>
            <a:r>
              <a:rPr lang="en-GB"/>
              <a:t>More women staff and provision for women only activities</a:t>
            </a:r>
          </a:p>
          <a:p>
            <a:pPr marL="971550" lvl="1" indent="-514350">
              <a:buFont typeface="+mj-lt"/>
              <a:buAutoNum type="arabicPeriod"/>
            </a:pPr>
            <a:r>
              <a:rPr lang="en-GB"/>
              <a:t>Group activities that foster social connection</a:t>
            </a:r>
          </a:p>
        </p:txBody>
      </p:sp>
    </p:spTree>
    <p:extLst>
      <p:ext uri="{BB962C8B-B14F-4D97-AF65-F5344CB8AC3E}">
        <p14:creationId xmlns:p14="http://schemas.microsoft.com/office/powerpoint/2010/main" val="821807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3B9C-C9BD-FE57-DAEB-021AE2826249}"/>
              </a:ext>
            </a:extLst>
          </p:cNvPr>
          <p:cNvSpPr>
            <a:spLocks noGrp="1"/>
          </p:cNvSpPr>
          <p:nvPr>
            <p:ph type="title"/>
          </p:nvPr>
        </p:nvSpPr>
        <p:spPr>
          <a:xfrm>
            <a:off x="838200" y="2460562"/>
            <a:ext cx="9770616" cy="1325563"/>
          </a:xfrm>
        </p:spPr>
        <p:txBody>
          <a:bodyPr/>
          <a:lstStyle/>
          <a:p>
            <a:r>
              <a:rPr lang="en-GB"/>
              <a:t>Insights from engagement with women</a:t>
            </a:r>
          </a:p>
        </p:txBody>
      </p:sp>
      <p:sp>
        <p:nvSpPr>
          <p:cNvPr id="3" name="Content Placeholder 2">
            <a:extLst>
              <a:ext uri="{FF2B5EF4-FFF2-40B4-BE49-F238E27FC236}">
                <a16:creationId xmlns:a16="http://schemas.microsoft.com/office/drawing/2014/main" id="{275BC8B9-4EF4-81BA-B81C-0175414D47A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50623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D59C3-B313-49A5-38F3-728EB89093CC}"/>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BE141E5-E414-3361-0831-2E33914AB4DA}"/>
              </a:ext>
            </a:extLst>
          </p:cNvPr>
          <p:cNvSpPr>
            <a:spLocks noGrp="1"/>
          </p:cNvSpPr>
          <p:nvPr>
            <p:ph sz="half" idx="2"/>
          </p:nvPr>
        </p:nvSpPr>
        <p:spPr/>
        <p:txBody>
          <a:bodyPr/>
          <a:lstStyle/>
          <a:p>
            <a:r>
              <a:rPr lang="en-GB"/>
              <a:t>Two-year programme to tackle long term health conditions which drive health inequalities faced by Muslim women</a:t>
            </a:r>
          </a:p>
          <a:p>
            <a:r>
              <a:rPr lang="en-GB"/>
              <a:t>104 Muslim women in Tower Hamlets engaged in focus groups and interviews</a:t>
            </a:r>
          </a:p>
          <a:p>
            <a:r>
              <a:rPr lang="en-GB"/>
              <a:t>Engagement in trusted community spaces</a:t>
            </a:r>
          </a:p>
        </p:txBody>
      </p:sp>
      <p:sp>
        <p:nvSpPr>
          <p:cNvPr id="6" name="Title 5">
            <a:extLst>
              <a:ext uri="{FF2B5EF4-FFF2-40B4-BE49-F238E27FC236}">
                <a16:creationId xmlns:a16="http://schemas.microsoft.com/office/drawing/2014/main" id="{784BE2B5-933C-698E-DBA3-1B2C094B4F0D}"/>
              </a:ext>
            </a:extLst>
          </p:cNvPr>
          <p:cNvSpPr>
            <a:spLocks noGrp="1"/>
          </p:cNvSpPr>
          <p:nvPr>
            <p:ph type="title"/>
          </p:nvPr>
        </p:nvSpPr>
        <p:spPr/>
        <p:txBody>
          <a:bodyPr/>
          <a:lstStyle/>
          <a:p>
            <a:r>
              <a:rPr lang="en-GB"/>
              <a:t>Muslim Women’s Health initiative</a:t>
            </a:r>
          </a:p>
        </p:txBody>
      </p:sp>
      <p:pic>
        <p:nvPicPr>
          <p:cNvPr id="8" name="Content Placeholder 7" descr="Picture of three women leaning their heads together on each other's shoulders, with Limehouse Project and Tower Hamlets logo in the corner.">
            <a:extLst>
              <a:ext uri="{FF2B5EF4-FFF2-40B4-BE49-F238E27FC236}">
                <a16:creationId xmlns:a16="http://schemas.microsoft.com/office/drawing/2014/main" id="{5B9F9A49-3574-AB33-F646-1A4F8E7C4DA2}"/>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1823507"/>
            <a:ext cx="5181600" cy="3911074"/>
          </a:xfrm>
          <a:prstGeom prst="rect">
            <a:avLst/>
          </a:prstGeom>
        </p:spPr>
      </p:pic>
    </p:spTree>
    <p:extLst>
      <p:ext uri="{BB962C8B-B14F-4D97-AF65-F5344CB8AC3E}">
        <p14:creationId xmlns:p14="http://schemas.microsoft.com/office/powerpoint/2010/main" val="2631928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7389-C584-1AB2-1F3E-59C4139E505A}"/>
              </a:ext>
            </a:extLst>
          </p:cNvPr>
          <p:cNvSpPr>
            <a:spLocks noGrp="1"/>
          </p:cNvSpPr>
          <p:nvPr>
            <p:ph type="title"/>
          </p:nvPr>
        </p:nvSpPr>
        <p:spPr/>
        <p:txBody>
          <a:bodyPr>
            <a:normAutofit fontScale="90000"/>
          </a:bodyPr>
          <a:lstStyle/>
          <a:p>
            <a:r>
              <a:rPr lang="en-GB"/>
              <a:t>Findings on challenges facing women align with Women’s Commission</a:t>
            </a:r>
          </a:p>
        </p:txBody>
      </p:sp>
      <p:graphicFrame>
        <p:nvGraphicFramePr>
          <p:cNvPr id="4" name="Content Placeholder 3">
            <a:extLst>
              <a:ext uri="{FF2B5EF4-FFF2-40B4-BE49-F238E27FC236}">
                <a16:creationId xmlns:a16="http://schemas.microsoft.com/office/drawing/2014/main" id="{E7821460-A759-6B48-0261-ECB2355B382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687193744"/>
              </p:ext>
            </p:extLst>
          </p:nvPr>
        </p:nvGraphicFramePr>
        <p:xfrm>
          <a:off x="838200" y="160337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1522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307027B-2AD3-4ADF-3BE7-54FEFBAE4D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49A45-6D8F-7E72-050A-C4DEB9F53302}"/>
              </a:ext>
            </a:extLst>
          </p:cNvPr>
          <p:cNvSpPr>
            <a:spLocks noGrp="1"/>
          </p:cNvSpPr>
          <p:nvPr>
            <p:ph type="title"/>
          </p:nvPr>
        </p:nvSpPr>
        <p:spPr>
          <a:xfrm>
            <a:off x="838200" y="347897"/>
            <a:ext cx="9770616" cy="716835"/>
          </a:xfrm>
        </p:spPr>
        <p:txBody>
          <a:bodyPr>
            <a:normAutofit/>
          </a:bodyPr>
          <a:lstStyle/>
          <a:p>
            <a:r>
              <a:rPr lang="en-GB" sz="2800"/>
              <a:t>Purpose and Scope of The Women’s Commission</a:t>
            </a:r>
          </a:p>
        </p:txBody>
      </p:sp>
      <p:sp>
        <p:nvSpPr>
          <p:cNvPr id="4" name="Content Placeholder 2">
            <a:extLst>
              <a:ext uri="{FF2B5EF4-FFF2-40B4-BE49-F238E27FC236}">
                <a16:creationId xmlns:a16="http://schemas.microsoft.com/office/drawing/2014/main" id="{74C230E8-3ACE-A768-209E-822A5BF6D895}"/>
              </a:ext>
            </a:extLst>
          </p:cNvPr>
          <p:cNvSpPr txBox="1">
            <a:spLocks/>
          </p:cNvSpPr>
          <p:nvPr/>
        </p:nvSpPr>
        <p:spPr>
          <a:xfrm>
            <a:off x="854470" y="1504536"/>
            <a:ext cx="10515600" cy="16461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Arial"/>
                <a:cs typeface="Arial"/>
              </a:rPr>
              <a:t>The Women’s Commission represents a borough-wide commitment to </a:t>
            </a:r>
            <a:r>
              <a:rPr lang="en-GB" sz="2000" b="1">
                <a:latin typeface="Arial"/>
                <a:cs typeface="Arial"/>
              </a:rPr>
              <a:t>addressing inequalities for women </a:t>
            </a:r>
            <a:r>
              <a:rPr lang="en-GB" sz="2000">
                <a:latin typeface="Arial"/>
                <a:cs typeface="Arial"/>
              </a:rPr>
              <a:t>and </a:t>
            </a:r>
            <a:r>
              <a:rPr lang="en-GB" sz="2000" b="1">
                <a:latin typeface="Arial"/>
                <a:cs typeface="Arial"/>
              </a:rPr>
              <a:t>ensuring all women can lead safe, healthy, and fulfilling lives</a:t>
            </a:r>
            <a:r>
              <a:rPr lang="en-GB" sz="2000">
                <a:latin typeface="Arial"/>
                <a:cs typeface="Arial"/>
              </a:rPr>
              <a:t>. </a:t>
            </a:r>
          </a:p>
          <a:p>
            <a:r>
              <a:rPr lang="en-GB" sz="2000">
                <a:latin typeface="Arial"/>
                <a:cs typeface="Arial"/>
              </a:rPr>
              <a:t>A workshop was held with residents in June 2024 to identify </a:t>
            </a:r>
            <a:r>
              <a:rPr lang="en-GB" sz="2000" b="1">
                <a:latin typeface="Arial"/>
                <a:cs typeface="Arial"/>
              </a:rPr>
              <a:t>four key priority areas:</a:t>
            </a:r>
            <a:endParaRPr lang="en-GB" sz="2400" b="1"/>
          </a:p>
        </p:txBody>
      </p:sp>
      <p:sp>
        <p:nvSpPr>
          <p:cNvPr id="3" name="Content Placeholder 2">
            <a:extLst>
              <a:ext uri="{FF2B5EF4-FFF2-40B4-BE49-F238E27FC236}">
                <a16:creationId xmlns:a16="http://schemas.microsoft.com/office/drawing/2014/main" id="{6FA8CCD0-E8B6-A6F6-1BD8-D7E0F8010EDF}"/>
              </a:ext>
              <a:ext uri="{C183D7F6-B498-43B3-948B-1728B52AA6E4}">
                <adec:decorative xmlns:adec="http://schemas.microsoft.com/office/drawing/2017/decorative" val="1"/>
              </a:ext>
            </a:extLst>
          </p:cNvPr>
          <p:cNvSpPr>
            <a:spLocks noGrp="1"/>
          </p:cNvSpPr>
          <p:nvPr>
            <p:ph idx="1"/>
          </p:nvPr>
        </p:nvSpPr>
        <p:spPr>
          <a:xfrm>
            <a:off x="838200" y="1271254"/>
            <a:ext cx="10515600" cy="2666328"/>
          </a:xfrm>
        </p:spPr>
        <p:txBody>
          <a:bodyPr vert="horz" lIns="91440" tIns="45720" rIns="91440" bIns="45720" rtlCol="0" anchor="t">
            <a:noAutofit/>
          </a:bodyPr>
          <a:lstStyle/>
          <a:p>
            <a:pPr marL="0" indent="0" fontAlgn="base">
              <a:buNone/>
            </a:pPr>
            <a:endParaRPr lang="en-GB" sz="1800"/>
          </a:p>
          <a:p>
            <a:pPr lvl="1" fontAlgn="base"/>
            <a:endParaRPr lang="en-GB" sz="1800" b="1"/>
          </a:p>
        </p:txBody>
      </p:sp>
      <p:sp>
        <p:nvSpPr>
          <p:cNvPr id="5" name="Rectangle: Rounded Corners 4">
            <a:extLst>
              <a:ext uri="{FF2B5EF4-FFF2-40B4-BE49-F238E27FC236}">
                <a16:creationId xmlns:a16="http://schemas.microsoft.com/office/drawing/2014/main" id="{1D8F58B2-5491-F520-C619-0094E7DF4CAC}"/>
              </a:ext>
            </a:extLst>
          </p:cNvPr>
          <p:cNvSpPr/>
          <p:nvPr/>
        </p:nvSpPr>
        <p:spPr>
          <a:xfrm>
            <a:off x="992454" y="3456880"/>
            <a:ext cx="2261286" cy="469556"/>
          </a:xfrm>
          <a:prstGeom prst="roundRect">
            <a:avLst/>
          </a:prstGeom>
          <a:solidFill>
            <a:srgbClr val="00B2BC"/>
          </a:solid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Leadership</a:t>
            </a:r>
          </a:p>
        </p:txBody>
      </p:sp>
      <p:sp>
        <p:nvSpPr>
          <p:cNvPr id="9" name="Rectangle: Rounded Corners 8">
            <a:extLst>
              <a:ext uri="{FF2B5EF4-FFF2-40B4-BE49-F238E27FC236}">
                <a16:creationId xmlns:a16="http://schemas.microsoft.com/office/drawing/2014/main" id="{5702D63B-802B-708A-9B24-CECEF4E9B22D}"/>
              </a:ext>
            </a:extLst>
          </p:cNvPr>
          <p:cNvSpPr/>
          <p:nvPr/>
        </p:nvSpPr>
        <p:spPr>
          <a:xfrm>
            <a:off x="992454" y="3998694"/>
            <a:ext cx="2261286" cy="1121474"/>
          </a:xfrm>
          <a:prstGeom prst="roundRect">
            <a:avLst/>
          </a:prstGeom>
          <a:no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Enabling and supporting women to take up decision making roles.</a:t>
            </a:r>
          </a:p>
        </p:txBody>
      </p:sp>
      <p:sp>
        <p:nvSpPr>
          <p:cNvPr id="6" name="Rectangle: Rounded Corners 5">
            <a:extLst>
              <a:ext uri="{FF2B5EF4-FFF2-40B4-BE49-F238E27FC236}">
                <a16:creationId xmlns:a16="http://schemas.microsoft.com/office/drawing/2014/main" id="{7928E76E-C10A-3C0A-9981-3ABA6C353AFB}"/>
              </a:ext>
            </a:extLst>
          </p:cNvPr>
          <p:cNvSpPr/>
          <p:nvPr/>
        </p:nvSpPr>
        <p:spPr>
          <a:xfrm>
            <a:off x="3733458" y="3456880"/>
            <a:ext cx="2261286" cy="469556"/>
          </a:xfrm>
          <a:prstGeom prst="roundRect">
            <a:avLst/>
          </a:prstGeom>
          <a:solidFill>
            <a:srgbClr val="00B2BC"/>
          </a:solid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Safety</a:t>
            </a:r>
          </a:p>
        </p:txBody>
      </p:sp>
      <p:sp>
        <p:nvSpPr>
          <p:cNvPr id="10" name="Rectangle: Rounded Corners 9">
            <a:extLst>
              <a:ext uri="{FF2B5EF4-FFF2-40B4-BE49-F238E27FC236}">
                <a16:creationId xmlns:a16="http://schemas.microsoft.com/office/drawing/2014/main" id="{823EA5B5-C650-0460-4C8F-43523CCCFDB5}"/>
              </a:ext>
            </a:extLst>
          </p:cNvPr>
          <p:cNvSpPr/>
          <p:nvPr/>
        </p:nvSpPr>
        <p:spPr>
          <a:xfrm>
            <a:off x="3717188" y="3998694"/>
            <a:ext cx="2261286" cy="1121474"/>
          </a:xfrm>
          <a:prstGeom prst="roundRect">
            <a:avLst/>
          </a:prstGeom>
          <a:no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rgbClr val="003366"/>
                </a:solidFill>
              </a:rPr>
              <a:t>Gender inclusive design and feeling of safety in public spaces </a:t>
            </a:r>
            <a:endParaRPr lang="en-GB" sz="1400">
              <a:solidFill>
                <a:srgbClr val="003366"/>
              </a:solidFill>
              <a:cs typeface="Arial"/>
            </a:endParaRPr>
          </a:p>
        </p:txBody>
      </p:sp>
      <p:sp>
        <p:nvSpPr>
          <p:cNvPr id="7" name="Rectangle: Rounded Corners 6">
            <a:extLst>
              <a:ext uri="{FF2B5EF4-FFF2-40B4-BE49-F238E27FC236}">
                <a16:creationId xmlns:a16="http://schemas.microsoft.com/office/drawing/2014/main" id="{5DC2D721-8E88-2F41-CEF1-48BDF0BF8222}"/>
              </a:ext>
            </a:extLst>
          </p:cNvPr>
          <p:cNvSpPr/>
          <p:nvPr/>
        </p:nvSpPr>
        <p:spPr>
          <a:xfrm>
            <a:off x="6458192" y="3456880"/>
            <a:ext cx="2261286" cy="469556"/>
          </a:xfrm>
          <a:prstGeom prst="roundRect">
            <a:avLst/>
          </a:prstGeom>
          <a:solidFill>
            <a:srgbClr val="00B2BC"/>
          </a:solid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Health</a:t>
            </a:r>
          </a:p>
        </p:txBody>
      </p:sp>
      <p:sp>
        <p:nvSpPr>
          <p:cNvPr id="11" name="Rectangle: Rounded Corners 10">
            <a:extLst>
              <a:ext uri="{FF2B5EF4-FFF2-40B4-BE49-F238E27FC236}">
                <a16:creationId xmlns:a16="http://schemas.microsoft.com/office/drawing/2014/main" id="{07EF4D7E-ED9E-8F4D-E650-8315EEB1EFC1}"/>
              </a:ext>
            </a:extLst>
          </p:cNvPr>
          <p:cNvSpPr/>
          <p:nvPr/>
        </p:nvSpPr>
        <p:spPr>
          <a:xfrm>
            <a:off x="6458398" y="3998694"/>
            <a:ext cx="2261286" cy="1121474"/>
          </a:xfrm>
          <a:prstGeom prst="roundRect">
            <a:avLst/>
          </a:prstGeom>
          <a:no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rgbClr val="003366"/>
                </a:solidFill>
              </a:rPr>
              <a:t>Improving physical health, healthy eating, and pathways to health services </a:t>
            </a:r>
            <a:endParaRPr lang="en-GB" sz="1400">
              <a:solidFill>
                <a:srgbClr val="003366"/>
              </a:solidFill>
              <a:cs typeface="Arial"/>
            </a:endParaRPr>
          </a:p>
        </p:txBody>
      </p:sp>
      <p:sp>
        <p:nvSpPr>
          <p:cNvPr id="8" name="Rectangle: Rounded Corners 7">
            <a:extLst>
              <a:ext uri="{FF2B5EF4-FFF2-40B4-BE49-F238E27FC236}">
                <a16:creationId xmlns:a16="http://schemas.microsoft.com/office/drawing/2014/main" id="{0C1A6EF8-85D5-35F7-0176-C98085EFD4A4}"/>
              </a:ext>
            </a:extLst>
          </p:cNvPr>
          <p:cNvSpPr/>
          <p:nvPr/>
        </p:nvSpPr>
        <p:spPr>
          <a:xfrm>
            <a:off x="9108784" y="3456880"/>
            <a:ext cx="2261286" cy="469556"/>
          </a:xfrm>
          <a:prstGeom prst="roundRect">
            <a:avLst/>
          </a:prstGeom>
          <a:solidFill>
            <a:srgbClr val="00B2BC"/>
          </a:solid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Employment</a:t>
            </a:r>
          </a:p>
        </p:txBody>
      </p:sp>
      <p:sp>
        <p:nvSpPr>
          <p:cNvPr id="12" name="Rectangle: Rounded Corners 11">
            <a:extLst>
              <a:ext uri="{FF2B5EF4-FFF2-40B4-BE49-F238E27FC236}">
                <a16:creationId xmlns:a16="http://schemas.microsoft.com/office/drawing/2014/main" id="{D0F37AD8-FEC0-BD4B-EA51-0795B8A48D96}"/>
              </a:ext>
            </a:extLst>
          </p:cNvPr>
          <p:cNvSpPr/>
          <p:nvPr/>
        </p:nvSpPr>
        <p:spPr>
          <a:xfrm>
            <a:off x="9092514" y="3998694"/>
            <a:ext cx="2261286" cy="1121474"/>
          </a:xfrm>
          <a:prstGeom prst="roundRect">
            <a:avLst/>
          </a:prstGeom>
          <a:no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rgbClr val="003366"/>
                </a:solidFill>
              </a:rPr>
              <a:t>Removing barriers to secure and flourish within well-paid and fulfilling work</a:t>
            </a:r>
          </a:p>
        </p:txBody>
      </p:sp>
    </p:spTree>
    <p:extLst>
      <p:ext uri="{BB962C8B-B14F-4D97-AF65-F5344CB8AC3E}">
        <p14:creationId xmlns:p14="http://schemas.microsoft.com/office/powerpoint/2010/main" val="1988082707"/>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F4564-F203-3E62-774B-647E463BAB78}"/>
              </a:ext>
            </a:extLst>
          </p:cNvPr>
          <p:cNvSpPr>
            <a:spLocks noGrp="1"/>
          </p:cNvSpPr>
          <p:nvPr>
            <p:ph type="title"/>
          </p:nvPr>
        </p:nvSpPr>
        <p:spPr/>
        <p:txBody>
          <a:bodyPr/>
          <a:lstStyle/>
          <a:p>
            <a:r>
              <a:rPr lang="en-GB"/>
              <a:t>Coproducing health and wellbeing</a:t>
            </a:r>
          </a:p>
        </p:txBody>
      </p:sp>
      <p:pic>
        <p:nvPicPr>
          <p:cNvPr id="9" name="Content Placeholder 8" descr="How we work together. One, as equals. Two, we listen and respect. Three, we share and beenfit. Text is acompanied with images to represent the actions.">
            <a:extLst>
              <a:ext uri="{FF2B5EF4-FFF2-40B4-BE49-F238E27FC236}">
                <a16:creationId xmlns:a16="http://schemas.microsoft.com/office/drawing/2014/main" id="{2F322659-9504-C8F8-5779-ED16B4C12C87}"/>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978955" y="1603375"/>
            <a:ext cx="3073844" cy="4351338"/>
          </a:xfrm>
          <a:prstGeom prst="rect">
            <a:avLst/>
          </a:prstGeom>
        </p:spPr>
      </p:pic>
      <p:pic>
        <p:nvPicPr>
          <p:cNvPr id="7" name="Content Placeholder 6" descr="Coproduction equals working together. If we all work together, we can have better health and care services. Infographic includes many images of people talking to eachother from different ages and settings. Tower Hamlets Together logo is in the bottom left.">
            <a:extLst>
              <a:ext uri="{FF2B5EF4-FFF2-40B4-BE49-F238E27FC236}">
                <a16:creationId xmlns:a16="http://schemas.microsoft.com/office/drawing/2014/main" id="{28F37693-66DD-E5EA-5227-8037B50B54A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389793" y="1603375"/>
            <a:ext cx="4078414" cy="4351338"/>
          </a:xfrm>
          <a:prstGeom prst="rect">
            <a:avLst/>
          </a:prstGeom>
        </p:spPr>
      </p:pic>
    </p:spTree>
    <p:extLst>
      <p:ext uri="{BB962C8B-B14F-4D97-AF65-F5344CB8AC3E}">
        <p14:creationId xmlns:p14="http://schemas.microsoft.com/office/powerpoint/2010/main" val="118417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F717-0573-E0F2-C2F4-8826FC181FD7}"/>
              </a:ext>
            </a:extLst>
          </p:cNvPr>
          <p:cNvSpPr>
            <a:spLocks noGrp="1"/>
          </p:cNvSpPr>
          <p:nvPr>
            <p:ph type="title"/>
          </p:nvPr>
        </p:nvSpPr>
        <p:spPr>
          <a:xfrm>
            <a:off x="838200" y="2503665"/>
            <a:ext cx="9770616" cy="1325563"/>
          </a:xfrm>
        </p:spPr>
        <p:txBody>
          <a:bodyPr>
            <a:normAutofit/>
          </a:bodyPr>
          <a:lstStyle/>
          <a:p>
            <a:r>
              <a:rPr lang="en-GB"/>
              <a:t>Recommendations of women and stories from the community…..</a:t>
            </a:r>
          </a:p>
        </p:txBody>
      </p:sp>
    </p:spTree>
    <p:extLst>
      <p:ext uri="{BB962C8B-B14F-4D97-AF65-F5344CB8AC3E}">
        <p14:creationId xmlns:p14="http://schemas.microsoft.com/office/powerpoint/2010/main" val="2074155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807A0-0700-A566-B13D-5141D5E4A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0226D-DFCB-9C37-A384-6E3E3115DC25}"/>
              </a:ext>
            </a:extLst>
          </p:cNvPr>
          <p:cNvSpPr>
            <a:spLocks noGrp="1"/>
          </p:cNvSpPr>
          <p:nvPr>
            <p:ph type="title"/>
          </p:nvPr>
        </p:nvSpPr>
        <p:spPr>
          <a:xfrm>
            <a:off x="838200" y="1138"/>
            <a:ext cx="11109158" cy="1325563"/>
          </a:xfrm>
        </p:spPr>
        <p:txBody>
          <a:bodyPr>
            <a:normAutofit fontScale="90000"/>
          </a:bodyPr>
          <a:lstStyle/>
          <a:p>
            <a:r>
              <a:rPr lang="en-GB" sz="3600"/>
              <a:t>A holistic approach to health that recognises the importance of social connection and mental wellbeing..</a:t>
            </a:r>
            <a:endParaRPr lang="en-GB"/>
          </a:p>
        </p:txBody>
      </p:sp>
      <p:pic>
        <p:nvPicPr>
          <p:cNvPr id="7" name="Content Placeholder 6" descr="Lansbury and Limehouse East, Afia. &#10;Project Watercolour- Colour your Dayz. Through Afia's skill and expertise, the ladies of the group have grown in confidence and gone on to do their own art at home with their kids. &quot;Truly amazing, supproting, and inspirational&quot;. ">
            <a:extLst>
              <a:ext uri="{FF2B5EF4-FFF2-40B4-BE49-F238E27FC236}">
                <a16:creationId xmlns:a16="http://schemas.microsoft.com/office/drawing/2014/main" id="{624C20D7-B46C-4BEA-EF69-FA578A9818E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99732" y="1603375"/>
            <a:ext cx="7792536" cy="4351338"/>
          </a:xfrm>
          <a:prstGeom prst="rect">
            <a:avLst/>
          </a:prstGeom>
        </p:spPr>
      </p:pic>
    </p:spTree>
    <p:extLst>
      <p:ext uri="{BB962C8B-B14F-4D97-AF65-F5344CB8AC3E}">
        <p14:creationId xmlns:p14="http://schemas.microsoft.com/office/powerpoint/2010/main" val="2596658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5D5CA-3C86-D8AA-445F-48C5FB65B3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92D0C-6C83-36B3-CAAB-09552110BC2C}"/>
              </a:ext>
            </a:extLst>
          </p:cNvPr>
          <p:cNvSpPr>
            <a:spLocks noGrp="1"/>
          </p:cNvSpPr>
          <p:nvPr>
            <p:ph type="title"/>
          </p:nvPr>
        </p:nvSpPr>
        <p:spPr/>
        <p:txBody>
          <a:bodyPr>
            <a:normAutofit fontScale="90000"/>
          </a:bodyPr>
          <a:lstStyle/>
          <a:p>
            <a:r>
              <a:rPr lang="en-GB" sz="3600"/>
              <a:t>Improved ways of distribution of health information that ensures access for all women</a:t>
            </a:r>
            <a:endParaRPr lang="en-GB"/>
          </a:p>
        </p:txBody>
      </p:sp>
      <p:pic>
        <p:nvPicPr>
          <p:cNvPr id="7" name="Content Placeholder 6" descr="Muslim Women's Health Fair. On 4 June 2025, Limehouse Project hosted a landmark health fair for muslim women at the ecology pavilion. 18 different health and wellbeing services hosted stalls at the event. Over 163 local muslim women attended the health fair dedicated to health awareness, empowerment, and community connection.">
            <a:extLst>
              <a:ext uri="{FF2B5EF4-FFF2-40B4-BE49-F238E27FC236}">
                <a16:creationId xmlns:a16="http://schemas.microsoft.com/office/drawing/2014/main" id="{BA2FF4E7-8703-DBD3-C5AE-F4EE591394A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13104" y="1215832"/>
            <a:ext cx="6876709" cy="5051538"/>
          </a:xfrm>
          <a:prstGeom prst="rect">
            <a:avLst/>
          </a:prstGeom>
        </p:spPr>
      </p:pic>
    </p:spTree>
    <p:extLst>
      <p:ext uri="{BB962C8B-B14F-4D97-AF65-F5344CB8AC3E}">
        <p14:creationId xmlns:p14="http://schemas.microsoft.com/office/powerpoint/2010/main" val="3509301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C39D-F652-0C9E-1DFA-B25C2E8D2DB6}"/>
              </a:ext>
            </a:extLst>
          </p:cNvPr>
          <p:cNvSpPr>
            <a:spLocks noGrp="1"/>
          </p:cNvSpPr>
          <p:nvPr>
            <p:ph type="title"/>
          </p:nvPr>
        </p:nvSpPr>
        <p:spPr/>
        <p:txBody>
          <a:bodyPr>
            <a:normAutofit/>
          </a:bodyPr>
          <a:lstStyle/>
          <a:p>
            <a:r>
              <a:rPr lang="en-GB" sz="3600"/>
              <a:t>More affordable and accessible healthy food options</a:t>
            </a:r>
            <a:endParaRPr lang="en-GB"/>
          </a:p>
        </p:txBody>
      </p:sp>
      <p:pic>
        <p:nvPicPr>
          <p:cNvPr id="8" name="Content Placeholder 7" descr="Fruit and vegetable vouchers in children centres. Quote from Alicia, Parent from Tower Hamlets: &quot;I get all my fruit and veggies from Chrisp Street Market. It's close to me and easy to get to. Obviously you want to incorporate healthy foods into your diet and with rose vouchers, im able to get what I need for my son&quot;.">
            <a:extLst>
              <a:ext uri="{FF2B5EF4-FFF2-40B4-BE49-F238E27FC236}">
                <a16:creationId xmlns:a16="http://schemas.microsoft.com/office/drawing/2014/main" id="{370B1A72-1DA3-40F2-992B-1FF2D61A54F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72169" y="1326701"/>
            <a:ext cx="8377001" cy="4716539"/>
          </a:xfrm>
          <a:prstGeom prst="rect">
            <a:avLst/>
          </a:prstGeom>
        </p:spPr>
      </p:pic>
    </p:spTree>
    <p:extLst>
      <p:ext uri="{BB962C8B-B14F-4D97-AF65-F5344CB8AC3E}">
        <p14:creationId xmlns:p14="http://schemas.microsoft.com/office/powerpoint/2010/main" val="4116502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C2B8-45AD-A3A3-2205-433A2AE6E339}"/>
              </a:ext>
            </a:extLst>
          </p:cNvPr>
          <p:cNvSpPr>
            <a:spLocks noGrp="1"/>
          </p:cNvSpPr>
          <p:nvPr>
            <p:ph type="title"/>
          </p:nvPr>
        </p:nvSpPr>
        <p:spPr/>
        <p:txBody>
          <a:bodyPr>
            <a:normAutofit/>
          </a:bodyPr>
          <a:lstStyle/>
          <a:p>
            <a:r>
              <a:rPr lang="en-GB" sz="3600"/>
              <a:t>Group activities that foster social connection</a:t>
            </a:r>
            <a:endParaRPr lang="en-GB"/>
          </a:p>
        </p:txBody>
      </p:sp>
      <p:pic>
        <p:nvPicPr>
          <p:cNvPr id="5" name="Content Placeholder 4" descr="Knit and Natter. The knit and natter group meet at St Pauls Old Ford Church weekly and knit bears, hats and other items to donate to local baby banks and homelessness organisations. The group offers a space to be creative but an amazing support and a space for a chat and cup of tea.&#10;">
            <a:extLst>
              <a:ext uri="{FF2B5EF4-FFF2-40B4-BE49-F238E27FC236}">
                <a16:creationId xmlns:a16="http://schemas.microsoft.com/office/drawing/2014/main" id="{2A8E56E0-427E-EA87-6106-23583690801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4245" y="1603375"/>
            <a:ext cx="7743510" cy="4351338"/>
          </a:xfrm>
          <a:prstGeom prst="rect">
            <a:avLst/>
          </a:prstGeom>
        </p:spPr>
      </p:pic>
    </p:spTree>
    <p:extLst>
      <p:ext uri="{BB962C8B-B14F-4D97-AF65-F5344CB8AC3E}">
        <p14:creationId xmlns:p14="http://schemas.microsoft.com/office/powerpoint/2010/main" val="224141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E654-C87D-57C2-4E47-D2A2F4F63B3A}"/>
              </a:ext>
            </a:extLst>
          </p:cNvPr>
          <p:cNvSpPr>
            <a:spLocks noGrp="1"/>
          </p:cNvSpPr>
          <p:nvPr>
            <p:ph type="title"/>
          </p:nvPr>
        </p:nvSpPr>
        <p:spPr/>
        <p:txBody>
          <a:bodyPr>
            <a:normAutofit/>
          </a:bodyPr>
          <a:lstStyle/>
          <a:p>
            <a:r>
              <a:rPr lang="en-GB" sz="3600"/>
              <a:t>Improved access to growing spaces and community kitchens</a:t>
            </a:r>
            <a:endParaRPr lang="en-GB"/>
          </a:p>
        </p:txBody>
      </p:sp>
      <p:pic>
        <p:nvPicPr>
          <p:cNvPr id="4" name="Content Placeholder 6" descr="Nargis Sultana. Project: Hardofrd Gardening Club. The project gives residents experience of planting their own fruit and vegetables as a healthier alternative to the supermarket. The sessions have included how to plant and grow seasonal fruits and vegetables and educated the community on healthy eating. The sessions have also enabled new freindships to develop and reduce isolation.">
            <a:extLst>
              <a:ext uri="{FF2B5EF4-FFF2-40B4-BE49-F238E27FC236}">
                <a16:creationId xmlns:a16="http://schemas.microsoft.com/office/drawing/2014/main" id="{532311C6-82BE-C67B-5819-BC416A92521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72195" y="1603375"/>
            <a:ext cx="7847609" cy="4351338"/>
          </a:xfrm>
          <a:prstGeom prst="rect">
            <a:avLst/>
          </a:prstGeom>
        </p:spPr>
      </p:pic>
    </p:spTree>
    <p:extLst>
      <p:ext uri="{BB962C8B-B14F-4D97-AF65-F5344CB8AC3E}">
        <p14:creationId xmlns:p14="http://schemas.microsoft.com/office/powerpoint/2010/main" val="784847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E946B-3DA6-0528-9C13-56E000C1AC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B8807-A8F1-B634-8288-2DDEE8F19200}"/>
              </a:ext>
            </a:extLst>
          </p:cNvPr>
          <p:cNvSpPr>
            <a:spLocks noGrp="1"/>
          </p:cNvSpPr>
          <p:nvPr>
            <p:ph type="title"/>
          </p:nvPr>
        </p:nvSpPr>
        <p:spPr/>
        <p:txBody>
          <a:bodyPr>
            <a:normAutofit/>
          </a:bodyPr>
          <a:lstStyle/>
          <a:p>
            <a:r>
              <a:rPr lang="en-GB" sz="3200"/>
              <a:t>More women staff and provision for women only activities</a:t>
            </a:r>
          </a:p>
        </p:txBody>
      </p:sp>
      <p:pic>
        <p:nvPicPr>
          <p:cNvPr id="7" name="Content Placeholder 6" descr="Aasiyah. Confident Me/Girls Time. Aasiyah's project, supported by sporting foundation, has run over several days in August and bought together teenage girls to connect, create, and have fun at Limehouse Youth Centre.">
            <a:extLst>
              <a:ext uri="{FF2B5EF4-FFF2-40B4-BE49-F238E27FC236}">
                <a16:creationId xmlns:a16="http://schemas.microsoft.com/office/drawing/2014/main" id="{839BCCEE-21DB-7052-EC8E-6A1052CBEC4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12125" y="1603375"/>
            <a:ext cx="7767750" cy="4351338"/>
          </a:xfrm>
          <a:prstGeom prst="rect">
            <a:avLst/>
          </a:prstGeom>
        </p:spPr>
      </p:pic>
    </p:spTree>
    <p:extLst>
      <p:ext uri="{BB962C8B-B14F-4D97-AF65-F5344CB8AC3E}">
        <p14:creationId xmlns:p14="http://schemas.microsoft.com/office/powerpoint/2010/main" val="3613736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F059-6862-1FC4-C718-5FF0640F01A1}"/>
              </a:ext>
            </a:extLst>
          </p:cNvPr>
          <p:cNvSpPr>
            <a:spLocks noGrp="1"/>
          </p:cNvSpPr>
          <p:nvPr>
            <p:ph type="title"/>
          </p:nvPr>
        </p:nvSpPr>
        <p:spPr>
          <a:xfrm>
            <a:off x="1037743" y="1860761"/>
            <a:ext cx="10551505" cy="1325563"/>
          </a:xfrm>
        </p:spPr>
        <p:txBody>
          <a:bodyPr>
            <a:noAutofit/>
          </a:bodyPr>
          <a:lstStyle/>
          <a:p>
            <a:r>
              <a:rPr lang="en-GB" sz="4800"/>
              <a:t>Video snapshot of Communities Keeping Well women’s projects</a:t>
            </a:r>
          </a:p>
        </p:txBody>
      </p:sp>
      <p:sp>
        <p:nvSpPr>
          <p:cNvPr id="4" name="TextBox 3" descr="Link to a video on Community Keeping Well.">
            <a:extLst>
              <a:ext uri="{FF2B5EF4-FFF2-40B4-BE49-F238E27FC236}">
                <a16:creationId xmlns:a16="http://schemas.microsoft.com/office/drawing/2014/main" id="{356E8196-4192-07D1-80AA-8B8297213C16}"/>
              </a:ext>
            </a:extLst>
          </p:cNvPr>
          <p:cNvSpPr txBox="1"/>
          <p:nvPr/>
        </p:nvSpPr>
        <p:spPr>
          <a:xfrm>
            <a:off x="1972639" y="3293803"/>
            <a:ext cx="6096000" cy="248209"/>
          </a:xfrm>
          <a:prstGeom prst="rect">
            <a:avLst/>
          </a:prstGeom>
          <a:noFill/>
        </p:spPr>
        <p:txBody>
          <a:bodyPr wrap="square">
            <a:spAutoFit/>
          </a:bodyPr>
          <a:lstStyle/>
          <a:p>
            <a:r>
              <a:rPr lang="en-GB">
                <a:hlinkClick r:id="rId2"/>
              </a:rPr>
              <a:t>CKW women commission on Vimeo</a:t>
            </a:r>
            <a:endParaRPr lang="en-GB"/>
          </a:p>
        </p:txBody>
      </p:sp>
    </p:spTree>
    <p:extLst>
      <p:ext uri="{BB962C8B-B14F-4D97-AF65-F5344CB8AC3E}">
        <p14:creationId xmlns:p14="http://schemas.microsoft.com/office/powerpoint/2010/main" val="2961176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02F1E-490F-6B4F-943C-757016C031F3}"/>
              </a:ext>
            </a:extLst>
          </p:cNvPr>
          <p:cNvSpPr>
            <a:spLocks noGrp="1"/>
          </p:cNvSpPr>
          <p:nvPr>
            <p:ph type="ctrTitle"/>
          </p:nvPr>
        </p:nvSpPr>
        <p:spPr/>
        <p:txBody>
          <a:bodyPr/>
          <a:lstStyle/>
          <a:p>
            <a:r>
              <a:rPr lang="en-GB">
                <a:solidFill>
                  <a:srgbClr val="003366"/>
                </a:solidFill>
                <a:latin typeface="Arial"/>
                <a:cs typeface="Arial"/>
              </a:rPr>
              <a:t>Thank you!</a:t>
            </a:r>
          </a:p>
        </p:txBody>
      </p:sp>
    </p:spTree>
    <p:extLst>
      <p:ext uri="{BB962C8B-B14F-4D97-AF65-F5344CB8AC3E}">
        <p14:creationId xmlns:p14="http://schemas.microsoft.com/office/powerpoint/2010/main" val="193563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5B07-3FEF-5226-2CBB-4569D2B1786D}"/>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23017A4-E17B-B651-DC3B-203CFA945360}"/>
              </a:ext>
              <a:ext uri="{C183D7F6-B498-43B3-948B-1728B52AA6E4}">
                <adec:decorative xmlns:adec="http://schemas.microsoft.com/office/drawing/2017/decorative" val="1"/>
              </a:ext>
            </a:extLst>
          </p:cNvPr>
          <p:cNvCxnSpPr>
            <a:stCxn id="4" idx="3"/>
          </p:cNvCxnSpPr>
          <p:nvPr/>
        </p:nvCxnSpPr>
        <p:spPr>
          <a:xfrm>
            <a:off x="3123489" y="2357455"/>
            <a:ext cx="3481848" cy="734"/>
          </a:xfrm>
          <a:prstGeom prst="line">
            <a:avLst/>
          </a:prstGeom>
          <a:ln w="28575">
            <a:solidFill>
              <a:srgbClr val="00B2B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FBC745-D13A-2989-29C1-1E788B3DA3C5}"/>
              </a:ext>
              <a:ext uri="{C183D7F6-B498-43B3-948B-1728B52AA6E4}">
                <adec:decorative xmlns:adec="http://schemas.microsoft.com/office/drawing/2017/decorative" val="1"/>
              </a:ext>
            </a:extLst>
          </p:cNvPr>
          <p:cNvCxnSpPr>
            <a:stCxn id="16" idx="2"/>
            <a:endCxn id="17" idx="2"/>
          </p:cNvCxnSpPr>
          <p:nvPr/>
        </p:nvCxnSpPr>
        <p:spPr>
          <a:xfrm flipH="1">
            <a:off x="10608816" y="2097414"/>
            <a:ext cx="8983" cy="3781125"/>
          </a:xfrm>
          <a:prstGeom prst="line">
            <a:avLst/>
          </a:prstGeom>
          <a:ln w="1905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3AC758A-2A26-54DC-20FC-5BDA5963089D}"/>
              </a:ext>
            </a:extLst>
          </p:cNvPr>
          <p:cNvSpPr>
            <a:spLocks noGrp="1"/>
          </p:cNvSpPr>
          <p:nvPr>
            <p:ph type="title"/>
          </p:nvPr>
        </p:nvSpPr>
        <p:spPr/>
        <p:txBody>
          <a:bodyPr>
            <a:normAutofit/>
          </a:bodyPr>
          <a:lstStyle/>
          <a:p>
            <a:r>
              <a:rPr lang="en-GB" sz="2800"/>
              <a:t>Engagement Approach – Let’s Talk Tower Hamlets Survey</a:t>
            </a:r>
          </a:p>
        </p:txBody>
      </p:sp>
      <p:sp>
        <p:nvSpPr>
          <p:cNvPr id="3" name="Content Placeholder 2">
            <a:extLst>
              <a:ext uri="{FF2B5EF4-FFF2-40B4-BE49-F238E27FC236}">
                <a16:creationId xmlns:a16="http://schemas.microsoft.com/office/drawing/2014/main" id="{A6D217C3-48E2-DE03-ACDF-D94206C2D2A6}"/>
              </a:ext>
            </a:extLst>
          </p:cNvPr>
          <p:cNvSpPr>
            <a:spLocks noGrp="1"/>
          </p:cNvSpPr>
          <p:nvPr>
            <p:ph idx="1"/>
          </p:nvPr>
        </p:nvSpPr>
        <p:spPr>
          <a:xfrm>
            <a:off x="892873" y="1251018"/>
            <a:ext cx="8772006" cy="5218362"/>
          </a:xfrm>
        </p:spPr>
        <p:txBody>
          <a:bodyPr vert="horz" lIns="91440" tIns="45720" rIns="91440" bIns="45720" rtlCol="0" anchor="t">
            <a:normAutofit/>
          </a:bodyPr>
          <a:lstStyle/>
          <a:p>
            <a:pPr marL="0" indent="0" fontAlgn="base">
              <a:buNone/>
            </a:pPr>
            <a:r>
              <a:rPr lang="en-GB" sz="2000">
                <a:latin typeface="Arial"/>
                <a:cs typeface="Arial"/>
              </a:rPr>
              <a:t>To explore the lived experience of women in leadership, the Commission conducted </a:t>
            </a:r>
            <a:r>
              <a:rPr lang="en-GB" sz="2000" b="1">
                <a:latin typeface="Arial"/>
                <a:cs typeface="Arial"/>
              </a:rPr>
              <a:t>extensive consultation </a:t>
            </a:r>
            <a:r>
              <a:rPr lang="en-GB" sz="2000">
                <a:latin typeface="Arial"/>
                <a:cs typeface="Arial"/>
              </a:rPr>
              <a:t>with residents across the borough:</a:t>
            </a:r>
          </a:p>
          <a:p>
            <a:pPr marL="0" indent="0" fontAlgn="base">
              <a:buNone/>
            </a:pPr>
            <a:endParaRPr lang="en-GB" sz="2000"/>
          </a:p>
          <a:p>
            <a:pPr marL="0" indent="0" fontAlgn="base">
              <a:buNone/>
            </a:pPr>
            <a:endParaRPr lang="en-GB" sz="2000"/>
          </a:p>
          <a:p>
            <a:pPr marL="0" indent="0" fontAlgn="base">
              <a:buNone/>
            </a:pPr>
            <a:endParaRPr lang="en-GB" sz="2000">
              <a:latin typeface="Arial"/>
              <a:cs typeface="Arial"/>
            </a:endParaRPr>
          </a:p>
          <a:p>
            <a:pPr marL="0" indent="0" fontAlgn="base">
              <a:buNone/>
            </a:pPr>
            <a:r>
              <a:rPr lang="en-GB" sz="2000">
                <a:latin typeface="Arial"/>
                <a:cs typeface="Arial"/>
              </a:rPr>
              <a:t> </a:t>
            </a:r>
          </a:p>
          <a:p>
            <a:pPr marL="0" indent="0" fontAlgn="base">
              <a:buNone/>
            </a:pPr>
            <a:endParaRPr lang="en-GB" sz="2000"/>
          </a:p>
          <a:p>
            <a:pPr marL="0" indent="0" fontAlgn="base">
              <a:buNone/>
            </a:pPr>
            <a:endParaRPr lang="en-GB" sz="2000"/>
          </a:p>
        </p:txBody>
      </p:sp>
      <p:sp>
        <p:nvSpPr>
          <p:cNvPr id="4" name="Rectangle: Rounded Corners 3">
            <a:extLst>
              <a:ext uri="{FF2B5EF4-FFF2-40B4-BE49-F238E27FC236}">
                <a16:creationId xmlns:a16="http://schemas.microsoft.com/office/drawing/2014/main" id="{AE1F4089-15D5-177D-9008-083085A7A8FB}"/>
              </a:ext>
            </a:extLst>
          </p:cNvPr>
          <p:cNvSpPr/>
          <p:nvPr/>
        </p:nvSpPr>
        <p:spPr>
          <a:xfrm>
            <a:off x="1170363" y="2062645"/>
            <a:ext cx="1953126" cy="589619"/>
          </a:xfrm>
          <a:prstGeom prst="roundRect">
            <a:avLst/>
          </a:prstGeom>
          <a:solidFill>
            <a:srgbClr val="00B2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Let’s Talk Tower Hamlets Survey</a:t>
            </a:r>
          </a:p>
        </p:txBody>
      </p:sp>
      <p:sp>
        <p:nvSpPr>
          <p:cNvPr id="7" name="Rectangle: Rounded Corners 6">
            <a:extLst>
              <a:ext uri="{FF2B5EF4-FFF2-40B4-BE49-F238E27FC236}">
                <a16:creationId xmlns:a16="http://schemas.microsoft.com/office/drawing/2014/main" id="{3971E4AF-84DC-C39A-1E26-3A8EE847F082}"/>
              </a:ext>
            </a:extLst>
          </p:cNvPr>
          <p:cNvSpPr/>
          <p:nvPr/>
        </p:nvSpPr>
        <p:spPr>
          <a:xfrm>
            <a:off x="6605337" y="2062644"/>
            <a:ext cx="2522134" cy="589619"/>
          </a:xfrm>
          <a:prstGeom prst="roundRect">
            <a:avLst/>
          </a:prstGeom>
          <a:solidFill>
            <a:srgbClr val="00B2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Themed Community Workshops</a:t>
            </a:r>
          </a:p>
        </p:txBody>
      </p:sp>
      <p:sp>
        <p:nvSpPr>
          <p:cNvPr id="8" name="Rectangle: Rounded Corners 7">
            <a:extLst>
              <a:ext uri="{FF2B5EF4-FFF2-40B4-BE49-F238E27FC236}">
                <a16:creationId xmlns:a16="http://schemas.microsoft.com/office/drawing/2014/main" id="{E5DC77B4-3EC5-8FE5-3BED-C705A378CFD4}"/>
              </a:ext>
            </a:extLst>
          </p:cNvPr>
          <p:cNvSpPr/>
          <p:nvPr/>
        </p:nvSpPr>
        <p:spPr>
          <a:xfrm>
            <a:off x="3430568" y="2062644"/>
            <a:ext cx="2867689" cy="561820"/>
          </a:xfrm>
          <a:prstGeom prst="roundRect">
            <a:avLst/>
          </a:prstGeom>
          <a:solidFill>
            <a:srgbClr val="00B2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Supplementary Community Workshops</a:t>
            </a:r>
          </a:p>
        </p:txBody>
      </p:sp>
      <p:sp>
        <p:nvSpPr>
          <p:cNvPr id="12" name="TextBox 11">
            <a:extLst>
              <a:ext uri="{FF2B5EF4-FFF2-40B4-BE49-F238E27FC236}">
                <a16:creationId xmlns:a16="http://schemas.microsoft.com/office/drawing/2014/main" id="{589154B0-BFEE-D74A-208F-A62A2E5A8859}"/>
              </a:ext>
            </a:extLst>
          </p:cNvPr>
          <p:cNvSpPr txBox="1"/>
          <p:nvPr/>
        </p:nvSpPr>
        <p:spPr>
          <a:xfrm>
            <a:off x="883889" y="3057254"/>
            <a:ext cx="8468763" cy="2821285"/>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lang="en-GB" sz="2000">
                <a:solidFill>
                  <a:srgbClr val="003366"/>
                </a:solidFill>
                <a:latin typeface="Arial"/>
                <a:cs typeface="Arial"/>
              </a:rPr>
              <a:t>The survey was hosted on Let’s Talk Tower Hamlets and was open for </a:t>
            </a:r>
            <a:r>
              <a:rPr lang="en-GB" sz="2000" b="1">
                <a:solidFill>
                  <a:srgbClr val="003366"/>
                </a:solidFill>
                <a:latin typeface="Arial"/>
                <a:cs typeface="Arial"/>
              </a:rPr>
              <a:t>eight weeks</a:t>
            </a:r>
            <a:r>
              <a:rPr lang="en-GB" sz="2000">
                <a:solidFill>
                  <a:srgbClr val="003366"/>
                </a:solidFill>
                <a:latin typeface="Arial"/>
                <a:cs typeface="Arial"/>
              </a:rPr>
              <a:t>.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lang="en-GB" sz="2000" b="1">
                <a:solidFill>
                  <a:srgbClr val="003366"/>
                </a:solidFill>
                <a:latin typeface="Arial"/>
                <a:cs typeface="Arial"/>
              </a:rPr>
              <a:t>Accessible survey: </a:t>
            </a:r>
            <a:r>
              <a:rPr lang="en-GB" sz="2000">
                <a:solidFill>
                  <a:srgbClr val="003366"/>
                </a:solidFill>
                <a:latin typeface="Arial"/>
                <a:cs typeface="Arial"/>
              </a:rPr>
              <a:t>offered online, in print, in a simplified format, and translated into Bengali, with support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lang="en-GB" sz="2000" b="1">
                <a:solidFill>
                  <a:srgbClr val="003366"/>
                </a:solidFill>
                <a:latin typeface="Arial"/>
                <a:cs typeface="Arial"/>
              </a:rPr>
              <a:t>Promoted: </a:t>
            </a:r>
            <a:r>
              <a:rPr lang="en-GB" sz="2000">
                <a:solidFill>
                  <a:srgbClr val="003366"/>
                </a:solidFill>
                <a:latin typeface="Arial"/>
                <a:cs typeface="Arial"/>
              </a:rPr>
              <a:t>council communication channels and community organisations</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lang="en-GB" sz="2000" b="1">
                <a:solidFill>
                  <a:srgbClr val="003366"/>
                </a:solidFill>
                <a:latin typeface="Arial"/>
                <a:cs typeface="Arial"/>
              </a:rPr>
              <a:t>Monitoring: </a:t>
            </a:r>
            <a:r>
              <a:rPr lang="en-GB" sz="2000">
                <a:solidFill>
                  <a:srgbClr val="003366"/>
                </a:solidFill>
                <a:latin typeface="Arial"/>
                <a:cs typeface="Arial"/>
              </a:rPr>
              <a:t>weekly, engagement strategies adapted for representation</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lang="en-GB" sz="2000" b="1">
                <a:solidFill>
                  <a:srgbClr val="003366"/>
                </a:solidFill>
                <a:latin typeface="Arial"/>
                <a:cs typeface="Arial"/>
              </a:rPr>
              <a:t>Outreach: </a:t>
            </a:r>
            <a:r>
              <a:rPr lang="en-GB" sz="2000">
                <a:solidFill>
                  <a:srgbClr val="003366"/>
                </a:solidFill>
                <a:latin typeface="Arial"/>
                <a:cs typeface="Arial"/>
              </a:rPr>
              <a:t>7 stalls in 8 weeks, improving access for all women.</a:t>
            </a:r>
            <a:endParaRPr lang="en-GB"/>
          </a:p>
        </p:txBody>
      </p:sp>
      <p:sp>
        <p:nvSpPr>
          <p:cNvPr id="9" name="Rectangle: Rounded Corners 8">
            <a:extLst>
              <a:ext uri="{FF2B5EF4-FFF2-40B4-BE49-F238E27FC236}">
                <a16:creationId xmlns:a16="http://schemas.microsoft.com/office/drawing/2014/main" id="{CBB158B5-0022-5FB4-5643-69F44A6DC446}"/>
              </a:ext>
            </a:extLst>
          </p:cNvPr>
          <p:cNvSpPr/>
          <p:nvPr/>
        </p:nvSpPr>
        <p:spPr>
          <a:xfrm>
            <a:off x="9918503" y="2974144"/>
            <a:ext cx="1398592" cy="636131"/>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TH Women’s Awards</a:t>
            </a:r>
          </a:p>
        </p:txBody>
      </p:sp>
      <p:sp>
        <p:nvSpPr>
          <p:cNvPr id="15" name="Rectangle: Rounded Corners 14">
            <a:extLst>
              <a:ext uri="{FF2B5EF4-FFF2-40B4-BE49-F238E27FC236}">
                <a16:creationId xmlns:a16="http://schemas.microsoft.com/office/drawing/2014/main" id="{2E286E4A-9DBF-C348-F43F-D2A91D524C31}"/>
              </a:ext>
            </a:extLst>
          </p:cNvPr>
          <p:cNvSpPr/>
          <p:nvPr/>
        </p:nvSpPr>
        <p:spPr>
          <a:xfrm>
            <a:off x="9918503" y="4487005"/>
            <a:ext cx="1398592"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Overland Family Hub</a:t>
            </a:r>
          </a:p>
        </p:txBody>
      </p:sp>
      <p:sp>
        <p:nvSpPr>
          <p:cNvPr id="16" name="Rectangle: Rounded Corners 15">
            <a:extLst>
              <a:ext uri="{FF2B5EF4-FFF2-40B4-BE49-F238E27FC236}">
                <a16:creationId xmlns:a16="http://schemas.microsoft.com/office/drawing/2014/main" id="{71786151-C00D-30FD-C18C-9C58A042BC5C}"/>
              </a:ext>
            </a:extLst>
          </p:cNvPr>
          <p:cNvSpPr/>
          <p:nvPr/>
        </p:nvSpPr>
        <p:spPr>
          <a:xfrm>
            <a:off x="9918503" y="1461968"/>
            <a:ext cx="1398591"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Idea Store Whitechapel</a:t>
            </a:r>
          </a:p>
        </p:txBody>
      </p:sp>
      <p:sp>
        <p:nvSpPr>
          <p:cNvPr id="17" name="Rectangle: Rounded Corners 16">
            <a:extLst>
              <a:ext uri="{FF2B5EF4-FFF2-40B4-BE49-F238E27FC236}">
                <a16:creationId xmlns:a16="http://schemas.microsoft.com/office/drawing/2014/main" id="{3B6FEB5C-BC23-5B9C-892F-44E2AE43EE6E}"/>
              </a:ext>
            </a:extLst>
          </p:cNvPr>
          <p:cNvSpPr/>
          <p:nvPr/>
        </p:nvSpPr>
        <p:spPr>
          <a:xfrm>
            <a:off x="9918503" y="5243093"/>
            <a:ext cx="1380625"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Idea Store Chrisp Street</a:t>
            </a:r>
          </a:p>
        </p:txBody>
      </p:sp>
      <p:sp>
        <p:nvSpPr>
          <p:cNvPr id="18" name="Rectangle: Rounded Corners 17">
            <a:extLst>
              <a:ext uri="{FF2B5EF4-FFF2-40B4-BE49-F238E27FC236}">
                <a16:creationId xmlns:a16="http://schemas.microsoft.com/office/drawing/2014/main" id="{C74453E6-DA1B-604B-ABF3-E7B844E9AA25}"/>
              </a:ext>
            </a:extLst>
          </p:cNvPr>
          <p:cNvSpPr/>
          <p:nvPr/>
        </p:nvSpPr>
        <p:spPr>
          <a:xfrm>
            <a:off x="9918503" y="2203431"/>
            <a:ext cx="1398591"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TH Town Hall </a:t>
            </a:r>
            <a:br>
              <a:rPr lang="en-GB" sz="1400">
                <a:solidFill>
                  <a:srgbClr val="003366"/>
                </a:solidFill>
              </a:rPr>
            </a:br>
            <a:r>
              <a:rPr lang="en-GB" sz="1400">
                <a:solidFill>
                  <a:srgbClr val="003366"/>
                </a:solidFill>
              </a:rPr>
              <a:t>x 2</a:t>
            </a:r>
          </a:p>
        </p:txBody>
      </p:sp>
      <p:sp>
        <p:nvSpPr>
          <p:cNvPr id="19" name="Rectangle: Rounded Corners 18">
            <a:extLst>
              <a:ext uri="{FF2B5EF4-FFF2-40B4-BE49-F238E27FC236}">
                <a16:creationId xmlns:a16="http://schemas.microsoft.com/office/drawing/2014/main" id="{7DFD466B-8D04-F530-09D1-92E1A84FCFB0}"/>
              </a:ext>
            </a:extLst>
          </p:cNvPr>
          <p:cNvSpPr/>
          <p:nvPr/>
        </p:nvSpPr>
        <p:spPr>
          <a:xfrm>
            <a:off x="9909519" y="3730917"/>
            <a:ext cx="1398592"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Muslim Women’s Health Fair</a:t>
            </a:r>
          </a:p>
        </p:txBody>
      </p:sp>
    </p:spTree>
    <p:extLst>
      <p:ext uri="{BB962C8B-B14F-4D97-AF65-F5344CB8AC3E}">
        <p14:creationId xmlns:p14="http://schemas.microsoft.com/office/powerpoint/2010/main" val="3045313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4A-7D54-4FAD-BC19-3B3868CED3F5}"/>
              </a:ext>
            </a:extLst>
          </p:cNvPr>
          <p:cNvSpPr>
            <a:spLocks noGrp="1"/>
          </p:cNvSpPr>
          <p:nvPr>
            <p:ph type="ctrTitle"/>
          </p:nvPr>
        </p:nvSpPr>
        <p:spPr/>
        <p:txBody>
          <a:bodyPr>
            <a:normAutofit/>
          </a:bodyPr>
          <a:lstStyle/>
          <a:p>
            <a:r>
              <a:rPr lang="en-GB" sz="4800">
                <a:solidFill>
                  <a:srgbClr val="003366"/>
                </a:solidFill>
                <a:latin typeface="Arial"/>
                <a:cs typeface="Arial"/>
              </a:rPr>
              <a:t>Be Well</a:t>
            </a:r>
          </a:p>
        </p:txBody>
      </p:sp>
      <p:sp>
        <p:nvSpPr>
          <p:cNvPr id="3" name="Subtitle 2">
            <a:extLst>
              <a:ext uri="{FF2B5EF4-FFF2-40B4-BE49-F238E27FC236}">
                <a16:creationId xmlns:a16="http://schemas.microsoft.com/office/drawing/2014/main" id="{C116D53B-FBB0-4102-A292-4C07FA099AD5}"/>
              </a:ext>
            </a:extLst>
          </p:cNvPr>
          <p:cNvSpPr>
            <a:spLocks noGrp="1"/>
          </p:cNvSpPr>
          <p:nvPr>
            <p:ph type="subTitle" idx="1"/>
          </p:nvPr>
        </p:nvSpPr>
        <p:spPr>
          <a:xfrm>
            <a:off x="838200" y="3602038"/>
            <a:ext cx="7186127" cy="1130506"/>
          </a:xfrm>
        </p:spPr>
        <p:txBody>
          <a:bodyPr vert="horz" lIns="91440" tIns="45720" rIns="91440" bIns="45720" rtlCol="0" anchor="t">
            <a:normAutofit/>
          </a:bodyPr>
          <a:lstStyle/>
          <a:p>
            <a:r>
              <a:rPr lang="en-GB" sz="2000">
                <a:solidFill>
                  <a:srgbClr val="003366"/>
                </a:solidFill>
                <a:latin typeface="Arial"/>
                <a:cs typeface="Arial"/>
              </a:rPr>
              <a:t>Supporting Women’s Health &amp; Wellbeing</a:t>
            </a:r>
          </a:p>
        </p:txBody>
      </p:sp>
      <p:sp>
        <p:nvSpPr>
          <p:cNvPr id="5" name="TextBox 4">
            <a:extLst>
              <a:ext uri="{FF2B5EF4-FFF2-40B4-BE49-F238E27FC236}">
                <a16:creationId xmlns:a16="http://schemas.microsoft.com/office/drawing/2014/main" id="{07088D8B-BBD0-D35D-510C-B2556B297309}"/>
              </a:ext>
            </a:extLst>
          </p:cNvPr>
          <p:cNvSpPr txBox="1"/>
          <p:nvPr/>
        </p:nvSpPr>
        <p:spPr>
          <a:xfrm>
            <a:off x="838200" y="6177743"/>
            <a:ext cx="6097162" cy="338554"/>
          </a:xfrm>
          <a:prstGeom prst="rect">
            <a:avLst/>
          </a:prstGeom>
          <a:noFill/>
        </p:spPr>
        <p:txBody>
          <a:bodyPr wrap="square" lIns="91440" tIns="45720" rIns="91440" bIns="45720" anchor="t">
            <a:spAutoFit/>
          </a:bodyPr>
          <a:lstStyle/>
          <a:p>
            <a:r>
              <a:rPr lang="en-GB" sz="1600">
                <a:solidFill>
                  <a:srgbClr val="003366"/>
                </a:solidFill>
              </a:rPr>
              <a:t>Simon Jones, Head of Leisure Operations</a:t>
            </a:r>
            <a:endParaRPr lang="en-GB" sz="1600">
              <a:solidFill>
                <a:srgbClr val="003366"/>
              </a:solidFill>
              <a:cs typeface="Arial"/>
            </a:endParaRPr>
          </a:p>
        </p:txBody>
      </p:sp>
    </p:spTree>
    <p:extLst>
      <p:ext uri="{BB962C8B-B14F-4D97-AF65-F5344CB8AC3E}">
        <p14:creationId xmlns:p14="http://schemas.microsoft.com/office/powerpoint/2010/main" val="257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6BD73-9590-8EBF-538F-79601A188B09}"/>
              </a:ext>
            </a:extLst>
          </p:cNvPr>
          <p:cNvSpPr>
            <a:spLocks noGrp="1"/>
          </p:cNvSpPr>
          <p:nvPr>
            <p:ph type="title"/>
          </p:nvPr>
        </p:nvSpPr>
        <p:spPr>
          <a:xfrm>
            <a:off x="838200" y="499856"/>
            <a:ext cx="6899787" cy="806245"/>
          </a:xfrm>
        </p:spPr>
        <p:txBody>
          <a:bodyPr>
            <a:noAutofit/>
          </a:bodyPr>
          <a:lstStyle/>
          <a:p>
            <a:r>
              <a:rPr lang="en-GB" sz="3200"/>
              <a:t>Background &amp; Achievements</a:t>
            </a:r>
          </a:p>
        </p:txBody>
      </p:sp>
      <p:sp>
        <p:nvSpPr>
          <p:cNvPr id="8" name="TextBox 7">
            <a:extLst>
              <a:ext uri="{FF2B5EF4-FFF2-40B4-BE49-F238E27FC236}">
                <a16:creationId xmlns:a16="http://schemas.microsoft.com/office/drawing/2014/main" id="{CED5E7DC-CB74-8699-B38A-907A9F26E0BE}"/>
              </a:ext>
            </a:extLst>
          </p:cNvPr>
          <p:cNvSpPr txBox="1"/>
          <p:nvPr/>
        </p:nvSpPr>
        <p:spPr>
          <a:xfrm>
            <a:off x="936523" y="1455174"/>
            <a:ext cx="9348019" cy="559961"/>
          </a:xfrm>
          <a:prstGeom prst="rect">
            <a:avLst/>
          </a:prstGeom>
          <a:noFill/>
        </p:spPr>
        <p:txBody>
          <a:bodyPr wrap="square" rtlCol="0">
            <a:spAutoFit/>
          </a:bodyPr>
          <a:lstStyle/>
          <a:p>
            <a:r>
              <a:rPr lang="en-GB" b="1"/>
              <a:t>Action plan submitted: 9th May 2024</a:t>
            </a:r>
          </a:p>
          <a:p>
            <a:endParaRPr lang="en-GB" b="1"/>
          </a:p>
          <a:p>
            <a:r>
              <a:rPr lang="en-GB" b="1"/>
              <a:t>Focus: Supporting women &amp; girls in sport and physical activity</a:t>
            </a:r>
          </a:p>
        </p:txBody>
      </p:sp>
      <p:sp>
        <p:nvSpPr>
          <p:cNvPr id="9" name="TextBox 8">
            <a:extLst>
              <a:ext uri="{FF2B5EF4-FFF2-40B4-BE49-F238E27FC236}">
                <a16:creationId xmlns:a16="http://schemas.microsoft.com/office/drawing/2014/main" id="{97AA34CA-9294-AE90-5895-47C392CAB02E}"/>
              </a:ext>
            </a:extLst>
          </p:cNvPr>
          <p:cNvSpPr txBox="1"/>
          <p:nvPr/>
        </p:nvSpPr>
        <p:spPr>
          <a:xfrm>
            <a:off x="936522" y="2664878"/>
            <a:ext cx="9348019" cy="1651093"/>
          </a:xfrm>
          <a:prstGeom prst="rect">
            <a:avLst/>
          </a:prstGeom>
          <a:noFill/>
        </p:spPr>
        <p:txBody>
          <a:bodyPr wrap="square" rtlCol="0">
            <a:spAutoFit/>
          </a:bodyPr>
          <a:lstStyle/>
          <a:p>
            <a:pPr marL="285750" indent="-285750">
              <a:buFont typeface="Arial" panose="020B0604020202020204" pitchFamily="34" charset="0"/>
              <a:buChar char="•"/>
            </a:pPr>
            <a:r>
              <a:rPr lang="en-GB"/>
              <a:t>1200+ engaged during International Women Week</a:t>
            </a:r>
          </a:p>
          <a:p>
            <a:endParaRPr lang="en-GB"/>
          </a:p>
          <a:p>
            <a:pPr marL="285750" indent="-285750">
              <a:buFont typeface="Arial" panose="020B0604020202020204" pitchFamily="34" charset="0"/>
              <a:buChar char="•"/>
            </a:pPr>
            <a:r>
              <a:rPr lang="en-GB"/>
              <a:t>428 attended </a:t>
            </a:r>
            <a:r>
              <a:rPr lang="en-GB" err="1"/>
              <a:t>OurPark</a:t>
            </a:r>
            <a:r>
              <a:rPr lang="en-GB"/>
              <a:t> women-only sessions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54% of Urban Adventure Base participants are girls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“Find Your…” campaign launched</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New activities: Badminton, Cricket, Box Fit, Self Defence, Running</a:t>
            </a:r>
          </a:p>
          <a:p>
            <a:endParaRPr lang="en-GB"/>
          </a:p>
        </p:txBody>
      </p:sp>
    </p:spTree>
    <p:extLst>
      <p:ext uri="{BB962C8B-B14F-4D97-AF65-F5344CB8AC3E}">
        <p14:creationId xmlns:p14="http://schemas.microsoft.com/office/powerpoint/2010/main" val="133987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E185-1B0D-5C83-00EA-B14F38A9D77F}"/>
              </a:ext>
            </a:extLst>
          </p:cNvPr>
          <p:cNvSpPr>
            <a:spLocks noGrp="1"/>
          </p:cNvSpPr>
          <p:nvPr>
            <p:ph type="title"/>
          </p:nvPr>
        </p:nvSpPr>
        <p:spPr>
          <a:xfrm>
            <a:off x="838200" y="529922"/>
            <a:ext cx="5464277" cy="746114"/>
          </a:xfrm>
        </p:spPr>
        <p:txBody>
          <a:bodyPr>
            <a:normAutofit/>
          </a:bodyPr>
          <a:lstStyle/>
          <a:p>
            <a:r>
              <a:rPr lang="en-GB" sz="3600"/>
              <a:t>Survey Insights</a:t>
            </a:r>
          </a:p>
        </p:txBody>
      </p:sp>
      <p:pic>
        <p:nvPicPr>
          <p:cNvPr id="11" name="Picture 10" descr="Pie chart. Title: Q4 Leisure Membership - Female participation. Female Members 48.8%. Other members: 50.8%. Remaining to target: 0.4%">
            <a:extLst>
              <a:ext uri="{FF2B5EF4-FFF2-40B4-BE49-F238E27FC236}">
                <a16:creationId xmlns:a16="http://schemas.microsoft.com/office/drawing/2014/main" id="{DB19062D-0EEF-5238-93AF-D99873C92E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96341" y="1632154"/>
            <a:ext cx="5853328" cy="4024163"/>
          </a:xfrm>
          <a:prstGeom prst="rect">
            <a:avLst/>
          </a:prstGeom>
        </p:spPr>
      </p:pic>
      <p:pic>
        <p:nvPicPr>
          <p:cNvPr id="13" name="Picture 12" descr="Pie chart, titled: &quot;active lives survey participation rates&quot;. Women active 57.5%. Boys active 37.5%. Girls Active 26.7%. Men active 65.5%">
            <a:extLst>
              <a:ext uri="{FF2B5EF4-FFF2-40B4-BE49-F238E27FC236}">
                <a16:creationId xmlns:a16="http://schemas.microsoft.com/office/drawing/2014/main" id="{16F9478A-FF2D-584E-2E29-145FAFCE9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32155"/>
            <a:ext cx="5853327" cy="4024162"/>
          </a:xfrm>
          <a:prstGeom prst="rect">
            <a:avLst/>
          </a:prstGeom>
        </p:spPr>
      </p:pic>
    </p:spTree>
    <p:extLst>
      <p:ext uri="{BB962C8B-B14F-4D97-AF65-F5344CB8AC3E}">
        <p14:creationId xmlns:p14="http://schemas.microsoft.com/office/powerpoint/2010/main" val="293633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4960A-F4E9-AB82-A249-853CC54AC814}"/>
              </a:ext>
            </a:extLst>
          </p:cNvPr>
          <p:cNvSpPr>
            <a:spLocks noGrp="1"/>
          </p:cNvSpPr>
          <p:nvPr>
            <p:ph type="title"/>
          </p:nvPr>
        </p:nvSpPr>
        <p:spPr>
          <a:xfrm>
            <a:off x="838200" y="495509"/>
            <a:ext cx="6300019" cy="814939"/>
          </a:xfrm>
        </p:spPr>
        <p:txBody>
          <a:bodyPr>
            <a:normAutofit/>
          </a:bodyPr>
          <a:lstStyle/>
          <a:p>
            <a:r>
              <a:rPr lang="en-GB" sz="4000"/>
              <a:t>Breaking Down Barriers</a:t>
            </a:r>
          </a:p>
        </p:txBody>
      </p:sp>
      <p:sp>
        <p:nvSpPr>
          <p:cNvPr id="3" name="Content Placeholder 2">
            <a:extLst>
              <a:ext uri="{FF2B5EF4-FFF2-40B4-BE49-F238E27FC236}">
                <a16:creationId xmlns:a16="http://schemas.microsoft.com/office/drawing/2014/main" id="{25CF123E-1C5F-FAC7-6BF4-6AEDDF0ACE21}"/>
              </a:ext>
              <a:ext uri="{C183D7F6-B498-43B3-948B-1728B52AA6E4}">
                <adec:decorative xmlns:adec="http://schemas.microsoft.com/office/drawing/2017/decorative" val="1"/>
              </a:ext>
            </a:extLst>
          </p:cNvPr>
          <p:cNvSpPr>
            <a:spLocks noGrp="1"/>
          </p:cNvSpPr>
          <p:nvPr>
            <p:ph idx="1"/>
          </p:nvPr>
        </p:nvSpPr>
        <p:spPr>
          <a:xfrm>
            <a:off x="1016225" y="4007018"/>
            <a:ext cx="10515600" cy="4351338"/>
          </a:xfrm>
        </p:spPr>
        <p:txBody>
          <a:bodyPr/>
          <a:lstStyle/>
          <a:p>
            <a:endParaRPr lang="en-GB"/>
          </a:p>
          <a:p>
            <a:endParaRPr lang="en-GB"/>
          </a:p>
        </p:txBody>
      </p:sp>
      <p:sp>
        <p:nvSpPr>
          <p:cNvPr id="4" name="Rectangle 1">
            <a:extLst>
              <a:ext uri="{FF2B5EF4-FFF2-40B4-BE49-F238E27FC236}">
                <a16:creationId xmlns:a16="http://schemas.microsoft.com/office/drawing/2014/main" id="{C0859F32-19A1-0D69-ACB4-75A872016C09}"/>
              </a:ext>
            </a:extLst>
          </p:cNvPr>
          <p:cNvSpPr>
            <a:spLocks noChangeArrowheads="1"/>
          </p:cNvSpPr>
          <p:nvPr/>
        </p:nvSpPr>
        <p:spPr bwMode="auto">
          <a:xfrm>
            <a:off x="838200" y="1437439"/>
            <a:ext cx="8079658"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2000">
                <a:latin typeface="Arial" panose="020B0604020202020204" pitchFamily="34" charset="0"/>
              </a:rPr>
              <a:t>✅ Free swimming for women &amp; girls (16+) </a:t>
            </a:r>
          </a:p>
          <a:p>
            <a:pPr marL="0" marR="0" lvl="0" indent="0" algn="l" defTabSz="914400" rtl="0" eaLnBrk="0" fontAlgn="base" latinLnBrk="0" hangingPunct="0">
              <a:lnSpc>
                <a:spcPct val="100000"/>
              </a:lnSpc>
              <a:spcBef>
                <a:spcPct val="0"/>
              </a:spcBef>
              <a:spcAft>
                <a:spcPct val="0"/>
              </a:spcAft>
              <a:buClrTx/>
              <a:buSzTx/>
              <a:tabLst/>
            </a:pPr>
            <a:endParaRPr lang="en-US" altLang="en-US" sz="20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sz="2000">
                <a:latin typeface="Arial" panose="020B0604020202020204" pitchFamily="34" charset="0"/>
              </a:rPr>
              <a:t>✅ Expanded women-only sessions </a:t>
            </a:r>
          </a:p>
          <a:p>
            <a:pPr marL="0" marR="0" lvl="0" indent="0" algn="l" defTabSz="914400" rtl="0" eaLnBrk="0" fontAlgn="base" latinLnBrk="0" hangingPunct="0">
              <a:lnSpc>
                <a:spcPct val="100000"/>
              </a:lnSpc>
              <a:spcBef>
                <a:spcPct val="0"/>
              </a:spcBef>
              <a:spcAft>
                <a:spcPct val="0"/>
              </a:spcAft>
              <a:buClrTx/>
              <a:buSzTx/>
              <a:tabLst/>
            </a:pPr>
            <a:endParaRPr lang="en-US" altLang="en-US" sz="20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sz="2000">
                <a:latin typeface="Arial" panose="020B0604020202020204" pitchFamily="34" charset="0"/>
              </a:rPr>
              <a:t>✅ Targeted campaigns launched </a:t>
            </a:r>
          </a:p>
          <a:p>
            <a:pPr marL="0" marR="0" lvl="0" indent="0" algn="l" defTabSz="914400" rtl="0" eaLnBrk="0" fontAlgn="base" latinLnBrk="0" hangingPunct="0">
              <a:lnSpc>
                <a:spcPct val="100000"/>
              </a:lnSpc>
              <a:spcBef>
                <a:spcPct val="0"/>
              </a:spcBef>
              <a:spcAft>
                <a:spcPct val="0"/>
              </a:spcAft>
              <a:buClrTx/>
              <a:buSzTx/>
              <a:tabLst/>
            </a:pPr>
            <a:endParaRPr lang="en-US" altLang="en-US" sz="20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sz="2000">
                <a:latin typeface="Arial" panose="020B0604020202020204" pitchFamily="34" charset="0"/>
              </a:rPr>
              <a:t>✅ Lifeguard &amp; fitness instructor training offered </a:t>
            </a:r>
          </a:p>
          <a:p>
            <a:pPr marL="0" marR="0" lvl="0" indent="0" algn="l" defTabSz="914400" rtl="0" eaLnBrk="0" fontAlgn="base" latinLnBrk="0" hangingPunct="0">
              <a:lnSpc>
                <a:spcPct val="100000"/>
              </a:lnSpc>
              <a:spcBef>
                <a:spcPct val="0"/>
              </a:spcBef>
              <a:spcAft>
                <a:spcPct val="0"/>
              </a:spcAft>
              <a:buClrTx/>
              <a:buSzTx/>
              <a:tabLst/>
            </a:pPr>
            <a:endParaRPr lang="en-US" altLang="en-US" sz="20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sz="2000">
                <a:latin typeface="Arial" panose="020B0604020202020204" pitchFamily="34" charset="0"/>
              </a:rPr>
              <a:t>✅ Community engagement via events &amp; social prescribing </a:t>
            </a:r>
          </a:p>
          <a:p>
            <a:pPr marL="0" marR="0" lvl="0" indent="0" algn="l" defTabSz="914400" rtl="0" eaLnBrk="0" fontAlgn="base" latinLnBrk="0" hangingPunct="0">
              <a:lnSpc>
                <a:spcPct val="100000"/>
              </a:lnSpc>
              <a:spcBef>
                <a:spcPct val="0"/>
              </a:spcBef>
              <a:spcAft>
                <a:spcPct val="0"/>
              </a:spcAft>
              <a:buClrTx/>
              <a:buSzTx/>
              <a:tabLst/>
            </a:pPr>
            <a:endParaRPr lang="en-US" altLang="en-US" sz="20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sz="2000">
                <a:latin typeface="Arial" panose="020B0604020202020204" pitchFamily="34" charset="0"/>
              </a:rPr>
              <a:t>✅ Partnership with Women Inclusive Team (e.g. creche) </a:t>
            </a:r>
          </a:p>
          <a:p>
            <a:pPr marL="0" marR="0" lvl="0" indent="0" algn="l" defTabSz="914400" rtl="0" eaLnBrk="0" fontAlgn="base" latinLnBrk="0" hangingPunct="0">
              <a:lnSpc>
                <a:spcPct val="100000"/>
              </a:lnSpc>
              <a:spcBef>
                <a:spcPct val="0"/>
              </a:spcBef>
              <a:spcAft>
                <a:spcPct val="0"/>
              </a:spcAft>
              <a:buClrTx/>
              <a:buSzTx/>
              <a:tabLst/>
            </a:pPr>
            <a:endParaRPr lang="en-US" altLang="en-US" sz="20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sz="2000">
                <a:latin typeface="Arial" panose="020B0604020202020204" pitchFamily="34" charset="0"/>
              </a:rPr>
              <a:t>✅ Hosted pan-London networking with London Sport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Arial" panose="020B0604020202020204" pitchFamily="34" charset="0"/>
            </a:endParaRPr>
          </a:p>
        </p:txBody>
      </p:sp>
    </p:spTree>
    <p:extLst>
      <p:ext uri="{BB962C8B-B14F-4D97-AF65-F5344CB8AC3E}">
        <p14:creationId xmlns:p14="http://schemas.microsoft.com/office/powerpoint/2010/main" val="185007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2F6F-BEA1-95F7-F176-AA55E6C43F00}"/>
              </a:ext>
            </a:extLst>
          </p:cNvPr>
          <p:cNvSpPr>
            <a:spLocks noGrp="1"/>
          </p:cNvSpPr>
          <p:nvPr>
            <p:ph type="title"/>
          </p:nvPr>
        </p:nvSpPr>
        <p:spPr>
          <a:xfrm>
            <a:off x="838200" y="452058"/>
            <a:ext cx="7066935" cy="901841"/>
          </a:xfrm>
        </p:spPr>
        <p:txBody>
          <a:bodyPr>
            <a:normAutofit/>
          </a:bodyPr>
          <a:lstStyle/>
          <a:p>
            <a:r>
              <a:rPr lang="en-GB" sz="3600"/>
              <a:t>What the Numbers Tell Us</a:t>
            </a:r>
          </a:p>
        </p:txBody>
      </p:sp>
      <p:sp>
        <p:nvSpPr>
          <p:cNvPr id="3" name="Content Placeholder 2">
            <a:extLst>
              <a:ext uri="{FF2B5EF4-FFF2-40B4-BE49-F238E27FC236}">
                <a16:creationId xmlns:a16="http://schemas.microsoft.com/office/drawing/2014/main" id="{4A253510-61BC-DC9F-EBDC-2EC2C80FC338}"/>
              </a:ext>
            </a:extLst>
          </p:cNvPr>
          <p:cNvSpPr>
            <a:spLocks noGrp="1"/>
          </p:cNvSpPr>
          <p:nvPr>
            <p:ph idx="1"/>
          </p:nvPr>
        </p:nvSpPr>
        <p:spPr/>
        <p:txBody>
          <a:bodyPr/>
          <a:lstStyle/>
          <a:p>
            <a:pPr marL="0" indent="0">
              <a:buNone/>
            </a:pPr>
            <a:r>
              <a:rPr lang="en-GB" sz="2400"/>
              <a:t>📊 1200+ new members registered</a:t>
            </a:r>
          </a:p>
          <a:p>
            <a:pPr marL="0" indent="0">
              <a:buNone/>
            </a:pPr>
            <a:endParaRPr lang="en-GB" sz="2400"/>
          </a:p>
          <a:p>
            <a:pPr marL="0" indent="0">
              <a:buNone/>
            </a:pPr>
            <a:r>
              <a:rPr lang="en-GB" sz="2400"/>
              <a:t>🧾 LMS captures gender, age, postcode, activity, and centre usage</a:t>
            </a:r>
          </a:p>
          <a:p>
            <a:pPr marL="0" indent="0">
              <a:buNone/>
            </a:pPr>
            <a:endParaRPr lang="en-GB" sz="2400"/>
          </a:p>
          <a:p>
            <a:pPr marL="0" indent="0">
              <a:buNone/>
            </a:pPr>
            <a:r>
              <a:rPr lang="en-GB" sz="2400"/>
              <a:t>📅 Quarterly dashboard reporting started (from Sept 2024)</a:t>
            </a:r>
          </a:p>
          <a:p>
            <a:pPr marL="0" indent="0">
              <a:buNone/>
            </a:pPr>
            <a:endParaRPr lang="en-GB" sz="2400"/>
          </a:p>
          <a:p>
            <a:pPr marL="0" indent="0">
              <a:buNone/>
            </a:pPr>
            <a:r>
              <a:rPr lang="en-GB" sz="2400"/>
              <a:t>📍 Data used to measure social return on investment</a:t>
            </a:r>
          </a:p>
          <a:p>
            <a:endParaRPr lang="en-GB"/>
          </a:p>
        </p:txBody>
      </p:sp>
    </p:spTree>
    <p:extLst>
      <p:ext uri="{BB962C8B-B14F-4D97-AF65-F5344CB8AC3E}">
        <p14:creationId xmlns:p14="http://schemas.microsoft.com/office/powerpoint/2010/main" val="19331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A6A8-4DDA-456A-A6FD-1B90B3573516}"/>
              </a:ext>
            </a:extLst>
          </p:cNvPr>
          <p:cNvSpPr>
            <a:spLocks noGrp="1"/>
          </p:cNvSpPr>
          <p:nvPr>
            <p:ph type="title"/>
          </p:nvPr>
        </p:nvSpPr>
        <p:spPr>
          <a:xfrm>
            <a:off x="838200" y="539101"/>
            <a:ext cx="9770616" cy="642329"/>
          </a:xfrm>
        </p:spPr>
        <p:txBody>
          <a:bodyPr>
            <a:normAutofit/>
          </a:bodyPr>
          <a:lstStyle/>
          <a:p>
            <a:r>
              <a:rPr lang="en-GB" sz="2800"/>
              <a:t>Current Offerings for Women</a:t>
            </a:r>
          </a:p>
        </p:txBody>
      </p:sp>
      <p:sp>
        <p:nvSpPr>
          <p:cNvPr id="3" name="Content Placeholder 2">
            <a:extLst>
              <a:ext uri="{FF2B5EF4-FFF2-40B4-BE49-F238E27FC236}">
                <a16:creationId xmlns:a16="http://schemas.microsoft.com/office/drawing/2014/main" id="{80D25203-FFD8-4406-A69C-A5174D28DC84}"/>
              </a:ext>
            </a:extLst>
          </p:cNvPr>
          <p:cNvSpPr>
            <a:spLocks noGrp="1"/>
          </p:cNvSpPr>
          <p:nvPr>
            <p:ph idx="1"/>
          </p:nvPr>
        </p:nvSpPr>
        <p:spPr>
          <a:xfrm>
            <a:off x="838200" y="1278203"/>
            <a:ext cx="9770616" cy="724285"/>
          </a:xfrm>
        </p:spPr>
        <p:txBody>
          <a:bodyPr>
            <a:normAutofit/>
          </a:bodyPr>
          <a:lstStyle/>
          <a:p>
            <a:pPr marL="0" indent="0">
              <a:buNone/>
            </a:pPr>
            <a:r>
              <a:rPr lang="en-GB" sz="1700" dirty="0"/>
              <a:t>We recognise that spaces for women and girls are limited. </a:t>
            </a:r>
          </a:p>
          <a:p>
            <a:pPr marL="0" indent="0">
              <a:buNone/>
            </a:pPr>
            <a:r>
              <a:rPr lang="en-GB" sz="1700" dirty="0"/>
              <a:t>That’s why we have a dedicated women and girls programme of activities.</a:t>
            </a:r>
          </a:p>
          <a:p>
            <a:pPr marL="0" indent="0">
              <a:buNone/>
            </a:pPr>
            <a:endParaRPr lang="en-GB" sz="1700" dirty="0"/>
          </a:p>
        </p:txBody>
      </p:sp>
      <p:sp>
        <p:nvSpPr>
          <p:cNvPr id="7" name="Content Placeholder 2">
            <a:extLst>
              <a:ext uri="{FF2B5EF4-FFF2-40B4-BE49-F238E27FC236}">
                <a16:creationId xmlns:a16="http://schemas.microsoft.com/office/drawing/2014/main" id="{B9311F57-DB53-E562-F7EC-AD8B48B130CD}"/>
              </a:ext>
            </a:extLst>
          </p:cNvPr>
          <p:cNvSpPr txBox="1">
            <a:spLocks/>
          </p:cNvSpPr>
          <p:nvPr/>
        </p:nvSpPr>
        <p:spPr>
          <a:xfrm>
            <a:off x="838200" y="2267343"/>
            <a:ext cx="10429568" cy="20380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t>Activities:</a:t>
            </a:r>
            <a:r>
              <a:rPr lang="en-GB" sz="1600" dirty="0"/>
              <a:t> Women-only fitness classes, walking groups, wellness workshop.</a:t>
            </a:r>
          </a:p>
          <a:p>
            <a:r>
              <a:rPr lang="en-GB" sz="1600" b="1" dirty="0"/>
              <a:t>Free Swimming: </a:t>
            </a:r>
            <a:r>
              <a:rPr lang="en-GB" sz="1600" dirty="0"/>
              <a:t>Dedicated women’s swim sessions at selected sites.</a:t>
            </a:r>
            <a:endParaRPr lang="en-GB" sz="1600" b="1" dirty="0"/>
          </a:p>
          <a:p>
            <a:r>
              <a:rPr lang="en-GB" sz="1600" b="1" dirty="0" err="1"/>
              <a:t>EmpowerHER</a:t>
            </a:r>
            <a:r>
              <a:rPr lang="en-GB" sz="1600" b="1" dirty="0"/>
              <a:t>:</a:t>
            </a:r>
            <a:r>
              <a:rPr lang="en-GB" sz="1600" dirty="0"/>
              <a:t> A targeted programme supporting women’s physical and mental wellbeing through peer-led activities and mentoring.</a:t>
            </a:r>
          </a:p>
          <a:p>
            <a:r>
              <a:rPr lang="en-GB" sz="1600" dirty="0"/>
              <a:t>Our </a:t>
            </a:r>
            <a:r>
              <a:rPr lang="en-GB" sz="1600" b="1" dirty="0"/>
              <a:t>‘Find your…’ </a:t>
            </a:r>
            <a:r>
              <a:rPr lang="en-GB" sz="1600" dirty="0"/>
              <a:t>campaign is all about empowering women and girls to find their place, their community, their friends and their fun to improve their physical and mental wellbeing. </a:t>
            </a:r>
          </a:p>
        </p:txBody>
      </p:sp>
      <p:sp>
        <p:nvSpPr>
          <p:cNvPr id="6" name="Title 1">
            <a:extLst>
              <a:ext uri="{FF2B5EF4-FFF2-40B4-BE49-F238E27FC236}">
                <a16:creationId xmlns:a16="http://schemas.microsoft.com/office/drawing/2014/main" id="{B560DF24-830A-D31E-4EFA-212A95D4AE6D}"/>
              </a:ext>
              <a:ext uri="{C183D7F6-B498-43B3-948B-1728B52AA6E4}">
                <adec:decorative xmlns:adec="http://schemas.microsoft.com/office/drawing/2017/decorative" val="1"/>
              </a:ext>
            </a:extLst>
          </p:cNvPr>
          <p:cNvSpPr txBox="1">
            <a:spLocks/>
          </p:cNvSpPr>
          <p:nvPr/>
        </p:nvSpPr>
        <p:spPr>
          <a:xfrm>
            <a:off x="838200" y="1194073"/>
            <a:ext cx="9770616" cy="642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366"/>
                </a:solidFill>
                <a:latin typeface="Arial" panose="020B0604020202020204" pitchFamily="34" charset="0"/>
                <a:ea typeface="+mj-ea"/>
                <a:cs typeface="Arial" panose="020B0604020202020204" pitchFamily="34" charset="0"/>
              </a:defRPr>
            </a:lvl1pPr>
          </a:lstStyle>
          <a:p>
            <a:endParaRPr lang="en-GB" sz="2800"/>
          </a:p>
        </p:txBody>
      </p:sp>
      <p:pic>
        <p:nvPicPr>
          <p:cNvPr id="9" name="Picture 8" descr="Picture with Be Well branding, which says: &quot;Swim for free. We have a new free swimming for women and girls aged 16 and over, and men aged 55 and over&quot;">
            <a:extLst>
              <a:ext uri="{FF2B5EF4-FFF2-40B4-BE49-F238E27FC236}">
                <a16:creationId xmlns:a16="http://schemas.microsoft.com/office/drawing/2014/main" id="{DFE063BC-3315-F055-5726-729DD9A39D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2388" y="4305432"/>
            <a:ext cx="5598241" cy="1547123"/>
          </a:xfrm>
          <a:prstGeom prst="rect">
            <a:avLst/>
          </a:prstGeom>
        </p:spPr>
      </p:pic>
    </p:spTree>
    <p:extLst>
      <p:ext uri="{BB962C8B-B14F-4D97-AF65-F5344CB8AC3E}">
        <p14:creationId xmlns:p14="http://schemas.microsoft.com/office/powerpoint/2010/main" val="29066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84C79E-3B2B-68EC-D94D-D08EF5ED35E2}"/>
              </a:ext>
            </a:extLst>
          </p:cNvPr>
          <p:cNvSpPr>
            <a:spLocks noGrp="1"/>
          </p:cNvSpPr>
          <p:nvPr>
            <p:ph type="title"/>
          </p:nvPr>
        </p:nvSpPr>
        <p:spPr>
          <a:xfrm>
            <a:off x="350843" y="269866"/>
            <a:ext cx="8266665" cy="999206"/>
          </a:xfrm>
        </p:spPr>
        <p:txBody>
          <a:bodyPr>
            <a:normAutofit/>
          </a:bodyPr>
          <a:lstStyle/>
          <a:p>
            <a:r>
              <a:rPr lang="en-GB" sz="3200"/>
              <a:t>Free swimming programme</a:t>
            </a:r>
          </a:p>
        </p:txBody>
      </p:sp>
      <p:sp>
        <p:nvSpPr>
          <p:cNvPr id="5" name="Content Placeholder 2" descr="Swim for free posters in english and Bengali. Shows women swimming in a pool with Be Well logo in corner.">
            <a:extLst>
              <a:ext uri="{FF2B5EF4-FFF2-40B4-BE49-F238E27FC236}">
                <a16:creationId xmlns:a16="http://schemas.microsoft.com/office/drawing/2014/main" id="{4C081A20-6A0C-7029-46AD-C9492C941AF3}"/>
              </a:ext>
            </a:extLst>
          </p:cNvPr>
          <p:cNvSpPr>
            <a:spLocks noGrp="1"/>
          </p:cNvSpPr>
          <p:nvPr>
            <p:ph idx="1"/>
          </p:nvPr>
        </p:nvSpPr>
        <p:spPr>
          <a:xfrm>
            <a:off x="838006" y="1513742"/>
            <a:ext cx="3374661" cy="4477407"/>
          </a:xfrm>
        </p:spPr>
        <p:txBody>
          <a:bodyPr vert="horz" lIns="91440" tIns="45720" rIns="91440" bIns="45720" rtlCol="0" anchor="t">
            <a:noAutofit/>
          </a:bodyPr>
          <a:lstStyle/>
          <a:p>
            <a:pPr lvl="1"/>
            <a:endParaRPr lang="en-GB" sz="1200">
              <a:latin typeface="Arial"/>
              <a:cs typeface="Arial"/>
            </a:endParaRPr>
          </a:p>
          <a:p>
            <a:pPr lvl="1"/>
            <a:endParaRPr lang="en-GB" sz="1200">
              <a:latin typeface="Arial"/>
              <a:cs typeface="Arial"/>
            </a:endParaRPr>
          </a:p>
        </p:txBody>
      </p:sp>
      <p:pic>
        <p:nvPicPr>
          <p:cNvPr id="4" name="Picture 3">
            <a:extLst>
              <a:ext uri="{FF2B5EF4-FFF2-40B4-BE49-F238E27FC236}">
                <a16:creationId xmlns:a16="http://schemas.microsoft.com/office/drawing/2014/main" id="{1F0DCB9F-3342-AF09-7653-E3DBD2E47FF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7700" y="1269072"/>
            <a:ext cx="3392737" cy="4716449"/>
          </a:xfrm>
          <a:prstGeom prst="rect">
            <a:avLst/>
          </a:prstGeom>
        </p:spPr>
      </p:pic>
      <p:pic>
        <p:nvPicPr>
          <p:cNvPr id="8" name="Picture 7">
            <a:extLst>
              <a:ext uri="{FF2B5EF4-FFF2-40B4-BE49-F238E27FC236}">
                <a16:creationId xmlns:a16="http://schemas.microsoft.com/office/drawing/2014/main" id="{E9C52C50-0D9C-763D-ABF8-BF58823B0D1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2528" y="1269072"/>
            <a:ext cx="3229452" cy="4716449"/>
          </a:xfrm>
          <a:prstGeom prst="rect">
            <a:avLst/>
          </a:prstGeom>
        </p:spPr>
      </p:pic>
      <p:pic>
        <p:nvPicPr>
          <p:cNvPr id="7" name="Picture 6">
            <a:extLst>
              <a:ext uri="{FF2B5EF4-FFF2-40B4-BE49-F238E27FC236}">
                <a16:creationId xmlns:a16="http://schemas.microsoft.com/office/drawing/2014/main" id="{34471EAE-6B3E-C9F4-5ED6-711667274366}"/>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8947" y="1269072"/>
            <a:ext cx="2326662" cy="2326662"/>
          </a:xfrm>
          <a:prstGeom prst="rect">
            <a:avLst/>
          </a:prstGeom>
        </p:spPr>
      </p:pic>
      <p:pic>
        <p:nvPicPr>
          <p:cNvPr id="10" name="Picture 9">
            <a:extLst>
              <a:ext uri="{FF2B5EF4-FFF2-40B4-BE49-F238E27FC236}">
                <a16:creationId xmlns:a16="http://schemas.microsoft.com/office/drawing/2014/main" id="{366CD122-58AF-BA80-4B60-B39AB9DDD9F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5533" y="3635445"/>
            <a:ext cx="2350076" cy="2350076"/>
          </a:xfrm>
          <a:prstGeom prst="rect">
            <a:avLst/>
          </a:prstGeom>
        </p:spPr>
      </p:pic>
    </p:spTree>
    <p:extLst>
      <p:ext uri="{BB962C8B-B14F-4D97-AF65-F5344CB8AC3E}">
        <p14:creationId xmlns:p14="http://schemas.microsoft.com/office/powerpoint/2010/main" val="404590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FBEB-0580-6F65-5BD2-3D94BF66753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8BC09E7-D60F-0D90-C0FB-9DD781770B9D}"/>
              </a:ext>
            </a:extLst>
          </p:cNvPr>
          <p:cNvSpPr>
            <a:spLocks noGrp="1"/>
          </p:cNvSpPr>
          <p:nvPr>
            <p:ph type="title"/>
          </p:nvPr>
        </p:nvSpPr>
        <p:spPr>
          <a:xfrm>
            <a:off x="661025" y="470963"/>
            <a:ext cx="7775052" cy="578730"/>
          </a:xfrm>
        </p:spPr>
        <p:txBody>
          <a:bodyPr>
            <a:normAutofit/>
          </a:bodyPr>
          <a:lstStyle/>
          <a:p>
            <a:r>
              <a:rPr lang="en-GB" sz="3200"/>
              <a:t>Free swimming buddies and lessons </a:t>
            </a:r>
          </a:p>
        </p:txBody>
      </p:sp>
      <p:pic>
        <p:nvPicPr>
          <p:cNvPr id="13" name="Picture 12" descr="Drawing of an orange T-Shirt with the text: need swim tips? ask me!">
            <a:extLst>
              <a:ext uri="{FF2B5EF4-FFF2-40B4-BE49-F238E27FC236}">
                <a16:creationId xmlns:a16="http://schemas.microsoft.com/office/drawing/2014/main" id="{231E8392-96AD-394C-C116-1D10305CEEE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545972" y="3210475"/>
            <a:ext cx="2392946" cy="2646513"/>
          </a:xfrm>
          <a:prstGeom prst="rect">
            <a:avLst/>
          </a:prstGeom>
        </p:spPr>
      </p:pic>
      <p:pic>
        <p:nvPicPr>
          <p:cNvPr id="6" name="Picture 5" descr="Poster with text: watch out for our poolside swim buddy. Not feeling water confident? Ask our poolside buddy for tips to help improve your confidence in the water safely and improve your swimming technique. For women only during selected female swim times&quot;.">
            <a:extLst>
              <a:ext uri="{FF2B5EF4-FFF2-40B4-BE49-F238E27FC236}">
                <a16:creationId xmlns:a16="http://schemas.microsoft.com/office/drawing/2014/main" id="{03DD69EC-4A48-6395-BD3E-113B2555EAA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230591" y="1270082"/>
            <a:ext cx="3298844" cy="4666045"/>
          </a:xfrm>
          <a:prstGeom prst="rect">
            <a:avLst/>
          </a:prstGeom>
        </p:spPr>
      </p:pic>
      <p:pic>
        <p:nvPicPr>
          <p:cNvPr id="12" name="Picture 11">
            <a:extLst>
              <a:ext uri="{FF2B5EF4-FFF2-40B4-BE49-F238E27FC236}">
                <a16:creationId xmlns:a16="http://schemas.microsoft.com/office/drawing/2014/main" id="{39946048-4597-516B-24B0-F17853B7E30D}"/>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600" b="100000" l="3979" r="96817">
                        <a14:foregroundMark x1="16313" y1="10791" x2="36472" y2="1918"/>
                        <a14:foregroundMark x1="36472" y1="1918" x2="58621" y2="1799"/>
                        <a14:foregroundMark x1="58621" y1="1799" x2="79178" y2="7074"/>
                        <a14:foregroundMark x1="79178" y1="7074" x2="91645" y2="31175"/>
                        <a14:foregroundMark x1="91645" y1="31175" x2="89920" y2="50600"/>
                        <a14:foregroundMark x1="89920" y1="50600" x2="79973" y2="54916"/>
                        <a14:foregroundMark x1="62334" y1="8273" x2="63926" y2="7194"/>
                        <a14:foregroundMark x1="63263" y1="5755" x2="41247" y2="8034"/>
                        <a14:foregroundMark x1="41247" y1="8034" x2="40186" y2="600"/>
                        <a14:foregroundMark x1="9682" y1="34532" x2="4244" y2="43046"/>
                        <a14:foregroundMark x1="22414" y1="95683" x2="53714" y2="94724"/>
                        <a14:foregroundMark x1="53714" y1="94724" x2="76127" y2="97602"/>
                        <a14:foregroundMark x1="76525" y1="97002" x2="69363" y2="95683"/>
                        <a14:foregroundMark x1="59682" y1="25779" x2="59682" y2="25779"/>
                        <a14:foregroundMark x1="39920" y1="1439" x2="63528" y2="1439"/>
                        <a14:foregroundMark x1="78780" y1="8513" x2="91777" y2="26619"/>
                        <a14:foregroundMark x1="91777" y1="33453" x2="95358" y2="42806"/>
                        <a14:foregroundMark x1="92706" y1="36211" x2="96950" y2="47962"/>
                        <a14:foregroundMark x1="20557" y1="61151" x2="24005" y2="99880"/>
                        <a14:foregroundMark x1="20822" y1="97362" x2="76658" y2="97362"/>
                        <a14:foregroundMark x1="22679" y1="96523" x2="18435" y2="54317"/>
                        <a14:foregroundMark x1="18700" y1="51079" x2="18700" y2="82494"/>
                        <a14:backgroundMark x1="75464" y1="98441" x2="80504" y2="98681"/>
                        <a14:backgroundMark x1="75729" y1="97842" x2="75729" y2="97842"/>
                      </a14:backgroundRemoval>
                    </a14:imgEffect>
                  </a14:imgLayer>
                </a14:imgProps>
              </a:ext>
              <a:ext uri="{28A0092B-C50C-407E-A947-70E740481C1C}">
                <a14:useLocalDpi xmlns:a14="http://schemas.microsoft.com/office/drawing/2010/main"/>
              </a:ext>
            </a:extLst>
          </a:blip>
          <a:srcRect/>
          <a:stretch>
            <a:fillRect/>
          </a:stretch>
        </p:blipFill>
        <p:spPr>
          <a:xfrm>
            <a:off x="6893890" y="1270082"/>
            <a:ext cx="2392947" cy="2646514"/>
          </a:xfrm>
          <a:prstGeom prst="rect">
            <a:avLst/>
          </a:prstGeom>
        </p:spPr>
      </p:pic>
    </p:spTree>
    <p:extLst>
      <p:ext uri="{BB962C8B-B14F-4D97-AF65-F5344CB8AC3E}">
        <p14:creationId xmlns:p14="http://schemas.microsoft.com/office/powerpoint/2010/main" val="335815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03C80-7151-6ABB-DFC2-E5E42317FFF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2AB4155-CEFB-CA06-6381-048E387C625B}"/>
              </a:ext>
            </a:extLst>
          </p:cNvPr>
          <p:cNvSpPr>
            <a:spLocks noGrp="1"/>
          </p:cNvSpPr>
          <p:nvPr>
            <p:ph type="title"/>
          </p:nvPr>
        </p:nvSpPr>
        <p:spPr>
          <a:xfrm>
            <a:off x="914836" y="619144"/>
            <a:ext cx="5352337" cy="542114"/>
          </a:xfrm>
        </p:spPr>
        <p:txBody>
          <a:bodyPr>
            <a:noAutofit/>
          </a:bodyPr>
          <a:lstStyle/>
          <a:p>
            <a:r>
              <a:rPr lang="en-GB" sz="3600" err="1"/>
              <a:t>EmpowHER</a:t>
            </a:r>
            <a:r>
              <a:rPr lang="en-GB" sz="3600"/>
              <a:t> Event</a:t>
            </a:r>
          </a:p>
        </p:txBody>
      </p:sp>
      <p:pic>
        <p:nvPicPr>
          <p:cNvPr id="7" name="Picture 6" descr="Poster with text &quot;fun free activities for women and girls&quot;. Shows woman in hijab playing badminton.">
            <a:extLst>
              <a:ext uri="{FF2B5EF4-FFF2-40B4-BE49-F238E27FC236}">
                <a16:creationId xmlns:a16="http://schemas.microsoft.com/office/drawing/2014/main" id="{4CEE19AA-7FFE-A724-373C-2622AA11B8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856" y="1428764"/>
            <a:ext cx="2140878" cy="2140878"/>
          </a:xfrm>
          <a:prstGeom prst="rect">
            <a:avLst/>
          </a:prstGeom>
        </p:spPr>
      </p:pic>
      <p:pic>
        <p:nvPicPr>
          <p:cNvPr id="10" name="Picture 9" descr="Poster with text: pop up creche service&quot;. Image of a group of children playing with toys">
            <a:extLst>
              <a:ext uri="{FF2B5EF4-FFF2-40B4-BE49-F238E27FC236}">
                <a16:creationId xmlns:a16="http://schemas.microsoft.com/office/drawing/2014/main" id="{7B43BC88-E5ED-E301-8BCF-E712D47348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1856" y="3739522"/>
            <a:ext cx="2140878" cy="2140878"/>
          </a:xfrm>
          <a:prstGeom prst="rect">
            <a:avLst/>
          </a:prstGeom>
        </p:spPr>
      </p:pic>
      <p:pic>
        <p:nvPicPr>
          <p:cNvPr id="13" name="Picture 12" descr="Poster with text: female only staff at centres. Image of a woman in blue shirt with Be-well logo helping someone do exercise.">
            <a:extLst>
              <a:ext uri="{FF2B5EF4-FFF2-40B4-BE49-F238E27FC236}">
                <a16:creationId xmlns:a16="http://schemas.microsoft.com/office/drawing/2014/main" id="{D9B771F9-32BF-669A-420C-8E6420E55B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0978" y="1428764"/>
            <a:ext cx="2140878" cy="2140878"/>
          </a:xfrm>
          <a:prstGeom prst="rect">
            <a:avLst/>
          </a:prstGeom>
        </p:spPr>
      </p:pic>
      <p:pic>
        <p:nvPicPr>
          <p:cNvPr id="16" name="Picture 15" descr="Poster with text: health and wellbeing hub. Image of A woman smiling and standing next to another woman.">
            <a:extLst>
              <a:ext uri="{FF2B5EF4-FFF2-40B4-BE49-F238E27FC236}">
                <a16:creationId xmlns:a16="http://schemas.microsoft.com/office/drawing/2014/main" id="{EB94155C-EE61-F8AD-3178-FAFCCCA5F1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09492" y="3739522"/>
            <a:ext cx="2140878" cy="2140878"/>
          </a:xfrm>
          <a:prstGeom prst="rect">
            <a:avLst/>
          </a:prstGeom>
        </p:spPr>
      </p:pic>
      <p:pic>
        <p:nvPicPr>
          <p:cNvPr id="20" name="Picture 19" descr="Poster in Bengali. Image of a woman in hijab playing badminton.">
            <a:extLst>
              <a:ext uri="{FF2B5EF4-FFF2-40B4-BE49-F238E27FC236}">
                <a16:creationId xmlns:a16="http://schemas.microsoft.com/office/drawing/2014/main" id="{9CBDE2A1-A8E7-2725-E027-FDD323336C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80978" y="3739522"/>
            <a:ext cx="2140878" cy="2140878"/>
          </a:xfrm>
          <a:prstGeom prst="rect">
            <a:avLst/>
          </a:prstGeom>
        </p:spPr>
      </p:pic>
      <p:pic>
        <p:nvPicPr>
          <p:cNvPr id="22" name="Picture 21" descr="Poster in Somali. Image of a woman in hijab playing badminton.">
            <a:extLst>
              <a:ext uri="{FF2B5EF4-FFF2-40B4-BE49-F238E27FC236}">
                <a16:creationId xmlns:a16="http://schemas.microsoft.com/office/drawing/2014/main" id="{86F5099B-9905-F9D9-6AB8-0079F0CD129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09492" y="1428764"/>
            <a:ext cx="2140878" cy="2140878"/>
          </a:xfrm>
          <a:prstGeom prst="rect">
            <a:avLst/>
          </a:prstGeom>
        </p:spPr>
      </p:pic>
    </p:spTree>
    <p:extLst>
      <p:ext uri="{BB962C8B-B14F-4D97-AF65-F5344CB8AC3E}">
        <p14:creationId xmlns:p14="http://schemas.microsoft.com/office/powerpoint/2010/main" val="1322993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307027B-2AD3-4ADF-3BE7-54FEFBAE4D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49A45-6D8F-7E72-050A-C4DEB9F53302}"/>
              </a:ext>
            </a:extLst>
          </p:cNvPr>
          <p:cNvSpPr>
            <a:spLocks noGrp="1"/>
          </p:cNvSpPr>
          <p:nvPr>
            <p:ph type="title"/>
          </p:nvPr>
        </p:nvSpPr>
        <p:spPr>
          <a:xfrm>
            <a:off x="838200" y="528269"/>
            <a:ext cx="9770616" cy="716835"/>
          </a:xfrm>
        </p:spPr>
        <p:txBody>
          <a:bodyPr>
            <a:normAutofit/>
          </a:bodyPr>
          <a:lstStyle/>
          <a:p>
            <a:r>
              <a:rPr lang="en-GB" sz="2800"/>
              <a:t>Barriers to Participation - Challenges Faced by Women</a:t>
            </a:r>
          </a:p>
        </p:txBody>
      </p:sp>
      <p:sp>
        <p:nvSpPr>
          <p:cNvPr id="3" name="Content Placeholder 2">
            <a:extLst>
              <a:ext uri="{FF2B5EF4-FFF2-40B4-BE49-F238E27FC236}">
                <a16:creationId xmlns:a16="http://schemas.microsoft.com/office/drawing/2014/main" id="{6FA8CCD0-E8B6-A6F6-1BD8-D7E0F8010EDF}"/>
              </a:ext>
            </a:extLst>
          </p:cNvPr>
          <p:cNvSpPr>
            <a:spLocks noGrp="1"/>
          </p:cNvSpPr>
          <p:nvPr>
            <p:ph idx="1"/>
          </p:nvPr>
        </p:nvSpPr>
        <p:spPr>
          <a:xfrm>
            <a:off x="838200" y="1681252"/>
            <a:ext cx="7712487" cy="3169954"/>
          </a:xfrm>
        </p:spPr>
        <p:txBody>
          <a:bodyPr vert="horz" lIns="91440" tIns="45720" rIns="91440" bIns="45720" rtlCol="0" anchor="t">
            <a:noAutofit/>
          </a:bodyPr>
          <a:lstStyle/>
          <a:p>
            <a:r>
              <a:rPr lang="en-GB" sz="1700">
                <a:latin typeface="Arial"/>
                <a:cs typeface="Arial"/>
              </a:rPr>
              <a:t>Lack of accessible crèche facilities for mothers</a:t>
            </a:r>
          </a:p>
          <a:p>
            <a:pPr marL="0" indent="0">
              <a:buNone/>
            </a:pPr>
            <a:endParaRPr lang="en-GB" sz="1700">
              <a:latin typeface="Arial"/>
              <a:cs typeface="Arial"/>
            </a:endParaRPr>
          </a:p>
          <a:p>
            <a:r>
              <a:rPr lang="en-GB" sz="1700">
                <a:latin typeface="Arial"/>
                <a:cs typeface="Arial"/>
              </a:rPr>
              <a:t>Language barriers limiting engagement and understanding of services</a:t>
            </a:r>
          </a:p>
          <a:p>
            <a:endParaRPr lang="en-GB" sz="1700">
              <a:latin typeface="Arial"/>
              <a:cs typeface="Arial"/>
            </a:endParaRPr>
          </a:p>
          <a:p>
            <a:r>
              <a:rPr lang="en-GB" sz="1700">
                <a:latin typeface="Arial"/>
                <a:cs typeface="Arial"/>
              </a:rPr>
              <a:t>Limited availability of female lifeguards, affecting comfort and cultural inclusion</a:t>
            </a:r>
          </a:p>
          <a:p>
            <a:endParaRPr lang="en-GB" sz="1700">
              <a:latin typeface="Arial"/>
              <a:cs typeface="Arial"/>
            </a:endParaRPr>
          </a:p>
          <a:p>
            <a:r>
              <a:rPr lang="en-GB" sz="1700">
                <a:latin typeface="Arial"/>
                <a:cs typeface="Arial"/>
              </a:rPr>
              <a:t>General lack of awareness or confidence in accessing leisure spaces</a:t>
            </a:r>
          </a:p>
        </p:txBody>
      </p:sp>
      <p:pic>
        <p:nvPicPr>
          <p:cNvPr id="14" name="Graphic 13">
            <a:extLst>
              <a:ext uri="{FF2B5EF4-FFF2-40B4-BE49-F238E27FC236}">
                <a16:creationId xmlns:a16="http://schemas.microsoft.com/office/drawing/2014/main" id="{067899E4-2D5B-6B60-8C34-14F173EB423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0760" y="4249748"/>
            <a:ext cx="781194" cy="781194"/>
          </a:xfrm>
          <a:prstGeom prst="rect">
            <a:avLst/>
          </a:prstGeom>
        </p:spPr>
      </p:pic>
      <p:pic>
        <p:nvPicPr>
          <p:cNvPr id="16" name="Graphic 15">
            <a:extLst>
              <a:ext uri="{FF2B5EF4-FFF2-40B4-BE49-F238E27FC236}">
                <a16:creationId xmlns:a16="http://schemas.microsoft.com/office/drawing/2014/main" id="{ABF705B5-AB21-F2C0-DBFC-8182D5B790D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40760" y="3335348"/>
            <a:ext cx="781194" cy="781194"/>
          </a:xfrm>
          <a:prstGeom prst="rect">
            <a:avLst/>
          </a:prstGeom>
        </p:spPr>
      </p:pic>
      <p:pic>
        <p:nvPicPr>
          <p:cNvPr id="18" name="Graphic 17">
            <a:extLst>
              <a:ext uri="{FF2B5EF4-FFF2-40B4-BE49-F238E27FC236}">
                <a16:creationId xmlns:a16="http://schemas.microsoft.com/office/drawing/2014/main" id="{B537C3B6-DD9A-5B4D-95BC-513AA806F76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40760" y="2420948"/>
            <a:ext cx="781194" cy="781194"/>
          </a:xfrm>
          <a:prstGeom prst="rect">
            <a:avLst/>
          </a:prstGeom>
        </p:spPr>
      </p:pic>
      <p:pic>
        <p:nvPicPr>
          <p:cNvPr id="26" name="Graphic 25">
            <a:extLst>
              <a:ext uri="{FF2B5EF4-FFF2-40B4-BE49-F238E27FC236}">
                <a16:creationId xmlns:a16="http://schemas.microsoft.com/office/drawing/2014/main" id="{E978CE9E-F3B4-9A8A-B43D-62B046FC7BD7}"/>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40760" y="5164148"/>
            <a:ext cx="781194" cy="781194"/>
          </a:xfrm>
          <a:prstGeom prst="rect">
            <a:avLst/>
          </a:prstGeom>
        </p:spPr>
      </p:pic>
      <p:pic>
        <p:nvPicPr>
          <p:cNvPr id="32" name="Graphic 31">
            <a:extLst>
              <a:ext uri="{FF2B5EF4-FFF2-40B4-BE49-F238E27FC236}">
                <a16:creationId xmlns:a16="http://schemas.microsoft.com/office/drawing/2014/main" id="{64D649F6-0162-3AD8-424E-E6BA39D5278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40760" y="1506548"/>
            <a:ext cx="781194" cy="781194"/>
          </a:xfrm>
          <a:prstGeom prst="rect">
            <a:avLst/>
          </a:prstGeom>
        </p:spPr>
      </p:pic>
    </p:spTree>
    <p:extLst>
      <p:ext uri="{BB962C8B-B14F-4D97-AF65-F5344CB8AC3E}">
        <p14:creationId xmlns:p14="http://schemas.microsoft.com/office/powerpoint/2010/main" val="3474270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383B-8ADA-FBF3-37A3-7478AFFDD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1BD45E-74CA-2F8C-D87C-0980BB3464FD}"/>
              </a:ext>
            </a:extLst>
          </p:cNvPr>
          <p:cNvSpPr>
            <a:spLocks noGrp="1"/>
          </p:cNvSpPr>
          <p:nvPr>
            <p:ph type="title"/>
          </p:nvPr>
        </p:nvSpPr>
        <p:spPr>
          <a:xfrm>
            <a:off x="838200" y="211205"/>
            <a:ext cx="9770616" cy="1325563"/>
          </a:xfrm>
        </p:spPr>
        <p:txBody>
          <a:bodyPr>
            <a:normAutofit/>
          </a:bodyPr>
          <a:lstStyle/>
          <a:p>
            <a:r>
              <a:rPr lang="en-GB" sz="2800"/>
              <a:t>Engagement Approach – Community Workshops</a:t>
            </a:r>
          </a:p>
        </p:txBody>
      </p:sp>
      <p:sp>
        <p:nvSpPr>
          <p:cNvPr id="10" name="Content Placeholder 2">
            <a:extLst>
              <a:ext uri="{FF2B5EF4-FFF2-40B4-BE49-F238E27FC236}">
                <a16:creationId xmlns:a16="http://schemas.microsoft.com/office/drawing/2014/main" id="{B615F2EE-5F77-0D6E-ABF9-F11904A38FB4}"/>
              </a:ext>
            </a:extLst>
          </p:cNvPr>
          <p:cNvSpPr>
            <a:spLocks noGrp="1"/>
          </p:cNvSpPr>
          <p:nvPr>
            <p:ph idx="1"/>
          </p:nvPr>
        </p:nvSpPr>
        <p:spPr>
          <a:xfrm>
            <a:off x="838200" y="1465025"/>
            <a:ext cx="8262711" cy="4415397"/>
          </a:xfrm>
        </p:spPr>
        <p:txBody>
          <a:bodyPr vert="horz" lIns="91440" tIns="45720" rIns="91440" bIns="45720" rtlCol="0" anchor="t">
            <a:noAutofit/>
          </a:bodyPr>
          <a:lstStyle/>
          <a:p>
            <a:pPr marL="0" indent="0" fontAlgn="base">
              <a:buNone/>
            </a:pPr>
            <a:r>
              <a:rPr lang="en-GB" sz="2100">
                <a:latin typeface="Arial"/>
                <a:cs typeface="Arial"/>
              </a:rPr>
              <a:t>To gain deeper insight into the lived experiences of women, the Commission convened community workshops. </a:t>
            </a:r>
          </a:p>
          <a:p>
            <a:pPr fontAlgn="base"/>
            <a:r>
              <a:rPr lang="en-GB" sz="2100" b="1">
                <a:latin typeface="Arial"/>
                <a:cs typeface="Arial"/>
              </a:rPr>
              <a:t>From July to September 2025: </a:t>
            </a:r>
            <a:r>
              <a:rPr lang="en-GB" sz="2100">
                <a:latin typeface="Arial"/>
                <a:cs typeface="Arial"/>
              </a:rPr>
              <a:t>two per theme delivered with local partners.</a:t>
            </a:r>
          </a:p>
          <a:p>
            <a:pPr fontAlgn="base"/>
            <a:r>
              <a:rPr lang="en-GB" sz="2100" b="1">
                <a:latin typeface="Arial"/>
                <a:cs typeface="Arial"/>
              </a:rPr>
              <a:t>Participation: </a:t>
            </a:r>
            <a:r>
              <a:rPr lang="en-GB" sz="2100">
                <a:latin typeface="Arial"/>
                <a:cs typeface="Arial"/>
              </a:rPr>
              <a:t>118 women participated in community workshops overall, with 35 attending Health specific workshops delivered in partnership with </a:t>
            </a:r>
            <a:r>
              <a:rPr lang="en-GB" sz="2100" err="1">
                <a:latin typeface="Arial"/>
                <a:cs typeface="Arial"/>
              </a:rPr>
              <a:t>SocietyLinks</a:t>
            </a:r>
            <a:r>
              <a:rPr lang="en-GB" sz="2100">
                <a:latin typeface="Arial"/>
                <a:cs typeface="Arial"/>
              </a:rPr>
              <a:t> and Sister Circle.</a:t>
            </a:r>
          </a:p>
          <a:p>
            <a:pPr fontAlgn="base"/>
            <a:r>
              <a:rPr lang="en-GB" sz="2100" b="1">
                <a:latin typeface="Arial"/>
                <a:cs typeface="Arial"/>
              </a:rPr>
              <a:t>Safe spaces</a:t>
            </a:r>
            <a:r>
              <a:rPr lang="en-GB" sz="2100">
                <a:latin typeface="Arial"/>
                <a:cs typeface="Arial"/>
              </a:rPr>
              <a:t>: trusted venues, women-only, officer support.</a:t>
            </a:r>
          </a:p>
          <a:p>
            <a:pPr fontAlgn="base"/>
            <a:r>
              <a:rPr lang="en-GB" sz="2100" b="1">
                <a:latin typeface="Arial"/>
                <a:cs typeface="Arial"/>
              </a:rPr>
              <a:t>Accessibility: </a:t>
            </a:r>
            <a:r>
              <a:rPr lang="en-GB" sz="2100">
                <a:latin typeface="Arial"/>
                <a:cs typeface="Arial"/>
              </a:rPr>
              <a:t>inclusive venues, translators, participation packs.</a:t>
            </a:r>
          </a:p>
          <a:p>
            <a:pPr fontAlgn="base"/>
            <a:r>
              <a:rPr lang="en-GB" sz="2100" b="1">
                <a:latin typeface="Arial"/>
                <a:cs typeface="Arial"/>
              </a:rPr>
              <a:t>Recognition: </a:t>
            </a:r>
            <a:r>
              <a:rPr lang="en-GB" sz="2100">
                <a:latin typeface="Arial"/>
                <a:cs typeface="Arial"/>
              </a:rPr>
              <a:t>participants renumerated for time and contribution. </a:t>
            </a:r>
          </a:p>
          <a:p>
            <a:pPr marL="0" indent="0" fontAlgn="base">
              <a:buNone/>
            </a:pPr>
            <a:endParaRPr lang="en-GB" sz="2100"/>
          </a:p>
        </p:txBody>
      </p:sp>
      <p:sp>
        <p:nvSpPr>
          <p:cNvPr id="7" name="Speech Bubble: Oval 6">
            <a:extLst>
              <a:ext uri="{FF2B5EF4-FFF2-40B4-BE49-F238E27FC236}">
                <a16:creationId xmlns:a16="http://schemas.microsoft.com/office/drawing/2014/main" id="{4940B07A-7EB0-7464-6A3E-4B5162D74059}"/>
              </a:ext>
            </a:extLst>
          </p:cNvPr>
          <p:cNvSpPr/>
          <p:nvPr/>
        </p:nvSpPr>
        <p:spPr>
          <a:xfrm>
            <a:off x="8931727" y="3644439"/>
            <a:ext cx="2971801" cy="2035928"/>
          </a:xfrm>
          <a:prstGeom prst="wedgeEllipseCallout">
            <a:avLst>
              <a:gd name="adj1" fmla="val 51213"/>
              <a:gd name="adj2" fmla="val 44406"/>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i="1">
                <a:solidFill>
                  <a:srgbClr val="003366"/>
                </a:solidFill>
              </a:rPr>
              <a:t>“We definitely felt heard. Everyone was very vocal and did not hold back. Friendly people running and delivering the event”.</a:t>
            </a:r>
            <a:endParaRPr lang="en-GB" sz="1200" b="1">
              <a:solidFill>
                <a:srgbClr val="003366"/>
              </a:solidFill>
            </a:endParaRPr>
          </a:p>
          <a:p>
            <a:pPr algn="ctr"/>
            <a:r>
              <a:rPr lang="en-GB" sz="1200" b="1">
                <a:solidFill>
                  <a:srgbClr val="003366"/>
                </a:solidFill>
              </a:rPr>
              <a:t>Participant from </a:t>
            </a:r>
            <a:r>
              <a:rPr lang="en-GB" sz="1200" b="1" err="1">
                <a:solidFill>
                  <a:srgbClr val="003366"/>
                </a:solidFill>
              </a:rPr>
              <a:t>SocietyLinks</a:t>
            </a:r>
            <a:r>
              <a:rPr lang="en-GB" sz="1200" b="1">
                <a:solidFill>
                  <a:srgbClr val="003366"/>
                </a:solidFill>
              </a:rPr>
              <a:t> workshop</a:t>
            </a:r>
            <a:endParaRPr lang="en-GB"/>
          </a:p>
        </p:txBody>
      </p:sp>
      <p:sp>
        <p:nvSpPr>
          <p:cNvPr id="5" name="Speech Bubble: Oval 4">
            <a:extLst>
              <a:ext uri="{FF2B5EF4-FFF2-40B4-BE49-F238E27FC236}">
                <a16:creationId xmlns:a16="http://schemas.microsoft.com/office/drawing/2014/main" id="{CF5A9DAF-EE59-BD76-447C-F1978EB28F33}"/>
              </a:ext>
            </a:extLst>
          </p:cNvPr>
          <p:cNvSpPr/>
          <p:nvPr/>
        </p:nvSpPr>
        <p:spPr>
          <a:xfrm>
            <a:off x="8931726" y="1393607"/>
            <a:ext cx="2971801" cy="2035928"/>
          </a:xfrm>
          <a:prstGeom prst="wedgeEllipseCallout">
            <a:avLst>
              <a:gd name="adj1" fmla="val 51213"/>
              <a:gd name="adj2" fmla="val 44406"/>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200" i="1">
                <a:solidFill>
                  <a:srgbClr val="003366"/>
                </a:solidFill>
              </a:rPr>
              <a:t>"The discussion that were held amongst everyone was enlightening. We felt that we were being listened to and all feedback was being taken on board"</a:t>
            </a:r>
            <a:endParaRPr lang="en-GB" sz="1200" i="1">
              <a:solidFill>
                <a:srgbClr val="003366"/>
              </a:solidFill>
              <a:cs typeface="Arial"/>
            </a:endParaRPr>
          </a:p>
          <a:p>
            <a:pPr algn="ctr"/>
            <a:r>
              <a:rPr lang="en-GB" sz="1200" b="1">
                <a:solidFill>
                  <a:srgbClr val="003366"/>
                </a:solidFill>
              </a:rPr>
              <a:t>Participant from Sister Circle workshop</a:t>
            </a:r>
            <a:endParaRPr lang="en-GB" err="1"/>
          </a:p>
        </p:txBody>
      </p:sp>
    </p:spTree>
    <p:extLst>
      <p:ext uri="{BB962C8B-B14F-4D97-AF65-F5344CB8AC3E}">
        <p14:creationId xmlns:p14="http://schemas.microsoft.com/office/powerpoint/2010/main" val="3299270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383B-8ADA-FBF3-37A3-7478AFFDD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1BD45E-74CA-2F8C-D87C-0980BB3464FD}"/>
              </a:ext>
            </a:extLst>
          </p:cNvPr>
          <p:cNvSpPr>
            <a:spLocks noGrp="1"/>
          </p:cNvSpPr>
          <p:nvPr>
            <p:ph type="title"/>
          </p:nvPr>
        </p:nvSpPr>
        <p:spPr>
          <a:xfrm>
            <a:off x="838200" y="497288"/>
            <a:ext cx="9770616" cy="549178"/>
          </a:xfrm>
        </p:spPr>
        <p:txBody>
          <a:bodyPr>
            <a:normAutofit/>
          </a:bodyPr>
          <a:lstStyle/>
          <a:p>
            <a:r>
              <a:rPr lang="en-GB" sz="2800"/>
              <a:t>Data &amp; Insights</a:t>
            </a:r>
          </a:p>
        </p:txBody>
      </p:sp>
      <p:sp>
        <p:nvSpPr>
          <p:cNvPr id="11" name="TextBox 10">
            <a:extLst>
              <a:ext uri="{FF2B5EF4-FFF2-40B4-BE49-F238E27FC236}">
                <a16:creationId xmlns:a16="http://schemas.microsoft.com/office/drawing/2014/main" id="{B37754A4-F984-70BC-7A81-9706972A0E7A}"/>
              </a:ext>
            </a:extLst>
          </p:cNvPr>
          <p:cNvSpPr txBox="1"/>
          <p:nvPr/>
        </p:nvSpPr>
        <p:spPr>
          <a:xfrm>
            <a:off x="838200" y="1157858"/>
            <a:ext cx="6097162" cy="248209"/>
          </a:xfrm>
          <a:prstGeom prst="rect">
            <a:avLst/>
          </a:prstGeom>
          <a:noFill/>
        </p:spPr>
        <p:txBody>
          <a:bodyPr wrap="square">
            <a:spAutoFit/>
          </a:bodyPr>
          <a:lstStyle/>
          <a:p>
            <a:r>
              <a:rPr lang="en-GB"/>
              <a:t>Understanding Participation – 4Global Data</a:t>
            </a:r>
          </a:p>
        </p:txBody>
      </p:sp>
      <p:sp>
        <p:nvSpPr>
          <p:cNvPr id="6" name="Content Placeholder 2">
            <a:extLst>
              <a:ext uri="{FF2B5EF4-FFF2-40B4-BE49-F238E27FC236}">
                <a16:creationId xmlns:a16="http://schemas.microsoft.com/office/drawing/2014/main" id="{BB19C6E1-EF70-4A4C-C0CE-2DF7392503BE}"/>
              </a:ext>
            </a:extLst>
          </p:cNvPr>
          <p:cNvSpPr txBox="1">
            <a:spLocks/>
          </p:cNvSpPr>
          <p:nvPr/>
        </p:nvSpPr>
        <p:spPr>
          <a:xfrm>
            <a:off x="838201" y="1658942"/>
            <a:ext cx="8059994" cy="12907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600">
                <a:latin typeface="Arial"/>
                <a:cs typeface="Arial"/>
              </a:rPr>
              <a:t>Usage trends by gender, age, and location</a:t>
            </a:r>
          </a:p>
          <a:p>
            <a:pPr fontAlgn="base"/>
            <a:r>
              <a:rPr lang="en-GB" sz="1600">
                <a:latin typeface="Arial"/>
                <a:cs typeface="Arial"/>
              </a:rPr>
              <a:t>Drop-off rates and peak engagement times</a:t>
            </a:r>
          </a:p>
          <a:p>
            <a:pPr fontAlgn="base"/>
            <a:r>
              <a:rPr lang="en-GB" sz="1600">
                <a:latin typeface="Arial"/>
                <a:cs typeface="Arial"/>
              </a:rPr>
              <a:t>Identified gaps in participation among women from ethnic minority backgrounds</a:t>
            </a:r>
          </a:p>
          <a:p>
            <a:pPr fontAlgn="base"/>
            <a:r>
              <a:rPr lang="en-GB" sz="1600">
                <a:latin typeface="Arial"/>
                <a:cs typeface="Arial"/>
              </a:rPr>
              <a:t>Data used to inform programme design and resource allocation</a:t>
            </a:r>
          </a:p>
          <a:p>
            <a:pPr fontAlgn="base"/>
            <a:endParaRPr lang="en-GB" sz="1600">
              <a:latin typeface="Arial"/>
              <a:cs typeface="Arial"/>
            </a:endParaRPr>
          </a:p>
          <a:p>
            <a:pPr marL="0" indent="0" fontAlgn="base">
              <a:buNone/>
            </a:pPr>
            <a:endParaRPr lang="en-GB" sz="1600">
              <a:highlight>
                <a:srgbClr val="FFFF00"/>
              </a:highlight>
              <a:latin typeface="Arial"/>
              <a:cs typeface="Arial"/>
            </a:endParaRPr>
          </a:p>
        </p:txBody>
      </p:sp>
      <p:pic>
        <p:nvPicPr>
          <p:cNvPr id="3" name="Picture 2" descr="A bar chart showing female attendance at be well varying between 1000 and 3500 between May 2024 and September 2025. The peak is at September 2025 with a range between 3000 to 3500, and the lowest is during December 2024 with approximate attendance of 1500.">
            <a:extLst>
              <a:ext uri="{FF2B5EF4-FFF2-40B4-BE49-F238E27FC236}">
                <a16:creationId xmlns:a16="http://schemas.microsoft.com/office/drawing/2014/main" id="{67E4E516-DA1A-38C2-6C94-CE9A9A65D067}"/>
              </a:ext>
            </a:extLst>
          </p:cNvPr>
          <p:cNvPicPr>
            <a:picLocks noChangeAspect="1"/>
          </p:cNvPicPr>
          <p:nvPr/>
        </p:nvPicPr>
        <p:blipFill>
          <a:blip r:embed="rId3" cstate="email">
            <a:extLst>
              <a:ext uri="{28A0092B-C50C-407E-A947-70E740481C1C}">
                <a14:useLocalDpi xmlns:a14="http://schemas.microsoft.com/office/drawing/2010/main"/>
              </a:ext>
            </a:extLst>
          </a:blip>
          <a:srcRect l="703" t="1796" r="1290" b="2695"/>
          <a:stretch>
            <a:fillRect/>
          </a:stretch>
        </p:blipFill>
        <p:spPr>
          <a:xfrm>
            <a:off x="1282513" y="3182234"/>
            <a:ext cx="8881989" cy="2968351"/>
          </a:xfrm>
          <a:prstGeom prst="rect">
            <a:avLst/>
          </a:prstGeom>
        </p:spPr>
      </p:pic>
    </p:spTree>
    <p:extLst>
      <p:ext uri="{BB962C8B-B14F-4D97-AF65-F5344CB8AC3E}">
        <p14:creationId xmlns:p14="http://schemas.microsoft.com/office/powerpoint/2010/main" val="77174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5B07-3FEF-5226-2CBB-4569D2B17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C758A-2A26-54DC-20FC-5BDA5963089D}"/>
              </a:ext>
            </a:extLst>
          </p:cNvPr>
          <p:cNvSpPr>
            <a:spLocks noGrp="1"/>
          </p:cNvSpPr>
          <p:nvPr>
            <p:ph type="title"/>
          </p:nvPr>
        </p:nvSpPr>
        <p:spPr>
          <a:xfrm>
            <a:off x="866121" y="453710"/>
            <a:ext cx="9770616" cy="670094"/>
          </a:xfrm>
        </p:spPr>
        <p:txBody>
          <a:bodyPr>
            <a:normAutofit/>
          </a:bodyPr>
          <a:lstStyle/>
          <a:p>
            <a:r>
              <a:rPr lang="en-GB" sz="2800"/>
              <a:t>Marketing &amp; Outreach</a:t>
            </a:r>
          </a:p>
        </p:txBody>
      </p:sp>
      <p:sp>
        <p:nvSpPr>
          <p:cNvPr id="5" name="Title 1">
            <a:extLst>
              <a:ext uri="{FF2B5EF4-FFF2-40B4-BE49-F238E27FC236}">
                <a16:creationId xmlns:a16="http://schemas.microsoft.com/office/drawing/2014/main" id="{0C74ADDB-7795-B223-2CE6-415225B7A2D3}"/>
              </a:ext>
            </a:extLst>
          </p:cNvPr>
          <p:cNvSpPr txBox="1">
            <a:spLocks/>
          </p:cNvSpPr>
          <p:nvPr/>
        </p:nvSpPr>
        <p:spPr>
          <a:xfrm>
            <a:off x="866121" y="1123804"/>
            <a:ext cx="9770616" cy="6700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366"/>
                </a:solidFill>
                <a:latin typeface="Arial" panose="020B0604020202020204" pitchFamily="34" charset="0"/>
                <a:ea typeface="+mj-ea"/>
                <a:cs typeface="Arial" panose="020B0604020202020204" pitchFamily="34" charset="0"/>
              </a:defRPr>
            </a:lvl1pPr>
          </a:lstStyle>
          <a:p>
            <a:r>
              <a:rPr lang="en-GB" sz="1800"/>
              <a:t>How We’re Communicating</a:t>
            </a:r>
          </a:p>
        </p:txBody>
      </p:sp>
      <p:sp>
        <p:nvSpPr>
          <p:cNvPr id="3" name="Content Placeholder 2">
            <a:extLst>
              <a:ext uri="{FF2B5EF4-FFF2-40B4-BE49-F238E27FC236}">
                <a16:creationId xmlns:a16="http://schemas.microsoft.com/office/drawing/2014/main" id="{A6D217C3-48E2-DE03-ACDF-D94206C2D2A6}"/>
              </a:ext>
            </a:extLst>
          </p:cNvPr>
          <p:cNvSpPr>
            <a:spLocks noGrp="1"/>
          </p:cNvSpPr>
          <p:nvPr>
            <p:ph idx="1"/>
          </p:nvPr>
        </p:nvSpPr>
        <p:spPr>
          <a:xfrm>
            <a:off x="866121" y="1982360"/>
            <a:ext cx="6602642" cy="2722261"/>
          </a:xfrm>
        </p:spPr>
        <p:txBody>
          <a:bodyPr vert="horz" lIns="91440" tIns="45720" rIns="91440" bIns="45720" rtlCol="0" anchor="t">
            <a:normAutofit/>
          </a:bodyPr>
          <a:lstStyle/>
          <a:p>
            <a:pPr fontAlgn="base"/>
            <a:r>
              <a:rPr lang="en-GB" sz="1600"/>
              <a:t>Social media campaigns tailored to women’s wellbeing</a:t>
            </a:r>
          </a:p>
          <a:p>
            <a:pPr fontAlgn="base"/>
            <a:endParaRPr lang="en-GB" sz="1600"/>
          </a:p>
          <a:p>
            <a:pPr fontAlgn="base"/>
            <a:r>
              <a:rPr lang="en-GB" sz="1600"/>
              <a:t>Posters and flyers in community hubs, GP surgeries, and schools</a:t>
            </a:r>
          </a:p>
          <a:p>
            <a:pPr fontAlgn="base"/>
            <a:endParaRPr lang="en-GB" sz="1600"/>
          </a:p>
          <a:p>
            <a:pPr fontAlgn="base"/>
            <a:r>
              <a:rPr lang="en-GB" sz="1600"/>
              <a:t>Outreach through local women’s groups and cultural organisations</a:t>
            </a:r>
          </a:p>
          <a:p>
            <a:pPr fontAlgn="base"/>
            <a:endParaRPr lang="en-GB" sz="1600"/>
          </a:p>
          <a:p>
            <a:pPr fontAlgn="base"/>
            <a:r>
              <a:rPr lang="en-GB" sz="1600"/>
              <a:t>Feedback shows need for more inclusive and multilingual materials</a:t>
            </a:r>
            <a:endParaRPr lang="en-GB" sz="2000"/>
          </a:p>
        </p:txBody>
      </p:sp>
      <p:pic>
        <p:nvPicPr>
          <p:cNvPr id="13" name="Graphic 12">
            <a:extLst>
              <a:ext uri="{FF2B5EF4-FFF2-40B4-BE49-F238E27FC236}">
                <a16:creationId xmlns:a16="http://schemas.microsoft.com/office/drawing/2014/main" id="{F1945C40-6500-5969-D271-CE54208A912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2285" y="3429000"/>
            <a:ext cx="914400" cy="914400"/>
          </a:xfrm>
          <a:prstGeom prst="rect">
            <a:avLst/>
          </a:prstGeom>
        </p:spPr>
      </p:pic>
      <p:pic>
        <p:nvPicPr>
          <p:cNvPr id="22" name="Graphic 21">
            <a:extLst>
              <a:ext uri="{FF2B5EF4-FFF2-40B4-BE49-F238E27FC236}">
                <a16:creationId xmlns:a16="http://schemas.microsoft.com/office/drawing/2014/main" id="{F6219079-4E2E-BDB6-8AC4-A07A3F299B6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285" y="2286007"/>
            <a:ext cx="914400" cy="914400"/>
          </a:xfrm>
          <a:prstGeom prst="rect">
            <a:avLst/>
          </a:prstGeom>
        </p:spPr>
      </p:pic>
    </p:spTree>
    <p:extLst>
      <p:ext uri="{BB962C8B-B14F-4D97-AF65-F5344CB8AC3E}">
        <p14:creationId xmlns:p14="http://schemas.microsoft.com/office/powerpoint/2010/main" val="202985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3CFBE-E13F-5A71-253F-6904283C75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DBDFA-288D-48A8-E6A3-9CE99AF4C14D}"/>
              </a:ext>
            </a:extLst>
          </p:cNvPr>
          <p:cNvSpPr>
            <a:spLocks noGrp="1"/>
          </p:cNvSpPr>
          <p:nvPr>
            <p:ph type="title"/>
          </p:nvPr>
        </p:nvSpPr>
        <p:spPr>
          <a:xfrm>
            <a:off x="838200" y="519604"/>
            <a:ext cx="8377458" cy="559007"/>
          </a:xfrm>
        </p:spPr>
        <p:txBody>
          <a:bodyPr>
            <a:normAutofit/>
          </a:bodyPr>
          <a:lstStyle/>
          <a:p>
            <a:r>
              <a:rPr lang="en-GB" sz="2800"/>
              <a:t>Upcoming Actions Based on Group Feedback</a:t>
            </a:r>
          </a:p>
        </p:txBody>
      </p:sp>
      <p:sp>
        <p:nvSpPr>
          <p:cNvPr id="3" name="Content Placeholder 2">
            <a:extLst>
              <a:ext uri="{FF2B5EF4-FFF2-40B4-BE49-F238E27FC236}">
                <a16:creationId xmlns:a16="http://schemas.microsoft.com/office/drawing/2014/main" id="{B86AB5D3-647D-64D7-9499-8487C7957B49}"/>
              </a:ext>
            </a:extLst>
          </p:cNvPr>
          <p:cNvSpPr>
            <a:spLocks noGrp="1"/>
          </p:cNvSpPr>
          <p:nvPr>
            <p:ph idx="1"/>
          </p:nvPr>
        </p:nvSpPr>
        <p:spPr>
          <a:xfrm>
            <a:off x="926747" y="1430278"/>
            <a:ext cx="8288912" cy="4405129"/>
          </a:xfrm>
        </p:spPr>
        <p:txBody>
          <a:bodyPr>
            <a:noAutofit/>
          </a:bodyPr>
          <a:lstStyle/>
          <a:p>
            <a:pPr fontAlgn="base"/>
            <a:r>
              <a:rPr lang="en-GB" sz="1600"/>
              <a:t>Interest in more women-only gym hours</a:t>
            </a:r>
          </a:p>
          <a:p>
            <a:pPr fontAlgn="base"/>
            <a:endParaRPr lang="en-GB" sz="1600"/>
          </a:p>
          <a:p>
            <a:pPr fontAlgn="base"/>
            <a:r>
              <a:rPr lang="en-GB" sz="1600"/>
              <a:t>Requests for female-led workshops on mental health and nutrition</a:t>
            </a:r>
          </a:p>
          <a:p>
            <a:pPr fontAlgn="base"/>
            <a:endParaRPr lang="en-GB" sz="1600"/>
          </a:p>
          <a:p>
            <a:pPr fontAlgn="base"/>
            <a:r>
              <a:rPr lang="en-GB" sz="1600"/>
              <a:t>Desire for community-led events and peer support networks</a:t>
            </a:r>
          </a:p>
          <a:p>
            <a:pPr fontAlgn="base"/>
            <a:endParaRPr lang="en-GB" sz="1600"/>
          </a:p>
          <a:p>
            <a:pPr fontAlgn="base"/>
            <a:r>
              <a:rPr lang="en-GB" sz="1600"/>
              <a:t>Need for flexible scheduling to accommodate work and family commitments</a:t>
            </a:r>
          </a:p>
          <a:p>
            <a:endParaRPr lang="en-GB" sz="1600"/>
          </a:p>
          <a:p>
            <a:r>
              <a:rPr lang="en-GB" sz="1600"/>
              <a:t>Women only gym new Poplar opening this year and extension to the gym Mile End. </a:t>
            </a:r>
          </a:p>
          <a:p>
            <a:endParaRPr lang="en-GB" sz="1600"/>
          </a:p>
          <a:p>
            <a:r>
              <a:rPr lang="en-GB" sz="1600"/>
              <a:t>Women only lifeguard training courses</a:t>
            </a:r>
          </a:p>
        </p:txBody>
      </p:sp>
      <p:pic>
        <p:nvPicPr>
          <p:cNvPr id="19" name="Graphic 18">
            <a:extLst>
              <a:ext uri="{FF2B5EF4-FFF2-40B4-BE49-F238E27FC236}">
                <a16:creationId xmlns:a16="http://schemas.microsoft.com/office/drawing/2014/main" id="{F8440892-C841-7652-6AB6-57863A43671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4464" y="1659823"/>
            <a:ext cx="914400" cy="914400"/>
          </a:xfrm>
          <a:prstGeom prst="rect">
            <a:avLst/>
          </a:prstGeom>
        </p:spPr>
      </p:pic>
      <p:pic>
        <p:nvPicPr>
          <p:cNvPr id="22" name="Graphic 21">
            <a:extLst>
              <a:ext uri="{FF2B5EF4-FFF2-40B4-BE49-F238E27FC236}">
                <a16:creationId xmlns:a16="http://schemas.microsoft.com/office/drawing/2014/main" id="{ABE29EEF-AF52-A8F4-048D-01BA2DBEFE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4464" y="2825217"/>
            <a:ext cx="914400" cy="914400"/>
          </a:xfrm>
          <a:prstGeom prst="rect">
            <a:avLst/>
          </a:prstGeom>
        </p:spPr>
      </p:pic>
      <p:pic>
        <p:nvPicPr>
          <p:cNvPr id="31" name="Graphic 30">
            <a:extLst>
              <a:ext uri="{FF2B5EF4-FFF2-40B4-BE49-F238E27FC236}">
                <a16:creationId xmlns:a16="http://schemas.microsoft.com/office/drawing/2014/main" id="{5E3D79CA-669D-8281-2237-2C441FB265D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4464" y="3990611"/>
            <a:ext cx="914400" cy="914400"/>
          </a:xfrm>
          <a:prstGeom prst="rect">
            <a:avLst/>
          </a:prstGeom>
        </p:spPr>
      </p:pic>
    </p:spTree>
    <p:extLst>
      <p:ext uri="{BB962C8B-B14F-4D97-AF65-F5344CB8AC3E}">
        <p14:creationId xmlns:p14="http://schemas.microsoft.com/office/powerpoint/2010/main" val="3475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82680-AF76-41BD-6850-2253BEDEF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0875E-E157-5372-959D-E3B2422A7AB4}"/>
              </a:ext>
            </a:extLst>
          </p:cNvPr>
          <p:cNvSpPr>
            <a:spLocks noGrp="1"/>
          </p:cNvSpPr>
          <p:nvPr>
            <p:ph type="title"/>
          </p:nvPr>
        </p:nvSpPr>
        <p:spPr>
          <a:xfrm>
            <a:off x="829924" y="544621"/>
            <a:ext cx="4464009" cy="607745"/>
          </a:xfrm>
        </p:spPr>
        <p:txBody>
          <a:bodyPr>
            <a:normAutofit/>
          </a:bodyPr>
          <a:lstStyle/>
          <a:p>
            <a:r>
              <a:rPr lang="en-GB" sz="2800"/>
              <a:t>Next Steps &amp; Feedback</a:t>
            </a:r>
          </a:p>
        </p:txBody>
      </p:sp>
      <p:sp>
        <p:nvSpPr>
          <p:cNvPr id="5" name="TextBox 4">
            <a:extLst>
              <a:ext uri="{FF2B5EF4-FFF2-40B4-BE49-F238E27FC236}">
                <a16:creationId xmlns:a16="http://schemas.microsoft.com/office/drawing/2014/main" id="{29BEE45F-E2C5-599E-7675-6CA673836718}"/>
              </a:ext>
            </a:extLst>
          </p:cNvPr>
          <p:cNvSpPr txBox="1"/>
          <p:nvPr/>
        </p:nvSpPr>
        <p:spPr>
          <a:xfrm>
            <a:off x="829924" y="1466637"/>
            <a:ext cx="9868447" cy="226793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sz="1600"/>
              <a:t>Expand EmpowerHER and free swim sessions across more sites</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Explore partnerships for crèche support and multilingual outreach</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Recruit and train more female lifeguards and instructors</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Women only gym new Poplar opening this year and extension to the gym Mile End. </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Continue gathering feedback through focus groups and surveys</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Invite Commission members to support pilot programmes and advocacy</a:t>
            </a:r>
          </a:p>
        </p:txBody>
      </p:sp>
      <p:pic>
        <p:nvPicPr>
          <p:cNvPr id="6" name="Graphic 5">
            <a:extLst>
              <a:ext uri="{FF2B5EF4-FFF2-40B4-BE49-F238E27FC236}">
                <a16:creationId xmlns:a16="http://schemas.microsoft.com/office/drawing/2014/main" id="{75B77DC6-4C7F-76E5-3900-15D27B22DC2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8371" y="4934163"/>
            <a:ext cx="914400" cy="914400"/>
          </a:xfrm>
          <a:prstGeom prst="rect">
            <a:avLst/>
          </a:prstGeom>
        </p:spPr>
      </p:pic>
    </p:spTree>
    <p:extLst>
      <p:ext uri="{BB962C8B-B14F-4D97-AF65-F5344CB8AC3E}">
        <p14:creationId xmlns:p14="http://schemas.microsoft.com/office/powerpoint/2010/main" val="59572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407F-F55D-A81D-BA03-2B0054C7FAC2}"/>
              </a:ext>
            </a:extLst>
          </p:cNvPr>
          <p:cNvSpPr>
            <a:spLocks noGrp="1"/>
          </p:cNvSpPr>
          <p:nvPr>
            <p:ph type="ctrTitle"/>
          </p:nvPr>
        </p:nvSpPr>
        <p:spPr/>
        <p:txBody>
          <a:bodyPr/>
          <a:lstStyle/>
          <a:p>
            <a:r>
              <a:rPr lang="en-GB">
                <a:solidFill>
                  <a:srgbClr val="003366"/>
                </a:solidFill>
                <a:latin typeface="Arial"/>
                <a:cs typeface="Arial"/>
              </a:rPr>
              <a:t>Appendixes</a:t>
            </a:r>
            <a:endParaRPr lang="en-US">
              <a:solidFill>
                <a:srgbClr val="003366"/>
              </a:solidFill>
            </a:endParaRPr>
          </a:p>
        </p:txBody>
      </p:sp>
      <p:sp>
        <p:nvSpPr>
          <p:cNvPr id="3" name="Content Placeholder 2">
            <a:extLst>
              <a:ext uri="{FF2B5EF4-FFF2-40B4-BE49-F238E27FC236}">
                <a16:creationId xmlns:a16="http://schemas.microsoft.com/office/drawing/2014/main" id="{426BB5C3-0F77-EEC4-3098-9E152A2D5235}"/>
              </a:ext>
            </a:extLst>
          </p:cNvPr>
          <p:cNvSpPr>
            <a:spLocks noGrp="1"/>
          </p:cNvSpPr>
          <p:nvPr>
            <p:ph type="subTitle" idx="1"/>
          </p:nvPr>
        </p:nvSpPr>
        <p:spPr/>
        <p:txBody>
          <a:bodyPr vert="horz" lIns="91440" tIns="45720" rIns="91440" bIns="45720" rtlCol="0" anchor="t">
            <a:normAutofit/>
          </a:bodyPr>
          <a:lstStyle/>
          <a:p>
            <a:r>
              <a:rPr lang="en-GB">
                <a:solidFill>
                  <a:srgbClr val="003366"/>
                </a:solidFill>
                <a:latin typeface="Arial"/>
                <a:cs typeface="Arial"/>
              </a:rPr>
              <a:t>Be Well Leisure</a:t>
            </a:r>
            <a:endParaRPr lang="en-US">
              <a:solidFill>
                <a:srgbClr val="003366"/>
              </a:solidFill>
            </a:endParaRPr>
          </a:p>
        </p:txBody>
      </p:sp>
    </p:spTree>
    <p:extLst>
      <p:ext uri="{BB962C8B-B14F-4D97-AF65-F5344CB8AC3E}">
        <p14:creationId xmlns:p14="http://schemas.microsoft.com/office/powerpoint/2010/main" val="73812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idx="4294967295"/>
          </p:nvPr>
        </p:nvSpPr>
        <p:spPr>
          <a:xfrm>
            <a:off x="7196425" y="2838044"/>
            <a:ext cx="3295992" cy="1348663"/>
          </a:xfrm>
          <a:prstGeom prst="rect">
            <a:avLst/>
          </a:prstGeom>
          <a:noFill/>
          <a:ln>
            <a:noFill/>
            <a:prstDash/>
          </a:ln>
          <a:effectLst/>
        </p:spPr>
        <p:txBody>
          <a:bodyPr rot="0" spcFirstLastPara="0" vertOverflow="overflow" horzOverflow="overflow" vert="horz" wrap="square" lIns="0" tIns="88416" rIns="0" bIns="0" numCol="1" spcCol="0" rtlCol="0" fromWordArt="0" anchor="t" anchorCtr="0" forceAA="0" compatLnSpc="1">
            <a:prstTxWarp prst="textNoShape">
              <a:avLst/>
            </a:prstTxWarp>
            <a:spAutoFit/>
          </a:bodyPr>
          <a:lstStyle/>
          <a:p>
            <a:pPr marL="15377" marR="6151" lvl="0" indent="323689" algn="l" defTabSz="914400" rtl="0" eaLnBrk="1" fontAlgn="auto" latinLnBrk="0" hangingPunct="1">
              <a:lnSpc>
                <a:spcPct val="85100"/>
              </a:lnSpc>
              <a:spcBef>
                <a:spcPts val="696"/>
              </a:spcBef>
              <a:spcAft>
                <a:spcPts val="0"/>
              </a:spcAft>
              <a:buClrTx/>
              <a:buSzTx/>
              <a:buFontTx/>
              <a:buNone/>
              <a:tabLst/>
              <a:defRPr/>
            </a:pPr>
            <a:r>
              <a:rPr lang="en-GB" sz="3209" kern="1200">
                <a:solidFill>
                  <a:srgbClr val="FFFFFF"/>
                </a:solidFill>
                <a:ea typeface="+mn-ea"/>
              </a:rPr>
              <a:t>SOCIAL</a:t>
            </a:r>
            <a:r>
              <a:rPr lang="en-GB" sz="3209" kern="1200" spc="-138">
                <a:solidFill>
                  <a:srgbClr val="FFFFFF"/>
                </a:solidFill>
                <a:ea typeface="+mn-ea"/>
              </a:rPr>
              <a:t> </a:t>
            </a:r>
            <a:r>
              <a:rPr lang="en-GB" sz="3209" kern="1200" spc="-24">
                <a:solidFill>
                  <a:srgbClr val="FFFFFF"/>
                </a:solidFill>
                <a:ea typeface="+mn-ea"/>
              </a:rPr>
              <a:t>VALUE </a:t>
            </a:r>
            <a:r>
              <a:rPr lang="en-GB" sz="3209" kern="1200" spc="-12">
                <a:solidFill>
                  <a:srgbClr val="FFFFFF"/>
                </a:solidFill>
                <a:ea typeface="+mn-ea"/>
              </a:rPr>
              <a:t>CALCULATOR REPORT</a:t>
            </a:r>
            <a:endParaRPr lang="en-GB" sz="3209" i="0" kern="1200">
              <a:solidFill>
                <a:schemeClr val="tx1"/>
              </a:solidFill>
              <a:ea typeface="+mn-ea"/>
            </a:endParaRPr>
          </a:p>
        </p:txBody>
      </p:sp>
      <p:sp>
        <p:nvSpPr>
          <p:cNvPr id="4" name="object 4"/>
          <p:cNvSpPr txBox="1"/>
          <p:nvPr/>
        </p:nvSpPr>
        <p:spPr>
          <a:xfrm>
            <a:off x="6614220" y="4419607"/>
            <a:ext cx="3049196" cy="681784"/>
          </a:xfrm>
          <a:prstGeom prst="rect">
            <a:avLst/>
          </a:prstGeom>
        </p:spPr>
        <p:txBody>
          <a:bodyPr vert="horz" wrap="square" lIns="0" tIns="36904" rIns="0" bIns="0" rtlCol="0">
            <a:spAutoFit/>
          </a:bodyPr>
          <a:lstStyle/>
          <a:p>
            <a:pPr marL="354444">
              <a:lnSpc>
                <a:spcPct val="100000"/>
              </a:lnSpc>
              <a:spcBef>
                <a:spcPts val="291"/>
              </a:spcBef>
            </a:pPr>
            <a:r>
              <a:rPr sz="1514" i="1">
                <a:solidFill>
                  <a:srgbClr val="44C7F4"/>
                </a:solidFill>
                <a:latin typeface="Arial"/>
                <a:cs typeface="Arial"/>
              </a:rPr>
              <a:t>OPERATOR</a:t>
            </a:r>
            <a:r>
              <a:rPr sz="1514" i="1" spc="48">
                <a:solidFill>
                  <a:srgbClr val="44C7F4"/>
                </a:solidFill>
                <a:latin typeface="Arial"/>
                <a:cs typeface="Arial"/>
              </a:rPr>
              <a:t> </a:t>
            </a:r>
            <a:r>
              <a:rPr sz="1514" i="1">
                <a:solidFill>
                  <a:srgbClr val="44C7F4"/>
                </a:solidFill>
                <a:latin typeface="Arial"/>
                <a:cs typeface="Arial"/>
              </a:rPr>
              <a:t>NAME</a:t>
            </a:r>
            <a:r>
              <a:rPr sz="1514" i="1" spc="54">
                <a:solidFill>
                  <a:srgbClr val="44C7F4"/>
                </a:solidFill>
                <a:latin typeface="Arial"/>
                <a:cs typeface="Arial"/>
              </a:rPr>
              <a:t> </a:t>
            </a:r>
            <a:r>
              <a:rPr sz="1514" i="1" spc="-61">
                <a:solidFill>
                  <a:srgbClr val="44C7F4"/>
                </a:solidFill>
                <a:latin typeface="Arial"/>
                <a:cs typeface="Arial"/>
              </a:rPr>
              <a:t>:</a:t>
            </a:r>
            <a:endParaRPr sz="1514">
              <a:latin typeface="Arial"/>
              <a:cs typeface="Arial"/>
            </a:endParaRPr>
          </a:p>
          <a:p>
            <a:pPr marL="257567">
              <a:lnSpc>
                <a:spcPct val="100000"/>
              </a:lnSpc>
              <a:spcBef>
                <a:spcPts val="157"/>
              </a:spcBef>
            </a:pPr>
            <a:r>
              <a:rPr sz="1635" i="1" spc="-12">
                <a:solidFill>
                  <a:srgbClr val="FFFFFF"/>
                </a:solidFill>
                <a:latin typeface="Arial"/>
                <a:cs typeface="Arial"/>
              </a:rPr>
              <a:t>TOWER</a:t>
            </a:r>
            <a:r>
              <a:rPr sz="1635" i="1" spc="-79">
                <a:solidFill>
                  <a:srgbClr val="FFFFFF"/>
                </a:solidFill>
                <a:latin typeface="Arial"/>
                <a:cs typeface="Arial"/>
              </a:rPr>
              <a:t> </a:t>
            </a:r>
            <a:r>
              <a:rPr sz="1635" i="1" spc="-12">
                <a:solidFill>
                  <a:srgbClr val="FFFFFF"/>
                </a:solidFill>
                <a:latin typeface="Arial"/>
                <a:cs typeface="Arial"/>
              </a:rPr>
              <a:t>HAMLETS</a:t>
            </a:r>
            <a:r>
              <a:rPr sz="1635" i="1" spc="-79">
                <a:solidFill>
                  <a:srgbClr val="FFFFFF"/>
                </a:solidFill>
                <a:latin typeface="Arial"/>
                <a:cs typeface="Arial"/>
              </a:rPr>
              <a:t> </a:t>
            </a:r>
            <a:r>
              <a:rPr sz="1635" i="1" spc="-12">
                <a:solidFill>
                  <a:srgbClr val="FFFFFF"/>
                </a:solidFill>
                <a:latin typeface="Arial"/>
                <a:cs typeface="Arial"/>
              </a:rPr>
              <a:t>COUNCIL</a:t>
            </a:r>
            <a:endParaRPr sz="1635">
              <a:latin typeface="Arial"/>
              <a:cs typeface="Arial"/>
            </a:endParaRPr>
          </a:p>
          <a:p>
            <a:pPr marL="112253">
              <a:lnSpc>
                <a:spcPct val="100000"/>
              </a:lnSpc>
              <a:spcBef>
                <a:spcPts val="1162"/>
              </a:spcBef>
            </a:pPr>
            <a:r>
              <a:rPr sz="1514" i="1" spc="-12">
                <a:solidFill>
                  <a:srgbClr val="44C7F4"/>
                </a:solidFill>
                <a:latin typeface="Arial"/>
                <a:cs typeface="Arial"/>
              </a:rPr>
              <a:t>REPORT</a:t>
            </a:r>
            <a:r>
              <a:rPr sz="1514" i="1" spc="-73">
                <a:solidFill>
                  <a:srgbClr val="44C7F4"/>
                </a:solidFill>
                <a:latin typeface="Arial"/>
                <a:cs typeface="Arial"/>
              </a:rPr>
              <a:t> </a:t>
            </a:r>
            <a:r>
              <a:rPr sz="1514" i="1" spc="-24">
                <a:solidFill>
                  <a:srgbClr val="44C7F4"/>
                </a:solidFill>
                <a:latin typeface="Arial"/>
                <a:cs typeface="Arial"/>
              </a:rPr>
              <a:t>DATE:</a:t>
            </a:r>
            <a:endParaRPr sz="1514">
              <a:latin typeface="Arial"/>
              <a:cs typeface="Arial"/>
            </a:endParaRPr>
          </a:p>
          <a:p>
            <a:pPr marL="15377">
              <a:lnSpc>
                <a:spcPct val="100000"/>
              </a:lnSpc>
              <a:spcBef>
                <a:spcPts val="247"/>
              </a:spcBef>
            </a:pPr>
            <a:r>
              <a:rPr sz="1635" i="1" spc="-12">
                <a:solidFill>
                  <a:srgbClr val="FFFFFF"/>
                </a:solidFill>
                <a:latin typeface="Arial"/>
                <a:cs typeface="Arial"/>
              </a:rPr>
              <a:t>21.10.2025</a:t>
            </a:r>
            <a:endParaRPr sz="1635">
              <a:latin typeface="Arial"/>
              <a:cs typeface="Arial"/>
            </a:endParaRPr>
          </a:p>
        </p:txBody>
      </p:sp>
    </p:spTree>
    <p:extLst>
      <p:ext uri="{BB962C8B-B14F-4D97-AF65-F5344CB8AC3E}">
        <p14:creationId xmlns:p14="http://schemas.microsoft.com/office/powerpoint/2010/main" val="1996322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p:nvPr>
        </p:nvSpPr>
        <p:spPr>
          <a:xfrm>
            <a:off x="2058272" y="918231"/>
            <a:ext cx="9047431" cy="294380"/>
          </a:xfrm>
          <a:prstGeom prst="rect">
            <a:avLst/>
          </a:prstGeom>
        </p:spPr>
        <p:txBody>
          <a:bodyPr vert="horz" wrap="square" lIns="0" tIns="19990" rIns="0" bIns="0" rtlCol="0">
            <a:spAutoFit/>
          </a:bodyPr>
          <a:lstStyle/>
          <a:p>
            <a:pPr marL="626619">
              <a:lnSpc>
                <a:spcPct val="100000"/>
              </a:lnSpc>
              <a:spcBef>
                <a:spcPts val="157"/>
              </a:spcBef>
            </a:pPr>
            <a:r>
              <a:rPr spc="-599"/>
              <a:t>1</a:t>
            </a:r>
            <a:r>
              <a:rPr spc="-36"/>
              <a:t> </a:t>
            </a:r>
            <a:r>
              <a:rPr spc="97"/>
              <a:t>-</a:t>
            </a:r>
            <a:r>
              <a:rPr spc="-36"/>
              <a:t> </a:t>
            </a:r>
            <a:r>
              <a:rPr spc="-79"/>
              <a:t>FILTERS</a:t>
            </a:r>
          </a:p>
        </p:txBody>
      </p:sp>
      <p:sp>
        <p:nvSpPr>
          <p:cNvPr id="21" name="TextBox 20">
            <a:extLst>
              <a:ext uri="{FF2B5EF4-FFF2-40B4-BE49-F238E27FC236}">
                <a16:creationId xmlns:a16="http://schemas.microsoft.com/office/drawing/2014/main" id="{CFE5FA4F-551C-0BFA-5547-EC6FEA0E2FD9}"/>
              </a:ext>
            </a:extLst>
          </p:cNvPr>
          <p:cNvSpPr txBox="1"/>
          <p:nvPr/>
        </p:nvSpPr>
        <p:spPr>
          <a:xfrm>
            <a:off x="1523692" y="1477736"/>
            <a:ext cx="9144000" cy="646331"/>
          </a:xfrm>
          <a:prstGeom prst="rect">
            <a:avLst/>
          </a:prstGeom>
          <a:noFill/>
        </p:spPr>
        <p:txBody>
          <a:bodyPr wrap="square">
            <a:spAutoFit/>
          </a:bodyPr>
          <a:lstStyle/>
          <a:p>
            <a:pPr marL="15377" marR="6151">
              <a:lnSpc>
                <a:spcPct val="100000"/>
              </a:lnSpc>
              <a:spcBef>
                <a:spcPts val="115"/>
              </a:spcBef>
            </a:pPr>
            <a:r>
              <a:rPr lang="en-GB" spc="-138">
                <a:solidFill>
                  <a:srgbClr val="1B2D40"/>
                </a:solidFill>
                <a:cs typeface="Arial MT"/>
              </a:rPr>
              <a:t>4GLOBAL</a:t>
            </a:r>
            <a:r>
              <a:rPr lang="en-GB" spc="-48">
                <a:solidFill>
                  <a:srgbClr val="1B2D40"/>
                </a:solidFill>
                <a:cs typeface="Arial MT"/>
              </a:rPr>
              <a:t> </a:t>
            </a:r>
            <a:r>
              <a:rPr lang="en-GB" spc="-91">
                <a:solidFill>
                  <a:srgbClr val="1B2D40"/>
                </a:solidFill>
                <a:cs typeface="Arial MT"/>
              </a:rPr>
              <a:t>Social</a:t>
            </a:r>
            <a:r>
              <a:rPr lang="en-GB" spc="-48">
                <a:solidFill>
                  <a:srgbClr val="1B2D40"/>
                </a:solidFill>
                <a:cs typeface="Arial MT"/>
              </a:rPr>
              <a:t> </a:t>
            </a:r>
            <a:r>
              <a:rPr lang="en-GB" spc="-85">
                <a:solidFill>
                  <a:srgbClr val="1B2D40"/>
                </a:solidFill>
                <a:cs typeface="Arial MT"/>
              </a:rPr>
              <a:t>Value</a:t>
            </a:r>
            <a:r>
              <a:rPr lang="en-GB" spc="-48">
                <a:solidFill>
                  <a:srgbClr val="1B2D40"/>
                </a:solidFill>
                <a:cs typeface="Arial MT"/>
              </a:rPr>
              <a:t> </a:t>
            </a:r>
            <a:r>
              <a:rPr lang="en-GB" spc="-61">
                <a:solidFill>
                  <a:srgbClr val="1B2D40"/>
                </a:solidFill>
                <a:cs typeface="Arial MT"/>
              </a:rPr>
              <a:t>Calculator</a:t>
            </a:r>
            <a:r>
              <a:rPr lang="en-GB" spc="-42">
                <a:solidFill>
                  <a:srgbClr val="1B2D40"/>
                </a:solidFill>
                <a:cs typeface="Arial MT"/>
              </a:rPr>
              <a:t> uses filtering </a:t>
            </a:r>
            <a:r>
              <a:rPr lang="en-GB" spc="-79">
                <a:solidFill>
                  <a:srgbClr val="1B2D40"/>
                </a:solidFill>
                <a:cs typeface="Arial MT"/>
              </a:rPr>
              <a:t>based</a:t>
            </a:r>
            <a:r>
              <a:rPr lang="en-GB" spc="-42">
                <a:solidFill>
                  <a:srgbClr val="1B2D40"/>
                </a:solidFill>
                <a:cs typeface="Arial MT"/>
              </a:rPr>
              <a:t> on</a:t>
            </a:r>
            <a:r>
              <a:rPr lang="en-GB" spc="-48">
                <a:solidFill>
                  <a:srgbClr val="1B2D40"/>
                </a:solidFill>
                <a:cs typeface="Arial MT"/>
              </a:rPr>
              <a:t> </a:t>
            </a:r>
            <a:r>
              <a:rPr lang="en-GB" spc="-61">
                <a:solidFill>
                  <a:srgbClr val="1B2D40"/>
                </a:solidFill>
                <a:cs typeface="Arial MT"/>
              </a:rPr>
              <a:t>date,</a:t>
            </a:r>
            <a:r>
              <a:rPr lang="en-GB" spc="-48">
                <a:solidFill>
                  <a:srgbClr val="1B2D40"/>
                </a:solidFill>
                <a:cs typeface="Arial MT"/>
              </a:rPr>
              <a:t> </a:t>
            </a:r>
            <a:r>
              <a:rPr lang="en-GB" spc="-54">
                <a:solidFill>
                  <a:srgbClr val="1B2D40"/>
                </a:solidFill>
                <a:cs typeface="Arial MT"/>
              </a:rPr>
              <a:t>location,</a:t>
            </a:r>
            <a:r>
              <a:rPr lang="en-GB" spc="-48">
                <a:solidFill>
                  <a:srgbClr val="1B2D40"/>
                </a:solidFill>
                <a:cs typeface="Arial MT"/>
              </a:rPr>
              <a:t> </a:t>
            </a:r>
            <a:r>
              <a:rPr lang="en-GB" spc="-67">
                <a:solidFill>
                  <a:srgbClr val="1B2D40"/>
                </a:solidFill>
                <a:cs typeface="Arial MT"/>
              </a:rPr>
              <a:t>demographics,</a:t>
            </a:r>
            <a:r>
              <a:rPr lang="en-GB" spc="-42">
                <a:solidFill>
                  <a:srgbClr val="1B2D40"/>
                </a:solidFill>
                <a:cs typeface="Arial MT"/>
              </a:rPr>
              <a:t> </a:t>
            </a:r>
            <a:r>
              <a:rPr lang="en-GB" spc="-54">
                <a:solidFill>
                  <a:srgbClr val="1B2D40"/>
                </a:solidFill>
                <a:cs typeface="Arial MT"/>
              </a:rPr>
              <a:t>membership</a:t>
            </a:r>
            <a:r>
              <a:rPr lang="en-GB" spc="-48">
                <a:solidFill>
                  <a:srgbClr val="1B2D40"/>
                </a:solidFill>
                <a:cs typeface="Arial MT"/>
              </a:rPr>
              <a:t> </a:t>
            </a:r>
            <a:r>
              <a:rPr lang="en-GB" spc="-61">
                <a:solidFill>
                  <a:srgbClr val="1B2D40"/>
                </a:solidFill>
                <a:cs typeface="Arial MT"/>
              </a:rPr>
              <a:t>and</a:t>
            </a:r>
            <a:r>
              <a:rPr lang="en-GB" spc="-48">
                <a:solidFill>
                  <a:srgbClr val="1B2D40"/>
                </a:solidFill>
                <a:cs typeface="Arial MT"/>
              </a:rPr>
              <a:t> activity </a:t>
            </a:r>
            <a:r>
              <a:rPr lang="en-GB" spc="-54">
                <a:solidFill>
                  <a:srgbClr val="1B2D40"/>
                </a:solidFill>
                <a:cs typeface="Arial MT"/>
              </a:rPr>
              <a:t>type.</a:t>
            </a:r>
            <a:r>
              <a:rPr lang="en-GB" spc="-42">
                <a:solidFill>
                  <a:srgbClr val="1B2D40"/>
                </a:solidFill>
                <a:cs typeface="Arial MT"/>
              </a:rPr>
              <a:t> </a:t>
            </a:r>
            <a:r>
              <a:rPr lang="en-GB" spc="-103">
                <a:solidFill>
                  <a:srgbClr val="1B2D40"/>
                </a:solidFill>
                <a:cs typeface="Arial MT"/>
              </a:rPr>
              <a:t>The</a:t>
            </a:r>
            <a:r>
              <a:rPr lang="en-GB" spc="-48">
                <a:solidFill>
                  <a:srgbClr val="1B2D40"/>
                </a:solidFill>
                <a:cs typeface="Arial MT"/>
              </a:rPr>
              <a:t> </a:t>
            </a:r>
            <a:r>
              <a:rPr lang="en-GB" spc="-24">
                <a:solidFill>
                  <a:srgbClr val="1B2D40"/>
                </a:solidFill>
                <a:cs typeface="Arial MT"/>
              </a:rPr>
              <a:t>following</a:t>
            </a:r>
            <a:r>
              <a:rPr lang="en-GB" spc="321">
                <a:solidFill>
                  <a:srgbClr val="1B2D40"/>
                </a:solidFill>
                <a:cs typeface="Arial MT"/>
              </a:rPr>
              <a:t> </a:t>
            </a:r>
            <a:r>
              <a:rPr lang="en-GB" spc="-12">
                <a:solidFill>
                  <a:srgbClr val="1B2D40"/>
                </a:solidFill>
                <a:cs typeface="Arial MT"/>
              </a:rPr>
              <a:t>filters </a:t>
            </a:r>
            <a:r>
              <a:rPr lang="en-GB" spc="-85">
                <a:solidFill>
                  <a:srgbClr val="1B2D40"/>
                </a:solidFill>
                <a:cs typeface="Arial MT"/>
              </a:rPr>
              <a:t>have</a:t>
            </a:r>
            <a:r>
              <a:rPr lang="en-GB" spc="-42">
                <a:solidFill>
                  <a:srgbClr val="1B2D40"/>
                </a:solidFill>
                <a:cs typeface="Arial MT"/>
              </a:rPr>
              <a:t> </a:t>
            </a:r>
            <a:r>
              <a:rPr lang="en-GB" spc="-73">
                <a:solidFill>
                  <a:srgbClr val="1B2D40"/>
                </a:solidFill>
                <a:cs typeface="Arial MT"/>
              </a:rPr>
              <a:t>been</a:t>
            </a:r>
            <a:r>
              <a:rPr lang="en-GB" spc="-36">
                <a:solidFill>
                  <a:srgbClr val="1B2D40"/>
                </a:solidFill>
                <a:cs typeface="Arial MT"/>
              </a:rPr>
              <a:t> </a:t>
            </a:r>
            <a:r>
              <a:rPr lang="en-GB" spc="-67">
                <a:solidFill>
                  <a:srgbClr val="1B2D40"/>
                </a:solidFill>
                <a:cs typeface="Arial MT"/>
              </a:rPr>
              <a:t>selected</a:t>
            </a:r>
            <a:r>
              <a:rPr lang="en-GB" spc="-36">
                <a:solidFill>
                  <a:srgbClr val="1B2D40"/>
                </a:solidFill>
                <a:cs typeface="Arial MT"/>
              </a:rPr>
              <a:t> </a:t>
            </a:r>
            <a:r>
              <a:rPr lang="en-GB" spc="-12">
                <a:solidFill>
                  <a:srgbClr val="1B2D40"/>
                </a:solidFill>
                <a:cs typeface="Arial MT"/>
              </a:rPr>
              <a:t>to</a:t>
            </a:r>
            <a:r>
              <a:rPr lang="en-GB" spc="-36">
                <a:solidFill>
                  <a:srgbClr val="1B2D40"/>
                </a:solidFill>
                <a:cs typeface="Arial MT"/>
              </a:rPr>
              <a:t> </a:t>
            </a:r>
            <a:r>
              <a:rPr lang="en-GB" spc="-67">
                <a:solidFill>
                  <a:srgbClr val="1B2D40"/>
                </a:solidFill>
                <a:cs typeface="Arial MT"/>
              </a:rPr>
              <a:t>generate</a:t>
            </a:r>
            <a:r>
              <a:rPr lang="en-GB" spc="-36">
                <a:solidFill>
                  <a:srgbClr val="1B2D40"/>
                </a:solidFill>
                <a:cs typeface="Arial MT"/>
              </a:rPr>
              <a:t> </a:t>
            </a:r>
            <a:r>
              <a:rPr lang="en-GB" spc="-30">
                <a:solidFill>
                  <a:srgbClr val="1B2D40"/>
                </a:solidFill>
                <a:cs typeface="Arial MT"/>
              </a:rPr>
              <a:t>this</a:t>
            </a:r>
            <a:r>
              <a:rPr lang="en-GB" spc="-42">
                <a:solidFill>
                  <a:srgbClr val="1B2D40"/>
                </a:solidFill>
                <a:cs typeface="Arial MT"/>
              </a:rPr>
              <a:t> </a:t>
            </a:r>
            <a:r>
              <a:rPr lang="en-GB" spc="-91">
                <a:solidFill>
                  <a:srgbClr val="1B2D40"/>
                </a:solidFill>
                <a:cs typeface="Arial MT"/>
              </a:rPr>
              <a:t>Social</a:t>
            </a:r>
            <a:r>
              <a:rPr lang="en-GB" spc="-36">
                <a:solidFill>
                  <a:srgbClr val="1B2D40"/>
                </a:solidFill>
                <a:cs typeface="Arial MT"/>
              </a:rPr>
              <a:t> </a:t>
            </a:r>
            <a:r>
              <a:rPr lang="en-GB" spc="-85">
                <a:solidFill>
                  <a:srgbClr val="1B2D40"/>
                </a:solidFill>
                <a:cs typeface="Arial MT"/>
              </a:rPr>
              <a:t>Value</a:t>
            </a:r>
            <a:r>
              <a:rPr lang="en-GB" spc="-36">
                <a:solidFill>
                  <a:srgbClr val="1B2D40"/>
                </a:solidFill>
                <a:cs typeface="Arial MT"/>
              </a:rPr>
              <a:t> </a:t>
            </a:r>
            <a:r>
              <a:rPr lang="en-GB" spc="-12">
                <a:solidFill>
                  <a:srgbClr val="1B2D40"/>
                </a:solidFill>
                <a:cs typeface="Arial MT"/>
              </a:rPr>
              <a:t>report.</a:t>
            </a:r>
            <a:endParaRPr lang="en-GB">
              <a:cs typeface="Arial MT"/>
            </a:endParaRPr>
          </a:p>
        </p:txBody>
      </p:sp>
      <p:sp>
        <p:nvSpPr>
          <p:cNvPr id="19" name="object 19">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45363">
              <a:lnSpc>
                <a:spcPts val="914"/>
              </a:lnSpc>
            </a:pPr>
            <a:r>
              <a:rPr spc="-61"/>
              <a:t>1</a:t>
            </a:r>
          </a:p>
        </p:txBody>
      </p:sp>
      <p:sp>
        <p:nvSpPr>
          <p:cNvPr id="5" name="object 5"/>
          <p:cNvSpPr txBox="1"/>
          <p:nvPr/>
        </p:nvSpPr>
        <p:spPr>
          <a:xfrm>
            <a:off x="3839082" y="2622607"/>
            <a:ext cx="457456" cy="118327"/>
          </a:xfrm>
          <a:prstGeom prst="rect">
            <a:avLst/>
          </a:prstGeom>
        </p:spPr>
        <p:txBody>
          <a:bodyPr vert="horz" wrap="square" lIns="0" tIns="14608" rIns="0" bIns="0" rtlCol="0">
            <a:spAutoFit/>
          </a:bodyPr>
          <a:lstStyle/>
          <a:p>
            <a:pPr marL="15377">
              <a:lnSpc>
                <a:spcPct val="100000"/>
              </a:lnSpc>
              <a:spcBef>
                <a:spcPts val="115"/>
              </a:spcBef>
            </a:pPr>
            <a:r>
              <a:rPr sz="1271" spc="-24">
                <a:solidFill>
                  <a:srgbClr val="FFFFFF"/>
                </a:solidFill>
                <a:latin typeface="Verdana"/>
                <a:cs typeface="Verdana"/>
              </a:rPr>
              <a:t>DATE</a:t>
            </a:r>
            <a:endParaRPr sz="1271">
              <a:latin typeface="Verdana"/>
              <a:cs typeface="Verdana"/>
            </a:endParaRPr>
          </a:p>
        </p:txBody>
      </p:sp>
      <p:sp>
        <p:nvSpPr>
          <p:cNvPr id="12" name="object 12"/>
          <p:cNvSpPr txBox="1"/>
          <p:nvPr/>
        </p:nvSpPr>
        <p:spPr>
          <a:xfrm>
            <a:off x="4785932" y="2635323"/>
            <a:ext cx="1130955" cy="116563"/>
          </a:xfrm>
          <a:prstGeom prst="rect">
            <a:avLst/>
          </a:prstGeom>
        </p:spPr>
        <p:txBody>
          <a:bodyPr vert="horz" wrap="square" lIns="0" tIns="20759" rIns="0" bIns="0" rtlCol="0">
            <a:spAutoFit/>
          </a:bodyPr>
          <a:lstStyle/>
          <a:p>
            <a:pPr marL="15377">
              <a:lnSpc>
                <a:spcPct val="100000"/>
              </a:lnSpc>
              <a:spcBef>
                <a:spcPts val="163"/>
              </a:spcBef>
            </a:pPr>
            <a:r>
              <a:rPr sz="1211" spc="-24">
                <a:solidFill>
                  <a:srgbClr val="3D4049"/>
                </a:solidFill>
                <a:latin typeface="Verdana"/>
                <a:cs typeface="Verdana"/>
              </a:rPr>
              <a:t>Rolling</a:t>
            </a:r>
            <a:r>
              <a:rPr sz="1211" spc="-73">
                <a:solidFill>
                  <a:srgbClr val="3D4049"/>
                </a:solidFill>
                <a:latin typeface="Verdana"/>
                <a:cs typeface="Verdana"/>
              </a:rPr>
              <a:t> </a:t>
            </a:r>
            <a:r>
              <a:rPr sz="1211" spc="-12">
                <a:solidFill>
                  <a:srgbClr val="3D4049"/>
                </a:solidFill>
                <a:latin typeface="Verdana"/>
                <a:cs typeface="Verdana"/>
              </a:rPr>
              <a:t>Months</a:t>
            </a:r>
            <a:endParaRPr sz="1211">
              <a:latin typeface="Verdana"/>
              <a:cs typeface="Verdana"/>
            </a:endParaRPr>
          </a:p>
        </p:txBody>
      </p:sp>
      <p:sp>
        <p:nvSpPr>
          <p:cNvPr id="6" name="object 6"/>
          <p:cNvSpPr txBox="1"/>
          <p:nvPr/>
        </p:nvSpPr>
        <p:spPr>
          <a:xfrm>
            <a:off x="2554328" y="3096755"/>
            <a:ext cx="1742178" cy="118327"/>
          </a:xfrm>
          <a:prstGeom prst="rect">
            <a:avLst/>
          </a:prstGeom>
        </p:spPr>
        <p:txBody>
          <a:bodyPr vert="horz" wrap="square" lIns="0" tIns="14608" rIns="0" bIns="0" rtlCol="0">
            <a:spAutoFit/>
          </a:bodyPr>
          <a:lstStyle/>
          <a:p>
            <a:pPr marL="15377">
              <a:lnSpc>
                <a:spcPct val="100000"/>
              </a:lnSpc>
              <a:spcBef>
                <a:spcPts val="115"/>
              </a:spcBef>
            </a:pPr>
            <a:r>
              <a:rPr sz="1271">
                <a:solidFill>
                  <a:srgbClr val="FFFFFF"/>
                </a:solidFill>
                <a:latin typeface="Verdana"/>
                <a:cs typeface="Verdana"/>
              </a:rPr>
              <a:t>BENCHMARK</a:t>
            </a:r>
            <a:r>
              <a:rPr sz="1271" spc="-79">
                <a:solidFill>
                  <a:srgbClr val="FFFFFF"/>
                </a:solidFill>
                <a:latin typeface="Verdana"/>
                <a:cs typeface="Verdana"/>
              </a:rPr>
              <a:t> </a:t>
            </a:r>
            <a:r>
              <a:rPr sz="1271" spc="-12">
                <a:solidFill>
                  <a:srgbClr val="FFFFFF"/>
                </a:solidFill>
                <a:latin typeface="Verdana"/>
                <a:cs typeface="Verdana"/>
              </a:rPr>
              <a:t>PERIOD</a:t>
            </a:r>
            <a:endParaRPr sz="1271">
              <a:latin typeface="Verdana"/>
              <a:cs typeface="Verdana"/>
            </a:endParaRPr>
          </a:p>
        </p:txBody>
      </p:sp>
      <p:sp>
        <p:nvSpPr>
          <p:cNvPr id="13" name="object 13"/>
          <p:cNvSpPr txBox="1"/>
          <p:nvPr/>
        </p:nvSpPr>
        <p:spPr>
          <a:xfrm>
            <a:off x="4785932" y="3109471"/>
            <a:ext cx="1587642" cy="116563"/>
          </a:xfrm>
          <a:prstGeom prst="rect">
            <a:avLst/>
          </a:prstGeom>
        </p:spPr>
        <p:txBody>
          <a:bodyPr vert="horz" wrap="square" lIns="0" tIns="20759" rIns="0" bIns="0" rtlCol="0">
            <a:spAutoFit/>
          </a:bodyPr>
          <a:lstStyle/>
          <a:p>
            <a:pPr marL="15377">
              <a:lnSpc>
                <a:spcPct val="100000"/>
              </a:lnSpc>
              <a:spcBef>
                <a:spcPts val="163"/>
              </a:spcBef>
            </a:pPr>
            <a:r>
              <a:rPr sz="1211" spc="-61">
                <a:solidFill>
                  <a:srgbClr val="3D4049"/>
                </a:solidFill>
                <a:latin typeface="Verdana"/>
                <a:cs typeface="Verdana"/>
              </a:rPr>
              <a:t>Same</a:t>
            </a:r>
            <a:r>
              <a:rPr sz="1211" spc="-85">
                <a:solidFill>
                  <a:srgbClr val="3D4049"/>
                </a:solidFill>
                <a:latin typeface="Verdana"/>
                <a:cs typeface="Verdana"/>
              </a:rPr>
              <a:t> </a:t>
            </a:r>
            <a:r>
              <a:rPr sz="1211" spc="-30">
                <a:solidFill>
                  <a:srgbClr val="3D4049"/>
                </a:solidFill>
                <a:latin typeface="Verdana"/>
                <a:cs typeface="Verdana"/>
              </a:rPr>
              <a:t>period</a:t>
            </a:r>
            <a:r>
              <a:rPr sz="1211" spc="-85">
                <a:solidFill>
                  <a:srgbClr val="3D4049"/>
                </a:solidFill>
                <a:latin typeface="Verdana"/>
                <a:cs typeface="Verdana"/>
              </a:rPr>
              <a:t> </a:t>
            </a:r>
            <a:r>
              <a:rPr sz="1211" spc="-61">
                <a:solidFill>
                  <a:srgbClr val="3D4049"/>
                </a:solidFill>
                <a:latin typeface="Verdana"/>
                <a:cs typeface="Verdana"/>
              </a:rPr>
              <a:t>last</a:t>
            </a:r>
            <a:r>
              <a:rPr sz="1211" spc="-85">
                <a:solidFill>
                  <a:srgbClr val="3D4049"/>
                </a:solidFill>
                <a:latin typeface="Verdana"/>
                <a:cs typeface="Verdana"/>
              </a:rPr>
              <a:t> </a:t>
            </a:r>
            <a:r>
              <a:rPr sz="1211" spc="-54">
                <a:solidFill>
                  <a:srgbClr val="3D4049"/>
                </a:solidFill>
                <a:latin typeface="Verdana"/>
                <a:cs typeface="Verdana"/>
              </a:rPr>
              <a:t>year</a:t>
            </a:r>
            <a:endParaRPr sz="1211">
              <a:latin typeface="Verdana"/>
              <a:cs typeface="Verdana"/>
            </a:endParaRPr>
          </a:p>
        </p:txBody>
      </p:sp>
      <p:sp>
        <p:nvSpPr>
          <p:cNvPr id="7" name="object 7"/>
          <p:cNvSpPr txBox="1"/>
          <p:nvPr/>
        </p:nvSpPr>
        <p:spPr>
          <a:xfrm>
            <a:off x="3442272" y="3570904"/>
            <a:ext cx="854175" cy="118327"/>
          </a:xfrm>
          <a:prstGeom prst="rect">
            <a:avLst/>
          </a:prstGeom>
        </p:spPr>
        <p:txBody>
          <a:bodyPr vert="horz" wrap="square" lIns="0" tIns="14608" rIns="0" bIns="0" rtlCol="0">
            <a:spAutoFit/>
          </a:bodyPr>
          <a:lstStyle/>
          <a:p>
            <a:pPr marL="15377">
              <a:lnSpc>
                <a:spcPct val="100000"/>
              </a:lnSpc>
              <a:spcBef>
                <a:spcPts val="115"/>
              </a:spcBef>
            </a:pPr>
            <a:r>
              <a:rPr sz="1271" spc="-30">
                <a:solidFill>
                  <a:srgbClr val="FFFFFF"/>
                </a:solidFill>
                <a:latin typeface="Verdana"/>
                <a:cs typeface="Verdana"/>
              </a:rPr>
              <a:t>LOCATION</a:t>
            </a:r>
            <a:endParaRPr sz="1271">
              <a:latin typeface="Verdana"/>
              <a:cs typeface="Verdana"/>
            </a:endParaRPr>
          </a:p>
        </p:txBody>
      </p:sp>
      <p:sp>
        <p:nvSpPr>
          <p:cNvPr id="14" name="object 14"/>
          <p:cNvSpPr txBox="1"/>
          <p:nvPr/>
        </p:nvSpPr>
        <p:spPr>
          <a:xfrm>
            <a:off x="4785931" y="3583619"/>
            <a:ext cx="2059705" cy="116563"/>
          </a:xfrm>
          <a:prstGeom prst="rect">
            <a:avLst/>
          </a:prstGeom>
        </p:spPr>
        <p:txBody>
          <a:bodyPr vert="horz" wrap="square" lIns="0" tIns="20759" rIns="0" bIns="0" rtlCol="0">
            <a:spAutoFit/>
          </a:bodyPr>
          <a:lstStyle/>
          <a:p>
            <a:pPr marL="15377">
              <a:lnSpc>
                <a:spcPct val="100000"/>
              </a:lnSpc>
              <a:spcBef>
                <a:spcPts val="163"/>
              </a:spcBef>
            </a:pPr>
            <a:r>
              <a:rPr sz="1211" spc="-36">
                <a:solidFill>
                  <a:srgbClr val="3D4049"/>
                </a:solidFill>
                <a:latin typeface="Verdana"/>
                <a:cs typeface="Verdana"/>
              </a:rPr>
              <a:t>TOWER</a:t>
            </a:r>
            <a:r>
              <a:rPr sz="1211" spc="-85">
                <a:solidFill>
                  <a:srgbClr val="3D4049"/>
                </a:solidFill>
                <a:latin typeface="Verdana"/>
                <a:cs typeface="Verdana"/>
              </a:rPr>
              <a:t> </a:t>
            </a:r>
            <a:r>
              <a:rPr sz="1211" spc="-36">
                <a:solidFill>
                  <a:srgbClr val="3D4049"/>
                </a:solidFill>
                <a:latin typeface="Verdana"/>
                <a:cs typeface="Verdana"/>
              </a:rPr>
              <a:t>HAMLETS</a:t>
            </a:r>
            <a:r>
              <a:rPr sz="1211" spc="-85">
                <a:solidFill>
                  <a:srgbClr val="3D4049"/>
                </a:solidFill>
                <a:latin typeface="Verdana"/>
                <a:cs typeface="Verdana"/>
              </a:rPr>
              <a:t> </a:t>
            </a:r>
            <a:r>
              <a:rPr sz="1211" spc="-30">
                <a:solidFill>
                  <a:srgbClr val="3D4049"/>
                </a:solidFill>
                <a:latin typeface="Verdana"/>
                <a:cs typeface="Verdana"/>
              </a:rPr>
              <a:t>COUNCIL</a:t>
            </a:r>
            <a:endParaRPr sz="1211">
              <a:latin typeface="Verdana"/>
              <a:cs typeface="Verdana"/>
            </a:endParaRPr>
          </a:p>
        </p:txBody>
      </p:sp>
      <p:sp>
        <p:nvSpPr>
          <p:cNvPr id="8" name="object 8"/>
          <p:cNvSpPr txBox="1"/>
          <p:nvPr/>
        </p:nvSpPr>
        <p:spPr>
          <a:xfrm>
            <a:off x="2944813" y="4045052"/>
            <a:ext cx="1351610" cy="118327"/>
          </a:xfrm>
          <a:prstGeom prst="rect">
            <a:avLst/>
          </a:prstGeom>
        </p:spPr>
        <p:txBody>
          <a:bodyPr vert="horz" wrap="square" lIns="0" tIns="14608" rIns="0" bIns="0" rtlCol="0">
            <a:spAutoFit/>
          </a:bodyPr>
          <a:lstStyle/>
          <a:p>
            <a:pPr marL="15377">
              <a:lnSpc>
                <a:spcPct val="100000"/>
              </a:lnSpc>
              <a:spcBef>
                <a:spcPts val="115"/>
              </a:spcBef>
            </a:pPr>
            <a:r>
              <a:rPr sz="1271" spc="-12">
                <a:solidFill>
                  <a:srgbClr val="FFFFFF"/>
                </a:solidFill>
                <a:latin typeface="Verdana"/>
                <a:cs typeface="Verdana"/>
              </a:rPr>
              <a:t>DEMOGRAPHICS</a:t>
            </a:r>
            <a:endParaRPr sz="1271">
              <a:latin typeface="Verdana"/>
              <a:cs typeface="Verdana"/>
            </a:endParaRPr>
          </a:p>
        </p:txBody>
      </p:sp>
      <p:sp>
        <p:nvSpPr>
          <p:cNvPr id="15" name="object 15"/>
          <p:cNvSpPr txBox="1"/>
          <p:nvPr/>
        </p:nvSpPr>
        <p:spPr>
          <a:xfrm>
            <a:off x="4785931" y="4057766"/>
            <a:ext cx="1443102" cy="116563"/>
          </a:xfrm>
          <a:prstGeom prst="rect">
            <a:avLst/>
          </a:prstGeom>
        </p:spPr>
        <p:txBody>
          <a:bodyPr vert="horz" wrap="square" lIns="0" tIns="20759" rIns="0" bIns="0" rtlCol="0">
            <a:spAutoFit/>
          </a:bodyPr>
          <a:lstStyle/>
          <a:p>
            <a:pPr marL="15377">
              <a:lnSpc>
                <a:spcPct val="100000"/>
              </a:lnSpc>
              <a:spcBef>
                <a:spcPts val="163"/>
              </a:spcBef>
            </a:pPr>
            <a:r>
              <a:rPr sz="1211">
                <a:solidFill>
                  <a:srgbClr val="043856"/>
                </a:solidFill>
                <a:latin typeface="Lucida Sans Unicode"/>
                <a:cs typeface="Lucida Sans Unicode"/>
              </a:rPr>
              <a:t>Gender:</a:t>
            </a:r>
            <a:r>
              <a:rPr sz="1211" spc="-48">
                <a:solidFill>
                  <a:srgbClr val="043856"/>
                </a:solidFill>
                <a:latin typeface="Lucida Sans Unicode"/>
                <a:cs typeface="Lucida Sans Unicode"/>
              </a:rPr>
              <a:t> </a:t>
            </a:r>
            <a:r>
              <a:rPr sz="1211" spc="-36">
                <a:solidFill>
                  <a:srgbClr val="3D4049"/>
                </a:solidFill>
                <a:latin typeface="Verdana"/>
                <a:cs typeface="Verdana"/>
              </a:rPr>
              <a:t>All</a:t>
            </a:r>
            <a:r>
              <a:rPr sz="1211" spc="-85">
                <a:solidFill>
                  <a:srgbClr val="3D4049"/>
                </a:solidFill>
                <a:latin typeface="Verdana"/>
                <a:cs typeface="Verdana"/>
              </a:rPr>
              <a:t> </a:t>
            </a:r>
            <a:r>
              <a:rPr sz="1211">
                <a:solidFill>
                  <a:srgbClr val="043856"/>
                </a:solidFill>
                <a:latin typeface="Lucida Sans Unicode"/>
                <a:cs typeface="Lucida Sans Unicode"/>
              </a:rPr>
              <a:t>Age:</a:t>
            </a:r>
            <a:r>
              <a:rPr sz="1211" spc="-48">
                <a:solidFill>
                  <a:srgbClr val="043856"/>
                </a:solidFill>
                <a:latin typeface="Lucida Sans Unicode"/>
                <a:cs typeface="Lucida Sans Unicode"/>
              </a:rPr>
              <a:t> </a:t>
            </a:r>
            <a:r>
              <a:rPr sz="1211" spc="-30">
                <a:solidFill>
                  <a:srgbClr val="3D4049"/>
                </a:solidFill>
                <a:latin typeface="Verdana"/>
                <a:cs typeface="Verdana"/>
              </a:rPr>
              <a:t>All</a:t>
            </a:r>
            <a:endParaRPr sz="1211">
              <a:latin typeface="Verdana"/>
              <a:cs typeface="Verdana"/>
            </a:endParaRPr>
          </a:p>
        </p:txBody>
      </p:sp>
      <p:sp>
        <p:nvSpPr>
          <p:cNvPr id="9" name="object 9"/>
          <p:cNvSpPr txBox="1"/>
          <p:nvPr/>
        </p:nvSpPr>
        <p:spPr>
          <a:xfrm>
            <a:off x="2767008" y="4519200"/>
            <a:ext cx="1529980" cy="118327"/>
          </a:xfrm>
          <a:prstGeom prst="rect">
            <a:avLst/>
          </a:prstGeom>
        </p:spPr>
        <p:txBody>
          <a:bodyPr vert="horz" wrap="square" lIns="0" tIns="14608" rIns="0" bIns="0" rtlCol="0">
            <a:spAutoFit/>
          </a:bodyPr>
          <a:lstStyle/>
          <a:p>
            <a:pPr marL="15377">
              <a:lnSpc>
                <a:spcPct val="100000"/>
              </a:lnSpc>
              <a:spcBef>
                <a:spcPts val="115"/>
              </a:spcBef>
            </a:pPr>
            <a:r>
              <a:rPr sz="1271" spc="-30">
                <a:solidFill>
                  <a:srgbClr val="FFFFFF"/>
                </a:solidFill>
                <a:latin typeface="Verdana"/>
                <a:cs typeface="Verdana"/>
              </a:rPr>
              <a:t>CASUAL</a:t>
            </a:r>
            <a:r>
              <a:rPr sz="1271" spc="-85">
                <a:solidFill>
                  <a:srgbClr val="FFFFFF"/>
                </a:solidFill>
                <a:latin typeface="Verdana"/>
                <a:cs typeface="Verdana"/>
              </a:rPr>
              <a:t> </a:t>
            </a:r>
            <a:r>
              <a:rPr sz="1271" spc="-127">
                <a:solidFill>
                  <a:srgbClr val="FFFFFF"/>
                </a:solidFill>
                <a:latin typeface="Verdana"/>
                <a:cs typeface="Verdana"/>
              </a:rPr>
              <a:t>/</a:t>
            </a:r>
            <a:r>
              <a:rPr sz="1271" spc="-85">
                <a:solidFill>
                  <a:srgbClr val="FFFFFF"/>
                </a:solidFill>
                <a:latin typeface="Verdana"/>
                <a:cs typeface="Verdana"/>
              </a:rPr>
              <a:t> </a:t>
            </a:r>
            <a:r>
              <a:rPr sz="1271" spc="-12">
                <a:solidFill>
                  <a:srgbClr val="FFFFFF"/>
                </a:solidFill>
                <a:latin typeface="Verdana"/>
                <a:cs typeface="Verdana"/>
              </a:rPr>
              <a:t>MEMBER</a:t>
            </a:r>
            <a:endParaRPr sz="1271">
              <a:latin typeface="Verdana"/>
              <a:cs typeface="Verdana"/>
            </a:endParaRPr>
          </a:p>
        </p:txBody>
      </p:sp>
      <p:sp>
        <p:nvSpPr>
          <p:cNvPr id="16" name="object 16"/>
          <p:cNvSpPr txBox="1"/>
          <p:nvPr/>
        </p:nvSpPr>
        <p:spPr>
          <a:xfrm>
            <a:off x="4785931" y="4531914"/>
            <a:ext cx="653509" cy="116563"/>
          </a:xfrm>
          <a:prstGeom prst="rect">
            <a:avLst/>
          </a:prstGeom>
        </p:spPr>
        <p:txBody>
          <a:bodyPr vert="horz" wrap="square" lIns="0" tIns="20759" rIns="0" bIns="0" rtlCol="0">
            <a:spAutoFit/>
          </a:bodyPr>
          <a:lstStyle/>
          <a:p>
            <a:pPr marL="15377">
              <a:lnSpc>
                <a:spcPct val="100000"/>
              </a:lnSpc>
              <a:spcBef>
                <a:spcPts val="163"/>
              </a:spcBef>
            </a:pPr>
            <a:r>
              <a:rPr sz="1211" spc="-12">
                <a:solidFill>
                  <a:srgbClr val="3D4049"/>
                </a:solidFill>
                <a:latin typeface="Verdana"/>
                <a:cs typeface="Verdana"/>
              </a:rPr>
              <a:t>Member</a:t>
            </a:r>
            <a:endParaRPr sz="1211">
              <a:latin typeface="Verdana"/>
              <a:cs typeface="Verdana"/>
            </a:endParaRPr>
          </a:p>
        </p:txBody>
      </p:sp>
      <p:sp>
        <p:nvSpPr>
          <p:cNvPr id="10" name="object 10"/>
          <p:cNvSpPr txBox="1"/>
          <p:nvPr/>
        </p:nvSpPr>
        <p:spPr>
          <a:xfrm>
            <a:off x="2731410" y="4993348"/>
            <a:ext cx="1565346" cy="118327"/>
          </a:xfrm>
          <a:prstGeom prst="rect">
            <a:avLst/>
          </a:prstGeom>
        </p:spPr>
        <p:txBody>
          <a:bodyPr vert="horz" wrap="square" lIns="0" tIns="14608" rIns="0" bIns="0" rtlCol="0">
            <a:spAutoFit/>
          </a:bodyPr>
          <a:lstStyle/>
          <a:p>
            <a:pPr marL="15377">
              <a:lnSpc>
                <a:spcPct val="100000"/>
              </a:lnSpc>
              <a:spcBef>
                <a:spcPts val="115"/>
              </a:spcBef>
            </a:pPr>
            <a:r>
              <a:rPr sz="1271" spc="-12">
                <a:solidFill>
                  <a:srgbClr val="FFFFFF"/>
                </a:solidFill>
                <a:latin typeface="Verdana"/>
                <a:cs typeface="Verdana"/>
              </a:rPr>
              <a:t>MEMBERSHIP</a:t>
            </a:r>
            <a:r>
              <a:rPr sz="1271" spc="-79">
                <a:solidFill>
                  <a:srgbClr val="FFFFFF"/>
                </a:solidFill>
                <a:latin typeface="Verdana"/>
                <a:cs typeface="Verdana"/>
              </a:rPr>
              <a:t> </a:t>
            </a:r>
            <a:r>
              <a:rPr sz="1271" spc="-24">
                <a:solidFill>
                  <a:srgbClr val="FFFFFF"/>
                </a:solidFill>
                <a:latin typeface="Verdana"/>
                <a:cs typeface="Verdana"/>
              </a:rPr>
              <a:t>TYPE</a:t>
            </a:r>
            <a:endParaRPr sz="1271">
              <a:latin typeface="Verdana"/>
              <a:cs typeface="Verdana"/>
            </a:endParaRPr>
          </a:p>
        </p:txBody>
      </p:sp>
      <p:sp>
        <p:nvSpPr>
          <p:cNvPr id="17" name="object 17"/>
          <p:cNvSpPr txBox="1"/>
          <p:nvPr/>
        </p:nvSpPr>
        <p:spPr>
          <a:xfrm>
            <a:off x="4785931" y="5006062"/>
            <a:ext cx="86109" cy="116563"/>
          </a:xfrm>
          <a:prstGeom prst="rect">
            <a:avLst/>
          </a:prstGeom>
        </p:spPr>
        <p:txBody>
          <a:bodyPr vert="horz" wrap="square" lIns="0" tIns="20759" rIns="0" bIns="0" rtlCol="0">
            <a:spAutoFit/>
          </a:bodyPr>
          <a:lstStyle/>
          <a:p>
            <a:pPr marL="15377">
              <a:lnSpc>
                <a:spcPct val="100000"/>
              </a:lnSpc>
              <a:spcBef>
                <a:spcPts val="163"/>
              </a:spcBef>
            </a:pPr>
            <a:r>
              <a:rPr sz="1211" spc="-61">
                <a:solidFill>
                  <a:srgbClr val="3D4049"/>
                </a:solidFill>
                <a:latin typeface="Verdana"/>
                <a:cs typeface="Verdana"/>
              </a:rPr>
              <a:t>-</a:t>
            </a:r>
            <a:endParaRPr sz="1211">
              <a:latin typeface="Verdana"/>
              <a:cs typeface="Verdana"/>
            </a:endParaRPr>
          </a:p>
        </p:txBody>
      </p:sp>
      <p:sp>
        <p:nvSpPr>
          <p:cNvPr id="11" name="object 11"/>
          <p:cNvSpPr txBox="1"/>
          <p:nvPr/>
        </p:nvSpPr>
        <p:spPr>
          <a:xfrm>
            <a:off x="3110332" y="5467496"/>
            <a:ext cx="1186311" cy="118327"/>
          </a:xfrm>
          <a:prstGeom prst="rect">
            <a:avLst/>
          </a:prstGeom>
        </p:spPr>
        <p:txBody>
          <a:bodyPr vert="horz" wrap="square" lIns="0" tIns="14608" rIns="0" bIns="0" rtlCol="0">
            <a:spAutoFit/>
          </a:bodyPr>
          <a:lstStyle/>
          <a:p>
            <a:pPr marL="15377">
              <a:lnSpc>
                <a:spcPct val="100000"/>
              </a:lnSpc>
              <a:spcBef>
                <a:spcPts val="115"/>
              </a:spcBef>
            </a:pPr>
            <a:r>
              <a:rPr sz="1271" spc="-67">
                <a:solidFill>
                  <a:srgbClr val="FFFFFF"/>
                </a:solidFill>
                <a:latin typeface="Verdana"/>
                <a:cs typeface="Verdana"/>
              </a:rPr>
              <a:t>ACTIVITY</a:t>
            </a:r>
            <a:r>
              <a:rPr sz="1271" spc="-61">
                <a:solidFill>
                  <a:srgbClr val="FFFFFF"/>
                </a:solidFill>
                <a:latin typeface="Verdana"/>
                <a:cs typeface="Verdana"/>
              </a:rPr>
              <a:t> </a:t>
            </a:r>
            <a:r>
              <a:rPr sz="1271" spc="-24">
                <a:solidFill>
                  <a:srgbClr val="FFFFFF"/>
                </a:solidFill>
                <a:latin typeface="Verdana"/>
                <a:cs typeface="Verdana"/>
              </a:rPr>
              <a:t>TYPE</a:t>
            </a:r>
            <a:endParaRPr sz="1271">
              <a:latin typeface="Verdana"/>
              <a:cs typeface="Verdana"/>
            </a:endParaRPr>
          </a:p>
        </p:txBody>
      </p:sp>
      <p:sp>
        <p:nvSpPr>
          <p:cNvPr id="18" name="object 18"/>
          <p:cNvSpPr txBox="1"/>
          <p:nvPr/>
        </p:nvSpPr>
        <p:spPr>
          <a:xfrm>
            <a:off x="4785931" y="5480210"/>
            <a:ext cx="1608401" cy="116563"/>
          </a:xfrm>
          <a:prstGeom prst="rect">
            <a:avLst/>
          </a:prstGeom>
        </p:spPr>
        <p:txBody>
          <a:bodyPr vert="horz" wrap="square" lIns="0" tIns="20759" rIns="0" bIns="0" rtlCol="0">
            <a:spAutoFit/>
          </a:bodyPr>
          <a:lstStyle/>
          <a:p>
            <a:pPr marL="15377">
              <a:lnSpc>
                <a:spcPct val="100000"/>
              </a:lnSpc>
              <a:spcBef>
                <a:spcPts val="163"/>
              </a:spcBef>
            </a:pPr>
            <a:r>
              <a:rPr sz="1211" spc="-36">
                <a:solidFill>
                  <a:srgbClr val="3D4049"/>
                </a:solidFill>
                <a:latin typeface="Verdana"/>
                <a:cs typeface="Verdana"/>
              </a:rPr>
              <a:t>Health</a:t>
            </a:r>
            <a:r>
              <a:rPr sz="1211" spc="-97">
                <a:solidFill>
                  <a:srgbClr val="3D4049"/>
                </a:solidFill>
                <a:latin typeface="Verdana"/>
                <a:cs typeface="Verdana"/>
              </a:rPr>
              <a:t> </a:t>
            </a:r>
            <a:r>
              <a:rPr sz="1211" spc="-24">
                <a:solidFill>
                  <a:srgbClr val="3D4049"/>
                </a:solidFill>
                <a:latin typeface="Verdana"/>
                <a:cs typeface="Verdana"/>
              </a:rPr>
              <a:t>and</a:t>
            </a:r>
            <a:r>
              <a:rPr sz="1211" spc="-97">
                <a:solidFill>
                  <a:srgbClr val="3D4049"/>
                </a:solidFill>
                <a:latin typeface="Verdana"/>
                <a:cs typeface="Verdana"/>
              </a:rPr>
              <a:t> </a:t>
            </a:r>
            <a:r>
              <a:rPr sz="1211" spc="-12">
                <a:solidFill>
                  <a:srgbClr val="3D4049"/>
                </a:solidFill>
                <a:latin typeface="Verdana"/>
                <a:cs typeface="Verdana"/>
              </a:rPr>
              <a:t>Wellbeing</a:t>
            </a:r>
            <a:endParaRPr sz="1211">
              <a:latin typeface="Verdana"/>
              <a:cs typeface="Verdana"/>
            </a:endParaRPr>
          </a:p>
        </p:txBody>
      </p:sp>
    </p:spTree>
    <p:extLst>
      <p:ext uri="{BB962C8B-B14F-4D97-AF65-F5344CB8AC3E}">
        <p14:creationId xmlns:p14="http://schemas.microsoft.com/office/powerpoint/2010/main" val="279291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p:nvPr>
        </p:nvSpPr>
        <p:spPr>
          <a:xfrm>
            <a:off x="2196249" y="888084"/>
            <a:ext cx="9047431" cy="294380"/>
          </a:xfrm>
          <a:prstGeom prst="rect">
            <a:avLst/>
          </a:prstGeom>
        </p:spPr>
        <p:txBody>
          <a:bodyPr vert="horz" wrap="square" lIns="0" tIns="19990" rIns="0" bIns="0" rtlCol="0">
            <a:spAutoFit/>
          </a:bodyPr>
          <a:lstStyle/>
          <a:p>
            <a:pPr marL="702736">
              <a:lnSpc>
                <a:spcPct val="100000"/>
              </a:lnSpc>
              <a:spcBef>
                <a:spcPts val="157"/>
              </a:spcBef>
            </a:pPr>
            <a:r>
              <a:t>2 </a:t>
            </a:r>
            <a:r>
              <a:rPr spc="97"/>
              <a:t>-</a:t>
            </a:r>
            <a:r>
              <a:rPr spc="6"/>
              <a:t> </a:t>
            </a:r>
            <a:r>
              <a:t>SOCIAL</a:t>
            </a:r>
            <a:r>
              <a:rPr spc="6"/>
              <a:t> </a:t>
            </a:r>
            <a:r>
              <a:t>VALUE</a:t>
            </a:r>
            <a:r>
              <a:rPr spc="6"/>
              <a:t> </a:t>
            </a:r>
            <a:r>
              <a:rPr spc="67"/>
              <a:t>DASHBOARD</a:t>
            </a:r>
          </a:p>
        </p:txBody>
      </p:sp>
      <p:sp>
        <p:nvSpPr>
          <p:cNvPr id="4" name="object 4"/>
          <p:cNvSpPr txBox="1"/>
          <p:nvPr/>
        </p:nvSpPr>
        <p:spPr>
          <a:xfrm>
            <a:off x="1725834" y="1543165"/>
            <a:ext cx="8558661" cy="217842"/>
          </a:xfrm>
          <a:prstGeom prst="rect">
            <a:avLst/>
          </a:prstGeom>
        </p:spPr>
        <p:txBody>
          <a:bodyPr vert="horz" wrap="square" lIns="0" tIns="14608" rIns="0" bIns="0" rtlCol="0">
            <a:spAutoFit/>
          </a:bodyPr>
          <a:lstStyle/>
          <a:p>
            <a:pPr marL="15377" marR="6151">
              <a:lnSpc>
                <a:spcPct val="100000"/>
              </a:lnSpc>
              <a:spcBef>
                <a:spcPts val="115"/>
              </a:spcBef>
            </a:pPr>
            <a:r>
              <a:rPr sz="1211" spc="-103">
                <a:solidFill>
                  <a:srgbClr val="1B2D40"/>
                </a:solidFill>
                <a:latin typeface="Arial MT"/>
                <a:cs typeface="Arial MT"/>
              </a:rPr>
              <a:t>The</a:t>
            </a:r>
            <a:r>
              <a:rPr sz="1211" spc="-42">
                <a:solidFill>
                  <a:srgbClr val="1B2D40"/>
                </a:solidFill>
                <a:latin typeface="Arial MT"/>
                <a:cs typeface="Arial MT"/>
              </a:rPr>
              <a:t> </a:t>
            </a:r>
            <a:r>
              <a:rPr sz="1211" spc="-67">
                <a:solidFill>
                  <a:srgbClr val="1B2D40"/>
                </a:solidFill>
                <a:latin typeface="Arial MT"/>
                <a:cs typeface="Arial MT"/>
              </a:rPr>
              <a:t>dashboard</a:t>
            </a:r>
            <a:r>
              <a:rPr sz="1211" spc="-42">
                <a:solidFill>
                  <a:srgbClr val="1B2D40"/>
                </a:solidFill>
                <a:latin typeface="Arial MT"/>
                <a:cs typeface="Arial MT"/>
              </a:rPr>
              <a:t> </a:t>
            </a:r>
            <a:r>
              <a:rPr sz="1211" spc="-67">
                <a:solidFill>
                  <a:srgbClr val="1B2D40"/>
                </a:solidFill>
                <a:latin typeface="Arial MT"/>
                <a:cs typeface="Arial MT"/>
              </a:rPr>
              <a:t>displays</a:t>
            </a:r>
            <a:r>
              <a:rPr sz="1211" spc="-42">
                <a:solidFill>
                  <a:srgbClr val="1B2D40"/>
                </a:solidFill>
                <a:latin typeface="Arial MT"/>
                <a:cs typeface="Arial MT"/>
              </a:rPr>
              <a:t> </a:t>
            </a:r>
            <a:r>
              <a:rPr sz="1211" spc="-36">
                <a:solidFill>
                  <a:srgbClr val="1B2D40"/>
                </a:solidFill>
                <a:latin typeface="Arial MT"/>
                <a:cs typeface="Arial MT"/>
              </a:rPr>
              <a:t>the </a:t>
            </a:r>
            <a:r>
              <a:rPr sz="1211" spc="-48">
                <a:solidFill>
                  <a:srgbClr val="1B2D40"/>
                </a:solidFill>
                <a:latin typeface="Arial MT"/>
                <a:cs typeface="Arial MT"/>
              </a:rPr>
              <a:t>main</a:t>
            </a:r>
            <a:r>
              <a:rPr sz="1211" spc="-42">
                <a:solidFill>
                  <a:srgbClr val="1B2D40"/>
                </a:solidFill>
                <a:latin typeface="Arial MT"/>
                <a:cs typeface="Arial MT"/>
              </a:rPr>
              <a:t> </a:t>
            </a:r>
            <a:r>
              <a:rPr sz="1211" spc="-91">
                <a:solidFill>
                  <a:srgbClr val="1B2D40"/>
                </a:solidFill>
                <a:latin typeface="Arial MT"/>
                <a:cs typeface="Arial MT"/>
              </a:rPr>
              <a:t>Social</a:t>
            </a:r>
            <a:r>
              <a:rPr sz="1211" spc="-42">
                <a:solidFill>
                  <a:srgbClr val="1B2D40"/>
                </a:solidFill>
                <a:latin typeface="Arial MT"/>
                <a:cs typeface="Arial MT"/>
              </a:rPr>
              <a:t> </a:t>
            </a:r>
            <a:r>
              <a:rPr sz="1211" spc="-85">
                <a:solidFill>
                  <a:srgbClr val="1B2D40"/>
                </a:solidFill>
                <a:latin typeface="Arial MT"/>
                <a:cs typeface="Arial MT"/>
              </a:rPr>
              <a:t>Value</a:t>
            </a:r>
            <a:r>
              <a:rPr sz="1211" spc="-36">
                <a:solidFill>
                  <a:srgbClr val="1B2D40"/>
                </a:solidFill>
                <a:latin typeface="Arial MT"/>
                <a:cs typeface="Arial MT"/>
              </a:rPr>
              <a:t> </a:t>
            </a:r>
            <a:r>
              <a:rPr sz="1211" spc="-127">
                <a:solidFill>
                  <a:srgbClr val="1B2D40"/>
                </a:solidFill>
                <a:latin typeface="Arial MT"/>
                <a:cs typeface="Arial MT"/>
              </a:rPr>
              <a:t>KPIs</a:t>
            </a:r>
            <a:r>
              <a:rPr sz="1211" spc="-42">
                <a:solidFill>
                  <a:srgbClr val="1B2D40"/>
                </a:solidFill>
                <a:latin typeface="Arial MT"/>
                <a:cs typeface="Arial MT"/>
              </a:rPr>
              <a:t> </a:t>
            </a:r>
            <a:r>
              <a:rPr sz="1211" spc="-79">
                <a:solidFill>
                  <a:srgbClr val="1B2D40"/>
                </a:solidFill>
                <a:latin typeface="Arial MT"/>
                <a:cs typeface="Arial MT"/>
              </a:rPr>
              <a:t>based</a:t>
            </a:r>
            <a:r>
              <a:rPr sz="1211" spc="-42">
                <a:solidFill>
                  <a:srgbClr val="1B2D40"/>
                </a:solidFill>
                <a:latin typeface="Arial MT"/>
                <a:cs typeface="Arial MT"/>
              </a:rPr>
              <a:t> on</a:t>
            </a:r>
            <a:r>
              <a:rPr sz="1211" spc="-36">
                <a:solidFill>
                  <a:srgbClr val="1B2D40"/>
                </a:solidFill>
                <a:latin typeface="Arial MT"/>
                <a:cs typeface="Arial MT"/>
              </a:rPr>
              <a:t> </a:t>
            </a:r>
            <a:r>
              <a:rPr sz="1211" spc="-42">
                <a:solidFill>
                  <a:srgbClr val="1B2D40"/>
                </a:solidFill>
                <a:latin typeface="Arial MT"/>
                <a:cs typeface="Arial MT"/>
              </a:rPr>
              <a:t>selected</a:t>
            </a:r>
            <a:r>
              <a:rPr sz="1211" spc="327">
                <a:solidFill>
                  <a:srgbClr val="1B2D40"/>
                </a:solidFill>
                <a:latin typeface="Arial MT"/>
                <a:cs typeface="Arial MT"/>
              </a:rPr>
              <a:t> </a:t>
            </a:r>
            <a:r>
              <a:rPr sz="1211">
                <a:solidFill>
                  <a:srgbClr val="1B2D40"/>
                </a:solidFill>
                <a:latin typeface="Arial MT"/>
                <a:cs typeface="Arial MT"/>
              </a:rPr>
              <a:t>lters:</a:t>
            </a:r>
            <a:r>
              <a:rPr sz="1211" spc="-36">
                <a:solidFill>
                  <a:srgbClr val="1B2D40"/>
                </a:solidFill>
                <a:latin typeface="Arial MT"/>
                <a:cs typeface="Arial MT"/>
              </a:rPr>
              <a:t> </a:t>
            </a:r>
            <a:r>
              <a:rPr sz="1211" spc="-73">
                <a:solidFill>
                  <a:srgbClr val="1B2D40"/>
                </a:solidFill>
                <a:latin typeface="Arial MT"/>
                <a:cs typeface="Arial MT"/>
              </a:rPr>
              <a:t>1-Total</a:t>
            </a:r>
            <a:r>
              <a:rPr sz="1211" spc="-42">
                <a:solidFill>
                  <a:srgbClr val="1B2D40"/>
                </a:solidFill>
                <a:latin typeface="Arial MT"/>
                <a:cs typeface="Arial MT"/>
              </a:rPr>
              <a:t> </a:t>
            </a:r>
            <a:r>
              <a:rPr sz="1211" spc="-67">
                <a:solidFill>
                  <a:srgbClr val="1B2D40"/>
                </a:solidFill>
                <a:latin typeface="Arial MT"/>
                <a:cs typeface="Arial MT"/>
              </a:rPr>
              <a:t>social</a:t>
            </a:r>
            <a:r>
              <a:rPr sz="1211" spc="-42">
                <a:solidFill>
                  <a:srgbClr val="1B2D40"/>
                </a:solidFill>
                <a:latin typeface="Arial MT"/>
                <a:cs typeface="Arial MT"/>
              </a:rPr>
              <a:t> </a:t>
            </a:r>
            <a:r>
              <a:rPr sz="1211" spc="-67">
                <a:solidFill>
                  <a:srgbClr val="1B2D40"/>
                </a:solidFill>
                <a:latin typeface="Arial MT"/>
                <a:cs typeface="Arial MT"/>
              </a:rPr>
              <a:t>value</a:t>
            </a:r>
            <a:r>
              <a:rPr sz="1211" spc="-36">
                <a:solidFill>
                  <a:srgbClr val="1B2D40"/>
                </a:solidFill>
                <a:latin typeface="Arial MT"/>
                <a:cs typeface="Arial MT"/>
              </a:rPr>
              <a:t> </a:t>
            </a:r>
            <a:r>
              <a:rPr sz="1211" spc="-67">
                <a:solidFill>
                  <a:srgbClr val="1B2D40"/>
                </a:solidFill>
                <a:latin typeface="Arial MT"/>
                <a:cs typeface="Arial MT"/>
              </a:rPr>
              <a:t>generated,</a:t>
            </a:r>
            <a:r>
              <a:rPr sz="1211" spc="-42">
                <a:solidFill>
                  <a:srgbClr val="1B2D40"/>
                </a:solidFill>
                <a:latin typeface="Arial MT"/>
                <a:cs typeface="Arial MT"/>
              </a:rPr>
              <a:t> </a:t>
            </a:r>
            <a:r>
              <a:rPr sz="1211" spc="-73">
                <a:solidFill>
                  <a:srgbClr val="1B2D40"/>
                </a:solidFill>
                <a:latin typeface="Arial MT"/>
                <a:cs typeface="Arial MT"/>
              </a:rPr>
              <a:t>2-Total</a:t>
            </a:r>
            <a:r>
              <a:rPr sz="1211" spc="-42">
                <a:solidFill>
                  <a:srgbClr val="1B2D40"/>
                </a:solidFill>
                <a:latin typeface="Arial MT"/>
                <a:cs typeface="Arial MT"/>
              </a:rPr>
              <a:t> </a:t>
            </a:r>
            <a:r>
              <a:rPr sz="1211" spc="-48">
                <a:solidFill>
                  <a:srgbClr val="1B2D40"/>
                </a:solidFill>
                <a:latin typeface="Arial MT"/>
                <a:cs typeface="Arial MT"/>
              </a:rPr>
              <a:t>number</a:t>
            </a:r>
            <a:r>
              <a:rPr sz="1211" spc="-42">
                <a:solidFill>
                  <a:srgbClr val="1B2D40"/>
                </a:solidFill>
                <a:latin typeface="Arial MT"/>
                <a:cs typeface="Arial MT"/>
              </a:rPr>
              <a:t> </a:t>
            </a:r>
            <a:r>
              <a:rPr sz="1211" spc="-24">
                <a:solidFill>
                  <a:srgbClr val="1B2D40"/>
                </a:solidFill>
                <a:latin typeface="Arial MT"/>
                <a:cs typeface="Arial MT"/>
              </a:rPr>
              <a:t>of</a:t>
            </a:r>
            <a:r>
              <a:rPr sz="1211" spc="-36">
                <a:solidFill>
                  <a:srgbClr val="1B2D40"/>
                </a:solidFill>
                <a:latin typeface="Arial MT"/>
                <a:cs typeface="Arial MT"/>
              </a:rPr>
              <a:t> </a:t>
            </a:r>
            <a:r>
              <a:rPr sz="1211" spc="-12">
                <a:solidFill>
                  <a:srgbClr val="1B2D40"/>
                </a:solidFill>
                <a:latin typeface="Arial MT"/>
                <a:cs typeface="Arial MT"/>
              </a:rPr>
              <a:t>participants </a:t>
            </a:r>
            <a:r>
              <a:rPr sz="1211" spc="-61">
                <a:solidFill>
                  <a:srgbClr val="1B2D40"/>
                </a:solidFill>
                <a:latin typeface="Arial MT"/>
                <a:cs typeface="Arial MT"/>
              </a:rPr>
              <a:t>generating</a:t>
            </a:r>
            <a:r>
              <a:rPr sz="1211" spc="-36">
                <a:solidFill>
                  <a:srgbClr val="1B2D40"/>
                </a:solidFill>
                <a:latin typeface="Arial MT"/>
                <a:cs typeface="Arial MT"/>
              </a:rPr>
              <a:t> </a:t>
            </a:r>
            <a:r>
              <a:rPr sz="1211" spc="-67">
                <a:solidFill>
                  <a:srgbClr val="1B2D40"/>
                </a:solidFill>
                <a:latin typeface="Arial MT"/>
                <a:cs typeface="Arial MT"/>
              </a:rPr>
              <a:t>social</a:t>
            </a:r>
            <a:r>
              <a:rPr sz="1211" spc="-36">
                <a:solidFill>
                  <a:srgbClr val="1B2D40"/>
                </a:solidFill>
                <a:latin typeface="Arial MT"/>
                <a:cs typeface="Arial MT"/>
              </a:rPr>
              <a:t> </a:t>
            </a:r>
            <a:r>
              <a:rPr sz="1211" spc="-67">
                <a:solidFill>
                  <a:srgbClr val="1B2D40"/>
                </a:solidFill>
                <a:latin typeface="Arial MT"/>
                <a:cs typeface="Arial MT"/>
              </a:rPr>
              <a:t>value</a:t>
            </a:r>
            <a:r>
              <a:rPr sz="1211" spc="-36">
                <a:solidFill>
                  <a:srgbClr val="1B2D40"/>
                </a:solidFill>
                <a:latin typeface="Arial MT"/>
                <a:cs typeface="Arial MT"/>
              </a:rPr>
              <a:t> </a:t>
            </a:r>
            <a:r>
              <a:rPr sz="1211" spc="-85">
                <a:solidFill>
                  <a:srgbClr val="1B2D40"/>
                </a:solidFill>
                <a:latin typeface="Arial MT"/>
                <a:cs typeface="Arial MT"/>
              </a:rPr>
              <a:t>3-</a:t>
            </a:r>
            <a:r>
              <a:rPr sz="1211" spc="-97">
                <a:solidFill>
                  <a:srgbClr val="1B2D40"/>
                </a:solidFill>
                <a:latin typeface="Arial MT"/>
                <a:cs typeface="Arial MT"/>
              </a:rPr>
              <a:t>Average</a:t>
            </a:r>
            <a:r>
              <a:rPr sz="1211" spc="-36">
                <a:solidFill>
                  <a:srgbClr val="1B2D40"/>
                </a:solidFill>
                <a:latin typeface="Arial MT"/>
                <a:cs typeface="Arial MT"/>
              </a:rPr>
              <a:t> </a:t>
            </a:r>
            <a:r>
              <a:rPr sz="1211" spc="-67">
                <a:solidFill>
                  <a:srgbClr val="1B2D40"/>
                </a:solidFill>
                <a:latin typeface="Arial MT"/>
                <a:cs typeface="Arial MT"/>
              </a:rPr>
              <a:t>social</a:t>
            </a:r>
            <a:r>
              <a:rPr sz="1211" spc="-36">
                <a:solidFill>
                  <a:srgbClr val="1B2D40"/>
                </a:solidFill>
                <a:latin typeface="Arial MT"/>
                <a:cs typeface="Arial MT"/>
              </a:rPr>
              <a:t> </a:t>
            </a:r>
            <a:r>
              <a:rPr sz="1211" spc="-67">
                <a:solidFill>
                  <a:srgbClr val="1B2D40"/>
                </a:solidFill>
                <a:latin typeface="Arial MT"/>
                <a:cs typeface="Arial MT"/>
              </a:rPr>
              <a:t>value</a:t>
            </a:r>
            <a:r>
              <a:rPr sz="1211" spc="-36">
                <a:solidFill>
                  <a:srgbClr val="1B2D40"/>
                </a:solidFill>
                <a:latin typeface="Arial MT"/>
                <a:cs typeface="Arial MT"/>
              </a:rPr>
              <a:t> </a:t>
            </a:r>
            <a:r>
              <a:rPr sz="1211" spc="-42">
                <a:solidFill>
                  <a:srgbClr val="1B2D40"/>
                </a:solidFill>
                <a:latin typeface="Arial MT"/>
                <a:cs typeface="Arial MT"/>
              </a:rPr>
              <a:t>per</a:t>
            </a:r>
            <a:r>
              <a:rPr sz="1211" spc="-30">
                <a:solidFill>
                  <a:srgbClr val="1B2D40"/>
                </a:solidFill>
                <a:latin typeface="Arial MT"/>
                <a:cs typeface="Arial MT"/>
              </a:rPr>
              <a:t> </a:t>
            </a:r>
            <a:r>
              <a:rPr sz="1211" spc="-61">
                <a:solidFill>
                  <a:srgbClr val="1B2D40"/>
                </a:solidFill>
                <a:latin typeface="Arial MT"/>
                <a:cs typeface="Arial MT"/>
              </a:rPr>
              <a:t>person,</a:t>
            </a:r>
            <a:r>
              <a:rPr sz="1211" spc="-36">
                <a:solidFill>
                  <a:srgbClr val="1B2D40"/>
                </a:solidFill>
                <a:latin typeface="Arial MT"/>
                <a:cs typeface="Arial MT"/>
              </a:rPr>
              <a:t> </a:t>
            </a:r>
            <a:r>
              <a:rPr sz="1211" spc="-85">
                <a:solidFill>
                  <a:srgbClr val="1B2D40"/>
                </a:solidFill>
                <a:latin typeface="Arial MT"/>
                <a:cs typeface="Arial MT"/>
              </a:rPr>
              <a:t>4-</a:t>
            </a:r>
            <a:r>
              <a:rPr sz="1211" spc="-97">
                <a:solidFill>
                  <a:srgbClr val="1B2D40"/>
                </a:solidFill>
                <a:latin typeface="Arial MT"/>
                <a:cs typeface="Arial MT"/>
              </a:rPr>
              <a:t>Average</a:t>
            </a:r>
            <a:r>
              <a:rPr sz="1211" spc="-36">
                <a:solidFill>
                  <a:srgbClr val="1B2D40"/>
                </a:solidFill>
                <a:latin typeface="Arial MT"/>
                <a:cs typeface="Arial MT"/>
              </a:rPr>
              <a:t> </a:t>
            </a:r>
            <a:r>
              <a:rPr sz="1211" spc="-67">
                <a:solidFill>
                  <a:srgbClr val="1B2D40"/>
                </a:solidFill>
                <a:latin typeface="Arial MT"/>
                <a:cs typeface="Arial MT"/>
              </a:rPr>
              <a:t>social</a:t>
            </a:r>
            <a:r>
              <a:rPr sz="1211" spc="-36">
                <a:solidFill>
                  <a:srgbClr val="1B2D40"/>
                </a:solidFill>
                <a:latin typeface="Arial MT"/>
                <a:cs typeface="Arial MT"/>
              </a:rPr>
              <a:t> </a:t>
            </a:r>
            <a:r>
              <a:rPr sz="1211" spc="-67">
                <a:solidFill>
                  <a:srgbClr val="1B2D40"/>
                </a:solidFill>
                <a:latin typeface="Arial MT"/>
                <a:cs typeface="Arial MT"/>
              </a:rPr>
              <a:t>value</a:t>
            </a:r>
            <a:r>
              <a:rPr sz="1211" spc="-36">
                <a:solidFill>
                  <a:srgbClr val="1B2D40"/>
                </a:solidFill>
                <a:latin typeface="Arial MT"/>
                <a:cs typeface="Arial MT"/>
              </a:rPr>
              <a:t> </a:t>
            </a:r>
            <a:r>
              <a:rPr sz="1211" spc="-42">
                <a:solidFill>
                  <a:srgbClr val="1B2D40"/>
                </a:solidFill>
                <a:latin typeface="Arial MT"/>
                <a:cs typeface="Arial MT"/>
              </a:rPr>
              <a:t>per</a:t>
            </a:r>
            <a:r>
              <a:rPr sz="1211" spc="-36">
                <a:solidFill>
                  <a:srgbClr val="1B2D40"/>
                </a:solidFill>
                <a:latin typeface="Arial MT"/>
                <a:cs typeface="Arial MT"/>
              </a:rPr>
              <a:t> </a:t>
            </a:r>
            <a:r>
              <a:rPr sz="1211" spc="-54">
                <a:solidFill>
                  <a:srgbClr val="1B2D40"/>
                </a:solidFill>
                <a:latin typeface="Arial MT"/>
                <a:cs typeface="Arial MT"/>
              </a:rPr>
              <a:t>site.</a:t>
            </a:r>
            <a:r>
              <a:rPr sz="1211" spc="-30">
                <a:solidFill>
                  <a:srgbClr val="1B2D40"/>
                </a:solidFill>
                <a:latin typeface="Arial MT"/>
                <a:cs typeface="Arial MT"/>
              </a:rPr>
              <a:t> </a:t>
            </a:r>
            <a:r>
              <a:rPr sz="1211" spc="-103">
                <a:solidFill>
                  <a:srgbClr val="1B2D40"/>
                </a:solidFill>
                <a:latin typeface="Arial MT"/>
                <a:cs typeface="Arial MT"/>
              </a:rPr>
              <a:t>The</a:t>
            </a:r>
            <a:r>
              <a:rPr sz="1211" spc="-36">
                <a:solidFill>
                  <a:srgbClr val="1B2D40"/>
                </a:solidFill>
                <a:latin typeface="Arial MT"/>
                <a:cs typeface="Arial MT"/>
              </a:rPr>
              <a:t> </a:t>
            </a:r>
            <a:r>
              <a:rPr sz="1211" spc="-24">
                <a:solidFill>
                  <a:srgbClr val="1B2D40"/>
                </a:solidFill>
                <a:latin typeface="Arial MT"/>
                <a:cs typeface="Arial MT"/>
              </a:rPr>
              <a:t>total</a:t>
            </a:r>
            <a:r>
              <a:rPr sz="1211" spc="-36">
                <a:solidFill>
                  <a:srgbClr val="1B2D40"/>
                </a:solidFill>
                <a:latin typeface="Arial MT"/>
                <a:cs typeface="Arial MT"/>
              </a:rPr>
              <a:t> </a:t>
            </a:r>
            <a:r>
              <a:rPr sz="1211" spc="-67">
                <a:solidFill>
                  <a:srgbClr val="1B2D40"/>
                </a:solidFill>
                <a:latin typeface="Arial MT"/>
                <a:cs typeface="Arial MT"/>
              </a:rPr>
              <a:t>social</a:t>
            </a:r>
            <a:r>
              <a:rPr sz="1211" spc="-36">
                <a:solidFill>
                  <a:srgbClr val="1B2D40"/>
                </a:solidFill>
                <a:latin typeface="Arial MT"/>
                <a:cs typeface="Arial MT"/>
              </a:rPr>
              <a:t> </a:t>
            </a:r>
            <a:r>
              <a:rPr sz="1211" spc="-67">
                <a:solidFill>
                  <a:srgbClr val="1B2D40"/>
                </a:solidFill>
                <a:latin typeface="Arial MT"/>
                <a:cs typeface="Arial MT"/>
              </a:rPr>
              <a:t>value</a:t>
            </a:r>
            <a:r>
              <a:rPr sz="1211" spc="-36">
                <a:solidFill>
                  <a:srgbClr val="1B2D40"/>
                </a:solidFill>
                <a:latin typeface="Arial MT"/>
                <a:cs typeface="Arial MT"/>
              </a:rPr>
              <a:t> </a:t>
            </a:r>
            <a:r>
              <a:rPr sz="1211" spc="-61">
                <a:solidFill>
                  <a:srgbClr val="1B2D40"/>
                </a:solidFill>
                <a:latin typeface="Arial MT"/>
                <a:cs typeface="Arial MT"/>
              </a:rPr>
              <a:t>is</a:t>
            </a:r>
            <a:r>
              <a:rPr sz="1211" spc="-36">
                <a:solidFill>
                  <a:srgbClr val="1B2D40"/>
                </a:solidFill>
                <a:latin typeface="Arial MT"/>
                <a:cs typeface="Arial MT"/>
              </a:rPr>
              <a:t> </a:t>
            </a:r>
            <a:r>
              <a:rPr sz="1211" spc="-42">
                <a:solidFill>
                  <a:srgbClr val="1B2D40"/>
                </a:solidFill>
                <a:latin typeface="Arial MT"/>
                <a:cs typeface="Arial MT"/>
              </a:rPr>
              <a:t>then</a:t>
            </a:r>
            <a:r>
              <a:rPr sz="1211" spc="-36">
                <a:solidFill>
                  <a:srgbClr val="1B2D40"/>
                </a:solidFill>
                <a:latin typeface="Arial MT"/>
                <a:cs typeface="Arial MT"/>
              </a:rPr>
              <a:t> </a:t>
            </a:r>
            <a:r>
              <a:rPr sz="1211" spc="-48">
                <a:solidFill>
                  <a:srgbClr val="1B2D40"/>
                </a:solidFill>
                <a:latin typeface="Arial MT"/>
                <a:cs typeface="Arial MT"/>
              </a:rPr>
              <a:t>broken</a:t>
            </a:r>
            <a:r>
              <a:rPr sz="1211" spc="-30">
                <a:solidFill>
                  <a:srgbClr val="1B2D40"/>
                </a:solidFill>
                <a:latin typeface="Arial MT"/>
                <a:cs typeface="Arial MT"/>
              </a:rPr>
              <a:t> </a:t>
            </a:r>
            <a:r>
              <a:rPr sz="1211" spc="-54">
                <a:solidFill>
                  <a:srgbClr val="1B2D40"/>
                </a:solidFill>
                <a:latin typeface="Arial MT"/>
                <a:cs typeface="Arial MT"/>
              </a:rPr>
              <a:t>down</a:t>
            </a:r>
            <a:r>
              <a:rPr sz="1211" spc="-36">
                <a:solidFill>
                  <a:srgbClr val="1B2D40"/>
                </a:solidFill>
                <a:latin typeface="Arial MT"/>
                <a:cs typeface="Arial MT"/>
              </a:rPr>
              <a:t> </a:t>
            </a:r>
            <a:r>
              <a:rPr sz="1211" spc="-30">
                <a:solidFill>
                  <a:srgbClr val="1B2D40"/>
                </a:solidFill>
                <a:latin typeface="Arial MT"/>
                <a:cs typeface="Arial MT"/>
              </a:rPr>
              <a:t>by month</a:t>
            </a:r>
            <a:r>
              <a:rPr sz="1211" spc="-36">
                <a:solidFill>
                  <a:srgbClr val="1B2D40"/>
                </a:solidFill>
                <a:latin typeface="Arial MT"/>
                <a:cs typeface="Arial MT"/>
              </a:rPr>
              <a:t> </a:t>
            </a:r>
            <a:r>
              <a:rPr sz="1211" spc="-24">
                <a:solidFill>
                  <a:srgbClr val="1B2D40"/>
                </a:solidFill>
                <a:latin typeface="Arial MT"/>
                <a:cs typeface="Arial MT"/>
              </a:rPr>
              <a:t>within</a:t>
            </a:r>
            <a:r>
              <a:rPr sz="1211" spc="-36">
                <a:solidFill>
                  <a:srgbClr val="1B2D40"/>
                </a:solidFill>
                <a:latin typeface="Arial MT"/>
                <a:cs typeface="Arial MT"/>
              </a:rPr>
              <a:t> the </a:t>
            </a:r>
            <a:r>
              <a:rPr sz="1211" spc="-67">
                <a:solidFill>
                  <a:srgbClr val="1B2D40"/>
                </a:solidFill>
                <a:latin typeface="Arial MT"/>
                <a:cs typeface="Arial MT"/>
              </a:rPr>
              <a:t>selected</a:t>
            </a:r>
            <a:r>
              <a:rPr sz="1211" spc="-36">
                <a:solidFill>
                  <a:srgbClr val="1B2D40"/>
                </a:solidFill>
                <a:latin typeface="Arial MT"/>
                <a:cs typeface="Arial MT"/>
              </a:rPr>
              <a:t> time </a:t>
            </a:r>
            <a:r>
              <a:rPr sz="1211" spc="-42">
                <a:solidFill>
                  <a:srgbClr val="1B2D40"/>
                </a:solidFill>
                <a:latin typeface="Arial MT"/>
                <a:cs typeface="Arial MT"/>
              </a:rPr>
              <a:t>period</a:t>
            </a:r>
            <a:r>
              <a:rPr sz="1211" spc="-30">
                <a:solidFill>
                  <a:srgbClr val="1B2D40"/>
                </a:solidFill>
                <a:latin typeface="Arial MT"/>
                <a:cs typeface="Arial MT"/>
              </a:rPr>
              <a:t> </a:t>
            </a:r>
            <a:r>
              <a:rPr sz="1211" spc="-61">
                <a:solidFill>
                  <a:srgbClr val="1B2D40"/>
                </a:solidFill>
                <a:latin typeface="Arial MT"/>
                <a:cs typeface="Arial MT"/>
              </a:rPr>
              <a:t>and</a:t>
            </a:r>
            <a:r>
              <a:rPr sz="1211" spc="-36">
                <a:solidFill>
                  <a:srgbClr val="1B2D40"/>
                </a:solidFill>
                <a:latin typeface="Arial MT"/>
                <a:cs typeface="Arial MT"/>
              </a:rPr>
              <a:t> </a:t>
            </a:r>
            <a:r>
              <a:rPr sz="1211" spc="-67">
                <a:solidFill>
                  <a:srgbClr val="1B2D40"/>
                </a:solidFill>
                <a:latin typeface="Arial MT"/>
                <a:cs typeface="Arial MT"/>
              </a:rPr>
              <a:t>benchmarked</a:t>
            </a:r>
            <a:r>
              <a:rPr sz="1211" spc="-36">
                <a:solidFill>
                  <a:srgbClr val="1B2D40"/>
                </a:solidFill>
                <a:latin typeface="Arial MT"/>
                <a:cs typeface="Arial MT"/>
              </a:rPr>
              <a:t> </a:t>
            </a:r>
            <a:r>
              <a:rPr sz="1211" spc="-67">
                <a:solidFill>
                  <a:srgbClr val="1B2D40"/>
                </a:solidFill>
                <a:latin typeface="Arial MT"/>
                <a:cs typeface="Arial MT"/>
              </a:rPr>
              <a:t>against</a:t>
            </a:r>
            <a:r>
              <a:rPr sz="1211" spc="-36">
                <a:solidFill>
                  <a:srgbClr val="1B2D40"/>
                </a:solidFill>
                <a:latin typeface="Arial MT"/>
                <a:cs typeface="Arial MT"/>
              </a:rPr>
              <a:t> the </a:t>
            </a:r>
            <a:r>
              <a:rPr sz="1211" spc="-91">
                <a:solidFill>
                  <a:srgbClr val="1B2D40"/>
                </a:solidFill>
                <a:latin typeface="Arial MT"/>
                <a:cs typeface="Arial MT"/>
              </a:rPr>
              <a:t>same</a:t>
            </a:r>
            <a:r>
              <a:rPr sz="1211" spc="-36">
                <a:solidFill>
                  <a:srgbClr val="1B2D40"/>
                </a:solidFill>
                <a:latin typeface="Arial MT"/>
                <a:cs typeface="Arial MT"/>
              </a:rPr>
              <a:t> time</a:t>
            </a:r>
            <a:r>
              <a:rPr sz="1211" spc="-30">
                <a:solidFill>
                  <a:srgbClr val="1B2D40"/>
                </a:solidFill>
                <a:latin typeface="Arial MT"/>
                <a:cs typeface="Arial MT"/>
              </a:rPr>
              <a:t> </a:t>
            </a:r>
            <a:r>
              <a:rPr sz="1211" spc="-42">
                <a:solidFill>
                  <a:srgbClr val="1B2D40"/>
                </a:solidFill>
                <a:latin typeface="Arial MT"/>
                <a:cs typeface="Arial MT"/>
              </a:rPr>
              <a:t>period</a:t>
            </a:r>
            <a:r>
              <a:rPr sz="1211" spc="-36">
                <a:solidFill>
                  <a:srgbClr val="1B2D40"/>
                </a:solidFill>
                <a:latin typeface="Arial MT"/>
                <a:cs typeface="Arial MT"/>
              </a:rPr>
              <a:t> </a:t>
            </a:r>
            <a:r>
              <a:rPr sz="1211" spc="-24">
                <a:solidFill>
                  <a:srgbClr val="1B2D40"/>
                </a:solidFill>
                <a:latin typeface="Arial MT"/>
                <a:cs typeface="Arial MT"/>
              </a:rPr>
              <a:t>from</a:t>
            </a:r>
            <a:r>
              <a:rPr sz="1211" spc="-36">
                <a:solidFill>
                  <a:srgbClr val="1B2D40"/>
                </a:solidFill>
                <a:latin typeface="Arial MT"/>
                <a:cs typeface="Arial MT"/>
              </a:rPr>
              <a:t> the </a:t>
            </a:r>
            <a:r>
              <a:rPr sz="1211" spc="-61">
                <a:solidFill>
                  <a:srgbClr val="1B2D40"/>
                </a:solidFill>
                <a:latin typeface="Arial MT"/>
                <a:cs typeface="Arial MT"/>
              </a:rPr>
              <a:t>previous</a:t>
            </a:r>
            <a:r>
              <a:rPr sz="1211" spc="-36">
                <a:solidFill>
                  <a:srgbClr val="1B2D40"/>
                </a:solidFill>
                <a:latin typeface="Arial MT"/>
                <a:cs typeface="Arial MT"/>
              </a:rPr>
              <a:t> </a:t>
            </a:r>
            <a:r>
              <a:rPr sz="1211" spc="-12">
                <a:solidFill>
                  <a:srgbClr val="1B2D40"/>
                </a:solidFill>
                <a:latin typeface="Arial MT"/>
                <a:cs typeface="Arial MT"/>
              </a:rPr>
              <a:t>year.</a:t>
            </a:r>
            <a:endParaRPr sz="1211">
              <a:latin typeface="Arial MT"/>
              <a:cs typeface="Arial MT"/>
            </a:endParaRPr>
          </a:p>
        </p:txBody>
      </p:sp>
      <p:sp>
        <p:nvSpPr>
          <p:cNvPr id="5" name="object 5"/>
          <p:cNvSpPr txBox="1"/>
          <p:nvPr/>
        </p:nvSpPr>
        <p:spPr>
          <a:xfrm>
            <a:off x="6608980" y="2298799"/>
            <a:ext cx="1190924" cy="204337"/>
          </a:xfrm>
          <a:prstGeom prst="rect">
            <a:avLst/>
          </a:prstGeom>
        </p:spPr>
        <p:txBody>
          <a:bodyPr vert="horz" wrap="square" lIns="0" tIns="57663" rIns="0" bIns="0" rtlCol="0">
            <a:spAutoFit/>
          </a:bodyPr>
          <a:lstStyle/>
          <a:p>
            <a:pPr marL="81499" marR="6151" indent="-66889">
              <a:lnSpc>
                <a:spcPct val="77600"/>
              </a:lnSpc>
              <a:spcBef>
                <a:spcPts val="454"/>
              </a:spcBef>
            </a:pPr>
            <a:r>
              <a:rPr sz="1271" spc="-54">
                <a:solidFill>
                  <a:srgbClr val="FFFFFF"/>
                </a:solidFill>
                <a:latin typeface="Verdana"/>
                <a:cs typeface="Verdana"/>
              </a:rPr>
              <a:t>SOCIAL</a:t>
            </a:r>
            <a:r>
              <a:rPr sz="1271" spc="-67">
                <a:solidFill>
                  <a:srgbClr val="FFFFFF"/>
                </a:solidFill>
                <a:latin typeface="Verdana"/>
                <a:cs typeface="Verdana"/>
              </a:rPr>
              <a:t> </a:t>
            </a:r>
            <a:r>
              <a:rPr sz="1271" spc="-12">
                <a:solidFill>
                  <a:srgbClr val="FFFFFF"/>
                </a:solidFill>
                <a:latin typeface="Verdana"/>
                <a:cs typeface="Verdana"/>
              </a:rPr>
              <a:t>VALUE </a:t>
            </a:r>
            <a:r>
              <a:rPr sz="1271">
                <a:solidFill>
                  <a:srgbClr val="FFFFFF"/>
                </a:solidFill>
                <a:latin typeface="Verdana"/>
                <a:cs typeface="Verdana"/>
              </a:rPr>
              <a:t>PER</a:t>
            </a:r>
            <a:r>
              <a:rPr sz="1271" spc="-73">
                <a:solidFill>
                  <a:srgbClr val="FFFFFF"/>
                </a:solidFill>
                <a:latin typeface="Verdana"/>
                <a:cs typeface="Verdana"/>
              </a:rPr>
              <a:t> </a:t>
            </a:r>
            <a:r>
              <a:rPr sz="1271" spc="-12">
                <a:solidFill>
                  <a:srgbClr val="FFFFFF"/>
                </a:solidFill>
                <a:latin typeface="Verdana"/>
                <a:cs typeface="Verdana"/>
              </a:rPr>
              <a:t>PERSON</a:t>
            </a:r>
            <a:endParaRPr sz="1271">
              <a:latin typeface="Verdana"/>
              <a:cs typeface="Verdana"/>
            </a:endParaRPr>
          </a:p>
        </p:txBody>
      </p:sp>
      <p:sp>
        <p:nvSpPr>
          <p:cNvPr id="8" name="object 8"/>
          <p:cNvSpPr txBox="1"/>
          <p:nvPr/>
        </p:nvSpPr>
        <p:spPr>
          <a:xfrm>
            <a:off x="7015547" y="2724310"/>
            <a:ext cx="381342" cy="142917"/>
          </a:xfrm>
          <a:prstGeom prst="rect">
            <a:avLst/>
          </a:prstGeom>
        </p:spPr>
        <p:txBody>
          <a:bodyPr vert="horz" wrap="square" lIns="0" tIns="20759" rIns="0" bIns="0" rtlCol="0">
            <a:spAutoFit/>
          </a:bodyPr>
          <a:lstStyle/>
          <a:p>
            <a:pPr marL="15377">
              <a:lnSpc>
                <a:spcPct val="100000"/>
              </a:lnSpc>
              <a:spcBef>
                <a:spcPts val="163"/>
              </a:spcBef>
            </a:pPr>
            <a:r>
              <a:rPr sz="1514" spc="-30">
                <a:solidFill>
                  <a:srgbClr val="FFFFFF"/>
                </a:solidFill>
                <a:latin typeface="Lucida Sans Unicode"/>
                <a:cs typeface="Lucida Sans Unicode"/>
              </a:rPr>
              <a:t>£85</a:t>
            </a:r>
            <a:endParaRPr sz="1514">
              <a:latin typeface="Lucida Sans Unicode"/>
              <a:cs typeface="Lucida Sans Unicode"/>
            </a:endParaRPr>
          </a:p>
        </p:txBody>
      </p:sp>
      <p:sp>
        <p:nvSpPr>
          <p:cNvPr id="6" name="object 6"/>
          <p:cNvSpPr txBox="1"/>
          <p:nvPr/>
        </p:nvSpPr>
        <p:spPr>
          <a:xfrm>
            <a:off x="8451544" y="2368186"/>
            <a:ext cx="1935155" cy="118327"/>
          </a:xfrm>
          <a:prstGeom prst="rect">
            <a:avLst/>
          </a:prstGeom>
        </p:spPr>
        <p:txBody>
          <a:bodyPr vert="horz" wrap="square" lIns="0" tIns="14608" rIns="0" bIns="0" rtlCol="0">
            <a:spAutoFit/>
          </a:bodyPr>
          <a:lstStyle/>
          <a:p>
            <a:pPr marL="15377">
              <a:lnSpc>
                <a:spcPct val="100000"/>
              </a:lnSpc>
              <a:spcBef>
                <a:spcPts val="115"/>
              </a:spcBef>
            </a:pPr>
            <a:r>
              <a:rPr sz="1271" spc="-54">
                <a:solidFill>
                  <a:srgbClr val="FFFFFF"/>
                </a:solidFill>
                <a:latin typeface="Verdana"/>
                <a:cs typeface="Verdana"/>
              </a:rPr>
              <a:t>SOCIAL</a:t>
            </a:r>
            <a:r>
              <a:rPr sz="1271" spc="-79">
                <a:solidFill>
                  <a:srgbClr val="FFFFFF"/>
                </a:solidFill>
                <a:latin typeface="Verdana"/>
                <a:cs typeface="Verdana"/>
              </a:rPr>
              <a:t> </a:t>
            </a:r>
            <a:r>
              <a:rPr sz="1271" spc="-12">
                <a:solidFill>
                  <a:srgbClr val="FFFFFF"/>
                </a:solidFill>
                <a:latin typeface="Verdana"/>
                <a:cs typeface="Verdana"/>
              </a:rPr>
              <a:t>VALUE</a:t>
            </a:r>
            <a:r>
              <a:rPr sz="1271" spc="-73">
                <a:solidFill>
                  <a:srgbClr val="FFFFFF"/>
                </a:solidFill>
                <a:latin typeface="Verdana"/>
                <a:cs typeface="Verdana"/>
              </a:rPr>
              <a:t> </a:t>
            </a:r>
            <a:r>
              <a:rPr sz="1271">
                <a:solidFill>
                  <a:srgbClr val="FFFFFF"/>
                </a:solidFill>
                <a:latin typeface="Verdana"/>
                <a:cs typeface="Verdana"/>
              </a:rPr>
              <a:t>PER</a:t>
            </a:r>
            <a:r>
              <a:rPr sz="1271" spc="-73">
                <a:solidFill>
                  <a:srgbClr val="FFFFFF"/>
                </a:solidFill>
                <a:latin typeface="Verdana"/>
                <a:cs typeface="Verdana"/>
              </a:rPr>
              <a:t> </a:t>
            </a:r>
            <a:r>
              <a:rPr sz="1271" spc="-48">
                <a:solidFill>
                  <a:srgbClr val="FFFFFF"/>
                </a:solidFill>
                <a:latin typeface="Verdana"/>
                <a:cs typeface="Verdana"/>
              </a:rPr>
              <a:t>SITE</a:t>
            </a:r>
            <a:endParaRPr sz="1271">
              <a:latin typeface="Verdana"/>
              <a:cs typeface="Verdana"/>
            </a:endParaRPr>
          </a:p>
        </p:txBody>
      </p:sp>
      <p:sp>
        <p:nvSpPr>
          <p:cNvPr id="9" name="object 9"/>
          <p:cNvSpPr txBox="1"/>
          <p:nvPr/>
        </p:nvSpPr>
        <p:spPr>
          <a:xfrm>
            <a:off x="9028689" y="2724310"/>
            <a:ext cx="772678" cy="142917"/>
          </a:xfrm>
          <a:prstGeom prst="rect">
            <a:avLst/>
          </a:prstGeom>
        </p:spPr>
        <p:txBody>
          <a:bodyPr vert="horz" wrap="square" lIns="0" tIns="20759" rIns="0" bIns="0" rtlCol="0">
            <a:spAutoFit/>
          </a:bodyPr>
          <a:lstStyle/>
          <a:p>
            <a:pPr marL="15377">
              <a:lnSpc>
                <a:spcPct val="100000"/>
              </a:lnSpc>
              <a:spcBef>
                <a:spcPts val="163"/>
              </a:spcBef>
            </a:pPr>
            <a:r>
              <a:rPr sz="1514" spc="-54">
                <a:solidFill>
                  <a:srgbClr val="FFFFFF"/>
                </a:solidFill>
                <a:latin typeface="Lucida Sans Unicode"/>
                <a:cs typeface="Lucida Sans Unicode"/>
              </a:rPr>
              <a:t>£87,938</a:t>
            </a:r>
            <a:endParaRPr sz="1514">
              <a:latin typeface="Lucida Sans Unicode"/>
              <a:cs typeface="Lucida Sans Unicode"/>
            </a:endParaRPr>
          </a:p>
        </p:txBody>
      </p:sp>
      <p:sp>
        <p:nvSpPr>
          <p:cNvPr id="7" name="object 7"/>
          <p:cNvSpPr txBox="1"/>
          <p:nvPr/>
        </p:nvSpPr>
        <p:spPr>
          <a:xfrm>
            <a:off x="1902555" y="2368186"/>
            <a:ext cx="4083278" cy="339222"/>
          </a:xfrm>
          <a:prstGeom prst="rect">
            <a:avLst/>
          </a:prstGeom>
        </p:spPr>
        <p:txBody>
          <a:bodyPr vert="horz" wrap="square" lIns="0" tIns="14608" rIns="0" bIns="0" rtlCol="0">
            <a:spAutoFit/>
          </a:bodyPr>
          <a:lstStyle/>
          <a:p>
            <a:pPr marL="15377">
              <a:lnSpc>
                <a:spcPct val="100000"/>
              </a:lnSpc>
              <a:spcBef>
                <a:spcPts val="115"/>
              </a:spcBef>
              <a:tabLst>
                <a:tab pos="2107440" algn="l"/>
              </a:tabLst>
            </a:pPr>
            <a:r>
              <a:rPr sz="1271" spc="-36">
                <a:solidFill>
                  <a:srgbClr val="FFFFFF"/>
                </a:solidFill>
                <a:latin typeface="Verdana"/>
                <a:cs typeface="Verdana"/>
              </a:rPr>
              <a:t>TOTAL</a:t>
            </a:r>
            <a:r>
              <a:rPr sz="1271" spc="-73">
                <a:solidFill>
                  <a:srgbClr val="FFFFFF"/>
                </a:solidFill>
                <a:latin typeface="Verdana"/>
                <a:cs typeface="Verdana"/>
              </a:rPr>
              <a:t> </a:t>
            </a:r>
            <a:r>
              <a:rPr sz="1271" spc="-54">
                <a:solidFill>
                  <a:srgbClr val="FFFFFF"/>
                </a:solidFill>
                <a:latin typeface="Verdana"/>
                <a:cs typeface="Verdana"/>
              </a:rPr>
              <a:t>SOCIAL</a:t>
            </a:r>
            <a:r>
              <a:rPr sz="1271" spc="-73">
                <a:solidFill>
                  <a:srgbClr val="FFFFFF"/>
                </a:solidFill>
                <a:latin typeface="Verdana"/>
                <a:cs typeface="Verdana"/>
              </a:rPr>
              <a:t> </a:t>
            </a:r>
            <a:r>
              <a:rPr sz="1271" spc="-24">
                <a:solidFill>
                  <a:srgbClr val="FFFFFF"/>
                </a:solidFill>
                <a:latin typeface="Verdana"/>
                <a:cs typeface="Verdana"/>
              </a:rPr>
              <a:t>VALUE</a:t>
            </a:r>
            <a:r>
              <a:rPr sz="1271">
                <a:solidFill>
                  <a:srgbClr val="FFFFFF"/>
                </a:solidFill>
                <a:latin typeface="Verdana"/>
                <a:cs typeface="Verdana"/>
              </a:rPr>
              <a:t>	</a:t>
            </a:r>
            <a:r>
              <a:rPr sz="1271" spc="-36">
                <a:solidFill>
                  <a:srgbClr val="FFFFFF"/>
                </a:solidFill>
                <a:latin typeface="Verdana"/>
                <a:cs typeface="Verdana"/>
              </a:rPr>
              <a:t>TOTAL</a:t>
            </a:r>
            <a:r>
              <a:rPr sz="1271" spc="-91">
                <a:solidFill>
                  <a:srgbClr val="FFFFFF"/>
                </a:solidFill>
                <a:latin typeface="Verdana"/>
                <a:cs typeface="Verdana"/>
              </a:rPr>
              <a:t> </a:t>
            </a:r>
            <a:r>
              <a:rPr sz="1271" spc="-67">
                <a:solidFill>
                  <a:srgbClr val="FFFFFF"/>
                </a:solidFill>
                <a:latin typeface="Verdana"/>
                <a:cs typeface="Verdana"/>
              </a:rPr>
              <a:t>SV</a:t>
            </a:r>
            <a:r>
              <a:rPr sz="1271" spc="-85">
                <a:solidFill>
                  <a:srgbClr val="FFFFFF"/>
                </a:solidFill>
                <a:latin typeface="Verdana"/>
                <a:cs typeface="Verdana"/>
              </a:rPr>
              <a:t> </a:t>
            </a:r>
            <a:r>
              <a:rPr sz="1271" spc="-30">
                <a:solidFill>
                  <a:srgbClr val="FFFFFF"/>
                </a:solidFill>
                <a:latin typeface="Verdana"/>
                <a:cs typeface="Verdana"/>
              </a:rPr>
              <a:t>PARTICIPANTS</a:t>
            </a:r>
            <a:endParaRPr sz="1271">
              <a:latin typeface="Verdana"/>
              <a:cs typeface="Verdana"/>
            </a:endParaRPr>
          </a:p>
          <a:p>
            <a:pPr marL="502833">
              <a:lnSpc>
                <a:spcPct val="100000"/>
              </a:lnSpc>
              <a:spcBef>
                <a:spcPts val="1326"/>
              </a:spcBef>
              <a:tabLst>
                <a:tab pos="2855539" algn="l"/>
              </a:tabLst>
            </a:pPr>
            <a:r>
              <a:rPr sz="1514" spc="-12">
                <a:solidFill>
                  <a:srgbClr val="FFFFFF"/>
                </a:solidFill>
                <a:latin typeface="Lucida Sans Unicode"/>
                <a:cs typeface="Lucida Sans Unicode"/>
              </a:rPr>
              <a:t>£87,938</a:t>
            </a:r>
            <a:r>
              <a:rPr sz="1514">
                <a:solidFill>
                  <a:srgbClr val="FFFFFF"/>
                </a:solidFill>
                <a:latin typeface="Lucida Sans Unicode"/>
                <a:cs typeface="Lucida Sans Unicode"/>
              </a:rPr>
              <a:t>	</a:t>
            </a:r>
            <a:r>
              <a:rPr sz="1514" spc="-24">
                <a:solidFill>
                  <a:srgbClr val="FFFFFF"/>
                </a:solidFill>
                <a:latin typeface="Lucida Sans Unicode"/>
                <a:cs typeface="Lucida Sans Unicode"/>
              </a:rPr>
              <a:t>1,033</a:t>
            </a:r>
            <a:endParaRPr sz="1514">
              <a:latin typeface="Lucida Sans Unicode"/>
              <a:cs typeface="Lucida Sans Unicode"/>
            </a:endParaRPr>
          </a:p>
        </p:txBody>
      </p:sp>
      <p:sp>
        <p:nvSpPr>
          <p:cNvPr id="10" name="object 10">
            <a:extLst>
              <a:ext uri="{C183D7F6-B498-43B3-948B-1728B52AA6E4}">
                <adec:decorative xmlns:adec="http://schemas.microsoft.com/office/drawing/2017/decorative" val="1"/>
              </a:ext>
            </a:extLst>
          </p:cNvPr>
          <p:cNvSpPr/>
          <p:nvPr/>
        </p:nvSpPr>
        <p:spPr>
          <a:xfrm>
            <a:off x="1738464" y="3234613"/>
            <a:ext cx="2906193" cy="2534077"/>
          </a:xfrm>
          <a:custGeom>
            <a:avLst/>
            <a:gdLst/>
            <a:ahLst/>
            <a:cxnLst/>
            <a:rect l="l" t="t" r="r" b="b"/>
            <a:pathLst>
              <a:path w="2400300" h="2092960">
                <a:moveTo>
                  <a:pt x="2400289" y="2092730"/>
                </a:moveTo>
                <a:lnTo>
                  <a:pt x="0" y="2092730"/>
                </a:lnTo>
                <a:lnTo>
                  <a:pt x="0" y="52194"/>
                </a:lnTo>
                <a:lnTo>
                  <a:pt x="1526" y="44518"/>
                </a:lnTo>
                <a:lnTo>
                  <a:pt x="23267" y="11981"/>
                </a:lnTo>
                <a:lnTo>
                  <a:pt x="52194" y="0"/>
                </a:lnTo>
                <a:lnTo>
                  <a:pt x="2400289" y="0"/>
                </a:lnTo>
                <a:lnTo>
                  <a:pt x="2400289" y="2092730"/>
                </a:lnTo>
                <a:close/>
              </a:path>
            </a:pathLst>
          </a:custGeom>
          <a:solidFill>
            <a:srgbClr val="FFFFFF"/>
          </a:solidFill>
        </p:spPr>
        <p:txBody>
          <a:bodyPr wrap="square" lIns="0" tIns="0" rIns="0" bIns="0" rtlCol="0"/>
          <a:lstStyle/>
          <a:p>
            <a:endParaRPr/>
          </a:p>
        </p:txBody>
      </p:sp>
      <p:sp>
        <p:nvSpPr>
          <p:cNvPr id="11" name="object 11">
            <a:extLst>
              <a:ext uri="{C183D7F6-B498-43B3-948B-1728B52AA6E4}">
                <adec:decorative xmlns:adec="http://schemas.microsoft.com/office/drawing/2017/decorative" val="1"/>
              </a:ext>
            </a:extLst>
          </p:cNvPr>
          <p:cNvSpPr txBox="1"/>
          <p:nvPr/>
        </p:nvSpPr>
        <p:spPr>
          <a:xfrm>
            <a:off x="1844306" y="4331698"/>
            <a:ext cx="64120" cy="96873"/>
          </a:xfrm>
          <a:prstGeom prst="rect">
            <a:avLst/>
          </a:prstGeom>
        </p:spPr>
        <p:txBody>
          <a:bodyPr vert="vert270" wrap="square" lIns="0" tIns="0" rIns="0" bIns="0" rtlCol="0">
            <a:spAutoFit/>
          </a:bodyPr>
          <a:lstStyle/>
          <a:p>
            <a:pPr marL="15377">
              <a:lnSpc>
                <a:spcPts val="908"/>
              </a:lnSpc>
            </a:pPr>
            <a:r>
              <a:rPr sz="908" spc="-61">
                <a:solidFill>
                  <a:srgbClr val="666666"/>
                </a:solidFill>
                <a:latin typeface="Arial MT"/>
                <a:cs typeface="Arial MT"/>
              </a:rPr>
              <a:t>£</a:t>
            </a:r>
            <a:endParaRPr sz="908">
              <a:latin typeface="Arial MT"/>
              <a:cs typeface="Arial MT"/>
            </a:endParaRPr>
          </a:p>
        </p:txBody>
      </p:sp>
      <p:pic>
        <p:nvPicPr>
          <p:cNvPr id="12" name="object 12">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2394176" y="5476986"/>
            <a:ext cx="97142" cy="97142"/>
          </a:xfrm>
          <a:prstGeom prst="rect">
            <a:avLst/>
          </a:prstGeom>
        </p:spPr>
      </p:pic>
      <p:pic>
        <p:nvPicPr>
          <p:cNvPr id="13" name="object 13">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3321204" y="5476986"/>
            <a:ext cx="97142" cy="97142"/>
          </a:xfrm>
          <a:prstGeom prst="rect">
            <a:avLst/>
          </a:prstGeom>
        </p:spPr>
      </p:pic>
      <p:pic>
        <p:nvPicPr>
          <p:cNvPr id="14" name="object 14">
            <a:extLs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4149143" y="6022621"/>
            <a:ext cx="73039" cy="42286"/>
          </a:xfrm>
          <a:prstGeom prst="rect">
            <a:avLst/>
          </a:prstGeom>
        </p:spPr>
      </p:pic>
      <p:sp>
        <p:nvSpPr>
          <p:cNvPr id="15" name="object 15">
            <a:extLst>
              <a:ext uri="{C183D7F6-B498-43B3-948B-1728B52AA6E4}">
                <adec:decorative xmlns:adec="http://schemas.microsoft.com/office/drawing/2017/decorative" val="1"/>
              </a:ext>
            </a:extLst>
          </p:cNvPr>
          <p:cNvSpPr/>
          <p:nvPr/>
        </p:nvSpPr>
        <p:spPr>
          <a:xfrm>
            <a:off x="2952745" y="6156984"/>
            <a:ext cx="550484" cy="154536"/>
          </a:xfrm>
          <a:custGeom>
            <a:avLst/>
            <a:gdLst/>
            <a:ahLst/>
            <a:cxnLst/>
            <a:rect l="l" t="t" r="r" b="b"/>
            <a:pathLst>
              <a:path w="454660" h="127635">
                <a:moveTo>
                  <a:pt x="431453" y="127034"/>
                </a:moveTo>
                <a:lnTo>
                  <a:pt x="23197" y="127034"/>
                </a:lnTo>
                <a:lnTo>
                  <a:pt x="19786" y="126355"/>
                </a:lnTo>
                <a:lnTo>
                  <a:pt x="0" y="103837"/>
                </a:lnTo>
                <a:lnTo>
                  <a:pt x="0" y="100290"/>
                </a:lnTo>
                <a:lnTo>
                  <a:pt x="0" y="23197"/>
                </a:lnTo>
                <a:lnTo>
                  <a:pt x="23197" y="0"/>
                </a:lnTo>
                <a:lnTo>
                  <a:pt x="431453" y="0"/>
                </a:lnTo>
                <a:lnTo>
                  <a:pt x="454650" y="23197"/>
                </a:lnTo>
                <a:lnTo>
                  <a:pt x="454650" y="103837"/>
                </a:lnTo>
                <a:lnTo>
                  <a:pt x="434864" y="126355"/>
                </a:lnTo>
                <a:lnTo>
                  <a:pt x="431453" y="127034"/>
                </a:lnTo>
                <a:close/>
              </a:path>
            </a:pathLst>
          </a:custGeom>
          <a:solidFill>
            <a:srgbClr val="1CC8B6"/>
          </a:solidFill>
        </p:spPr>
        <p:txBody>
          <a:bodyPr wrap="square" lIns="0" tIns="0" rIns="0" bIns="0" rtlCol="0"/>
          <a:lstStyle/>
          <a:p>
            <a:endParaRPr/>
          </a:p>
        </p:txBody>
      </p:sp>
      <p:grpSp>
        <p:nvGrpSpPr>
          <p:cNvPr id="16" name="object 16">
            <a:extLst>
              <a:ext uri="{C183D7F6-B498-43B3-948B-1728B52AA6E4}">
                <adec:decorative xmlns:adec="http://schemas.microsoft.com/office/drawing/2017/decorative" val="1"/>
              </a:ext>
            </a:extLst>
          </p:cNvPr>
          <p:cNvGrpSpPr/>
          <p:nvPr/>
        </p:nvGrpSpPr>
        <p:grpSpPr>
          <a:xfrm>
            <a:off x="2353700" y="3234613"/>
            <a:ext cx="8111967" cy="2534077"/>
            <a:chOff x="915987" y="2671551"/>
            <a:chExt cx="6699884" cy="2092960"/>
          </a:xfrm>
        </p:grpSpPr>
        <p:pic>
          <p:nvPicPr>
            <p:cNvPr id="17" name="object 17"/>
            <p:cNvPicPr/>
            <p:nvPr/>
          </p:nvPicPr>
          <p:blipFill>
            <a:blip r:embed="rId6" cstate="email">
              <a:extLst>
                <a:ext uri="{28A0092B-C50C-407E-A947-70E740481C1C}">
                  <a14:useLocalDpi xmlns:a14="http://schemas.microsoft.com/office/drawing/2010/main"/>
                </a:ext>
              </a:extLst>
            </a:blip>
            <a:stretch>
              <a:fillRect/>
            </a:stretch>
          </p:blipFill>
          <p:spPr>
            <a:xfrm>
              <a:off x="915987" y="3045970"/>
              <a:ext cx="1825289" cy="1149999"/>
            </a:xfrm>
            <a:prstGeom prst="rect">
              <a:avLst/>
            </a:prstGeom>
          </p:spPr>
        </p:pic>
        <p:sp>
          <p:nvSpPr>
            <p:cNvPr id="18" name="object 18"/>
            <p:cNvSpPr/>
            <p:nvPr/>
          </p:nvSpPr>
          <p:spPr>
            <a:xfrm>
              <a:off x="2808137" y="2671551"/>
              <a:ext cx="4807585" cy="2092960"/>
            </a:xfrm>
            <a:custGeom>
              <a:avLst/>
              <a:gdLst/>
              <a:ahLst/>
              <a:cxnLst/>
              <a:rect l="l" t="t" r="r" b="b"/>
              <a:pathLst>
                <a:path w="4807584" h="2092960">
                  <a:moveTo>
                    <a:pt x="4807264" y="2092730"/>
                  </a:moveTo>
                  <a:lnTo>
                    <a:pt x="0" y="2092730"/>
                  </a:lnTo>
                  <a:lnTo>
                    <a:pt x="0" y="0"/>
                  </a:lnTo>
                  <a:lnTo>
                    <a:pt x="4740404" y="0"/>
                  </a:lnTo>
                  <a:lnTo>
                    <a:pt x="4746989" y="318"/>
                  </a:lnTo>
                  <a:lnTo>
                    <a:pt x="4782799" y="15150"/>
                  </a:lnTo>
                  <a:lnTo>
                    <a:pt x="4804400" y="47480"/>
                  </a:lnTo>
                  <a:lnTo>
                    <a:pt x="4807264" y="66860"/>
                  </a:lnTo>
                  <a:lnTo>
                    <a:pt x="4807264" y="2092730"/>
                  </a:lnTo>
                  <a:close/>
                </a:path>
              </a:pathLst>
            </a:custGeom>
            <a:solidFill>
              <a:srgbClr val="FFFFFF"/>
            </a:solidFill>
          </p:spPr>
          <p:txBody>
            <a:bodyPr wrap="square" lIns="0" tIns="0" rIns="0" bIns="0" rtlCol="0"/>
            <a:lstStyle/>
            <a:p>
              <a:endParaRPr/>
            </a:p>
          </p:txBody>
        </p:sp>
        <p:sp>
          <p:nvSpPr>
            <p:cNvPr id="19" name="object 19"/>
            <p:cNvSpPr/>
            <p:nvPr/>
          </p:nvSpPr>
          <p:spPr>
            <a:xfrm>
              <a:off x="3282835" y="3066033"/>
              <a:ext cx="4265930" cy="1123315"/>
            </a:xfrm>
            <a:custGeom>
              <a:avLst/>
              <a:gdLst/>
              <a:ahLst/>
              <a:cxnLst/>
              <a:rect l="l" t="t" r="r" b="b"/>
              <a:pathLst>
                <a:path w="4265930" h="1123314">
                  <a:moveTo>
                    <a:pt x="2965577" y="742149"/>
                  </a:moveTo>
                  <a:lnTo>
                    <a:pt x="0" y="742149"/>
                  </a:lnTo>
                  <a:lnTo>
                    <a:pt x="0" y="748842"/>
                  </a:lnTo>
                  <a:lnTo>
                    <a:pt x="2965577" y="748842"/>
                  </a:lnTo>
                  <a:lnTo>
                    <a:pt x="2965577" y="742149"/>
                  </a:lnTo>
                  <a:close/>
                </a:path>
                <a:path w="4265930" h="1123314">
                  <a:moveTo>
                    <a:pt x="3319932" y="742149"/>
                  </a:moveTo>
                  <a:lnTo>
                    <a:pt x="2990977" y="742149"/>
                  </a:lnTo>
                  <a:lnTo>
                    <a:pt x="2990977" y="748842"/>
                  </a:lnTo>
                  <a:lnTo>
                    <a:pt x="3319932" y="748842"/>
                  </a:lnTo>
                  <a:lnTo>
                    <a:pt x="3319932" y="742149"/>
                  </a:lnTo>
                  <a:close/>
                </a:path>
                <a:path w="4265930" h="1123314">
                  <a:moveTo>
                    <a:pt x="4265701" y="1116571"/>
                  </a:moveTo>
                  <a:lnTo>
                    <a:pt x="0" y="1116571"/>
                  </a:lnTo>
                  <a:lnTo>
                    <a:pt x="0" y="1123251"/>
                  </a:lnTo>
                  <a:lnTo>
                    <a:pt x="4265701" y="1123251"/>
                  </a:lnTo>
                  <a:lnTo>
                    <a:pt x="4265701" y="1116571"/>
                  </a:lnTo>
                  <a:close/>
                </a:path>
                <a:path w="4265930" h="1123314">
                  <a:moveTo>
                    <a:pt x="4265701" y="742149"/>
                  </a:moveTo>
                  <a:lnTo>
                    <a:pt x="3345332" y="742149"/>
                  </a:lnTo>
                  <a:lnTo>
                    <a:pt x="3345332" y="748842"/>
                  </a:lnTo>
                  <a:lnTo>
                    <a:pt x="4265701" y="748842"/>
                  </a:lnTo>
                  <a:lnTo>
                    <a:pt x="4265701" y="742149"/>
                  </a:lnTo>
                  <a:close/>
                </a:path>
                <a:path w="4265930" h="1123314">
                  <a:moveTo>
                    <a:pt x="4265701" y="367728"/>
                  </a:moveTo>
                  <a:lnTo>
                    <a:pt x="0" y="367728"/>
                  </a:lnTo>
                  <a:lnTo>
                    <a:pt x="0" y="374421"/>
                  </a:lnTo>
                  <a:lnTo>
                    <a:pt x="4265701" y="374421"/>
                  </a:lnTo>
                  <a:lnTo>
                    <a:pt x="4265701" y="367728"/>
                  </a:lnTo>
                  <a:close/>
                </a:path>
                <a:path w="4265930" h="1123314">
                  <a:moveTo>
                    <a:pt x="4265701" y="0"/>
                  </a:moveTo>
                  <a:lnTo>
                    <a:pt x="0" y="0"/>
                  </a:lnTo>
                  <a:lnTo>
                    <a:pt x="0" y="6692"/>
                  </a:lnTo>
                  <a:lnTo>
                    <a:pt x="4265701" y="6692"/>
                  </a:lnTo>
                  <a:lnTo>
                    <a:pt x="4265701" y="0"/>
                  </a:lnTo>
                  <a:close/>
                </a:path>
              </a:pathLst>
            </a:custGeom>
            <a:solidFill>
              <a:srgbClr val="E6E6E6"/>
            </a:solidFill>
          </p:spPr>
          <p:txBody>
            <a:bodyPr wrap="square" lIns="0" tIns="0" rIns="0" bIns="0" rtlCol="0"/>
            <a:lstStyle/>
            <a:p>
              <a:endParaRPr/>
            </a:p>
          </p:txBody>
        </p:sp>
        <p:sp>
          <p:nvSpPr>
            <p:cNvPr id="20" name="object 20"/>
            <p:cNvSpPr/>
            <p:nvPr/>
          </p:nvSpPr>
          <p:spPr>
            <a:xfrm>
              <a:off x="3282846" y="4182597"/>
              <a:ext cx="4265930" cy="6985"/>
            </a:xfrm>
            <a:custGeom>
              <a:avLst/>
              <a:gdLst/>
              <a:ahLst/>
              <a:cxnLst/>
              <a:rect l="l" t="t" r="r" b="b"/>
              <a:pathLst>
                <a:path w="4265930" h="6985">
                  <a:moveTo>
                    <a:pt x="4265694" y="6686"/>
                  </a:moveTo>
                  <a:lnTo>
                    <a:pt x="0" y="6686"/>
                  </a:lnTo>
                  <a:lnTo>
                    <a:pt x="0" y="0"/>
                  </a:lnTo>
                  <a:lnTo>
                    <a:pt x="4265694" y="0"/>
                  </a:lnTo>
                  <a:lnTo>
                    <a:pt x="4265694" y="6686"/>
                  </a:lnTo>
                  <a:close/>
                </a:path>
              </a:pathLst>
            </a:custGeom>
            <a:solidFill>
              <a:srgbClr val="333333"/>
            </a:solidFill>
          </p:spPr>
          <p:txBody>
            <a:bodyPr wrap="square" lIns="0" tIns="0" rIns="0" bIns="0" rtlCol="0"/>
            <a:lstStyle/>
            <a:p>
              <a:endParaRPr/>
            </a:p>
          </p:txBody>
        </p:sp>
      </p:grpSp>
      <p:sp>
        <p:nvSpPr>
          <p:cNvPr id="21" name="object 21">
            <a:extLst>
              <a:ext uri="{C183D7F6-B498-43B3-948B-1728B52AA6E4}">
                <adec:decorative xmlns:adec="http://schemas.microsoft.com/office/drawing/2017/decorative" val="1"/>
              </a:ext>
            </a:extLst>
          </p:cNvPr>
          <p:cNvSpPr txBox="1"/>
          <p:nvPr/>
        </p:nvSpPr>
        <p:spPr>
          <a:xfrm>
            <a:off x="4752130" y="4339794"/>
            <a:ext cx="64120" cy="96873"/>
          </a:xfrm>
          <a:prstGeom prst="rect">
            <a:avLst/>
          </a:prstGeom>
        </p:spPr>
        <p:txBody>
          <a:bodyPr vert="vert270" wrap="square" lIns="0" tIns="0" rIns="0" bIns="0" rtlCol="0">
            <a:spAutoFit/>
          </a:bodyPr>
          <a:lstStyle/>
          <a:p>
            <a:pPr marL="15377">
              <a:lnSpc>
                <a:spcPts val="908"/>
              </a:lnSpc>
            </a:pPr>
            <a:r>
              <a:rPr sz="908" spc="-61">
                <a:solidFill>
                  <a:srgbClr val="666666"/>
                </a:solidFill>
                <a:latin typeface="Arial MT"/>
                <a:cs typeface="Arial MT"/>
              </a:rPr>
              <a:t>£</a:t>
            </a:r>
            <a:endParaRPr sz="908">
              <a:latin typeface="Arial MT"/>
              <a:cs typeface="Arial MT"/>
            </a:endParaRPr>
          </a:p>
        </p:txBody>
      </p:sp>
      <p:grpSp>
        <p:nvGrpSpPr>
          <p:cNvPr id="22" name="object 22">
            <a:extLst>
              <a:ext uri="{C183D7F6-B498-43B3-948B-1728B52AA6E4}">
                <adec:decorative xmlns:adec="http://schemas.microsoft.com/office/drawing/2017/decorative" val="1"/>
              </a:ext>
            </a:extLst>
          </p:cNvPr>
          <p:cNvGrpSpPr/>
          <p:nvPr/>
        </p:nvGrpSpPr>
        <p:grpSpPr>
          <a:xfrm>
            <a:off x="5337935" y="3833897"/>
            <a:ext cx="4985889" cy="1230903"/>
            <a:chOff x="3380744" y="3166514"/>
            <a:chExt cx="4117975" cy="1016635"/>
          </a:xfrm>
        </p:grpSpPr>
        <p:pic>
          <p:nvPicPr>
            <p:cNvPr id="23" name="object 23"/>
            <p:cNvPicPr/>
            <p:nvPr/>
          </p:nvPicPr>
          <p:blipFill>
            <a:blip r:embed="rId7" cstate="email">
              <a:extLst>
                <a:ext uri="{28A0092B-C50C-407E-A947-70E740481C1C}">
                  <a14:useLocalDpi xmlns:a14="http://schemas.microsoft.com/office/drawing/2010/main"/>
                </a:ext>
              </a:extLst>
            </a:blip>
            <a:stretch>
              <a:fillRect/>
            </a:stretch>
          </p:blipFill>
          <p:spPr>
            <a:xfrm>
              <a:off x="5863658" y="4015446"/>
              <a:ext cx="66860" cy="167151"/>
            </a:xfrm>
            <a:prstGeom prst="rect">
              <a:avLst/>
            </a:prstGeom>
          </p:spPr>
        </p:pic>
        <p:sp>
          <p:nvSpPr>
            <p:cNvPr id="24" name="object 24"/>
            <p:cNvSpPr/>
            <p:nvPr/>
          </p:nvSpPr>
          <p:spPr>
            <a:xfrm>
              <a:off x="6218009" y="3754691"/>
              <a:ext cx="1136650" cy="427990"/>
            </a:xfrm>
            <a:custGeom>
              <a:avLst/>
              <a:gdLst/>
              <a:ahLst/>
              <a:cxnLst/>
              <a:rect l="l" t="t" r="r" b="b"/>
              <a:pathLst>
                <a:path w="1136650" h="427989">
                  <a:moveTo>
                    <a:pt x="66865" y="151130"/>
                  </a:moveTo>
                  <a:lnTo>
                    <a:pt x="49466" y="133731"/>
                  </a:lnTo>
                  <a:lnTo>
                    <a:pt x="20066" y="133731"/>
                  </a:lnTo>
                  <a:lnTo>
                    <a:pt x="17399" y="133731"/>
                  </a:lnTo>
                  <a:lnTo>
                    <a:pt x="0" y="151130"/>
                  </a:lnTo>
                  <a:lnTo>
                    <a:pt x="0" y="427913"/>
                  </a:lnTo>
                  <a:lnTo>
                    <a:pt x="66865" y="427913"/>
                  </a:lnTo>
                  <a:lnTo>
                    <a:pt x="66865" y="151130"/>
                  </a:lnTo>
                  <a:close/>
                </a:path>
                <a:path w="1136650" h="427989">
                  <a:moveTo>
                    <a:pt x="421220" y="124383"/>
                  </a:moveTo>
                  <a:lnTo>
                    <a:pt x="403821" y="106984"/>
                  </a:lnTo>
                  <a:lnTo>
                    <a:pt x="374421" y="106984"/>
                  </a:lnTo>
                  <a:lnTo>
                    <a:pt x="371767" y="106984"/>
                  </a:lnTo>
                  <a:lnTo>
                    <a:pt x="354368" y="124383"/>
                  </a:lnTo>
                  <a:lnTo>
                    <a:pt x="354368" y="427913"/>
                  </a:lnTo>
                  <a:lnTo>
                    <a:pt x="421220" y="427913"/>
                  </a:lnTo>
                  <a:lnTo>
                    <a:pt x="421220" y="124383"/>
                  </a:lnTo>
                  <a:close/>
                </a:path>
                <a:path w="1136650" h="427989">
                  <a:moveTo>
                    <a:pt x="775589" y="17399"/>
                  </a:moveTo>
                  <a:lnTo>
                    <a:pt x="758190" y="0"/>
                  </a:lnTo>
                  <a:lnTo>
                    <a:pt x="728776" y="0"/>
                  </a:lnTo>
                  <a:lnTo>
                    <a:pt x="726122" y="0"/>
                  </a:lnTo>
                  <a:lnTo>
                    <a:pt x="708723" y="17399"/>
                  </a:lnTo>
                  <a:lnTo>
                    <a:pt x="708723" y="427913"/>
                  </a:lnTo>
                  <a:lnTo>
                    <a:pt x="775589" y="427913"/>
                  </a:lnTo>
                  <a:lnTo>
                    <a:pt x="775589" y="17399"/>
                  </a:lnTo>
                  <a:close/>
                </a:path>
                <a:path w="1136650" h="427989">
                  <a:moveTo>
                    <a:pt x="1136637" y="24091"/>
                  </a:moveTo>
                  <a:lnTo>
                    <a:pt x="1119238" y="6692"/>
                  </a:lnTo>
                  <a:lnTo>
                    <a:pt x="1089825" y="6692"/>
                  </a:lnTo>
                  <a:lnTo>
                    <a:pt x="1087170" y="6692"/>
                  </a:lnTo>
                  <a:lnTo>
                    <a:pt x="1069771" y="24091"/>
                  </a:lnTo>
                  <a:lnTo>
                    <a:pt x="1069771" y="427913"/>
                  </a:lnTo>
                  <a:lnTo>
                    <a:pt x="1136637" y="427913"/>
                  </a:lnTo>
                  <a:lnTo>
                    <a:pt x="1136637" y="24091"/>
                  </a:lnTo>
                  <a:close/>
                </a:path>
              </a:pathLst>
            </a:custGeom>
            <a:solidFill>
              <a:srgbClr val="93E1D5"/>
            </a:solidFill>
          </p:spPr>
          <p:txBody>
            <a:bodyPr wrap="square" lIns="0" tIns="0" rIns="0" bIns="0" rtlCol="0"/>
            <a:lstStyle/>
            <a:p>
              <a:endParaRPr/>
            </a:p>
          </p:txBody>
        </p:sp>
        <p:sp>
          <p:nvSpPr>
            <p:cNvPr id="25" name="object 25"/>
            <p:cNvSpPr/>
            <p:nvPr/>
          </p:nvSpPr>
          <p:spPr>
            <a:xfrm>
              <a:off x="3483419" y="3279990"/>
              <a:ext cx="3978275" cy="902969"/>
            </a:xfrm>
            <a:custGeom>
              <a:avLst/>
              <a:gdLst/>
              <a:ahLst/>
              <a:cxnLst/>
              <a:rect l="l" t="t" r="r" b="b"/>
              <a:pathLst>
                <a:path w="3978275" h="902970">
                  <a:moveTo>
                    <a:pt x="66865" y="558965"/>
                  </a:moveTo>
                  <a:lnTo>
                    <a:pt x="49466" y="541566"/>
                  </a:lnTo>
                  <a:lnTo>
                    <a:pt x="20066" y="541566"/>
                  </a:lnTo>
                  <a:lnTo>
                    <a:pt x="17399" y="541566"/>
                  </a:lnTo>
                  <a:lnTo>
                    <a:pt x="0" y="558965"/>
                  </a:lnTo>
                  <a:lnTo>
                    <a:pt x="0" y="902614"/>
                  </a:lnTo>
                  <a:lnTo>
                    <a:pt x="66865" y="902614"/>
                  </a:lnTo>
                  <a:lnTo>
                    <a:pt x="66865" y="558965"/>
                  </a:lnTo>
                  <a:close/>
                </a:path>
                <a:path w="3978275" h="902970">
                  <a:moveTo>
                    <a:pt x="421220" y="498792"/>
                  </a:moveTo>
                  <a:lnTo>
                    <a:pt x="403821" y="481393"/>
                  </a:lnTo>
                  <a:lnTo>
                    <a:pt x="374421" y="481393"/>
                  </a:lnTo>
                  <a:lnTo>
                    <a:pt x="371767" y="481393"/>
                  </a:lnTo>
                  <a:lnTo>
                    <a:pt x="354368" y="498792"/>
                  </a:lnTo>
                  <a:lnTo>
                    <a:pt x="354368" y="902614"/>
                  </a:lnTo>
                  <a:lnTo>
                    <a:pt x="421220" y="902614"/>
                  </a:lnTo>
                  <a:lnTo>
                    <a:pt x="421220" y="498792"/>
                  </a:lnTo>
                  <a:close/>
                </a:path>
                <a:path w="3978275" h="902970">
                  <a:moveTo>
                    <a:pt x="775589" y="579018"/>
                  </a:moveTo>
                  <a:lnTo>
                    <a:pt x="758190" y="561619"/>
                  </a:lnTo>
                  <a:lnTo>
                    <a:pt x="728776" y="561619"/>
                  </a:lnTo>
                  <a:lnTo>
                    <a:pt x="726122" y="561619"/>
                  </a:lnTo>
                  <a:lnTo>
                    <a:pt x="708723" y="579018"/>
                  </a:lnTo>
                  <a:lnTo>
                    <a:pt x="708723" y="902614"/>
                  </a:lnTo>
                  <a:lnTo>
                    <a:pt x="775589" y="902614"/>
                  </a:lnTo>
                  <a:lnTo>
                    <a:pt x="775589" y="579018"/>
                  </a:lnTo>
                  <a:close/>
                </a:path>
                <a:path w="3978275" h="902970">
                  <a:moveTo>
                    <a:pt x="1129944" y="351701"/>
                  </a:moveTo>
                  <a:lnTo>
                    <a:pt x="1112545" y="334302"/>
                  </a:lnTo>
                  <a:lnTo>
                    <a:pt x="1083144" y="334302"/>
                  </a:lnTo>
                  <a:lnTo>
                    <a:pt x="1080477" y="334302"/>
                  </a:lnTo>
                  <a:lnTo>
                    <a:pt x="1063078" y="351701"/>
                  </a:lnTo>
                  <a:lnTo>
                    <a:pt x="1063078" y="902614"/>
                  </a:lnTo>
                  <a:lnTo>
                    <a:pt x="1129944" y="902614"/>
                  </a:lnTo>
                  <a:lnTo>
                    <a:pt x="1129944" y="351701"/>
                  </a:lnTo>
                  <a:close/>
                </a:path>
                <a:path w="3978275" h="902970">
                  <a:moveTo>
                    <a:pt x="1484299" y="378447"/>
                  </a:moveTo>
                  <a:lnTo>
                    <a:pt x="1466900" y="361048"/>
                  </a:lnTo>
                  <a:lnTo>
                    <a:pt x="1437500" y="361048"/>
                  </a:lnTo>
                  <a:lnTo>
                    <a:pt x="1434846" y="361048"/>
                  </a:lnTo>
                  <a:lnTo>
                    <a:pt x="1417447" y="378447"/>
                  </a:lnTo>
                  <a:lnTo>
                    <a:pt x="1417447" y="902614"/>
                  </a:lnTo>
                  <a:lnTo>
                    <a:pt x="1484299" y="902614"/>
                  </a:lnTo>
                  <a:lnTo>
                    <a:pt x="1484299" y="378447"/>
                  </a:lnTo>
                  <a:close/>
                </a:path>
                <a:path w="3978275" h="902970">
                  <a:moveTo>
                    <a:pt x="1845348" y="518845"/>
                  </a:moveTo>
                  <a:lnTo>
                    <a:pt x="1827949" y="501446"/>
                  </a:lnTo>
                  <a:lnTo>
                    <a:pt x="1798548" y="501446"/>
                  </a:lnTo>
                  <a:lnTo>
                    <a:pt x="1795881" y="501446"/>
                  </a:lnTo>
                  <a:lnTo>
                    <a:pt x="1778495" y="518845"/>
                  </a:lnTo>
                  <a:lnTo>
                    <a:pt x="1778495" y="902614"/>
                  </a:lnTo>
                  <a:lnTo>
                    <a:pt x="1845348" y="902614"/>
                  </a:lnTo>
                  <a:lnTo>
                    <a:pt x="1845348" y="518845"/>
                  </a:lnTo>
                  <a:close/>
                </a:path>
                <a:path w="3978275" h="902970">
                  <a:moveTo>
                    <a:pt x="2199716" y="371754"/>
                  </a:moveTo>
                  <a:lnTo>
                    <a:pt x="2182317" y="354355"/>
                  </a:lnTo>
                  <a:lnTo>
                    <a:pt x="2152904" y="354355"/>
                  </a:lnTo>
                  <a:lnTo>
                    <a:pt x="2150249" y="354355"/>
                  </a:lnTo>
                  <a:lnTo>
                    <a:pt x="2132850" y="371754"/>
                  </a:lnTo>
                  <a:lnTo>
                    <a:pt x="2132850" y="902614"/>
                  </a:lnTo>
                  <a:lnTo>
                    <a:pt x="2199716" y="902614"/>
                  </a:lnTo>
                  <a:lnTo>
                    <a:pt x="2199716" y="371754"/>
                  </a:lnTo>
                  <a:close/>
                </a:path>
                <a:path w="3978275" h="902970">
                  <a:moveTo>
                    <a:pt x="2554071" y="304901"/>
                  </a:moveTo>
                  <a:lnTo>
                    <a:pt x="2536672" y="287502"/>
                  </a:lnTo>
                  <a:lnTo>
                    <a:pt x="2507272" y="287502"/>
                  </a:lnTo>
                  <a:lnTo>
                    <a:pt x="2504605" y="287502"/>
                  </a:lnTo>
                  <a:lnTo>
                    <a:pt x="2487206" y="304901"/>
                  </a:lnTo>
                  <a:lnTo>
                    <a:pt x="2487206" y="902614"/>
                  </a:lnTo>
                  <a:lnTo>
                    <a:pt x="2554071" y="902614"/>
                  </a:lnTo>
                  <a:lnTo>
                    <a:pt x="2554071" y="304901"/>
                  </a:lnTo>
                  <a:close/>
                </a:path>
                <a:path w="3978275" h="902970">
                  <a:moveTo>
                    <a:pt x="2908427" y="164490"/>
                  </a:moveTo>
                  <a:lnTo>
                    <a:pt x="2891028" y="147091"/>
                  </a:lnTo>
                  <a:lnTo>
                    <a:pt x="2861627" y="147091"/>
                  </a:lnTo>
                  <a:lnTo>
                    <a:pt x="2858973" y="147091"/>
                  </a:lnTo>
                  <a:lnTo>
                    <a:pt x="2841574" y="164490"/>
                  </a:lnTo>
                  <a:lnTo>
                    <a:pt x="2841574" y="902614"/>
                  </a:lnTo>
                  <a:lnTo>
                    <a:pt x="2908427" y="902614"/>
                  </a:lnTo>
                  <a:lnTo>
                    <a:pt x="2908427" y="164490"/>
                  </a:lnTo>
                  <a:close/>
                </a:path>
                <a:path w="3978275" h="902970">
                  <a:moveTo>
                    <a:pt x="3262795" y="385127"/>
                  </a:moveTo>
                  <a:lnTo>
                    <a:pt x="3245396" y="367728"/>
                  </a:lnTo>
                  <a:lnTo>
                    <a:pt x="3215983" y="367728"/>
                  </a:lnTo>
                  <a:lnTo>
                    <a:pt x="3213328" y="367728"/>
                  </a:lnTo>
                  <a:lnTo>
                    <a:pt x="3195929" y="385127"/>
                  </a:lnTo>
                  <a:lnTo>
                    <a:pt x="3195929" y="902614"/>
                  </a:lnTo>
                  <a:lnTo>
                    <a:pt x="3262795" y="902614"/>
                  </a:lnTo>
                  <a:lnTo>
                    <a:pt x="3262795" y="385127"/>
                  </a:lnTo>
                  <a:close/>
                </a:path>
                <a:path w="3978275" h="902970">
                  <a:moveTo>
                    <a:pt x="3617150" y="358381"/>
                  </a:moveTo>
                  <a:lnTo>
                    <a:pt x="3599751" y="340982"/>
                  </a:lnTo>
                  <a:lnTo>
                    <a:pt x="3570351" y="340982"/>
                  </a:lnTo>
                  <a:lnTo>
                    <a:pt x="3567684" y="340982"/>
                  </a:lnTo>
                  <a:lnTo>
                    <a:pt x="3550285" y="358381"/>
                  </a:lnTo>
                  <a:lnTo>
                    <a:pt x="3550285" y="902614"/>
                  </a:lnTo>
                  <a:lnTo>
                    <a:pt x="3617150" y="902614"/>
                  </a:lnTo>
                  <a:lnTo>
                    <a:pt x="3617150" y="358381"/>
                  </a:lnTo>
                  <a:close/>
                </a:path>
                <a:path w="3978275" h="902970">
                  <a:moveTo>
                    <a:pt x="3978198" y="17399"/>
                  </a:moveTo>
                  <a:lnTo>
                    <a:pt x="3960799" y="0"/>
                  </a:lnTo>
                  <a:lnTo>
                    <a:pt x="3931399" y="0"/>
                  </a:lnTo>
                  <a:lnTo>
                    <a:pt x="3928732" y="0"/>
                  </a:lnTo>
                  <a:lnTo>
                    <a:pt x="3911333" y="17399"/>
                  </a:lnTo>
                  <a:lnTo>
                    <a:pt x="3911333" y="902614"/>
                  </a:lnTo>
                  <a:lnTo>
                    <a:pt x="3978198" y="902614"/>
                  </a:lnTo>
                  <a:lnTo>
                    <a:pt x="3978198" y="17399"/>
                  </a:lnTo>
                  <a:close/>
                </a:path>
              </a:pathLst>
            </a:custGeom>
            <a:solidFill>
              <a:srgbClr val="2B89B9"/>
            </a:solidFill>
          </p:spPr>
          <p:txBody>
            <a:bodyPr wrap="square" lIns="0" tIns="0" rIns="0" bIns="0" rtlCol="0"/>
            <a:lstStyle/>
            <a:p>
              <a:endParaRPr/>
            </a:p>
          </p:txBody>
        </p:sp>
        <p:sp>
          <p:nvSpPr>
            <p:cNvPr id="26" name="object 26"/>
            <p:cNvSpPr/>
            <p:nvPr/>
          </p:nvSpPr>
          <p:spPr>
            <a:xfrm>
              <a:off x="3387430"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27" name="object 27"/>
            <p:cNvSpPr/>
            <p:nvPr/>
          </p:nvSpPr>
          <p:spPr>
            <a:xfrm>
              <a:off x="3741790"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28" name="object 28"/>
            <p:cNvSpPr/>
            <p:nvPr/>
          </p:nvSpPr>
          <p:spPr>
            <a:xfrm>
              <a:off x="4096151"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29" name="object 29"/>
            <p:cNvSpPr/>
            <p:nvPr/>
          </p:nvSpPr>
          <p:spPr>
            <a:xfrm>
              <a:off x="4450511"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30" name="object 30"/>
            <p:cNvSpPr/>
            <p:nvPr/>
          </p:nvSpPr>
          <p:spPr>
            <a:xfrm>
              <a:off x="4804871"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31" name="object 31"/>
            <p:cNvSpPr/>
            <p:nvPr/>
          </p:nvSpPr>
          <p:spPr>
            <a:xfrm>
              <a:off x="5165917"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32" name="object 32"/>
            <p:cNvSpPr/>
            <p:nvPr/>
          </p:nvSpPr>
          <p:spPr>
            <a:xfrm>
              <a:off x="5520277"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pic>
          <p:nvPicPr>
            <p:cNvPr id="33" name="object 33"/>
            <p:cNvPicPr/>
            <p:nvPr/>
          </p:nvPicPr>
          <p:blipFill>
            <a:blip r:embed="rId8" cstate="email">
              <a:extLst>
                <a:ext uri="{28A0092B-C50C-407E-A947-70E740481C1C}">
                  <a14:useLocalDpi xmlns:a14="http://schemas.microsoft.com/office/drawing/2010/main"/>
                </a:ext>
              </a:extLst>
            </a:blip>
            <a:stretch>
              <a:fillRect/>
            </a:stretch>
          </p:blipFill>
          <p:spPr>
            <a:xfrm>
              <a:off x="5839443" y="3901979"/>
              <a:ext cx="114335" cy="66664"/>
            </a:xfrm>
            <a:prstGeom prst="rect">
              <a:avLst/>
            </a:prstGeom>
          </p:spPr>
        </p:pic>
        <p:sp>
          <p:nvSpPr>
            <p:cNvPr id="34" name="object 34"/>
            <p:cNvSpPr/>
            <p:nvPr/>
          </p:nvSpPr>
          <p:spPr>
            <a:xfrm>
              <a:off x="6198981" y="3782508"/>
              <a:ext cx="106680" cy="52705"/>
            </a:xfrm>
            <a:custGeom>
              <a:avLst/>
              <a:gdLst/>
              <a:ahLst/>
              <a:cxnLst/>
              <a:rect l="l" t="t" r="r" b="b"/>
              <a:pathLst>
                <a:path w="106679" h="52704">
                  <a:moveTo>
                    <a:pt x="0" y="41390"/>
                  </a:moveTo>
                  <a:lnTo>
                    <a:pt x="0" y="33273"/>
                  </a:lnTo>
                  <a:lnTo>
                    <a:pt x="24735" y="0"/>
                  </a:lnTo>
                  <a:lnTo>
                    <a:pt x="37478" y="0"/>
                  </a:lnTo>
                  <a:lnTo>
                    <a:pt x="13309" y="33273"/>
                  </a:lnTo>
                  <a:lnTo>
                    <a:pt x="7367" y="31481"/>
                  </a:lnTo>
                  <a:lnTo>
                    <a:pt x="48630" y="31481"/>
                  </a:lnTo>
                  <a:lnTo>
                    <a:pt x="48630" y="41390"/>
                  </a:lnTo>
                  <a:lnTo>
                    <a:pt x="0" y="41390"/>
                  </a:lnTo>
                </a:path>
                <a:path w="106679" h="52704">
                  <a:moveTo>
                    <a:pt x="28282" y="52414"/>
                  </a:moveTo>
                  <a:lnTo>
                    <a:pt x="28282" y="41390"/>
                  </a:lnTo>
                  <a:lnTo>
                    <a:pt x="28611" y="31481"/>
                  </a:lnTo>
                  <a:lnTo>
                    <a:pt x="28611" y="21719"/>
                  </a:lnTo>
                  <a:lnTo>
                    <a:pt x="40092" y="21719"/>
                  </a:lnTo>
                  <a:lnTo>
                    <a:pt x="40092" y="52414"/>
                  </a:lnTo>
                  <a:lnTo>
                    <a:pt x="28282" y="52414"/>
                  </a:lnTo>
                </a:path>
                <a:path w="106679" h="52704">
                  <a:moveTo>
                    <a:pt x="66941" y="40421"/>
                  </a:moveTo>
                  <a:lnTo>
                    <a:pt x="66283" y="26435"/>
                  </a:lnTo>
                  <a:lnTo>
                    <a:pt x="91384" y="0"/>
                  </a:lnTo>
                  <a:lnTo>
                    <a:pt x="104895" y="0"/>
                  </a:lnTo>
                  <a:lnTo>
                    <a:pt x="82280" y="24315"/>
                  </a:lnTo>
                  <a:lnTo>
                    <a:pt x="75497" y="31500"/>
                  </a:lnTo>
                  <a:lnTo>
                    <a:pt x="66941" y="40421"/>
                  </a:lnTo>
                </a:path>
                <a:path w="106679" h="52704">
                  <a:moveTo>
                    <a:pt x="56118" y="52414"/>
                  </a:moveTo>
                  <a:lnTo>
                    <a:pt x="56118" y="0"/>
                  </a:lnTo>
                  <a:lnTo>
                    <a:pt x="68148" y="0"/>
                  </a:lnTo>
                  <a:lnTo>
                    <a:pt x="68148" y="52414"/>
                  </a:lnTo>
                  <a:lnTo>
                    <a:pt x="56118" y="52414"/>
                  </a:lnTo>
                </a:path>
                <a:path w="106679" h="52704">
                  <a:moveTo>
                    <a:pt x="92006" y="52414"/>
                  </a:moveTo>
                  <a:lnTo>
                    <a:pt x="73321" y="29598"/>
                  </a:lnTo>
                  <a:lnTo>
                    <a:pt x="81311" y="20951"/>
                  </a:lnTo>
                  <a:lnTo>
                    <a:pt x="106174" y="52414"/>
                  </a:lnTo>
                  <a:lnTo>
                    <a:pt x="92006" y="52414"/>
                  </a:lnTo>
                </a:path>
              </a:pathLst>
            </a:custGeom>
            <a:ln w="13372">
              <a:solidFill>
                <a:srgbClr val="FFFFFF"/>
              </a:solidFill>
            </a:ln>
          </p:spPr>
          <p:txBody>
            <a:bodyPr wrap="square" lIns="0" tIns="0" rIns="0" bIns="0" rtlCol="0"/>
            <a:lstStyle/>
            <a:p>
              <a:endParaRPr/>
            </a:p>
          </p:txBody>
        </p:sp>
        <p:sp>
          <p:nvSpPr>
            <p:cNvPr id="35" name="object 35"/>
            <p:cNvSpPr/>
            <p:nvPr/>
          </p:nvSpPr>
          <p:spPr>
            <a:xfrm>
              <a:off x="6553341" y="3755764"/>
              <a:ext cx="106680" cy="52705"/>
            </a:xfrm>
            <a:custGeom>
              <a:avLst/>
              <a:gdLst/>
              <a:ahLst/>
              <a:cxnLst/>
              <a:rect l="l" t="t" r="r" b="b"/>
              <a:pathLst>
                <a:path w="106679" h="52704">
                  <a:moveTo>
                    <a:pt x="0" y="41390"/>
                  </a:moveTo>
                  <a:lnTo>
                    <a:pt x="0" y="33273"/>
                  </a:lnTo>
                  <a:lnTo>
                    <a:pt x="24735" y="0"/>
                  </a:lnTo>
                  <a:lnTo>
                    <a:pt x="37478" y="0"/>
                  </a:lnTo>
                  <a:lnTo>
                    <a:pt x="13309" y="33273"/>
                  </a:lnTo>
                  <a:lnTo>
                    <a:pt x="7367" y="31481"/>
                  </a:lnTo>
                  <a:lnTo>
                    <a:pt x="48630" y="31481"/>
                  </a:lnTo>
                  <a:lnTo>
                    <a:pt x="48630" y="41390"/>
                  </a:lnTo>
                  <a:lnTo>
                    <a:pt x="0" y="41390"/>
                  </a:lnTo>
                </a:path>
                <a:path w="106679" h="52704">
                  <a:moveTo>
                    <a:pt x="28282" y="52414"/>
                  </a:moveTo>
                  <a:lnTo>
                    <a:pt x="28282" y="41390"/>
                  </a:lnTo>
                  <a:lnTo>
                    <a:pt x="28611" y="31481"/>
                  </a:lnTo>
                  <a:lnTo>
                    <a:pt x="28611" y="21719"/>
                  </a:lnTo>
                  <a:lnTo>
                    <a:pt x="40092" y="21719"/>
                  </a:lnTo>
                  <a:lnTo>
                    <a:pt x="40092" y="52414"/>
                  </a:lnTo>
                  <a:lnTo>
                    <a:pt x="28282" y="52414"/>
                  </a:lnTo>
                </a:path>
                <a:path w="106679" h="52704">
                  <a:moveTo>
                    <a:pt x="66941" y="40421"/>
                  </a:moveTo>
                  <a:lnTo>
                    <a:pt x="66283" y="26435"/>
                  </a:lnTo>
                  <a:lnTo>
                    <a:pt x="91384" y="0"/>
                  </a:lnTo>
                  <a:lnTo>
                    <a:pt x="104895" y="0"/>
                  </a:lnTo>
                  <a:lnTo>
                    <a:pt x="82280" y="24315"/>
                  </a:lnTo>
                  <a:lnTo>
                    <a:pt x="75497" y="31500"/>
                  </a:lnTo>
                  <a:lnTo>
                    <a:pt x="66941" y="40421"/>
                  </a:lnTo>
                </a:path>
                <a:path w="106679" h="52704">
                  <a:moveTo>
                    <a:pt x="56118" y="52414"/>
                  </a:moveTo>
                  <a:lnTo>
                    <a:pt x="56118" y="0"/>
                  </a:lnTo>
                  <a:lnTo>
                    <a:pt x="68148" y="0"/>
                  </a:lnTo>
                  <a:lnTo>
                    <a:pt x="68148" y="52414"/>
                  </a:lnTo>
                  <a:lnTo>
                    <a:pt x="56118" y="52414"/>
                  </a:lnTo>
                </a:path>
                <a:path w="106679" h="52704">
                  <a:moveTo>
                    <a:pt x="92006" y="52414"/>
                  </a:moveTo>
                  <a:lnTo>
                    <a:pt x="73321" y="29598"/>
                  </a:lnTo>
                  <a:lnTo>
                    <a:pt x="81311" y="20951"/>
                  </a:lnTo>
                  <a:lnTo>
                    <a:pt x="106174" y="52414"/>
                  </a:lnTo>
                  <a:lnTo>
                    <a:pt x="92006" y="52414"/>
                  </a:lnTo>
                </a:path>
              </a:pathLst>
            </a:custGeom>
            <a:ln w="13372">
              <a:solidFill>
                <a:srgbClr val="FFFFFF"/>
              </a:solidFill>
            </a:ln>
          </p:spPr>
          <p:txBody>
            <a:bodyPr wrap="square" lIns="0" tIns="0" rIns="0" bIns="0" rtlCol="0"/>
            <a:lstStyle/>
            <a:p>
              <a:endParaRPr/>
            </a:p>
          </p:txBody>
        </p:sp>
        <p:pic>
          <p:nvPicPr>
            <p:cNvPr id="36" name="object 36"/>
            <p:cNvPicPr/>
            <p:nvPr/>
          </p:nvPicPr>
          <p:blipFill>
            <a:blip r:embed="rId9" cstate="email">
              <a:extLst>
                <a:ext uri="{28A0092B-C50C-407E-A947-70E740481C1C}">
                  <a14:useLocalDpi xmlns:a14="http://schemas.microsoft.com/office/drawing/2010/main"/>
                </a:ext>
              </a:extLst>
            </a:blip>
            <a:stretch>
              <a:fillRect/>
            </a:stretch>
          </p:blipFill>
          <p:spPr>
            <a:xfrm>
              <a:off x="6903600" y="3641223"/>
              <a:ext cx="115017" cy="67542"/>
            </a:xfrm>
            <a:prstGeom prst="rect">
              <a:avLst/>
            </a:prstGeom>
          </p:spPr>
        </p:pic>
        <p:pic>
          <p:nvPicPr>
            <p:cNvPr id="37" name="object 37"/>
            <p:cNvPicPr/>
            <p:nvPr/>
          </p:nvPicPr>
          <p:blipFill>
            <a:blip r:embed="rId10" cstate="email">
              <a:extLst>
                <a:ext uri="{28A0092B-C50C-407E-A947-70E740481C1C}">
                  <a14:useLocalDpi xmlns:a14="http://schemas.microsoft.com/office/drawing/2010/main"/>
                </a:ext>
              </a:extLst>
            </a:blip>
            <a:stretch>
              <a:fillRect/>
            </a:stretch>
          </p:blipFill>
          <p:spPr>
            <a:xfrm>
              <a:off x="7264647" y="3647909"/>
              <a:ext cx="115017" cy="67542"/>
            </a:xfrm>
            <a:prstGeom prst="rect">
              <a:avLst/>
            </a:prstGeom>
          </p:spPr>
        </p:pic>
        <p:pic>
          <p:nvPicPr>
            <p:cNvPr id="38" name="object 38"/>
            <p:cNvPicPr/>
            <p:nvPr/>
          </p:nvPicPr>
          <p:blipFill>
            <a:blip r:embed="rId11" cstate="email">
              <a:extLst>
                <a:ext uri="{28A0092B-C50C-407E-A947-70E740481C1C}">
                  <a14:useLocalDpi xmlns:a14="http://schemas.microsoft.com/office/drawing/2010/main"/>
                </a:ext>
              </a:extLst>
            </a:blip>
            <a:stretch>
              <a:fillRect/>
            </a:stretch>
          </p:blipFill>
          <p:spPr>
            <a:xfrm>
              <a:off x="3459702" y="3708961"/>
              <a:ext cx="114033" cy="66664"/>
            </a:xfrm>
            <a:prstGeom prst="rect">
              <a:avLst/>
            </a:prstGeom>
          </p:spPr>
        </p:pic>
        <p:pic>
          <p:nvPicPr>
            <p:cNvPr id="39" name="object 39"/>
            <p:cNvPicPr/>
            <p:nvPr/>
          </p:nvPicPr>
          <p:blipFill>
            <a:blip r:embed="rId12" cstate="email">
              <a:extLst>
                <a:ext uri="{28A0092B-C50C-407E-A947-70E740481C1C}">
                  <a14:useLocalDpi xmlns:a14="http://schemas.microsoft.com/office/drawing/2010/main"/>
                </a:ext>
              </a:extLst>
            </a:blip>
            <a:stretch>
              <a:fillRect/>
            </a:stretch>
          </p:blipFill>
          <p:spPr>
            <a:xfrm>
              <a:off x="3814649" y="3647909"/>
              <a:ext cx="115017" cy="67542"/>
            </a:xfrm>
            <a:prstGeom prst="rect">
              <a:avLst/>
            </a:prstGeom>
          </p:spPr>
        </p:pic>
        <p:pic>
          <p:nvPicPr>
            <p:cNvPr id="40" name="object 40"/>
            <p:cNvPicPr/>
            <p:nvPr/>
          </p:nvPicPr>
          <p:blipFill>
            <a:blip r:embed="rId13" cstate="email">
              <a:extLst>
                <a:ext uri="{28A0092B-C50C-407E-A947-70E740481C1C}">
                  <a14:useLocalDpi xmlns:a14="http://schemas.microsoft.com/office/drawing/2010/main"/>
                </a:ext>
              </a:extLst>
            </a:blip>
            <a:stretch>
              <a:fillRect/>
            </a:stretch>
          </p:blipFill>
          <p:spPr>
            <a:xfrm>
              <a:off x="4168423" y="3729019"/>
              <a:ext cx="114033" cy="66664"/>
            </a:xfrm>
            <a:prstGeom prst="rect">
              <a:avLst/>
            </a:prstGeom>
          </p:spPr>
        </p:pic>
        <p:pic>
          <p:nvPicPr>
            <p:cNvPr id="41" name="object 41"/>
            <p:cNvPicPr/>
            <p:nvPr/>
          </p:nvPicPr>
          <p:blipFill>
            <a:blip r:embed="rId14" cstate="email">
              <a:extLst>
                <a:ext uri="{28A0092B-C50C-407E-A947-70E740481C1C}">
                  <a14:useLocalDpi xmlns:a14="http://schemas.microsoft.com/office/drawing/2010/main"/>
                </a:ext>
              </a:extLst>
            </a:blip>
            <a:stretch>
              <a:fillRect/>
            </a:stretch>
          </p:blipFill>
          <p:spPr>
            <a:xfrm>
              <a:off x="4522198" y="3500817"/>
              <a:ext cx="117048" cy="67542"/>
            </a:xfrm>
            <a:prstGeom prst="rect">
              <a:avLst/>
            </a:prstGeom>
          </p:spPr>
        </p:pic>
        <p:pic>
          <p:nvPicPr>
            <p:cNvPr id="42" name="object 42"/>
            <p:cNvPicPr/>
            <p:nvPr/>
          </p:nvPicPr>
          <p:blipFill>
            <a:blip r:embed="rId15" cstate="email">
              <a:extLst>
                <a:ext uri="{28A0092B-C50C-407E-A947-70E740481C1C}">
                  <a14:useLocalDpi xmlns:a14="http://schemas.microsoft.com/office/drawing/2010/main"/>
                </a:ext>
              </a:extLst>
            </a:blip>
            <a:stretch>
              <a:fillRect/>
            </a:stretch>
          </p:blipFill>
          <p:spPr>
            <a:xfrm>
              <a:off x="4877360" y="3528438"/>
              <a:ext cx="114751" cy="65786"/>
            </a:xfrm>
            <a:prstGeom prst="rect">
              <a:avLst/>
            </a:prstGeom>
          </p:spPr>
        </p:pic>
        <p:pic>
          <p:nvPicPr>
            <p:cNvPr id="43" name="object 43"/>
            <p:cNvPicPr/>
            <p:nvPr/>
          </p:nvPicPr>
          <p:blipFill>
            <a:blip r:embed="rId13" cstate="email">
              <a:extLst>
                <a:ext uri="{28A0092B-C50C-407E-A947-70E740481C1C}">
                  <a14:useLocalDpi xmlns:a14="http://schemas.microsoft.com/office/drawing/2010/main"/>
                </a:ext>
              </a:extLst>
            </a:blip>
            <a:stretch>
              <a:fillRect/>
            </a:stretch>
          </p:blipFill>
          <p:spPr>
            <a:xfrm>
              <a:off x="5238189" y="3668845"/>
              <a:ext cx="114033" cy="66664"/>
            </a:xfrm>
            <a:prstGeom prst="rect">
              <a:avLst/>
            </a:prstGeom>
          </p:spPr>
        </p:pic>
        <p:pic>
          <p:nvPicPr>
            <p:cNvPr id="44" name="object 44"/>
            <p:cNvPicPr/>
            <p:nvPr/>
          </p:nvPicPr>
          <p:blipFill>
            <a:blip r:embed="rId15" cstate="email">
              <a:extLst>
                <a:ext uri="{28A0092B-C50C-407E-A947-70E740481C1C}">
                  <a14:useLocalDpi xmlns:a14="http://schemas.microsoft.com/office/drawing/2010/main"/>
                </a:ext>
              </a:extLst>
            </a:blip>
            <a:stretch>
              <a:fillRect/>
            </a:stretch>
          </p:blipFill>
          <p:spPr>
            <a:xfrm>
              <a:off x="5592766" y="3521752"/>
              <a:ext cx="114751" cy="65786"/>
            </a:xfrm>
            <a:prstGeom prst="rect">
              <a:avLst/>
            </a:prstGeom>
          </p:spPr>
        </p:pic>
        <p:pic>
          <p:nvPicPr>
            <p:cNvPr id="45" name="object 45"/>
            <p:cNvPicPr/>
            <p:nvPr/>
          </p:nvPicPr>
          <p:blipFill>
            <a:blip r:embed="rId14" cstate="email">
              <a:extLst>
                <a:ext uri="{28A0092B-C50C-407E-A947-70E740481C1C}">
                  <a14:useLocalDpi xmlns:a14="http://schemas.microsoft.com/office/drawing/2010/main"/>
                </a:ext>
              </a:extLst>
            </a:blip>
            <a:stretch>
              <a:fillRect/>
            </a:stretch>
          </p:blipFill>
          <p:spPr>
            <a:xfrm>
              <a:off x="5946325" y="3454014"/>
              <a:ext cx="117048" cy="67542"/>
            </a:xfrm>
            <a:prstGeom prst="rect">
              <a:avLst/>
            </a:prstGeom>
          </p:spPr>
        </p:pic>
        <p:pic>
          <p:nvPicPr>
            <p:cNvPr id="46" name="object 46"/>
            <p:cNvPicPr/>
            <p:nvPr/>
          </p:nvPicPr>
          <p:blipFill>
            <a:blip r:embed="rId16" cstate="email">
              <a:extLst>
                <a:ext uri="{28A0092B-C50C-407E-A947-70E740481C1C}">
                  <a14:useLocalDpi xmlns:a14="http://schemas.microsoft.com/office/drawing/2010/main"/>
                </a:ext>
              </a:extLst>
            </a:blip>
            <a:stretch>
              <a:fillRect/>
            </a:stretch>
          </p:blipFill>
          <p:spPr>
            <a:xfrm>
              <a:off x="6281135" y="3313607"/>
              <a:ext cx="150581" cy="67542"/>
            </a:xfrm>
            <a:prstGeom prst="rect">
              <a:avLst/>
            </a:prstGeom>
          </p:spPr>
        </p:pic>
        <p:pic>
          <p:nvPicPr>
            <p:cNvPr id="47" name="object 47"/>
            <p:cNvPicPr/>
            <p:nvPr/>
          </p:nvPicPr>
          <p:blipFill>
            <a:blip r:embed="rId17" cstate="email">
              <a:extLst>
                <a:ext uri="{28A0092B-C50C-407E-A947-70E740481C1C}">
                  <a14:useLocalDpi xmlns:a14="http://schemas.microsoft.com/office/drawing/2010/main"/>
                </a:ext>
              </a:extLst>
            </a:blip>
            <a:stretch>
              <a:fillRect/>
            </a:stretch>
          </p:blipFill>
          <p:spPr>
            <a:xfrm>
              <a:off x="6655847" y="3535124"/>
              <a:ext cx="114751" cy="65786"/>
            </a:xfrm>
            <a:prstGeom prst="rect">
              <a:avLst/>
            </a:prstGeom>
          </p:spPr>
        </p:pic>
        <p:pic>
          <p:nvPicPr>
            <p:cNvPr id="48" name="object 48"/>
            <p:cNvPicPr/>
            <p:nvPr/>
          </p:nvPicPr>
          <p:blipFill>
            <a:blip r:embed="rId18" cstate="email">
              <a:extLst>
                <a:ext uri="{28A0092B-C50C-407E-A947-70E740481C1C}">
                  <a14:useLocalDpi xmlns:a14="http://schemas.microsoft.com/office/drawing/2010/main"/>
                </a:ext>
              </a:extLst>
            </a:blip>
            <a:stretch>
              <a:fillRect/>
            </a:stretch>
          </p:blipFill>
          <p:spPr>
            <a:xfrm>
              <a:off x="7009406" y="3507503"/>
              <a:ext cx="117048" cy="67542"/>
            </a:xfrm>
            <a:prstGeom prst="rect">
              <a:avLst/>
            </a:prstGeom>
          </p:spPr>
        </p:pic>
        <p:pic>
          <p:nvPicPr>
            <p:cNvPr id="49" name="object 49"/>
            <p:cNvPicPr/>
            <p:nvPr/>
          </p:nvPicPr>
          <p:blipFill>
            <a:blip r:embed="rId19" cstate="email">
              <a:extLst>
                <a:ext uri="{28A0092B-C50C-407E-A947-70E740481C1C}">
                  <a14:useLocalDpi xmlns:a14="http://schemas.microsoft.com/office/drawing/2010/main"/>
                </a:ext>
              </a:extLst>
            </a:blip>
            <a:stretch>
              <a:fillRect/>
            </a:stretch>
          </p:blipFill>
          <p:spPr>
            <a:xfrm>
              <a:off x="7354231" y="3166514"/>
              <a:ext cx="143923" cy="66664"/>
            </a:xfrm>
            <a:prstGeom prst="rect">
              <a:avLst/>
            </a:prstGeom>
          </p:spPr>
        </p:pic>
      </p:grpSp>
      <p:sp>
        <p:nvSpPr>
          <p:cNvPr id="50" name="object 50">
            <a:extLst>
              <a:ext uri="{C183D7F6-B498-43B3-948B-1728B52AA6E4}">
                <adec:decorative xmlns:adec="http://schemas.microsoft.com/office/drawing/2017/decorative" val="1"/>
              </a:ext>
            </a:extLst>
          </p:cNvPr>
          <p:cNvSpPr/>
          <p:nvPr/>
        </p:nvSpPr>
        <p:spPr>
          <a:xfrm>
            <a:off x="8651772" y="6003174"/>
            <a:ext cx="550484" cy="154536"/>
          </a:xfrm>
          <a:custGeom>
            <a:avLst/>
            <a:gdLst/>
            <a:ahLst/>
            <a:cxnLst/>
            <a:rect l="l" t="t" r="r" b="b"/>
            <a:pathLst>
              <a:path w="454659" h="127635">
                <a:moveTo>
                  <a:pt x="431453" y="127034"/>
                </a:moveTo>
                <a:lnTo>
                  <a:pt x="23197" y="127034"/>
                </a:lnTo>
                <a:lnTo>
                  <a:pt x="19785" y="126355"/>
                </a:lnTo>
                <a:lnTo>
                  <a:pt x="0" y="103837"/>
                </a:lnTo>
                <a:lnTo>
                  <a:pt x="0" y="100290"/>
                </a:lnTo>
                <a:lnTo>
                  <a:pt x="0" y="23197"/>
                </a:lnTo>
                <a:lnTo>
                  <a:pt x="23197" y="0"/>
                </a:lnTo>
                <a:lnTo>
                  <a:pt x="431453" y="0"/>
                </a:lnTo>
                <a:lnTo>
                  <a:pt x="454650" y="23197"/>
                </a:lnTo>
                <a:lnTo>
                  <a:pt x="454650" y="103837"/>
                </a:lnTo>
                <a:lnTo>
                  <a:pt x="434864" y="126355"/>
                </a:lnTo>
                <a:lnTo>
                  <a:pt x="431453" y="127034"/>
                </a:lnTo>
                <a:close/>
              </a:path>
            </a:pathLst>
          </a:custGeom>
          <a:solidFill>
            <a:srgbClr val="1CC8B6"/>
          </a:solidFill>
        </p:spPr>
        <p:txBody>
          <a:bodyPr wrap="square" lIns="0" tIns="0" rIns="0" bIns="0" rtlCol="0"/>
          <a:lstStyle/>
          <a:p>
            <a:endParaRPr/>
          </a:p>
        </p:txBody>
      </p:sp>
      <p:graphicFrame>
        <p:nvGraphicFramePr>
          <p:cNvPr id="51" name="object 51">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91735430"/>
              </p:ext>
            </p:extLst>
          </p:nvPr>
        </p:nvGraphicFramePr>
        <p:xfrm>
          <a:off x="1730369" y="3226519"/>
          <a:ext cx="8712422" cy="3256848"/>
        </p:xfrm>
        <a:graphic>
          <a:graphicData uri="http://schemas.openxmlformats.org/drawingml/2006/table">
            <a:tbl>
              <a:tblPr firstRow="1" bandRow="1">
                <a:tableStyleId>{2D5ABB26-0587-4C30-8999-92F81FD0307C}</a:tableStyleId>
              </a:tblPr>
              <a:tblGrid>
                <a:gridCol w="2777029">
                  <a:extLst>
                    <a:ext uri="{9D8B030D-6E8A-4147-A177-3AD203B41FA5}">
                      <a16:colId xmlns:a16="http://schemas.microsoft.com/office/drawing/2014/main" val="20000"/>
                    </a:ext>
                  </a:extLst>
                </a:gridCol>
                <a:gridCol w="696562">
                  <a:extLst>
                    <a:ext uri="{9D8B030D-6E8A-4147-A177-3AD203B41FA5}">
                      <a16:colId xmlns:a16="http://schemas.microsoft.com/office/drawing/2014/main" val="20001"/>
                    </a:ext>
                  </a:extLst>
                </a:gridCol>
                <a:gridCol w="443616">
                  <a:extLst>
                    <a:ext uri="{9D8B030D-6E8A-4147-A177-3AD203B41FA5}">
                      <a16:colId xmlns:a16="http://schemas.microsoft.com/office/drawing/2014/main" val="20002"/>
                    </a:ext>
                  </a:extLst>
                </a:gridCol>
                <a:gridCol w="429778">
                  <a:extLst>
                    <a:ext uri="{9D8B030D-6E8A-4147-A177-3AD203B41FA5}">
                      <a16:colId xmlns:a16="http://schemas.microsoft.com/office/drawing/2014/main" val="20003"/>
                    </a:ext>
                  </a:extLst>
                </a:gridCol>
                <a:gridCol w="432852">
                  <a:extLst>
                    <a:ext uri="{9D8B030D-6E8A-4147-A177-3AD203B41FA5}">
                      <a16:colId xmlns:a16="http://schemas.microsoft.com/office/drawing/2014/main" val="20004"/>
                    </a:ext>
                  </a:extLst>
                </a:gridCol>
                <a:gridCol w="2124289">
                  <a:extLst>
                    <a:ext uri="{9D8B030D-6E8A-4147-A177-3AD203B41FA5}">
                      <a16:colId xmlns:a16="http://schemas.microsoft.com/office/drawing/2014/main" val="20005"/>
                    </a:ext>
                  </a:extLst>
                </a:gridCol>
                <a:gridCol w="505892">
                  <a:extLst>
                    <a:ext uri="{9D8B030D-6E8A-4147-A177-3AD203B41FA5}">
                      <a16:colId xmlns:a16="http://schemas.microsoft.com/office/drawing/2014/main" val="20006"/>
                    </a:ext>
                  </a:extLst>
                </a:gridCol>
                <a:gridCol w="365196">
                  <a:extLst>
                    <a:ext uri="{9D8B030D-6E8A-4147-A177-3AD203B41FA5}">
                      <a16:colId xmlns:a16="http://schemas.microsoft.com/office/drawing/2014/main" val="20007"/>
                    </a:ext>
                  </a:extLst>
                </a:gridCol>
                <a:gridCol w="433622">
                  <a:extLst>
                    <a:ext uri="{9D8B030D-6E8A-4147-A177-3AD203B41FA5}">
                      <a16:colId xmlns:a16="http://schemas.microsoft.com/office/drawing/2014/main" val="20008"/>
                    </a:ext>
                  </a:extLst>
                </a:gridCol>
                <a:gridCol w="503586">
                  <a:extLst>
                    <a:ext uri="{9D8B030D-6E8A-4147-A177-3AD203B41FA5}">
                      <a16:colId xmlns:a16="http://schemas.microsoft.com/office/drawing/2014/main" val="20009"/>
                    </a:ext>
                  </a:extLst>
                </a:gridCol>
              </a:tblGrid>
              <a:tr h="565861">
                <a:tc rowSpan="11">
                  <a:txBody>
                    <a:bodyPr/>
                    <a:lstStyle/>
                    <a:p>
                      <a:pPr marL="102235" algn="ctr">
                        <a:lnSpc>
                          <a:spcPct val="100000"/>
                        </a:lnSpc>
                        <a:spcBef>
                          <a:spcPts val="210"/>
                        </a:spcBef>
                      </a:pPr>
                      <a:r>
                        <a:rPr sz="1100">
                          <a:solidFill>
                            <a:srgbClr val="004F72"/>
                          </a:solidFill>
                          <a:latin typeface="Arial MT"/>
                          <a:cs typeface="Arial MT"/>
                        </a:rPr>
                        <a:t>TOTAL</a:t>
                      </a:r>
                      <a:r>
                        <a:rPr sz="1100" spc="-55">
                          <a:solidFill>
                            <a:srgbClr val="004F72"/>
                          </a:solidFill>
                          <a:latin typeface="Arial MT"/>
                          <a:cs typeface="Arial MT"/>
                        </a:rPr>
                        <a:t> </a:t>
                      </a:r>
                      <a:r>
                        <a:rPr sz="1100" spc="-25">
                          <a:solidFill>
                            <a:srgbClr val="004F72"/>
                          </a:solidFill>
                          <a:latin typeface="Arial MT"/>
                          <a:cs typeface="Arial MT"/>
                        </a:rPr>
                        <a:t>SV</a:t>
                      </a:r>
                      <a:endParaRPr sz="1100">
                        <a:latin typeface="Arial MT"/>
                        <a:cs typeface="Arial MT"/>
                      </a:endParaRPr>
                    </a:p>
                    <a:p>
                      <a:pPr marL="102235" algn="ctr">
                        <a:lnSpc>
                          <a:spcPct val="100000"/>
                        </a:lnSpc>
                        <a:spcBef>
                          <a:spcPts val="175"/>
                        </a:spcBef>
                      </a:pPr>
                      <a:r>
                        <a:rPr sz="800">
                          <a:solidFill>
                            <a:srgbClr val="293140"/>
                          </a:solidFill>
                          <a:latin typeface="Arial MT"/>
                          <a:cs typeface="Arial MT"/>
                        </a:rPr>
                        <a:t>Oct-23</a:t>
                      </a:r>
                      <a:r>
                        <a:rPr sz="800" spc="114">
                          <a:solidFill>
                            <a:srgbClr val="293140"/>
                          </a:solidFill>
                          <a:latin typeface="Arial MT"/>
                          <a:cs typeface="Arial MT"/>
                        </a:rPr>
                        <a:t> </a:t>
                      </a:r>
                      <a:r>
                        <a:rPr sz="800">
                          <a:solidFill>
                            <a:srgbClr val="293140"/>
                          </a:solidFill>
                          <a:latin typeface="Arial MT"/>
                          <a:cs typeface="Arial MT"/>
                        </a:rPr>
                        <a:t>Sep-24</a:t>
                      </a:r>
                      <a:r>
                        <a:rPr sz="800" spc="120">
                          <a:solidFill>
                            <a:srgbClr val="293140"/>
                          </a:solidFill>
                          <a:latin typeface="Arial MT"/>
                          <a:cs typeface="Arial MT"/>
                        </a:rPr>
                        <a:t> </a:t>
                      </a:r>
                      <a:r>
                        <a:rPr sz="800">
                          <a:solidFill>
                            <a:srgbClr val="293140"/>
                          </a:solidFill>
                          <a:latin typeface="Arial MT"/>
                          <a:cs typeface="Arial MT"/>
                        </a:rPr>
                        <a:t>vs</a:t>
                      </a:r>
                      <a:r>
                        <a:rPr sz="800" spc="120">
                          <a:solidFill>
                            <a:srgbClr val="293140"/>
                          </a:solidFill>
                          <a:latin typeface="Arial MT"/>
                          <a:cs typeface="Arial MT"/>
                        </a:rPr>
                        <a:t> </a:t>
                      </a:r>
                      <a:r>
                        <a:rPr sz="800">
                          <a:solidFill>
                            <a:srgbClr val="293140"/>
                          </a:solidFill>
                          <a:latin typeface="Arial MT"/>
                          <a:cs typeface="Arial MT"/>
                        </a:rPr>
                        <a:t>Oct-24</a:t>
                      </a:r>
                      <a:r>
                        <a:rPr sz="800" spc="120">
                          <a:solidFill>
                            <a:srgbClr val="293140"/>
                          </a:solidFill>
                          <a:latin typeface="Arial MT"/>
                          <a:cs typeface="Arial MT"/>
                        </a:rPr>
                        <a:t> </a:t>
                      </a:r>
                      <a:r>
                        <a:rPr sz="800">
                          <a:solidFill>
                            <a:srgbClr val="293140"/>
                          </a:solidFill>
                          <a:latin typeface="Arial MT"/>
                          <a:cs typeface="Arial MT"/>
                        </a:rPr>
                        <a:t>Sep-</a:t>
                      </a:r>
                      <a:r>
                        <a:rPr sz="800" spc="-25">
                          <a:solidFill>
                            <a:srgbClr val="293140"/>
                          </a:solidFill>
                          <a:latin typeface="Arial MT"/>
                          <a:cs typeface="Arial MT"/>
                        </a:rPr>
                        <a:t>25</a:t>
                      </a:r>
                      <a:endParaRPr sz="800">
                        <a:latin typeface="Arial MT"/>
                        <a:cs typeface="Arial MT"/>
                      </a:endParaRPr>
                    </a:p>
                    <a:p>
                      <a:pPr marL="204470">
                        <a:lnSpc>
                          <a:spcPts val="790"/>
                        </a:lnSpc>
                        <a:spcBef>
                          <a:spcPts val="170"/>
                        </a:spcBef>
                      </a:pPr>
                      <a:r>
                        <a:rPr sz="900" spc="-20">
                          <a:solidFill>
                            <a:srgbClr val="333333"/>
                          </a:solidFill>
                          <a:latin typeface="Arial MT"/>
                          <a:cs typeface="Arial MT"/>
                        </a:rPr>
                        <a:t>100k</a:t>
                      </a:r>
                      <a:endParaRPr sz="900">
                        <a:latin typeface="Arial MT"/>
                        <a:cs typeface="Arial MT"/>
                      </a:endParaRPr>
                    </a:p>
                    <a:p>
                      <a:pPr marR="437515" algn="r">
                        <a:lnSpc>
                          <a:spcPts val="610"/>
                        </a:lnSpc>
                      </a:pPr>
                      <a:r>
                        <a:rPr sz="700" spc="-10">
                          <a:latin typeface="Arial MT"/>
                          <a:cs typeface="Arial MT"/>
                        </a:rPr>
                        <a:t>£87,938</a:t>
                      </a:r>
                      <a:endParaRPr sz="700">
                        <a:latin typeface="Arial MT"/>
                        <a:cs typeface="Arial MT"/>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600"/>
                        </a:spcBef>
                      </a:pPr>
                      <a:endParaRPr sz="700">
                        <a:latin typeface="Times New Roman"/>
                        <a:cs typeface="Times New Roman"/>
                      </a:endParaRPr>
                    </a:p>
                    <a:p>
                      <a:pPr marL="244475">
                        <a:lnSpc>
                          <a:spcPct val="100000"/>
                        </a:lnSpc>
                      </a:pPr>
                      <a:r>
                        <a:rPr sz="900" spc="-25">
                          <a:solidFill>
                            <a:srgbClr val="333333"/>
                          </a:solidFill>
                          <a:latin typeface="Arial MT"/>
                          <a:cs typeface="Arial MT"/>
                        </a:rPr>
                        <a:t>50k</a:t>
                      </a:r>
                      <a:endParaRPr sz="900">
                        <a:latin typeface="Arial MT"/>
                        <a:cs typeface="Arial MT"/>
                      </a:endParaRPr>
                    </a:p>
                    <a:p>
                      <a:pPr>
                        <a:lnSpc>
                          <a:spcPct val="100000"/>
                        </a:lnSpc>
                        <a:spcBef>
                          <a:spcPts val="450"/>
                        </a:spcBef>
                      </a:pPr>
                      <a:endParaRPr sz="800">
                        <a:latin typeface="Times New Roman"/>
                        <a:cs typeface="Times New Roman"/>
                      </a:endParaRPr>
                    </a:p>
                    <a:p>
                      <a:pPr marL="2540" algn="ctr">
                        <a:lnSpc>
                          <a:spcPct val="100000"/>
                        </a:lnSpc>
                      </a:pPr>
                      <a:r>
                        <a:rPr sz="700" spc="-10">
                          <a:latin typeface="Arial MT"/>
                          <a:cs typeface="Arial MT"/>
                        </a:rPr>
                        <a:t>£21,831</a:t>
                      </a:r>
                      <a:endParaRPr sz="700">
                        <a:latin typeface="Arial MT"/>
                        <a:cs typeface="Arial MT"/>
                      </a:endParaRPr>
                    </a:p>
                    <a:p>
                      <a:pPr>
                        <a:lnSpc>
                          <a:spcPct val="100000"/>
                        </a:lnSpc>
                      </a:pPr>
                      <a:endParaRPr sz="700">
                        <a:latin typeface="Times New Roman"/>
                        <a:cs typeface="Times New Roman"/>
                      </a:endParaRPr>
                    </a:p>
                    <a:p>
                      <a:pPr>
                        <a:lnSpc>
                          <a:spcPct val="100000"/>
                        </a:lnSpc>
                        <a:spcBef>
                          <a:spcPts val="395"/>
                        </a:spcBef>
                      </a:pPr>
                      <a:endParaRPr sz="700">
                        <a:latin typeface="Times New Roman"/>
                        <a:cs typeface="Times New Roman"/>
                      </a:endParaRPr>
                    </a:p>
                    <a:p>
                      <a:pPr marL="345440">
                        <a:lnSpc>
                          <a:spcPct val="100000"/>
                        </a:lnSpc>
                      </a:pPr>
                      <a:r>
                        <a:rPr sz="900" spc="-50">
                          <a:solidFill>
                            <a:srgbClr val="333333"/>
                          </a:solidFill>
                          <a:latin typeface="Arial MT"/>
                          <a:cs typeface="Arial MT"/>
                        </a:rPr>
                        <a:t>0</a:t>
                      </a:r>
                      <a:endParaRPr sz="900">
                        <a:latin typeface="Arial MT"/>
                        <a:cs typeface="Arial MT"/>
                      </a:endParaRPr>
                    </a:p>
                    <a:p>
                      <a:pPr marL="1238885">
                        <a:lnSpc>
                          <a:spcPct val="100000"/>
                        </a:lnSpc>
                        <a:spcBef>
                          <a:spcPts val="259"/>
                        </a:spcBef>
                      </a:pPr>
                      <a:r>
                        <a:rPr sz="900">
                          <a:solidFill>
                            <a:srgbClr val="333333"/>
                          </a:solidFill>
                          <a:latin typeface="Arial MT"/>
                          <a:cs typeface="Arial MT"/>
                        </a:rPr>
                        <a:t>Oct-</a:t>
                      </a:r>
                      <a:r>
                        <a:rPr sz="900" spc="-25">
                          <a:solidFill>
                            <a:srgbClr val="333333"/>
                          </a:solidFill>
                          <a:latin typeface="Arial MT"/>
                          <a:cs typeface="Arial MT"/>
                        </a:rPr>
                        <a:t>Sep</a:t>
                      </a:r>
                      <a:endParaRPr sz="900">
                        <a:latin typeface="Arial MT"/>
                        <a:cs typeface="Arial MT"/>
                      </a:endParaRPr>
                    </a:p>
                    <a:p>
                      <a:pPr>
                        <a:lnSpc>
                          <a:spcPct val="100000"/>
                        </a:lnSpc>
                        <a:spcBef>
                          <a:spcPts val="140"/>
                        </a:spcBef>
                      </a:pPr>
                      <a:endParaRPr sz="800">
                        <a:latin typeface="Times New Roman"/>
                        <a:cs typeface="Times New Roman"/>
                      </a:endParaRPr>
                    </a:p>
                    <a:p>
                      <a:pPr marL="662940">
                        <a:lnSpc>
                          <a:spcPct val="100000"/>
                        </a:lnSpc>
                        <a:tabLst>
                          <a:tab pos="1428115" algn="l"/>
                        </a:tabLst>
                      </a:pPr>
                      <a:r>
                        <a:rPr lang="en-GB" sz="900" spc="-10">
                          <a:solidFill>
                            <a:srgbClr val="333333"/>
                          </a:solidFill>
                          <a:latin typeface="Arial MT"/>
                          <a:cs typeface="Arial MT"/>
                        </a:rPr>
                        <a:t>     </a:t>
                      </a:r>
                      <a:r>
                        <a:rPr sz="900" spc="-10">
                          <a:solidFill>
                            <a:srgbClr val="333333"/>
                          </a:solidFill>
                          <a:latin typeface="Arial MT"/>
                          <a:cs typeface="Arial MT"/>
                        </a:rPr>
                        <a:t>Previous</a:t>
                      </a:r>
                      <a:r>
                        <a:rPr sz="900" spc="20">
                          <a:solidFill>
                            <a:srgbClr val="333333"/>
                          </a:solidFill>
                          <a:latin typeface="Arial MT"/>
                          <a:cs typeface="Arial MT"/>
                        </a:rPr>
                        <a:t> </a:t>
                      </a:r>
                      <a:r>
                        <a:rPr sz="900" spc="-20">
                          <a:solidFill>
                            <a:srgbClr val="333333"/>
                          </a:solidFill>
                          <a:latin typeface="Arial MT"/>
                          <a:cs typeface="Arial MT"/>
                        </a:rPr>
                        <a:t>Year</a:t>
                      </a:r>
                      <a:r>
                        <a:rPr lang="en-GB" sz="900" spc="-20">
                          <a:solidFill>
                            <a:srgbClr val="333333"/>
                          </a:solidFill>
                          <a:latin typeface="Arial MT"/>
                          <a:cs typeface="Arial MT"/>
                        </a:rPr>
                        <a:t>     </a:t>
                      </a:r>
                      <a:r>
                        <a:rPr sz="900">
                          <a:solidFill>
                            <a:srgbClr val="333333"/>
                          </a:solidFill>
                          <a:latin typeface="Arial MT"/>
                          <a:cs typeface="Arial MT"/>
                        </a:rPr>
                        <a:t>	Filter</a:t>
                      </a:r>
                      <a:r>
                        <a:rPr sz="900" spc="35">
                          <a:solidFill>
                            <a:srgbClr val="333333"/>
                          </a:solidFill>
                          <a:latin typeface="Arial MT"/>
                          <a:cs typeface="Arial MT"/>
                        </a:rPr>
                        <a:t> </a:t>
                      </a:r>
                      <a:r>
                        <a:rPr sz="900" spc="-10">
                          <a:solidFill>
                            <a:srgbClr val="333333"/>
                          </a:solidFill>
                          <a:latin typeface="Arial MT"/>
                          <a:cs typeface="Arial MT"/>
                        </a:rPr>
                        <a:t>Period</a:t>
                      </a:r>
                      <a:endParaRPr sz="900">
                        <a:latin typeface="Arial MT"/>
                        <a:cs typeface="Arial MT"/>
                      </a:endParaRPr>
                    </a:p>
                  </a:txBody>
                  <a:tcPr marL="0" marR="0" marT="32291" marB="0">
                    <a:lnL w="28575">
                      <a:solidFill>
                        <a:srgbClr val="0F4E6F"/>
                      </a:solidFill>
                      <a:prstDash val="solid"/>
                    </a:lnL>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330"/>
                        </a:spcBef>
                      </a:pPr>
                      <a:endParaRPr sz="800">
                        <a:latin typeface="Times New Roman"/>
                        <a:cs typeface="Times New Roman"/>
                      </a:endParaRPr>
                    </a:p>
                    <a:p>
                      <a:pPr marR="92075" algn="r">
                        <a:lnSpc>
                          <a:spcPct val="100000"/>
                        </a:lnSpc>
                      </a:pPr>
                      <a:r>
                        <a:rPr sz="900" spc="-25">
                          <a:solidFill>
                            <a:srgbClr val="333333"/>
                          </a:solidFill>
                          <a:latin typeface="Arial MT"/>
                          <a:cs typeface="Arial MT"/>
                        </a:rPr>
                        <a:t>15k</a:t>
                      </a:r>
                      <a:endParaRPr sz="900">
                        <a:latin typeface="Arial MT"/>
                        <a:cs typeface="Arial MT"/>
                      </a:endParaRPr>
                    </a:p>
                  </a:txBody>
                  <a:tcPr marL="0" marR="0" marT="0" marB="0">
                    <a:lnT w="28575">
                      <a:solidFill>
                        <a:srgbClr val="0F4E6F"/>
                      </a:solidFill>
                      <a:prstDash val="solid"/>
                    </a:lnT>
                  </a:tcPr>
                </a:tc>
                <a:tc>
                  <a:txBody>
                    <a:bodyPr/>
                    <a:lstStyle/>
                    <a:p>
                      <a:pPr>
                        <a:lnSpc>
                          <a:spcPct val="100000"/>
                        </a:lnSpc>
                      </a:pPr>
                      <a:endParaRPr sz="800">
                        <a:latin typeface="Times New Roman"/>
                        <a:cs typeface="Times New Roman"/>
                      </a:endParaRPr>
                    </a:p>
                  </a:txBody>
                  <a:tcPr marL="0" marR="0" marT="0" marB="0">
                    <a:lnT w="28575">
                      <a:solidFill>
                        <a:srgbClr val="0F4E6F"/>
                      </a:solidFill>
                      <a:prstDash val="solid"/>
                    </a:lnT>
                  </a:tcPr>
                </a:tc>
                <a:tc rowSpan="11">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55"/>
                        </a:spcBef>
                      </a:pPr>
                      <a:endParaRPr sz="700">
                        <a:latin typeface="Times New Roman"/>
                        <a:cs typeface="Times New Roman"/>
                      </a:endParaRPr>
                    </a:p>
                    <a:p>
                      <a:pPr marL="169545">
                        <a:lnSpc>
                          <a:spcPct val="100000"/>
                        </a:lnSpc>
                      </a:pPr>
                      <a:r>
                        <a:rPr sz="700" spc="-25">
                          <a:latin typeface="Arial MT"/>
                          <a:cs typeface="Arial MT"/>
                        </a:rPr>
                        <a:t>6K</a:t>
                      </a:r>
                      <a:endParaRPr sz="700">
                        <a:latin typeface="Arial MT"/>
                        <a:cs typeface="Arial MT"/>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70"/>
                        </a:spcBef>
                      </a:pPr>
                      <a:endParaRPr sz="700">
                        <a:latin typeface="Times New Roman"/>
                        <a:cs typeface="Times New Roman"/>
                      </a:endParaRPr>
                    </a:p>
                    <a:p>
                      <a:pPr marL="90170">
                        <a:lnSpc>
                          <a:spcPct val="100000"/>
                        </a:lnSpc>
                      </a:pPr>
                      <a:r>
                        <a:rPr sz="700" spc="20">
                          <a:latin typeface="Arial MT"/>
                          <a:cs typeface="Arial MT"/>
                        </a:rPr>
                        <a:t>0</a:t>
                      </a:r>
                      <a:endParaRPr sz="700">
                        <a:latin typeface="Arial MT"/>
                        <a:cs typeface="Arial MT"/>
                      </a:endParaRPr>
                    </a:p>
                    <a:p>
                      <a:pPr>
                        <a:lnSpc>
                          <a:spcPct val="100000"/>
                        </a:lnSpc>
                        <a:spcBef>
                          <a:spcPts val="340"/>
                        </a:spcBef>
                      </a:pPr>
                      <a:endParaRPr sz="700">
                        <a:latin typeface="Times New Roman"/>
                        <a:cs typeface="Times New Roman"/>
                      </a:endParaRPr>
                    </a:p>
                    <a:p>
                      <a:pPr marL="81915">
                        <a:lnSpc>
                          <a:spcPct val="100000"/>
                        </a:lnSpc>
                      </a:pPr>
                      <a:r>
                        <a:rPr sz="900" spc="-25">
                          <a:solidFill>
                            <a:srgbClr val="333333"/>
                          </a:solidFill>
                          <a:latin typeface="Arial MT"/>
                          <a:cs typeface="Arial MT"/>
                        </a:rPr>
                        <a:t>Nov</a:t>
                      </a:r>
                      <a:endParaRPr sz="900">
                        <a:latin typeface="Arial MT"/>
                        <a:cs typeface="Arial MT"/>
                      </a:endParaRPr>
                    </a:p>
                  </a:txBody>
                  <a:tcPr marL="0" marR="0" marT="0" marB="0">
                    <a:lnT w="28575">
                      <a:solidFill>
                        <a:srgbClr val="0F4E6F"/>
                      </a:solidFill>
                      <a:prstDash val="solid"/>
                    </a:lnT>
                    <a:lnB w="9525">
                      <a:solidFill>
                        <a:srgbClr val="000000"/>
                      </a:solidFill>
                      <a:prstDash val="solid"/>
                    </a:lnB>
                  </a:tcPr>
                </a:tc>
                <a:tc rowSpan="11">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55"/>
                        </a:spcBef>
                      </a:pPr>
                      <a:endParaRPr sz="700">
                        <a:latin typeface="Times New Roman"/>
                        <a:cs typeface="Times New Roman"/>
                      </a:endParaRPr>
                    </a:p>
                    <a:p>
                      <a:pPr marL="170180">
                        <a:lnSpc>
                          <a:spcPct val="100000"/>
                        </a:lnSpc>
                      </a:pPr>
                      <a:r>
                        <a:rPr sz="700" spc="-25">
                          <a:latin typeface="Arial MT"/>
                          <a:cs typeface="Arial MT"/>
                        </a:rPr>
                        <a:t>5K</a:t>
                      </a:r>
                      <a:endParaRPr sz="700">
                        <a:latin typeface="Arial MT"/>
                        <a:cs typeface="Arial MT"/>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70"/>
                        </a:spcBef>
                      </a:pPr>
                      <a:endParaRPr sz="700">
                        <a:latin typeface="Times New Roman"/>
                        <a:cs typeface="Times New Roman"/>
                      </a:endParaRPr>
                    </a:p>
                    <a:p>
                      <a:pPr marL="88900">
                        <a:lnSpc>
                          <a:spcPct val="100000"/>
                        </a:lnSpc>
                      </a:pPr>
                      <a:r>
                        <a:rPr sz="700" spc="20">
                          <a:latin typeface="Arial MT"/>
                          <a:cs typeface="Arial MT"/>
                        </a:rPr>
                        <a:t>0</a:t>
                      </a:r>
                      <a:endParaRPr sz="700">
                        <a:latin typeface="Arial MT"/>
                        <a:cs typeface="Arial MT"/>
                      </a:endParaRPr>
                    </a:p>
                    <a:p>
                      <a:pPr>
                        <a:lnSpc>
                          <a:spcPct val="100000"/>
                        </a:lnSpc>
                        <a:spcBef>
                          <a:spcPts val="340"/>
                        </a:spcBef>
                      </a:pPr>
                      <a:endParaRPr sz="700">
                        <a:latin typeface="Times New Roman"/>
                        <a:cs typeface="Times New Roman"/>
                      </a:endParaRPr>
                    </a:p>
                    <a:p>
                      <a:pPr marL="81280">
                        <a:lnSpc>
                          <a:spcPct val="100000"/>
                        </a:lnSpc>
                      </a:pPr>
                      <a:r>
                        <a:rPr sz="900" spc="-25">
                          <a:solidFill>
                            <a:srgbClr val="333333"/>
                          </a:solidFill>
                          <a:latin typeface="Arial MT"/>
                          <a:cs typeface="Arial MT"/>
                        </a:rPr>
                        <a:t>Dec</a:t>
                      </a:r>
                      <a:endParaRPr sz="900">
                        <a:latin typeface="Arial MT"/>
                        <a:cs typeface="Arial MT"/>
                      </a:endParaRPr>
                    </a:p>
                  </a:txBody>
                  <a:tcPr marL="0" marR="0" marT="0" marB="0">
                    <a:lnT w="28575">
                      <a:solidFill>
                        <a:srgbClr val="0F4E6F"/>
                      </a:solidFill>
                      <a:prstDash val="solid"/>
                    </a:lnT>
                    <a:lnB w="9525">
                      <a:solidFill>
                        <a:srgbClr val="000000"/>
                      </a:solidFill>
                      <a:prstDash val="solid"/>
                    </a:lnB>
                  </a:tcPr>
                </a:tc>
                <a:tc rowSpan="11">
                  <a:txBody>
                    <a:bodyPr/>
                    <a:lstStyle/>
                    <a:p>
                      <a:pPr marL="217170">
                        <a:lnSpc>
                          <a:spcPct val="100000"/>
                        </a:lnSpc>
                        <a:spcBef>
                          <a:spcPts val="210"/>
                        </a:spcBef>
                      </a:pPr>
                      <a:r>
                        <a:rPr sz="1100">
                          <a:solidFill>
                            <a:srgbClr val="004F72"/>
                          </a:solidFill>
                          <a:latin typeface="Arial MT"/>
                          <a:cs typeface="Arial MT"/>
                        </a:rPr>
                        <a:t>TOTAL</a:t>
                      </a:r>
                      <a:r>
                        <a:rPr sz="1100" spc="-50">
                          <a:solidFill>
                            <a:srgbClr val="004F72"/>
                          </a:solidFill>
                          <a:latin typeface="Arial MT"/>
                          <a:cs typeface="Arial MT"/>
                        </a:rPr>
                        <a:t> </a:t>
                      </a:r>
                      <a:r>
                        <a:rPr sz="1100">
                          <a:solidFill>
                            <a:srgbClr val="004F72"/>
                          </a:solidFill>
                          <a:latin typeface="Arial MT"/>
                          <a:cs typeface="Arial MT"/>
                        </a:rPr>
                        <a:t>SV</a:t>
                      </a:r>
                      <a:r>
                        <a:rPr sz="1100" spc="-45">
                          <a:solidFill>
                            <a:srgbClr val="004F72"/>
                          </a:solidFill>
                          <a:latin typeface="Arial MT"/>
                          <a:cs typeface="Arial MT"/>
                        </a:rPr>
                        <a:t> </a:t>
                      </a:r>
                      <a:r>
                        <a:rPr sz="1100">
                          <a:solidFill>
                            <a:srgbClr val="004F72"/>
                          </a:solidFill>
                          <a:latin typeface="Arial MT"/>
                          <a:cs typeface="Arial MT"/>
                        </a:rPr>
                        <a:t>PER</a:t>
                      </a:r>
                      <a:r>
                        <a:rPr sz="1100" spc="-45">
                          <a:solidFill>
                            <a:srgbClr val="004F72"/>
                          </a:solidFill>
                          <a:latin typeface="Arial MT"/>
                          <a:cs typeface="Arial MT"/>
                        </a:rPr>
                        <a:t> </a:t>
                      </a:r>
                      <a:r>
                        <a:rPr sz="1100" spc="-20">
                          <a:solidFill>
                            <a:srgbClr val="004F72"/>
                          </a:solidFill>
                          <a:latin typeface="Arial MT"/>
                          <a:cs typeface="Arial MT"/>
                        </a:rPr>
                        <a:t>MONTH</a:t>
                      </a:r>
                      <a:endParaRPr sz="1100">
                        <a:latin typeface="Arial MT"/>
                        <a:cs typeface="Arial MT"/>
                      </a:endParaRPr>
                    </a:p>
                    <a:p>
                      <a:pPr marL="215900">
                        <a:lnSpc>
                          <a:spcPct val="100000"/>
                        </a:lnSpc>
                        <a:spcBef>
                          <a:spcPts val="280"/>
                        </a:spcBef>
                      </a:pPr>
                      <a:r>
                        <a:rPr sz="800">
                          <a:solidFill>
                            <a:srgbClr val="293140"/>
                          </a:solidFill>
                          <a:latin typeface="Arial MT"/>
                          <a:cs typeface="Arial MT"/>
                        </a:rPr>
                        <a:t>Oct-23</a:t>
                      </a:r>
                      <a:r>
                        <a:rPr sz="800" spc="114">
                          <a:solidFill>
                            <a:srgbClr val="293140"/>
                          </a:solidFill>
                          <a:latin typeface="Arial MT"/>
                          <a:cs typeface="Arial MT"/>
                        </a:rPr>
                        <a:t> </a:t>
                      </a:r>
                      <a:r>
                        <a:rPr sz="800">
                          <a:solidFill>
                            <a:srgbClr val="293140"/>
                          </a:solidFill>
                          <a:latin typeface="Arial MT"/>
                          <a:cs typeface="Arial MT"/>
                        </a:rPr>
                        <a:t>Sep-24</a:t>
                      </a:r>
                      <a:r>
                        <a:rPr sz="800" spc="120">
                          <a:solidFill>
                            <a:srgbClr val="293140"/>
                          </a:solidFill>
                          <a:latin typeface="Arial MT"/>
                          <a:cs typeface="Arial MT"/>
                        </a:rPr>
                        <a:t> </a:t>
                      </a:r>
                      <a:r>
                        <a:rPr sz="800">
                          <a:solidFill>
                            <a:srgbClr val="293140"/>
                          </a:solidFill>
                          <a:latin typeface="Arial MT"/>
                          <a:cs typeface="Arial MT"/>
                        </a:rPr>
                        <a:t>vs</a:t>
                      </a:r>
                      <a:r>
                        <a:rPr sz="800" spc="120">
                          <a:solidFill>
                            <a:srgbClr val="293140"/>
                          </a:solidFill>
                          <a:latin typeface="Arial MT"/>
                          <a:cs typeface="Arial MT"/>
                        </a:rPr>
                        <a:t> </a:t>
                      </a:r>
                      <a:r>
                        <a:rPr sz="800">
                          <a:solidFill>
                            <a:srgbClr val="293140"/>
                          </a:solidFill>
                          <a:latin typeface="Arial MT"/>
                          <a:cs typeface="Arial MT"/>
                        </a:rPr>
                        <a:t>Oct-24</a:t>
                      </a:r>
                      <a:r>
                        <a:rPr sz="800" spc="120">
                          <a:solidFill>
                            <a:srgbClr val="293140"/>
                          </a:solidFill>
                          <a:latin typeface="Arial MT"/>
                          <a:cs typeface="Arial MT"/>
                        </a:rPr>
                        <a:t> </a:t>
                      </a:r>
                      <a:r>
                        <a:rPr sz="800">
                          <a:solidFill>
                            <a:srgbClr val="293140"/>
                          </a:solidFill>
                          <a:latin typeface="Arial MT"/>
                          <a:cs typeface="Arial MT"/>
                        </a:rPr>
                        <a:t>Sep-</a:t>
                      </a:r>
                      <a:r>
                        <a:rPr sz="800" spc="-25">
                          <a:solidFill>
                            <a:srgbClr val="293140"/>
                          </a:solidFill>
                          <a:latin typeface="Arial MT"/>
                          <a:cs typeface="Arial MT"/>
                        </a:rPr>
                        <a:t>25</a:t>
                      </a:r>
                      <a:endParaRPr sz="800">
                        <a:latin typeface="Arial MT"/>
                        <a:cs typeface="Arial MT"/>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85"/>
                        </a:spcBef>
                      </a:pPr>
                      <a:endParaRPr sz="700">
                        <a:latin typeface="Times New Roman"/>
                        <a:cs typeface="Times New Roman"/>
                      </a:endParaRPr>
                    </a:p>
                    <a:p>
                      <a:pPr marR="52069" algn="r">
                        <a:lnSpc>
                          <a:spcPts val="650"/>
                        </a:lnSpc>
                        <a:spcBef>
                          <a:spcPts val="5"/>
                        </a:spcBef>
                      </a:pPr>
                      <a:r>
                        <a:rPr sz="700" spc="25">
                          <a:latin typeface="Arial MT"/>
                          <a:cs typeface="Arial MT"/>
                        </a:rPr>
                        <a:t>8K</a:t>
                      </a:r>
                      <a:endParaRPr sz="700">
                        <a:latin typeface="Arial MT"/>
                        <a:cs typeface="Arial MT"/>
                      </a:endParaRPr>
                    </a:p>
                    <a:p>
                      <a:pPr marL="164465">
                        <a:lnSpc>
                          <a:spcPts val="650"/>
                        </a:lnSpc>
                        <a:tabLst>
                          <a:tab pos="520700" algn="l"/>
                          <a:tab pos="1235710" algn="l"/>
                        </a:tabLst>
                      </a:pPr>
                      <a:r>
                        <a:rPr sz="1100" spc="37" baseline="18518">
                          <a:latin typeface="Arial MT"/>
                          <a:cs typeface="Arial MT"/>
                        </a:rPr>
                        <a:t>8K</a:t>
                      </a:r>
                      <a:r>
                        <a:rPr sz="1100" baseline="18518">
                          <a:latin typeface="Arial MT"/>
                          <a:cs typeface="Arial MT"/>
                        </a:rPr>
                        <a:t>	</a:t>
                      </a:r>
                      <a:r>
                        <a:rPr sz="700" spc="-25">
                          <a:latin typeface="Arial MT"/>
                          <a:cs typeface="Arial MT"/>
                        </a:rPr>
                        <a:t>7K</a:t>
                      </a:r>
                      <a:r>
                        <a:rPr sz="700">
                          <a:latin typeface="Arial MT"/>
                          <a:cs typeface="Arial MT"/>
                        </a:rPr>
                        <a:t>	</a:t>
                      </a:r>
                      <a:r>
                        <a:rPr sz="1100" spc="-37" baseline="4629">
                          <a:latin typeface="Arial MT"/>
                          <a:cs typeface="Arial MT"/>
                        </a:rPr>
                        <a:t>7K</a:t>
                      </a:r>
                      <a:endParaRPr sz="1100" baseline="4629">
                        <a:latin typeface="Arial MT"/>
                        <a:cs typeface="Arial MT"/>
                      </a:endParaRPr>
                    </a:p>
                    <a:p>
                      <a:pPr marL="111760" algn="ctr">
                        <a:lnSpc>
                          <a:spcPct val="100000"/>
                        </a:lnSpc>
                        <a:spcBef>
                          <a:spcPts val="384"/>
                        </a:spcBef>
                      </a:pPr>
                      <a:r>
                        <a:rPr sz="700" spc="-25">
                          <a:latin typeface="Arial MT"/>
                          <a:cs typeface="Arial MT"/>
                        </a:rPr>
                        <a:t>5K</a:t>
                      </a:r>
                      <a:endParaRPr sz="700">
                        <a:latin typeface="Arial MT"/>
                        <a:cs typeface="Arial MT"/>
                      </a:endParaRPr>
                    </a:p>
                    <a:p>
                      <a:pPr>
                        <a:lnSpc>
                          <a:spcPct val="100000"/>
                        </a:lnSpc>
                        <a:spcBef>
                          <a:spcPts val="490"/>
                        </a:spcBef>
                      </a:pPr>
                      <a:endParaRPr sz="700">
                        <a:latin typeface="Times New Roman"/>
                        <a:cs typeface="Times New Roman"/>
                      </a:endParaRPr>
                    </a:p>
                    <a:p>
                      <a:pPr marR="161290" algn="r">
                        <a:lnSpc>
                          <a:spcPct val="100000"/>
                        </a:lnSpc>
                      </a:pPr>
                      <a:r>
                        <a:rPr sz="700" spc="-25">
                          <a:latin typeface="Arial MT"/>
                          <a:cs typeface="Arial MT"/>
                        </a:rPr>
                        <a:t>2K</a:t>
                      </a:r>
                      <a:endParaRPr sz="700">
                        <a:latin typeface="Arial MT"/>
                        <a:cs typeface="Arial MT"/>
                      </a:endParaRPr>
                    </a:p>
                    <a:p>
                      <a:pPr marL="85725">
                        <a:lnSpc>
                          <a:spcPct val="100000"/>
                        </a:lnSpc>
                        <a:spcBef>
                          <a:spcPts val="595"/>
                        </a:spcBef>
                        <a:tabLst>
                          <a:tab pos="440055" algn="l"/>
                          <a:tab pos="801370" algn="l"/>
                          <a:tab pos="1155700" algn="l"/>
                        </a:tabLst>
                      </a:pPr>
                      <a:r>
                        <a:rPr sz="700" spc="20">
                          <a:latin typeface="Arial MT"/>
                          <a:cs typeface="Arial MT"/>
                        </a:rPr>
                        <a:t>0</a:t>
                      </a:r>
                      <a:r>
                        <a:rPr sz="700">
                          <a:latin typeface="Arial MT"/>
                          <a:cs typeface="Arial MT"/>
                        </a:rPr>
                        <a:t>	</a:t>
                      </a:r>
                      <a:r>
                        <a:rPr sz="700" spc="20">
                          <a:latin typeface="Arial MT"/>
                          <a:cs typeface="Arial MT"/>
                        </a:rPr>
                        <a:t>0</a:t>
                      </a:r>
                      <a:r>
                        <a:rPr sz="700">
                          <a:latin typeface="Arial MT"/>
                          <a:cs typeface="Arial MT"/>
                        </a:rPr>
                        <a:t>	</a:t>
                      </a:r>
                      <a:r>
                        <a:rPr sz="700" spc="20">
                          <a:latin typeface="Arial MT"/>
                          <a:cs typeface="Arial MT"/>
                        </a:rPr>
                        <a:t>0</a:t>
                      </a:r>
                      <a:r>
                        <a:rPr sz="700">
                          <a:latin typeface="Arial MT"/>
                          <a:cs typeface="Arial MT"/>
                        </a:rPr>
                        <a:t>	</a:t>
                      </a:r>
                      <a:r>
                        <a:rPr sz="700" spc="10">
                          <a:latin typeface="Arial MT"/>
                          <a:cs typeface="Arial MT"/>
                        </a:rPr>
                        <a:t>0</a:t>
                      </a:r>
                      <a:endParaRPr sz="700">
                        <a:latin typeface="Arial MT"/>
                        <a:cs typeface="Arial MT"/>
                      </a:endParaRPr>
                    </a:p>
                    <a:p>
                      <a:pPr marL="224790" marR="69850" indent="-135890">
                        <a:lnSpc>
                          <a:spcPct val="204700"/>
                        </a:lnSpc>
                        <a:spcBef>
                          <a:spcPts val="30"/>
                        </a:spcBef>
                        <a:tabLst>
                          <a:tab pos="438784" algn="l"/>
                          <a:tab pos="791845" algn="l"/>
                          <a:tab pos="1079500" algn="l"/>
                          <a:tab pos="1153795" algn="l"/>
                          <a:tab pos="1497965" algn="l"/>
                        </a:tabLst>
                      </a:pPr>
                      <a:endParaRPr lang="en-GB" sz="900" spc="-25">
                        <a:solidFill>
                          <a:srgbClr val="333333"/>
                        </a:solidFill>
                        <a:latin typeface="Arial MT"/>
                        <a:cs typeface="Arial MT"/>
                      </a:endParaRPr>
                    </a:p>
                    <a:p>
                      <a:pPr marL="224790" marR="69850" indent="-135890">
                        <a:lnSpc>
                          <a:spcPct val="204700"/>
                        </a:lnSpc>
                        <a:spcBef>
                          <a:spcPts val="30"/>
                        </a:spcBef>
                        <a:tabLst>
                          <a:tab pos="438784" algn="l"/>
                          <a:tab pos="791845" algn="l"/>
                          <a:tab pos="1079500" algn="l"/>
                          <a:tab pos="1153795" algn="l"/>
                          <a:tab pos="1497965" algn="l"/>
                        </a:tabLst>
                      </a:pPr>
                      <a:r>
                        <a:rPr sz="900" spc="-25">
                          <a:solidFill>
                            <a:srgbClr val="333333"/>
                          </a:solidFill>
                          <a:latin typeface="Arial MT"/>
                          <a:cs typeface="Arial MT"/>
                        </a:rPr>
                        <a:t>Jan</a:t>
                      </a:r>
                      <a:r>
                        <a:rPr sz="900">
                          <a:solidFill>
                            <a:srgbClr val="333333"/>
                          </a:solidFill>
                          <a:latin typeface="Arial MT"/>
                          <a:cs typeface="Arial MT"/>
                        </a:rPr>
                        <a:t>	</a:t>
                      </a:r>
                      <a:r>
                        <a:rPr sz="900" spc="-25">
                          <a:solidFill>
                            <a:srgbClr val="333333"/>
                          </a:solidFill>
                          <a:latin typeface="Arial MT"/>
                          <a:cs typeface="Arial MT"/>
                        </a:rPr>
                        <a:t>Feb</a:t>
                      </a:r>
                      <a:r>
                        <a:rPr sz="900">
                          <a:solidFill>
                            <a:srgbClr val="333333"/>
                          </a:solidFill>
                          <a:latin typeface="Arial MT"/>
                          <a:cs typeface="Arial MT"/>
                        </a:rPr>
                        <a:t>	</a:t>
                      </a:r>
                      <a:r>
                        <a:rPr sz="900" spc="-25">
                          <a:solidFill>
                            <a:srgbClr val="333333"/>
                          </a:solidFill>
                          <a:latin typeface="Arial MT"/>
                          <a:cs typeface="Arial MT"/>
                        </a:rPr>
                        <a:t>Mar</a:t>
                      </a:r>
                      <a:r>
                        <a:rPr sz="900">
                          <a:solidFill>
                            <a:srgbClr val="333333"/>
                          </a:solidFill>
                          <a:latin typeface="Arial MT"/>
                          <a:cs typeface="Arial MT"/>
                        </a:rPr>
                        <a:t>		</a:t>
                      </a:r>
                      <a:r>
                        <a:rPr sz="900" spc="-25">
                          <a:solidFill>
                            <a:srgbClr val="333333"/>
                          </a:solidFill>
                          <a:latin typeface="Arial MT"/>
                          <a:cs typeface="Arial MT"/>
                        </a:rPr>
                        <a:t>Apr</a:t>
                      </a:r>
                      <a:r>
                        <a:rPr sz="900">
                          <a:solidFill>
                            <a:srgbClr val="333333"/>
                          </a:solidFill>
                          <a:latin typeface="Arial MT"/>
                          <a:cs typeface="Arial MT"/>
                        </a:rPr>
                        <a:t>	</a:t>
                      </a:r>
                      <a:r>
                        <a:rPr sz="900" spc="-25">
                          <a:solidFill>
                            <a:srgbClr val="333333"/>
                          </a:solidFill>
                          <a:latin typeface="Arial MT"/>
                          <a:cs typeface="Arial MT"/>
                        </a:rPr>
                        <a:t>May</a:t>
                      </a:r>
                      <a:r>
                        <a:rPr sz="900" spc="-10">
                          <a:solidFill>
                            <a:srgbClr val="333333"/>
                          </a:solidFill>
                          <a:latin typeface="Arial MT"/>
                          <a:cs typeface="Arial MT"/>
                        </a:rPr>
                        <a:t> </a:t>
                      </a:r>
                      <a:endParaRPr lang="en-GB" sz="900" spc="-10">
                        <a:solidFill>
                          <a:srgbClr val="333333"/>
                        </a:solidFill>
                        <a:latin typeface="Arial MT"/>
                        <a:cs typeface="Arial MT"/>
                      </a:endParaRPr>
                    </a:p>
                    <a:p>
                      <a:pPr marL="224790" marR="69850" indent="-135890">
                        <a:lnSpc>
                          <a:spcPct val="204700"/>
                        </a:lnSpc>
                        <a:spcBef>
                          <a:spcPts val="30"/>
                        </a:spcBef>
                        <a:tabLst>
                          <a:tab pos="438784" algn="l"/>
                          <a:tab pos="791845" algn="l"/>
                          <a:tab pos="1079500" algn="l"/>
                          <a:tab pos="1153795" algn="l"/>
                          <a:tab pos="1497965" algn="l"/>
                        </a:tabLst>
                      </a:pPr>
                      <a:r>
                        <a:rPr sz="900" spc="-10">
                          <a:solidFill>
                            <a:srgbClr val="333333"/>
                          </a:solidFill>
                          <a:latin typeface="Arial MT"/>
                          <a:cs typeface="Arial MT"/>
                        </a:rPr>
                        <a:t>Previous</a:t>
                      </a:r>
                      <a:r>
                        <a:rPr sz="900" spc="20">
                          <a:solidFill>
                            <a:srgbClr val="333333"/>
                          </a:solidFill>
                          <a:latin typeface="Arial MT"/>
                          <a:cs typeface="Arial MT"/>
                        </a:rPr>
                        <a:t> </a:t>
                      </a:r>
                      <a:r>
                        <a:rPr sz="900" spc="-20">
                          <a:solidFill>
                            <a:srgbClr val="333333"/>
                          </a:solidFill>
                          <a:latin typeface="Arial MT"/>
                          <a:cs typeface="Arial MT"/>
                        </a:rPr>
                        <a:t>Year</a:t>
                      </a:r>
                      <a:r>
                        <a:rPr lang="en-GB" sz="900" spc="-20">
                          <a:solidFill>
                            <a:srgbClr val="333333"/>
                          </a:solidFill>
                          <a:latin typeface="Arial MT"/>
                          <a:cs typeface="Arial MT"/>
                        </a:rPr>
                        <a:t>  </a:t>
                      </a:r>
                      <a:r>
                        <a:rPr sz="900">
                          <a:solidFill>
                            <a:srgbClr val="333333"/>
                          </a:solidFill>
                          <a:latin typeface="Arial MT"/>
                          <a:cs typeface="Arial MT"/>
                        </a:rPr>
                        <a:t>	Filter</a:t>
                      </a:r>
                      <a:r>
                        <a:rPr sz="900" spc="35">
                          <a:solidFill>
                            <a:srgbClr val="333333"/>
                          </a:solidFill>
                          <a:latin typeface="Arial MT"/>
                          <a:cs typeface="Arial MT"/>
                        </a:rPr>
                        <a:t> </a:t>
                      </a:r>
                      <a:r>
                        <a:rPr sz="900" spc="-10">
                          <a:solidFill>
                            <a:srgbClr val="333333"/>
                          </a:solidFill>
                          <a:latin typeface="Arial MT"/>
                          <a:cs typeface="Arial MT"/>
                        </a:rPr>
                        <a:t>Period</a:t>
                      </a:r>
                      <a:endParaRPr sz="900">
                        <a:latin typeface="Arial MT"/>
                        <a:cs typeface="Arial MT"/>
                      </a:endParaRPr>
                    </a:p>
                  </a:txBody>
                  <a:tcPr marL="0" marR="0" marT="32291"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T w="28575">
                      <a:solidFill>
                        <a:srgbClr val="0F4E6F"/>
                      </a:solidFill>
                      <a:prstDash val="solid"/>
                    </a:lnT>
                  </a:tcPr>
                </a:tc>
                <a:tc>
                  <a:txBody>
                    <a:bodyPr/>
                    <a:lstStyle/>
                    <a:p>
                      <a:pPr>
                        <a:lnSpc>
                          <a:spcPct val="100000"/>
                        </a:lnSpc>
                      </a:pPr>
                      <a:endParaRPr sz="800">
                        <a:latin typeface="Times New Roman"/>
                        <a:cs typeface="Times New Roman"/>
                      </a:endParaRPr>
                    </a:p>
                  </a:txBody>
                  <a:tcPr marL="0" marR="0" marT="0" marB="0">
                    <a:lnT w="28575">
                      <a:solidFill>
                        <a:srgbClr val="0F4E6F"/>
                      </a:solidFill>
                      <a:prstDash val="solid"/>
                    </a:lnT>
                  </a:tcPr>
                </a:tc>
                <a:tc>
                  <a:txBody>
                    <a:bodyPr/>
                    <a:lstStyle/>
                    <a:p>
                      <a:pPr>
                        <a:lnSpc>
                          <a:spcPct val="100000"/>
                        </a:lnSpc>
                      </a:pPr>
                      <a:endParaRPr sz="800">
                        <a:latin typeface="Times New Roman"/>
                        <a:cs typeface="Times New Roman"/>
                      </a:endParaRPr>
                    </a:p>
                  </a:txBody>
                  <a:tcPr marL="0" marR="0" marT="0" marB="0">
                    <a:lnT w="28575">
                      <a:solidFill>
                        <a:srgbClr val="0F4E6F"/>
                      </a:solidFill>
                      <a:prstDash val="solid"/>
                    </a:lnT>
                  </a:tcPr>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lnT w="28575">
                      <a:solidFill>
                        <a:srgbClr val="0F4E6F"/>
                      </a:solidFill>
                      <a:prstDash val="solid"/>
                    </a:lnT>
                  </a:tcPr>
                </a:tc>
                <a:extLst>
                  <a:ext uri="{0D108BD9-81ED-4DB2-BD59-A6C34878D82A}">
                    <a16:rowId xmlns:a16="http://schemas.microsoft.com/office/drawing/2014/main" val="10000"/>
                  </a:ext>
                </a:extLst>
              </a:tr>
              <a:tr h="162224">
                <a:tc vMerge="1">
                  <a:txBody>
                    <a:bodyPr/>
                    <a:lstStyle/>
                    <a:p>
                      <a:endParaRPr/>
                    </a:p>
                  </a:txBody>
                  <a:tcPr marL="0" marR="0" marT="26670" marB="0">
                    <a:lnL w="28575">
                      <a:solidFill>
                        <a:srgbClr val="0F4E6F"/>
                      </a:solidFill>
                      <a:prstDash val="solid"/>
                    </a:lnL>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marL="166370">
                        <a:lnSpc>
                          <a:spcPct val="100000"/>
                        </a:lnSpc>
                        <a:spcBef>
                          <a:spcPts val="40"/>
                        </a:spcBef>
                      </a:pPr>
                      <a:r>
                        <a:rPr sz="700" spc="-25">
                          <a:latin typeface="Arial MT"/>
                          <a:cs typeface="Arial MT"/>
                        </a:rPr>
                        <a:t>12K</a:t>
                      </a:r>
                      <a:endParaRPr sz="700">
                        <a:latin typeface="Arial MT"/>
                        <a:cs typeface="Arial MT"/>
                      </a:endParaRPr>
                    </a:p>
                  </a:txBody>
                  <a:tcPr marL="0" marR="0" marT="6151" marB="0">
                    <a:lnR w="28575">
                      <a:solidFill>
                        <a:srgbClr val="0F4E6F"/>
                      </a:solidFill>
                      <a:prstDash val="solid"/>
                    </a:lnR>
                  </a:tcPr>
                </a:tc>
                <a:extLst>
                  <a:ext uri="{0D108BD9-81ED-4DB2-BD59-A6C34878D82A}">
                    <a16:rowId xmlns:a16="http://schemas.microsoft.com/office/drawing/2014/main" val="10001"/>
                  </a:ext>
                </a:extLst>
              </a:tr>
              <a:tr h="139159">
                <a:tc vMerge="1">
                  <a:txBody>
                    <a:bodyPr/>
                    <a:lstStyle/>
                    <a:p>
                      <a:endParaRPr/>
                    </a:p>
                  </a:txBody>
                  <a:tcPr marL="0" marR="0" marT="26670" marB="0">
                    <a:lnL w="28575">
                      <a:solidFill>
                        <a:srgbClr val="0F4E6F"/>
                      </a:solidFill>
                      <a:prstDash val="solid"/>
                    </a:lnL>
                    <a:lnT w="28575">
                      <a:solidFill>
                        <a:srgbClr val="0F4E6F"/>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marL="171450">
                        <a:lnSpc>
                          <a:spcPts val="665"/>
                        </a:lnSpc>
                        <a:spcBef>
                          <a:spcPts val="140"/>
                        </a:spcBef>
                      </a:pPr>
                      <a:r>
                        <a:rPr sz="700" spc="-25">
                          <a:latin typeface="Arial MT"/>
                          <a:cs typeface="Arial MT"/>
                        </a:rPr>
                        <a:t>10K</a:t>
                      </a:r>
                      <a:endParaRPr sz="700">
                        <a:latin typeface="Arial MT"/>
                        <a:cs typeface="Arial MT"/>
                      </a:endParaRPr>
                    </a:p>
                  </a:txBody>
                  <a:tcPr marL="0" marR="0" marT="21527"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lnR w="28575">
                      <a:solidFill>
                        <a:srgbClr val="0F4E6F"/>
                      </a:solidFill>
                      <a:prstDash val="solid"/>
                    </a:lnR>
                  </a:tcPr>
                </a:tc>
                <a:extLst>
                  <a:ext uri="{0D108BD9-81ED-4DB2-BD59-A6C34878D82A}">
                    <a16:rowId xmlns:a16="http://schemas.microsoft.com/office/drawing/2014/main" val="10002"/>
                  </a:ext>
                </a:extLst>
              </a:tr>
              <a:tr h="126858">
                <a:tc vMerge="1">
                  <a:txBody>
                    <a:bodyPr/>
                    <a:lstStyle/>
                    <a:p>
                      <a:endParaRPr/>
                    </a:p>
                  </a:txBody>
                  <a:tcPr marL="0" marR="0" marT="26670" marB="0">
                    <a:lnL w="28575">
                      <a:solidFill>
                        <a:srgbClr val="0F4E6F"/>
                      </a:solidFill>
                      <a:prstDash val="solid"/>
                    </a:lnL>
                    <a:lnT w="28575">
                      <a:solidFill>
                        <a:srgbClr val="0F4E6F"/>
                      </a:solidFill>
                      <a:prstDash val="solid"/>
                    </a:lnT>
                    <a:lnB w="9525">
                      <a:solidFill>
                        <a:srgbClr val="000000"/>
                      </a:solidFill>
                      <a:prstDash val="solid"/>
                    </a:lnB>
                  </a:tcPr>
                </a:tc>
                <a:tc>
                  <a:txBody>
                    <a:bodyPr/>
                    <a:lstStyle/>
                    <a:p>
                      <a:pPr marR="92075" algn="r">
                        <a:lnSpc>
                          <a:spcPts val="725"/>
                        </a:lnSpc>
                      </a:pPr>
                      <a:r>
                        <a:rPr sz="900" spc="-25">
                          <a:solidFill>
                            <a:srgbClr val="333333"/>
                          </a:solidFill>
                          <a:latin typeface="Arial MT"/>
                          <a:cs typeface="Arial MT"/>
                        </a:rPr>
                        <a:t>10k</a:t>
                      </a:r>
                      <a:endParaRPr sz="900">
                        <a:latin typeface="Arial MT"/>
                        <a:cs typeface="Arial MT"/>
                      </a:endParaRPr>
                    </a:p>
                  </a:txBody>
                  <a:tcPr marL="0" marR="0" marT="0" marB="0"/>
                </a:tc>
                <a:tc>
                  <a:txBody>
                    <a:bodyPr/>
                    <a:lstStyle/>
                    <a:p>
                      <a:pPr>
                        <a:lnSpc>
                          <a:spcPct val="100000"/>
                        </a:lnSpc>
                      </a:pPr>
                      <a:endParaRPr sz="600">
                        <a:latin typeface="Times New Roman"/>
                        <a:cs typeface="Times New Roman"/>
                      </a:endParaRPr>
                    </a:p>
                  </a:txBody>
                  <a:tcPr marL="0" marR="0" marT="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lnR w="28575">
                      <a:solidFill>
                        <a:srgbClr val="0F4E6F"/>
                      </a:solidFill>
                      <a:prstDash val="solid"/>
                    </a:lnR>
                  </a:tcPr>
                </a:tc>
                <a:extLst>
                  <a:ext uri="{0D108BD9-81ED-4DB2-BD59-A6C34878D82A}">
                    <a16:rowId xmlns:a16="http://schemas.microsoft.com/office/drawing/2014/main" val="10003"/>
                  </a:ext>
                </a:extLst>
              </a:tr>
              <a:tr h="153767">
                <a:tc vMerge="1">
                  <a:txBody>
                    <a:bodyPr/>
                    <a:lstStyle/>
                    <a:p>
                      <a:endParaRPr/>
                    </a:p>
                  </a:txBody>
                  <a:tcPr marL="0" marR="0" marT="26670" marB="0">
                    <a:lnL w="28575">
                      <a:solidFill>
                        <a:srgbClr val="0F4E6F"/>
                      </a:solidFill>
                      <a:prstDash val="solid"/>
                    </a:lnL>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marL="127000">
                        <a:lnSpc>
                          <a:spcPct val="100000"/>
                        </a:lnSpc>
                        <a:spcBef>
                          <a:spcPts val="145"/>
                        </a:spcBef>
                      </a:pPr>
                      <a:r>
                        <a:rPr sz="700" spc="-25">
                          <a:latin typeface="Arial MT"/>
                          <a:cs typeface="Arial MT"/>
                        </a:rPr>
                        <a:t>7K</a:t>
                      </a:r>
                      <a:endParaRPr sz="700">
                        <a:latin typeface="Arial MT"/>
                        <a:cs typeface="Arial MT"/>
                      </a:endParaRPr>
                    </a:p>
                  </a:txBody>
                  <a:tcPr marL="0" marR="0" marT="22296" marB="0"/>
                </a:tc>
                <a:tc>
                  <a:txBody>
                    <a:bodyPr/>
                    <a:lstStyle/>
                    <a:p>
                      <a:pPr marL="177800">
                        <a:lnSpc>
                          <a:spcPts val="660"/>
                        </a:lnSpc>
                      </a:pPr>
                      <a:r>
                        <a:rPr sz="700" spc="25">
                          <a:latin typeface="Arial MT"/>
                          <a:cs typeface="Arial MT"/>
                        </a:rPr>
                        <a:t>8K</a:t>
                      </a:r>
                      <a:endParaRPr sz="700">
                        <a:latin typeface="Arial MT"/>
                        <a:cs typeface="Arial MT"/>
                      </a:endParaRPr>
                    </a:p>
                  </a:txBody>
                  <a:tcPr marL="0" marR="0" marT="0" marB="0"/>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tcPr>
                </a:tc>
                <a:extLst>
                  <a:ext uri="{0D108BD9-81ED-4DB2-BD59-A6C34878D82A}">
                    <a16:rowId xmlns:a16="http://schemas.microsoft.com/office/drawing/2014/main" val="10004"/>
                  </a:ext>
                </a:extLst>
              </a:tr>
              <a:tr h="412095">
                <a:tc vMerge="1">
                  <a:txBody>
                    <a:bodyPr/>
                    <a:lstStyle/>
                    <a:p>
                      <a:endParaRPr/>
                    </a:p>
                  </a:txBody>
                  <a:tcPr marL="0" marR="0" marT="26670" marB="0">
                    <a:lnL w="28575">
                      <a:solidFill>
                        <a:srgbClr val="0F4E6F"/>
                      </a:solidFill>
                      <a:prstDash val="solid"/>
                    </a:lnL>
                    <a:lnT w="28575">
                      <a:solidFill>
                        <a:srgbClr val="0F4E6F"/>
                      </a:solidFill>
                      <a:prstDash val="solid"/>
                    </a:lnT>
                    <a:lnB w="9525">
                      <a:solidFill>
                        <a:srgbClr val="000000"/>
                      </a:solidFill>
                      <a:prstDash val="solid"/>
                    </a:lnB>
                  </a:tcPr>
                </a:tc>
                <a:tc>
                  <a:txBody>
                    <a:bodyPr/>
                    <a:lstStyle/>
                    <a:p>
                      <a:pPr>
                        <a:lnSpc>
                          <a:spcPct val="100000"/>
                        </a:lnSpc>
                        <a:spcBef>
                          <a:spcPts val="190"/>
                        </a:spcBef>
                      </a:pPr>
                      <a:endParaRPr sz="800">
                        <a:latin typeface="Times New Roman"/>
                        <a:cs typeface="Times New Roman"/>
                      </a:endParaRPr>
                    </a:p>
                    <a:p>
                      <a:pPr marR="92075" algn="r">
                        <a:lnSpc>
                          <a:spcPct val="100000"/>
                        </a:lnSpc>
                      </a:pPr>
                      <a:r>
                        <a:rPr sz="900" spc="-25">
                          <a:solidFill>
                            <a:srgbClr val="333333"/>
                          </a:solidFill>
                          <a:latin typeface="Arial MT"/>
                          <a:cs typeface="Arial MT"/>
                        </a:rPr>
                        <a:t>5k</a:t>
                      </a:r>
                      <a:endParaRPr sz="900">
                        <a:latin typeface="Arial MT"/>
                        <a:cs typeface="Arial MT"/>
                      </a:endParaRPr>
                    </a:p>
                  </a:txBody>
                  <a:tcPr marL="0" marR="0" marT="29216" marB="0"/>
                </a:tc>
                <a:tc>
                  <a:txBody>
                    <a:bodyPr/>
                    <a:lstStyle/>
                    <a:p>
                      <a:pPr marL="182880">
                        <a:lnSpc>
                          <a:spcPct val="100000"/>
                        </a:lnSpc>
                        <a:spcBef>
                          <a:spcPts val="509"/>
                        </a:spcBef>
                      </a:pPr>
                      <a:r>
                        <a:rPr sz="700" spc="-25">
                          <a:latin typeface="Arial MT"/>
                          <a:cs typeface="Arial MT"/>
                        </a:rPr>
                        <a:t>5K</a:t>
                      </a:r>
                      <a:endParaRPr sz="700">
                        <a:latin typeface="Arial MT"/>
                        <a:cs typeface="Arial MT"/>
                      </a:endParaRPr>
                    </a:p>
                  </a:txBody>
                  <a:tcPr marL="0" marR="0" marT="7842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spcBef>
                          <a:spcPts val="405"/>
                        </a:spcBef>
                      </a:pPr>
                      <a:endParaRPr sz="700">
                        <a:latin typeface="Times New Roman"/>
                        <a:cs typeface="Times New Roman"/>
                      </a:endParaRPr>
                    </a:p>
                    <a:p>
                      <a:pPr marL="80645">
                        <a:lnSpc>
                          <a:spcPct val="100000"/>
                        </a:lnSpc>
                      </a:pPr>
                      <a:r>
                        <a:rPr sz="700" spc="35">
                          <a:latin typeface="Arial MT"/>
                          <a:cs typeface="Arial MT"/>
                        </a:rPr>
                        <a:t>4K</a:t>
                      </a:r>
                      <a:endParaRPr sz="700">
                        <a:latin typeface="Arial MT"/>
                        <a:cs typeface="Arial MT"/>
                      </a:endParaRPr>
                    </a:p>
                  </a:txBody>
                  <a:tcPr marL="0" marR="0" marT="62276" marB="0"/>
                </a:tc>
                <a:tc>
                  <a:txBody>
                    <a:bodyPr/>
                    <a:lstStyle/>
                    <a:p>
                      <a:pPr>
                        <a:lnSpc>
                          <a:spcPct val="100000"/>
                        </a:lnSpc>
                        <a:spcBef>
                          <a:spcPts val="195"/>
                        </a:spcBef>
                      </a:pPr>
                      <a:endParaRPr sz="700">
                        <a:latin typeface="Times New Roman"/>
                        <a:cs typeface="Times New Roman"/>
                      </a:endParaRPr>
                    </a:p>
                    <a:p>
                      <a:pPr marL="17145">
                        <a:lnSpc>
                          <a:spcPct val="100000"/>
                        </a:lnSpc>
                      </a:pPr>
                      <a:r>
                        <a:rPr sz="700" spc="35">
                          <a:latin typeface="Arial MT"/>
                          <a:cs typeface="Arial MT"/>
                        </a:rPr>
                        <a:t>4K</a:t>
                      </a:r>
                      <a:endParaRPr sz="700">
                        <a:latin typeface="Arial MT"/>
                        <a:cs typeface="Arial MT"/>
                      </a:endParaRPr>
                    </a:p>
                  </a:txBody>
                  <a:tcPr marL="0" marR="0" marT="29985" marB="0"/>
                </a:tc>
                <a:tc>
                  <a:txBody>
                    <a:bodyPr/>
                    <a:lstStyle/>
                    <a:p>
                      <a:pPr marL="71755">
                        <a:lnSpc>
                          <a:spcPts val="705"/>
                        </a:lnSpc>
                      </a:pPr>
                      <a:r>
                        <a:rPr sz="700" spc="-25">
                          <a:latin typeface="Arial MT"/>
                          <a:cs typeface="Arial MT"/>
                        </a:rPr>
                        <a:t>6K</a:t>
                      </a:r>
                      <a:endParaRPr sz="700">
                        <a:latin typeface="Arial MT"/>
                        <a:cs typeface="Arial MT"/>
                      </a:endParaRPr>
                    </a:p>
                  </a:txBody>
                  <a:tcPr marL="0" marR="0" marT="0" marB="0"/>
                </a:tc>
                <a:tc>
                  <a:txBody>
                    <a:bodyPr/>
                    <a:lstStyle/>
                    <a:p>
                      <a:pPr marL="74295">
                        <a:lnSpc>
                          <a:spcPct val="100000"/>
                        </a:lnSpc>
                        <a:spcBef>
                          <a:spcPts val="35"/>
                        </a:spcBef>
                      </a:pPr>
                      <a:r>
                        <a:rPr sz="700" spc="-25">
                          <a:latin typeface="Arial MT"/>
                          <a:cs typeface="Arial MT"/>
                        </a:rPr>
                        <a:t>6K</a:t>
                      </a:r>
                      <a:endParaRPr sz="700">
                        <a:latin typeface="Arial MT"/>
                        <a:cs typeface="Arial MT"/>
                      </a:endParaRPr>
                    </a:p>
                  </a:txBody>
                  <a:tcPr marL="0" marR="0" marT="5382" marB="0">
                    <a:lnR w="28575">
                      <a:solidFill>
                        <a:srgbClr val="0F4E6F"/>
                      </a:solidFill>
                      <a:prstDash val="solid"/>
                    </a:lnR>
                  </a:tcPr>
                </a:tc>
                <a:extLst>
                  <a:ext uri="{0D108BD9-81ED-4DB2-BD59-A6C34878D82A}">
                    <a16:rowId xmlns:a16="http://schemas.microsoft.com/office/drawing/2014/main" val="10005"/>
                  </a:ext>
                </a:extLst>
              </a:tr>
              <a:tr h="216811">
                <a:tc vMerge="1">
                  <a:txBody>
                    <a:bodyPr/>
                    <a:lstStyle/>
                    <a:p>
                      <a:endParaRPr/>
                    </a:p>
                  </a:txBody>
                  <a:tcPr marL="0" marR="0" marT="26670" marB="0">
                    <a:lnL w="28575">
                      <a:solidFill>
                        <a:srgbClr val="0F4E6F"/>
                      </a:solidFill>
                      <a:prstDash val="solid"/>
                    </a:lnL>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spcBef>
                          <a:spcPts val="40"/>
                        </a:spcBef>
                      </a:pPr>
                      <a:endParaRPr sz="700">
                        <a:latin typeface="Times New Roman"/>
                        <a:cs typeface="Times New Roman"/>
                      </a:endParaRPr>
                    </a:p>
                    <a:p>
                      <a:pPr marL="102235">
                        <a:lnSpc>
                          <a:spcPts val="635"/>
                        </a:lnSpc>
                      </a:pPr>
                      <a:r>
                        <a:rPr sz="700" spc="20">
                          <a:latin typeface="Arial MT"/>
                          <a:cs typeface="Arial MT"/>
                        </a:rPr>
                        <a:t>0</a:t>
                      </a:r>
                      <a:endParaRPr sz="700">
                        <a:latin typeface="Arial MT"/>
                        <a:cs typeface="Arial MT"/>
                      </a:endParaRPr>
                    </a:p>
                  </a:txBody>
                  <a:tcPr marL="0" marR="0" marT="6151"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tcPr>
                </a:tc>
                <a:extLst>
                  <a:ext uri="{0D108BD9-81ED-4DB2-BD59-A6C34878D82A}">
                    <a16:rowId xmlns:a16="http://schemas.microsoft.com/office/drawing/2014/main" val="10006"/>
                  </a:ext>
                </a:extLst>
              </a:tr>
              <a:tr h="144541">
                <a:tc vMerge="1">
                  <a:txBody>
                    <a:bodyPr/>
                    <a:lstStyle/>
                    <a:p>
                      <a:endParaRPr/>
                    </a:p>
                  </a:txBody>
                  <a:tcPr marL="0" marR="0" marT="26670" marB="0">
                    <a:lnL w="28575">
                      <a:solidFill>
                        <a:srgbClr val="0F4E6F"/>
                      </a:solidFill>
                      <a:prstDash val="solid"/>
                    </a:lnL>
                    <a:lnT w="28575">
                      <a:solidFill>
                        <a:srgbClr val="0F4E6F"/>
                      </a:solidFill>
                      <a:prstDash val="solid"/>
                    </a:lnT>
                    <a:lnB w="9525">
                      <a:solidFill>
                        <a:srgbClr val="000000"/>
                      </a:solidFill>
                      <a:prstDash val="solid"/>
                    </a:lnB>
                  </a:tcPr>
                </a:tc>
                <a:tc rowSpan="2">
                  <a:txBody>
                    <a:bodyPr/>
                    <a:lstStyle/>
                    <a:p>
                      <a:pPr marR="92075" algn="r">
                        <a:lnSpc>
                          <a:spcPts val="695"/>
                        </a:lnSpc>
                      </a:pPr>
                      <a:r>
                        <a:rPr sz="900" spc="-50">
                          <a:solidFill>
                            <a:srgbClr val="333333"/>
                          </a:solidFill>
                          <a:latin typeface="Arial MT"/>
                          <a:cs typeface="Arial MT"/>
                        </a:rPr>
                        <a:t>0</a:t>
                      </a:r>
                      <a:endParaRPr sz="900">
                        <a:latin typeface="Arial MT"/>
                        <a:cs typeface="Arial MT"/>
                      </a:endParaRPr>
                    </a:p>
                  </a:txBody>
                  <a:tcPr marL="0" marR="0" marT="0" marB="0"/>
                </a:tc>
                <a:tc rowSpan="2">
                  <a:txBody>
                    <a:bodyPr/>
                    <a:lstStyle/>
                    <a:p>
                      <a:pPr>
                        <a:lnSpc>
                          <a:spcPct val="100000"/>
                        </a:lnSpc>
                      </a:pPr>
                      <a:endParaRPr sz="700">
                        <a:latin typeface="Times New Roman"/>
                        <a:cs typeface="Times New Roman"/>
                      </a:endParaRPr>
                    </a:p>
                  </a:txBody>
                  <a:tcPr marL="0" marR="0" marT="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lnR w="28575">
                      <a:solidFill>
                        <a:srgbClr val="0F4E6F"/>
                      </a:solidFill>
                      <a:prstDash val="solid"/>
                    </a:lnR>
                  </a:tcPr>
                </a:tc>
                <a:extLst>
                  <a:ext uri="{0D108BD9-81ED-4DB2-BD59-A6C34878D82A}">
                    <a16:rowId xmlns:a16="http://schemas.microsoft.com/office/drawing/2014/main" val="10007"/>
                  </a:ext>
                </a:extLst>
              </a:tr>
              <a:tr h="138149">
                <a:tc vMerge="1">
                  <a:txBody>
                    <a:bodyPr/>
                    <a:lstStyle/>
                    <a:p>
                      <a:endParaRPr/>
                    </a:p>
                  </a:txBody>
                  <a:tcPr marL="0" marR="0" marT="26670" marB="0">
                    <a:lnL w="28575">
                      <a:solidFill>
                        <a:srgbClr val="0F4E6F"/>
                      </a:solidFill>
                      <a:prstDash val="solid"/>
                    </a:lnL>
                    <a:lnT w="28575">
                      <a:solidFill>
                        <a:srgbClr val="0F4E6F"/>
                      </a:solidFill>
                      <a:prstDash val="solid"/>
                    </a:lnT>
                    <a:lnB w="9525">
                      <a:solidFill>
                        <a:srgbClr val="000000"/>
                      </a:solidFill>
                      <a:prstDash val="solid"/>
                    </a:lnB>
                  </a:tcPr>
                </a:tc>
                <a:tc vMerge="1">
                  <a:txBody>
                    <a:bodyPr/>
                    <a:lstStyle/>
                    <a:p>
                      <a:pPr>
                        <a:lnSpc>
                          <a:spcPct val="100000"/>
                        </a:lnSpc>
                      </a:pPr>
                      <a:endParaRPr sz="800">
                        <a:latin typeface="Times New Roman"/>
                        <a:cs typeface="Times New Roman"/>
                      </a:endParaRPr>
                    </a:p>
                  </a:txBody>
                  <a:tcPr marL="0" marR="0" marT="0" marB="0"/>
                </a:tc>
                <a:tc vMerge="1">
                  <a:txBody>
                    <a:bodyPr/>
                    <a:lstStyle/>
                    <a:p>
                      <a:pPr marL="99695">
                        <a:lnSpc>
                          <a:spcPct val="100000"/>
                        </a:lnSpc>
                        <a:spcBef>
                          <a:spcPts val="10"/>
                        </a:spcBef>
                      </a:pPr>
                      <a:r>
                        <a:rPr sz="900" spc="-25">
                          <a:solidFill>
                            <a:srgbClr val="333333"/>
                          </a:solidFill>
                          <a:latin typeface="Arial MT"/>
                          <a:cs typeface="Arial MT"/>
                        </a:rPr>
                        <a:t>Oct</a:t>
                      </a:r>
                      <a:endParaRPr sz="900">
                        <a:latin typeface="Arial MT"/>
                        <a:cs typeface="Arial MT"/>
                      </a:endParaRPr>
                    </a:p>
                  </a:txBody>
                  <a:tcPr marL="0" marR="0" marT="1538"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rowSpan="2">
                  <a:txBody>
                    <a:bodyPr/>
                    <a:lstStyle/>
                    <a:p>
                      <a:pPr marL="108585">
                        <a:lnSpc>
                          <a:spcPct val="100000"/>
                        </a:lnSpc>
                        <a:spcBef>
                          <a:spcPts val="10"/>
                        </a:spcBef>
                      </a:pPr>
                      <a:r>
                        <a:rPr sz="900" spc="-25">
                          <a:solidFill>
                            <a:srgbClr val="333333"/>
                          </a:solidFill>
                          <a:latin typeface="Arial MT"/>
                          <a:cs typeface="Arial MT"/>
                        </a:rPr>
                        <a:t>Jun</a:t>
                      </a:r>
                      <a:endParaRPr sz="900">
                        <a:latin typeface="Arial MT"/>
                        <a:cs typeface="Arial MT"/>
                      </a:endParaRPr>
                    </a:p>
                  </a:txBody>
                  <a:tcPr marL="0" marR="0" marT="1538" marB="0"/>
                </a:tc>
                <a:tc rowSpan="2">
                  <a:txBody>
                    <a:bodyPr/>
                    <a:lstStyle/>
                    <a:p>
                      <a:pPr marL="63500">
                        <a:lnSpc>
                          <a:spcPct val="100000"/>
                        </a:lnSpc>
                        <a:spcBef>
                          <a:spcPts val="10"/>
                        </a:spcBef>
                      </a:pPr>
                      <a:r>
                        <a:rPr sz="900" spc="-25">
                          <a:solidFill>
                            <a:srgbClr val="333333"/>
                          </a:solidFill>
                          <a:latin typeface="Arial MT"/>
                          <a:cs typeface="Arial MT"/>
                        </a:rPr>
                        <a:t>Jul</a:t>
                      </a:r>
                      <a:endParaRPr sz="900">
                        <a:latin typeface="Arial MT"/>
                        <a:cs typeface="Arial MT"/>
                      </a:endParaRPr>
                    </a:p>
                  </a:txBody>
                  <a:tcPr marL="0" marR="0" marT="1538" marB="0"/>
                </a:tc>
                <a:tc rowSpan="2">
                  <a:txBody>
                    <a:bodyPr/>
                    <a:lstStyle/>
                    <a:p>
                      <a:pPr marL="90805">
                        <a:lnSpc>
                          <a:spcPct val="100000"/>
                        </a:lnSpc>
                        <a:spcBef>
                          <a:spcPts val="10"/>
                        </a:spcBef>
                      </a:pPr>
                      <a:r>
                        <a:rPr sz="900" spc="-25">
                          <a:solidFill>
                            <a:srgbClr val="333333"/>
                          </a:solidFill>
                          <a:latin typeface="Arial MT"/>
                          <a:cs typeface="Arial MT"/>
                        </a:rPr>
                        <a:t>Aug</a:t>
                      </a:r>
                      <a:endParaRPr sz="900">
                        <a:latin typeface="Arial MT"/>
                        <a:cs typeface="Arial MT"/>
                      </a:endParaRPr>
                    </a:p>
                  </a:txBody>
                  <a:tcPr marL="0" marR="0" marT="1538" marB="0"/>
                </a:tc>
                <a:tc rowSpan="2">
                  <a:txBody>
                    <a:bodyPr/>
                    <a:lstStyle/>
                    <a:p>
                      <a:pPr marL="94615">
                        <a:lnSpc>
                          <a:spcPct val="100000"/>
                        </a:lnSpc>
                        <a:spcBef>
                          <a:spcPts val="10"/>
                        </a:spcBef>
                      </a:pPr>
                      <a:r>
                        <a:rPr sz="900" spc="-25">
                          <a:solidFill>
                            <a:srgbClr val="333333"/>
                          </a:solidFill>
                          <a:latin typeface="Arial MT"/>
                          <a:cs typeface="Arial MT"/>
                        </a:rPr>
                        <a:t>Sep</a:t>
                      </a:r>
                      <a:endParaRPr sz="900">
                        <a:latin typeface="Arial MT"/>
                        <a:cs typeface="Arial MT"/>
                      </a:endParaRPr>
                    </a:p>
                  </a:txBody>
                  <a:tcPr marL="0" marR="0" marT="1538" marB="0">
                    <a:lnR w="28575">
                      <a:solidFill>
                        <a:srgbClr val="0F4E6F"/>
                      </a:solidFill>
                      <a:prstDash val="solid"/>
                    </a:lnR>
                  </a:tcPr>
                </a:tc>
                <a:extLst>
                  <a:ext uri="{0D108BD9-81ED-4DB2-BD59-A6C34878D82A}">
                    <a16:rowId xmlns:a16="http://schemas.microsoft.com/office/drawing/2014/main" val="10008"/>
                  </a:ext>
                </a:extLst>
              </a:tr>
              <a:tr h="86351">
                <a:tc vMerge="1">
                  <a:txBody>
                    <a:bodyPr/>
                    <a:lstStyle/>
                    <a:p>
                      <a:endParaRPr lang="en-GB"/>
                    </a:p>
                  </a:txBody>
                  <a:tcPr/>
                </a:tc>
                <a:tc>
                  <a:txBody>
                    <a:bodyPr/>
                    <a:lstStyle/>
                    <a:p>
                      <a:pPr>
                        <a:lnSpc>
                          <a:spcPct val="100000"/>
                        </a:lnSpc>
                      </a:pPr>
                      <a:endParaRPr sz="800">
                        <a:latin typeface="Times New Roman"/>
                        <a:cs typeface="Times New Roman"/>
                      </a:endParaRPr>
                    </a:p>
                  </a:txBody>
                  <a:tcPr marL="0" marR="0" marT="0" marB="0"/>
                </a:tc>
                <a:tc>
                  <a:txBody>
                    <a:bodyPr/>
                    <a:lstStyle/>
                    <a:p>
                      <a:pPr marL="99695">
                        <a:lnSpc>
                          <a:spcPct val="100000"/>
                        </a:lnSpc>
                        <a:spcBef>
                          <a:spcPts val="10"/>
                        </a:spcBef>
                      </a:pPr>
                      <a:r>
                        <a:rPr lang="en-GB" sz="900" spc="-25">
                          <a:solidFill>
                            <a:srgbClr val="333333"/>
                          </a:solidFill>
                          <a:latin typeface="Arial MT"/>
                          <a:cs typeface="Arial MT"/>
                        </a:rPr>
                        <a:t>Oct</a:t>
                      </a:r>
                      <a:endParaRPr sz="900">
                        <a:latin typeface="Arial MT"/>
                        <a:cs typeface="Arial MT"/>
                      </a:endParaRPr>
                    </a:p>
                  </a:txBody>
                  <a:tcPr marL="0" marR="0" marT="1538" marB="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pPr marL="108585">
                        <a:lnSpc>
                          <a:spcPct val="100000"/>
                        </a:lnSpc>
                        <a:spcBef>
                          <a:spcPts val="10"/>
                        </a:spcBef>
                      </a:pPr>
                      <a:endParaRPr sz="900">
                        <a:latin typeface="Arial MT"/>
                        <a:cs typeface="Arial MT"/>
                      </a:endParaRPr>
                    </a:p>
                  </a:txBody>
                  <a:tcPr marL="0" marR="0" marT="1538" marB="0"/>
                </a:tc>
                <a:tc vMerge="1">
                  <a:txBody>
                    <a:bodyPr/>
                    <a:lstStyle/>
                    <a:p>
                      <a:pPr marL="63500">
                        <a:lnSpc>
                          <a:spcPct val="100000"/>
                        </a:lnSpc>
                        <a:spcBef>
                          <a:spcPts val="10"/>
                        </a:spcBef>
                      </a:pPr>
                      <a:endParaRPr sz="900">
                        <a:latin typeface="Arial MT"/>
                        <a:cs typeface="Arial MT"/>
                      </a:endParaRPr>
                    </a:p>
                  </a:txBody>
                  <a:tcPr marL="0" marR="0" marT="1538" marB="0"/>
                </a:tc>
                <a:tc vMerge="1">
                  <a:txBody>
                    <a:bodyPr/>
                    <a:lstStyle/>
                    <a:p>
                      <a:pPr marL="90805">
                        <a:lnSpc>
                          <a:spcPct val="100000"/>
                        </a:lnSpc>
                        <a:spcBef>
                          <a:spcPts val="10"/>
                        </a:spcBef>
                      </a:pPr>
                      <a:endParaRPr sz="900">
                        <a:latin typeface="Arial MT"/>
                        <a:cs typeface="Arial MT"/>
                      </a:endParaRPr>
                    </a:p>
                  </a:txBody>
                  <a:tcPr marL="0" marR="0" marT="1538" marB="0"/>
                </a:tc>
                <a:tc vMerge="1">
                  <a:txBody>
                    <a:bodyPr/>
                    <a:lstStyle/>
                    <a:p>
                      <a:pPr marL="94615">
                        <a:lnSpc>
                          <a:spcPct val="100000"/>
                        </a:lnSpc>
                        <a:spcBef>
                          <a:spcPts val="10"/>
                        </a:spcBef>
                      </a:pPr>
                      <a:endParaRPr sz="900">
                        <a:latin typeface="Arial MT"/>
                        <a:cs typeface="Arial MT"/>
                      </a:endParaRPr>
                    </a:p>
                  </a:txBody>
                  <a:tcPr marL="0" marR="0" marT="1538" marB="0">
                    <a:lnR w="28575">
                      <a:solidFill>
                        <a:srgbClr val="0F4E6F"/>
                      </a:solidFill>
                      <a:prstDash val="solid"/>
                    </a:lnR>
                  </a:tcPr>
                </a:tc>
                <a:extLst>
                  <a:ext uri="{0D108BD9-81ED-4DB2-BD59-A6C34878D82A}">
                    <a16:rowId xmlns:a16="http://schemas.microsoft.com/office/drawing/2014/main" val="203834255"/>
                  </a:ext>
                </a:extLst>
              </a:tr>
              <a:tr h="382111">
                <a:tc vMerge="1">
                  <a:txBody>
                    <a:bodyPr/>
                    <a:lstStyle/>
                    <a:p>
                      <a:endParaRPr/>
                    </a:p>
                  </a:txBody>
                  <a:tcPr marL="0" marR="0" marT="26670" marB="0">
                    <a:lnL w="28575">
                      <a:solidFill>
                        <a:srgbClr val="0F4E6F"/>
                      </a:solidFill>
                      <a:prstDash val="solid"/>
                    </a:lnL>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lnB w="9525">
                      <a:solidFill>
                        <a:srgbClr val="000000"/>
                      </a:solidFill>
                      <a:prstDash val="solid"/>
                    </a:lnB>
                  </a:tcPr>
                </a:tc>
                <a:extLst>
                  <a:ext uri="{0D108BD9-81ED-4DB2-BD59-A6C34878D82A}">
                    <a16:rowId xmlns:a16="http://schemas.microsoft.com/office/drawing/2014/main" val="10009"/>
                  </a:ext>
                </a:extLst>
              </a:tr>
              <a:tr h="676574">
                <a:tc>
                  <a:txBody>
                    <a:bodyPr/>
                    <a:lstStyle/>
                    <a:p>
                      <a:pPr>
                        <a:lnSpc>
                          <a:spcPct val="100000"/>
                        </a:lnSpc>
                        <a:spcBef>
                          <a:spcPts val="525"/>
                        </a:spcBef>
                      </a:pPr>
                      <a:endParaRPr sz="800">
                        <a:latin typeface="Times New Roman"/>
                        <a:cs typeface="Times New Roman"/>
                      </a:endParaRPr>
                    </a:p>
                    <a:p>
                      <a:pPr marL="398780">
                        <a:lnSpc>
                          <a:spcPct val="100000"/>
                        </a:lnSpc>
                        <a:spcBef>
                          <a:spcPts val="5"/>
                        </a:spcBef>
                      </a:pPr>
                      <a:r>
                        <a:rPr sz="900" spc="-40">
                          <a:solidFill>
                            <a:srgbClr val="868E95"/>
                          </a:solidFill>
                          <a:latin typeface="Lucida Sans Unicode"/>
                          <a:cs typeface="Lucida Sans Unicode"/>
                        </a:rPr>
                        <a:t>YOY</a:t>
                      </a:r>
                      <a:r>
                        <a:rPr sz="900" spc="-15">
                          <a:solidFill>
                            <a:srgbClr val="868E95"/>
                          </a:solidFill>
                          <a:latin typeface="Lucida Sans Unicode"/>
                          <a:cs typeface="Lucida Sans Unicode"/>
                        </a:rPr>
                        <a:t> </a:t>
                      </a:r>
                      <a:r>
                        <a:rPr sz="900" spc="-30">
                          <a:solidFill>
                            <a:srgbClr val="868E95"/>
                          </a:solidFill>
                          <a:latin typeface="Arial MT"/>
                          <a:cs typeface="Arial MT"/>
                        </a:rPr>
                        <a:t>(Oct-23</a:t>
                      </a:r>
                      <a:r>
                        <a:rPr sz="900" spc="15">
                          <a:solidFill>
                            <a:srgbClr val="868E95"/>
                          </a:solidFill>
                          <a:latin typeface="Arial MT"/>
                          <a:cs typeface="Arial MT"/>
                        </a:rPr>
                        <a:t> </a:t>
                      </a:r>
                      <a:r>
                        <a:rPr sz="900" spc="-50">
                          <a:solidFill>
                            <a:srgbClr val="868E95"/>
                          </a:solidFill>
                          <a:latin typeface="Arial MT"/>
                          <a:cs typeface="Arial MT"/>
                        </a:rPr>
                        <a:t>Sep-</a:t>
                      </a:r>
                      <a:r>
                        <a:rPr sz="900" spc="-30">
                          <a:solidFill>
                            <a:srgbClr val="868E95"/>
                          </a:solidFill>
                          <a:latin typeface="Arial MT"/>
                          <a:cs typeface="Arial MT"/>
                        </a:rPr>
                        <a:t>24</a:t>
                      </a:r>
                      <a:r>
                        <a:rPr sz="900" spc="10">
                          <a:solidFill>
                            <a:srgbClr val="868E95"/>
                          </a:solidFill>
                          <a:latin typeface="Arial MT"/>
                          <a:cs typeface="Arial MT"/>
                        </a:rPr>
                        <a:t> </a:t>
                      </a:r>
                      <a:r>
                        <a:rPr sz="900" spc="-45">
                          <a:solidFill>
                            <a:srgbClr val="868E95"/>
                          </a:solidFill>
                          <a:latin typeface="Arial MT"/>
                          <a:cs typeface="Arial MT"/>
                        </a:rPr>
                        <a:t>vs</a:t>
                      </a:r>
                      <a:r>
                        <a:rPr sz="900" spc="15">
                          <a:solidFill>
                            <a:srgbClr val="868E95"/>
                          </a:solidFill>
                          <a:latin typeface="Arial MT"/>
                          <a:cs typeface="Arial MT"/>
                        </a:rPr>
                        <a:t> </a:t>
                      </a:r>
                      <a:r>
                        <a:rPr sz="900" spc="-25">
                          <a:solidFill>
                            <a:srgbClr val="868E95"/>
                          </a:solidFill>
                          <a:latin typeface="Arial MT"/>
                          <a:cs typeface="Arial MT"/>
                        </a:rPr>
                        <a:t>Oct-</a:t>
                      </a:r>
                      <a:r>
                        <a:rPr sz="900" spc="-30">
                          <a:solidFill>
                            <a:srgbClr val="868E95"/>
                          </a:solidFill>
                          <a:latin typeface="Arial MT"/>
                          <a:cs typeface="Arial MT"/>
                        </a:rPr>
                        <a:t>24</a:t>
                      </a:r>
                      <a:r>
                        <a:rPr sz="900" spc="15">
                          <a:solidFill>
                            <a:srgbClr val="868E95"/>
                          </a:solidFill>
                          <a:latin typeface="Arial MT"/>
                          <a:cs typeface="Arial MT"/>
                        </a:rPr>
                        <a:t> </a:t>
                      </a:r>
                      <a:r>
                        <a:rPr sz="900" spc="-50">
                          <a:solidFill>
                            <a:srgbClr val="868E95"/>
                          </a:solidFill>
                          <a:latin typeface="Arial MT"/>
                          <a:cs typeface="Arial MT"/>
                        </a:rPr>
                        <a:t>Sep-</a:t>
                      </a:r>
                      <a:r>
                        <a:rPr sz="900" spc="-25">
                          <a:solidFill>
                            <a:srgbClr val="868E95"/>
                          </a:solidFill>
                          <a:latin typeface="Arial MT"/>
                          <a:cs typeface="Arial MT"/>
                        </a:rPr>
                        <a:t>25)</a:t>
                      </a:r>
                      <a:endParaRPr sz="900">
                        <a:latin typeface="Arial MT"/>
                        <a:cs typeface="Arial MT"/>
                      </a:endParaRPr>
                    </a:p>
                    <a:p>
                      <a:pPr marL="147955" algn="ctr">
                        <a:lnSpc>
                          <a:spcPct val="100000"/>
                        </a:lnSpc>
                        <a:spcBef>
                          <a:spcPts val="459"/>
                        </a:spcBef>
                      </a:pPr>
                      <a:r>
                        <a:rPr sz="700" spc="-10">
                          <a:solidFill>
                            <a:srgbClr val="FFFFFF"/>
                          </a:solidFill>
                          <a:latin typeface="Arial MT"/>
                          <a:cs typeface="Arial MT"/>
                        </a:rPr>
                        <a:t>+302.82%</a:t>
                      </a:r>
                      <a:endParaRPr sz="700">
                        <a:latin typeface="Arial MT"/>
                        <a:cs typeface="Arial MT"/>
                      </a:endParaRPr>
                    </a:p>
                  </a:txBody>
                  <a:tcPr marL="0" marR="0" marT="80728" marB="0">
                    <a:lnL w="28575">
                      <a:solidFill>
                        <a:srgbClr val="0F4E6F"/>
                      </a:solidFill>
                      <a:prstDash val="solid"/>
                    </a:lnL>
                    <a:lnT w="9525">
                      <a:solidFill>
                        <a:srgbClr val="000000"/>
                      </a:solidFill>
                      <a:prstDash val="solid"/>
                    </a:lnT>
                    <a:lnB w="28575">
                      <a:solidFill>
                        <a:srgbClr val="0F4E6F"/>
                      </a:solidFill>
                      <a:prstDash val="solid"/>
                    </a:lnB>
                  </a:tcPr>
                </a:tc>
                <a:tc>
                  <a:txBody>
                    <a:bodyPr/>
                    <a:lstStyle/>
                    <a:p>
                      <a:pPr>
                        <a:lnSpc>
                          <a:spcPct val="100000"/>
                        </a:lnSpc>
                      </a:pPr>
                      <a:endParaRPr sz="800">
                        <a:latin typeface="Times New Roman"/>
                        <a:cs typeface="Times New Roman"/>
                      </a:endParaRPr>
                    </a:p>
                  </a:txBody>
                  <a:tcPr marL="0" marR="0" marT="0" marB="0">
                    <a:lnT w="9525">
                      <a:solidFill>
                        <a:srgbClr val="000000"/>
                      </a:solidFill>
                      <a:prstDash val="solid"/>
                    </a:lnT>
                    <a:lnB w="28575">
                      <a:solidFill>
                        <a:srgbClr val="0F4E6F"/>
                      </a:solidFill>
                      <a:prstDash val="solid"/>
                    </a:lnB>
                  </a:tcPr>
                </a:tc>
                <a:tc>
                  <a:txBody>
                    <a:bodyPr/>
                    <a:lstStyle/>
                    <a:p>
                      <a:pPr>
                        <a:lnSpc>
                          <a:spcPct val="100000"/>
                        </a:lnSpc>
                      </a:pPr>
                      <a:endParaRPr sz="800">
                        <a:latin typeface="Times New Roman"/>
                        <a:cs typeface="Times New Roman"/>
                      </a:endParaRPr>
                    </a:p>
                  </a:txBody>
                  <a:tcPr marL="0" marR="0" marT="0" marB="0">
                    <a:lnT w="9525">
                      <a:solidFill>
                        <a:srgbClr val="000000"/>
                      </a:solidFill>
                      <a:prstDash val="solid"/>
                    </a:lnT>
                    <a:lnB w="28575">
                      <a:solidFill>
                        <a:srgbClr val="0F4E6F"/>
                      </a:solidFill>
                      <a:prstDash val="solid"/>
                    </a:lnB>
                  </a:tcPr>
                </a:tc>
                <a:tc gridSpan="3">
                  <a:txBody>
                    <a:bodyPr/>
                    <a:lstStyle/>
                    <a:p>
                      <a:pPr>
                        <a:lnSpc>
                          <a:spcPct val="100000"/>
                        </a:lnSpc>
                        <a:spcBef>
                          <a:spcPts val="740"/>
                        </a:spcBef>
                      </a:pPr>
                      <a:endParaRPr sz="800">
                        <a:latin typeface="Times New Roman"/>
                        <a:cs typeface="Times New Roman"/>
                      </a:endParaRPr>
                    </a:p>
                    <a:p>
                      <a:pPr marL="254635">
                        <a:lnSpc>
                          <a:spcPct val="100000"/>
                        </a:lnSpc>
                      </a:pPr>
                      <a:r>
                        <a:rPr sz="900" spc="-30">
                          <a:solidFill>
                            <a:srgbClr val="868E95"/>
                          </a:solidFill>
                          <a:latin typeface="Lucida Sans Unicode"/>
                          <a:cs typeface="Lucida Sans Unicode"/>
                        </a:rPr>
                        <a:t>MONTH</a:t>
                      </a:r>
                      <a:r>
                        <a:rPr sz="900" spc="-25">
                          <a:solidFill>
                            <a:srgbClr val="868E95"/>
                          </a:solidFill>
                          <a:latin typeface="Lucida Sans Unicode"/>
                          <a:cs typeface="Lucida Sans Unicode"/>
                        </a:rPr>
                        <a:t> </a:t>
                      </a:r>
                      <a:r>
                        <a:rPr sz="900" spc="-20">
                          <a:solidFill>
                            <a:srgbClr val="868E95"/>
                          </a:solidFill>
                          <a:latin typeface="Lucida Sans Unicode"/>
                          <a:cs typeface="Lucida Sans Unicode"/>
                        </a:rPr>
                        <a:t>ON </a:t>
                      </a:r>
                      <a:r>
                        <a:rPr sz="900" spc="-30">
                          <a:solidFill>
                            <a:srgbClr val="868E95"/>
                          </a:solidFill>
                          <a:latin typeface="Lucida Sans Unicode"/>
                          <a:cs typeface="Lucida Sans Unicode"/>
                        </a:rPr>
                        <a:t>MONTH</a:t>
                      </a:r>
                      <a:r>
                        <a:rPr sz="900" spc="-25">
                          <a:solidFill>
                            <a:srgbClr val="868E95"/>
                          </a:solidFill>
                          <a:latin typeface="Lucida Sans Unicode"/>
                          <a:cs typeface="Lucida Sans Unicode"/>
                        </a:rPr>
                        <a:t> </a:t>
                      </a:r>
                      <a:r>
                        <a:rPr sz="900" spc="-40">
                          <a:solidFill>
                            <a:srgbClr val="868E95"/>
                          </a:solidFill>
                          <a:latin typeface="Lucida Sans Unicode"/>
                          <a:cs typeface="Lucida Sans Unicode"/>
                        </a:rPr>
                        <a:t>CHANGE</a:t>
                      </a:r>
                      <a:r>
                        <a:rPr sz="900" spc="-20">
                          <a:solidFill>
                            <a:srgbClr val="868E95"/>
                          </a:solidFill>
                          <a:latin typeface="Lucida Sans Unicode"/>
                          <a:cs typeface="Lucida Sans Unicode"/>
                        </a:rPr>
                        <a:t> </a:t>
                      </a:r>
                      <a:r>
                        <a:rPr sz="900" spc="-50">
                          <a:solidFill>
                            <a:srgbClr val="868E95"/>
                          </a:solidFill>
                          <a:latin typeface="Arial MT"/>
                          <a:cs typeface="Arial MT"/>
                        </a:rPr>
                        <a:t>(Sep-</a:t>
                      </a:r>
                      <a:r>
                        <a:rPr sz="900" spc="-30">
                          <a:solidFill>
                            <a:srgbClr val="868E95"/>
                          </a:solidFill>
                          <a:latin typeface="Arial MT"/>
                          <a:cs typeface="Arial MT"/>
                        </a:rPr>
                        <a:t>24</a:t>
                      </a:r>
                      <a:r>
                        <a:rPr sz="900">
                          <a:solidFill>
                            <a:srgbClr val="868E95"/>
                          </a:solidFill>
                          <a:latin typeface="Arial MT"/>
                          <a:cs typeface="Arial MT"/>
                        </a:rPr>
                        <a:t> </a:t>
                      </a:r>
                      <a:r>
                        <a:rPr sz="900" spc="-45">
                          <a:solidFill>
                            <a:srgbClr val="868E95"/>
                          </a:solidFill>
                          <a:latin typeface="Arial MT"/>
                          <a:cs typeface="Arial MT"/>
                        </a:rPr>
                        <a:t>vs</a:t>
                      </a:r>
                      <a:r>
                        <a:rPr sz="900" spc="5">
                          <a:solidFill>
                            <a:srgbClr val="868E95"/>
                          </a:solidFill>
                          <a:latin typeface="Arial MT"/>
                          <a:cs typeface="Arial MT"/>
                        </a:rPr>
                        <a:t> </a:t>
                      </a:r>
                      <a:r>
                        <a:rPr sz="900" spc="-50">
                          <a:solidFill>
                            <a:srgbClr val="868E95"/>
                          </a:solidFill>
                          <a:latin typeface="Arial MT"/>
                          <a:cs typeface="Arial MT"/>
                        </a:rPr>
                        <a:t>Sep-</a:t>
                      </a:r>
                      <a:r>
                        <a:rPr sz="900" spc="-25">
                          <a:solidFill>
                            <a:srgbClr val="868E95"/>
                          </a:solidFill>
                          <a:latin typeface="Arial MT"/>
                          <a:cs typeface="Arial MT"/>
                        </a:rPr>
                        <a:t>25)</a:t>
                      </a:r>
                      <a:endParaRPr sz="900">
                        <a:latin typeface="Arial MT"/>
                        <a:cs typeface="Arial MT"/>
                      </a:endParaRPr>
                    </a:p>
                  </a:txBody>
                  <a:tcPr marL="0" marR="0" marT="0" marB="0">
                    <a:lnT w="9525">
                      <a:solidFill>
                        <a:srgbClr val="000000"/>
                      </a:solidFill>
                      <a:prstDash val="solid"/>
                    </a:lnT>
                    <a:lnB w="28575">
                      <a:solidFill>
                        <a:srgbClr val="0F4E6F"/>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700">
                        <a:latin typeface="Times New Roman"/>
                        <a:cs typeface="Times New Roman"/>
                      </a:endParaRPr>
                    </a:p>
                    <a:p>
                      <a:pPr>
                        <a:lnSpc>
                          <a:spcPct val="100000"/>
                        </a:lnSpc>
                        <a:spcBef>
                          <a:spcPts val="370"/>
                        </a:spcBef>
                      </a:pPr>
                      <a:endParaRPr sz="700">
                        <a:latin typeface="Times New Roman"/>
                        <a:cs typeface="Times New Roman"/>
                      </a:endParaRPr>
                    </a:p>
                    <a:p>
                      <a:pPr marL="59690">
                        <a:lnSpc>
                          <a:spcPct val="100000"/>
                        </a:lnSpc>
                      </a:pPr>
                      <a:r>
                        <a:rPr sz="700" spc="-10">
                          <a:solidFill>
                            <a:srgbClr val="FFFFFF"/>
                          </a:solidFill>
                          <a:latin typeface="Arial MT"/>
                          <a:cs typeface="Arial MT"/>
                        </a:rPr>
                        <a:t>+115.52%</a:t>
                      </a:r>
                      <a:endParaRPr sz="700">
                        <a:latin typeface="Arial MT"/>
                        <a:cs typeface="Arial MT"/>
                      </a:endParaRPr>
                    </a:p>
                  </a:txBody>
                  <a:tcPr marL="0" marR="0" marT="0" marB="0">
                    <a:lnT w="9525">
                      <a:solidFill>
                        <a:srgbClr val="000000"/>
                      </a:solidFill>
                      <a:prstDash val="solid"/>
                    </a:lnT>
                    <a:lnB w="28575">
                      <a:solidFill>
                        <a:srgbClr val="0F4E6F"/>
                      </a:solidFill>
                      <a:prstDash val="solid"/>
                    </a:lnB>
                  </a:tcPr>
                </a:tc>
                <a:tc>
                  <a:txBody>
                    <a:bodyPr/>
                    <a:lstStyle/>
                    <a:p>
                      <a:pPr>
                        <a:lnSpc>
                          <a:spcPct val="100000"/>
                        </a:lnSpc>
                      </a:pPr>
                      <a:endParaRPr sz="800">
                        <a:latin typeface="Times New Roman"/>
                        <a:cs typeface="Times New Roman"/>
                      </a:endParaRPr>
                    </a:p>
                  </a:txBody>
                  <a:tcPr marL="0" marR="0" marT="0" marB="0">
                    <a:lnT w="9525">
                      <a:solidFill>
                        <a:srgbClr val="000000"/>
                      </a:solidFill>
                      <a:prstDash val="solid"/>
                    </a:lnT>
                    <a:lnB w="28575">
                      <a:solidFill>
                        <a:srgbClr val="0F4E6F"/>
                      </a:solidFill>
                      <a:prstDash val="solid"/>
                    </a:lnB>
                  </a:tcPr>
                </a:tc>
                <a:tc>
                  <a:txBody>
                    <a:bodyPr/>
                    <a:lstStyle/>
                    <a:p>
                      <a:pPr>
                        <a:lnSpc>
                          <a:spcPct val="100000"/>
                        </a:lnSpc>
                      </a:pPr>
                      <a:endParaRPr sz="800">
                        <a:latin typeface="Times New Roman"/>
                        <a:cs typeface="Times New Roman"/>
                      </a:endParaRPr>
                    </a:p>
                  </a:txBody>
                  <a:tcPr marL="0" marR="0" marT="0" marB="0">
                    <a:lnT w="9525">
                      <a:solidFill>
                        <a:srgbClr val="000000"/>
                      </a:solidFill>
                      <a:prstDash val="solid"/>
                    </a:lnT>
                    <a:lnB w="28575">
                      <a:solidFill>
                        <a:srgbClr val="0F4E6F"/>
                      </a:solidFill>
                      <a:prstDash val="solid"/>
                    </a:lnB>
                  </a:tcPr>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lnT w="9525">
                      <a:solidFill>
                        <a:srgbClr val="000000"/>
                      </a:solidFill>
                      <a:prstDash val="solid"/>
                    </a:lnT>
                    <a:lnB w="28575">
                      <a:solidFill>
                        <a:srgbClr val="0F4E6F"/>
                      </a:solidFill>
                      <a:prstDash val="solid"/>
                    </a:lnB>
                  </a:tcPr>
                </a:tc>
                <a:extLst>
                  <a:ext uri="{0D108BD9-81ED-4DB2-BD59-A6C34878D82A}">
                    <a16:rowId xmlns:a16="http://schemas.microsoft.com/office/drawing/2014/main" val="10010"/>
                  </a:ext>
                </a:extLst>
              </a:tr>
            </a:tbl>
          </a:graphicData>
        </a:graphic>
      </p:graphicFrame>
      <p:pic>
        <p:nvPicPr>
          <p:cNvPr id="52" name="object 52">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6644160" y="5476986"/>
            <a:ext cx="97142" cy="97142"/>
          </a:xfrm>
          <a:prstGeom prst="rect">
            <a:avLst/>
          </a:prstGeom>
        </p:spPr>
      </p:pic>
      <p:pic>
        <p:nvPicPr>
          <p:cNvPr id="53" name="object 53">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7679209" y="5476986"/>
            <a:ext cx="97142" cy="97142"/>
          </a:xfrm>
          <a:prstGeom prst="rect">
            <a:avLst/>
          </a:prstGeom>
        </p:spPr>
      </p:pic>
      <p:pic>
        <p:nvPicPr>
          <p:cNvPr id="54" name="object 54">
            <a:extLs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8489692" y="6055001"/>
            <a:ext cx="73039" cy="42286"/>
          </a:xfrm>
          <a:prstGeom prst="rect">
            <a:avLst/>
          </a:prstGeom>
        </p:spPr>
      </p:pic>
      <p:sp>
        <p:nvSpPr>
          <p:cNvPr id="55" name="object 55">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45363">
              <a:lnSpc>
                <a:spcPts val="914"/>
              </a:lnSpc>
            </a:pPr>
            <a:r>
              <a:rPr spc="-61"/>
              <a:t>2</a:t>
            </a:r>
          </a:p>
        </p:txBody>
      </p:sp>
    </p:spTree>
    <p:extLst>
      <p:ext uri="{BB962C8B-B14F-4D97-AF65-F5344CB8AC3E}">
        <p14:creationId xmlns:p14="http://schemas.microsoft.com/office/powerpoint/2010/main" val="35549337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1"/>
            <a:ext cx="9702070" cy="6856767"/>
          </a:xfrm>
          <a:prstGeom prst="rect">
            <a:avLst/>
          </a:prstGeom>
        </p:spPr>
      </p:pic>
      <p:sp>
        <p:nvSpPr>
          <p:cNvPr id="3" name="object 3"/>
          <p:cNvSpPr txBox="1">
            <a:spLocks noGrp="1"/>
          </p:cNvSpPr>
          <p:nvPr>
            <p:ph type="title"/>
          </p:nvPr>
        </p:nvSpPr>
        <p:spPr>
          <a:prstGeom prst="rect">
            <a:avLst/>
          </a:prstGeom>
        </p:spPr>
        <p:txBody>
          <a:bodyPr vert="horz" wrap="square" lIns="0" tIns="66344" rIns="0" bIns="0" rtlCol="0">
            <a:spAutoFit/>
          </a:bodyPr>
          <a:lstStyle/>
          <a:p>
            <a:pPr marL="15377">
              <a:lnSpc>
                <a:spcPct val="100000"/>
              </a:lnSpc>
              <a:spcBef>
                <a:spcPts val="133"/>
              </a:spcBef>
            </a:pPr>
            <a:r>
              <a:rPr sz="2906" spc="-12"/>
              <a:t>INDICATORS</a:t>
            </a:r>
            <a:endParaRPr sz="2906"/>
          </a:p>
        </p:txBody>
      </p:sp>
      <p:sp>
        <p:nvSpPr>
          <p:cNvPr id="4" name="object 4"/>
          <p:cNvSpPr txBox="1"/>
          <p:nvPr/>
        </p:nvSpPr>
        <p:spPr>
          <a:xfrm>
            <a:off x="1941045" y="1477714"/>
            <a:ext cx="1670676" cy="118544"/>
          </a:xfrm>
          <a:prstGeom prst="rect">
            <a:avLst/>
          </a:prstGeom>
        </p:spPr>
        <p:txBody>
          <a:bodyPr vert="horz" wrap="square" lIns="0" tIns="57663" rIns="0" bIns="0" rtlCol="0">
            <a:spAutoFit/>
          </a:bodyPr>
          <a:lstStyle/>
          <a:p>
            <a:pPr marL="518979" marR="6151" indent="-504370">
              <a:lnSpc>
                <a:spcPct val="77600"/>
              </a:lnSpc>
              <a:spcBef>
                <a:spcPts val="454"/>
              </a:spcBef>
            </a:pPr>
            <a:r>
              <a:rPr sz="1271" spc="-36">
                <a:solidFill>
                  <a:srgbClr val="FFFFFF"/>
                </a:solidFill>
                <a:latin typeface="Verdana"/>
                <a:cs typeface="Verdana"/>
              </a:rPr>
              <a:t>PHYSICAL</a:t>
            </a:r>
            <a:r>
              <a:rPr sz="1271" spc="-85">
                <a:solidFill>
                  <a:srgbClr val="FFFFFF"/>
                </a:solidFill>
                <a:latin typeface="Verdana"/>
                <a:cs typeface="Verdana"/>
              </a:rPr>
              <a:t> </a:t>
            </a:r>
            <a:r>
              <a:rPr sz="1271" spc="-73">
                <a:solidFill>
                  <a:srgbClr val="FFFFFF"/>
                </a:solidFill>
                <a:latin typeface="Verdana"/>
                <a:cs typeface="Verdana"/>
              </a:rPr>
              <a:t>&amp;</a:t>
            </a:r>
            <a:r>
              <a:rPr sz="1271" spc="-79">
                <a:solidFill>
                  <a:srgbClr val="FFFFFF"/>
                </a:solidFill>
                <a:latin typeface="Verdana"/>
                <a:cs typeface="Verdana"/>
              </a:rPr>
              <a:t> </a:t>
            </a:r>
            <a:r>
              <a:rPr sz="1271" spc="-12">
                <a:solidFill>
                  <a:srgbClr val="FFFFFF"/>
                </a:solidFill>
                <a:latin typeface="Verdana"/>
                <a:cs typeface="Verdana"/>
              </a:rPr>
              <a:t>MENTAL HEALTH</a:t>
            </a:r>
            <a:endParaRPr sz="1271">
              <a:latin typeface="Verdana"/>
              <a:cs typeface="Verdana"/>
            </a:endParaRPr>
          </a:p>
        </p:txBody>
      </p:sp>
      <p:sp>
        <p:nvSpPr>
          <p:cNvPr id="8" name="object 8"/>
          <p:cNvSpPr txBox="1"/>
          <p:nvPr/>
        </p:nvSpPr>
        <p:spPr>
          <a:xfrm>
            <a:off x="2400374" y="1903226"/>
            <a:ext cx="747307" cy="142917"/>
          </a:xfrm>
          <a:prstGeom prst="rect">
            <a:avLst/>
          </a:prstGeom>
        </p:spPr>
        <p:txBody>
          <a:bodyPr vert="horz" wrap="square" lIns="0" tIns="20759" rIns="0" bIns="0" rtlCol="0">
            <a:spAutoFit/>
          </a:bodyPr>
          <a:lstStyle/>
          <a:p>
            <a:pPr marL="15377">
              <a:lnSpc>
                <a:spcPct val="100000"/>
              </a:lnSpc>
              <a:spcBef>
                <a:spcPts val="163"/>
              </a:spcBef>
            </a:pPr>
            <a:r>
              <a:rPr sz="1514" spc="-79">
                <a:solidFill>
                  <a:srgbClr val="FFFFFF"/>
                </a:solidFill>
                <a:latin typeface="Lucida Sans Unicode"/>
                <a:cs typeface="Lucida Sans Unicode"/>
              </a:rPr>
              <a:t>£15,043</a:t>
            </a:r>
            <a:endParaRPr sz="1514">
              <a:latin typeface="Lucida Sans Unicode"/>
              <a:cs typeface="Lucida Sans Unicode"/>
            </a:endParaRPr>
          </a:p>
        </p:txBody>
      </p:sp>
      <p:sp>
        <p:nvSpPr>
          <p:cNvPr id="5" name="object 5"/>
          <p:cNvSpPr txBox="1"/>
          <p:nvPr/>
        </p:nvSpPr>
        <p:spPr>
          <a:xfrm>
            <a:off x="4493203" y="1477714"/>
            <a:ext cx="1000253" cy="204337"/>
          </a:xfrm>
          <a:prstGeom prst="rect">
            <a:avLst/>
          </a:prstGeom>
        </p:spPr>
        <p:txBody>
          <a:bodyPr vert="horz" wrap="square" lIns="0" tIns="57663" rIns="0" bIns="0" rtlCol="0">
            <a:spAutoFit/>
          </a:bodyPr>
          <a:lstStyle/>
          <a:p>
            <a:pPr marL="20759" marR="6151" indent="-6151">
              <a:lnSpc>
                <a:spcPct val="77600"/>
              </a:lnSpc>
              <a:spcBef>
                <a:spcPts val="454"/>
              </a:spcBef>
            </a:pPr>
            <a:r>
              <a:rPr sz="1271" spc="-42">
                <a:solidFill>
                  <a:srgbClr val="FFFFFF"/>
                </a:solidFill>
                <a:latin typeface="Verdana"/>
                <a:cs typeface="Verdana"/>
              </a:rPr>
              <a:t>SUBJECTIVE </a:t>
            </a:r>
            <a:r>
              <a:rPr sz="1271" spc="-12">
                <a:solidFill>
                  <a:srgbClr val="FFFFFF"/>
                </a:solidFill>
                <a:latin typeface="Verdana"/>
                <a:cs typeface="Verdana"/>
              </a:rPr>
              <a:t>WELLBEING</a:t>
            </a:r>
            <a:endParaRPr sz="1271">
              <a:latin typeface="Verdana"/>
              <a:cs typeface="Verdana"/>
            </a:endParaRPr>
          </a:p>
        </p:txBody>
      </p:sp>
      <p:sp>
        <p:nvSpPr>
          <p:cNvPr id="9" name="object 9"/>
          <p:cNvSpPr txBox="1"/>
          <p:nvPr/>
        </p:nvSpPr>
        <p:spPr>
          <a:xfrm>
            <a:off x="4596923" y="1903226"/>
            <a:ext cx="786517" cy="142917"/>
          </a:xfrm>
          <a:prstGeom prst="rect">
            <a:avLst/>
          </a:prstGeom>
        </p:spPr>
        <p:txBody>
          <a:bodyPr vert="horz" wrap="square" lIns="0" tIns="20759" rIns="0" bIns="0" rtlCol="0">
            <a:spAutoFit/>
          </a:bodyPr>
          <a:lstStyle/>
          <a:p>
            <a:pPr marL="15377">
              <a:lnSpc>
                <a:spcPct val="100000"/>
              </a:lnSpc>
              <a:spcBef>
                <a:spcPts val="163"/>
              </a:spcBef>
            </a:pPr>
            <a:r>
              <a:rPr sz="1514" spc="-36">
                <a:solidFill>
                  <a:srgbClr val="FFFFFF"/>
                </a:solidFill>
                <a:latin typeface="Lucida Sans Unicode"/>
                <a:cs typeface="Lucida Sans Unicode"/>
              </a:rPr>
              <a:t>£49,778</a:t>
            </a:r>
            <a:endParaRPr sz="1514">
              <a:latin typeface="Lucida Sans Unicode"/>
              <a:cs typeface="Lucida Sans Unicode"/>
            </a:endParaRPr>
          </a:p>
        </p:txBody>
      </p:sp>
      <p:sp>
        <p:nvSpPr>
          <p:cNvPr id="6" name="object 6"/>
          <p:cNvSpPr txBox="1"/>
          <p:nvPr/>
        </p:nvSpPr>
        <p:spPr>
          <a:xfrm>
            <a:off x="6579164" y="1477714"/>
            <a:ext cx="1248587" cy="204337"/>
          </a:xfrm>
          <a:prstGeom prst="rect">
            <a:avLst/>
          </a:prstGeom>
        </p:spPr>
        <p:txBody>
          <a:bodyPr vert="horz" wrap="square" lIns="0" tIns="57663" rIns="0" bIns="0" rtlCol="0">
            <a:spAutoFit/>
          </a:bodyPr>
          <a:lstStyle/>
          <a:p>
            <a:pPr marL="15377" marR="6151" indent="134550">
              <a:lnSpc>
                <a:spcPct val="77600"/>
              </a:lnSpc>
              <a:spcBef>
                <a:spcPts val="454"/>
              </a:spcBef>
            </a:pPr>
            <a:r>
              <a:rPr sz="1271" spc="-12">
                <a:solidFill>
                  <a:srgbClr val="FFFFFF"/>
                </a:solidFill>
                <a:latin typeface="Verdana"/>
                <a:cs typeface="Verdana"/>
              </a:rPr>
              <a:t>INDIVIDUAL DEVELOPMENT</a:t>
            </a:r>
            <a:endParaRPr sz="1271">
              <a:latin typeface="Verdana"/>
              <a:cs typeface="Verdana"/>
            </a:endParaRPr>
          </a:p>
        </p:txBody>
      </p:sp>
      <p:sp>
        <p:nvSpPr>
          <p:cNvPr id="10" name="object 10"/>
          <p:cNvSpPr txBox="1"/>
          <p:nvPr/>
        </p:nvSpPr>
        <p:spPr>
          <a:xfrm>
            <a:off x="6938028" y="1903226"/>
            <a:ext cx="530496" cy="142917"/>
          </a:xfrm>
          <a:prstGeom prst="rect">
            <a:avLst/>
          </a:prstGeom>
        </p:spPr>
        <p:txBody>
          <a:bodyPr vert="horz" wrap="square" lIns="0" tIns="20759" rIns="0" bIns="0" rtlCol="0">
            <a:spAutoFit/>
          </a:bodyPr>
          <a:lstStyle/>
          <a:p>
            <a:pPr marL="15377">
              <a:lnSpc>
                <a:spcPct val="100000"/>
              </a:lnSpc>
              <a:spcBef>
                <a:spcPts val="163"/>
              </a:spcBef>
            </a:pPr>
            <a:r>
              <a:rPr sz="1514" spc="-24">
                <a:solidFill>
                  <a:srgbClr val="FFFFFF"/>
                </a:solidFill>
                <a:latin typeface="Lucida Sans Unicode"/>
                <a:cs typeface="Lucida Sans Unicode"/>
              </a:rPr>
              <a:t>£404</a:t>
            </a:r>
            <a:endParaRPr sz="1514">
              <a:latin typeface="Lucida Sans Unicode"/>
              <a:cs typeface="Lucida Sans Unicode"/>
            </a:endParaRPr>
          </a:p>
        </p:txBody>
      </p:sp>
      <p:sp>
        <p:nvSpPr>
          <p:cNvPr id="7" name="object 7"/>
          <p:cNvSpPr txBox="1"/>
          <p:nvPr/>
        </p:nvSpPr>
        <p:spPr>
          <a:xfrm>
            <a:off x="8526171" y="1535538"/>
            <a:ext cx="1782157" cy="118327"/>
          </a:xfrm>
          <a:prstGeom prst="rect">
            <a:avLst/>
          </a:prstGeom>
        </p:spPr>
        <p:txBody>
          <a:bodyPr vert="horz" wrap="square" lIns="0" tIns="14608" rIns="0" bIns="0" rtlCol="0">
            <a:spAutoFit/>
          </a:bodyPr>
          <a:lstStyle/>
          <a:p>
            <a:pPr marL="15377">
              <a:lnSpc>
                <a:spcPct val="100000"/>
              </a:lnSpc>
              <a:spcBef>
                <a:spcPts val="115"/>
              </a:spcBef>
            </a:pPr>
            <a:r>
              <a:rPr sz="1271" spc="-54">
                <a:solidFill>
                  <a:srgbClr val="FFFFFF"/>
                </a:solidFill>
                <a:latin typeface="Verdana"/>
                <a:cs typeface="Verdana"/>
              </a:rPr>
              <a:t>SOCIAL</a:t>
            </a:r>
            <a:r>
              <a:rPr sz="1271" spc="-85">
                <a:solidFill>
                  <a:srgbClr val="FFFFFF"/>
                </a:solidFill>
                <a:latin typeface="Verdana"/>
                <a:cs typeface="Verdana"/>
              </a:rPr>
              <a:t> </a:t>
            </a:r>
            <a:r>
              <a:rPr sz="1271" spc="-73">
                <a:solidFill>
                  <a:srgbClr val="FFFFFF"/>
                </a:solidFill>
                <a:latin typeface="Verdana"/>
                <a:cs typeface="Verdana"/>
              </a:rPr>
              <a:t>&amp;</a:t>
            </a:r>
            <a:r>
              <a:rPr sz="1271" spc="-79">
                <a:solidFill>
                  <a:srgbClr val="FFFFFF"/>
                </a:solidFill>
                <a:latin typeface="Verdana"/>
                <a:cs typeface="Verdana"/>
              </a:rPr>
              <a:t> </a:t>
            </a:r>
            <a:r>
              <a:rPr sz="1271" spc="-36">
                <a:solidFill>
                  <a:srgbClr val="FFFFFF"/>
                </a:solidFill>
                <a:latin typeface="Verdana"/>
                <a:cs typeface="Verdana"/>
              </a:rPr>
              <a:t>COMM.</a:t>
            </a:r>
            <a:r>
              <a:rPr sz="1271" spc="-79">
                <a:solidFill>
                  <a:srgbClr val="FFFFFF"/>
                </a:solidFill>
                <a:latin typeface="Verdana"/>
                <a:cs typeface="Verdana"/>
              </a:rPr>
              <a:t> </a:t>
            </a:r>
            <a:r>
              <a:rPr sz="1271" spc="-36">
                <a:solidFill>
                  <a:srgbClr val="FFFFFF"/>
                </a:solidFill>
                <a:latin typeface="Verdana"/>
                <a:cs typeface="Verdana"/>
              </a:rPr>
              <a:t>DEV.</a:t>
            </a:r>
            <a:endParaRPr sz="1271">
              <a:latin typeface="Verdana"/>
              <a:cs typeface="Verdana"/>
            </a:endParaRPr>
          </a:p>
        </p:txBody>
      </p:sp>
      <p:sp>
        <p:nvSpPr>
          <p:cNvPr id="11" name="object 11"/>
          <p:cNvSpPr txBox="1"/>
          <p:nvPr/>
        </p:nvSpPr>
        <p:spPr>
          <a:xfrm>
            <a:off x="9031218" y="1903226"/>
            <a:ext cx="772678" cy="142917"/>
          </a:xfrm>
          <a:prstGeom prst="rect">
            <a:avLst/>
          </a:prstGeom>
        </p:spPr>
        <p:txBody>
          <a:bodyPr vert="horz" wrap="square" lIns="0" tIns="20759" rIns="0" bIns="0" rtlCol="0">
            <a:spAutoFit/>
          </a:bodyPr>
          <a:lstStyle/>
          <a:p>
            <a:pPr marL="15377">
              <a:lnSpc>
                <a:spcPct val="100000"/>
              </a:lnSpc>
              <a:spcBef>
                <a:spcPts val="163"/>
              </a:spcBef>
            </a:pPr>
            <a:r>
              <a:rPr sz="1514" spc="-54">
                <a:solidFill>
                  <a:srgbClr val="FFFFFF"/>
                </a:solidFill>
                <a:latin typeface="Lucida Sans Unicode"/>
                <a:cs typeface="Lucida Sans Unicode"/>
              </a:rPr>
              <a:t>£22,706</a:t>
            </a:r>
            <a:endParaRPr sz="1514">
              <a:latin typeface="Lucida Sans Unicode"/>
              <a:cs typeface="Lucida Sans Unicode"/>
            </a:endParaRPr>
          </a:p>
        </p:txBody>
      </p:sp>
      <p:grpSp>
        <p:nvGrpSpPr>
          <p:cNvPr id="12" name="object 12" descr="Graph labelled health indicators october 2024 to september 2025"/>
          <p:cNvGrpSpPr/>
          <p:nvPr/>
        </p:nvGrpSpPr>
        <p:grpSpPr>
          <a:xfrm>
            <a:off x="1730188" y="2463077"/>
            <a:ext cx="8743181" cy="2267290"/>
            <a:chOff x="401013" y="2034319"/>
            <a:chExt cx="7221220" cy="1872614"/>
          </a:xfrm>
        </p:grpSpPr>
        <p:sp>
          <p:nvSpPr>
            <p:cNvPr id="13" name="object 13"/>
            <p:cNvSpPr/>
            <p:nvPr/>
          </p:nvSpPr>
          <p:spPr>
            <a:xfrm>
              <a:off x="404505" y="2037811"/>
              <a:ext cx="7214234" cy="1865630"/>
            </a:xfrm>
            <a:custGeom>
              <a:avLst/>
              <a:gdLst/>
              <a:ahLst/>
              <a:cxnLst/>
              <a:rect l="l" t="t" r="r" b="b"/>
              <a:pathLst>
                <a:path w="7214234" h="1865629">
                  <a:moveTo>
                    <a:pt x="0" y="1801888"/>
                  </a:moveTo>
                  <a:lnTo>
                    <a:pt x="0" y="63517"/>
                  </a:lnTo>
                  <a:lnTo>
                    <a:pt x="0" y="59346"/>
                  </a:lnTo>
                  <a:lnTo>
                    <a:pt x="406" y="55216"/>
                  </a:lnTo>
                  <a:lnTo>
                    <a:pt x="10704" y="28229"/>
                  </a:lnTo>
                  <a:lnTo>
                    <a:pt x="13021" y="24761"/>
                  </a:lnTo>
                  <a:lnTo>
                    <a:pt x="28229" y="10704"/>
                  </a:lnTo>
                  <a:lnTo>
                    <a:pt x="31696" y="8387"/>
                  </a:lnTo>
                  <a:lnTo>
                    <a:pt x="59346" y="0"/>
                  </a:lnTo>
                  <a:lnTo>
                    <a:pt x="63517" y="0"/>
                  </a:lnTo>
                  <a:lnTo>
                    <a:pt x="7150721" y="0"/>
                  </a:lnTo>
                  <a:lnTo>
                    <a:pt x="7154891" y="0"/>
                  </a:lnTo>
                  <a:lnTo>
                    <a:pt x="7159022" y="406"/>
                  </a:lnTo>
                  <a:lnTo>
                    <a:pt x="7163112" y="1220"/>
                  </a:lnTo>
                  <a:lnTo>
                    <a:pt x="7167202" y="2034"/>
                  </a:lnTo>
                  <a:lnTo>
                    <a:pt x="7171174" y="3238"/>
                  </a:lnTo>
                  <a:lnTo>
                    <a:pt x="7175027" y="4834"/>
                  </a:lnTo>
                  <a:lnTo>
                    <a:pt x="7178880" y="6430"/>
                  </a:lnTo>
                  <a:lnTo>
                    <a:pt x="7182540" y="8387"/>
                  </a:lnTo>
                  <a:lnTo>
                    <a:pt x="7186008" y="10704"/>
                  </a:lnTo>
                  <a:lnTo>
                    <a:pt x="7189476" y="13021"/>
                  </a:lnTo>
                  <a:lnTo>
                    <a:pt x="7203532" y="28229"/>
                  </a:lnTo>
                  <a:lnTo>
                    <a:pt x="7205849" y="31696"/>
                  </a:lnTo>
                  <a:lnTo>
                    <a:pt x="7214239" y="63517"/>
                  </a:lnTo>
                  <a:lnTo>
                    <a:pt x="7214239" y="1801888"/>
                  </a:lnTo>
                  <a:lnTo>
                    <a:pt x="7209402" y="1826195"/>
                  </a:lnTo>
                  <a:lnTo>
                    <a:pt x="7207806" y="1830048"/>
                  </a:lnTo>
                  <a:lnTo>
                    <a:pt x="7205850" y="1833708"/>
                  </a:lnTo>
                  <a:lnTo>
                    <a:pt x="7203533" y="1837176"/>
                  </a:lnTo>
                  <a:lnTo>
                    <a:pt x="7201216" y="1840644"/>
                  </a:lnTo>
                  <a:lnTo>
                    <a:pt x="7198583" y="1843852"/>
                  </a:lnTo>
                  <a:lnTo>
                    <a:pt x="7195634" y="1846801"/>
                  </a:lnTo>
                  <a:lnTo>
                    <a:pt x="7192685" y="1849750"/>
                  </a:lnTo>
                  <a:lnTo>
                    <a:pt x="7189476" y="1852383"/>
                  </a:lnTo>
                  <a:lnTo>
                    <a:pt x="7186008" y="1854700"/>
                  </a:lnTo>
                  <a:lnTo>
                    <a:pt x="7182540" y="1857017"/>
                  </a:lnTo>
                  <a:lnTo>
                    <a:pt x="7178880" y="1858974"/>
                  </a:lnTo>
                  <a:lnTo>
                    <a:pt x="7175027" y="1860570"/>
                  </a:lnTo>
                  <a:lnTo>
                    <a:pt x="7171174" y="1862166"/>
                  </a:lnTo>
                  <a:lnTo>
                    <a:pt x="7167202" y="1863371"/>
                  </a:lnTo>
                  <a:lnTo>
                    <a:pt x="7163112" y="1864185"/>
                  </a:lnTo>
                  <a:lnTo>
                    <a:pt x="7159022" y="1864998"/>
                  </a:lnTo>
                  <a:lnTo>
                    <a:pt x="7154891" y="1865405"/>
                  </a:lnTo>
                  <a:lnTo>
                    <a:pt x="7150721" y="1865405"/>
                  </a:lnTo>
                  <a:lnTo>
                    <a:pt x="63517" y="1865405"/>
                  </a:lnTo>
                  <a:lnTo>
                    <a:pt x="59346" y="1865405"/>
                  </a:lnTo>
                  <a:lnTo>
                    <a:pt x="55216" y="1864998"/>
                  </a:lnTo>
                  <a:lnTo>
                    <a:pt x="51125" y="1864185"/>
                  </a:lnTo>
                  <a:lnTo>
                    <a:pt x="47035" y="1863371"/>
                  </a:lnTo>
                  <a:lnTo>
                    <a:pt x="43063" y="1862166"/>
                  </a:lnTo>
                  <a:lnTo>
                    <a:pt x="39210" y="1860570"/>
                  </a:lnTo>
                  <a:lnTo>
                    <a:pt x="35357" y="1858974"/>
                  </a:lnTo>
                  <a:lnTo>
                    <a:pt x="31696" y="1857017"/>
                  </a:lnTo>
                  <a:lnTo>
                    <a:pt x="28229" y="1854700"/>
                  </a:lnTo>
                  <a:lnTo>
                    <a:pt x="24761" y="1852383"/>
                  </a:lnTo>
                  <a:lnTo>
                    <a:pt x="10704" y="1837176"/>
                  </a:lnTo>
                  <a:lnTo>
                    <a:pt x="8387" y="1833708"/>
                  </a:lnTo>
                  <a:lnTo>
                    <a:pt x="6430" y="1830048"/>
                  </a:lnTo>
                  <a:lnTo>
                    <a:pt x="4834" y="1826195"/>
                  </a:lnTo>
                  <a:lnTo>
                    <a:pt x="3238" y="1822342"/>
                  </a:lnTo>
                  <a:lnTo>
                    <a:pt x="2034" y="1818370"/>
                  </a:lnTo>
                  <a:lnTo>
                    <a:pt x="1220" y="1814279"/>
                  </a:lnTo>
                  <a:lnTo>
                    <a:pt x="406" y="1810189"/>
                  </a:lnTo>
                  <a:lnTo>
                    <a:pt x="0" y="1806058"/>
                  </a:lnTo>
                  <a:lnTo>
                    <a:pt x="0" y="1801888"/>
                  </a:lnTo>
                  <a:close/>
                </a:path>
              </a:pathLst>
            </a:custGeom>
            <a:ln w="6686">
              <a:solidFill>
                <a:srgbClr val="0F4E6F"/>
              </a:solidFill>
            </a:ln>
          </p:spPr>
          <p:txBody>
            <a:bodyPr wrap="square" lIns="0" tIns="0" rIns="0" bIns="0" rtlCol="0"/>
            <a:lstStyle/>
            <a:p>
              <a:endParaRPr/>
            </a:p>
          </p:txBody>
        </p:sp>
        <p:sp>
          <p:nvSpPr>
            <p:cNvPr id="14" name="object 14"/>
            <p:cNvSpPr/>
            <p:nvPr/>
          </p:nvSpPr>
          <p:spPr>
            <a:xfrm>
              <a:off x="407848" y="2041154"/>
              <a:ext cx="7207884" cy="1859280"/>
            </a:xfrm>
            <a:custGeom>
              <a:avLst/>
              <a:gdLst/>
              <a:ahLst/>
              <a:cxnLst/>
              <a:rect l="l" t="t" r="r" b="b"/>
              <a:pathLst>
                <a:path w="7207884" h="1859279">
                  <a:moveTo>
                    <a:pt x="7155358" y="1858719"/>
                  </a:moveTo>
                  <a:lnTo>
                    <a:pt x="52194" y="1858719"/>
                  </a:lnTo>
                  <a:lnTo>
                    <a:pt x="44518" y="1857192"/>
                  </a:lnTo>
                  <a:lnTo>
                    <a:pt x="11982" y="1835452"/>
                  </a:lnTo>
                  <a:lnTo>
                    <a:pt x="0" y="1806524"/>
                  </a:lnTo>
                  <a:lnTo>
                    <a:pt x="0" y="52194"/>
                  </a:lnTo>
                  <a:lnTo>
                    <a:pt x="23267" y="11981"/>
                  </a:lnTo>
                  <a:lnTo>
                    <a:pt x="52194" y="0"/>
                  </a:lnTo>
                  <a:lnTo>
                    <a:pt x="7155358" y="0"/>
                  </a:lnTo>
                  <a:lnTo>
                    <a:pt x="7195569" y="23266"/>
                  </a:lnTo>
                  <a:lnTo>
                    <a:pt x="7207552" y="52194"/>
                  </a:lnTo>
                  <a:lnTo>
                    <a:pt x="7207552" y="1806524"/>
                  </a:lnTo>
                  <a:lnTo>
                    <a:pt x="7184284" y="1846736"/>
                  </a:lnTo>
                  <a:lnTo>
                    <a:pt x="7155358" y="1858719"/>
                  </a:lnTo>
                  <a:close/>
                </a:path>
              </a:pathLst>
            </a:custGeom>
            <a:solidFill>
              <a:srgbClr val="FFFFFF"/>
            </a:solidFill>
          </p:spPr>
          <p:txBody>
            <a:bodyPr wrap="square" lIns="0" tIns="0" rIns="0" bIns="0" rtlCol="0"/>
            <a:lstStyle/>
            <a:p>
              <a:endParaRPr/>
            </a:p>
          </p:txBody>
        </p:sp>
        <p:sp>
          <p:nvSpPr>
            <p:cNvPr id="15" name="object 15"/>
            <p:cNvSpPr/>
            <p:nvPr/>
          </p:nvSpPr>
          <p:spPr>
            <a:xfrm>
              <a:off x="882548" y="2435643"/>
              <a:ext cx="6666230" cy="789305"/>
            </a:xfrm>
            <a:custGeom>
              <a:avLst/>
              <a:gdLst/>
              <a:ahLst/>
              <a:cxnLst/>
              <a:rect l="l" t="t" r="r" b="b"/>
              <a:pathLst>
                <a:path w="6666230" h="789305">
                  <a:moveTo>
                    <a:pt x="6665989" y="782256"/>
                  </a:moveTo>
                  <a:lnTo>
                    <a:pt x="0" y="782256"/>
                  </a:lnTo>
                  <a:lnTo>
                    <a:pt x="0" y="788949"/>
                  </a:lnTo>
                  <a:lnTo>
                    <a:pt x="6665989" y="788949"/>
                  </a:lnTo>
                  <a:lnTo>
                    <a:pt x="6665989" y="782256"/>
                  </a:lnTo>
                  <a:close/>
                </a:path>
                <a:path w="6666230" h="789305">
                  <a:moveTo>
                    <a:pt x="6665989" y="521500"/>
                  </a:moveTo>
                  <a:lnTo>
                    <a:pt x="0" y="521500"/>
                  </a:lnTo>
                  <a:lnTo>
                    <a:pt x="0" y="528193"/>
                  </a:lnTo>
                  <a:lnTo>
                    <a:pt x="6665989" y="528193"/>
                  </a:lnTo>
                  <a:lnTo>
                    <a:pt x="6665989" y="521500"/>
                  </a:lnTo>
                  <a:close/>
                </a:path>
                <a:path w="6666230" h="789305">
                  <a:moveTo>
                    <a:pt x="6665989" y="260743"/>
                  </a:moveTo>
                  <a:lnTo>
                    <a:pt x="0" y="260743"/>
                  </a:lnTo>
                  <a:lnTo>
                    <a:pt x="0" y="267436"/>
                  </a:lnTo>
                  <a:lnTo>
                    <a:pt x="6665989" y="267436"/>
                  </a:lnTo>
                  <a:lnTo>
                    <a:pt x="6665989" y="260743"/>
                  </a:lnTo>
                  <a:close/>
                </a:path>
                <a:path w="6666230" h="789305">
                  <a:moveTo>
                    <a:pt x="6665989" y="0"/>
                  </a:moveTo>
                  <a:lnTo>
                    <a:pt x="0" y="0"/>
                  </a:lnTo>
                  <a:lnTo>
                    <a:pt x="0" y="6680"/>
                  </a:lnTo>
                  <a:lnTo>
                    <a:pt x="6665989" y="6680"/>
                  </a:lnTo>
                  <a:lnTo>
                    <a:pt x="6665989" y="0"/>
                  </a:lnTo>
                  <a:close/>
                </a:path>
              </a:pathLst>
            </a:custGeom>
            <a:solidFill>
              <a:srgbClr val="E6E6E6"/>
            </a:solidFill>
          </p:spPr>
          <p:txBody>
            <a:bodyPr wrap="square" lIns="0" tIns="0" rIns="0" bIns="0" rtlCol="0"/>
            <a:lstStyle/>
            <a:p>
              <a:endParaRPr/>
            </a:p>
          </p:txBody>
        </p:sp>
        <p:sp>
          <p:nvSpPr>
            <p:cNvPr id="16" name="object 16"/>
            <p:cNvSpPr/>
            <p:nvPr/>
          </p:nvSpPr>
          <p:spPr>
            <a:xfrm>
              <a:off x="882557" y="3217898"/>
              <a:ext cx="6666230" cy="6985"/>
            </a:xfrm>
            <a:custGeom>
              <a:avLst/>
              <a:gdLst/>
              <a:ahLst/>
              <a:cxnLst/>
              <a:rect l="l" t="t" r="r" b="b"/>
              <a:pathLst>
                <a:path w="6666230" h="6985">
                  <a:moveTo>
                    <a:pt x="6665983" y="6686"/>
                  </a:moveTo>
                  <a:lnTo>
                    <a:pt x="0" y="6686"/>
                  </a:lnTo>
                  <a:lnTo>
                    <a:pt x="0" y="0"/>
                  </a:lnTo>
                  <a:lnTo>
                    <a:pt x="6665983" y="0"/>
                  </a:lnTo>
                  <a:lnTo>
                    <a:pt x="6665983" y="6686"/>
                  </a:lnTo>
                  <a:close/>
                </a:path>
              </a:pathLst>
            </a:custGeom>
            <a:solidFill>
              <a:srgbClr val="333333"/>
            </a:solidFill>
          </p:spPr>
          <p:txBody>
            <a:bodyPr wrap="square" lIns="0" tIns="0" rIns="0" bIns="0" rtlCol="0"/>
            <a:lstStyle/>
            <a:p>
              <a:endParaRPr/>
            </a:p>
          </p:txBody>
        </p:sp>
      </p:grpSp>
      <p:sp>
        <p:nvSpPr>
          <p:cNvPr id="17" name="object 17">
            <a:extLst>
              <a:ext uri="{C183D7F6-B498-43B3-948B-1728B52AA6E4}">
                <adec:decorative xmlns:adec="http://schemas.microsoft.com/office/drawing/2017/decorative" val="1"/>
              </a:ext>
            </a:extLst>
          </p:cNvPr>
          <p:cNvSpPr txBox="1"/>
          <p:nvPr/>
        </p:nvSpPr>
        <p:spPr>
          <a:xfrm>
            <a:off x="1845950" y="3374153"/>
            <a:ext cx="64120" cy="96873"/>
          </a:xfrm>
          <a:prstGeom prst="rect">
            <a:avLst/>
          </a:prstGeom>
        </p:spPr>
        <p:txBody>
          <a:bodyPr vert="vert270" wrap="square" lIns="0" tIns="0" rIns="0" bIns="0" rtlCol="0">
            <a:spAutoFit/>
          </a:bodyPr>
          <a:lstStyle/>
          <a:p>
            <a:pPr marL="15377">
              <a:lnSpc>
                <a:spcPts val="908"/>
              </a:lnSpc>
            </a:pPr>
            <a:r>
              <a:rPr sz="908" spc="-61">
                <a:solidFill>
                  <a:srgbClr val="666666"/>
                </a:solidFill>
                <a:latin typeface="Arial MT"/>
                <a:cs typeface="Arial MT"/>
              </a:rPr>
              <a:t>£</a:t>
            </a:r>
            <a:endParaRPr sz="908">
              <a:latin typeface="Arial MT"/>
              <a:cs typeface="Arial MT"/>
            </a:endParaRPr>
          </a:p>
        </p:txBody>
      </p:sp>
      <p:grpSp>
        <p:nvGrpSpPr>
          <p:cNvPr id="18" name="object 18">
            <a:extLst>
              <a:ext uri="{C183D7F6-B498-43B3-948B-1728B52AA6E4}">
                <adec:decorative xmlns:adec="http://schemas.microsoft.com/office/drawing/2017/decorative" val="1"/>
              </a:ext>
            </a:extLst>
          </p:cNvPr>
          <p:cNvGrpSpPr/>
          <p:nvPr/>
        </p:nvGrpSpPr>
        <p:grpSpPr>
          <a:xfrm>
            <a:off x="2527866" y="3199922"/>
            <a:ext cx="7622221" cy="526651"/>
            <a:chOff x="1059836" y="2642898"/>
            <a:chExt cx="6295390" cy="434975"/>
          </a:xfrm>
        </p:grpSpPr>
        <p:pic>
          <p:nvPicPr>
            <p:cNvPr id="19" name="object 19"/>
            <p:cNvPicPr/>
            <p:nvPr/>
          </p:nvPicPr>
          <p:blipFill>
            <a:blip r:embed="rId3" cstate="email">
              <a:extLst>
                <a:ext uri="{28A0092B-C50C-407E-A947-70E740481C1C}">
                  <a14:useLocalDpi xmlns:a14="http://schemas.microsoft.com/office/drawing/2010/main"/>
                </a:ext>
              </a:extLst>
            </a:blip>
            <a:stretch>
              <a:fillRect/>
            </a:stretch>
          </p:blipFill>
          <p:spPr>
            <a:xfrm>
              <a:off x="1076452" y="2856851"/>
              <a:ext cx="220639" cy="100290"/>
            </a:xfrm>
            <a:prstGeom prst="rect">
              <a:avLst/>
            </a:prstGeom>
          </p:spPr>
        </p:pic>
        <p:sp>
          <p:nvSpPr>
            <p:cNvPr id="20" name="object 20"/>
            <p:cNvSpPr/>
            <p:nvPr/>
          </p:nvSpPr>
          <p:spPr>
            <a:xfrm>
              <a:off x="1689989" y="2642907"/>
              <a:ext cx="1426210" cy="314325"/>
            </a:xfrm>
            <a:custGeom>
              <a:avLst/>
              <a:gdLst/>
              <a:ahLst/>
              <a:cxnLst/>
              <a:rect l="l" t="t" r="r" b="b"/>
              <a:pathLst>
                <a:path w="1426210" h="314325">
                  <a:moveTo>
                    <a:pt x="210413" y="314236"/>
                  </a:moveTo>
                  <a:lnTo>
                    <a:pt x="206438" y="309778"/>
                  </a:lnTo>
                  <a:lnTo>
                    <a:pt x="201447" y="307555"/>
                  </a:lnTo>
                  <a:lnTo>
                    <a:pt x="14947" y="307555"/>
                  </a:lnTo>
                  <a:lnTo>
                    <a:pt x="8966" y="307555"/>
                  </a:lnTo>
                  <a:lnTo>
                    <a:pt x="3987" y="309778"/>
                  </a:lnTo>
                  <a:lnTo>
                    <a:pt x="0" y="314236"/>
                  </a:lnTo>
                  <a:lnTo>
                    <a:pt x="210413" y="314236"/>
                  </a:lnTo>
                  <a:close/>
                </a:path>
                <a:path w="1426210" h="314325">
                  <a:moveTo>
                    <a:pt x="816127" y="314236"/>
                  </a:moveTo>
                  <a:lnTo>
                    <a:pt x="814705" y="310235"/>
                  </a:lnTo>
                  <a:lnTo>
                    <a:pt x="812266" y="307009"/>
                  </a:lnTo>
                  <a:lnTo>
                    <a:pt x="805319" y="302094"/>
                  </a:lnTo>
                  <a:lnTo>
                    <a:pt x="801458" y="300863"/>
                  </a:lnTo>
                  <a:lnTo>
                    <a:pt x="616686" y="300863"/>
                  </a:lnTo>
                  <a:lnTo>
                    <a:pt x="612444" y="300863"/>
                  </a:lnTo>
                  <a:lnTo>
                    <a:pt x="608584" y="302094"/>
                  </a:lnTo>
                  <a:lnTo>
                    <a:pt x="601637" y="307009"/>
                  </a:lnTo>
                  <a:lnTo>
                    <a:pt x="599198" y="310235"/>
                  </a:lnTo>
                  <a:lnTo>
                    <a:pt x="597776" y="314236"/>
                  </a:lnTo>
                  <a:lnTo>
                    <a:pt x="816127" y="314236"/>
                  </a:lnTo>
                  <a:close/>
                </a:path>
                <a:path w="1426210" h="314325">
                  <a:moveTo>
                    <a:pt x="1425702" y="17399"/>
                  </a:moveTo>
                  <a:lnTo>
                    <a:pt x="1408303" y="0"/>
                  </a:lnTo>
                  <a:lnTo>
                    <a:pt x="1225118" y="0"/>
                  </a:lnTo>
                  <a:lnTo>
                    <a:pt x="1222463" y="0"/>
                  </a:lnTo>
                  <a:lnTo>
                    <a:pt x="1205064" y="17399"/>
                  </a:lnTo>
                  <a:lnTo>
                    <a:pt x="1205064" y="314236"/>
                  </a:lnTo>
                  <a:lnTo>
                    <a:pt x="1425702" y="314236"/>
                  </a:lnTo>
                  <a:lnTo>
                    <a:pt x="1425702" y="17399"/>
                  </a:lnTo>
                  <a:close/>
                </a:path>
              </a:pathLst>
            </a:custGeom>
            <a:solidFill>
              <a:srgbClr val="4AB1BE"/>
            </a:solidFill>
          </p:spPr>
          <p:txBody>
            <a:bodyPr wrap="square" lIns="0" tIns="0" rIns="0" bIns="0" rtlCol="0"/>
            <a:lstStyle/>
            <a:p>
              <a:endParaRPr/>
            </a:p>
          </p:txBody>
        </p:sp>
        <p:pic>
          <p:nvPicPr>
            <p:cNvPr id="21" name="object 21"/>
            <p:cNvPicPr/>
            <p:nvPr/>
          </p:nvPicPr>
          <p:blipFill>
            <a:blip r:embed="rId4" cstate="email">
              <a:extLst>
                <a:ext uri="{28A0092B-C50C-407E-A947-70E740481C1C}">
                  <a14:useLocalDpi xmlns:a14="http://schemas.microsoft.com/office/drawing/2010/main"/>
                </a:ext>
              </a:extLst>
            </a:blip>
            <a:stretch>
              <a:fillRect/>
            </a:stretch>
          </p:blipFill>
          <p:spPr>
            <a:xfrm>
              <a:off x="3503486" y="2729816"/>
              <a:ext cx="220639" cy="227325"/>
            </a:xfrm>
            <a:prstGeom prst="rect">
              <a:avLst/>
            </a:prstGeom>
          </p:spPr>
        </p:pic>
        <p:sp>
          <p:nvSpPr>
            <p:cNvPr id="22" name="object 22"/>
            <p:cNvSpPr/>
            <p:nvPr/>
          </p:nvSpPr>
          <p:spPr>
            <a:xfrm>
              <a:off x="4110337" y="2950456"/>
              <a:ext cx="210820" cy="6985"/>
            </a:xfrm>
            <a:custGeom>
              <a:avLst/>
              <a:gdLst/>
              <a:ahLst/>
              <a:cxnLst/>
              <a:rect l="l" t="t" r="r" b="b"/>
              <a:pathLst>
                <a:path w="210820" h="6985">
                  <a:moveTo>
                    <a:pt x="210423" y="6686"/>
                  </a:moveTo>
                  <a:lnTo>
                    <a:pt x="0" y="6686"/>
                  </a:lnTo>
                  <a:lnTo>
                    <a:pt x="3987" y="2228"/>
                  </a:lnTo>
                  <a:lnTo>
                    <a:pt x="8970" y="0"/>
                  </a:lnTo>
                  <a:lnTo>
                    <a:pt x="14950" y="0"/>
                  </a:lnTo>
                  <a:lnTo>
                    <a:pt x="201453" y="0"/>
                  </a:lnTo>
                  <a:lnTo>
                    <a:pt x="206437" y="2228"/>
                  </a:lnTo>
                  <a:lnTo>
                    <a:pt x="210423" y="6686"/>
                  </a:lnTo>
                  <a:close/>
                </a:path>
              </a:pathLst>
            </a:custGeom>
            <a:solidFill>
              <a:srgbClr val="4AB1BE"/>
            </a:solidFill>
          </p:spPr>
          <p:txBody>
            <a:bodyPr wrap="square" lIns="0" tIns="0" rIns="0" bIns="0" rtlCol="0"/>
            <a:lstStyle/>
            <a:p>
              <a:endParaRPr/>
            </a:p>
          </p:txBody>
        </p:sp>
        <p:pic>
          <p:nvPicPr>
            <p:cNvPr id="23" name="object 23"/>
            <p:cNvPicPr/>
            <p:nvPr/>
          </p:nvPicPr>
          <p:blipFill>
            <a:blip r:embed="rId5" cstate="email">
              <a:extLst>
                <a:ext uri="{28A0092B-C50C-407E-A947-70E740481C1C}">
                  <a14:useLocalDpi xmlns:a14="http://schemas.microsoft.com/office/drawing/2010/main"/>
                </a:ext>
              </a:extLst>
            </a:blip>
            <a:stretch>
              <a:fillRect/>
            </a:stretch>
          </p:blipFill>
          <p:spPr>
            <a:xfrm>
              <a:off x="4713659" y="2843479"/>
              <a:ext cx="220639" cy="113662"/>
            </a:xfrm>
            <a:prstGeom prst="rect">
              <a:avLst/>
            </a:prstGeom>
          </p:spPr>
        </p:pic>
        <p:sp>
          <p:nvSpPr>
            <p:cNvPr id="24" name="object 24"/>
            <p:cNvSpPr/>
            <p:nvPr/>
          </p:nvSpPr>
          <p:spPr>
            <a:xfrm>
              <a:off x="5315394" y="2903664"/>
              <a:ext cx="1437640" cy="53975"/>
            </a:xfrm>
            <a:custGeom>
              <a:avLst/>
              <a:gdLst/>
              <a:ahLst/>
              <a:cxnLst/>
              <a:rect l="l" t="t" r="r" b="b"/>
              <a:pathLst>
                <a:path w="1437640" h="53975">
                  <a:moveTo>
                    <a:pt x="220637" y="37452"/>
                  </a:moveTo>
                  <a:lnTo>
                    <a:pt x="203238" y="20053"/>
                  </a:lnTo>
                  <a:lnTo>
                    <a:pt x="20066" y="20053"/>
                  </a:lnTo>
                  <a:lnTo>
                    <a:pt x="17399" y="20053"/>
                  </a:lnTo>
                  <a:lnTo>
                    <a:pt x="0" y="37452"/>
                  </a:lnTo>
                  <a:lnTo>
                    <a:pt x="0" y="53479"/>
                  </a:lnTo>
                  <a:lnTo>
                    <a:pt x="220637" y="53479"/>
                  </a:lnTo>
                  <a:lnTo>
                    <a:pt x="220637" y="37452"/>
                  </a:lnTo>
                  <a:close/>
                </a:path>
                <a:path w="1437640" h="53975">
                  <a:moveTo>
                    <a:pt x="829068" y="37452"/>
                  </a:moveTo>
                  <a:lnTo>
                    <a:pt x="811669" y="20053"/>
                  </a:lnTo>
                  <a:lnTo>
                    <a:pt x="628484" y="20053"/>
                  </a:lnTo>
                  <a:lnTo>
                    <a:pt x="625830" y="20053"/>
                  </a:lnTo>
                  <a:lnTo>
                    <a:pt x="608431" y="37452"/>
                  </a:lnTo>
                  <a:lnTo>
                    <a:pt x="608431" y="53479"/>
                  </a:lnTo>
                  <a:lnTo>
                    <a:pt x="829068" y="53479"/>
                  </a:lnTo>
                  <a:lnTo>
                    <a:pt x="829068" y="37452"/>
                  </a:lnTo>
                  <a:close/>
                </a:path>
                <a:path w="1437640" h="53975">
                  <a:moveTo>
                    <a:pt x="1437500" y="17399"/>
                  </a:moveTo>
                  <a:lnTo>
                    <a:pt x="1420101" y="0"/>
                  </a:lnTo>
                  <a:lnTo>
                    <a:pt x="1236916" y="0"/>
                  </a:lnTo>
                  <a:lnTo>
                    <a:pt x="1234262" y="0"/>
                  </a:lnTo>
                  <a:lnTo>
                    <a:pt x="1216863" y="17399"/>
                  </a:lnTo>
                  <a:lnTo>
                    <a:pt x="1216863" y="53479"/>
                  </a:lnTo>
                  <a:lnTo>
                    <a:pt x="1437500" y="53479"/>
                  </a:lnTo>
                  <a:lnTo>
                    <a:pt x="1437500" y="17399"/>
                  </a:lnTo>
                  <a:close/>
                </a:path>
              </a:pathLst>
            </a:custGeom>
            <a:solidFill>
              <a:srgbClr val="4AB1BE"/>
            </a:solidFill>
          </p:spPr>
          <p:txBody>
            <a:bodyPr wrap="square" lIns="0" tIns="0" rIns="0" bIns="0" rtlCol="0"/>
            <a:lstStyle/>
            <a:p>
              <a:endParaRPr/>
            </a:p>
          </p:txBody>
        </p:sp>
        <p:pic>
          <p:nvPicPr>
            <p:cNvPr id="25" name="object 25"/>
            <p:cNvPicPr/>
            <p:nvPr/>
          </p:nvPicPr>
          <p:blipFill>
            <a:blip r:embed="rId6" cstate="email">
              <a:extLst>
                <a:ext uri="{28A0092B-C50C-407E-A947-70E740481C1C}">
                  <a14:useLocalDpi xmlns:a14="http://schemas.microsoft.com/office/drawing/2010/main"/>
                </a:ext>
              </a:extLst>
            </a:blip>
            <a:stretch>
              <a:fillRect/>
            </a:stretch>
          </p:blipFill>
          <p:spPr>
            <a:xfrm>
              <a:off x="7134006" y="2957142"/>
              <a:ext cx="220639" cy="120348"/>
            </a:xfrm>
            <a:prstGeom prst="rect">
              <a:avLst/>
            </a:prstGeom>
          </p:spPr>
        </p:pic>
        <p:pic>
          <p:nvPicPr>
            <p:cNvPr id="26" name="object 26"/>
            <p:cNvPicPr/>
            <p:nvPr/>
          </p:nvPicPr>
          <p:blipFill>
            <a:blip r:embed="rId7" cstate="email">
              <a:extLst>
                <a:ext uri="{28A0092B-C50C-407E-A947-70E740481C1C}">
                  <a14:useLocalDpi xmlns:a14="http://schemas.microsoft.com/office/drawing/2010/main"/>
                </a:ext>
              </a:extLst>
            </a:blip>
            <a:stretch>
              <a:fillRect/>
            </a:stretch>
          </p:blipFill>
          <p:spPr>
            <a:xfrm>
              <a:off x="1059836" y="2743384"/>
              <a:ext cx="254661" cy="78200"/>
            </a:xfrm>
            <a:prstGeom prst="rect">
              <a:avLst/>
            </a:prstGeom>
          </p:spPr>
        </p:pic>
      </p:grpSp>
      <p:sp>
        <p:nvSpPr>
          <p:cNvPr id="27" name="object 27">
            <a:extLst>
              <a:ext uri="{C183D7F6-B498-43B3-948B-1728B52AA6E4}">
                <adec:decorative xmlns:adec="http://schemas.microsoft.com/office/drawing/2017/decorative" val="0"/>
              </a:ext>
            </a:extLst>
          </p:cNvPr>
          <p:cNvSpPr txBox="1"/>
          <p:nvPr/>
        </p:nvSpPr>
        <p:spPr>
          <a:xfrm>
            <a:off x="5364999" y="2443208"/>
            <a:ext cx="1473855" cy="226557"/>
          </a:xfrm>
          <a:prstGeom prst="rect">
            <a:avLst/>
          </a:prstGeom>
        </p:spPr>
        <p:txBody>
          <a:bodyPr vert="horz" wrap="square" lIns="0" tIns="67657" rIns="0" bIns="0" rtlCol="0">
            <a:spAutoFit/>
          </a:bodyPr>
          <a:lstStyle/>
          <a:p>
            <a:pPr algn="ctr">
              <a:lnSpc>
                <a:spcPct val="100000"/>
              </a:lnSpc>
              <a:spcBef>
                <a:spcPts val="533"/>
              </a:spcBef>
            </a:pPr>
            <a:r>
              <a:rPr sz="1090">
                <a:solidFill>
                  <a:srgbClr val="004F72"/>
                </a:solidFill>
                <a:latin typeface="Arial MT"/>
                <a:cs typeface="Arial MT"/>
              </a:rPr>
              <a:t>HEALTH</a:t>
            </a:r>
            <a:r>
              <a:rPr sz="1090" spc="-18">
                <a:solidFill>
                  <a:srgbClr val="004F72"/>
                </a:solidFill>
                <a:latin typeface="Arial MT"/>
                <a:cs typeface="Arial MT"/>
              </a:rPr>
              <a:t> </a:t>
            </a:r>
            <a:r>
              <a:rPr sz="1090" spc="-12">
                <a:solidFill>
                  <a:srgbClr val="004F72"/>
                </a:solidFill>
                <a:latin typeface="Arial MT"/>
                <a:cs typeface="Arial MT"/>
              </a:rPr>
              <a:t>INDICATORS</a:t>
            </a:r>
            <a:endParaRPr sz="1090">
              <a:latin typeface="Arial MT"/>
              <a:cs typeface="Arial MT"/>
            </a:endParaRPr>
          </a:p>
          <a:p>
            <a:pPr algn="ctr">
              <a:lnSpc>
                <a:spcPct val="100000"/>
              </a:lnSpc>
              <a:spcBef>
                <a:spcPts val="333"/>
              </a:spcBef>
            </a:pPr>
            <a:r>
              <a:rPr sz="787">
                <a:solidFill>
                  <a:srgbClr val="293140"/>
                </a:solidFill>
                <a:latin typeface="Arial MT"/>
                <a:cs typeface="Arial MT"/>
              </a:rPr>
              <a:t>Oct-24</a:t>
            </a:r>
            <a:r>
              <a:rPr sz="787" spc="163">
                <a:solidFill>
                  <a:srgbClr val="293140"/>
                </a:solidFill>
                <a:latin typeface="Arial MT"/>
                <a:cs typeface="Arial MT"/>
              </a:rPr>
              <a:t> </a:t>
            </a:r>
            <a:r>
              <a:rPr sz="787">
                <a:solidFill>
                  <a:srgbClr val="293140"/>
                </a:solidFill>
                <a:latin typeface="Arial MT"/>
                <a:cs typeface="Arial MT"/>
              </a:rPr>
              <a:t>|</a:t>
            </a:r>
            <a:r>
              <a:rPr sz="787" spc="163">
                <a:solidFill>
                  <a:srgbClr val="293140"/>
                </a:solidFill>
                <a:latin typeface="Arial MT"/>
                <a:cs typeface="Arial MT"/>
              </a:rPr>
              <a:t> </a:t>
            </a:r>
            <a:r>
              <a:rPr sz="787">
                <a:solidFill>
                  <a:srgbClr val="293140"/>
                </a:solidFill>
                <a:latin typeface="Arial MT"/>
                <a:cs typeface="Arial MT"/>
              </a:rPr>
              <a:t>Sep-</a:t>
            </a:r>
            <a:r>
              <a:rPr sz="787" spc="-30">
                <a:solidFill>
                  <a:srgbClr val="293140"/>
                </a:solidFill>
                <a:latin typeface="Arial MT"/>
                <a:cs typeface="Arial MT"/>
              </a:rPr>
              <a:t>25</a:t>
            </a:r>
            <a:endParaRPr sz="787">
              <a:latin typeface="Arial MT"/>
              <a:cs typeface="Arial MT"/>
            </a:endParaRPr>
          </a:p>
        </p:txBody>
      </p:sp>
      <p:sp>
        <p:nvSpPr>
          <p:cNvPr id="51" name="object 51"/>
          <p:cNvSpPr txBox="1"/>
          <p:nvPr/>
        </p:nvSpPr>
        <p:spPr>
          <a:xfrm>
            <a:off x="2359240" y="3984978"/>
            <a:ext cx="641976" cy="86471"/>
          </a:xfrm>
          <a:prstGeom prst="rect">
            <a:avLst/>
          </a:prstGeom>
        </p:spPr>
        <p:txBody>
          <a:bodyPr vert="horz" wrap="square" lIns="0" tIns="13839" rIns="0" bIns="0" rtlCol="0">
            <a:spAutoFit/>
          </a:bodyPr>
          <a:lstStyle/>
          <a:p>
            <a:pPr marL="15377">
              <a:lnSpc>
                <a:spcPct val="100000"/>
              </a:lnSpc>
              <a:spcBef>
                <a:spcPts val="109"/>
              </a:spcBef>
            </a:pPr>
            <a:r>
              <a:rPr sz="908" spc="-24">
                <a:solidFill>
                  <a:srgbClr val="333333"/>
                </a:solidFill>
                <a:latin typeface="Arial MT"/>
                <a:cs typeface="Arial MT"/>
              </a:rPr>
              <a:t>CHD</a:t>
            </a:r>
            <a:r>
              <a:rPr sz="908" spc="-30">
                <a:solidFill>
                  <a:srgbClr val="333333"/>
                </a:solidFill>
                <a:latin typeface="Arial MT"/>
                <a:cs typeface="Arial MT"/>
              </a:rPr>
              <a:t> </a:t>
            </a:r>
            <a:r>
              <a:rPr sz="908" spc="-12">
                <a:solidFill>
                  <a:srgbClr val="333333"/>
                </a:solidFill>
                <a:latin typeface="Arial MT"/>
                <a:cs typeface="Arial MT"/>
              </a:rPr>
              <a:t>Stroke</a:t>
            </a:r>
            <a:endParaRPr sz="908">
              <a:latin typeface="Arial MT"/>
              <a:cs typeface="Arial MT"/>
            </a:endParaRPr>
          </a:p>
        </p:txBody>
      </p:sp>
      <p:sp>
        <p:nvSpPr>
          <p:cNvPr id="28" name="object 28"/>
          <p:cNvSpPr txBox="1"/>
          <p:nvPr/>
        </p:nvSpPr>
        <p:spPr>
          <a:xfrm>
            <a:off x="2518267" y="3281948"/>
            <a:ext cx="328292"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£1,865</a:t>
            </a:r>
            <a:endParaRPr sz="726">
              <a:latin typeface="Arial MT"/>
              <a:cs typeface="Arial MT"/>
            </a:endParaRPr>
          </a:p>
        </p:txBody>
      </p:sp>
      <p:pic>
        <p:nvPicPr>
          <p:cNvPr id="29" name="object 29">
            <a:extLst>
              <a:ext uri="{C183D7F6-B498-43B3-948B-1728B52AA6E4}">
                <adec:decorative xmlns:adec="http://schemas.microsoft.com/office/drawing/2017/decorative" val="1"/>
              </a:ext>
            </a:extLst>
          </p:cNvPr>
          <p:cNvPicPr/>
          <p:nvPr/>
        </p:nvPicPr>
        <p:blipFill>
          <a:blip r:embed="rId8" cstate="email">
            <a:extLst>
              <a:ext uri="{28A0092B-C50C-407E-A947-70E740481C1C}">
                <a14:useLocalDpi xmlns:a14="http://schemas.microsoft.com/office/drawing/2010/main"/>
              </a:ext>
            </a:extLst>
          </a:blip>
          <a:stretch>
            <a:fillRect/>
          </a:stretch>
        </p:blipFill>
        <p:spPr>
          <a:xfrm>
            <a:off x="3305000" y="3434920"/>
            <a:ext cx="227017" cy="81777"/>
          </a:xfrm>
          <a:prstGeom prst="rect">
            <a:avLst/>
          </a:prstGeom>
        </p:spPr>
      </p:pic>
      <p:sp>
        <p:nvSpPr>
          <p:cNvPr id="52" name="object 52"/>
          <p:cNvSpPr txBox="1"/>
          <p:nvPr/>
        </p:nvSpPr>
        <p:spPr>
          <a:xfrm>
            <a:off x="3214154" y="3984978"/>
            <a:ext cx="400563" cy="146582"/>
          </a:xfrm>
          <a:prstGeom prst="rect">
            <a:avLst/>
          </a:prstGeom>
        </p:spPr>
        <p:txBody>
          <a:bodyPr vert="horz" wrap="square" lIns="0" tIns="32291" rIns="0" bIns="0" rtlCol="0">
            <a:spAutoFit/>
          </a:bodyPr>
          <a:lstStyle/>
          <a:p>
            <a:pPr marL="15377" marR="6151" indent="15377">
              <a:lnSpc>
                <a:spcPts val="957"/>
              </a:lnSpc>
              <a:spcBef>
                <a:spcPts val="254"/>
              </a:spcBef>
            </a:pPr>
            <a:r>
              <a:rPr sz="908" spc="-12">
                <a:solidFill>
                  <a:srgbClr val="333333"/>
                </a:solidFill>
                <a:latin typeface="Arial MT"/>
                <a:cs typeface="Arial MT"/>
              </a:rPr>
              <a:t>Breast Cancer</a:t>
            </a:r>
            <a:endParaRPr sz="908">
              <a:latin typeface="Arial MT"/>
              <a:cs typeface="Arial MT"/>
            </a:endParaRPr>
          </a:p>
        </p:txBody>
      </p:sp>
      <p:sp>
        <p:nvSpPr>
          <p:cNvPr id="30" name="object 30"/>
          <p:cNvSpPr txBox="1"/>
          <p:nvPr/>
        </p:nvSpPr>
        <p:spPr>
          <a:xfrm>
            <a:off x="3295401" y="3395282"/>
            <a:ext cx="246796" cy="74128"/>
          </a:xfrm>
          <a:prstGeom prst="rect">
            <a:avLst/>
          </a:prstGeom>
        </p:spPr>
        <p:txBody>
          <a:bodyPr vert="horz" wrap="square" lIns="0" tIns="19990" rIns="0" bIns="0" rtlCol="0">
            <a:spAutoFit/>
          </a:bodyPr>
          <a:lstStyle/>
          <a:p>
            <a:pPr marL="15377">
              <a:lnSpc>
                <a:spcPct val="100000"/>
              </a:lnSpc>
              <a:spcBef>
                <a:spcPts val="157"/>
              </a:spcBef>
            </a:pPr>
            <a:r>
              <a:rPr sz="726" spc="-24">
                <a:latin typeface="Arial MT"/>
                <a:cs typeface="Arial MT"/>
              </a:rPr>
              <a:t>£145</a:t>
            </a:r>
            <a:endParaRPr sz="726">
              <a:latin typeface="Arial MT"/>
              <a:cs typeface="Arial MT"/>
            </a:endParaRPr>
          </a:p>
        </p:txBody>
      </p:sp>
      <p:pic>
        <p:nvPicPr>
          <p:cNvPr id="31" name="object 31">
            <a:extLst>
              <a:ext uri="{C183D7F6-B498-43B3-948B-1728B52AA6E4}">
                <adec:decorative xmlns:adec="http://schemas.microsoft.com/office/drawing/2017/decorative" val="1"/>
              </a:ext>
            </a:extLst>
          </p:cNvPr>
          <p:cNvPicPr/>
          <p:nvPr/>
        </p:nvPicPr>
        <p:blipFill>
          <a:blip r:embed="rId9" cstate="email">
            <a:extLst>
              <a:ext uri="{28A0092B-C50C-407E-A947-70E740481C1C}">
                <a14:useLocalDpi xmlns:a14="http://schemas.microsoft.com/office/drawing/2010/main"/>
              </a:ext>
            </a:extLst>
          </a:blip>
          <a:stretch>
            <a:fillRect/>
          </a:stretch>
        </p:blipFill>
        <p:spPr>
          <a:xfrm>
            <a:off x="4028028" y="3426824"/>
            <a:ext cx="238743" cy="81777"/>
          </a:xfrm>
          <a:prstGeom prst="rect">
            <a:avLst/>
          </a:prstGeom>
        </p:spPr>
      </p:pic>
      <p:sp>
        <p:nvSpPr>
          <p:cNvPr id="53" name="object 53"/>
          <p:cNvSpPr txBox="1"/>
          <p:nvPr/>
        </p:nvSpPr>
        <p:spPr>
          <a:xfrm>
            <a:off x="3947873" y="3984978"/>
            <a:ext cx="400563" cy="146582"/>
          </a:xfrm>
          <a:prstGeom prst="rect">
            <a:avLst/>
          </a:prstGeom>
        </p:spPr>
        <p:txBody>
          <a:bodyPr vert="horz" wrap="square" lIns="0" tIns="32291" rIns="0" bIns="0" rtlCol="0">
            <a:spAutoFit/>
          </a:bodyPr>
          <a:lstStyle/>
          <a:p>
            <a:pPr marL="15377" marR="6151" indent="33061">
              <a:lnSpc>
                <a:spcPts val="957"/>
              </a:lnSpc>
              <a:spcBef>
                <a:spcPts val="254"/>
              </a:spcBef>
            </a:pPr>
            <a:r>
              <a:rPr sz="908" spc="-12">
                <a:solidFill>
                  <a:srgbClr val="333333"/>
                </a:solidFill>
                <a:latin typeface="Arial MT"/>
                <a:cs typeface="Arial MT"/>
              </a:rPr>
              <a:t>Colon Cancer</a:t>
            </a:r>
            <a:endParaRPr sz="908">
              <a:latin typeface="Arial MT"/>
              <a:cs typeface="Arial MT"/>
            </a:endParaRPr>
          </a:p>
        </p:txBody>
      </p:sp>
      <p:sp>
        <p:nvSpPr>
          <p:cNvPr id="32" name="object 32"/>
          <p:cNvSpPr txBox="1"/>
          <p:nvPr/>
        </p:nvSpPr>
        <p:spPr>
          <a:xfrm>
            <a:off x="4018428" y="3387186"/>
            <a:ext cx="258328" cy="74128"/>
          </a:xfrm>
          <a:prstGeom prst="rect">
            <a:avLst/>
          </a:prstGeom>
        </p:spPr>
        <p:txBody>
          <a:bodyPr vert="horz" wrap="square" lIns="0" tIns="19990" rIns="0" bIns="0" rtlCol="0">
            <a:spAutoFit/>
          </a:bodyPr>
          <a:lstStyle/>
          <a:p>
            <a:pPr marL="15377">
              <a:lnSpc>
                <a:spcPct val="100000"/>
              </a:lnSpc>
              <a:spcBef>
                <a:spcPts val="157"/>
              </a:spcBef>
            </a:pPr>
            <a:r>
              <a:rPr sz="726" spc="-24">
                <a:latin typeface="Arial MT"/>
                <a:cs typeface="Arial MT"/>
              </a:rPr>
              <a:t>£256</a:t>
            </a:r>
            <a:endParaRPr sz="726">
              <a:latin typeface="Arial MT"/>
              <a:cs typeface="Arial MT"/>
            </a:endParaRPr>
          </a:p>
        </p:txBody>
      </p:sp>
      <p:pic>
        <p:nvPicPr>
          <p:cNvPr id="33" name="object 33">
            <a:extLst>
              <a:ext uri="{C183D7F6-B498-43B3-948B-1728B52AA6E4}">
                <adec:decorative xmlns:adec="http://schemas.microsoft.com/office/drawing/2017/decorative" val="1"/>
              </a:ext>
            </a:extLst>
          </p:cNvPr>
          <p:cNvPicPr/>
          <p:nvPr/>
        </p:nvPicPr>
        <p:blipFill>
          <a:blip r:embed="rId10" cstate="email">
            <a:extLst>
              <a:ext uri="{28A0092B-C50C-407E-A947-70E740481C1C}">
                <a14:useLocalDpi xmlns:a14="http://schemas.microsoft.com/office/drawing/2010/main"/>
              </a:ext>
            </a:extLst>
          </a:blip>
          <a:stretch>
            <a:fillRect/>
          </a:stretch>
        </p:blipFill>
        <p:spPr>
          <a:xfrm>
            <a:off x="4716744" y="3062540"/>
            <a:ext cx="333250" cy="94682"/>
          </a:xfrm>
          <a:prstGeom prst="rect">
            <a:avLst/>
          </a:prstGeom>
        </p:spPr>
      </p:pic>
      <p:sp>
        <p:nvSpPr>
          <p:cNvPr id="54" name="object 54"/>
          <p:cNvSpPr txBox="1"/>
          <p:nvPr/>
        </p:nvSpPr>
        <p:spPr>
          <a:xfrm>
            <a:off x="4633145" y="3984978"/>
            <a:ext cx="497436" cy="146582"/>
          </a:xfrm>
          <a:prstGeom prst="rect">
            <a:avLst/>
          </a:prstGeom>
        </p:spPr>
        <p:txBody>
          <a:bodyPr vert="horz" wrap="square" lIns="0" tIns="32291" rIns="0" bIns="0" rtlCol="0">
            <a:spAutoFit/>
          </a:bodyPr>
          <a:lstStyle/>
          <a:p>
            <a:pPr marL="15377" marR="6151" indent="63045">
              <a:lnSpc>
                <a:spcPts val="957"/>
              </a:lnSpc>
              <a:spcBef>
                <a:spcPts val="254"/>
              </a:spcBef>
            </a:pPr>
            <a:r>
              <a:rPr sz="908" spc="-12">
                <a:solidFill>
                  <a:srgbClr val="333333"/>
                </a:solidFill>
                <a:latin typeface="Arial MT"/>
                <a:cs typeface="Arial MT"/>
              </a:rPr>
              <a:t>Type</a:t>
            </a:r>
            <a:r>
              <a:rPr sz="908" spc="-48">
                <a:solidFill>
                  <a:srgbClr val="333333"/>
                </a:solidFill>
                <a:latin typeface="Arial MT"/>
                <a:cs typeface="Arial MT"/>
              </a:rPr>
              <a:t> </a:t>
            </a:r>
            <a:r>
              <a:rPr sz="908" spc="-61">
                <a:solidFill>
                  <a:srgbClr val="333333"/>
                </a:solidFill>
                <a:latin typeface="Arial MT"/>
                <a:cs typeface="Arial MT"/>
              </a:rPr>
              <a:t>2</a:t>
            </a:r>
            <a:r>
              <a:rPr sz="908" spc="-12">
                <a:solidFill>
                  <a:srgbClr val="333333"/>
                </a:solidFill>
                <a:latin typeface="Arial MT"/>
                <a:cs typeface="Arial MT"/>
              </a:rPr>
              <a:t> Diabetes</a:t>
            </a:r>
            <a:endParaRPr sz="908">
              <a:latin typeface="Arial MT"/>
              <a:cs typeface="Arial MT"/>
            </a:endParaRPr>
          </a:p>
        </p:txBody>
      </p:sp>
      <p:sp>
        <p:nvSpPr>
          <p:cNvPr id="34" name="object 34"/>
          <p:cNvSpPr txBox="1"/>
          <p:nvPr/>
        </p:nvSpPr>
        <p:spPr>
          <a:xfrm>
            <a:off x="4707145" y="3022902"/>
            <a:ext cx="354433"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£6,060</a:t>
            </a:r>
            <a:endParaRPr sz="726">
              <a:latin typeface="Arial MT"/>
              <a:cs typeface="Arial MT"/>
            </a:endParaRPr>
          </a:p>
        </p:txBody>
      </p:sp>
      <p:pic>
        <p:nvPicPr>
          <p:cNvPr id="35" name="object 35">
            <a:extLst>
              <a:ext uri="{C183D7F6-B498-43B3-948B-1728B52AA6E4}">
                <adec:decorative xmlns:adec="http://schemas.microsoft.com/office/drawing/2017/decorative" val="1"/>
              </a:ext>
            </a:extLst>
          </p:cNvPr>
          <p:cNvPicPr/>
          <p:nvPr/>
        </p:nvPicPr>
        <p:blipFill>
          <a:blip r:embed="rId11" cstate="email">
            <a:extLst>
              <a:ext uri="{28A0092B-C50C-407E-A947-70E740481C1C}">
                <a14:useLocalDpi xmlns:a14="http://schemas.microsoft.com/office/drawing/2010/main"/>
              </a:ext>
            </a:extLst>
          </a:blip>
          <a:stretch>
            <a:fillRect/>
          </a:stretch>
        </p:blipFill>
        <p:spPr>
          <a:xfrm>
            <a:off x="5455313" y="3167777"/>
            <a:ext cx="330024" cy="94682"/>
          </a:xfrm>
          <a:prstGeom prst="rect">
            <a:avLst/>
          </a:prstGeom>
        </p:spPr>
      </p:pic>
      <p:sp>
        <p:nvSpPr>
          <p:cNvPr id="55" name="object 55"/>
          <p:cNvSpPr txBox="1"/>
          <p:nvPr/>
        </p:nvSpPr>
        <p:spPr>
          <a:xfrm>
            <a:off x="5335908" y="3984978"/>
            <a:ext cx="558172"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Dementia</a:t>
            </a:r>
            <a:endParaRPr sz="908">
              <a:latin typeface="Arial MT"/>
              <a:cs typeface="Arial MT"/>
            </a:endParaRPr>
          </a:p>
        </p:txBody>
      </p:sp>
      <p:sp>
        <p:nvSpPr>
          <p:cNvPr id="36" name="object 36"/>
          <p:cNvSpPr txBox="1"/>
          <p:nvPr/>
        </p:nvSpPr>
        <p:spPr>
          <a:xfrm>
            <a:off x="5445714" y="3128139"/>
            <a:ext cx="350588"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£4,347</a:t>
            </a:r>
            <a:endParaRPr sz="726">
              <a:latin typeface="Arial MT"/>
              <a:cs typeface="Arial MT"/>
            </a:endParaRPr>
          </a:p>
        </p:txBody>
      </p:sp>
      <p:pic>
        <p:nvPicPr>
          <p:cNvPr id="37" name="object 37">
            <a:extLst>
              <a:ext uri="{C183D7F6-B498-43B3-948B-1728B52AA6E4}">
                <adec:decorative xmlns:adec="http://schemas.microsoft.com/office/drawing/2017/decorative" val="1"/>
              </a:ext>
            </a:extLst>
          </p:cNvPr>
          <p:cNvPicPr/>
          <p:nvPr/>
        </p:nvPicPr>
        <p:blipFill>
          <a:blip r:embed="rId12" cstate="email">
            <a:extLst>
              <a:ext uri="{28A0092B-C50C-407E-A947-70E740481C1C}">
                <a14:useLocalDpi xmlns:a14="http://schemas.microsoft.com/office/drawing/2010/main"/>
              </a:ext>
            </a:extLst>
          </a:blip>
          <a:stretch>
            <a:fillRect/>
          </a:stretch>
        </p:blipFill>
        <p:spPr>
          <a:xfrm>
            <a:off x="6237956" y="3434920"/>
            <a:ext cx="221245" cy="81777"/>
          </a:xfrm>
          <a:prstGeom prst="rect">
            <a:avLst/>
          </a:prstGeom>
        </p:spPr>
      </p:pic>
      <p:sp>
        <p:nvSpPr>
          <p:cNvPr id="56" name="object 56"/>
          <p:cNvSpPr txBox="1"/>
          <p:nvPr/>
        </p:nvSpPr>
        <p:spPr>
          <a:xfrm>
            <a:off x="6037104" y="3984978"/>
            <a:ext cx="623523"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Depression</a:t>
            </a:r>
            <a:endParaRPr sz="908">
              <a:latin typeface="Arial MT"/>
              <a:cs typeface="Arial MT"/>
            </a:endParaRPr>
          </a:p>
        </p:txBody>
      </p:sp>
      <p:sp>
        <p:nvSpPr>
          <p:cNvPr id="38" name="object 38"/>
          <p:cNvSpPr txBox="1"/>
          <p:nvPr/>
        </p:nvSpPr>
        <p:spPr>
          <a:xfrm>
            <a:off x="6228356" y="3395282"/>
            <a:ext cx="242183" cy="74128"/>
          </a:xfrm>
          <a:prstGeom prst="rect">
            <a:avLst/>
          </a:prstGeom>
        </p:spPr>
        <p:txBody>
          <a:bodyPr vert="horz" wrap="square" lIns="0" tIns="19990" rIns="0" bIns="0" rtlCol="0">
            <a:spAutoFit/>
          </a:bodyPr>
          <a:lstStyle/>
          <a:p>
            <a:pPr marL="15377">
              <a:lnSpc>
                <a:spcPct val="100000"/>
              </a:lnSpc>
              <a:spcBef>
                <a:spcPts val="157"/>
              </a:spcBef>
            </a:pPr>
            <a:r>
              <a:rPr sz="726" spc="-24">
                <a:latin typeface="Arial MT"/>
                <a:cs typeface="Arial MT"/>
              </a:rPr>
              <a:t>£163</a:t>
            </a:r>
            <a:endParaRPr sz="726">
              <a:latin typeface="Arial MT"/>
              <a:cs typeface="Arial MT"/>
            </a:endParaRPr>
          </a:p>
        </p:txBody>
      </p:sp>
      <p:pic>
        <p:nvPicPr>
          <p:cNvPr id="39" name="object 39">
            <a:extLst>
              <a:ext uri="{C183D7F6-B498-43B3-948B-1728B52AA6E4}">
                <adec:decorative xmlns:adec="http://schemas.microsoft.com/office/drawing/2017/decorative" val="1"/>
              </a:ext>
            </a:extLst>
          </p:cNvPr>
          <p:cNvPicPr/>
          <p:nvPr/>
        </p:nvPicPr>
        <p:blipFill>
          <a:blip r:embed="rId13" cstate="email">
            <a:extLst>
              <a:ext uri="{28A0092B-C50C-407E-A947-70E740481C1C}">
                <a14:useLocalDpi xmlns:a14="http://schemas.microsoft.com/office/drawing/2010/main"/>
              </a:ext>
            </a:extLst>
          </a:blip>
          <a:stretch>
            <a:fillRect/>
          </a:stretch>
        </p:blipFill>
        <p:spPr>
          <a:xfrm>
            <a:off x="6936442" y="3305396"/>
            <a:ext cx="298230" cy="94682"/>
          </a:xfrm>
          <a:prstGeom prst="rect">
            <a:avLst/>
          </a:prstGeom>
        </p:spPr>
      </p:pic>
      <p:sp>
        <p:nvSpPr>
          <p:cNvPr id="57" name="object 57"/>
          <p:cNvSpPr txBox="1"/>
          <p:nvPr/>
        </p:nvSpPr>
        <p:spPr>
          <a:xfrm>
            <a:off x="6820714" y="3984978"/>
            <a:ext cx="524345" cy="82462"/>
          </a:xfrm>
          <a:prstGeom prst="rect">
            <a:avLst/>
          </a:prstGeom>
        </p:spPr>
        <p:txBody>
          <a:bodyPr vert="horz" wrap="square" lIns="0" tIns="32291" rIns="0" bIns="0" rtlCol="0">
            <a:spAutoFit/>
          </a:bodyPr>
          <a:lstStyle/>
          <a:p>
            <a:pPr marL="15377" marR="6151" indent="153772">
              <a:lnSpc>
                <a:spcPts val="957"/>
              </a:lnSpc>
              <a:spcBef>
                <a:spcPts val="254"/>
              </a:spcBef>
            </a:pPr>
            <a:r>
              <a:rPr sz="908" spc="-30">
                <a:solidFill>
                  <a:srgbClr val="333333"/>
                </a:solidFill>
                <a:latin typeface="Arial MT"/>
                <a:cs typeface="Arial MT"/>
              </a:rPr>
              <a:t>Hip</a:t>
            </a:r>
            <a:r>
              <a:rPr sz="908" spc="-12">
                <a:solidFill>
                  <a:srgbClr val="333333"/>
                </a:solidFill>
                <a:latin typeface="Arial MT"/>
                <a:cs typeface="Arial MT"/>
              </a:rPr>
              <a:t> Fractures</a:t>
            </a:r>
            <a:endParaRPr sz="908">
              <a:latin typeface="Arial MT"/>
              <a:cs typeface="Arial MT"/>
            </a:endParaRPr>
          </a:p>
        </p:txBody>
      </p:sp>
      <p:sp>
        <p:nvSpPr>
          <p:cNvPr id="40" name="object 40"/>
          <p:cNvSpPr txBox="1"/>
          <p:nvPr/>
        </p:nvSpPr>
        <p:spPr>
          <a:xfrm>
            <a:off x="6926844" y="3265758"/>
            <a:ext cx="319066"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£2,217</a:t>
            </a:r>
            <a:endParaRPr sz="726">
              <a:latin typeface="Arial MT"/>
              <a:cs typeface="Arial MT"/>
            </a:endParaRPr>
          </a:p>
        </p:txBody>
      </p:sp>
      <p:pic>
        <p:nvPicPr>
          <p:cNvPr id="41" name="object 41">
            <a:extLst>
              <a:ext uri="{C183D7F6-B498-43B3-948B-1728B52AA6E4}">
                <adec:decorative xmlns:adec="http://schemas.microsoft.com/office/drawing/2017/decorative" val="1"/>
              </a:ext>
            </a:extLst>
          </p:cNvPr>
          <p:cNvPicPr/>
          <p:nvPr/>
        </p:nvPicPr>
        <p:blipFill>
          <a:blip r:embed="rId14" cstate="email">
            <a:extLst>
              <a:ext uri="{28A0092B-C50C-407E-A947-70E740481C1C}">
                <a14:useLocalDpi xmlns:a14="http://schemas.microsoft.com/office/drawing/2010/main"/>
              </a:ext>
            </a:extLst>
          </a:blip>
          <a:stretch>
            <a:fillRect/>
          </a:stretch>
        </p:blipFill>
        <p:spPr>
          <a:xfrm>
            <a:off x="7696499" y="3402539"/>
            <a:ext cx="234622" cy="81777"/>
          </a:xfrm>
          <a:prstGeom prst="rect">
            <a:avLst/>
          </a:prstGeom>
        </p:spPr>
      </p:pic>
      <p:sp>
        <p:nvSpPr>
          <p:cNvPr id="58" name="object 58"/>
          <p:cNvSpPr txBox="1"/>
          <p:nvPr/>
        </p:nvSpPr>
        <p:spPr>
          <a:xfrm>
            <a:off x="7538669" y="3984978"/>
            <a:ext cx="555098"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Back</a:t>
            </a:r>
            <a:r>
              <a:rPr sz="908" spc="-12">
                <a:solidFill>
                  <a:srgbClr val="333333"/>
                </a:solidFill>
                <a:latin typeface="Arial MT"/>
                <a:cs typeface="Arial MT"/>
              </a:rPr>
              <a:t> </a:t>
            </a:r>
            <a:r>
              <a:rPr sz="908" spc="-24">
                <a:solidFill>
                  <a:srgbClr val="333333"/>
                </a:solidFill>
                <a:latin typeface="Arial MT"/>
                <a:cs typeface="Arial MT"/>
              </a:rPr>
              <a:t>Pain</a:t>
            </a:r>
            <a:endParaRPr sz="908">
              <a:latin typeface="Arial MT"/>
              <a:cs typeface="Arial MT"/>
            </a:endParaRPr>
          </a:p>
        </p:txBody>
      </p:sp>
      <p:sp>
        <p:nvSpPr>
          <p:cNvPr id="42" name="object 42"/>
          <p:cNvSpPr txBox="1"/>
          <p:nvPr/>
        </p:nvSpPr>
        <p:spPr>
          <a:xfrm>
            <a:off x="7686899" y="3362901"/>
            <a:ext cx="255253" cy="74128"/>
          </a:xfrm>
          <a:prstGeom prst="rect">
            <a:avLst/>
          </a:prstGeom>
        </p:spPr>
        <p:txBody>
          <a:bodyPr vert="horz" wrap="square" lIns="0" tIns="19990" rIns="0" bIns="0" rtlCol="0">
            <a:spAutoFit/>
          </a:bodyPr>
          <a:lstStyle/>
          <a:p>
            <a:pPr marL="15377">
              <a:lnSpc>
                <a:spcPct val="100000"/>
              </a:lnSpc>
              <a:spcBef>
                <a:spcPts val="157"/>
              </a:spcBef>
            </a:pPr>
            <a:r>
              <a:rPr sz="726" spc="-24">
                <a:latin typeface="Arial MT"/>
                <a:cs typeface="Arial MT"/>
              </a:rPr>
              <a:t>£633</a:t>
            </a:r>
            <a:endParaRPr sz="726">
              <a:latin typeface="Arial MT"/>
              <a:cs typeface="Arial MT"/>
            </a:endParaRPr>
          </a:p>
        </p:txBody>
      </p:sp>
      <p:pic>
        <p:nvPicPr>
          <p:cNvPr id="43" name="object 43">
            <a:extLst>
              <a:ext uri="{C183D7F6-B498-43B3-948B-1728B52AA6E4}">
                <adec:decorative xmlns:adec="http://schemas.microsoft.com/office/drawing/2017/decorative" val="1"/>
              </a:ext>
            </a:extLst>
          </p:cNvPr>
          <p:cNvPicPr/>
          <p:nvPr/>
        </p:nvPicPr>
        <p:blipFill>
          <a:blip r:embed="rId15" cstate="email">
            <a:extLst>
              <a:ext uri="{28A0092B-C50C-407E-A947-70E740481C1C}">
                <a14:useLocalDpi xmlns:a14="http://schemas.microsoft.com/office/drawing/2010/main"/>
              </a:ext>
            </a:extLst>
          </a:blip>
          <a:stretch>
            <a:fillRect/>
          </a:stretch>
        </p:blipFill>
        <p:spPr>
          <a:xfrm>
            <a:off x="8428861" y="3402539"/>
            <a:ext cx="242958" cy="81777"/>
          </a:xfrm>
          <a:prstGeom prst="rect">
            <a:avLst/>
          </a:prstGeom>
        </p:spPr>
      </p:pic>
      <p:sp>
        <p:nvSpPr>
          <p:cNvPr id="59" name="object 59"/>
          <p:cNvSpPr txBox="1"/>
          <p:nvPr/>
        </p:nvSpPr>
        <p:spPr>
          <a:xfrm>
            <a:off x="8206262" y="3984978"/>
            <a:ext cx="780197" cy="146582"/>
          </a:xfrm>
          <a:prstGeom prst="rect">
            <a:avLst/>
          </a:prstGeom>
        </p:spPr>
        <p:txBody>
          <a:bodyPr vert="horz" wrap="square" lIns="0" tIns="32291" rIns="0" bIns="0" rtlCol="0">
            <a:spAutoFit/>
          </a:bodyPr>
          <a:lstStyle/>
          <a:p>
            <a:pPr marL="207592" marR="6151" indent="-192983">
              <a:lnSpc>
                <a:spcPts val="957"/>
              </a:lnSpc>
              <a:spcBef>
                <a:spcPts val="254"/>
              </a:spcBef>
              <a:tabLst>
                <a:tab pos="745792" algn="l"/>
                <a:tab pos="840362" algn="l"/>
              </a:tabLst>
            </a:pPr>
            <a:r>
              <a:rPr sz="908">
                <a:solidFill>
                  <a:srgbClr val="333333"/>
                </a:solidFill>
                <a:latin typeface="Arial MT"/>
                <a:cs typeface="Arial MT"/>
              </a:rPr>
              <a:t>Reduced</a:t>
            </a:r>
            <a:r>
              <a:rPr sz="908" spc="18">
                <a:solidFill>
                  <a:srgbClr val="333333"/>
                </a:solidFill>
                <a:latin typeface="Arial MT"/>
                <a:cs typeface="Arial MT"/>
              </a:rPr>
              <a:t> </a:t>
            </a:r>
            <a:r>
              <a:rPr sz="908" spc="-30">
                <a:solidFill>
                  <a:srgbClr val="333333"/>
                </a:solidFill>
                <a:latin typeface="Arial MT"/>
                <a:cs typeface="Arial MT"/>
              </a:rPr>
              <a:t>GP</a:t>
            </a:r>
            <a:r>
              <a:rPr lang="en-GB" sz="908" spc="-30">
                <a:solidFill>
                  <a:srgbClr val="333333"/>
                </a:solidFill>
                <a:latin typeface="Arial MT"/>
                <a:cs typeface="Arial MT"/>
              </a:rPr>
              <a:t> Visits</a:t>
            </a:r>
            <a:r>
              <a:rPr sz="908">
                <a:solidFill>
                  <a:srgbClr val="333333"/>
                </a:solidFill>
                <a:latin typeface="Arial MT"/>
                <a:cs typeface="Arial MT"/>
              </a:rPr>
              <a:t>	</a:t>
            </a:r>
            <a:endParaRPr sz="908">
              <a:latin typeface="Arial MT"/>
              <a:cs typeface="Arial MT"/>
            </a:endParaRPr>
          </a:p>
        </p:txBody>
      </p:sp>
      <p:sp>
        <p:nvSpPr>
          <p:cNvPr id="44" name="object 44"/>
          <p:cNvSpPr txBox="1"/>
          <p:nvPr/>
        </p:nvSpPr>
        <p:spPr>
          <a:xfrm>
            <a:off x="8419262" y="3362901"/>
            <a:ext cx="264479" cy="74128"/>
          </a:xfrm>
          <a:prstGeom prst="rect">
            <a:avLst/>
          </a:prstGeom>
        </p:spPr>
        <p:txBody>
          <a:bodyPr vert="horz" wrap="square" lIns="0" tIns="19990" rIns="0" bIns="0" rtlCol="0">
            <a:spAutoFit/>
          </a:bodyPr>
          <a:lstStyle/>
          <a:p>
            <a:pPr marL="15377">
              <a:lnSpc>
                <a:spcPct val="100000"/>
              </a:lnSpc>
              <a:spcBef>
                <a:spcPts val="157"/>
              </a:spcBef>
            </a:pPr>
            <a:r>
              <a:rPr sz="726" spc="-24">
                <a:latin typeface="Arial MT"/>
                <a:cs typeface="Arial MT"/>
              </a:rPr>
              <a:t>£699</a:t>
            </a:r>
            <a:endParaRPr sz="726">
              <a:latin typeface="Arial MT"/>
              <a:cs typeface="Arial MT"/>
            </a:endParaRPr>
          </a:p>
        </p:txBody>
      </p:sp>
      <p:pic>
        <p:nvPicPr>
          <p:cNvPr id="45" name="object 45">
            <a:extLst>
              <a:ext uri="{C183D7F6-B498-43B3-948B-1728B52AA6E4}">
                <adec:decorative xmlns:adec="http://schemas.microsoft.com/office/drawing/2017/decorative" val="1"/>
              </a:ext>
            </a:extLst>
          </p:cNvPr>
          <p:cNvPicPr/>
          <p:nvPr/>
        </p:nvPicPr>
        <p:blipFill>
          <a:blip r:embed="rId16" cstate="email">
            <a:extLst>
              <a:ext uri="{28A0092B-C50C-407E-A947-70E740481C1C}">
                <a14:useLocalDpi xmlns:a14="http://schemas.microsoft.com/office/drawing/2010/main"/>
              </a:ext>
            </a:extLst>
          </a:blip>
          <a:stretch>
            <a:fillRect/>
          </a:stretch>
        </p:blipFill>
        <p:spPr>
          <a:xfrm>
            <a:off x="9132264" y="3378253"/>
            <a:ext cx="312589" cy="94682"/>
          </a:xfrm>
          <a:prstGeom prst="rect">
            <a:avLst/>
          </a:prstGeom>
        </p:spPr>
      </p:pic>
      <p:sp>
        <p:nvSpPr>
          <p:cNvPr id="69" name="object 59">
            <a:extLst>
              <a:ext uri="{FF2B5EF4-FFF2-40B4-BE49-F238E27FC236}">
                <a16:creationId xmlns:a16="http://schemas.microsoft.com/office/drawing/2014/main" id="{FE2DFD69-C6A4-B217-F462-C6B3161B57BE}"/>
              </a:ext>
            </a:extLst>
          </p:cNvPr>
          <p:cNvSpPr txBox="1"/>
          <p:nvPr/>
        </p:nvSpPr>
        <p:spPr>
          <a:xfrm>
            <a:off x="8964908" y="3962338"/>
            <a:ext cx="596495" cy="159406"/>
          </a:xfrm>
          <a:prstGeom prst="rect">
            <a:avLst/>
          </a:prstGeom>
        </p:spPr>
        <p:txBody>
          <a:bodyPr vert="horz" wrap="square" lIns="0" tIns="32291" rIns="0" bIns="0" rtlCol="0">
            <a:spAutoFit/>
          </a:bodyPr>
          <a:lstStyle/>
          <a:p>
            <a:pPr marL="207592" marR="6151" indent="-192983" algn="ctr">
              <a:lnSpc>
                <a:spcPts val="957"/>
              </a:lnSpc>
              <a:spcBef>
                <a:spcPts val="254"/>
              </a:spcBef>
              <a:tabLst>
                <a:tab pos="745792" algn="l"/>
                <a:tab pos="840362" algn="l"/>
              </a:tabLst>
            </a:pPr>
            <a:r>
              <a:rPr sz="908" spc="-12">
                <a:solidFill>
                  <a:srgbClr val="333333"/>
                </a:solidFill>
                <a:latin typeface="Arial MT"/>
                <a:cs typeface="Arial MT"/>
              </a:rPr>
              <a:t>Reduced</a:t>
            </a:r>
            <a:r>
              <a:rPr lang="en-GB" sz="908" spc="-12">
                <a:solidFill>
                  <a:srgbClr val="333333"/>
                </a:solidFill>
                <a:latin typeface="Arial MT"/>
                <a:cs typeface="Arial MT"/>
              </a:rPr>
              <a:t> </a:t>
            </a:r>
          </a:p>
          <a:p>
            <a:pPr marL="207592" marR="6151" indent="-192983" algn="ctr">
              <a:lnSpc>
                <a:spcPts val="957"/>
              </a:lnSpc>
              <a:spcBef>
                <a:spcPts val="254"/>
              </a:spcBef>
              <a:tabLst>
                <a:tab pos="745792" algn="l"/>
                <a:tab pos="840362" algn="l"/>
              </a:tabLst>
            </a:pPr>
            <a:r>
              <a:rPr sz="908" spc="-30" err="1">
                <a:solidFill>
                  <a:srgbClr val="333333"/>
                </a:solidFill>
                <a:latin typeface="Arial MT"/>
                <a:cs typeface="Arial MT"/>
              </a:rPr>
              <a:t>Psychother</a:t>
            </a:r>
            <a:r>
              <a:rPr sz="908" spc="-30">
                <a:solidFill>
                  <a:srgbClr val="333333"/>
                </a:solidFill>
                <a:latin typeface="Arial MT"/>
                <a:cs typeface="Arial MT"/>
              </a:rPr>
              <a:t>…</a:t>
            </a:r>
            <a:endParaRPr sz="908">
              <a:latin typeface="Arial MT"/>
              <a:cs typeface="Arial MT"/>
            </a:endParaRPr>
          </a:p>
        </p:txBody>
      </p:sp>
      <p:sp>
        <p:nvSpPr>
          <p:cNvPr id="46" name="object 46"/>
          <p:cNvSpPr txBox="1"/>
          <p:nvPr/>
        </p:nvSpPr>
        <p:spPr>
          <a:xfrm>
            <a:off x="9122665" y="3338614"/>
            <a:ext cx="331367"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£1,024</a:t>
            </a:r>
            <a:endParaRPr sz="726">
              <a:latin typeface="Arial MT"/>
              <a:cs typeface="Arial MT"/>
            </a:endParaRPr>
          </a:p>
        </p:txBody>
      </p:sp>
      <p:pic>
        <p:nvPicPr>
          <p:cNvPr id="47" name="object 47">
            <a:extLst>
              <a:ext uri="{C183D7F6-B498-43B3-948B-1728B52AA6E4}">
                <adec:decorative xmlns:adec="http://schemas.microsoft.com/office/drawing/2017/decorative" val="1"/>
              </a:ext>
            </a:extLst>
          </p:cNvPr>
          <p:cNvPicPr/>
          <p:nvPr/>
        </p:nvPicPr>
        <p:blipFill>
          <a:blip r:embed="rId17" cstate="email">
            <a:extLst>
              <a:ext uri="{28A0092B-C50C-407E-A947-70E740481C1C}">
                <a14:useLocalDpi xmlns:a14="http://schemas.microsoft.com/office/drawing/2010/main"/>
              </a:ext>
            </a:extLst>
          </a:blip>
          <a:stretch>
            <a:fillRect/>
          </a:stretch>
        </p:blipFill>
        <p:spPr>
          <a:xfrm>
            <a:off x="9836443" y="3783013"/>
            <a:ext cx="355791" cy="94682"/>
          </a:xfrm>
          <a:prstGeom prst="rect">
            <a:avLst/>
          </a:prstGeom>
        </p:spPr>
      </p:pic>
      <p:sp>
        <p:nvSpPr>
          <p:cNvPr id="60" name="object 60"/>
          <p:cNvSpPr txBox="1"/>
          <p:nvPr/>
        </p:nvSpPr>
        <p:spPr>
          <a:xfrm>
            <a:off x="9808555" y="3984978"/>
            <a:ext cx="417477"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Injuries</a:t>
            </a:r>
            <a:endParaRPr sz="908">
              <a:latin typeface="Arial MT"/>
              <a:cs typeface="Arial MT"/>
            </a:endParaRPr>
          </a:p>
        </p:txBody>
      </p:sp>
      <p:sp>
        <p:nvSpPr>
          <p:cNvPr id="48" name="object 48"/>
          <p:cNvSpPr txBox="1"/>
          <p:nvPr/>
        </p:nvSpPr>
        <p:spPr>
          <a:xfrm>
            <a:off x="9826843" y="3743376"/>
            <a:ext cx="375191" cy="74128"/>
          </a:xfrm>
          <a:prstGeom prst="rect">
            <a:avLst/>
          </a:prstGeom>
        </p:spPr>
        <p:txBody>
          <a:bodyPr vert="horz" wrap="square" lIns="0" tIns="19990" rIns="0" bIns="0" rtlCol="0">
            <a:spAutoFit/>
          </a:bodyPr>
          <a:lstStyle/>
          <a:p>
            <a:pPr marL="15377">
              <a:lnSpc>
                <a:spcPct val="100000"/>
              </a:lnSpc>
              <a:spcBef>
                <a:spcPts val="157"/>
              </a:spcBef>
            </a:pPr>
            <a:r>
              <a:rPr sz="726">
                <a:latin typeface="Arial MT"/>
                <a:cs typeface="Arial MT"/>
              </a:rPr>
              <a:t>£-</a:t>
            </a:r>
            <a:r>
              <a:rPr sz="726" spc="-12">
                <a:latin typeface="Arial MT"/>
                <a:cs typeface="Arial MT"/>
              </a:rPr>
              <a:t>2,366</a:t>
            </a:r>
            <a:endParaRPr sz="726">
              <a:latin typeface="Arial MT"/>
              <a:cs typeface="Arial MT"/>
            </a:endParaRPr>
          </a:p>
        </p:txBody>
      </p:sp>
      <p:sp>
        <p:nvSpPr>
          <p:cNvPr id="49" name="object 49"/>
          <p:cNvSpPr txBox="1"/>
          <p:nvPr/>
        </p:nvSpPr>
        <p:spPr>
          <a:xfrm>
            <a:off x="5851644" y="4389738"/>
            <a:ext cx="671961"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Filter</a:t>
            </a:r>
            <a:r>
              <a:rPr sz="908" spc="42">
                <a:solidFill>
                  <a:srgbClr val="333333"/>
                </a:solidFill>
                <a:latin typeface="Arial MT"/>
                <a:cs typeface="Arial MT"/>
              </a:rPr>
              <a:t> </a:t>
            </a:r>
            <a:r>
              <a:rPr sz="908" spc="-12">
                <a:solidFill>
                  <a:srgbClr val="333333"/>
                </a:solidFill>
                <a:latin typeface="Arial MT"/>
                <a:cs typeface="Arial MT"/>
              </a:rPr>
              <a:t>Period</a:t>
            </a:r>
            <a:endParaRPr sz="908">
              <a:latin typeface="Arial MT"/>
              <a:cs typeface="Arial MT"/>
            </a:endParaRPr>
          </a:p>
        </p:txBody>
      </p:sp>
      <p:pic>
        <p:nvPicPr>
          <p:cNvPr id="50" name="object 50">
            <a:extLst>
              <a:ext uri="{C183D7F6-B498-43B3-948B-1728B52AA6E4}">
                <adec:decorative xmlns:adec="http://schemas.microsoft.com/office/drawing/2017/decorative" val="1"/>
              </a:ext>
            </a:extLst>
          </p:cNvPr>
          <p:cNvPicPr/>
          <p:nvPr/>
        </p:nvPicPr>
        <p:blipFill>
          <a:blip r:embed="rId18" cstate="email">
            <a:extLst>
              <a:ext uri="{28A0092B-C50C-407E-A947-70E740481C1C}">
                <a14:useLocalDpi xmlns:a14="http://schemas.microsoft.com/office/drawing/2010/main"/>
              </a:ext>
            </a:extLst>
          </a:blip>
          <a:stretch>
            <a:fillRect/>
          </a:stretch>
        </p:blipFill>
        <p:spPr>
          <a:xfrm>
            <a:off x="5713211" y="4430394"/>
            <a:ext cx="97142" cy="97142"/>
          </a:xfrm>
          <a:prstGeom prst="rect">
            <a:avLst/>
          </a:prstGeom>
        </p:spPr>
      </p:pic>
      <p:sp>
        <p:nvSpPr>
          <p:cNvPr id="68" name="object 68">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45363">
              <a:lnSpc>
                <a:spcPts val="914"/>
              </a:lnSpc>
            </a:pPr>
            <a:r>
              <a:rPr spc="-61"/>
              <a:t>3</a:t>
            </a:r>
          </a:p>
        </p:txBody>
      </p:sp>
      <p:sp>
        <p:nvSpPr>
          <p:cNvPr id="61" name="object 61">
            <a:extLst>
              <a:ext uri="{C183D7F6-B498-43B3-948B-1728B52AA6E4}">
                <adec:decorative xmlns:adec="http://schemas.microsoft.com/office/drawing/2017/decorative" val="1"/>
              </a:ext>
            </a:extLst>
          </p:cNvPr>
          <p:cNvSpPr txBox="1"/>
          <p:nvPr/>
        </p:nvSpPr>
        <p:spPr>
          <a:xfrm>
            <a:off x="2014646" y="3806883"/>
            <a:ext cx="192977"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a:t>
            </a:r>
            <a:r>
              <a:rPr sz="908" spc="-30">
                <a:solidFill>
                  <a:srgbClr val="333333"/>
                </a:solidFill>
                <a:latin typeface="Arial MT"/>
                <a:cs typeface="Arial MT"/>
              </a:rPr>
              <a:t>5k</a:t>
            </a:r>
            <a:endParaRPr sz="908">
              <a:latin typeface="Arial MT"/>
              <a:cs typeface="Arial MT"/>
            </a:endParaRPr>
          </a:p>
        </p:txBody>
      </p:sp>
      <p:sp>
        <p:nvSpPr>
          <p:cNvPr id="62" name="object 62">
            <a:extLst>
              <a:ext uri="{C183D7F6-B498-43B3-948B-1728B52AA6E4}">
                <adec:decorative xmlns:adec="http://schemas.microsoft.com/office/drawing/2017/decorative" val="1"/>
              </a:ext>
            </a:extLst>
          </p:cNvPr>
          <p:cNvSpPr txBox="1"/>
          <p:nvPr/>
        </p:nvSpPr>
        <p:spPr>
          <a:xfrm>
            <a:off x="2107841" y="3491169"/>
            <a:ext cx="99948" cy="86471"/>
          </a:xfrm>
          <a:prstGeom prst="rect">
            <a:avLst/>
          </a:prstGeom>
        </p:spPr>
        <p:txBody>
          <a:bodyPr vert="horz" wrap="square" lIns="0" tIns="13839" rIns="0" bIns="0" rtlCol="0">
            <a:spAutoFit/>
          </a:bodyPr>
          <a:lstStyle/>
          <a:p>
            <a:pPr marL="15377">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63" name="object 63">
            <a:extLst>
              <a:ext uri="{C183D7F6-B498-43B3-948B-1728B52AA6E4}">
                <adec:decorative xmlns:adec="http://schemas.microsoft.com/office/drawing/2017/decorative" val="1"/>
              </a:ext>
            </a:extLst>
          </p:cNvPr>
          <p:cNvSpPr txBox="1"/>
          <p:nvPr/>
        </p:nvSpPr>
        <p:spPr>
          <a:xfrm>
            <a:off x="2055028" y="3175456"/>
            <a:ext cx="15222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5k</a:t>
            </a:r>
            <a:endParaRPr sz="908">
              <a:latin typeface="Arial MT"/>
              <a:cs typeface="Arial MT"/>
            </a:endParaRPr>
          </a:p>
        </p:txBody>
      </p:sp>
      <p:sp>
        <p:nvSpPr>
          <p:cNvPr id="64" name="object 64">
            <a:extLst>
              <a:ext uri="{C183D7F6-B498-43B3-948B-1728B52AA6E4}">
                <adec:decorative xmlns:adec="http://schemas.microsoft.com/office/drawing/2017/decorative" val="1"/>
              </a:ext>
            </a:extLst>
          </p:cNvPr>
          <p:cNvSpPr txBox="1"/>
          <p:nvPr/>
        </p:nvSpPr>
        <p:spPr>
          <a:xfrm>
            <a:off x="2006876" y="2859744"/>
            <a:ext cx="200666"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10k</a:t>
            </a:r>
            <a:endParaRPr sz="908">
              <a:latin typeface="Arial MT"/>
              <a:cs typeface="Arial MT"/>
            </a:endParaRPr>
          </a:p>
        </p:txBody>
      </p:sp>
      <p:sp>
        <p:nvSpPr>
          <p:cNvPr id="65" name="object 65"/>
          <p:cNvSpPr txBox="1"/>
          <p:nvPr/>
        </p:nvSpPr>
        <p:spPr>
          <a:xfrm>
            <a:off x="4373943" y="4880419"/>
            <a:ext cx="5966921" cy="202681"/>
          </a:xfrm>
          <a:prstGeom prst="rect">
            <a:avLst/>
          </a:prstGeom>
        </p:spPr>
        <p:txBody>
          <a:bodyPr vert="horz" wrap="square" lIns="0" tIns="40748" rIns="0" bIns="0" rtlCol="0">
            <a:spAutoFit/>
          </a:bodyPr>
          <a:lstStyle/>
          <a:p>
            <a:pPr marL="15377" marR="6151">
              <a:lnSpc>
                <a:spcPts val="1187"/>
              </a:lnSpc>
              <a:spcBef>
                <a:spcPts val="321"/>
              </a:spcBef>
            </a:pPr>
            <a:r>
              <a:rPr sz="1150" spc="-97">
                <a:solidFill>
                  <a:srgbClr val="255375"/>
                </a:solidFill>
                <a:latin typeface="Arial MT"/>
                <a:cs typeface="Arial MT"/>
              </a:rPr>
              <a:t>The</a:t>
            </a:r>
            <a:r>
              <a:rPr sz="1150" spc="-30">
                <a:solidFill>
                  <a:srgbClr val="255375"/>
                </a:solidFill>
                <a:latin typeface="Arial MT"/>
                <a:cs typeface="Arial MT"/>
              </a:rPr>
              <a:t> </a:t>
            </a:r>
            <a:r>
              <a:rPr sz="1150" spc="-85">
                <a:solidFill>
                  <a:srgbClr val="255375"/>
                </a:solidFill>
                <a:latin typeface="Arial MT"/>
                <a:cs typeface="Arial MT"/>
              </a:rPr>
              <a:t>Social</a:t>
            </a:r>
            <a:r>
              <a:rPr sz="1150" spc="-30">
                <a:solidFill>
                  <a:srgbClr val="255375"/>
                </a:solidFill>
                <a:latin typeface="Arial MT"/>
                <a:cs typeface="Arial MT"/>
              </a:rPr>
              <a:t> </a:t>
            </a:r>
            <a:r>
              <a:rPr sz="1150" spc="-79">
                <a:solidFill>
                  <a:srgbClr val="255375"/>
                </a:solidFill>
                <a:latin typeface="Arial MT"/>
                <a:cs typeface="Arial MT"/>
              </a:rPr>
              <a:t>Value</a:t>
            </a:r>
            <a:r>
              <a:rPr sz="1150" spc="-30">
                <a:solidFill>
                  <a:srgbClr val="255375"/>
                </a:solidFill>
                <a:latin typeface="Arial MT"/>
                <a:cs typeface="Arial MT"/>
              </a:rPr>
              <a:t> </a:t>
            </a:r>
            <a:r>
              <a:rPr sz="1150">
                <a:solidFill>
                  <a:srgbClr val="255375"/>
                </a:solidFill>
                <a:latin typeface="Arial MT"/>
                <a:cs typeface="Arial MT"/>
              </a:rPr>
              <a:t>for</a:t>
            </a:r>
            <a:r>
              <a:rPr sz="1150" spc="-24">
                <a:solidFill>
                  <a:srgbClr val="255375"/>
                </a:solidFill>
                <a:latin typeface="Arial MT"/>
                <a:cs typeface="Arial MT"/>
              </a:rPr>
              <a:t> </a:t>
            </a:r>
            <a:r>
              <a:rPr sz="1150" spc="-79">
                <a:solidFill>
                  <a:srgbClr val="255375"/>
                </a:solidFill>
                <a:latin typeface="Verdana"/>
                <a:cs typeface="Verdana"/>
              </a:rPr>
              <a:t>Physical</a:t>
            </a:r>
            <a:r>
              <a:rPr sz="1150" spc="-115">
                <a:solidFill>
                  <a:srgbClr val="255375"/>
                </a:solidFill>
                <a:latin typeface="Verdana"/>
                <a:cs typeface="Verdana"/>
              </a:rPr>
              <a:t> </a:t>
            </a:r>
            <a:r>
              <a:rPr sz="1150" spc="-97">
                <a:solidFill>
                  <a:srgbClr val="255375"/>
                </a:solidFill>
                <a:latin typeface="Verdana"/>
                <a:cs typeface="Verdana"/>
              </a:rPr>
              <a:t>and</a:t>
            </a:r>
            <a:r>
              <a:rPr sz="1150" spc="-109">
                <a:solidFill>
                  <a:srgbClr val="255375"/>
                </a:solidFill>
                <a:latin typeface="Verdana"/>
                <a:cs typeface="Verdana"/>
              </a:rPr>
              <a:t> </a:t>
            </a:r>
            <a:r>
              <a:rPr sz="1150" spc="-61">
                <a:solidFill>
                  <a:srgbClr val="255375"/>
                </a:solidFill>
                <a:latin typeface="Verdana"/>
                <a:cs typeface="Verdana"/>
              </a:rPr>
              <a:t>Mental</a:t>
            </a:r>
            <a:r>
              <a:rPr sz="1150" spc="-115">
                <a:solidFill>
                  <a:srgbClr val="255375"/>
                </a:solidFill>
                <a:latin typeface="Verdana"/>
                <a:cs typeface="Verdana"/>
              </a:rPr>
              <a:t> </a:t>
            </a:r>
            <a:r>
              <a:rPr sz="1150" spc="-79">
                <a:solidFill>
                  <a:srgbClr val="255375"/>
                </a:solidFill>
                <a:latin typeface="Verdana"/>
                <a:cs typeface="Verdana"/>
              </a:rPr>
              <a:t>Health</a:t>
            </a:r>
            <a:r>
              <a:rPr sz="1150" spc="-109">
                <a:solidFill>
                  <a:srgbClr val="255375"/>
                </a:solidFill>
                <a:latin typeface="Verdana"/>
                <a:cs typeface="Verdana"/>
              </a:rPr>
              <a:t> </a:t>
            </a:r>
            <a:r>
              <a:rPr sz="1150" spc="-61">
                <a:solidFill>
                  <a:srgbClr val="255375"/>
                </a:solidFill>
                <a:latin typeface="Arial MT"/>
                <a:cs typeface="Arial MT"/>
              </a:rPr>
              <a:t>is</a:t>
            </a:r>
            <a:r>
              <a:rPr sz="1150" spc="-30">
                <a:solidFill>
                  <a:srgbClr val="255375"/>
                </a:solidFill>
                <a:latin typeface="Arial MT"/>
                <a:cs typeface="Arial MT"/>
              </a:rPr>
              <a:t> </a:t>
            </a:r>
            <a:r>
              <a:rPr sz="1150" spc="-61">
                <a:solidFill>
                  <a:srgbClr val="255375"/>
                </a:solidFill>
                <a:latin typeface="Arial MT"/>
                <a:cs typeface="Arial MT"/>
              </a:rPr>
              <a:t>calculated</a:t>
            </a:r>
            <a:r>
              <a:rPr sz="1150" spc="-30">
                <a:solidFill>
                  <a:srgbClr val="255375"/>
                </a:solidFill>
                <a:latin typeface="Arial MT"/>
                <a:cs typeface="Arial MT"/>
              </a:rPr>
              <a:t> </a:t>
            </a:r>
            <a:r>
              <a:rPr sz="1150" spc="-73">
                <a:solidFill>
                  <a:srgbClr val="255375"/>
                </a:solidFill>
                <a:latin typeface="Arial MT"/>
                <a:cs typeface="Arial MT"/>
              </a:rPr>
              <a:t>based</a:t>
            </a:r>
            <a:r>
              <a:rPr sz="1150" spc="-24">
                <a:solidFill>
                  <a:srgbClr val="255375"/>
                </a:solidFill>
                <a:latin typeface="Arial MT"/>
                <a:cs typeface="Arial MT"/>
              </a:rPr>
              <a:t> </a:t>
            </a:r>
            <a:r>
              <a:rPr sz="1150" spc="-48">
                <a:solidFill>
                  <a:srgbClr val="255375"/>
                </a:solidFill>
                <a:latin typeface="Arial MT"/>
                <a:cs typeface="Arial MT"/>
              </a:rPr>
              <a:t>on</a:t>
            </a:r>
            <a:r>
              <a:rPr sz="1150" spc="-30">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42">
                <a:solidFill>
                  <a:srgbClr val="255375"/>
                </a:solidFill>
                <a:latin typeface="Arial MT"/>
                <a:cs typeface="Arial MT"/>
              </a:rPr>
              <a:t>health</a:t>
            </a:r>
            <a:r>
              <a:rPr sz="1150" spc="-24">
                <a:solidFill>
                  <a:srgbClr val="255375"/>
                </a:solidFill>
                <a:latin typeface="Arial MT"/>
                <a:cs typeface="Arial MT"/>
              </a:rPr>
              <a:t> </a:t>
            </a:r>
            <a:r>
              <a:rPr sz="1150" spc="-67">
                <a:solidFill>
                  <a:srgbClr val="255375"/>
                </a:solidFill>
                <a:latin typeface="Arial MT"/>
                <a:cs typeface="Arial MT"/>
              </a:rPr>
              <a:t>care</a:t>
            </a:r>
            <a:r>
              <a:rPr sz="1150" spc="-30">
                <a:solidFill>
                  <a:srgbClr val="255375"/>
                </a:solidFill>
                <a:latin typeface="Arial MT"/>
                <a:cs typeface="Arial MT"/>
              </a:rPr>
              <a:t> </a:t>
            </a:r>
            <a:r>
              <a:rPr sz="1150" spc="-54">
                <a:solidFill>
                  <a:srgbClr val="255375"/>
                </a:solidFill>
                <a:latin typeface="Arial MT"/>
                <a:cs typeface="Arial MT"/>
              </a:rPr>
              <a:t>cost</a:t>
            </a:r>
            <a:r>
              <a:rPr sz="1150" spc="-30">
                <a:solidFill>
                  <a:srgbClr val="255375"/>
                </a:solidFill>
                <a:latin typeface="Arial MT"/>
                <a:cs typeface="Arial MT"/>
              </a:rPr>
              <a:t> </a:t>
            </a:r>
            <a:r>
              <a:rPr sz="1150" spc="-12">
                <a:solidFill>
                  <a:srgbClr val="255375"/>
                </a:solidFill>
                <a:latin typeface="Arial MT"/>
                <a:cs typeface="Arial MT"/>
              </a:rPr>
              <a:t>savings </a:t>
            </a:r>
            <a:r>
              <a:rPr sz="1150">
                <a:solidFill>
                  <a:srgbClr val="255375"/>
                </a:solidFill>
                <a:latin typeface="Arial MT"/>
                <a:cs typeface="Arial MT"/>
              </a:rPr>
              <a:t>for</a:t>
            </a:r>
            <a:r>
              <a:rPr sz="1150" spc="-36">
                <a:solidFill>
                  <a:srgbClr val="255375"/>
                </a:solidFill>
                <a:latin typeface="Arial MT"/>
                <a:cs typeface="Arial MT"/>
              </a:rPr>
              <a:t> </a:t>
            </a:r>
            <a:r>
              <a:rPr sz="1150" spc="-42">
                <a:solidFill>
                  <a:srgbClr val="255375"/>
                </a:solidFill>
                <a:latin typeface="Arial MT"/>
                <a:cs typeface="Arial MT"/>
              </a:rPr>
              <a:t>eight</a:t>
            </a:r>
            <a:r>
              <a:rPr sz="1150" spc="-30">
                <a:solidFill>
                  <a:srgbClr val="255375"/>
                </a:solidFill>
                <a:latin typeface="Arial MT"/>
                <a:cs typeface="Arial MT"/>
              </a:rPr>
              <a:t> </a:t>
            </a:r>
            <a:r>
              <a:rPr sz="1150" spc="-42">
                <a:solidFill>
                  <a:srgbClr val="255375"/>
                </a:solidFill>
                <a:latin typeface="Arial MT"/>
                <a:cs typeface="Arial MT"/>
              </a:rPr>
              <a:t>health</a:t>
            </a:r>
            <a:r>
              <a:rPr sz="1150" spc="-30">
                <a:solidFill>
                  <a:srgbClr val="255375"/>
                </a:solidFill>
                <a:latin typeface="Arial MT"/>
                <a:cs typeface="Arial MT"/>
              </a:rPr>
              <a:t> </a:t>
            </a:r>
            <a:r>
              <a:rPr sz="1150" spc="-54">
                <a:solidFill>
                  <a:srgbClr val="255375"/>
                </a:solidFill>
                <a:latin typeface="Arial MT"/>
                <a:cs typeface="Arial MT"/>
              </a:rPr>
              <a:t>outcomes</a:t>
            </a:r>
            <a:r>
              <a:rPr sz="1150" spc="-30">
                <a:solidFill>
                  <a:srgbClr val="255375"/>
                </a:solidFill>
                <a:latin typeface="Arial MT"/>
                <a:cs typeface="Arial MT"/>
              </a:rPr>
              <a:t> </a:t>
            </a:r>
            <a:r>
              <a:rPr sz="1150" spc="-73">
                <a:solidFill>
                  <a:srgbClr val="255375"/>
                </a:solidFill>
                <a:latin typeface="Arial MT"/>
                <a:cs typeface="Arial MT"/>
              </a:rPr>
              <a:t>based</a:t>
            </a:r>
            <a:r>
              <a:rPr sz="1150" spc="-30">
                <a:solidFill>
                  <a:srgbClr val="255375"/>
                </a:solidFill>
                <a:latin typeface="Arial MT"/>
                <a:cs typeface="Arial MT"/>
              </a:rPr>
              <a:t> </a:t>
            </a:r>
            <a:r>
              <a:rPr sz="1150" spc="-48">
                <a:solidFill>
                  <a:srgbClr val="255375"/>
                </a:solidFill>
                <a:latin typeface="Arial MT"/>
                <a:cs typeface="Arial MT"/>
              </a:rPr>
              <a:t>on</a:t>
            </a:r>
            <a:r>
              <a:rPr sz="1150" spc="-30">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54">
                <a:solidFill>
                  <a:srgbClr val="255375"/>
                </a:solidFill>
                <a:latin typeface="Arial MT"/>
                <a:cs typeface="Arial MT"/>
              </a:rPr>
              <a:t>reduced</a:t>
            </a:r>
            <a:r>
              <a:rPr sz="1150" spc="-30">
                <a:solidFill>
                  <a:srgbClr val="255375"/>
                </a:solidFill>
                <a:latin typeface="Arial MT"/>
                <a:cs typeface="Arial MT"/>
              </a:rPr>
              <a:t> </a:t>
            </a:r>
            <a:r>
              <a:rPr sz="1150" spc="-36">
                <a:solidFill>
                  <a:srgbClr val="255375"/>
                </a:solidFill>
                <a:latin typeface="Arial MT"/>
                <a:cs typeface="Arial MT"/>
              </a:rPr>
              <a:t>risk</a:t>
            </a:r>
            <a:r>
              <a:rPr sz="1150" spc="-30">
                <a:solidFill>
                  <a:srgbClr val="255375"/>
                </a:solidFill>
                <a:latin typeface="Arial MT"/>
                <a:cs typeface="Arial MT"/>
              </a:rPr>
              <a:t> </a:t>
            </a:r>
            <a:r>
              <a:rPr sz="1150" spc="-61">
                <a:solidFill>
                  <a:srgbClr val="255375"/>
                </a:solidFill>
                <a:latin typeface="Arial MT"/>
                <a:cs typeface="Arial MT"/>
              </a:rPr>
              <a:t>and</a:t>
            </a:r>
            <a:r>
              <a:rPr sz="1150" spc="-30">
                <a:solidFill>
                  <a:srgbClr val="255375"/>
                </a:solidFill>
                <a:latin typeface="Arial MT"/>
                <a:cs typeface="Arial MT"/>
              </a:rPr>
              <a:t> </a:t>
            </a:r>
            <a:r>
              <a:rPr sz="1150" spc="-54">
                <a:solidFill>
                  <a:srgbClr val="255375"/>
                </a:solidFill>
                <a:latin typeface="Arial MT"/>
                <a:cs typeface="Arial MT"/>
              </a:rPr>
              <a:t>prevented</a:t>
            </a:r>
            <a:r>
              <a:rPr sz="1150" spc="-30">
                <a:solidFill>
                  <a:srgbClr val="255375"/>
                </a:solidFill>
                <a:latin typeface="Arial MT"/>
                <a:cs typeface="Arial MT"/>
              </a:rPr>
              <a:t> </a:t>
            </a:r>
            <a:r>
              <a:rPr sz="1150" spc="-103">
                <a:solidFill>
                  <a:srgbClr val="255375"/>
                </a:solidFill>
                <a:latin typeface="Arial MT"/>
                <a:cs typeface="Arial MT"/>
              </a:rPr>
              <a:t>cases</a:t>
            </a:r>
            <a:r>
              <a:rPr sz="1150" spc="-30">
                <a:solidFill>
                  <a:srgbClr val="255375"/>
                </a:solidFill>
                <a:latin typeface="Arial MT"/>
                <a:cs typeface="Arial MT"/>
              </a:rPr>
              <a:t> </a:t>
            </a:r>
            <a:r>
              <a:rPr sz="1150" spc="-48">
                <a:solidFill>
                  <a:srgbClr val="255375"/>
                </a:solidFill>
                <a:latin typeface="Arial MT"/>
                <a:cs typeface="Arial MT"/>
              </a:rPr>
              <a:t>combined</a:t>
            </a:r>
            <a:r>
              <a:rPr sz="1150" spc="-30">
                <a:solidFill>
                  <a:srgbClr val="255375"/>
                </a:solidFill>
                <a:latin typeface="Arial MT"/>
                <a:cs typeface="Arial MT"/>
              </a:rPr>
              <a:t> </a:t>
            </a:r>
            <a:r>
              <a:rPr sz="1150" spc="-24">
                <a:solidFill>
                  <a:srgbClr val="255375"/>
                </a:solidFill>
                <a:latin typeface="Arial MT"/>
                <a:cs typeface="Arial MT"/>
              </a:rPr>
              <a:t>with</a:t>
            </a:r>
            <a:r>
              <a:rPr sz="1150" spc="-30">
                <a:solidFill>
                  <a:srgbClr val="255375"/>
                </a:solidFill>
                <a:latin typeface="Arial MT"/>
                <a:cs typeface="Arial MT"/>
              </a:rPr>
              <a:t> the</a:t>
            </a:r>
            <a:r>
              <a:rPr sz="1150" spc="605">
                <a:solidFill>
                  <a:srgbClr val="255375"/>
                </a:solidFill>
                <a:latin typeface="Arial MT"/>
                <a:cs typeface="Arial MT"/>
              </a:rPr>
              <a:t> </a:t>
            </a:r>
            <a:r>
              <a:rPr sz="1150" spc="-54">
                <a:solidFill>
                  <a:srgbClr val="255375"/>
                </a:solidFill>
                <a:latin typeface="Arial MT"/>
                <a:cs typeface="Arial MT"/>
              </a:rPr>
              <a:t>reduced</a:t>
            </a:r>
            <a:r>
              <a:rPr sz="1150" spc="-30">
                <a:solidFill>
                  <a:srgbClr val="255375"/>
                </a:solidFill>
                <a:latin typeface="Arial MT"/>
                <a:cs typeface="Arial MT"/>
              </a:rPr>
              <a:t> </a:t>
            </a:r>
            <a:r>
              <a:rPr sz="1150" spc="-176">
                <a:solidFill>
                  <a:srgbClr val="255375"/>
                </a:solidFill>
                <a:latin typeface="Arial MT"/>
                <a:cs typeface="Arial MT"/>
              </a:rPr>
              <a:t>GP</a:t>
            </a:r>
            <a:r>
              <a:rPr sz="1150" spc="-24">
                <a:solidFill>
                  <a:srgbClr val="255375"/>
                </a:solidFill>
                <a:latin typeface="Arial MT"/>
                <a:cs typeface="Arial MT"/>
              </a:rPr>
              <a:t> </a:t>
            </a:r>
            <a:r>
              <a:rPr sz="1150" spc="-48">
                <a:solidFill>
                  <a:srgbClr val="255375"/>
                </a:solidFill>
                <a:latin typeface="Arial MT"/>
                <a:cs typeface="Arial MT"/>
              </a:rPr>
              <a:t>visits</a:t>
            </a:r>
            <a:r>
              <a:rPr sz="1150" spc="-24">
                <a:solidFill>
                  <a:srgbClr val="255375"/>
                </a:solidFill>
                <a:latin typeface="Arial MT"/>
                <a:cs typeface="Arial MT"/>
              </a:rPr>
              <a:t> </a:t>
            </a:r>
            <a:r>
              <a:rPr sz="1150" spc="-54">
                <a:solidFill>
                  <a:srgbClr val="255375"/>
                </a:solidFill>
                <a:latin typeface="Arial MT"/>
                <a:cs typeface="Arial MT"/>
              </a:rPr>
              <a:t>&amp;</a:t>
            </a:r>
            <a:r>
              <a:rPr sz="1150" spc="-30">
                <a:solidFill>
                  <a:srgbClr val="255375"/>
                </a:solidFill>
                <a:latin typeface="Arial MT"/>
                <a:cs typeface="Arial MT"/>
              </a:rPr>
              <a:t> </a:t>
            </a:r>
            <a:r>
              <a:rPr sz="1150" spc="-61">
                <a:solidFill>
                  <a:srgbClr val="255375"/>
                </a:solidFill>
                <a:latin typeface="Arial MT"/>
                <a:cs typeface="Arial MT"/>
              </a:rPr>
              <a:t>psychotherapy</a:t>
            </a:r>
            <a:r>
              <a:rPr sz="1150" spc="-24">
                <a:solidFill>
                  <a:srgbClr val="255375"/>
                </a:solidFill>
                <a:latin typeface="Arial MT"/>
                <a:cs typeface="Arial MT"/>
              </a:rPr>
              <a:t> </a:t>
            </a:r>
            <a:r>
              <a:rPr sz="1150" spc="-85">
                <a:solidFill>
                  <a:srgbClr val="255375"/>
                </a:solidFill>
                <a:latin typeface="Arial MT"/>
                <a:cs typeface="Arial MT"/>
              </a:rPr>
              <a:t>usage</a:t>
            </a:r>
            <a:r>
              <a:rPr sz="1150" spc="-24">
                <a:solidFill>
                  <a:srgbClr val="255375"/>
                </a:solidFill>
                <a:latin typeface="Arial MT"/>
                <a:cs typeface="Arial MT"/>
              </a:rPr>
              <a:t> </a:t>
            </a:r>
            <a:r>
              <a:rPr sz="1150">
                <a:solidFill>
                  <a:srgbClr val="255375"/>
                </a:solidFill>
                <a:latin typeface="Arial MT"/>
                <a:cs typeface="Arial MT"/>
              </a:rPr>
              <a:t>for</a:t>
            </a:r>
            <a:r>
              <a:rPr sz="1150" spc="-30">
                <a:solidFill>
                  <a:srgbClr val="255375"/>
                </a:solidFill>
                <a:latin typeface="Arial MT"/>
                <a:cs typeface="Arial MT"/>
              </a:rPr>
              <a:t> </a:t>
            </a:r>
            <a:r>
              <a:rPr sz="1150" spc="-54">
                <a:solidFill>
                  <a:srgbClr val="255375"/>
                </a:solidFill>
                <a:latin typeface="Arial MT"/>
                <a:cs typeface="Arial MT"/>
              </a:rPr>
              <a:t>physically</a:t>
            </a:r>
            <a:r>
              <a:rPr sz="1150" spc="-24">
                <a:solidFill>
                  <a:srgbClr val="255375"/>
                </a:solidFill>
                <a:latin typeface="Arial MT"/>
                <a:cs typeface="Arial MT"/>
              </a:rPr>
              <a:t> </a:t>
            </a:r>
            <a:r>
              <a:rPr sz="1150" spc="-61">
                <a:solidFill>
                  <a:srgbClr val="255375"/>
                </a:solidFill>
                <a:latin typeface="Arial MT"/>
                <a:cs typeface="Arial MT"/>
              </a:rPr>
              <a:t>active</a:t>
            </a:r>
            <a:r>
              <a:rPr sz="1150" spc="-24">
                <a:solidFill>
                  <a:srgbClr val="255375"/>
                </a:solidFill>
                <a:latin typeface="Arial MT"/>
                <a:cs typeface="Arial MT"/>
              </a:rPr>
              <a:t> </a:t>
            </a:r>
            <a:r>
              <a:rPr sz="1150" spc="-12">
                <a:solidFill>
                  <a:srgbClr val="255375"/>
                </a:solidFill>
                <a:latin typeface="Arial MT"/>
                <a:cs typeface="Arial MT"/>
              </a:rPr>
              <a:t>people.</a:t>
            </a:r>
            <a:endParaRPr sz="1150">
              <a:latin typeface="Arial MT"/>
              <a:cs typeface="Arial MT"/>
            </a:endParaRPr>
          </a:p>
        </p:txBody>
      </p:sp>
      <p:sp>
        <p:nvSpPr>
          <p:cNvPr id="66" name="object 66"/>
          <p:cNvSpPr txBox="1"/>
          <p:nvPr/>
        </p:nvSpPr>
        <p:spPr>
          <a:xfrm>
            <a:off x="2319604" y="5016477"/>
            <a:ext cx="1692204" cy="118327"/>
          </a:xfrm>
          <a:prstGeom prst="rect">
            <a:avLst/>
          </a:prstGeom>
        </p:spPr>
        <p:txBody>
          <a:bodyPr vert="horz" wrap="square" lIns="0" tIns="14608" rIns="0" bIns="0" rtlCol="0">
            <a:spAutoFit/>
          </a:bodyPr>
          <a:lstStyle/>
          <a:p>
            <a:pPr marL="15377">
              <a:lnSpc>
                <a:spcPct val="100000"/>
              </a:lnSpc>
              <a:spcBef>
                <a:spcPts val="115"/>
              </a:spcBef>
            </a:pPr>
            <a:r>
              <a:rPr sz="1271" i="1" spc="-12">
                <a:solidFill>
                  <a:srgbClr val="FFFFFF"/>
                </a:solidFill>
                <a:latin typeface="Arial"/>
                <a:cs typeface="Arial"/>
              </a:rPr>
              <a:t>HEALTH</a:t>
            </a:r>
            <a:r>
              <a:rPr sz="1271" i="1" spc="-24">
                <a:solidFill>
                  <a:srgbClr val="FFFFFF"/>
                </a:solidFill>
                <a:latin typeface="Arial"/>
                <a:cs typeface="Arial"/>
              </a:rPr>
              <a:t> </a:t>
            </a:r>
            <a:r>
              <a:rPr sz="1271" i="1" spc="-12">
                <a:solidFill>
                  <a:srgbClr val="FFFFFF"/>
                </a:solidFill>
                <a:latin typeface="Arial"/>
                <a:cs typeface="Arial"/>
              </a:rPr>
              <a:t>INDICATORS</a:t>
            </a:r>
            <a:endParaRPr sz="1271">
              <a:latin typeface="Arial"/>
              <a:cs typeface="Arial"/>
            </a:endParaRPr>
          </a:p>
        </p:txBody>
      </p:sp>
      <p:sp>
        <p:nvSpPr>
          <p:cNvPr id="67" name="object 67"/>
          <p:cNvSpPr txBox="1"/>
          <p:nvPr/>
        </p:nvSpPr>
        <p:spPr>
          <a:xfrm>
            <a:off x="1720775" y="5475125"/>
            <a:ext cx="8607865" cy="348262"/>
          </a:xfrm>
          <a:prstGeom prst="rect">
            <a:avLst/>
          </a:prstGeom>
        </p:spPr>
        <p:txBody>
          <a:bodyPr vert="horz" wrap="square" lIns="0" tIns="14608" rIns="0" bIns="0" rtlCol="0">
            <a:spAutoFit/>
          </a:bodyPr>
          <a:lstStyle/>
          <a:p>
            <a:pPr marL="15377" marR="6151">
              <a:lnSpc>
                <a:spcPct val="100000"/>
              </a:lnSpc>
              <a:spcBef>
                <a:spcPts val="115"/>
              </a:spcBef>
            </a:pPr>
            <a:r>
              <a:rPr sz="1211" spc="-103">
                <a:latin typeface="Lucida Sans Unicode"/>
                <a:cs typeface="Lucida Sans Unicode"/>
              </a:rPr>
              <a:t>The</a:t>
            </a:r>
            <a:r>
              <a:rPr sz="1211" spc="-79">
                <a:latin typeface="Lucida Sans Unicode"/>
                <a:cs typeface="Lucida Sans Unicode"/>
              </a:rPr>
              <a:t> </a:t>
            </a:r>
            <a:r>
              <a:rPr sz="1211" spc="-67">
                <a:latin typeface="Lucida Sans Unicode"/>
                <a:cs typeface="Lucida Sans Unicode"/>
              </a:rPr>
              <a:t>Subjective</a:t>
            </a:r>
            <a:r>
              <a:rPr sz="1211" spc="-79">
                <a:latin typeface="Lucida Sans Unicode"/>
                <a:cs typeface="Lucida Sans Unicode"/>
              </a:rPr>
              <a:t> </a:t>
            </a:r>
            <a:r>
              <a:rPr sz="1211" spc="-73">
                <a:latin typeface="Lucida Sans Unicode"/>
                <a:cs typeface="Lucida Sans Unicode"/>
              </a:rPr>
              <a:t>Wellbeing </a:t>
            </a:r>
            <a:r>
              <a:rPr sz="1211" spc="-61">
                <a:latin typeface="Arial MT"/>
                <a:cs typeface="Arial MT"/>
              </a:rPr>
              <a:t>outcome</a:t>
            </a:r>
            <a:r>
              <a:rPr sz="1211" spc="-30">
                <a:latin typeface="Arial MT"/>
                <a:cs typeface="Arial MT"/>
              </a:rPr>
              <a:t> </a:t>
            </a:r>
            <a:r>
              <a:rPr sz="1211" spc="-48">
                <a:latin typeface="Arial MT"/>
                <a:cs typeface="Arial MT"/>
              </a:rPr>
              <a:t>refers</a:t>
            </a:r>
            <a:r>
              <a:rPr sz="1211" spc="-30">
                <a:latin typeface="Arial MT"/>
                <a:cs typeface="Arial MT"/>
              </a:rPr>
              <a:t> </a:t>
            </a:r>
            <a:r>
              <a:rPr sz="1211" spc="-12">
                <a:latin typeface="Arial MT"/>
                <a:cs typeface="Arial MT"/>
              </a:rPr>
              <a:t>to</a:t>
            </a:r>
            <a:r>
              <a:rPr sz="1211" spc="-24">
                <a:latin typeface="Arial MT"/>
                <a:cs typeface="Arial MT"/>
              </a:rPr>
              <a:t> </a:t>
            </a:r>
            <a:r>
              <a:rPr sz="1211" spc="-36">
                <a:latin typeface="Arial MT"/>
                <a:cs typeface="Arial MT"/>
              </a:rPr>
              <a:t>the</a:t>
            </a:r>
            <a:r>
              <a:rPr sz="1211" spc="-30">
                <a:latin typeface="Arial MT"/>
                <a:cs typeface="Arial MT"/>
              </a:rPr>
              <a:t> </a:t>
            </a:r>
            <a:r>
              <a:rPr sz="1211" spc="-73">
                <a:latin typeface="Arial MT"/>
                <a:cs typeface="Arial MT"/>
              </a:rPr>
              <a:t>increase</a:t>
            </a:r>
            <a:r>
              <a:rPr sz="1211" spc="-24">
                <a:latin typeface="Arial MT"/>
                <a:cs typeface="Arial MT"/>
              </a:rPr>
              <a:t> in</a:t>
            </a:r>
            <a:r>
              <a:rPr sz="1211" spc="-30">
                <a:latin typeface="Arial MT"/>
                <a:cs typeface="Arial MT"/>
              </a:rPr>
              <a:t> life</a:t>
            </a:r>
            <a:r>
              <a:rPr sz="1211" spc="-24">
                <a:latin typeface="Arial MT"/>
                <a:cs typeface="Arial MT"/>
              </a:rPr>
              <a:t> </a:t>
            </a:r>
            <a:r>
              <a:rPr sz="1211" spc="-54">
                <a:latin typeface="Arial MT"/>
                <a:cs typeface="Arial MT"/>
              </a:rPr>
              <a:t>satisfaction.</a:t>
            </a:r>
            <a:r>
              <a:rPr sz="1211" spc="-30">
                <a:latin typeface="Arial MT"/>
                <a:cs typeface="Arial MT"/>
              </a:rPr>
              <a:t> </a:t>
            </a:r>
            <a:r>
              <a:rPr sz="1211">
                <a:latin typeface="Arial MT"/>
                <a:cs typeface="Arial MT"/>
              </a:rPr>
              <a:t>It</a:t>
            </a:r>
            <a:r>
              <a:rPr sz="1211" spc="-24">
                <a:latin typeface="Arial MT"/>
                <a:cs typeface="Arial MT"/>
              </a:rPr>
              <a:t> </a:t>
            </a:r>
            <a:r>
              <a:rPr sz="1211" spc="-61">
                <a:latin typeface="Arial MT"/>
                <a:cs typeface="Arial MT"/>
              </a:rPr>
              <a:t>is</a:t>
            </a:r>
            <a:r>
              <a:rPr sz="1211" spc="-30">
                <a:latin typeface="Arial MT"/>
                <a:cs typeface="Arial MT"/>
              </a:rPr>
              <a:t> </a:t>
            </a:r>
            <a:r>
              <a:rPr sz="1211" spc="-61">
                <a:latin typeface="Arial MT"/>
                <a:cs typeface="Arial MT"/>
              </a:rPr>
              <a:t>calculated</a:t>
            </a:r>
            <a:r>
              <a:rPr sz="1211" spc="-30">
                <a:latin typeface="Arial MT"/>
                <a:cs typeface="Arial MT"/>
              </a:rPr>
              <a:t> </a:t>
            </a:r>
            <a:r>
              <a:rPr sz="1211" spc="-67">
                <a:latin typeface="Arial MT"/>
                <a:cs typeface="Arial MT"/>
              </a:rPr>
              <a:t>by</a:t>
            </a:r>
            <a:r>
              <a:rPr sz="1211" spc="-24">
                <a:latin typeface="Arial MT"/>
                <a:cs typeface="Arial MT"/>
              </a:rPr>
              <a:t> </a:t>
            </a:r>
            <a:r>
              <a:rPr sz="1211" spc="-36">
                <a:latin typeface="Arial MT"/>
                <a:cs typeface="Arial MT"/>
              </a:rPr>
              <a:t>multiplying</a:t>
            </a:r>
            <a:r>
              <a:rPr sz="1211" spc="-30">
                <a:latin typeface="Arial MT"/>
                <a:cs typeface="Arial MT"/>
              </a:rPr>
              <a:t> </a:t>
            </a:r>
            <a:r>
              <a:rPr sz="1211" spc="-36">
                <a:latin typeface="Arial MT"/>
                <a:cs typeface="Arial MT"/>
              </a:rPr>
              <a:t>the</a:t>
            </a:r>
            <a:r>
              <a:rPr sz="1211" spc="-24">
                <a:latin typeface="Arial MT"/>
                <a:cs typeface="Arial MT"/>
              </a:rPr>
              <a:t> </a:t>
            </a:r>
            <a:r>
              <a:rPr sz="1211" spc="-67">
                <a:latin typeface="Arial MT"/>
                <a:cs typeface="Arial MT"/>
              </a:rPr>
              <a:t>value</a:t>
            </a:r>
            <a:r>
              <a:rPr sz="1211" spc="-30">
                <a:latin typeface="Arial MT"/>
                <a:cs typeface="Arial MT"/>
              </a:rPr>
              <a:t> </a:t>
            </a:r>
            <a:r>
              <a:rPr sz="1211" spc="-24">
                <a:latin typeface="Arial MT"/>
                <a:cs typeface="Arial MT"/>
              </a:rPr>
              <a:t>of </a:t>
            </a:r>
            <a:r>
              <a:rPr sz="1211" spc="-73">
                <a:latin typeface="Arial MT"/>
                <a:cs typeface="Arial MT"/>
              </a:rPr>
              <a:t>increased</a:t>
            </a:r>
            <a:r>
              <a:rPr sz="1211" spc="-30">
                <a:latin typeface="Arial MT"/>
                <a:cs typeface="Arial MT"/>
              </a:rPr>
              <a:t> </a:t>
            </a:r>
            <a:r>
              <a:rPr sz="1211" spc="-12">
                <a:latin typeface="Arial MT"/>
                <a:cs typeface="Arial MT"/>
              </a:rPr>
              <a:t>wellbeing </a:t>
            </a:r>
            <a:r>
              <a:rPr sz="1211" spc="-54">
                <a:latin typeface="Arial MT"/>
                <a:cs typeface="Arial MT"/>
              </a:rPr>
              <a:t>derived</a:t>
            </a:r>
            <a:r>
              <a:rPr sz="1211" spc="-36">
                <a:latin typeface="Arial MT"/>
                <a:cs typeface="Arial MT"/>
              </a:rPr>
              <a:t> </a:t>
            </a:r>
            <a:r>
              <a:rPr sz="1211" spc="-24">
                <a:latin typeface="Arial MT"/>
                <a:cs typeface="Arial MT"/>
              </a:rPr>
              <a:t>from</a:t>
            </a:r>
            <a:r>
              <a:rPr sz="1211" spc="-30">
                <a:latin typeface="Arial MT"/>
                <a:cs typeface="Arial MT"/>
              </a:rPr>
              <a:t> </a:t>
            </a:r>
            <a:r>
              <a:rPr sz="1211" spc="-103">
                <a:latin typeface="Arial MT"/>
                <a:cs typeface="Arial MT"/>
              </a:rPr>
              <a:t>a</a:t>
            </a:r>
            <a:r>
              <a:rPr sz="1211" spc="-30">
                <a:latin typeface="Arial MT"/>
                <a:cs typeface="Arial MT"/>
              </a:rPr>
              <a:t> </a:t>
            </a:r>
            <a:r>
              <a:rPr sz="1211" spc="-48">
                <a:latin typeface="Arial MT"/>
                <a:cs typeface="Arial MT"/>
              </a:rPr>
              <a:t>participant’s</a:t>
            </a:r>
            <a:r>
              <a:rPr sz="1211" spc="-30">
                <a:latin typeface="Arial MT"/>
                <a:cs typeface="Arial MT"/>
              </a:rPr>
              <a:t> </a:t>
            </a:r>
            <a:r>
              <a:rPr sz="1211" spc="-73">
                <a:latin typeface="Arial MT"/>
                <a:cs typeface="Arial MT"/>
              </a:rPr>
              <a:t>engagement</a:t>
            </a:r>
            <a:r>
              <a:rPr sz="1211" spc="-36">
                <a:latin typeface="Arial MT"/>
                <a:cs typeface="Arial MT"/>
              </a:rPr>
              <a:t> </a:t>
            </a:r>
            <a:r>
              <a:rPr sz="1211" spc="-24">
                <a:latin typeface="Arial MT"/>
                <a:cs typeface="Arial MT"/>
              </a:rPr>
              <a:t>in</a:t>
            </a:r>
            <a:r>
              <a:rPr sz="1211" spc="-30">
                <a:latin typeface="Arial MT"/>
                <a:cs typeface="Arial MT"/>
              </a:rPr>
              <a:t> </a:t>
            </a:r>
            <a:r>
              <a:rPr sz="1211" spc="-36">
                <a:latin typeface="Arial MT"/>
                <a:cs typeface="Arial MT"/>
              </a:rPr>
              <a:t>sport</a:t>
            </a:r>
            <a:r>
              <a:rPr sz="1211" spc="-30">
                <a:latin typeface="Arial MT"/>
                <a:cs typeface="Arial MT"/>
              </a:rPr>
              <a:t> </a:t>
            </a:r>
            <a:r>
              <a:rPr sz="1211" spc="-67">
                <a:latin typeface="Arial MT"/>
                <a:cs typeface="Arial MT"/>
              </a:rPr>
              <a:t>by</a:t>
            </a:r>
            <a:r>
              <a:rPr sz="1211" spc="-30">
                <a:latin typeface="Arial MT"/>
                <a:cs typeface="Arial MT"/>
              </a:rPr>
              <a:t> </a:t>
            </a:r>
            <a:r>
              <a:rPr sz="1211" spc="-36">
                <a:latin typeface="Arial MT"/>
                <a:cs typeface="Arial MT"/>
              </a:rPr>
              <a:t>the</a:t>
            </a:r>
            <a:r>
              <a:rPr sz="1211" spc="-30">
                <a:latin typeface="Arial MT"/>
                <a:cs typeface="Arial MT"/>
              </a:rPr>
              <a:t> </a:t>
            </a:r>
            <a:r>
              <a:rPr sz="1211" spc="-48">
                <a:latin typeface="Arial MT"/>
                <a:cs typeface="Arial MT"/>
              </a:rPr>
              <a:t>number</a:t>
            </a:r>
            <a:r>
              <a:rPr sz="1211" spc="-36">
                <a:latin typeface="Arial MT"/>
                <a:cs typeface="Arial MT"/>
              </a:rPr>
              <a:t> </a:t>
            </a:r>
            <a:r>
              <a:rPr sz="1211" spc="-24">
                <a:latin typeface="Arial MT"/>
                <a:cs typeface="Arial MT"/>
              </a:rPr>
              <a:t>of</a:t>
            </a:r>
            <a:r>
              <a:rPr sz="1211" spc="-30">
                <a:latin typeface="Arial MT"/>
                <a:cs typeface="Arial MT"/>
              </a:rPr>
              <a:t> </a:t>
            </a:r>
            <a:r>
              <a:rPr sz="1211" spc="-48">
                <a:latin typeface="Arial MT"/>
                <a:cs typeface="Arial MT"/>
              </a:rPr>
              <a:t>unique</a:t>
            </a:r>
            <a:r>
              <a:rPr sz="1211" spc="-30">
                <a:latin typeface="Arial MT"/>
                <a:cs typeface="Arial MT"/>
              </a:rPr>
              <a:t> </a:t>
            </a:r>
            <a:r>
              <a:rPr sz="1211" spc="-61">
                <a:latin typeface="Arial MT"/>
                <a:cs typeface="Arial MT"/>
              </a:rPr>
              <a:t>people</a:t>
            </a:r>
            <a:r>
              <a:rPr sz="1211" spc="-30">
                <a:latin typeface="Arial MT"/>
                <a:cs typeface="Arial MT"/>
              </a:rPr>
              <a:t> </a:t>
            </a:r>
            <a:r>
              <a:rPr sz="1211" spc="-54">
                <a:latin typeface="Arial MT"/>
                <a:cs typeface="Arial MT"/>
              </a:rPr>
              <a:t>taking</a:t>
            </a:r>
            <a:r>
              <a:rPr sz="1211" spc="-36">
                <a:latin typeface="Arial MT"/>
                <a:cs typeface="Arial MT"/>
              </a:rPr>
              <a:t> </a:t>
            </a:r>
            <a:r>
              <a:rPr sz="1211" spc="-12">
                <a:latin typeface="Arial MT"/>
                <a:cs typeface="Arial MT"/>
              </a:rPr>
              <a:t>part.</a:t>
            </a:r>
            <a:endParaRPr sz="1211">
              <a:latin typeface="Arial MT"/>
              <a:cs typeface="Arial MT"/>
            </a:endParaRPr>
          </a:p>
          <a:p>
            <a:pPr marL="15377" marR="21528">
              <a:lnSpc>
                <a:spcPct val="100000"/>
              </a:lnSpc>
              <a:spcBef>
                <a:spcPts val="188"/>
              </a:spcBef>
            </a:pPr>
            <a:r>
              <a:rPr sz="1211" spc="-61">
                <a:latin typeface="Lucida Sans Unicode"/>
                <a:cs typeface="Lucida Sans Unicode"/>
              </a:rPr>
              <a:t>Individual</a:t>
            </a:r>
            <a:r>
              <a:rPr sz="1211" spc="-67">
                <a:latin typeface="Lucida Sans Unicode"/>
                <a:cs typeface="Lucida Sans Unicode"/>
              </a:rPr>
              <a:t> </a:t>
            </a:r>
            <a:r>
              <a:rPr sz="1211" spc="-79">
                <a:latin typeface="Lucida Sans Unicode"/>
                <a:cs typeface="Lucida Sans Unicode"/>
              </a:rPr>
              <a:t>Development</a:t>
            </a:r>
            <a:r>
              <a:rPr sz="1211" spc="-61">
                <a:latin typeface="Lucida Sans Unicode"/>
                <a:cs typeface="Lucida Sans Unicode"/>
              </a:rPr>
              <a:t> </a:t>
            </a:r>
            <a:r>
              <a:rPr sz="1211" spc="-48">
                <a:latin typeface="Arial MT"/>
                <a:cs typeface="Arial MT"/>
              </a:rPr>
              <a:t>refers</a:t>
            </a:r>
            <a:r>
              <a:rPr sz="1211" spc="-12">
                <a:latin typeface="Arial MT"/>
                <a:cs typeface="Arial MT"/>
              </a:rPr>
              <a:t> to </a:t>
            </a:r>
            <a:r>
              <a:rPr sz="1211" spc="-36">
                <a:latin typeface="Arial MT"/>
                <a:cs typeface="Arial MT"/>
              </a:rPr>
              <a:t>the</a:t>
            </a:r>
            <a:r>
              <a:rPr sz="1211" spc="-12">
                <a:latin typeface="Arial MT"/>
                <a:cs typeface="Arial MT"/>
              </a:rPr>
              <a:t> </a:t>
            </a:r>
            <a:r>
              <a:rPr sz="1211" spc="-48">
                <a:latin typeface="Arial MT"/>
                <a:cs typeface="Arial MT"/>
              </a:rPr>
              <a:t>improvement</a:t>
            </a:r>
            <a:r>
              <a:rPr sz="1211" spc="-12">
                <a:latin typeface="Arial MT"/>
                <a:cs typeface="Arial MT"/>
              </a:rPr>
              <a:t> </a:t>
            </a:r>
            <a:r>
              <a:rPr sz="1211" spc="-24">
                <a:latin typeface="Arial MT"/>
                <a:cs typeface="Arial MT"/>
              </a:rPr>
              <a:t>in</a:t>
            </a:r>
            <a:r>
              <a:rPr sz="1211" spc="-12">
                <a:latin typeface="Arial MT"/>
                <a:cs typeface="Arial MT"/>
              </a:rPr>
              <a:t> </a:t>
            </a:r>
            <a:r>
              <a:rPr sz="1211" spc="-61">
                <a:latin typeface="Arial MT"/>
                <a:cs typeface="Arial MT"/>
              </a:rPr>
              <a:t>educational</a:t>
            </a:r>
            <a:r>
              <a:rPr sz="1211" spc="-12">
                <a:latin typeface="Arial MT"/>
                <a:cs typeface="Arial MT"/>
              </a:rPr>
              <a:t> </a:t>
            </a:r>
            <a:r>
              <a:rPr sz="1211" spc="-42">
                <a:latin typeface="Arial MT"/>
                <a:cs typeface="Arial MT"/>
              </a:rPr>
              <a:t>attainment</a:t>
            </a:r>
            <a:r>
              <a:rPr sz="1211" spc="-12">
                <a:latin typeface="Arial MT"/>
                <a:cs typeface="Arial MT"/>
              </a:rPr>
              <a:t> </a:t>
            </a:r>
            <a:r>
              <a:rPr sz="1211" spc="-61">
                <a:latin typeface="Arial MT"/>
                <a:cs typeface="Arial MT"/>
              </a:rPr>
              <a:t>and</a:t>
            </a:r>
            <a:r>
              <a:rPr sz="1211" spc="-12">
                <a:latin typeface="Arial MT"/>
                <a:cs typeface="Arial MT"/>
              </a:rPr>
              <a:t> </a:t>
            </a:r>
            <a:r>
              <a:rPr sz="1211" spc="-48">
                <a:latin typeface="Arial MT"/>
                <a:cs typeface="Arial MT"/>
              </a:rPr>
              <a:t>higher</a:t>
            </a:r>
            <a:r>
              <a:rPr sz="1211" spc="-12">
                <a:latin typeface="Arial MT"/>
                <a:cs typeface="Arial MT"/>
              </a:rPr>
              <a:t> </a:t>
            </a:r>
            <a:r>
              <a:rPr sz="1211" spc="-42">
                <a:latin typeface="Arial MT"/>
                <a:cs typeface="Arial MT"/>
              </a:rPr>
              <a:t>starting</a:t>
            </a:r>
            <a:r>
              <a:rPr sz="1211" spc="-12">
                <a:latin typeface="Arial MT"/>
                <a:cs typeface="Arial MT"/>
              </a:rPr>
              <a:t> </a:t>
            </a:r>
            <a:r>
              <a:rPr sz="1211" spc="-67">
                <a:latin typeface="Arial MT"/>
                <a:cs typeface="Arial MT"/>
              </a:rPr>
              <a:t>salaries</a:t>
            </a:r>
            <a:r>
              <a:rPr sz="1211" spc="-12">
                <a:latin typeface="Arial MT"/>
                <a:cs typeface="Arial MT"/>
              </a:rPr>
              <a:t> </a:t>
            </a:r>
            <a:r>
              <a:rPr sz="1211" spc="-67">
                <a:latin typeface="Arial MT"/>
                <a:cs typeface="Arial MT"/>
              </a:rPr>
              <a:t>gained</a:t>
            </a:r>
            <a:r>
              <a:rPr sz="1211" spc="-12">
                <a:latin typeface="Arial MT"/>
                <a:cs typeface="Arial MT"/>
              </a:rPr>
              <a:t> </a:t>
            </a:r>
            <a:r>
              <a:rPr sz="1211" spc="-36">
                <a:latin typeface="Arial MT"/>
                <a:cs typeface="Arial MT"/>
              </a:rPr>
              <a:t>through</a:t>
            </a:r>
            <a:r>
              <a:rPr sz="1211" spc="-12">
                <a:latin typeface="Arial MT"/>
                <a:cs typeface="Arial MT"/>
              </a:rPr>
              <a:t> </a:t>
            </a:r>
            <a:r>
              <a:rPr sz="1211" spc="-42">
                <a:latin typeface="Arial MT"/>
                <a:cs typeface="Arial MT"/>
              </a:rPr>
              <a:t>participating</a:t>
            </a:r>
            <a:r>
              <a:rPr sz="1211" spc="-12">
                <a:latin typeface="Arial MT"/>
                <a:cs typeface="Arial MT"/>
              </a:rPr>
              <a:t> </a:t>
            </a:r>
            <a:r>
              <a:rPr sz="1211" spc="-30">
                <a:latin typeface="Arial MT"/>
                <a:cs typeface="Arial MT"/>
              </a:rPr>
              <a:t>in </a:t>
            </a:r>
            <a:r>
              <a:rPr sz="1211" spc="-36">
                <a:latin typeface="Arial MT"/>
                <a:cs typeface="Arial MT"/>
              </a:rPr>
              <a:t>sport</a:t>
            </a:r>
            <a:r>
              <a:rPr sz="1211" spc="-61">
                <a:latin typeface="Arial MT"/>
                <a:cs typeface="Arial MT"/>
              </a:rPr>
              <a:t> </a:t>
            </a:r>
            <a:r>
              <a:rPr sz="1211" spc="-30">
                <a:latin typeface="Arial MT"/>
                <a:cs typeface="Arial MT"/>
              </a:rPr>
              <a:t>at</a:t>
            </a:r>
            <a:r>
              <a:rPr sz="1211" spc="-54">
                <a:latin typeface="Arial MT"/>
                <a:cs typeface="Arial MT"/>
              </a:rPr>
              <a:t> </a:t>
            </a:r>
            <a:r>
              <a:rPr sz="1211" spc="-12">
                <a:latin typeface="Arial MT"/>
                <a:cs typeface="Arial MT"/>
              </a:rPr>
              <a:t>university.</a:t>
            </a:r>
            <a:endParaRPr sz="1211">
              <a:latin typeface="Arial MT"/>
              <a:cs typeface="Arial MT"/>
            </a:endParaRPr>
          </a:p>
          <a:p>
            <a:pPr marL="15377" marR="156846">
              <a:lnSpc>
                <a:spcPct val="100000"/>
              </a:lnSpc>
              <a:spcBef>
                <a:spcPts val="194"/>
              </a:spcBef>
            </a:pPr>
            <a:r>
              <a:rPr sz="1211" spc="-79">
                <a:latin typeface="Lucida Sans Unicode"/>
                <a:cs typeface="Lucida Sans Unicode"/>
              </a:rPr>
              <a:t>Social </a:t>
            </a:r>
            <a:r>
              <a:rPr sz="1211" spc="-73">
                <a:latin typeface="Lucida Sans Unicode"/>
                <a:cs typeface="Lucida Sans Unicode"/>
              </a:rPr>
              <a:t>and </a:t>
            </a:r>
            <a:r>
              <a:rPr sz="1211" spc="-85">
                <a:latin typeface="Lucida Sans Unicode"/>
                <a:cs typeface="Lucida Sans Unicode"/>
              </a:rPr>
              <a:t>Community</a:t>
            </a:r>
            <a:r>
              <a:rPr sz="1211" spc="-79">
                <a:latin typeface="Lucida Sans Unicode"/>
                <a:cs typeface="Lucida Sans Unicode"/>
              </a:rPr>
              <a:t> Development</a:t>
            </a:r>
            <a:r>
              <a:rPr sz="1211" spc="-73">
                <a:latin typeface="Lucida Sans Unicode"/>
                <a:cs typeface="Lucida Sans Unicode"/>
              </a:rPr>
              <a:t> </a:t>
            </a:r>
            <a:r>
              <a:rPr sz="1211" spc="-61">
                <a:latin typeface="Arial MT"/>
                <a:cs typeface="Arial MT"/>
              </a:rPr>
              <a:t>outcome</a:t>
            </a:r>
            <a:r>
              <a:rPr sz="1211" spc="-30">
                <a:latin typeface="Arial MT"/>
                <a:cs typeface="Arial MT"/>
              </a:rPr>
              <a:t> </a:t>
            </a:r>
            <a:r>
              <a:rPr sz="1211" spc="-61">
                <a:latin typeface="Arial MT"/>
                <a:cs typeface="Arial MT"/>
              </a:rPr>
              <a:t>represents</a:t>
            </a:r>
            <a:r>
              <a:rPr sz="1211" spc="-24">
                <a:latin typeface="Arial MT"/>
                <a:cs typeface="Arial MT"/>
              </a:rPr>
              <a:t> </a:t>
            </a:r>
            <a:r>
              <a:rPr sz="1211" spc="-36">
                <a:latin typeface="Arial MT"/>
                <a:cs typeface="Arial MT"/>
              </a:rPr>
              <a:t>the</a:t>
            </a:r>
            <a:r>
              <a:rPr sz="1211" spc="-24">
                <a:latin typeface="Arial MT"/>
                <a:cs typeface="Arial MT"/>
              </a:rPr>
              <a:t> </a:t>
            </a:r>
            <a:r>
              <a:rPr sz="1211" spc="-42">
                <a:latin typeface="Arial MT"/>
                <a:cs typeface="Arial MT"/>
              </a:rPr>
              <a:t>reduction</a:t>
            </a:r>
            <a:r>
              <a:rPr sz="1211" spc="-30">
                <a:latin typeface="Arial MT"/>
                <a:cs typeface="Arial MT"/>
              </a:rPr>
              <a:t> </a:t>
            </a:r>
            <a:r>
              <a:rPr sz="1211" spc="-24">
                <a:latin typeface="Arial MT"/>
                <a:cs typeface="Arial MT"/>
              </a:rPr>
              <a:t>in </a:t>
            </a:r>
            <a:r>
              <a:rPr sz="1211" spc="-54">
                <a:latin typeface="Arial MT"/>
                <a:cs typeface="Arial MT"/>
              </a:rPr>
              <a:t>crime</a:t>
            </a:r>
            <a:r>
              <a:rPr sz="1211" spc="-24">
                <a:latin typeface="Arial MT"/>
                <a:cs typeface="Arial MT"/>
              </a:rPr>
              <a:t> </a:t>
            </a:r>
            <a:r>
              <a:rPr sz="1211" spc="-54">
                <a:latin typeface="Arial MT"/>
                <a:cs typeface="Arial MT"/>
              </a:rPr>
              <a:t>rates</a:t>
            </a:r>
            <a:r>
              <a:rPr sz="1211" spc="-30">
                <a:latin typeface="Arial MT"/>
                <a:cs typeface="Arial MT"/>
              </a:rPr>
              <a:t> </a:t>
            </a:r>
            <a:r>
              <a:rPr sz="1211">
                <a:latin typeface="Arial MT"/>
                <a:cs typeface="Arial MT"/>
              </a:rPr>
              <a:t>for</a:t>
            </a:r>
            <a:r>
              <a:rPr sz="1211" spc="-24">
                <a:latin typeface="Arial MT"/>
                <a:cs typeface="Arial MT"/>
              </a:rPr>
              <a:t> </a:t>
            </a:r>
            <a:r>
              <a:rPr sz="1211" spc="-73">
                <a:latin typeface="Arial MT"/>
                <a:cs typeface="Arial MT"/>
              </a:rPr>
              <a:t>young</a:t>
            </a:r>
            <a:r>
              <a:rPr sz="1211" spc="-30">
                <a:latin typeface="Arial MT"/>
                <a:cs typeface="Arial MT"/>
              </a:rPr>
              <a:t> </a:t>
            </a:r>
            <a:r>
              <a:rPr sz="1211" spc="-79">
                <a:latin typeface="Arial MT"/>
                <a:cs typeface="Arial MT"/>
              </a:rPr>
              <a:t>males</a:t>
            </a:r>
            <a:r>
              <a:rPr sz="1211" spc="-24">
                <a:latin typeface="Arial MT"/>
                <a:cs typeface="Arial MT"/>
              </a:rPr>
              <a:t> </a:t>
            </a:r>
            <a:r>
              <a:rPr sz="1211" spc="-61">
                <a:latin typeface="Arial MT"/>
                <a:cs typeface="Arial MT"/>
              </a:rPr>
              <a:t>and</a:t>
            </a:r>
            <a:r>
              <a:rPr sz="1211" spc="-24">
                <a:latin typeface="Arial MT"/>
                <a:cs typeface="Arial MT"/>
              </a:rPr>
              <a:t> </a:t>
            </a:r>
            <a:r>
              <a:rPr sz="1211" spc="-36">
                <a:latin typeface="Arial MT"/>
                <a:cs typeface="Arial MT"/>
              </a:rPr>
              <a:t>the</a:t>
            </a:r>
            <a:r>
              <a:rPr sz="1211" spc="-30">
                <a:latin typeface="Arial MT"/>
                <a:cs typeface="Arial MT"/>
              </a:rPr>
              <a:t> </a:t>
            </a:r>
            <a:r>
              <a:rPr sz="1211" spc="-67">
                <a:latin typeface="Arial MT"/>
                <a:cs typeface="Arial MT"/>
              </a:rPr>
              <a:t>social</a:t>
            </a:r>
            <a:r>
              <a:rPr sz="1211" spc="-24">
                <a:latin typeface="Arial MT"/>
                <a:cs typeface="Arial MT"/>
              </a:rPr>
              <a:t> </a:t>
            </a:r>
            <a:r>
              <a:rPr sz="1211" spc="-54">
                <a:latin typeface="Arial MT"/>
                <a:cs typeface="Arial MT"/>
              </a:rPr>
              <a:t>capital</a:t>
            </a:r>
            <a:r>
              <a:rPr sz="1211" spc="-24">
                <a:latin typeface="Arial MT"/>
                <a:cs typeface="Arial MT"/>
              </a:rPr>
              <a:t> </a:t>
            </a:r>
            <a:r>
              <a:rPr sz="1211" spc="-79">
                <a:latin typeface="Arial MT"/>
                <a:cs typeface="Arial MT"/>
              </a:rPr>
              <a:t>based</a:t>
            </a:r>
            <a:r>
              <a:rPr sz="1211" spc="-30">
                <a:latin typeface="Arial MT"/>
                <a:cs typeface="Arial MT"/>
              </a:rPr>
              <a:t> on </a:t>
            </a:r>
            <a:r>
              <a:rPr sz="1211" spc="-48">
                <a:latin typeface="Arial MT"/>
                <a:cs typeface="Arial MT"/>
              </a:rPr>
              <a:t>improved</a:t>
            </a:r>
            <a:r>
              <a:rPr sz="1211" spc="-24">
                <a:latin typeface="Arial MT"/>
                <a:cs typeface="Arial MT"/>
              </a:rPr>
              <a:t> </a:t>
            </a:r>
            <a:r>
              <a:rPr sz="1211" spc="-54">
                <a:latin typeface="Arial MT"/>
                <a:cs typeface="Arial MT"/>
              </a:rPr>
              <a:t>networks,</a:t>
            </a:r>
            <a:r>
              <a:rPr sz="1211" spc="-24">
                <a:latin typeface="Arial MT"/>
                <a:cs typeface="Arial MT"/>
              </a:rPr>
              <a:t> trust </a:t>
            </a:r>
            <a:r>
              <a:rPr sz="1211" spc="-61">
                <a:latin typeface="Arial MT"/>
                <a:cs typeface="Arial MT"/>
              </a:rPr>
              <a:t>and</a:t>
            </a:r>
            <a:r>
              <a:rPr sz="1211" spc="-24">
                <a:latin typeface="Arial MT"/>
                <a:cs typeface="Arial MT"/>
              </a:rPr>
              <a:t> </a:t>
            </a:r>
            <a:r>
              <a:rPr sz="1211" spc="-12">
                <a:latin typeface="Arial MT"/>
                <a:cs typeface="Arial MT"/>
              </a:rPr>
              <a:t>reciprocity.</a:t>
            </a:r>
            <a:endParaRPr sz="1211">
              <a:latin typeface="Arial MT"/>
              <a:cs typeface="Arial MT"/>
            </a:endParaRPr>
          </a:p>
        </p:txBody>
      </p:sp>
    </p:spTree>
    <p:extLst>
      <p:ext uri="{BB962C8B-B14F-4D97-AF65-F5344CB8AC3E}">
        <p14:creationId xmlns:p14="http://schemas.microsoft.com/office/powerpoint/2010/main" val="26836168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4"/>
            <a:ext cx="9702070" cy="6856765"/>
          </a:xfrm>
          <a:prstGeom prst="rect">
            <a:avLst/>
          </a:prstGeom>
        </p:spPr>
      </p:pic>
      <p:sp>
        <p:nvSpPr>
          <p:cNvPr id="3" name="object 3"/>
          <p:cNvSpPr txBox="1">
            <a:spLocks noGrp="1"/>
          </p:cNvSpPr>
          <p:nvPr>
            <p:ph type="title"/>
          </p:nvPr>
        </p:nvSpPr>
        <p:spPr>
          <a:xfrm>
            <a:off x="2179008" y="890616"/>
            <a:ext cx="9047431" cy="294380"/>
          </a:xfrm>
          <a:prstGeom prst="rect">
            <a:avLst/>
          </a:prstGeom>
        </p:spPr>
        <p:txBody>
          <a:bodyPr vert="horz" wrap="square" lIns="0" tIns="19990" rIns="0" bIns="0" rtlCol="0">
            <a:spAutoFit/>
          </a:bodyPr>
          <a:lstStyle/>
          <a:p>
            <a:pPr marL="697354">
              <a:lnSpc>
                <a:spcPct val="100000"/>
              </a:lnSpc>
              <a:spcBef>
                <a:spcPts val="157"/>
              </a:spcBef>
            </a:pPr>
            <a:r>
              <a:t>3</a:t>
            </a:r>
            <a:r>
              <a:rPr spc="-30"/>
              <a:t> </a:t>
            </a:r>
            <a:r>
              <a:rPr spc="97"/>
              <a:t>-</a:t>
            </a:r>
            <a:r>
              <a:rPr spc="-24"/>
              <a:t> </a:t>
            </a:r>
            <a:r>
              <a:rPr spc="42"/>
              <a:t>BENCHMARKING</a:t>
            </a:r>
          </a:p>
        </p:txBody>
      </p:sp>
      <p:sp>
        <p:nvSpPr>
          <p:cNvPr id="4" name="object 4"/>
          <p:cNvSpPr txBox="1"/>
          <p:nvPr/>
        </p:nvSpPr>
        <p:spPr>
          <a:xfrm>
            <a:off x="1725835" y="1543167"/>
            <a:ext cx="8638619" cy="217842"/>
          </a:xfrm>
          <a:prstGeom prst="rect">
            <a:avLst/>
          </a:prstGeom>
        </p:spPr>
        <p:txBody>
          <a:bodyPr vert="horz" wrap="square" lIns="0" tIns="14608" rIns="0" bIns="0" rtlCol="0">
            <a:spAutoFit/>
          </a:bodyPr>
          <a:lstStyle/>
          <a:p>
            <a:pPr marL="15377" marR="6151">
              <a:lnSpc>
                <a:spcPct val="100000"/>
              </a:lnSpc>
              <a:spcBef>
                <a:spcPts val="115"/>
              </a:spcBef>
            </a:pPr>
            <a:r>
              <a:rPr sz="1211" spc="-85">
                <a:latin typeface="Arial MT"/>
                <a:cs typeface="Arial MT"/>
              </a:rPr>
              <a:t>This</a:t>
            </a:r>
            <a:r>
              <a:rPr sz="1211" spc="-36">
                <a:latin typeface="Arial MT"/>
                <a:cs typeface="Arial MT"/>
              </a:rPr>
              <a:t> </a:t>
            </a:r>
            <a:r>
              <a:rPr sz="1211" spc="-61">
                <a:latin typeface="Arial MT"/>
                <a:cs typeface="Arial MT"/>
              </a:rPr>
              <a:t>section</a:t>
            </a:r>
            <a:r>
              <a:rPr sz="1211" spc="-36">
                <a:latin typeface="Arial MT"/>
                <a:cs typeface="Arial MT"/>
              </a:rPr>
              <a:t> </a:t>
            </a:r>
            <a:r>
              <a:rPr sz="1211" spc="-61">
                <a:latin typeface="Arial MT"/>
                <a:cs typeface="Arial MT"/>
              </a:rPr>
              <a:t>provides</a:t>
            </a:r>
            <a:r>
              <a:rPr sz="1211" spc="-36">
                <a:latin typeface="Arial MT"/>
                <a:cs typeface="Arial MT"/>
              </a:rPr>
              <a:t> </a:t>
            </a:r>
            <a:r>
              <a:rPr sz="1211" spc="-67">
                <a:latin typeface="Arial MT"/>
                <a:cs typeface="Arial MT"/>
              </a:rPr>
              <a:t>comparisons</a:t>
            </a:r>
            <a:r>
              <a:rPr sz="1211" spc="-36">
                <a:latin typeface="Arial MT"/>
                <a:cs typeface="Arial MT"/>
              </a:rPr>
              <a:t> </a:t>
            </a:r>
            <a:r>
              <a:rPr sz="1211">
                <a:latin typeface="Arial MT"/>
                <a:cs typeface="Arial MT"/>
              </a:rPr>
              <a:t>for</a:t>
            </a:r>
            <a:r>
              <a:rPr sz="1211" spc="-36">
                <a:latin typeface="Arial MT"/>
                <a:cs typeface="Arial MT"/>
              </a:rPr>
              <a:t> the </a:t>
            </a:r>
            <a:r>
              <a:rPr sz="1211" spc="-67">
                <a:latin typeface="Arial MT"/>
                <a:cs typeface="Arial MT"/>
              </a:rPr>
              <a:t>selected</a:t>
            </a:r>
            <a:r>
              <a:rPr sz="1211" spc="-30">
                <a:latin typeface="Arial MT"/>
                <a:cs typeface="Arial MT"/>
              </a:rPr>
              <a:t> </a:t>
            </a:r>
            <a:r>
              <a:rPr sz="1211" spc="-127">
                <a:latin typeface="Arial MT"/>
                <a:cs typeface="Arial MT"/>
              </a:rPr>
              <a:t>KPIs</a:t>
            </a:r>
            <a:r>
              <a:rPr sz="1211" spc="-36">
                <a:latin typeface="Arial MT"/>
                <a:cs typeface="Arial MT"/>
              </a:rPr>
              <a:t> </a:t>
            </a:r>
            <a:r>
              <a:rPr sz="1211" spc="-79">
                <a:latin typeface="Arial MT"/>
                <a:cs typeface="Arial MT"/>
              </a:rPr>
              <a:t>(social</a:t>
            </a:r>
            <a:r>
              <a:rPr sz="1211" spc="-36">
                <a:latin typeface="Arial MT"/>
                <a:cs typeface="Arial MT"/>
              </a:rPr>
              <a:t> </a:t>
            </a:r>
            <a:r>
              <a:rPr sz="1211" spc="-67">
                <a:latin typeface="Arial MT"/>
                <a:cs typeface="Arial MT"/>
              </a:rPr>
              <a:t>value</a:t>
            </a:r>
            <a:r>
              <a:rPr sz="1211" spc="-36">
                <a:latin typeface="Arial MT"/>
                <a:cs typeface="Arial MT"/>
              </a:rPr>
              <a:t> </a:t>
            </a:r>
            <a:r>
              <a:rPr sz="1211" spc="-42">
                <a:latin typeface="Arial MT"/>
                <a:cs typeface="Arial MT"/>
              </a:rPr>
              <a:t>per</a:t>
            </a:r>
            <a:r>
              <a:rPr sz="1211" spc="-36">
                <a:latin typeface="Arial MT"/>
                <a:cs typeface="Arial MT"/>
              </a:rPr>
              <a:t> </a:t>
            </a:r>
            <a:r>
              <a:rPr sz="1211" spc="-54">
                <a:latin typeface="Arial MT"/>
                <a:cs typeface="Arial MT"/>
              </a:rPr>
              <a:t>site,</a:t>
            </a:r>
            <a:r>
              <a:rPr sz="1211" spc="-36">
                <a:latin typeface="Arial MT"/>
                <a:cs typeface="Arial MT"/>
              </a:rPr>
              <a:t> </a:t>
            </a:r>
            <a:r>
              <a:rPr sz="1211" spc="-67">
                <a:latin typeface="Arial MT"/>
                <a:cs typeface="Arial MT"/>
              </a:rPr>
              <a:t>social</a:t>
            </a:r>
            <a:r>
              <a:rPr sz="1211" spc="-30">
                <a:latin typeface="Arial MT"/>
                <a:cs typeface="Arial MT"/>
              </a:rPr>
              <a:t> </a:t>
            </a:r>
            <a:r>
              <a:rPr sz="1211" spc="-67">
                <a:latin typeface="Arial MT"/>
                <a:cs typeface="Arial MT"/>
              </a:rPr>
              <a:t>value</a:t>
            </a:r>
            <a:r>
              <a:rPr sz="1211" spc="-36">
                <a:latin typeface="Arial MT"/>
                <a:cs typeface="Arial MT"/>
              </a:rPr>
              <a:t> </a:t>
            </a:r>
            <a:r>
              <a:rPr sz="1211" spc="-42">
                <a:latin typeface="Arial MT"/>
                <a:cs typeface="Arial MT"/>
              </a:rPr>
              <a:t>per</a:t>
            </a:r>
            <a:r>
              <a:rPr sz="1211" spc="-36">
                <a:latin typeface="Arial MT"/>
                <a:cs typeface="Arial MT"/>
              </a:rPr>
              <a:t> </a:t>
            </a:r>
            <a:r>
              <a:rPr sz="1211" spc="-54">
                <a:latin typeface="Arial MT"/>
                <a:cs typeface="Arial MT"/>
              </a:rPr>
              <a:t>person</a:t>
            </a:r>
            <a:r>
              <a:rPr sz="1211" spc="-36">
                <a:latin typeface="Arial MT"/>
                <a:cs typeface="Arial MT"/>
              </a:rPr>
              <a:t> </a:t>
            </a:r>
            <a:r>
              <a:rPr sz="1211" spc="-61">
                <a:latin typeface="Arial MT"/>
                <a:cs typeface="Arial MT"/>
              </a:rPr>
              <a:t>and</a:t>
            </a:r>
            <a:r>
              <a:rPr sz="1211" spc="-36">
                <a:latin typeface="Arial MT"/>
                <a:cs typeface="Arial MT"/>
              </a:rPr>
              <a:t> </a:t>
            </a:r>
            <a:r>
              <a:rPr sz="1211" spc="-67">
                <a:latin typeface="Arial MT"/>
                <a:cs typeface="Arial MT"/>
              </a:rPr>
              <a:t>social</a:t>
            </a:r>
            <a:r>
              <a:rPr sz="1211" spc="-36">
                <a:latin typeface="Arial MT"/>
                <a:cs typeface="Arial MT"/>
              </a:rPr>
              <a:t> </a:t>
            </a:r>
            <a:r>
              <a:rPr sz="1211" spc="-67">
                <a:latin typeface="Arial MT"/>
                <a:cs typeface="Arial MT"/>
              </a:rPr>
              <a:t>value</a:t>
            </a:r>
            <a:r>
              <a:rPr sz="1211" spc="-30">
                <a:latin typeface="Arial MT"/>
                <a:cs typeface="Arial MT"/>
              </a:rPr>
              <a:t> </a:t>
            </a:r>
            <a:r>
              <a:rPr sz="1211" spc="-54">
                <a:latin typeface="Arial MT"/>
                <a:cs typeface="Arial MT"/>
              </a:rPr>
              <a:t>growth)</a:t>
            </a:r>
            <a:r>
              <a:rPr sz="1211" spc="-36">
                <a:latin typeface="Arial MT"/>
                <a:cs typeface="Arial MT"/>
              </a:rPr>
              <a:t> </a:t>
            </a:r>
            <a:r>
              <a:rPr sz="1211" spc="-67">
                <a:latin typeface="Arial MT"/>
                <a:cs typeface="Arial MT"/>
              </a:rPr>
              <a:t>against</a:t>
            </a:r>
            <a:r>
              <a:rPr sz="1211" spc="-36">
                <a:latin typeface="Arial MT"/>
                <a:cs typeface="Arial MT"/>
              </a:rPr>
              <a:t> </a:t>
            </a:r>
            <a:r>
              <a:rPr sz="1211" spc="-30">
                <a:latin typeface="Arial MT"/>
                <a:cs typeface="Arial MT"/>
              </a:rPr>
              <a:t>the </a:t>
            </a:r>
            <a:r>
              <a:rPr sz="1211" spc="-54">
                <a:latin typeface="Arial MT"/>
                <a:cs typeface="Arial MT"/>
              </a:rPr>
              <a:t>sector</a:t>
            </a:r>
            <a:r>
              <a:rPr sz="1211" spc="-42">
                <a:latin typeface="Arial MT"/>
                <a:cs typeface="Arial MT"/>
              </a:rPr>
              <a:t> </a:t>
            </a:r>
            <a:r>
              <a:rPr sz="1211" spc="-73">
                <a:latin typeface="Arial MT"/>
                <a:cs typeface="Arial MT"/>
              </a:rPr>
              <a:t>benchmarks.</a:t>
            </a:r>
            <a:r>
              <a:rPr sz="1211" spc="-36">
                <a:latin typeface="Arial MT"/>
                <a:cs typeface="Arial MT"/>
              </a:rPr>
              <a:t> </a:t>
            </a:r>
            <a:r>
              <a:rPr sz="1211" spc="-85">
                <a:latin typeface="Arial MT"/>
                <a:cs typeface="Arial MT"/>
              </a:rPr>
              <a:t>For</a:t>
            </a:r>
            <a:r>
              <a:rPr sz="1211" spc="-36">
                <a:latin typeface="Arial MT"/>
                <a:cs typeface="Arial MT"/>
              </a:rPr>
              <a:t> </a:t>
            </a:r>
            <a:r>
              <a:rPr sz="1211" spc="-91">
                <a:latin typeface="Arial MT"/>
                <a:cs typeface="Arial MT"/>
              </a:rPr>
              <a:t>each</a:t>
            </a:r>
            <a:r>
              <a:rPr sz="1211" spc="-36">
                <a:latin typeface="Arial MT"/>
                <a:cs typeface="Arial MT"/>
              </a:rPr>
              <a:t> </a:t>
            </a:r>
            <a:r>
              <a:rPr sz="1211" spc="-121">
                <a:latin typeface="Arial MT"/>
                <a:cs typeface="Arial MT"/>
              </a:rPr>
              <a:t>KPI,</a:t>
            </a:r>
            <a:r>
              <a:rPr sz="1211" spc="-36">
                <a:latin typeface="Arial MT"/>
                <a:cs typeface="Arial MT"/>
              </a:rPr>
              <a:t> </a:t>
            </a:r>
            <a:r>
              <a:rPr sz="1211" spc="-61">
                <a:latin typeface="Arial MT"/>
                <a:cs typeface="Arial MT"/>
              </a:rPr>
              <a:t>you</a:t>
            </a:r>
            <a:r>
              <a:rPr sz="1211" spc="-36">
                <a:latin typeface="Arial MT"/>
                <a:cs typeface="Arial MT"/>
              </a:rPr>
              <a:t> </a:t>
            </a:r>
            <a:r>
              <a:rPr sz="1211" spc="-79">
                <a:latin typeface="Arial MT"/>
                <a:cs typeface="Arial MT"/>
              </a:rPr>
              <a:t>can</a:t>
            </a:r>
            <a:r>
              <a:rPr sz="1211" spc="-36">
                <a:latin typeface="Arial MT"/>
                <a:cs typeface="Arial MT"/>
              </a:rPr>
              <a:t> </a:t>
            </a:r>
            <a:r>
              <a:rPr sz="1211" spc="-103">
                <a:latin typeface="Arial MT"/>
                <a:cs typeface="Arial MT"/>
              </a:rPr>
              <a:t>see</a:t>
            </a:r>
            <a:r>
              <a:rPr sz="1211" spc="-36">
                <a:latin typeface="Arial MT"/>
                <a:cs typeface="Arial MT"/>
              </a:rPr>
              <a:t> the</a:t>
            </a:r>
            <a:r>
              <a:rPr sz="1211" spc="-42">
                <a:latin typeface="Arial MT"/>
                <a:cs typeface="Arial MT"/>
              </a:rPr>
              <a:t> </a:t>
            </a:r>
            <a:r>
              <a:rPr sz="1211" spc="-67">
                <a:latin typeface="Arial MT"/>
                <a:cs typeface="Arial MT"/>
              </a:rPr>
              <a:t>Actual</a:t>
            </a:r>
            <a:r>
              <a:rPr sz="1211" spc="-36">
                <a:latin typeface="Arial MT"/>
                <a:cs typeface="Arial MT"/>
              </a:rPr>
              <a:t> </a:t>
            </a:r>
            <a:r>
              <a:rPr sz="1211" spc="-85">
                <a:latin typeface="Arial MT"/>
                <a:cs typeface="Arial MT"/>
              </a:rPr>
              <a:t>Value,</a:t>
            </a:r>
            <a:r>
              <a:rPr sz="1211" spc="-36">
                <a:latin typeface="Arial MT"/>
                <a:cs typeface="Arial MT"/>
              </a:rPr>
              <a:t> the </a:t>
            </a:r>
            <a:r>
              <a:rPr sz="1211" spc="-61">
                <a:latin typeface="Arial MT"/>
                <a:cs typeface="Arial MT"/>
              </a:rPr>
              <a:t>Index</a:t>
            </a:r>
            <a:r>
              <a:rPr sz="1211" spc="-36">
                <a:latin typeface="Arial MT"/>
                <a:cs typeface="Arial MT"/>
              </a:rPr>
              <a:t> </a:t>
            </a:r>
            <a:r>
              <a:rPr sz="1211" spc="-103">
                <a:latin typeface="Arial MT"/>
                <a:cs typeface="Arial MT"/>
              </a:rPr>
              <a:t>Score</a:t>
            </a:r>
            <a:r>
              <a:rPr sz="1211" spc="-36">
                <a:latin typeface="Arial MT"/>
                <a:cs typeface="Arial MT"/>
              </a:rPr>
              <a:t> </a:t>
            </a:r>
            <a:r>
              <a:rPr sz="1211" spc="-61">
                <a:latin typeface="Arial MT"/>
                <a:cs typeface="Arial MT"/>
              </a:rPr>
              <a:t>and</a:t>
            </a:r>
            <a:r>
              <a:rPr sz="1211" spc="-36">
                <a:latin typeface="Arial MT"/>
                <a:cs typeface="Arial MT"/>
              </a:rPr>
              <a:t> the </a:t>
            </a:r>
            <a:r>
              <a:rPr sz="1211" spc="-79">
                <a:latin typeface="Arial MT"/>
                <a:cs typeface="Arial MT"/>
              </a:rPr>
              <a:t>Sector</a:t>
            </a:r>
            <a:r>
              <a:rPr sz="1211" spc="-42">
                <a:latin typeface="Arial MT"/>
                <a:cs typeface="Arial MT"/>
              </a:rPr>
              <a:t> </a:t>
            </a:r>
            <a:r>
              <a:rPr sz="1211" spc="-73">
                <a:latin typeface="Arial MT"/>
                <a:cs typeface="Arial MT"/>
              </a:rPr>
              <a:t>Graph,</a:t>
            </a:r>
            <a:r>
              <a:rPr sz="1211" spc="-36">
                <a:latin typeface="Arial MT"/>
                <a:cs typeface="Arial MT"/>
              </a:rPr>
              <a:t> </a:t>
            </a:r>
            <a:r>
              <a:rPr sz="1211" spc="-54">
                <a:latin typeface="Arial MT"/>
                <a:cs typeface="Arial MT"/>
              </a:rPr>
              <a:t>which</a:t>
            </a:r>
            <a:r>
              <a:rPr sz="1211" spc="-36">
                <a:latin typeface="Arial MT"/>
                <a:cs typeface="Arial MT"/>
              </a:rPr>
              <a:t> </a:t>
            </a:r>
            <a:r>
              <a:rPr sz="1211" spc="-61">
                <a:latin typeface="Arial MT"/>
                <a:cs typeface="Arial MT"/>
              </a:rPr>
              <a:t>groups</a:t>
            </a:r>
            <a:r>
              <a:rPr sz="1211" spc="-36">
                <a:latin typeface="Arial MT"/>
                <a:cs typeface="Arial MT"/>
              </a:rPr>
              <a:t> </a:t>
            </a:r>
            <a:r>
              <a:rPr sz="1211" spc="-42">
                <a:latin typeface="Arial MT"/>
                <a:cs typeface="Arial MT"/>
              </a:rPr>
              <a:t>all</a:t>
            </a:r>
            <a:r>
              <a:rPr sz="1211" spc="-36">
                <a:latin typeface="Arial MT"/>
                <a:cs typeface="Arial MT"/>
              </a:rPr>
              <a:t> </a:t>
            </a:r>
            <a:r>
              <a:rPr sz="1211" spc="-42">
                <a:latin typeface="Arial MT"/>
                <a:cs typeface="Arial MT"/>
              </a:rPr>
              <a:t>individual</a:t>
            </a:r>
            <a:r>
              <a:rPr sz="1211" spc="-36">
                <a:latin typeface="Arial MT"/>
                <a:cs typeface="Arial MT"/>
              </a:rPr>
              <a:t> </a:t>
            </a:r>
            <a:r>
              <a:rPr sz="1211" spc="-61">
                <a:latin typeface="Arial MT"/>
                <a:cs typeface="Arial MT"/>
              </a:rPr>
              <a:t>sites</a:t>
            </a:r>
            <a:r>
              <a:rPr sz="1211" spc="-36">
                <a:latin typeface="Arial MT"/>
                <a:cs typeface="Arial MT"/>
              </a:rPr>
              <a:t> </a:t>
            </a:r>
            <a:r>
              <a:rPr sz="1211" spc="-24">
                <a:latin typeface="Arial MT"/>
                <a:cs typeface="Arial MT"/>
              </a:rPr>
              <a:t>from </a:t>
            </a:r>
            <a:r>
              <a:rPr sz="1211" spc="-36">
                <a:latin typeface="Arial MT"/>
                <a:cs typeface="Arial MT"/>
              </a:rPr>
              <a:t>the</a:t>
            </a:r>
            <a:r>
              <a:rPr sz="1211" spc="-42">
                <a:latin typeface="Arial MT"/>
                <a:cs typeface="Arial MT"/>
              </a:rPr>
              <a:t> </a:t>
            </a:r>
            <a:r>
              <a:rPr sz="1211" spc="-54">
                <a:latin typeface="Arial MT"/>
                <a:cs typeface="Arial MT"/>
              </a:rPr>
              <a:t>sector</a:t>
            </a:r>
            <a:r>
              <a:rPr sz="1211" spc="-36">
                <a:latin typeface="Arial MT"/>
                <a:cs typeface="Arial MT"/>
              </a:rPr>
              <a:t> </a:t>
            </a:r>
            <a:r>
              <a:rPr sz="1211" spc="-24">
                <a:latin typeface="Arial MT"/>
                <a:cs typeface="Arial MT"/>
              </a:rPr>
              <a:t>into</a:t>
            </a:r>
            <a:r>
              <a:rPr sz="1211" spc="-36">
                <a:latin typeface="Arial MT"/>
                <a:cs typeface="Arial MT"/>
              </a:rPr>
              <a:t> </a:t>
            </a:r>
            <a:r>
              <a:rPr sz="1211" spc="-24">
                <a:latin typeface="Arial MT"/>
                <a:cs typeface="Arial MT"/>
              </a:rPr>
              <a:t>four</a:t>
            </a:r>
            <a:r>
              <a:rPr sz="1211" spc="-36">
                <a:latin typeface="Arial MT"/>
                <a:cs typeface="Arial MT"/>
              </a:rPr>
              <a:t> </a:t>
            </a:r>
            <a:r>
              <a:rPr sz="1211" spc="-42">
                <a:latin typeface="Arial MT"/>
                <a:cs typeface="Arial MT"/>
              </a:rPr>
              <a:t>quartiles</a:t>
            </a:r>
            <a:r>
              <a:rPr sz="1211" spc="-36">
                <a:latin typeface="Arial MT"/>
                <a:cs typeface="Arial MT"/>
              </a:rPr>
              <a:t> </a:t>
            </a:r>
            <a:r>
              <a:rPr sz="1211" spc="-79">
                <a:latin typeface="Arial MT"/>
                <a:cs typeface="Arial MT"/>
              </a:rPr>
              <a:t>based</a:t>
            </a:r>
            <a:r>
              <a:rPr sz="1211" spc="-36">
                <a:latin typeface="Arial MT"/>
                <a:cs typeface="Arial MT"/>
              </a:rPr>
              <a:t> </a:t>
            </a:r>
            <a:r>
              <a:rPr sz="1211" spc="-42">
                <a:latin typeface="Arial MT"/>
                <a:cs typeface="Arial MT"/>
              </a:rPr>
              <a:t>on</a:t>
            </a:r>
            <a:r>
              <a:rPr sz="1211" spc="-36">
                <a:latin typeface="Arial MT"/>
                <a:cs typeface="Arial MT"/>
              </a:rPr>
              <a:t> </a:t>
            </a:r>
            <a:r>
              <a:rPr sz="1211" spc="-24">
                <a:latin typeface="Arial MT"/>
                <a:cs typeface="Arial MT"/>
              </a:rPr>
              <a:t>their</a:t>
            </a:r>
            <a:r>
              <a:rPr sz="1211" spc="-36">
                <a:latin typeface="Arial MT"/>
                <a:cs typeface="Arial MT"/>
              </a:rPr>
              <a:t> </a:t>
            </a:r>
            <a:r>
              <a:rPr sz="1211" spc="-54">
                <a:latin typeface="Arial MT"/>
                <a:cs typeface="Arial MT"/>
              </a:rPr>
              <a:t>performance</a:t>
            </a:r>
            <a:r>
              <a:rPr sz="1211" spc="-36">
                <a:latin typeface="Arial MT"/>
                <a:cs typeface="Arial MT"/>
              </a:rPr>
              <a:t> </a:t>
            </a:r>
            <a:r>
              <a:rPr sz="1211" spc="-24">
                <a:latin typeface="Arial MT"/>
                <a:cs typeface="Arial MT"/>
              </a:rPr>
              <a:t>in</a:t>
            </a:r>
            <a:r>
              <a:rPr sz="1211" spc="-36">
                <a:latin typeface="Arial MT"/>
                <a:cs typeface="Arial MT"/>
              </a:rPr>
              <a:t> the </a:t>
            </a:r>
            <a:r>
              <a:rPr sz="1211" spc="-67">
                <a:latin typeface="Arial MT"/>
                <a:cs typeface="Arial MT"/>
              </a:rPr>
              <a:t>selected</a:t>
            </a:r>
            <a:r>
              <a:rPr sz="1211" spc="-36">
                <a:latin typeface="Arial MT"/>
                <a:cs typeface="Arial MT"/>
              </a:rPr>
              <a:t> </a:t>
            </a:r>
            <a:r>
              <a:rPr sz="1211" spc="-24">
                <a:latin typeface="Arial MT"/>
                <a:cs typeface="Arial MT"/>
              </a:rPr>
              <a:t>KPI.</a:t>
            </a:r>
            <a:endParaRPr sz="1211">
              <a:latin typeface="Arial MT"/>
              <a:cs typeface="Arial MT"/>
            </a:endParaRPr>
          </a:p>
        </p:txBody>
      </p:sp>
      <p:sp>
        <p:nvSpPr>
          <p:cNvPr id="5" name="object 5">
            <a:extLst>
              <a:ext uri="{C183D7F6-B498-43B3-948B-1728B52AA6E4}">
                <adec:decorative xmlns:adec="http://schemas.microsoft.com/office/drawing/2017/decorative" val="1"/>
              </a:ext>
            </a:extLst>
          </p:cNvPr>
          <p:cNvSpPr/>
          <p:nvPr/>
        </p:nvSpPr>
        <p:spPr>
          <a:xfrm>
            <a:off x="1734416" y="2374789"/>
            <a:ext cx="8734723" cy="2008195"/>
          </a:xfrm>
          <a:custGeom>
            <a:avLst/>
            <a:gdLst/>
            <a:ahLst/>
            <a:cxnLst/>
            <a:rect l="l" t="t" r="r" b="b"/>
            <a:pathLst>
              <a:path w="7214234" h="1658620">
                <a:moveTo>
                  <a:pt x="0" y="1594620"/>
                </a:moveTo>
                <a:lnTo>
                  <a:pt x="0" y="63517"/>
                </a:lnTo>
                <a:lnTo>
                  <a:pt x="0" y="59346"/>
                </a:lnTo>
                <a:lnTo>
                  <a:pt x="406" y="55216"/>
                </a:lnTo>
                <a:lnTo>
                  <a:pt x="10704" y="28229"/>
                </a:lnTo>
                <a:lnTo>
                  <a:pt x="13021" y="24761"/>
                </a:lnTo>
                <a:lnTo>
                  <a:pt x="28229" y="10704"/>
                </a:lnTo>
                <a:lnTo>
                  <a:pt x="31696" y="8387"/>
                </a:lnTo>
                <a:lnTo>
                  <a:pt x="59346" y="0"/>
                </a:lnTo>
                <a:lnTo>
                  <a:pt x="63517" y="0"/>
                </a:lnTo>
                <a:lnTo>
                  <a:pt x="7150721" y="0"/>
                </a:lnTo>
                <a:lnTo>
                  <a:pt x="7154891" y="0"/>
                </a:lnTo>
                <a:lnTo>
                  <a:pt x="7159022" y="406"/>
                </a:lnTo>
                <a:lnTo>
                  <a:pt x="7163112" y="1220"/>
                </a:lnTo>
                <a:lnTo>
                  <a:pt x="7167202" y="2034"/>
                </a:lnTo>
                <a:lnTo>
                  <a:pt x="7171174" y="3238"/>
                </a:lnTo>
                <a:lnTo>
                  <a:pt x="7175027" y="4834"/>
                </a:lnTo>
                <a:lnTo>
                  <a:pt x="7178880" y="6430"/>
                </a:lnTo>
                <a:lnTo>
                  <a:pt x="7182540" y="8387"/>
                </a:lnTo>
                <a:lnTo>
                  <a:pt x="7186008" y="10704"/>
                </a:lnTo>
                <a:lnTo>
                  <a:pt x="7189476" y="13021"/>
                </a:lnTo>
                <a:lnTo>
                  <a:pt x="7203532" y="28229"/>
                </a:lnTo>
                <a:lnTo>
                  <a:pt x="7205849" y="31696"/>
                </a:lnTo>
                <a:lnTo>
                  <a:pt x="7214239" y="63517"/>
                </a:lnTo>
                <a:lnTo>
                  <a:pt x="7214239" y="1594620"/>
                </a:lnTo>
                <a:lnTo>
                  <a:pt x="7203533" y="1629909"/>
                </a:lnTo>
                <a:lnTo>
                  <a:pt x="7201216" y="1633376"/>
                </a:lnTo>
                <a:lnTo>
                  <a:pt x="7167202" y="1656104"/>
                </a:lnTo>
                <a:lnTo>
                  <a:pt x="7163112" y="1656917"/>
                </a:lnTo>
                <a:lnTo>
                  <a:pt x="7159022" y="1657731"/>
                </a:lnTo>
                <a:lnTo>
                  <a:pt x="7154891" y="1658138"/>
                </a:lnTo>
                <a:lnTo>
                  <a:pt x="7150721" y="1658138"/>
                </a:lnTo>
                <a:lnTo>
                  <a:pt x="63517" y="1658138"/>
                </a:lnTo>
                <a:lnTo>
                  <a:pt x="24761" y="1645116"/>
                </a:lnTo>
                <a:lnTo>
                  <a:pt x="10704" y="1629909"/>
                </a:lnTo>
                <a:lnTo>
                  <a:pt x="8387" y="1626441"/>
                </a:lnTo>
                <a:lnTo>
                  <a:pt x="1220" y="1607012"/>
                </a:lnTo>
                <a:lnTo>
                  <a:pt x="406" y="1602922"/>
                </a:lnTo>
                <a:lnTo>
                  <a:pt x="0" y="1598791"/>
                </a:lnTo>
                <a:lnTo>
                  <a:pt x="0" y="1594620"/>
                </a:lnTo>
                <a:close/>
              </a:path>
            </a:pathLst>
          </a:custGeom>
          <a:ln w="6686">
            <a:solidFill>
              <a:srgbClr val="0F4E6F"/>
            </a:solidFill>
          </a:ln>
        </p:spPr>
        <p:txBody>
          <a:bodyPr wrap="square" lIns="0" tIns="0" rIns="0" bIns="0" rtlCol="0"/>
          <a:lstStyle/>
          <a:p>
            <a:endParaRPr/>
          </a:p>
        </p:txBody>
      </p:sp>
      <p:sp>
        <p:nvSpPr>
          <p:cNvPr id="6" name="object 6"/>
          <p:cNvSpPr txBox="1"/>
          <p:nvPr/>
        </p:nvSpPr>
        <p:spPr>
          <a:xfrm>
            <a:off x="1945958" y="2621724"/>
            <a:ext cx="1079443"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ACTUAL </a:t>
            </a:r>
            <a:r>
              <a:rPr sz="1090" spc="-12">
                <a:solidFill>
                  <a:srgbClr val="004F73"/>
                </a:solidFill>
                <a:latin typeface="Arial MT"/>
                <a:cs typeface="Arial MT"/>
              </a:rPr>
              <a:t>VALUE</a:t>
            </a:r>
            <a:endParaRPr sz="1090">
              <a:latin typeface="Arial MT"/>
              <a:cs typeface="Arial MT"/>
            </a:endParaRPr>
          </a:p>
        </p:txBody>
      </p:sp>
      <p:sp>
        <p:nvSpPr>
          <p:cNvPr id="7" name="object 7"/>
          <p:cNvSpPr txBox="1"/>
          <p:nvPr/>
        </p:nvSpPr>
        <p:spPr>
          <a:xfrm>
            <a:off x="2058027" y="3070616"/>
            <a:ext cx="814964" cy="150312"/>
          </a:xfrm>
          <a:prstGeom prst="rect">
            <a:avLst/>
          </a:prstGeom>
        </p:spPr>
        <p:txBody>
          <a:bodyPr vert="horz" wrap="square" lIns="0" tIns="15377" rIns="0" bIns="0" rtlCol="0">
            <a:spAutoFit/>
          </a:bodyPr>
          <a:lstStyle/>
          <a:p>
            <a:pPr marL="15377">
              <a:lnSpc>
                <a:spcPct val="100000"/>
              </a:lnSpc>
              <a:spcBef>
                <a:spcPts val="121"/>
              </a:spcBef>
            </a:pPr>
            <a:r>
              <a:rPr sz="1635" spc="-12">
                <a:solidFill>
                  <a:srgbClr val="3FA720"/>
                </a:solidFill>
                <a:latin typeface="Arial MT"/>
                <a:cs typeface="Arial MT"/>
              </a:rPr>
              <a:t>£87,938</a:t>
            </a:r>
            <a:endParaRPr sz="1635">
              <a:latin typeface="Arial MT"/>
              <a:cs typeface="Arial MT"/>
            </a:endParaRPr>
          </a:p>
        </p:txBody>
      </p:sp>
      <p:sp>
        <p:nvSpPr>
          <p:cNvPr id="8" name="object 8"/>
          <p:cNvSpPr txBox="1"/>
          <p:nvPr/>
        </p:nvSpPr>
        <p:spPr>
          <a:xfrm>
            <a:off x="3344659" y="2621724"/>
            <a:ext cx="1190924"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SV</a:t>
            </a:r>
            <a:r>
              <a:rPr sz="1090" spc="18">
                <a:solidFill>
                  <a:srgbClr val="004F73"/>
                </a:solidFill>
                <a:latin typeface="Arial MT"/>
                <a:cs typeface="Arial MT"/>
              </a:rPr>
              <a:t> </a:t>
            </a:r>
            <a:r>
              <a:rPr sz="1090">
                <a:solidFill>
                  <a:srgbClr val="004F73"/>
                </a:solidFill>
                <a:latin typeface="Arial MT"/>
                <a:cs typeface="Arial MT"/>
              </a:rPr>
              <a:t>INDEX</a:t>
            </a:r>
            <a:r>
              <a:rPr sz="1090" spc="24">
                <a:solidFill>
                  <a:srgbClr val="004F73"/>
                </a:solidFill>
                <a:latin typeface="Arial MT"/>
                <a:cs typeface="Arial MT"/>
              </a:rPr>
              <a:t> </a:t>
            </a:r>
            <a:r>
              <a:rPr sz="1090" spc="-30">
                <a:solidFill>
                  <a:srgbClr val="004F73"/>
                </a:solidFill>
                <a:latin typeface="Arial MT"/>
                <a:cs typeface="Arial MT"/>
              </a:rPr>
              <a:t>SCORE</a:t>
            </a:r>
            <a:endParaRPr sz="1090">
              <a:latin typeface="Arial MT"/>
              <a:cs typeface="Arial MT"/>
            </a:endParaRPr>
          </a:p>
        </p:txBody>
      </p:sp>
      <p:pic>
        <p:nvPicPr>
          <p:cNvPr id="9" name="object 9">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3333220" y="2888835"/>
            <a:ext cx="1173805" cy="1173805"/>
          </a:xfrm>
          <a:prstGeom prst="rect">
            <a:avLst/>
          </a:prstGeom>
        </p:spPr>
      </p:pic>
      <p:sp>
        <p:nvSpPr>
          <p:cNvPr id="10" name="object 10"/>
          <p:cNvSpPr txBox="1"/>
          <p:nvPr/>
        </p:nvSpPr>
        <p:spPr>
          <a:xfrm>
            <a:off x="3773705" y="3292650"/>
            <a:ext cx="292157" cy="175598"/>
          </a:xfrm>
          <a:prstGeom prst="rect">
            <a:avLst/>
          </a:prstGeom>
        </p:spPr>
        <p:txBody>
          <a:bodyPr vert="horz" wrap="square" lIns="0" tIns="13839" rIns="0" bIns="0" rtlCol="0">
            <a:spAutoFit/>
          </a:bodyPr>
          <a:lstStyle/>
          <a:p>
            <a:pPr marL="15377">
              <a:lnSpc>
                <a:spcPct val="100000"/>
              </a:lnSpc>
              <a:spcBef>
                <a:spcPts val="109"/>
              </a:spcBef>
            </a:pPr>
            <a:r>
              <a:rPr sz="1937" spc="-61">
                <a:solidFill>
                  <a:srgbClr val="52A8B9"/>
                </a:solidFill>
                <a:latin typeface="Microsoft JhengHei"/>
                <a:cs typeface="Microsoft JhengHei"/>
              </a:rPr>
              <a:t>88</a:t>
            </a:r>
            <a:endParaRPr sz="1937">
              <a:latin typeface="Microsoft JhengHei"/>
              <a:cs typeface="Microsoft JhengHei"/>
            </a:endParaRPr>
          </a:p>
        </p:txBody>
      </p:sp>
      <p:grpSp>
        <p:nvGrpSpPr>
          <p:cNvPr id="11" name="object 11">
            <a:extLst>
              <a:ext uri="{C183D7F6-B498-43B3-948B-1728B52AA6E4}">
                <adec:decorative xmlns:adec="http://schemas.microsoft.com/office/drawing/2017/decorative" val="1"/>
              </a:ext>
            </a:extLst>
          </p:cNvPr>
          <p:cNvGrpSpPr/>
          <p:nvPr/>
        </p:nvGrpSpPr>
        <p:grpSpPr>
          <a:xfrm>
            <a:off x="3187507" y="2378837"/>
            <a:ext cx="7277783" cy="1942844"/>
            <a:chOff x="1604650" y="1964743"/>
            <a:chExt cx="6010910" cy="1604645"/>
          </a:xfrm>
        </p:grpSpPr>
        <p:sp>
          <p:nvSpPr>
            <p:cNvPr id="12" name="object 12"/>
            <p:cNvSpPr/>
            <p:nvPr/>
          </p:nvSpPr>
          <p:spPr>
            <a:xfrm>
              <a:off x="1604650" y="1964743"/>
              <a:ext cx="6985" cy="1604645"/>
            </a:xfrm>
            <a:custGeom>
              <a:avLst/>
              <a:gdLst/>
              <a:ahLst/>
              <a:cxnLst/>
              <a:rect l="l" t="t" r="r" b="b"/>
              <a:pathLst>
                <a:path w="6984"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sp>
          <p:nvSpPr>
            <p:cNvPr id="13" name="object 13"/>
            <p:cNvSpPr/>
            <p:nvPr/>
          </p:nvSpPr>
          <p:spPr>
            <a:xfrm>
              <a:off x="2808137" y="2098464"/>
              <a:ext cx="4807585" cy="1471295"/>
            </a:xfrm>
            <a:custGeom>
              <a:avLst/>
              <a:gdLst/>
              <a:ahLst/>
              <a:cxnLst/>
              <a:rect l="l" t="t" r="r" b="b"/>
              <a:pathLst>
                <a:path w="4807584" h="1471295">
                  <a:moveTo>
                    <a:pt x="4807264" y="1470929"/>
                  </a:moveTo>
                  <a:lnTo>
                    <a:pt x="0" y="1470929"/>
                  </a:lnTo>
                  <a:lnTo>
                    <a:pt x="0" y="0"/>
                  </a:lnTo>
                  <a:lnTo>
                    <a:pt x="4807264" y="0"/>
                  </a:lnTo>
                  <a:lnTo>
                    <a:pt x="4807264" y="1470929"/>
                  </a:lnTo>
                  <a:close/>
                </a:path>
              </a:pathLst>
            </a:custGeom>
            <a:solidFill>
              <a:srgbClr val="FFFFFF"/>
            </a:solidFill>
          </p:spPr>
          <p:txBody>
            <a:bodyPr wrap="square" lIns="0" tIns="0" rIns="0" bIns="0" rtlCol="0"/>
            <a:lstStyle/>
            <a:p>
              <a:endParaRPr/>
            </a:p>
          </p:txBody>
        </p:sp>
        <p:sp>
          <p:nvSpPr>
            <p:cNvPr id="14" name="object 14"/>
            <p:cNvSpPr/>
            <p:nvPr/>
          </p:nvSpPr>
          <p:spPr>
            <a:xfrm>
              <a:off x="2945201" y="2392649"/>
              <a:ext cx="4606925" cy="461645"/>
            </a:xfrm>
            <a:custGeom>
              <a:avLst/>
              <a:gdLst/>
              <a:ahLst/>
              <a:cxnLst/>
              <a:rect l="l" t="t" r="r" b="b"/>
              <a:pathLst>
                <a:path w="4606925" h="461644">
                  <a:moveTo>
                    <a:pt x="0" y="0"/>
                  </a:moveTo>
                  <a:lnTo>
                    <a:pt x="0" y="461336"/>
                  </a:lnTo>
                </a:path>
                <a:path w="4606925" h="461644">
                  <a:moveTo>
                    <a:pt x="574999" y="0"/>
                  </a:moveTo>
                  <a:lnTo>
                    <a:pt x="574999" y="461336"/>
                  </a:lnTo>
                </a:path>
                <a:path w="4606925" h="461644">
                  <a:moveTo>
                    <a:pt x="1149999" y="0"/>
                  </a:moveTo>
                  <a:lnTo>
                    <a:pt x="1149999" y="461336"/>
                  </a:lnTo>
                </a:path>
                <a:path w="4606925" h="461644">
                  <a:moveTo>
                    <a:pt x="1724998" y="0"/>
                  </a:moveTo>
                  <a:lnTo>
                    <a:pt x="1724998" y="461336"/>
                  </a:lnTo>
                </a:path>
                <a:path w="4606925" h="461644">
                  <a:moveTo>
                    <a:pt x="2299998" y="0"/>
                  </a:moveTo>
                  <a:lnTo>
                    <a:pt x="2299998" y="461336"/>
                  </a:lnTo>
                </a:path>
                <a:path w="4606925" h="461644">
                  <a:moveTo>
                    <a:pt x="2874998" y="0"/>
                  </a:moveTo>
                  <a:lnTo>
                    <a:pt x="2874998" y="461336"/>
                  </a:lnTo>
                </a:path>
                <a:path w="4606925" h="461644">
                  <a:moveTo>
                    <a:pt x="3449997" y="0"/>
                  </a:moveTo>
                  <a:lnTo>
                    <a:pt x="3449997" y="461336"/>
                  </a:lnTo>
                </a:path>
                <a:path w="4606925" h="461644">
                  <a:moveTo>
                    <a:pt x="4024997" y="0"/>
                  </a:moveTo>
                  <a:lnTo>
                    <a:pt x="4024997" y="461336"/>
                  </a:lnTo>
                </a:path>
                <a:path w="4606925" h="461644">
                  <a:moveTo>
                    <a:pt x="4606682" y="0"/>
                  </a:moveTo>
                  <a:lnTo>
                    <a:pt x="4606682" y="461336"/>
                  </a:lnTo>
                </a:path>
              </a:pathLst>
            </a:custGeom>
            <a:ln w="6686">
              <a:solidFill>
                <a:srgbClr val="E6E6E6"/>
              </a:solidFill>
            </a:ln>
          </p:spPr>
          <p:txBody>
            <a:bodyPr wrap="square" lIns="0" tIns="0" rIns="0" bIns="0" rtlCol="0"/>
            <a:lstStyle/>
            <a:p>
              <a:endParaRPr/>
            </a:p>
          </p:txBody>
        </p:sp>
        <p:sp>
          <p:nvSpPr>
            <p:cNvPr id="15" name="object 15"/>
            <p:cNvSpPr/>
            <p:nvPr/>
          </p:nvSpPr>
          <p:spPr>
            <a:xfrm>
              <a:off x="2874998" y="2392649"/>
              <a:ext cx="70485" cy="461645"/>
            </a:xfrm>
            <a:custGeom>
              <a:avLst/>
              <a:gdLst/>
              <a:ahLst/>
              <a:cxnLst/>
              <a:rect l="l" t="t" r="r" b="b"/>
              <a:pathLst>
                <a:path w="70485" h="461644">
                  <a:moveTo>
                    <a:pt x="66860" y="230668"/>
                  </a:moveTo>
                  <a:lnTo>
                    <a:pt x="0" y="230668"/>
                  </a:lnTo>
                </a:path>
                <a:path w="70485" h="461644">
                  <a:moveTo>
                    <a:pt x="70203" y="0"/>
                  </a:moveTo>
                  <a:lnTo>
                    <a:pt x="70203" y="461336"/>
                  </a:lnTo>
                </a:path>
              </a:pathLst>
            </a:custGeom>
            <a:ln w="6686">
              <a:solidFill>
                <a:srgbClr val="333333"/>
              </a:solidFill>
            </a:ln>
          </p:spPr>
          <p:txBody>
            <a:bodyPr wrap="square" lIns="0" tIns="0" rIns="0" bIns="0" rtlCol="0"/>
            <a:lstStyle/>
            <a:p>
              <a:endParaRPr/>
            </a:p>
          </p:txBody>
        </p:sp>
        <p:sp>
          <p:nvSpPr>
            <p:cNvPr id="16" name="object 16"/>
            <p:cNvSpPr/>
            <p:nvPr/>
          </p:nvSpPr>
          <p:spPr>
            <a:xfrm>
              <a:off x="3443300" y="2392654"/>
              <a:ext cx="13970" cy="441325"/>
            </a:xfrm>
            <a:custGeom>
              <a:avLst/>
              <a:gdLst/>
              <a:ahLst/>
              <a:cxnLst/>
              <a:rect l="l" t="t" r="r" b="b"/>
              <a:pathLst>
                <a:path w="13970" h="441325">
                  <a:moveTo>
                    <a:pt x="13373" y="427913"/>
                  </a:moveTo>
                  <a:lnTo>
                    <a:pt x="0" y="427913"/>
                  </a:lnTo>
                  <a:lnTo>
                    <a:pt x="0" y="441286"/>
                  </a:lnTo>
                  <a:lnTo>
                    <a:pt x="13373" y="441286"/>
                  </a:lnTo>
                  <a:lnTo>
                    <a:pt x="13373" y="427913"/>
                  </a:lnTo>
                  <a:close/>
                </a:path>
                <a:path w="13970" h="441325">
                  <a:moveTo>
                    <a:pt x="13373" y="374421"/>
                  </a:moveTo>
                  <a:lnTo>
                    <a:pt x="0" y="374421"/>
                  </a:lnTo>
                  <a:lnTo>
                    <a:pt x="0" y="387794"/>
                  </a:lnTo>
                  <a:lnTo>
                    <a:pt x="13373" y="387794"/>
                  </a:lnTo>
                  <a:lnTo>
                    <a:pt x="13373" y="374421"/>
                  </a:lnTo>
                  <a:close/>
                </a:path>
                <a:path w="13970" h="441325">
                  <a:moveTo>
                    <a:pt x="13373" y="320929"/>
                  </a:moveTo>
                  <a:lnTo>
                    <a:pt x="0" y="320929"/>
                  </a:lnTo>
                  <a:lnTo>
                    <a:pt x="0" y="334302"/>
                  </a:lnTo>
                  <a:lnTo>
                    <a:pt x="13373" y="334302"/>
                  </a:lnTo>
                  <a:lnTo>
                    <a:pt x="13373" y="320929"/>
                  </a:lnTo>
                  <a:close/>
                </a:path>
                <a:path w="13970" h="441325">
                  <a:moveTo>
                    <a:pt x="13373" y="267449"/>
                  </a:moveTo>
                  <a:lnTo>
                    <a:pt x="0" y="267449"/>
                  </a:lnTo>
                  <a:lnTo>
                    <a:pt x="0" y="280809"/>
                  </a:lnTo>
                  <a:lnTo>
                    <a:pt x="13373" y="280809"/>
                  </a:lnTo>
                  <a:lnTo>
                    <a:pt x="13373" y="267449"/>
                  </a:lnTo>
                  <a:close/>
                </a:path>
                <a:path w="13970" h="441325">
                  <a:moveTo>
                    <a:pt x="13373" y="213956"/>
                  </a:moveTo>
                  <a:lnTo>
                    <a:pt x="0" y="213956"/>
                  </a:lnTo>
                  <a:lnTo>
                    <a:pt x="0" y="227330"/>
                  </a:lnTo>
                  <a:lnTo>
                    <a:pt x="13373" y="227330"/>
                  </a:lnTo>
                  <a:lnTo>
                    <a:pt x="13373" y="213956"/>
                  </a:lnTo>
                  <a:close/>
                </a:path>
                <a:path w="13970" h="441325">
                  <a:moveTo>
                    <a:pt x="13373" y="160464"/>
                  </a:moveTo>
                  <a:lnTo>
                    <a:pt x="0" y="160464"/>
                  </a:lnTo>
                  <a:lnTo>
                    <a:pt x="0" y="173837"/>
                  </a:lnTo>
                  <a:lnTo>
                    <a:pt x="13373" y="173837"/>
                  </a:lnTo>
                  <a:lnTo>
                    <a:pt x="13373" y="160464"/>
                  </a:lnTo>
                  <a:close/>
                </a:path>
                <a:path w="13970" h="441325">
                  <a:moveTo>
                    <a:pt x="13373" y="106984"/>
                  </a:moveTo>
                  <a:lnTo>
                    <a:pt x="0" y="106984"/>
                  </a:lnTo>
                  <a:lnTo>
                    <a:pt x="0" y="120345"/>
                  </a:lnTo>
                  <a:lnTo>
                    <a:pt x="13373" y="120345"/>
                  </a:lnTo>
                  <a:lnTo>
                    <a:pt x="13373" y="106984"/>
                  </a:lnTo>
                  <a:close/>
                </a:path>
                <a:path w="13970" h="441325">
                  <a:moveTo>
                    <a:pt x="13373" y="53492"/>
                  </a:moveTo>
                  <a:lnTo>
                    <a:pt x="0" y="53492"/>
                  </a:lnTo>
                  <a:lnTo>
                    <a:pt x="0" y="66865"/>
                  </a:lnTo>
                  <a:lnTo>
                    <a:pt x="13373" y="66865"/>
                  </a:lnTo>
                  <a:lnTo>
                    <a:pt x="13373" y="53492"/>
                  </a:lnTo>
                  <a:close/>
                </a:path>
                <a:path w="13970" h="441325">
                  <a:moveTo>
                    <a:pt x="13373" y="0"/>
                  </a:moveTo>
                  <a:lnTo>
                    <a:pt x="0" y="0"/>
                  </a:lnTo>
                  <a:lnTo>
                    <a:pt x="0" y="13373"/>
                  </a:lnTo>
                  <a:lnTo>
                    <a:pt x="13373" y="13373"/>
                  </a:lnTo>
                  <a:lnTo>
                    <a:pt x="13373" y="0"/>
                  </a:lnTo>
                  <a:close/>
                </a:path>
              </a:pathLst>
            </a:custGeom>
            <a:solidFill>
              <a:srgbClr val="0000FF"/>
            </a:solidFill>
          </p:spPr>
          <p:txBody>
            <a:bodyPr wrap="square" lIns="0" tIns="0" rIns="0" bIns="0" rtlCol="0"/>
            <a:lstStyle/>
            <a:p>
              <a:endParaRPr/>
            </a:p>
          </p:txBody>
        </p:sp>
        <p:sp>
          <p:nvSpPr>
            <p:cNvPr id="17" name="object 17"/>
            <p:cNvSpPr/>
            <p:nvPr/>
          </p:nvSpPr>
          <p:spPr>
            <a:xfrm>
              <a:off x="3132410" y="2509655"/>
              <a:ext cx="3958590" cy="227329"/>
            </a:xfrm>
            <a:custGeom>
              <a:avLst/>
              <a:gdLst/>
              <a:ahLst/>
              <a:cxnLst/>
              <a:rect l="l" t="t" r="r" b="b"/>
              <a:pathLst>
                <a:path w="3958590" h="227330">
                  <a:moveTo>
                    <a:pt x="0" y="0"/>
                  </a:moveTo>
                  <a:lnTo>
                    <a:pt x="0" y="227325"/>
                  </a:lnTo>
                  <a:lnTo>
                    <a:pt x="3940738" y="227325"/>
                  </a:lnTo>
                  <a:lnTo>
                    <a:pt x="3958136" y="209927"/>
                  </a:lnTo>
                  <a:lnTo>
                    <a:pt x="3958136" y="207267"/>
                  </a:lnTo>
                  <a:lnTo>
                    <a:pt x="3958136" y="17398"/>
                  </a:lnTo>
                  <a:lnTo>
                    <a:pt x="3940738" y="0"/>
                  </a:lnTo>
                  <a:lnTo>
                    <a:pt x="0" y="0"/>
                  </a:lnTo>
                  <a:close/>
                </a:path>
              </a:pathLst>
            </a:custGeom>
            <a:solidFill>
              <a:srgbClr val="53BC48"/>
            </a:solidFill>
          </p:spPr>
          <p:txBody>
            <a:bodyPr wrap="square" lIns="0" tIns="0" rIns="0" bIns="0" rtlCol="0"/>
            <a:lstStyle/>
            <a:p>
              <a:endParaRPr/>
            </a:p>
          </p:txBody>
        </p:sp>
        <p:sp>
          <p:nvSpPr>
            <p:cNvPr id="18" name="object 18"/>
            <p:cNvSpPr/>
            <p:nvPr/>
          </p:nvSpPr>
          <p:spPr>
            <a:xfrm>
              <a:off x="3132410" y="2509655"/>
              <a:ext cx="3958590" cy="227329"/>
            </a:xfrm>
            <a:custGeom>
              <a:avLst/>
              <a:gdLst/>
              <a:ahLst/>
              <a:cxnLst/>
              <a:rect l="l" t="t" r="r" b="b"/>
              <a:pathLst>
                <a:path w="3958590" h="227330">
                  <a:moveTo>
                    <a:pt x="3958136" y="207267"/>
                  </a:moveTo>
                  <a:lnTo>
                    <a:pt x="3958136" y="20058"/>
                  </a:lnTo>
                  <a:lnTo>
                    <a:pt x="3958136" y="17398"/>
                  </a:lnTo>
                  <a:lnTo>
                    <a:pt x="3957627" y="14839"/>
                  </a:lnTo>
                  <a:lnTo>
                    <a:pt x="3956609" y="12382"/>
                  </a:lnTo>
                  <a:lnTo>
                    <a:pt x="3955592" y="9924"/>
                  </a:lnTo>
                  <a:lnTo>
                    <a:pt x="3954142" y="7755"/>
                  </a:lnTo>
                  <a:lnTo>
                    <a:pt x="3938078" y="0"/>
                  </a:lnTo>
                  <a:lnTo>
                    <a:pt x="0" y="0"/>
                  </a:lnTo>
                  <a:lnTo>
                    <a:pt x="0" y="227325"/>
                  </a:lnTo>
                  <a:lnTo>
                    <a:pt x="3938078" y="227325"/>
                  </a:lnTo>
                  <a:lnTo>
                    <a:pt x="3940738" y="227325"/>
                  </a:lnTo>
                  <a:lnTo>
                    <a:pt x="3943297" y="226816"/>
                  </a:lnTo>
                  <a:lnTo>
                    <a:pt x="3945754" y="225798"/>
                  </a:lnTo>
                  <a:lnTo>
                    <a:pt x="3948211" y="224780"/>
                  </a:lnTo>
                  <a:lnTo>
                    <a:pt x="3956609" y="214943"/>
                  </a:lnTo>
                  <a:lnTo>
                    <a:pt x="3957627" y="212485"/>
                  </a:lnTo>
                  <a:lnTo>
                    <a:pt x="3958136" y="209927"/>
                  </a:lnTo>
                  <a:lnTo>
                    <a:pt x="3958136" y="207267"/>
                  </a:lnTo>
                  <a:close/>
                </a:path>
              </a:pathLst>
            </a:custGeom>
            <a:ln w="6686">
              <a:solidFill>
                <a:srgbClr val="FFFFFF"/>
              </a:solidFill>
            </a:ln>
          </p:spPr>
          <p:txBody>
            <a:bodyPr wrap="square" lIns="0" tIns="0" rIns="0" bIns="0" rtlCol="0"/>
            <a:lstStyle/>
            <a:p>
              <a:endParaRPr/>
            </a:p>
          </p:txBody>
        </p:sp>
        <p:pic>
          <p:nvPicPr>
            <p:cNvPr id="19" name="object 19"/>
            <p:cNvPicPr/>
            <p:nvPr/>
          </p:nvPicPr>
          <p:blipFill>
            <a:blip r:embed="rId4" cstate="email">
              <a:extLst>
                <a:ext uri="{28A0092B-C50C-407E-A947-70E740481C1C}">
                  <a14:useLocalDpi xmlns:a14="http://schemas.microsoft.com/office/drawing/2010/main"/>
                </a:ext>
              </a:extLst>
            </a:blip>
            <a:stretch>
              <a:fillRect/>
            </a:stretch>
          </p:blipFill>
          <p:spPr>
            <a:xfrm>
              <a:off x="2945201" y="2506312"/>
              <a:ext cx="190552" cy="234011"/>
            </a:xfrm>
            <a:prstGeom prst="rect">
              <a:avLst/>
            </a:prstGeom>
          </p:spPr>
        </p:pic>
      </p:grpSp>
      <p:sp>
        <p:nvSpPr>
          <p:cNvPr id="20" name="object 20"/>
          <p:cNvSpPr txBox="1"/>
          <p:nvPr/>
        </p:nvSpPr>
        <p:spPr>
          <a:xfrm>
            <a:off x="5454165" y="2482761"/>
            <a:ext cx="3556626" cy="266865"/>
          </a:xfrm>
          <a:prstGeom prst="rect">
            <a:avLst/>
          </a:prstGeom>
        </p:spPr>
        <p:txBody>
          <a:bodyPr vert="horz" wrap="square" lIns="0" tIns="97642" rIns="0" bIns="0" rtlCol="0">
            <a:spAutoFit/>
          </a:bodyPr>
          <a:lstStyle/>
          <a:p>
            <a:pPr marL="668138">
              <a:lnSpc>
                <a:spcPct val="100000"/>
              </a:lnSpc>
              <a:spcBef>
                <a:spcPts val="769"/>
              </a:spcBef>
            </a:pPr>
            <a:r>
              <a:rPr sz="1090">
                <a:solidFill>
                  <a:srgbClr val="293140"/>
                </a:solidFill>
                <a:latin typeface="Arial MT"/>
                <a:cs typeface="Arial MT"/>
              </a:rPr>
              <a:t>SOCIAL</a:t>
            </a:r>
            <a:r>
              <a:rPr sz="1090" spc="-12">
                <a:solidFill>
                  <a:srgbClr val="293140"/>
                </a:solidFill>
                <a:latin typeface="Arial MT"/>
                <a:cs typeface="Arial MT"/>
              </a:rPr>
              <a:t> </a:t>
            </a:r>
            <a:r>
              <a:rPr sz="1090">
                <a:solidFill>
                  <a:srgbClr val="293140"/>
                </a:solidFill>
                <a:latin typeface="Arial MT"/>
                <a:cs typeface="Arial MT"/>
              </a:rPr>
              <a:t>VALUE</a:t>
            </a:r>
            <a:r>
              <a:rPr sz="1090" spc="-12">
                <a:solidFill>
                  <a:srgbClr val="293140"/>
                </a:solidFill>
                <a:latin typeface="Arial MT"/>
                <a:cs typeface="Arial MT"/>
              </a:rPr>
              <a:t> </a:t>
            </a:r>
            <a:r>
              <a:rPr sz="1090">
                <a:solidFill>
                  <a:srgbClr val="293140"/>
                </a:solidFill>
                <a:latin typeface="Arial MT"/>
                <a:cs typeface="Arial MT"/>
              </a:rPr>
              <a:t>PER</a:t>
            </a:r>
            <a:r>
              <a:rPr sz="1090" spc="-6">
                <a:solidFill>
                  <a:srgbClr val="293140"/>
                </a:solidFill>
                <a:latin typeface="Arial MT"/>
                <a:cs typeface="Arial MT"/>
              </a:rPr>
              <a:t> </a:t>
            </a:r>
            <a:r>
              <a:rPr sz="1090" spc="-24">
                <a:solidFill>
                  <a:srgbClr val="293140"/>
                </a:solidFill>
                <a:latin typeface="Arial MT"/>
                <a:cs typeface="Arial MT"/>
              </a:rPr>
              <a:t>SITE</a:t>
            </a:r>
            <a:r>
              <a:rPr sz="1090" spc="-12">
                <a:solidFill>
                  <a:srgbClr val="293140"/>
                </a:solidFill>
                <a:latin typeface="Arial MT"/>
                <a:cs typeface="Arial MT"/>
              </a:rPr>
              <a:t> </a:t>
            </a:r>
            <a:r>
              <a:rPr sz="1090" spc="-36">
                <a:solidFill>
                  <a:srgbClr val="293140"/>
                </a:solidFill>
                <a:latin typeface="Arial MT"/>
                <a:cs typeface="Arial MT"/>
              </a:rPr>
              <a:t>(SECTOR</a:t>
            </a:r>
            <a:r>
              <a:rPr sz="1090" spc="-6">
                <a:solidFill>
                  <a:srgbClr val="293140"/>
                </a:solidFill>
                <a:latin typeface="Arial MT"/>
                <a:cs typeface="Arial MT"/>
              </a:rPr>
              <a:t> </a:t>
            </a:r>
            <a:r>
              <a:rPr sz="1090" spc="-12">
                <a:solidFill>
                  <a:srgbClr val="293140"/>
                </a:solidFill>
                <a:latin typeface="Arial MT"/>
                <a:cs typeface="Arial MT"/>
              </a:rPr>
              <a:t>GRAPH)</a:t>
            </a:r>
            <a:endParaRPr sz="1090">
              <a:latin typeface="Arial MT"/>
              <a:cs typeface="Arial MT"/>
            </a:endParaRPr>
          </a:p>
          <a:p>
            <a:pPr>
              <a:lnSpc>
                <a:spcPct val="100000"/>
              </a:lnSpc>
              <a:spcBef>
                <a:spcPts val="593"/>
              </a:spcBef>
            </a:pPr>
            <a:r>
              <a:rPr sz="908" i="1" spc="-42">
                <a:solidFill>
                  <a:srgbClr val="293140"/>
                </a:solidFill>
                <a:latin typeface="Verdana"/>
                <a:cs typeface="Verdana"/>
              </a:rPr>
              <a:t>Filter:</a:t>
            </a:r>
            <a:r>
              <a:rPr sz="908" i="1" spc="-30">
                <a:solidFill>
                  <a:srgbClr val="293140"/>
                </a:solidFill>
                <a:latin typeface="Verdana"/>
                <a:cs typeface="Verdana"/>
              </a:rPr>
              <a:t> </a:t>
            </a:r>
            <a:r>
              <a:rPr sz="908" i="1" spc="-12">
                <a:solidFill>
                  <a:srgbClr val="293140"/>
                </a:solidFill>
                <a:latin typeface="Verdana"/>
                <a:cs typeface="Verdana"/>
              </a:rPr>
              <a:t>£87,938</a:t>
            </a:r>
            <a:endParaRPr sz="908">
              <a:latin typeface="Verdana"/>
              <a:cs typeface="Verdana"/>
            </a:endParaRPr>
          </a:p>
        </p:txBody>
      </p:sp>
      <p:sp>
        <p:nvSpPr>
          <p:cNvPr id="30" name="object 30"/>
          <p:cNvSpPr txBox="1"/>
          <p:nvPr/>
        </p:nvSpPr>
        <p:spPr>
          <a:xfrm>
            <a:off x="6807961" y="3989604"/>
            <a:ext cx="847255" cy="86471"/>
          </a:xfrm>
          <a:prstGeom prst="rect">
            <a:avLst/>
          </a:prstGeom>
        </p:spPr>
        <p:txBody>
          <a:bodyPr vert="horz" wrap="square" lIns="0" tIns="13839" rIns="0" bIns="0" rtlCol="0">
            <a:spAutoFit/>
          </a:bodyPr>
          <a:lstStyle/>
          <a:p>
            <a:pPr>
              <a:lnSpc>
                <a:spcPct val="100000"/>
              </a:lnSpc>
              <a:spcBef>
                <a:spcPts val="109"/>
              </a:spcBef>
            </a:pPr>
            <a:r>
              <a:rPr sz="908">
                <a:solidFill>
                  <a:srgbClr val="333333"/>
                </a:solidFill>
                <a:latin typeface="Arial MT"/>
                <a:cs typeface="Arial MT"/>
              </a:rPr>
              <a:t>Second</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21" name="object 21">
            <a:extLst>
              <a:ext uri="{C183D7F6-B498-43B3-948B-1728B52AA6E4}">
                <adec:decorative xmlns:adec="http://schemas.microsoft.com/office/drawing/2017/decorative" val="0"/>
              </a:ext>
            </a:extLst>
          </p:cNvPr>
          <p:cNvSpPr txBox="1"/>
          <p:nvPr/>
        </p:nvSpPr>
        <p:spPr>
          <a:xfrm>
            <a:off x="4619710" y="3159336"/>
            <a:ext cx="178370" cy="67315"/>
          </a:xfrm>
          <a:prstGeom prst="rect">
            <a:avLst/>
          </a:prstGeom>
        </p:spPr>
        <p:txBody>
          <a:bodyPr vert="horz" wrap="square" lIns="0" tIns="16914" rIns="0" bIns="0" rtlCol="0">
            <a:spAutoFit/>
          </a:bodyPr>
          <a:lstStyle/>
          <a:p>
            <a:pPr>
              <a:lnSpc>
                <a:spcPct val="100000"/>
              </a:lnSpc>
              <a:spcBef>
                <a:spcPts val="133"/>
              </a:spcBef>
            </a:pPr>
            <a:r>
              <a:rPr sz="666" i="1" spc="-30">
                <a:solidFill>
                  <a:srgbClr val="293140"/>
                </a:solidFill>
                <a:latin typeface="Verdana"/>
                <a:cs typeface="Verdana"/>
              </a:rPr>
              <a:t>£2K</a:t>
            </a:r>
            <a:endParaRPr sz="666">
              <a:latin typeface="Verdana"/>
              <a:cs typeface="Verdana"/>
            </a:endParaRPr>
          </a:p>
        </p:txBody>
      </p:sp>
      <p:sp>
        <p:nvSpPr>
          <p:cNvPr id="32" name="object 32"/>
          <p:cNvSpPr txBox="1"/>
          <p:nvPr/>
        </p:nvSpPr>
        <p:spPr>
          <a:xfrm>
            <a:off x="9017954" y="3989604"/>
            <a:ext cx="645052"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Top</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22" name="object 22"/>
          <p:cNvSpPr txBox="1"/>
          <p:nvPr/>
        </p:nvSpPr>
        <p:spPr>
          <a:xfrm>
            <a:off x="9514752" y="3159336"/>
            <a:ext cx="286006" cy="67315"/>
          </a:xfrm>
          <a:prstGeom prst="rect">
            <a:avLst/>
          </a:prstGeom>
        </p:spPr>
        <p:txBody>
          <a:bodyPr vert="horz" wrap="square" lIns="0" tIns="16914" rIns="0" bIns="0" rtlCol="0">
            <a:spAutoFit/>
          </a:bodyPr>
          <a:lstStyle/>
          <a:p>
            <a:pPr>
              <a:lnSpc>
                <a:spcPct val="100000"/>
              </a:lnSpc>
              <a:spcBef>
                <a:spcPts val="133"/>
              </a:spcBef>
            </a:pPr>
            <a:r>
              <a:rPr sz="666" i="1" spc="-12">
                <a:solidFill>
                  <a:srgbClr val="293140"/>
                </a:solidFill>
                <a:latin typeface="Verdana"/>
                <a:cs typeface="Verdana"/>
              </a:rPr>
              <a:t>£720K</a:t>
            </a:r>
            <a:endParaRPr sz="666">
              <a:latin typeface="Verdana"/>
              <a:cs typeface="Verdana"/>
            </a:endParaRPr>
          </a:p>
        </p:txBody>
      </p:sp>
      <p:sp>
        <p:nvSpPr>
          <p:cNvPr id="23" name="object 23">
            <a:extLst>
              <a:ext uri="{C183D7F6-B498-43B3-948B-1728B52AA6E4}">
                <adec:decorative xmlns:adec="http://schemas.microsoft.com/office/drawing/2017/decorative" val="1"/>
              </a:ext>
            </a:extLst>
          </p:cNvPr>
          <p:cNvSpPr txBox="1"/>
          <p:nvPr/>
        </p:nvSpPr>
        <p:spPr>
          <a:xfrm>
            <a:off x="5632259" y="3989604"/>
            <a:ext cx="857250"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Bottom</a:t>
            </a:r>
            <a:r>
              <a:rPr sz="908" spc="127">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grpSp>
        <p:nvGrpSpPr>
          <p:cNvPr id="24" name="object 24">
            <a:extLst>
              <a:ext uri="{C183D7F6-B498-43B3-948B-1728B52AA6E4}">
                <adec:decorative xmlns:adec="http://schemas.microsoft.com/office/drawing/2017/decorative" val="1"/>
              </a:ext>
            </a:extLst>
          </p:cNvPr>
          <p:cNvGrpSpPr/>
          <p:nvPr/>
        </p:nvGrpSpPr>
        <p:grpSpPr>
          <a:xfrm>
            <a:off x="4636548" y="2378837"/>
            <a:ext cx="4325461" cy="1942844"/>
            <a:chOff x="2801451" y="1964743"/>
            <a:chExt cx="3572510" cy="1604645"/>
          </a:xfrm>
        </p:grpSpPr>
        <p:pic>
          <p:nvPicPr>
            <p:cNvPr id="25" name="object 25"/>
            <p:cNvPicPr/>
            <p:nvPr/>
          </p:nvPicPr>
          <p:blipFill>
            <a:blip r:embed="rId5" cstate="email">
              <a:extLst>
                <a:ext uri="{28A0092B-C50C-407E-A947-70E740481C1C}">
                  <a14:useLocalDpi xmlns:a14="http://schemas.microsoft.com/office/drawing/2010/main"/>
                </a:ext>
              </a:extLst>
            </a:blip>
            <a:stretch>
              <a:fillRect/>
            </a:stretch>
          </p:blipFill>
          <p:spPr>
            <a:xfrm>
              <a:off x="3496799" y="3328695"/>
              <a:ext cx="80232" cy="80232"/>
            </a:xfrm>
            <a:prstGeom prst="rect">
              <a:avLst/>
            </a:prstGeom>
          </p:spPr>
        </p:pic>
        <p:pic>
          <p:nvPicPr>
            <p:cNvPr id="26" name="object 26"/>
            <p:cNvPicPr/>
            <p:nvPr/>
          </p:nvPicPr>
          <p:blipFill>
            <a:blip r:embed="rId6" cstate="email">
              <a:extLst>
                <a:ext uri="{28A0092B-C50C-407E-A947-70E740481C1C}">
                  <a14:useLocalDpi xmlns:a14="http://schemas.microsoft.com/office/drawing/2010/main"/>
                </a:ext>
              </a:extLst>
            </a:blip>
            <a:stretch>
              <a:fillRect/>
            </a:stretch>
          </p:blipFill>
          <p:spPr>
            <a:xfrm>
              <a:off x="4467843" y="3328695"/>
              <a:ext cx="80232" cy="80232"/>
            </a:xfrm>
            <a:prstGeom prst="rect">
              <a:avLst/>
            </a:prstGeom>
          </p:spPr>
        </p:pic>
        <p:pic>
          <p:nvPicPr>
            <p:cNvPr id="27" name="object 27"/>
            <p:cNvPicPr/>
            <p:nvPr/>
          </p:nvPicPr>
          <p:blipFill>
            <a:blip r:embed="rId7" cstate="email">
              <a:extLst>
                <a:ext uri="{28A0092B-C50C-407E-A947-70E740481C1C}">
                  <a14:useLocalDpi xmlns:a14="http://schemas.microsoft.com/office/drawing/2010/main"/>
                </a:ext>
              </a:extLst>
            </a:blip>
            <a:stretch>
              <a:fillRect/>
            </a:stretch>
          </p:blipFill>
          <p:spPr>
            <a:xfrm>
              <a:off x="5430842" y="3328695"/>
              <a:ext cx="80232" cy="80232"/>
            </a:xfrm>
            <a:prstGeom prst="rect">
              <a:avLst/>
            </a:prstGeom>
          </p:spPr>
        </p:pic>
        <p:pic>
          <p:nvPicPr>
            <p:cNvPr id="28" name="object 28"/>
            <p:cNvPicPr/>
            <p:nvPr/>
          </p:nvPicPr>
          <p:blipFill>
            <a:blip r:embed="rId8" cstate="email">
              <a:extLst>
                <a:ext uri="{28A0092B-C50C-407E-A947-70E740481C1C}">
                  <a14:useLocalDpi xmlns:a14="http://schemas.microsoft.com/office/drawing/2010/main"/>
                </a:ext>
              </a:extLst>
            </a:blip>
            <a:stretch>
              <a:fillRect/>
            </a:stretch>
          </p:blipFill>
          <p:spPr>
            <a:xfrm>
              <a:off x="6293133" y="3328695"/>
              <a:ext cx="80232" cy="80232"/>
            </a:xfrm>
            <a:prstGeom prst="rect">
              <a:avLst/>
            </a:prstGeom>
          </p:spPr>
        </p:pic>
        <p:sp>
          <p:nvSpPr>
            <p:cNvPr id="29" name="object 29"/>
            <p:cNvSpPr/>
            <p:nvPr/>
          </p:nvSpPr>
          <p:spPr>
            <a:xfrm>
              <a:off x="2801451" y="1964743"/>
              <a:ext cx="6985" cy="1604645"/>
            </a:xfrm>
            <a:custGeom>
              <a:avLst/>
              <a:gdLst/>
              <a:ahLst/>
              <a:cxnLst/>
              <a:rect l="l" t="t" r="r" b="b"/>
              <a:pathLst>
                <a:path w="6985"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grpSp>
      <p:sp>
        <p:nvSpPr>
          <p:cNvPr id="45" name="object 45">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4</a:t>
            </a:r>
          </a:p>
        </p:txBody>
      </p:sp>
      <p:sp>
        <p:nvSpPr>
          <p:cNvPr id="31" name="object 31">
            <a:extLst>
              <a:ext uri="{C183D7F6-B498-43B3-948B-1728B52AA6E4}">
                <adec:decorative xmlns:adec="http://schemas.microsoft.com/office/drawing/2017/decorative" val="1"/>
              </a:ext>
            </a:extLst>
          </p:cNvPr>
          <p:cNvSpPr txBox="1"/>
          <p:nvPr/>
        </p:nvSpPr>
        <p:spPr>
          <a:xfrm>
            <a:off x="7973925" y="3989604"/>
            <a:ext cx="725779" cy="86471"/>
          </a:xfrm>
          <a:prstGeom prst="rect">
            <a:avLst/>
          </a:prstGeom>
        </p:spPr>
        <p:txBody>
          <a:bodyPr vert="horz" wrap="square" lIns="0" tIns="13839" rIns="0" bIns="0" rtlCol="0">
            <a:spAutoFit/>
          </a:bodyPr>
          <a:lstStyle/>
          <a:p>
            <a:pPr>
              <a:lnSpc>
                <a:spcPct val="100000"/>
              </a:lnSpc>
              <a:spcBef>
                <a:spcPts val="109"/>
              </a:spcBef>
            </a:pPr>
            <a:r>
              <a:rPr sz="908">
                <a:solidFill>
                  <a:srgbClr val="333333"/>
                </a:solidFill>
                <a:latin typeface="Arial MT"/>
                <a:cs typeface="Arial MT"/>
              </a:rPr>
              <a:t>Third</a:t>
            </a:r>
            <a:r>
              <a:rPr sz="908" spc="6">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33" name="object 33">
            <a:extLst>
              <a:ext uri="{C183D7F6-B498-43B3-948B-1728B52AA6E4}">
                <adec:decorative xmlns:adec="http://schemas.microsoft.com/office/drawing/2017/decorative" val="1"/>
              </a:ext>
            </a:extLst>
          </p:cNvPr>
          <p:cNvSpPr txBox="1"/>
          <p:nvPr/>
        </p:nvSpPr>
        <p:spPr>
          <a:xfrm>
            <a:off x="4772259" y="3544367"/>
            <a:ext cx="84572" cy="86471"/>
          </a:xfrm>
          <a:prstGeom prst="rect">
            <a:avLst/>
          </a:prstGeom>
        </p:spPr>
        <p:txBody>
          <a:bodyPr vert="horz" wrap="square" lIns="0" tIns="13839" rIns="0" bIns="0" rtlCol="0">
            <a:spAutoFit/>
          </a:bodyPr>
          <a:lstStyle/>
          <a:p>
            <a:pPr>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34" name="object 34">
            <a:extLst>
              <a:ext uri="{C183D7F6-B498-43B3-948B-1728B52AA6E4}">
                <adec:decorative xmlns:adec="http://schemas.microsoft.com/office/drawing/2017/decorative" val="1"/>
              </a:ext>
            </a:extLst>
          </p:cNvPr>
          <p:cNvSpPr txBox="1"/>
          <p:nvPr/>
        </p:nvSpPr>
        <p:spPr>
          <a:xfrm>
            <a:off x="5384282" y="3544367"/>
            <a:ext cx="254484"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100k</a:t>
            </a:r>
            <a:endParaRPr sz="908">
              <a:latin typeface="Arial MT"/>
              <a:cs typeface="Arial MT"/>
            </a:endParaRPr>
          </a:p>
        </p:txBody>
      </p:sp>
      <p:sp>
        <p:nvSpPr>
          <p:cNvPr id="35" name="object 35">
            <a:extLst>
              <a:ext uri="{C183D7F6-B498-43B3-948B-1728B52AA6E4}">
                <adec:decorative xmlns:adec="http://schemas.microsoft.com/office/drawing/2017/decorative" val="1"/>
              </a:ext>
            </a:extLst>
          </p:cNvPr>
          <p:cNvSpPr txBox="1"/>
          <p:nvPr/>
        </p:nvSpPr>
        <p:spPr>
          <a:xfrm>
            <a:off x="6070873" y="3544367"/>
            <a:ext cx="276011"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200k</a:t>
            </a:r>
            <a:endParaRPr sz="908">
              <a:latin typeface="Arial MT"/>
              <a:cs typeface="Arial MT"/>
            </a:endParaRPr>
          </a:p>
        </p:txBody>
      </p:sp>
      <p:sp>
        <p:nvSpPr>
          <p:cNvPr id="36" name="object 36">
            <a:extLst>
              <a:ext uri="{C183D7F6-B498-43B3-948B-1728B52AA6E4}">
                <adec:decorative xmlns:adec="http://schemas.microsoft.com/office/drawing/2017/decorative" val="1"/>
              </a:ext>
            </a:extLst>
          </p:cNvPr>
          <p:cNvSpPr txBox="1"/>
          <p:nvPr/>
        </p:nvSpPr>
        <p:spPr>
          <a:xfrm>
            <a:off x="6768168" y="3544367"/>
            <a:ext cx="276011"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300k</a:t>
            </a:r>
            <a:endParaRPr sz="908">
              <a:latin typeface="Arial MT"/>
              <a:cs typeface="Arial MT"/>
            </a:endParaRPr>
          </a:p>
        </p:txBody>
      </p:sp>
      <p:sp>
        <p:nvSpPr>
          <p:cNvPr id="37" name="object 37">
            <a:extLst>
              <a:ext uri="{C183D7F6-B498-43B3-948B-1728B52AA6E4}">
                <adec:decorative xmlns:adec="http://schemas.microsoft.com/office/drawing/2017/decorative" val="1"/>
              </a:ext>
            </a:extLst>
          </p:cNvPr>
          <p:cNvSpPr txBox="1"/>
          <p:nvPr/>
        </p:nvSpPr>
        <p:spPr>
          <a:xfrm>
            <a:off x="7460342" y="3519655"/>
            <a:ext cx="286006" cy="192317"/>
          </a:xfrm>
          <a:prstGeom prst="rect">
            <a:avLst/>
          </a:prstGeom>
        </p:spPr>
        <p:txBody>
          <a:bodyPr vert="horz" wrap="square" lIns="0" tIns="39209" rIns="0" bIns="0" rtlCol="0">
            <a:spAutoFit/>
          </a:bodyPr>
          <a:lstStyle/>
          <a:p>
            <a:pPr marR="6151" algn="ctr">
              <a:lnSpc>
                <a:spcPct val="100000"/>
              </a:lnSpc>
              <a:spcBef>
                <a:spcPts val="308"/>
              </a:spcBef>
            </a:pPr>
            <a:r>
              <a:rPr sz="908" spc="-24">
                <a:solidFill>
                  <a:srgbClr val="333333"/>
                </a:solidFill>
                <a:latin typeface="Arial MT"/>
                <a:cs typeface="Arial MT"/>
              </a:rPr>
              <a:t>400k</a:t>
            </a:r>
            <a:endParaRPr sz="908">
              <a:latin typeface="Arial MT"/>
              <a:cs typeface="Arial MT"/>
            </a:endParaRPr>
          </a:p>
          <a:p>
            <a:pPr marR="6920" algn="ctr">
              <a:lnSpc>
                <a:spcPct val="100000"/>
              </a:lnSpc>
              <a:spcBef>
                <a:spcPts val="182"/>
              </a:spcBef>
            </a:pPr>
            <a:r>
              <a:rPr sz="908" spc="-61">
                <a:solidFill>
                  <a:srgbClr val="666666"/>
                </a:solidFill>
                <a:latin typeface="Arial MT"/>
                <a:cs typeface="Arial MT"/>
              </a:rPr>
              <a:t>£</a:t>
            </a:r>
            <a:endParaRPr sz="908">
              <a:latin typeface="Arial MT"/>
              <a:cs typeface="Arial MT"/>
            </a:endParaRPr>
          </a:p>
        </p:txBody>
      </p:sp>
      <p:sp>
        <p:nvSpPr>
          <p:cNvPr id="38" name="object 38">
            <a:extLst>
              <a:ext uri="{C183D7F6-B498-43B3-948B-1728B52AA6E4}">
                <adec:decorative xmlns:adec="http://schemas.microsoft.com/office/drawing/2017/decorative" val="1"/>
              </a:ext>
            </a:extLst>
          </p:cNvPr>
          <p:cNvSpPr txBox="1"/>
          <p:nvPr/>
        </p:nvSpPr>
        <p:spPr>
          <a:xfrm>
            <a:off x="8162463" y="3544367"/>
            <a:ext cx="276011"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500k</a:t>
            </a:r>
            <a:endParaRPr sz="908">
              <a:latin typeface="Arial MT"/>
              <a:cs typeface="Arial MT"/>
            </a:endParaRPr>
          </a:p>
        </p:txBody>
      </p:sp>
      <p:sp>
        <p:nvSpPr>
          <p:cNvPr id="39" name="object 39">
            <a:extLst>
              <a:ext uri="{C183D7F6-B498-43B3-948B-1728B52AA6E4}">
                <adec:decorative xmlns:adec="http://schemas.microsoft.com/office/drawing/2017/decorative" val="1"/>
              </a:ext>
            </a:extLst>
          </p:cNvPr>
          <p:cNvSpPr txBox="1"/>
          <p:nvPr/>
        </p:nvSpPr>
        <p:spPr>
          <a:xfrm>
            <a:off x="8857436" y="3544367"/>
            <a:ext cx="280624"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600k</a:t>
            </a:r>
            <a:endParaRPr sz="908">
              <a:latin typeface="Arial MT"/>
              <a:cs typeface="Arial MT"/>
            </a:endParaRPr>
          </a:p>
        </p:txBody>
      </p:sp>
      <p:sp>
        <p:nvSpPr>
          <p:cNvPr id="40" name="object 40">
            <a:extLst>
              <a:ext uri="{C183D7F6-B498-43B3-948B-1728B52AA6E4}">
                <adec:decorative xmlns:adec="http://schemas.microsoft.com/office/drawing/2017/decorative" val="1"/>
              </a:ext>
            </a:extLst>
          </p:cNvPr>
          <p:cNvSpPr txBox="1"/>
          <p:nvPr/>
        </p:nvSpPr>
        <p:spPr>
          <a:xfrm>
            <a:off x="9556708" y="3544367"/>
            <a:ext cx="276011"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700k</a:t>
            </a:r>
            <a:endParaRPr sz="908">
              <a:latin typeface="Arial MT"/>
              <a:cs typeface="Arial MT"/>
            </a:endParaRPr>
          </a:p>
        </p:txBody>
      </p:sp>
      <p:sp>
        <p:nvSpPr>
          <p:cNvPr id="41" name="object 41">
            <a:extLst>
              <a:ext uri="{C183D7F6-B498-43B3-948B-1728B52AA6E4}">
                <adec:decorative xmlns:adec="http://schemas.microsoft.com/office/drawing/2017/decorative" val="1"/>
              </a:ext>
            </a:extLst>
          </p:cNvPr>
          <p:cNvSpPr txBox="1"/>
          <p:nvPr/>
        </p:nvSpPr>
        <p:spPr>
          <a:xfrm>
            <a:off x="10129411" y="3544367"/>
            <a:ext cx="283700"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800k</a:t>
            </a:r>
            <a:endParaRPr sz="908">
              <a:latin typeface="Arial MT"/>
              <a:cs typeface="Arial MT"/>
            </a:endParaRPr>
          </a:p>
        </p:txBody>
      </p:sp>
      <p:sp>
        <p:nvSpPr>
          <p:cNvPr id="43" name="object 43"/>
          <p:cNvSpPr txBox="1"/>
          <p:nvPr/>
        </p:nvSpPr>
        <p:spPr>
          <a:xfrm>
            <a:off x="2149025" y="4715800"/>
            <a:ext cx="1933618" cy="118327"/>
          </a:xfrm>
          <a:prstGeom prst="rect">
            <a:avLst/>
          </a:prstGeom>
        </p:spPr>
        <p:txBody>
          <a:bodyPr vert="horz" wrap="square" lIns="0" tIns="14608" rIns="0" bIns="0" rtlCol="0">
            <a:spAutoFit/>
          </a:bodyPr>
          <a:lstStyle/>
          <a:p>
            <a:pPr marL="15377">
              <a:lnSpc>
                <a:spcPct val="100000"/>
              </a:lnSpc>
              <a:spcBef>
                <a:spcPts val="115"/>
              </a:spcBef>
            </a:pPr>
            <a:r>
              <a:rPr sz="1271" i="1">
                <a:solidFill>
                  <a:srgbClr val="FFFFFF"/>
                </a:solidFill>
                <a:latin typeface="Arial"/>
                <a:cs typeface="Arial"/>
              </a:rPr>
              <a:t>SOCIAL</a:t>
            </a:r>
            <a:r>
              <a:rPr sz="1271" i="1" spc="-67">
                <a:solidFill>
                  <a:srgbClr val="FFFFFF"/>
                </a:solidFill>
                <a:latin typeface="Arial"/>
                <a:cs typeface="Arial"/>
              </a:rPr>
              <a:t> </a:t>
            </a:r>
            <a:r>
              <a:rPr sz="1271" i="1">
                <a:solidFill>
                  <a:srgbClr val="FFFFFF"/>
                </a:solidFill>
                <a:latin typeface="Arial"/>
                <a:cs typeface="Arial"/>
              </a:rPr>
              <a:t>VALUE</a:t>
            </a:r>
            <a:r>
              <a:rPr sz="1271" i="1" spc="-54">
                <a:solidFill>
                  <a:srgbClr val="FFFFFF"/>
                </a:solidFill>
                <a:latin typeface="Arial"/>
                <a:cs typeface="Arial"/>
              </a:rPr>
              <a:t> </a:t>
            </a:r>
            <a:r>
              <a:rPr sz="1271" i="1" spc="-36">
                <a:solidFill>
                  <a:srgbClr val="FFFFFF"/>
                </a:solidFill>
                <a:latin typeface="Arial"/>
                <a:cs typeface="Arial"/>
              </a:rPr>
              <a:t>PER</a:t>
            </a:r>
            <a:r>
              <a:rPr sz="1271" i="1" spc="-54">
                <a:solidFill>
                  <a:srgbClr val="FFFFFF"/>
                </a:solidFill>
                <a:latin typeface="Arial"/>
                <a:cs typeface="Arial"/>
              </a:rPr>
              <a:t> </a:t>
            </a:r>
            <a:r>
              <a:rPr sz="1271" i="1" spc="-24">
                <a:solidFill>
                  <a:srgbClr val="FFFFFF"/>
                </a:solidFill>
                <a:latin typeface="Arial"/>
                <a:cs typeface="Arial"/>
              </a:rPr>
              <a:t>SITE</a:t>
            </a:r>
            <a:endParaRPr sz="1271">
              <a:latin typeface="Arial"/>
              <a:cs typeface="Arial"/>
            </a:endParaRPr>
          </a:p>
        </p:txBody>
      </p:sp>
      <p:sp>
        <p:nvSpPr>
          <p:cNvPr id="42" name="object 42"/>
          <p:cNvSpPr txBox="1"/>
          <p:nvPr/>
        </p:nvSpPr>
        <p:spPr>
          <a:xfrm>
            <a:off x="4426707" y="4591305"/>
            <a:ext cx="5870048" cy="292449"/>
          </a:xfrm>
          <a:prstGeom prst="rect">
            <a:avLst/>
          </a:prstGeom>
        </p:spPr>
        <p:txBody>
          <a:bodyPr vert="horz" wrap="square" lIns="0" tIns="40748" rIns="0" bIns="0" rtlCol="0">
            <a:spAutoFit/>
          </a:bodyPr>
          <a:lstStyle/>
          <a:p>
            <a:pPr marL="15377" marR="6151">
              <a:lnSpc>
                <a:spcPts val="1187"/>
              </a:lnSpc>
              <a:spcBef>
                <a:spcPts val="321"/>
              </a:spcBef>
            </a:pPr>
            <a:r>
              <a:rPr sz="1150" spc="-97">
                <a:solidFill>
                  <a:srgbClr val="255375"/>
                </a:solidFill>
                <a:latin typeface="Arial MT"/>
                <a:cs typeface="Arial MT"/>
              </a:rPr>
              <a:t>The</a:t>
            </a:r>
            <a:r>
              <a:rPr sz="1150" spc="-30">
                <a:solidFill>
                  <a:srgbClr val="255375"/>
                </a:solidFill>
                <a:latin typeface="Arial MT"/>
                <a:cs typeface="Arial MT"/>
              </a:rPr>
              <a:t> </a:t>
            </a:r>
            <a:r>
              <a:rPr sz="1150" spc="-79">
                <a:solidFill>
                  <a:srgbClr val="255375"/>
                </a:solidFill>
                <a:latin typeface="Arial MT"/>
                <a:cs typeface="Arial MT"/>
              </a:rPr>
              <a:t>average</a:t>
            </a:r>
            <a:r>
              <a:rPr sz="1150" spc="-24">
                <a:solidFill>
                  <a:srgbClr val="255375"/>
                </a:solidFill>
                <a:latin typeface="Arial MT"/>
                <a:cs typeface="Arial MT"/>
              </a:rPr>
              <a:t> </a:t>
            </a:r>
            <a:r>
              <a:rPr sz="1150" spc="-67">
                <a:solidFill>
                  <a:srgbClr val="255375"/>
                </a:solidFill>
                <a:latin typeface="Arial MT"/>
                <a:cs typeface="Arial MT"/>
              </a:rPr>
              <a:t>social</a:t>
            </a:r>
            <a:r>
              <a:rPr sz="1150" spc="-30">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61">
                <a:solidFill>
                  <a:srgbClr val="255375"/>
                </a:solidFill>
                <a:latin typeface="Arial MT"/>
                <a:cs typeface="Arial MT"/>
              </a:rPr>
              <a:t>generated</a:t>
            </a:r>
            <a:r>
              <a:rPr sz="1150" spc="-30">
                <a:solidFill>
                  <a:srgbClr val="255375"/>
                </a:solidFill>
                <a:latin typeface="Arial MT"/>
                <a:cs typeface="Arial MT"/>
              </a:rPr>
              <a:t> </a:t>
            </a:r>
            <a:r>
              <a:rPr sz="1150" spc="-54">
                <a:solidFill>
                  <a:srgbClr val="255375"/>
                </a:solidFill>
                <a:latin typeface="Arial MT"/>
                <a:cs typeface="Arial MT"/>
              </a:rPr>
              <a:t>by</a:t>
            </a:r>
            <a:r>
              <a:rPr sz="1150" spc="-24">
                <a:solidFill>
                  <a:srgbClr val="255375"/>
                </a:solidFill>
                <a:latin typeface="Arial MT"/>
                <a:cs typeface="Arial MT"/>
              </a:rPr>
              <a:t> </a:t>
            </a:r>
            <a:r>
              <a:rPr sz="1150" spc="-85">
                <a:solidFill>
                  <a:srgbClr val="255375"/>
                </a:solidFill>
                <a:latin typeface="Arial MT"/>
                <a:cs typeface="Arial MT"/>
              </a:rPr>
              <a:t>each</a:t>
            </a:r>
            <a:r>
              <a:rPr sz="1150" spc="-30">
                <a:solidFill>
                  <a:srgbClr val="255375"/>
                </a:solidFill>
                <a:latin typeface="Arial MT"/>
                <a:cs typeface="Arial MT"/>
              </a:rPr>
              <a:t> </a:t>
            </a:r>
            <a:r>
              <a:rPr sz="1150" spc="-42">
                <a:solidFill>
                  <a:srgbClr val="255375"/>
                </a:solidFill>
                <a:latin typeface="Arial MT"/>
                <a:cs typeface="Arial MT"/>
              </a:rPr>
              <a:t>site</a:t>
            </a:r>
            <a:r>
              <a:rPr sz="1150" spc="-24">
                <a:solidFill>
                  <a:srgbClr val="255375"/>
                </a:solidFill>
                <a:latin typeface="Arial MT"/>
                <a:cs typeface="Arial MT"/>
              </a:rPr>
              <a:t> within </a:t>
            </a:r>
            <a:r>
              <a:rPr sz="1150" spc="-36">
                <a:solidFill>
                  <a:srgbClr val="255375"/>
                </a:solidFill>
                <a:latin typeface="Arial MT"/>
                <a:cs typeface="Arial MT"/>
              </a:rPr>
              <a:t>the</a:t>
            </a:r>
            <a:r>
              <a:rPr sz="1150" spc="-30">
                <a:solidFill>
                  <a:srgbClr val="255375"/>
                </a:solidFill>
                <a:latin typeface="Arial MT"/>
                <a:cs typeface="Arial MT"/>
              </a:rPr>
              <a:t> </a:t>
            </a:r>
            <a:r>
              <a:rPr sz="1150" spc="-67">
                <a:solidFill>
                  <a:srgbClr val="255375"/>
                </a:solidFill>
                <a:latin typeface="Arial MT"/>
                <a:cs typeface="Arial MT"/>
              </a:rPr>
              <a:t>selected</a:t>
            </a:r>
            <a:r>
              <a:rPr sz="1150" spc="-24">
                <a:solidFill>
                  <a:srgbClr val="255375"/>
                </a:solidFill>
                <a:latin typeface="Arial MT"/>
                <a:cs typeface="Arial MT"/>
              </a:rPr>
              <a:t> time</a:t>
            </a:r>
            <a:r>
              <a:rPr sz="1150" spc="-30">
                <a:solidFill>
                  <a:srgbClr val="255375"/>
                </a:solidFill>
                <a:latin typeface="Arial MT"/>
                <a:cs typeface="Arial MT"/>
              </a:rPr>
              <a:t> </a:t>
            </a:r>
            <a:r>
              <a:rPr sz="1150" spc="-36">
                <a:solidFill>
                  <a:srgbClr val="255375"/>
                </a:solidFill>
                <a:latin typeface="Arial MT"/>
                <a:cs typeface="Arial MT"/>
              </a:rPr>
              <a:t>period</a:t>
            </a:r>
            <a:r>
              <a:rPr sz="1150" spc="-24">
                <a:solidFill>
                  <a:srgbClr val="255375"/>
                </a:solidFill>
                <a:latin typeface="Arial MT"/>
                <a:cs typeface="Arial MT"/>
              </a:rPr>
              <a:t> </a:t>
            </a:r>
            <a:r>
              <a:rPr sz="1150" spc="-61">
                <a:solidFill>
                  <a:srgbClr val="255375"/>
                </a:solidFill>
                <a:latin typeface="Arial MT"/>
                <a:cs typeface="Arial MT"/>
              </a:rPr>
              <a:t>is</a:t>
            </a:r>
            <a:r>
              <a:rPr sz="1150" spc="-30">
                <a:solidFill>
                  <a:srgbClr val="255375"/>
                </a:solidFill>
                <a:latin typeface="Arial MT"/>
                <a:cs typeface="Arial MT"/>
              </a:rPr>
              <a:t> </a:t>
            </a:r>
            <a:r>
              <a:rPr sz="1150" spc="-61">
                <a:solidFill>
                  <a:srgbClr val="255375"/>
                </a:solidFill>
                <a:latin typeface="Arial MT"/>
                <a:cs typeface="Arial MT"/>
              </a:rPr>
              <a:t>calculated</a:t>
            </a:r>
            <a:r>
              <a:rPr sz="1150" spc="-24">
                <a:solidFill>
                  <a:srgbClr val="255375"/>
                </a:solidFill>
                <a:latin typeface="Arial MT"/>
                <a:cs typeface="Arial MT"/>
              </a:rPr>
              <a:t> </a:t>
            </a:r>
            <a:r>
              <a:rPr sz="1150" spc="-54">
                <a:solidFill>
                  <a:srgbClr val="255375"/>
                </a:solidFill>
                <a:latin typeface="Arial MT"/>
                <a:cs typeface="Arial MT"/>
              </a:rPr>
              <a:t>by</a:t>
            </a:r>
            <a:r>
              <a:rPr sz="1150" spc="-30">
                <a:solidFill>
                  <a:srgbClr val="255375"/>
                </a:solidFill>
                <a:latin typeface="Arial MT"/>
                <a:cs typeface="Arial MT"/>
              </a:rPr>
              <a:t> the </a:t>
            </a:r>
            <a:r>
              <a:rPr sz="1150" spc="-42">
                <a:solidFill>
                  <a:srgbClr val="255375"/>
                </a:solidFill>
                <a:latin typeface="Arial MT"/>
                <a:cs typeface="Arial MT"/>
              </a:rPr>
              <a:t>division</a:t>
            </a:r>
            <a:r>
              <a:rPr sz="1150" spc="-36">
                <a:solidFill>
                  <a:srgbClr val="255375"/>
                </a:solidFill>
                <a:latin typeface="Arial MT"/>
                <a:cs typeface="Arial MT"/>
              </a:rPr>
              <a:t> </a:t>
            </a:r>
            <a:r>
              <a:rPr sz="1150" spc="-24">
                <a:solidFill>
                  <a:srgbClr val="255375"/>
                </a:solidFill>
                <a:latin typeface="Arial MT"/>
                <a:cs typeface="Arial MT"/>
              </a:rPr>
              <a:t>of</a:t>
            </a:r>
            <a:r>
              <a:rPr sz="1150" spc="-30">
                <a:solidFill>
                  <a:srgbClr val="255375"/>
                </a:solidFill>
                <a:latin typeface="Arial MT"/>
                <a:cs typeface="Arial MT"/>
              </a:rPr>
              <a:t> </a:t>
            </a:r>
            <a:r>
              <a:rPr sz="1150" spc="-36">
                <a:solidFill>
                  <a:srgbClr val="255375"/>
                </a:solidFill>
                <a:latin typeface="Arial MT"/>
                <a:cs typeface="Arial MT"/>
              </a:rPr>
              <a:t>the </a:t>
            </a:r>
            <a:r>
              <a:rPr sz="1150" spc="-24">
                <a:solidFill>
                  <a:srgbClr val="255375"/>
                </a:solidFill>
                <a:latin typeface="Arial MT"/>
                <a:cs typeface="Arial MT"/>
              </a:rPr>
              <a:t>total</a:t>
            </a:r>
            <a:r>
              <a:rPr sz="1150" spc="-36">
                <a:solidFill>
                  <a:srgbClr val="255375"/>
                </a:solidFill>
                <a:latin typeface="Arial MT"/>
                <a:cs typeface="Arial MT"/>
              </a:rPr>
              <a:t> </a:t>
            </a:r>
            <a:r>
              <a:rPr sz="1150" spc="-67">
                <a:solidFill>
                  <a:srgbClr val="255375"/>
                </a:solidFill>
                <a:latin typeface="Arial MT"/>
                <a:cs typeface="Arial MT"/>
              </a:rPr>
              <a:t>social</a:t>
            </a:r>
            <a:r>
              <a:rPr sz="1150" spc="-30">
                <a:solidFill>
                  <a:srgbClr val="255375"/>
                </a:solidFill>
                <a:latin typeface="Arial MT"/>
                <a:cs typeface="Arial MT"/>
              </a:rPr>
              <a:t> </a:t>
            </a:r>
            <a:r>
              <a:rPr sz="1150" spc="-67">
                <a:solidFill>
                  <a:srgbClr val="255375"/>
                </a:solidFill>
                <a:latin typeface="Arial MT"/>
                <a:cs typeface="Arial MT"/>
              </a:rPr>
              <a:t>value</a:t>
            </a:r>
            <a:r>
              <a:rPr sz="1150" spc="-36">
                <a:solidFill>
                  <a:srgbClr val="255375"/>
                </a:solidFill>
                <a:latin typeface="Arial MT"/>
                <a:cs typeface="Arial MT"/>
              </a:rPr>
              <a:t> </a:t>
            </a:r>
            <a:r>
              <a:rPr sz="1150" spc="-61">
                <a:solidFill>
                  <a:srgbClr val="255375"/>
                </a:solidFill>
                <a:latin typeface="Arial MT"/>
                <a:cs typeface="Arial MT"/>
              </a:rPr>
              <a:t>generated</a:t>
            </a:r>
            <a:r>
              <a:rPr sz="1150" spc="-30">
                <a:solidFill>
                  <a:srgbClr val="255375"/>
                </a:solidFill>
                <a:latin typeface="Arial MT"/>
                <a:cs typeface="Arial MT"/>
              </a:rPr>
              <a:t> </a:t>
            </a:r>
            <a:r>
              <a:rPr sz="1150" spc="-54">
                <a:solidFill>
                  <a:srgbClr val="255375"/>
                </a:solidFill>
                <a:latin typeface="Arial MT"/>
                <a:cs typeface="Arial MT"/>
              </a:rPr>
              <a:t>by</a:t>
            </a:r>
            <a:r>
              <a:rPr sz="1150" spc="-36">
                <a:solidFill>
                  <a:srgbClr val="255375"/>
                </a:solidFill>
                <a:latin typeface="Arial MT"/>
                <a:cs typeface="Arial MT"/>
              </a:rPr>
              <a:t> the</a:t>
            </a:r>
            <a:r>
              <a:rPr sz="1150" spc="-30">
                <a:solidFill>
                  <a:srgbClr val="255375"/>
                </a:solidFill>
                <a:latin typeface="Arial MT"/>
                <a:cs typeface="Arial MT"/>
              </a:rPr>
              <a:t> </a:t>
            </a:r>
            <a:r>
              <a:rPr sz="1150" spc="-36">
                <a:solidFill>
                  <a:srgbClr val="255375"/>
                </a:solidFill>
                <a:latin typeface="Arial MT"/>
                <a:cs typeface="Arial MT"/>
              </a:rPr>
              <a:t>operator </a:t>
            </a:r>
            <a:r>
              <a:rPr sz="1150" spc="-54">
                <a:solidFill>
                  <a:srgbClr val="255375"/>
                </a:solidFill>
                <a:latin typeface="Arial MT"/>
                <a:cs typeface="Arial MT"/>
              </a:rPr>
              <a:t>by</a:t>
            </a:r>
            <a:r>
              <a:rPr sz="1150" spc="-30">
                <a:solidFill>
                  <a:srgbClr val="255375"/>
                </a:solidFill>
                <a:latin typeface="Arial MT"/>
                <a:cs typeface="Arial MT"/>
              </a:rPr>
              <a:t> </a:t>
            </a:r>
            <a:r>
              <a:rPr sz="1150" spc="-36">
                <a:solidFill>
                  <a:srgbClr val="255375"/>
                </a:solidFill>
                <a:latin typeface="Arial MT"/>
                <a:cs typeface="Arial MT"/>
              </a:rPr>
              <a:t>the number</a:t>
            </a:r>
            <a:r>
              <a:rPr sz="1150" spc="-30">
                <a:solidFill>
                  <a:srgbClr val="255375"/>
                </a:solidFill>
                <a:latin typeface="Arial MT"/>
                <a:cs typeface="Arial MT"/>
              </a:rPr>
              <a:t> </a:t>
            </a:r>
            <a:r>
              <a:rPr sz="1150" spc="-24">
                <a:solidFill>
                  <a:srgbClr val="255375"/>
                </a:solidFill>
                <a:latin typeface="Arial MT"/>
                <a:cs typeface="Arial MT"/>
              </a:rPr>
              <a:t>of</a:t>
            </a:r>
            <a:r>
              <a:rPr sz="1150" spc="-36">
                <a:solidFill>
                  <a:srgbClr val="255375"/>
                </a:solidFill>
                <a:latin typeface="Arial MT"/>
                <a:cs typeface="Arial MT"/>
              </a:rPr>
              <a:t> </a:t>
            </a:r>
            <a:r>
              <a:rPr sz="1150" spc="-54">
                <a:solidFill>
                  <a:srgbClr val="255375"/>
                </a:solidFill>
                <a:latin typeface="Arial MT"/>
                <a:cs typeface="Arial MT"/>
              </a:rPr>
              <a:t>sites</a:t>
            </a:r>
            <a:r>
              <a:rPr sz="1150" spc="-30">
                <a:solidFill>
                  <a:srgbClr val="255375"/>
                </a:solidFill>
                <a:latin typeface="Arial MT"/>
                <a:cs typeface="Arial MT"/>
              </a:rPr>
              <a:t> </a:t>
            </a:r>
            <a:r>
              <a:rPr sz="1150" spc="-48">
                <a:solidFill>
                  <a:srgbClr val="255375"/>
                </a:solidFill>
                <a:latin typeface="Arial MT"/>
                <a:cs typeface="Arial MT"/>
              </a:rPr>
              <a:t>included</a:t>
            </a:r>
            <a:r>
              <a:rPr sz="1150" spc="-36">
                <a:solidFill>
                  <a:srgbClr val="255375"/>
                </a:solidFill>
                <a:latin typeface="Arial MT"/>
                <a:cs typeface="Arial MT"/>
              </a:rPr>
              <a:t> </a:t>
            </a:r>
            <a:r>
              <a:rPr sz="1150" spc="-24">
                <a:solidFill>
                  <a:srgbClr val="255375"/>
                </a:solidFill>
                <a:latin typeface="Arial MT"/>
                <a:cs typeface="Arial MT"/>
              </a:rPr>
              <a:t>in</a:t>
            </a:r>
            <a:r>
              <a:rPr sz="1150" spc="-30">
                <a:solidFill>
                  <a:srgbClr val="255375"/>
                </a:solidFill>
                <a:latin typeface="Arial MT"/>
                <a:cs typeface="Arial MT"/>
              </a:rPr>
              <a:t> the</a:t>
            </a:r>
            <a:endParaRPr sz="1150">
              <a:latin typeface="Arial MT"/>
              <a:cs typeface="Arial MT"/>
            </a:endParaRPr>
          </a:p>
          <a:p>
            <a:pPr marL="15377">
              <a:lnSpc>
                <a:spcPts val="1173"/>
              </a:lnSpc>
            </a:pPr>
            <a:r>
              <a:rPr sz="1150" spc="67">
                <a:solidFill>
                  <a:srgbClr val="255375"/>
                </a:solidFill>
                <a:latin typeface="Arial MT"/>
                <a:cs typeface="Arial MT"/>
              </a:rPr>
              <a:t> </a:t>
            </a:r>
            <a:r>
              <a:rPr sz="1150">
                <a:solidFill>
                  <a:srgbClr val="255375"/>
                </a:solidFill>
                <a:latin typeface="Arial MT"/>
                <a:cs typeface="Arial MT"/>
              </a:rPr>
              <a:t>lter.</a:t>
            </a:r>
            <a:r>
              <a:rPr sz="1150" spc="-24">
                <a:solidFill>
                  <a:srgbClr val="255375"/>
                </a:solidFill>
                <a:latin typeface="Arial MT"/>
                <a:cs typeface="Arial MT"/>
              </a:rPr>
              <a:t> </a:t>
            </a:r>
            <a:r>
              <a:rPr sz="1150" spc="-73">
                <a:solidFill>
                  <a:srgbClr val="255375"/>
                </a:solidFill>
                <a:latin typeface="Arial MT"/>
                <a:cs typeface="Arial MT"/>
              </a:rPr>
              <a:t>This</a:t>
            </a:r>
            <a:r>
              <a:rPr sz="1150" spc="-24">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61">
                <a:solidFill>
                  <a:srgbClr val="255375"/>
                </a:solidFill>
                <a:latin typeface="Arial MT"/>
                <a:cs typeface="Arial MT"/>
              </a:rPr>
              <a:t>is</a:t>
            </a:r>
            <a:r>
              <a:rPr sz="1150" spc="-24">
                <a:solidFill>
                  <a:srgbClr val="255375"/>
                </a:solidFill>
                <a:latin typeface="Arial MT"/>
                <a:cs typeface="Arial MT"/>
              </a:rPr>
              <a:t> </a:t>
            </a:r>
            <a:r>
              <a:rPr sz="1150" spc="-36">
                <a:solidFill>
                  <a:srgbClr val="255375"/>
                </a:solidFill>
                <a:latin typeface="Arial MT"/>
                <a:cs typeface="Arial MT"/>
              </a:rPr>
              <a:t>then</a:t>
            </a:r>
            <a:r>
              <a:rPr sz="1150" spc="-24">
                <a:solidFill>
                  <a:srgbClr val="255375"/>
                </a:solidFill>
                <a:latin typeface="Arial MT"/>
                <a:cs typeface="Arial MT"/>
              </a:rPr>
              <a:t> </a:t>
            </a:r>
            <a:r>
              <a:rPr sz="1150" spc="-61">
                <a:solidFill>
                  <a:srgbClr val="255375"/>
                </a:solidFill>
                <a:latin typeface="Arial MT"/>
                <a:cs typeface="Arial MT"/>
              </a:rPr>
              <a:t>benchmarked</a:t>
            </a:r>
            <a:r>
              <a:rPr sz="1150" spc="-24">
                <a:solidFill>
                  <a:srgbClr val="255375"/>
                </a:solidFill>
                <a:latin typeface="Arial MT"/>
                <a:cs typeface="Arial MT"/>
              </a:rPr>
              <a:t> with </a:t>
            </a:r>
            <a:r>
              <a:rPr sz="1150" spc="-36">
                <a:solidFill>
                  <a:srgbClr val="255375"/>
                </a:solidFill>
                <a:latin typeface="Arial MT"/>
                <a:cs typeface="Arial MT"/>
              </a:rPr>
              <a:t>all</a:t>
            </a:r>
            <a:r>
              <a:rPr sz="1150" spc="-24">
                <a:solidFill>
                  <a:srgbClr val="255375"/>
                </a:solidFill>
                <a:latin typeface="Arial MT"/>
                <a:cs typeface="Arial MT"/>
              </a:rPr>
              <a:t> </a:t>
            </a:r>
            <a:r>
              <a:rPr sz="1150" spc="-54">
                <a:solidFill>
                  <a:srgbClr val="255375"/>
                </a:solidFill>
                <a:latin typeface="Arial MT"/>
                <a:cs typeface="Arial MT"/>
              </a:rPr>
              <a:t>sites</a:t>
            </a:r>
            <a:r>
              <a:rPr sz="1150" spc="-24">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a:t>
            </a:r>
            <a:r>
              <a:rPr sz="1150" spc="-54">
                <a:solidFill>
                  <a:srgbClr val="255375"/>
                </a:solidFill>
                <a:latin typeface="Arial MT"/>
                <a:cs typeface="Arial MT"/>
              </a:rPr>
              <a:t>sector</a:t>
            </a:r>
            <a:r>
              <a:rPr sz="1150" spc="-24">
                <a:solidFill>
                  <a:srgbClr val="255375"/>
                </a:solidFill>
                <a:latin typeface="Arial MT"/>
                <a:cs typeface="Arial MT"/>
              </a:rPr>
              <a:t> </a:t>
            </a:r>
            <a:r>
              <a:rPr sz="1150" spc="-48">
                <a:solidFill>
                  <a:srgbClr val="255375"/>
                </a:solidFill>
                <a:latin typeface="Arial MT"/>
                <a:cs typeface="Arial MT"/>
              </a:rPr>
              <a:t>on</a:t>
            </a:r>
            <a:r>
              <a:rPr sz="1150" spc="-24">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a:t>
            </a:r>
            <a:r>
              <a:rPr sz="1150" spc="-30">
                <a:solidFill>
                  <a:srgbClr val="255375"/>
                </a:solidFill>
                <a:latin typeface="Arial MT"/>
                <a:cs typeface="Arial MT"/>
              </a:rPr>
              <a:t>quartile</a:t>
            </a:r>
            <a:r>
              <a:rPr sz="1150" spc="-24">
                <a:solidFill>
                  <a:srgbClr val="255375"/>
                </a:solidFill>
                <a:latin typeface="Arial MT"/>
                <a:cs typeface="Arial MT"/>
              </a:rPr>
              <a:t> </a:t>
            </a:r>
            <a:r>
              <a:rPr sz="1150" spc="-12">
                <a:solidFill>
                  <a:srgbClr val="255375"/>
                </a:solidFill>
                <a:latin typeface="Arial MT"/>
                <a:cs typeface="Arial MT"/>
              </a:rPr>
              <a:t>graph.</a:t>
            </a:r>
            <a:endParaRPr sz="1150">
              <a:latin typeface="Arial MT"/>
              <a:cs typeface="Arial MT"/>
            </a:endParaRPr>
          </a:p>
        </p:txBody>
      </p:sp>
      <p:sp>
        <p:nvSpPr>
          <p:cNvPr id="44" name="object 44"/>
          <p:cNvSpPr txBox="1"/>
          <p:nvPr/>
        </p:nvSpPr>
        <p:spPr>
          <a:xfrm>
            <a:off x="1725834" y="5288679"/>
            <a:ext cx="8647846" cy="467008"/>
          </a:xfrm>
          <a:prstGeom prst="rect">
            <a:avLst/>
          </a:prstGeom>
        </p:spPr>
        <p:txBody>
          <a:bodyPr vert="horz" wrap="square" lIns="0" tIns="39209" rIns="0" bIns="0" rtlCol="0">
            <a:spAutoFit/>
          </a:bodyPr>
          <a:lstStyle/>
          <a:p>
            <a:pPr marL="15377">
              <a:lnSpc>
                <a:spcPct val="100000"/>
              </a:lnSpc>
              <a:spcBef>
                <a:spcPts val="308"/>
              </a:spcBef>
            </a:pPr>
            <a:r>
              <a:rPr sz="1211" spc="-67">
                <a:latin typeface="Lucida Sans Unicode"/>
                <a:cs typeface="Lucida Sans Unicode"/>
              </a:rPr>
              <a:t>Actual</a:t>
            </a:r>
            <a:r>
              <a:rPr sz="1211" spc="-91">
                <a:latin typeface="Lucida Sans Unicode"/>
                <a:cs typeface="Lucida Sans Unicode"/>
              </a:rPr>
              <a:t> </a:t>
            </a:r>
            <a:r>
              <a:rPr sz="1211" spc="-73">
                <a:latin typeface="Lucida Sans Unicode"/>
                <a:cs typeface="Lucida Sans Unicode"/>
              </a:rPr>
              <a:t>Value:</a:t>
            </a:r>
            <a:r>
              <a:rPr sz="1211" spc="-85">
                <a:latin typeface="Lucida Sans Unicode"/>
                <a:cs typeface="Lucida Sans Unicode"/>
              </a:rPr>
              <a:t> </a:t>
            </a:r>
            <a:r>
              <a:rPr sz="1211" spc="-103">
                <a:latin typeface="Arial MT"/>
                <a:cs typeface="Arial MT"/>
              </a:rPr>
              <a:t>The</a:t>
            </a:r>
            <a:r>
              <a:rPr sz="1211" spc="-36">
                <a:latin typeface="Arial MT"/>
                <a:cs typeface="Arial MT"/>
              </a:rPr>
              <a:t> </a:t>
            </a:r>
            <a:r>
              <a:rPr sz="1211" spc="-61">
                <a:latin typeface="Arial MT"/>
                <a:cs typeface="Arial MT"/>
              </a:rPr>
              <a:t>actual</a:t>
            </a:r>
            <a:r>
              <a:rPr sz="1211" spc="-36">
                <a:latin typeface="Arial MT"/>
                <a:cs typeface="Arial MT"/>
              </a:rPr>
              <a:t> </a:t>
            </a:r>
            <a:r>
              <a:rPr sz="1211" spc="-67">
                <a:latin typeface="Arial MT"/>
                <a:cs typeface="Arial MT"/>
              </a:rPr>
              <a:t>social</a:t>
            </a:r>
            <a:r>
              <a:rPr sz="1211" spc="-36">
                <a:latin typeface="Arial MT"/>
                <a:cs typeface="Arial MT"/>
              </a:rPr>
              <a:t> </a:t>
            </a:r>
            <a:r>
              <a:rPr sz="1211" spc="-67">
                <a:latin typeface="Arial MT"/>
                <a:cs typeface="Arial MT"/>
              </a:rPr>
              <a:t>value</a:t>
            </a:r>
            <a:r>
              <a:rPr sz="1211" spc="-36">
                <a:latin typeface="Arial MT"/>
                <a:cs typeface="Arial MT"/>
              </a:rPr>
              <a:t> </a:t>
            </a:r>
            <a:r>
              <a:rPr sz="1211" spc="-54">
                <a:latin typeface="Arial MT"/>
                <a:cs typeface="Arial MT"/>
              </a:rPr>
              <a:t>delivered</a:t>
            </a:r>
            <a:r>
              <a:rPr sz="1211" spc="-36">
                <a:latin typeface="Arial MT"/>
                <a:cs typeface="Arial MT"/>
              </a:rPr>
              <a:t> </a:t>
            </a:r>
            <a:r>
              <a:rPr sz="1211" spc="-67">
                <a:latin typeface="Arial MT"/>
                <a:cs typeface="Arial MT"/>
              </a:rPr>
              <a:t>by</a:t>
            </a:r>
            <a:r>
              <a:rPr sz="1211" spc="-36">
                <a:latin typeface="Arial MT"/>
                <a:cs typeface="Arial MT"/>
              </a:rPr>
              <a:t> the </a:t>
            </a:r>
            <a:r>
              <a:rPr sz="1211" spc="-42">
                <a:latin typeface="Arial MT"/>
                <a:cs typeface="Arial MT"/>
              </a:rPr>
              <a:t>operator</a:t>
            </a:r>
            <a:r>
              <a:rPr sz="1211" spc="-36">
                <a:latin typeface="Arial MT"/>
                <a:cs typeface="Arial MT"/>
              </a:rPr>
              <a:t> </a:t>
            </a:r>
            <a:r>
              <a:rPr sz="1211" spc="-48">
                <a:latin typeface="Arial MT"/>
                <a:cs typeface="Arial MT"/>
              </a:rPr>
              <a:t>(or</a:t>
            </a:r>
            <a:r>
              <a:rPr sz="1211" spc="-36">
                <a:latin typeface="Arial MT"/>
                <a:cs typeface="Arial MT"/>
              </a:rPr>
              <a:t> the</a:t>
            </a:r>
            <a:r>
              <a:rPr sz="1211" spc="-42">
                <a:latin typeface="Arial MT"/>
                <a:cs typeface="Arial MT"/>
              </a:rPr>
              <a:t> </a:t>
            </a:r>
            <a:r>
              <a:rPr sz="1211" spc="-67">
                <a:latin typeface="Arial MT"/>
                <a:cs typeface="Arial MT"/>
              </a:rPr>
              <a:t>selected</a:t>
            </a:r>
            <a:r>
              <a:rPr sz="1211" spc="-36">
                <a:latin typeface="Arial MT"/>
                <a:cs typeface="Arial MT"/>
              </a:rPr>
              <a:t> </a:t>
            </a:r>
            <a:r>
              <a:rPr sz="1211" spc="-67">
                <a:latin typeface="Arial MT"/>
                <a:cs typeface="Arial MT"/>
              </a:rPr>
              <a:t>sites)</a:t>
            </a:r>
            <a:r>
              <a:rPr sz="1211" spc="-36">
                <a:latin typeface="Arial MT"/>
                <a:cs typeface="Arial MT"/>
              </a:rPr>
              <a:t> </a:t>
            </a:r>
            <a:r>
              <a:rPr sz="1211" spc="-24">
                <a:latin typeface="Arial MT"/>
                <a:cs typeface="Arial MT"/>
              </a:rPr>
              <a:t>within</a:t>
            </a:r>
            <a:r>
              <a:rPr sz="1211" spc="-36">
                <a:latin typeface="Arial MT"/>
                <a:cs typeface="Arial MT"/>
              </a:rPr>
              <a:t> the </a:t>
            </a:r>
            <a:r>
              <a:rPr sz="1211" spc="-67">
                <a:latin typeface="Arial MT"/>
                <a:cs typeface="Arial MT"/>
              </a:rPr>
              <a:t>selected</a:t>
            </a:r>
            <a:r>
              <a:rPr sz="1211" spc="-36">
                <a:latin typeface="Arial MT"/>
                <a:cs typeface="Arial MT"/>
              </a:rPr>
              <a:t> time </a:t>
            </a:r>
            <a:r>
              <a:rPr sz="1211" spc="-12">
                <a:latin typeface="Arial MT"/>
                <a:cs typeface="Arial MT"/>
              </a:rPr>
              <a:t>period.</a:t>
            </a:r>
            <a:endParaRPr sz="1211">
              <a:latin typeface="Arial MT"/>
              <a:cs typeface="Arial MT"/>
            </a:endParaRPr>
          </a:p>
          <a:p>
            <a:pPr marL="15377" marR="69197">
              <a:lnSpc>
                <a:spcPct val="100000"/>
              </a:lnSpc>
              <a:spcBef>
                <a:spcPts val="182"/>
              </a:spcBef>
            </a:pPr>
            <a:r>
              <a:rPr sz="1211" spc="-91">
                <a:latin typeface="Lucida Sans Unicode"/>
                <a:cs typeface="Lucida Sans Unicode"/>
              </a:rPr>
              <a:t>Index </a:t>
            </a:r>
            <a:r>
              <a:rPr sz="1211" spc="-85">
                <a:latin typeface="Lucida Sans Unicode"/>
                <a:cs typeface="Lucida Sans Unicode"/>
              </a:rPr>
              <a:t>Score:</a:t>
            </a:r>
            <a:r>
              <a:rPr sz="1211" spc="-91">
                <a:latin typeface="Lucida Sans Unicode"/>
                <a:cs typeface="Lucida Sans Unicode"/>
              </a:rPr>
              <a:t> </a:t>
            </a:r>
            <a:r>
              <a:rPr sz="1211" spc="-103">
                <a:latin typeface="Arial MT"/>
                <a:cs typeface="Arial MT"/>
              </a:rPr>
              <a:t>The</a:t>
            </a:r>
            <a:r>
              <a:rPr sz="1211" spc="-36">
                <a:latin typeface="Arial MT"/>
                <a:cs typeface="Arial MT"/>
              </a:rPr>
              <a:t> </a:t>
            </a:r>
            <a:r>
              <a:rPr sz="1211" spc="-67">
                <a:latin typeface="Arial MT"/>
                <a:cs typeface="Arial MT"/>
              </a:rPr>
              <a:t>percentage</a:t>
            </a:r>
            <a:r>
              <a:rPr sz="1211" spc="-42">
                <a:latin typeface="Arial MT"/>
                <a:cs typeface="Arial MT"/>
              </a:rPr>
              <a:t> </a:t>
            </a:r>
            <a:r>
              <a:rPr sz="1211" spc="-73">
                <a:latin typeface="Arial MT"/>
                <a:cs typeface="Arial MT"/>
              </a:rPr>
              <a:t>score</a:t>
            </a:r>
            <a:r>
              <a:rPr sz="1211" spc="-36">
                <a:latin typeface="Arial MT"/>
                <a:cs typeface="Arial MT"/>
              </a:rPr>
              <a:t> </a:t>
            </a:r>
            <a:r>
              <a:rPr sz="1211" spc="-103">
                <a:latin typeface="Arial MT"/>
                <a:cs typeface="Arial MT"/>
              </a:rPr>
              <a:t>(1</a:t>
            </a:r>
            <a:r>
              <a:rPr sz="1211" spc="-42">
                <a:latin typeface="Arial MT"/>
                <a:cs typeface="Arial MT"/>
              </a:rPr>
              <a:t> </a:t>
            </a:r>
            <a:r>
              <a:rPr sz="1211" spc="-12">
                <a:latin typeface="Arial MT"/>
                <a:cs typeface="Arial MT"/>
              </a:rPr>
              <a:t>to</a:t>
            </a:r>
            <a:r>
              <a:rPr sz="1211" spc="-36">
                <a:latin typeface="Arial MT"/>
                <a:cs typeface="Arial MT"/>
              </a:rPr>
              <a:t> </a:t>
            </a:r>
            <a:r>
              <a:rPr sz="1211" spc="-91">
                <a:latin typeface="Arial MT"/>
                <a:cs typeface="Arial MT"/>
              </a:rPr>
              <a:t>100)</a:t>
            </a:r>
            <a:r>
              <a:rPr sz="1211" spc="-42">
                <a:latin typeface="Arial MT"/>
                <a:cs typeface="Arial MT"/>
              </a:rPr>
              <a:t> </a:t>
            </a:r>
            <a:r>
              <a:rPr sz="1211" spc="-67">
                <a:latin typeface="Arial MT"/>
                <a:cs typeface="Arial MT"/>
              </a:rPr>
              <a:t>given</a:t>
            </a:r>
            <a:r>
              <a:rPr sz="1211" spc="-36">
                <a:latin typeface="Arial MT"/>
                <a:cs typeface="Arial MT"/>
              </a:rPr>
              <a:t> </a:t>
            </a:r>
            <a:r>
              <a:rPr sz="1211" spc="-12">
                <a:latin typeface="Arial MT"/>
                <a:cs typeface="Arial MT"/>
              </a:rPr>
              <a:t>to</a:t>
            </a:r>
            <a:r>
              <a:rPr sz="1211" spc="-42">
                <a:latin typeface="Arial MT"/>
                <a:cs typeface="Arial MT"/>
              </a:rPr>
              <a:t> </a:t>
            </a:r>
            <a:r>
              <a:rPr sz="1211" spc="-36">
                <a:latin typeface="Arial MT"/>
                <a:cs typeface="Arial MT"/>
              </a:rPr>
              <a:t>the </a:t>
            </a:r>
            <a:r>
              <a:rPr sz="1211" spc="-42">
                <a:latin typeface="Arial MT"/>
                <a:cs typeface="Arial MT"/>
              </a:rPr>
              <a:t>operator </a:t>
            </a:r>
            <a:r>
              <a:rPr sz="1211" spc="-48">
                <a:latin typeface="Arial MT"/>
                <a:cs typeface="Arial MT"/>
              </a:rPr>
              <a:t>(or</a:t>
            </a:r>
            <a:r>
              <a:rPr sz="1211" spc="-36">
                <a:latin typeface="Arial MT"/>
                <a:cs typeface="Arial MT"/>
              </a:rPr>
              <a:t> the</a:t>
            </a:r>
            <a:r>
              <a:rPr sz="1211" spc="-42">
                <a:latin typeface="Arial MT"/>
                <a:cs typeface="Arial MT"/>
              </a:rPr>
              <a:t> </a:t>
            </a:r>
            <a:r>
              <a:rPr sz="1211" spc="-61">
                <a:latin typeface="Arial MT"/>
                <a:cs typeface="Arial MT"/>
              </a:rPr>
              <a:t>site)</a:t>
            </a:r>
            <a:r>
              <a:rPr sz="1211" spc="-36">
                <a:latin typeface="Arial MT"/>
                <a:cs typeface="Arial MT"/>
              </a:rPr>
              <a:t> </a:t>
            </a:r>
            <a:r>
              <a:rPr sz="1211" spc="-79">
                <a:latin typeface="Arial MT"/>
                <a:cs typeface="Arial MT"/>
              </a:rPr>
              <a:t>based</a:t>
            </a:r>
            <a:r>
              <a:rPr sz="1211" spc="-42">
                <a:latin typeface="Arial MT"/>
                <a:cs typeface="Arial MT"/>
              </a:rPr>
              <a:t> on</a:t>
            </a:r>
            <a:r>
              <a:rPr sz="1211" spc="-36">
                <a:latin typeface="Arial MT"/>
                <a:cs typeface="Arial MT"/>
              </a:rPr>
              <a:t> </a:t>
            </a:r>
            <a:r>
              <a:rPr sz="1211" spc="-24">
                <a:latin typeface="Arial MT"/>
                <a:cs typeface="Arial MT"/>
              </a:rPr>
              <a:t>their</a:t>
            </a:r>
            <a:r>
              <a:rPr sz="1211" spc="-42">
                <a:latin typeface="Arial MT"/>
                <a:cs typeface="Arial MT"/>
              </a:rPr>
              <a:t> </a:t>
            </a:r>
            <a:r>
              <a:rPr sz="1211" spc="-54">
                <a:latin typeface="Arial MT"/>
                <a:cs typeface="Arial MT"/>
              </a:rPr>
              <a:t>performance</a:t>
            </a:r>
            <a:r>
              <a:rPr sz="1211" spc="-36">
                <a:latin typeface="Arial MT"/>
                <a:cs typeface="Arial MT"/>
              </a:rPr>
              <a:t> </a:t>
            </a:r>
            <a:r>
              <a:rPr sz="1211" spc="-67">
                <a:latin typeface="Arial MT"/>
                <a:cs typeface="Arial MT"/>
              </a:rPr>
              <a:t>against</a:t>
            </a:r>
            <a:r>
              <a:rPr sz="1211" spc="-42">
                <a:latin typeface="Arial MT"/>
                <a:cs typeface="Arial MT"/>
              </a:rPr>
              <a:t> </a:t>
            </a:r>
            <a:r>
              <a:rPr sz="1211" spc="-36">
                <a:latin typeface="Arial MT"/>
                <a:cs typeface="Arial MT"/>
              </a:rPr>
              <a:t>the </a:t>
            </a:r>
            <a:r>
              <a:rPr sz="1211" spc="-42">
                <a:latin typeface="Arial MT"/>
                <a:cs typeface="Arial MT"/>
              </a:rPr>
              <a:t>rest </a:t>
            </a:r>
            <a:r>
              <a:rPr sz="1211" spc="-24">
                <a:latin typeface="Arial MT"/>
                <a:cs typeface="Arial MT"/>
              </a:rPr>
              <a:t>of</a:t>
            </a:r>
            <a:r>
              <a:rPr sz="1211" spc="-36">
                <a:latin typeface="Arial MT"/>
                <a:cs typeface="Arial MT"/>
              </a:rPr>
              <a:t> the</a:t>
            </a:r>
            <a:r>
              <a:rPr sz="1211" spc="-42">
                <a:latin typeface="Arial MT"/>
                <a:cs typeface="Arial MT"/>
              </a:rPr>
              <a:t> </a:t>
            </a:r>
            <a:r>
              <a:rPr sz="1211" spc="-54">
                <a:latin typeface="Arial MT"/>
                <a:cs typeface="Arial MT"/>
              </a:rPr>
              <a:t>sector</a:t>
            </a:r>
            <a:r>
              <a:rPr sz="1211" spc="-36">
                <a:latin typeface="Arial MT"/>
                <a:cs typeface="Arial MT"/>
              </a:rPr>
              <a:t> </a:t>
            </a:r>
            <a:r>
              <a:rPr sz="1211" spc="-61">
                <a:latin typeface="Arial MT"/>
                <a:cs typeface="Arial MT"/>
              </a:rPr>
              <a:t>–</a:t>
            </a:r>
            <a:r>
              <a:rPr sz="1211" spc="605">
                <a:latin typeface="Arial MT"/>
                <a:cs typeface="Arial MT"/>
              </a:rPr>
              <a:t> </a:t>
            </a:r>
            <a:r>
              <a:rPr sz="1211" spc="-103">
                <a:latin typeface="Arial MT"/>
                <a:cs typeface="Arial MT"/>
              </a:rPr>
              <a:t>a</a:t>
            </a:r>
            <a:r>
              <a:rPr sz="1211" spc="-36">
                <a:latin typeface="Arial MT"/>
                <a:cs typeface="Arial MT"/>
              </a:rPr>
              <a:t> </a:t>
            </a:r>
            <a:r>
              <a:rPr sz="1211" spc="-48">
                <a:latin typeface="Arial MT"/>
                <a:cs typeface="Arial MT"/>
              </a:rPr>
              <a:t>higher</a:t>
            </a:r>
            <a:r>
              <a:rPr sz="1211" spc="-30">
                <a:latin typeface="Arial MT"/>
                <a:cs typeface="Arial MT"/>
              </a:rPr>
              <a:t> </a:t>
            </a:r>
            <a:r>
              <a:rPr sz="1211" spc="-73">
                <a:latin typeface="Arial MT"/>
                <a:cs typeface="Arial MT"/>
              </a:rPr>
              <a:t>score</a:t>
            </a:r>
            <a:r>
              <a:rPr sz="1211" spc="-36">
                <a:latin typeface="Arial MT"/>
                <a:cs typeface="Arial MT"/>
              </a:rPr>
              <a:t> </a:t>
            </a:r>
            <a:r>
              <a:rPr sz="1211" spc="-61">
                <a:latin typeface="Arial MT"/>
                <a:cs typeface="Arial MT"/>
              </a:rPr>
              <a:t>represents</a:t>
            </a:r>
            <a:r>
              <a:rPr sz="1211" spc="-36">
                <a:latin typeface="Arial MT"/>
                <a:cs typeface="Arial MT"/>
              </a:rPr>
              <a:t> </a:t>
            </a:r>
            <a:r>
              <a:rPr sz="1211" spc="-30">
                <a:latin typeface="Arial MT"/>
                <a:cs typeface="Arial MT"/>
              </a:rPr>
              <a:t>better </a:t>
            </a:r>
            <a:r>
              <a:rPr sz="1211" spc="-54">
                <a:latin typeface="Arial MT"/>
                <a:cs typeface="Arial MT"/>
              </a:rPr>
              <a:t>performance</a:t>
            </a:r>
            <a:r>
              <a:rPr sz="1211" spc="-36">
                <a:latin typeface="Arial MT"/>
                <a:cs typeface="Arial MT"/>
              </a:rPr>
              <a:t> </a:t>
            </a:r>
            <a:r>
              <a:rPr sz="1211" spc="-73">
                <a:latin typeface="Arial MT"/>
                <a:cs typeface="Arial MT"/>
              </a:rPr>
              <a:t>(i.e.</a:t>
            </a:r>
            <a:r>
              <a:rPr sz="1211" spc="-30">
                <a:latin typeface="Arial MT"/>
                <a:cs typeface="Arial MT"/>
              </a:rPr>
              <a:t> </a:t>
            </a:r>
            <a:r>
              <a:rPr sz="1211" spc="-85">
                <a:latin typeface="Arial MT"/>
                <a:cs typeface="Arial MT"/>
              </a:rPr>
              <a:t>100</a:t>
            </a:r>
            <a:r>
              <a:rPr sz="1211" spc="-36">
                <a:latin typeface="Arial MT"/>
                <a:cs typeface="Arial MT"/>
              </a:rPr>
              <a:t> </a:t>
            </a:r>
            <a:r>
              <a:rPr sz="1211" spc="-61">
                <a:latin typeface="Arial MT"/>
                <a:cs typeface="Arial MT"/>
              </a:rPr>
              <a:t>is</a:t>
            </a:r>
            <a:r>
              <a:rPr sz="1211" spc="-30">
                <a:latin typeface="Arial MT"/>
                <a:cs typeface="Arial MT"/>
              </a:rPr>
              <a:t> </a:t>
            </a:r>
            <a:r>
              <a:rPr sz="1211" spc="-36">
                <a:latin typeface="Arial MT"/>
                <a:cs typeface="Arial MT"/>
              </a:rPr>
              <a:t>the </a:t>
            </a:r>
            <a:r>
              <a:rPr sz="1211" spc="-54">
                <a:latin typeface="Arial MT"/>
                <a:cs typeface="Arial MT"/>
              </a:rPr>
              <a:t>best</a:t>
            </a:r>
            <a:r>
              <a:rPr sz="1211" spc="-30">
                <a:latin typeface="Arial MT"/>
                <a:cs typeface="Arial MT"/>
              </a:rPr>
              <a:t> </a:t>
            </a:r>
            <a:r>
              <a:rPr sz="1211" spc="-42">
                <a:latin typeface="Arial MT"/>
                <a:cs typeface="Arial MT"/>
              </a:rPr>
              <a:t>performing</a:t>
            </a:r>
            <a:r>
              <a:rPr sz="1211" spc="-36">
                <a:latin typeface="Arial MT"/>
                <a:cs typeface="Arial MT"/>
              </a:rPr>
              <a:t> </a:t>
            </a:r>
            <a:r>
              <a:rPr sz="1211" spc="-30">
                <a:latin typeface="Arial MT"/>
                <a:cs typeface="Arial MT"/>
              </a:rPr>
              <a:t>site/ </a:t>
            </a:r>
            <a:r>
              <a:rPr sz="1211" spc="-12">
                <a:latin typeface="Arial MT"/>
                <a:cs typeface="Arial MT"/>
              </a:rPr>
              <a:t>operator).</a:t>
            </a:r>
            <a:endParaRPr sz="1211">
              <a:latin typeface="Arial MT"/>
              <a:cs typeface="Arial MT"/>
            </a:endParaRPr>
          </a:p>
          <a:p>
            <a:pPr marL="15377" marR="6151">
              <a:lnSpc>
                <a:spcPct val="100000"/>
              </a:lnSpc>
              <a:spcBef>
                <a:spcPts val="194"/>
              </a:spcBef>
            </a:pPr>
            <a:r>
              <a:rPr sz="1211" spc="-73">
                <a:latin typeface="Lucida Sans Unicode"/>
                <a:cs typeface="Lucida Sans Unicode"/>
              </a:rPr>
              <a:t>Sector</a:t>
            </a:r>
            <a:r>
              <a:rPr sz="1211" spc="-97">
                <a:latin typeface="Lucida Sans Unicode"/>
                <a:cs typeface="Lucida Sans Unicode"/>
              </a:rPr>
              <a:t> </a:t>
            </a:r>
            <a:r>
              <a:rPr sz="1211" spc="-79">
                <a:latin typeface="Lucida Sans Unicode"/>
                <a:cs typeface="Lucida Sans Unicode"/>
              </a:rPr>
              <a:t>Graph:</a:t>
            </a:r>
            <a:r>
              <a:rPr sz="1211" spc="-91">
                <a:latin typeface="Lucida Sans Unicode"/>
                <a:cs typeface="Lucida Sans Unicode"/>
              </a:rPr>
              <a:t> </a:t>
            </a:r>
            <a:r>
              <a:rPr sz="1211" spc="-103">
                <a:latin typeface="Arial MT"/>
                <a:cs typeface="Arial MT"/>
              </a:rPr>
              <a:t>The</a:t>
            </a:r>
            <a:r>
              <a:rPr sz="1211" spc="-42">
                <a:latin typeface="Arial MT"/>
                <a:cs typeface="Arial MT"/>
              </a:rPr>
              <a:t> </a:t>
            </a:r>
            <a:r>
              <a:rPr sz="1211" spc="-61">
                <a:latin typeface="Arial MT"/>
                <a:cs typeface="Arial MT"/>
              </a:rPr>
              <a:t>graph</a:t>
            </a:r>
            <a:r>
              <a:rPr sz="1211" spc="-42">
                <a:latin typeface="Arial MT"/>
                <a:cs typeface="Arial MT"/>
              </a:rPr>
              <a:t> </a:t>
            </a:r>
            <a:r>
              <a:rPr sz="1211" spc="-24">
                <a:latin typeface="Arial MT"/>
                <a:cs typeface="Arial MT"/>
              </a:rPr>
              <a:t>with</a:t>
            </a:r>
            <a:r>
              <a:rPr sz="1211" spc="-48">
                <a:latin typeface="Arial MT"/>
                <a:cs typeface="Arial MT"/>
              </a:rPr>
              <a:t> </a:t>
            </a:r>
            <a:r>
              <a:rPr sz="1211" spc="-42">
                <a:latin typeface="Arial MT"/>
                <a:cs typeface="Arial MT"/>
              </a:rPr>
              <a:t>all </a:t>
            </a:r>
            <a:r>
              <a:rPr sz="1211" spc="-61">
                <a:latin typeface="Arial MT"/>
                <a:cs typeface="Arial MT"/>
              </a:rPr>
              <a:t>sites</a:t>
            </a:r>
            <a:r>
              <a:rPr sz="1211" spc="-42">
                <a:latin typeface="Arial MT"/>
                <a:cs typeface="Arial MT"/>
              </a:rPr>
              <a:t> </a:t>
            </a:r>
            <a:r>
              <a:rPr sz="1211" spc="-24">
                <a:latin typeface="Arial MT"/>
                <a:cs typeface="Arial MT"/>
              </a:rPr>
              <a:t>from</a:t>
            </a:r>
            <a:r>
              <a:rPr sz="1211" spc="-42">
                <a:latin typeface="Arial MT"/>
                <a:cs typeface="Arial MT"/>
              </a:rPr>
              <a:t> </a:t>
            </a:r>
            <a:r>
              <a:rPr sz="1211" spc="-36">
                <a:latin typeface="Arial MT"/>
                <a:cs typeface="Arial MT"/>
              </a:rPr>
              <a:t>the</a:t>
            </a:r>
            <a:r>
              <a:rPr sz="1211" spc="-48">
                <a:latin typeface="Arial MT"/>
                <a:cs typeface="Arial MT"/>
              </a:rPr>
              <a:t> </a:t>
            </a:r>
            <a:r>
              <a:rPr sz="1211" spc="-54">
                <a:latin typeface="Arial MT"/>
                <a:cs typeface="Arial MT"/>
              </a:rPr>
              <a:t>sector</a:t>
            </a:r>
            <a:r>
              <a:rPr sz="1211" spc="-42">
                <a:latin typeface="Arial MT"/>
                <a:cs typeface="Arial MT"/>
              </a:rPr>
              <a:t> </a:t>
            </a:r>
            <a:r>
              <a:rPr sz="1211" spc="-54">
                <a:latin typeface="Arial MT"/>
                <a:cs typeface="Arial MT"/>
              </a:rPr>
              <a:t>matching</a:t>
            </a:r>
            <a:r>
              <a:rPr sz="1211" spc="-42">
                <a:latin typeface="Arial MT"/>
                <a:cs typeface="Arial MT"/>
              </a:rPr>
              <a:t> </a:t>
            </a:r>
            <a:r>
              <a:rPr sz="1211" spc="-36">
                <a:latin typeface="Arial MT"/>
                <a:cs typeface="Arial MT"/>
              </a:rPr>
              <a:t>the</a:t>
            </a:r>
            <a:r>
              <a:rPr sz="1211" spc="-42">
                <a:latin typeface="Arial MT"/>
                <a:cs typeface="Arial MT"/>
              </a:rPr>
              <a:t> selected</a:t>
            </a:r>
            <a:r>
              <a:rPr sz="1211" spc="333">
                <a:latin typeface="Arial MT"/>
                <a:cs typeface="Arial MT"/>
              </a:rPr>
              <a:t> </a:t>
            </a:r>
            <a:r>
              <a:rPr sz="1211">
                <a:latin typeface="Arial MT"/>
                <a:cs typeface="Arial MT"/>
              </a:rPr>
              <a:t>lters</a:t>
            </a:r>
            <a:r>
              <a:rPr sz="1211" spc="-48">
                <a:latin typeface="Arial MT"/>
                <a:cs typeface="Arial MT"/>
              </a:rPr>
              <a:t> </a:t>
            </a:r>
            <a:r>
              <a:rPr sz="1211" spc="-54">
                <a:latin typeface="Arial MT"/>
                <a:cs typeface="Arial MT"/>
              </a:rPr>
              <a:t>grouped</a:t>
            </a:r>
            <a:r>
              <a:rPr sz="1211" spc="-42">
                <a:latin typeface="Arial MT"/>
                <a:cs typeface="Arial MT"/>
              </a:rPr>
              <a:t> </a:t>
            </a:r>
            <a:r>
              <a:rPr sz="1211" spc="-24">
                <a:latin typeface="Arial MT"/>
                <a:cs typeface="Arial MT"/>
              </a:rPr>
              <a:t>into</a:t>
            </a:r>
            <a:r>
              <a:rPr sz="1211" spc="-42">
                <a:latin typeface="Arial MT"/>
                <a:cs typeface="Arial MT"/>
              </a:rPr>
              <a:t> </a:t>
            </a:r>
            <a:r>
              <a:rPr sz="1211" spc="-24">
                <a:latin typeface="Arial MT"/>
                <a:cs typeface="Arial MT"/>
              </a:rPr>
              <a:t>four</a:t>
            </a:r>
            <a:r>
              <a:rPr sz="1211" spc="-42">
                <a:latin typeface="Arial MT"/>
                <a:cs typeface="Arial MT"/>
              </a:rPr>
              <a:t> quartiles</a:t>
            </a:r>
            <a:r>
              <a:rPr sz="1211" spc="-48">
                <a:latin typeface="Arial MT"/>
                <a:cs typeface="Arial MT"/>
              </a:rPr>
              <a:t> </a:t>
            </a:r>
            <a:r>
              <a:rPr sz="1211" spc="-79">
                <a:latin typeface="Arial MT"/>
                <a:cs typeface="Arial MT"/>
              </a:rPr>
              <a:t>based</a:t>
            </a:r>
            <a:r>
              <a:rPr sz="1211" spc="-42">
                <a:latin typeface="Arial MT"/>
                <a:cs typeface="Arial MT"/>
              </a:rPr>
              <a:t> on </a:t>
            </a:r>
            <a:r>
              <a:rPr sz="1211" spc="-24">
                <a:latin typeface="Arial MT"/>
                <a:cs typeface="Arial MT"/>
              </a:rPr>
              <a:t>their</a:t>
            </a:r>
            <a:r>
              <a:rPr sz="1211" spc="-42">
                <a:latin typeface="Arial MT"/>
                <a:cs typeface="Arial MT"/>
              </a:rPr>
              <a:t> </a:t>
            </a:r>
            <a:r>
              <a:rPr sz="1211" spc="-12">
                <a:latin typeface="Arial MT"/>
                <a:cs typeface="Arial MT"/>
              </a:rPr>
              <a:t>performance</a:t>
            </a:r>
            <a:r>
              <a:rPr sz="1211" spc="605">
                <a:latin typeface="Arial MT"/>
                <a:cs typeface="Arial MT"/>
              </a:rPr>
              <a:t> </a:t>
            </a:r>
            <a:r>
              <a:rPr sz="1211" spc="-163">
                <a:latin typeface="Arial MT"/>
                <a:cs typeface="Arial MT"/>
              </a:rPr>
              <a:t>–</a:t>
            </a:r>
            <a:r>
              <a:rPr sz="1211" spc="-42">
                <a:latin typeface="Arial MT"/>
                <a:cs typeface="Arial MT"/>
              </a:rPr>
              <a:t> </a:t>
            </a:r>
            <a:r>
              <a:rPr sz="1211" spc="-61">
                <a:latin typeface="Arial MT"/>
                <a:cs typeface="Arial MT"/>
              </a:rPr>
              <a:t>i.e.</a:t>
            </a:r>
            <a:r>
              <a:rPr sz="1211" spc="-42">
                <a:latin typeface="Arial MT"/>
                <a:cs typeface="Arial MT"/>
              </a:rPr>
              <a:t> </a:t>
            </a:r>
            <a:r>
              <a:rPr sz="1211" spc="-91">
                <a:latin typeface="Arial MT"/>
                <a:cs typeface="Arial MT"/>
              </a:rPr>
              <a:t>Top</a:t>
            </a:r>
            <a:r>
              <a:rPr sz="1211" spc="-36">
                <a:latin typeface="Arial MT"/>
                <a:cs typeface="Arial MT"/>
              </a:rPr>
              <a:t> </a:t>
            </a:r>
            <a:r>
              <a:rPr sz="1211" spc="-48">
                <a:latin typeface="Arial MT"/>
                <a:cs typeface="Arial MT"/>
              </a:rPr>
              <a:t>Quartile</a:t>
            </a:r>
            <a:r>
              <a:rPr sz="1211" spc="-42">
                <a:latin typeface="Arial MT"/>
                <a:cs typeface="Arial MT"/>
              </a:rPr>
              <a:t> </a:t>
            </a:r>
            <a:r>
              <a:rPr sz="1211" spc="-61">
                <a:latin typeface="Arial MT"/>
                <a:cs typeface="Arial MT"/>
              </a:rPr>
              <a:t>includes</a:t>
            </a:r>
            <a:r>
              <a:rPr sz="1211" spc="-42">
                <a:latin typeface="Arial MT"/>
                <a:cs typeface="Arial MT"/>
              </a:rPr>
              <a:t> </a:t>
            </a:r>
            <a:r>
              <a:rPr sz="1211" spc="-36">
                <a:latin typeface="Arial MT"/>
                <a:cs typeface="Arial MT"/>
              </a:rPr>
              <a:t>the </a:t>
            </a:r>
            <a:r>
              <a:rPr sz="1211" spc="-54">
                <a:latin typeface="Arial MT"/>
                <a:cs typeface="Arial MT"/>
              </a:rPr>
              <a:t>best</a:t>
            </a:r>
            <a:r>
              <a:rPr sz="1211" spc="-42">
                <a:latin typeface="Arial MT"/>
                <a:cs typeface="Arial MT"/>
              </a:rPr>
              <a:t> performing </a:t>
            </a:r>
            <a:r>
              <a:rPr sz="1211" spc="-121">
                <a:latin typeface="Arial MT"/>
                <a:cs typeface="Arial MT"/>
              </a:rPr>
              <a:t>25%</a:t>
            </a:r>
            <a:r>
              <a:rPr sz="1211" spc="-36">
                <a:latin typeface="Arial MT"/>
                <a:cs typeface="Arial MT"/>
              </a:rPr>
              <a:t> </a:t>
            </a:r>
            <a:r>
              <a:rPr sz="1211" spc="-24">
                <a:latin typeface="Arial MT"/>
                <a:cs typeface="Arial MT"/>
              </a:rPr>
              <a:t>of</a:t>
            </a:r>
            <a:r>
              <a:rPr sz="1211" spc="-42">
                <a:latin typeface="Arial MT"/>
                <a:cs typeface="Arial MT"/>
              </a:rPr>
              <a:t> </a:t>
            </a:r>
            <a:r>
              <a:rPr sz="1211" spc="-36">
                <a:latin typeface="Arial MT"/>
                <a:cs typeface="Arial MT"/>
              </a:rPr>
              <a:t>the</a:t>
            </a:r>
            <a:r>
              <a:rPr sz="1211" spc="-42">
                <a:latin typeface="Arial MT"/>
                <a:cs typeface="Arial MT"/>
              </a:rPr>
              <a:t> </a:t>
            </a:r>
            <a:r>
              <a:rPr sz="1211" spc="-61">
                <a:latin typeface="Arial MT"/>
                <a:cs typeface="Arial MT"/>
              </a:rPr>
              <a:t>sites</a:t>
            </a:r>
            <a:r>
              <a:rPr sz="1211" spc="-36">
                <a:latin typeface="Arial MT"/>
                <a:cs typeface="Arial MT"/>
              </a:rPr>
              <a:t> </a:t>
            </a:r>
            <a:r>
              <a:rPr sz="1211" spc="-24">
                <a:latin typeface="Arial MT"/>
                <a:cs typeface="Arial MT"/>
              </a:rPr>
              <a:t>in</a:t>
            </a:r>
            <a:r>
              <a:rPr sz="1211" spc="-42">
                <a:latin typeface="Arial MT"/>
                <a:cs typeface="Arial MT"/>
              </a:rPr>
              <a:t> </a:t>
            </a:r>
            <a:r>
              <a:rPr sz="1211" spc="-36">
                <a:latin typeface="Arial MT"/>
                <a:cs typeface="Arial MT"/>
              </a:rPr>
              <a:t>the</a:t>
            </a:r>
            <a:r>
              <a:rPr sz="1211" spc="-42">
                <a:latin typeface="Arial MT"/>
                <a:cs typeface="Arial MT"/>
              </a:rPr>
              <a:t> </a:t>
            </a:r>
            <a:r>
              <a:rPr sz="1211" spc="-54">
                <a:latin typeface="Arial MT"/>
                <a:cs typeface="Arial MT"/>
              </a:rPr>
              <a:t>sector</a:t>
            </a:r>
            <a:r>
              <a:rPr sz="1211" spc="-36">
                <a:latin typeface="Arial MT"/>
                <a:cs typeface="Arial MT"/>
              </a:rPr>
              <a:t> </a:t>
            </a:r>
            <a:r>
              <a:rPr sz="1211" spc="-61">
                <a:latin typeface="Arial MT"/>
                <a:cs typeface="Arial MT"/>
              </a:rPr>
              <a:t>and</a:t>
            </a:r>
            <a:r>
              <a:rPr sz="1211" spc="-42">
                <a:latin typeface="Arial MT"/>
                <a:cs typeface="Arial MT"/>
              </a:rPr>
              <a:t> Bottom </a:t>
            </a:r>
            <a:r>
              <a:rPr sz="1211" spc="-48">
                <a:latin typeface="Arial MT"/>
                <a:cs typeface="Arial MT"/>
              </a:rPr>
              <a:t>Quartile</a:t>
            </a:r>
            <a:r>
              <a:rPr sz="1211" spc="-36">
                <a:latin typeface="Arial MT"/>
                <a:cs typeface="Arial MT"/>
              </a:rPr>
              <a:t> </a:t>
            </a:r>
            <a:r>
              <a:rPr sz="1211" spc="-54">
                <a:latin typeface="Arial MT"/>
                <a:cs typeface="Arial MT"/>
              </a:rPr>
              <a:t>included</a:t>
            </a:r>
            <a:r>
              <a:rPr sz="1211" spc="-42">
                <a:latin typeface="Arial MT"/>
                <a:cs typeface="Arial MT"/>
              </a:rPr>
              <a:t> </a:t>
            </a:r>
            <a:r>
              <a:rPr sz="1211" spc="-36">
                <a:latin typeface="Arial MT"/>
                <a:cs typeface="Arial MT"/>
              </a:rPr>
              <a:t>the </a:t>
            </a:r>
            <a:r>
              <a:rPr sz="1211" spc="-42">
                <a:latin typeface="Arial MT"/>
                <a:cs typeface="Arial MT"/>
              </a:rPr>
              <a:t>worst performing </a:t>
            </a:r>
            <a:r>
              <a:rPr sz="1211" spc="-121">
                <a:latin typeface="Arial MT"/>
                <a:cs typeface="Arial MT"/>
              </a:rPr>
              <a:t>25%</a:t>
            </a:r>
            <a:r>
              <a:rPr sz="1211" spc="-36">
                <a:latin typeface="Arial MT"/>
                <a:cs typeface="Arial MT"/>
              </a:rPr>
              <a:t> </a:t>
            </a:r>
            <a:r>
              <a:rPr sz="1211" spc="-30">
                <a:latin typeface="Arial MT"/>
                <a:cs typeface="Arial MT"/>
              </a:rPr>
              <a:t>of</a:t>
            </a:r>
            <a:r>
              <a:rPr sz="1211" spc="605">
                <a:latin typeface="Arial MT"/>
                <a:cs typeface="Arial MT"/>
              </a:rPr>
              <a:t>  </a:t>
            </a:r>
            <a:r>
              <a:rPr sz="1211" spc="-36">
                <a:latin typeface="Arial MT"/>
                <a:cs typeface="Arial MT"/>
              </a:rPr>
              <a:t>the</a:t>
            </a:r>
            <a:r>
              <a:rPr sz="1211" spc="-54">
                <a:latin typeface="Arial MT"/>
                <a:cs typeface="Arial MT"/>
              </a:rPr>
              <a:t> </a:t>
            </a:r>
            <a:r>
              <a:rPr sz="1211" spc="-61">
                <a:latin typeface="Arial MT"/>
                <a:cs typeface="Arial MT"/>
              </a:rPr>
              <a:t>sites</a:t>
            </a:r>
            <a:r>
              <a:rPr sz="1211" spc="-48">
                <a:latin typeface="Arial MT"/>
                <a:cs typeface="Arial MT"/>
              </a:rPr>
              <a:t> </a:t>
            </a:r>
            <a:r>
              <a:rPr sz="1211" spc="-24">
                <a:latin typeface="Arial MT"/>
                <a:cs typeface="Arial MT"/>
              </a:rPr>
              <a:t>in</a:t>
            </a:r>
            <a:r>
              <a:rPr sz="1211" spc="-54">
                <a:latin typeface="Arial MT"/>
                <a:cs typeface="Arial MT"/>
              </a:rPr>
              <a:t> </a:t>
            </a:r>
            <a:r>
              <a:rPr sz="1211" spc="-36">
                <a:latin typeface="Arial MT"/>
                <a:cs typeface="Arial MT"/>
              </a:rPr>
              <a:t>the</a:t>
            </a:r>
            <a:r>
              <a:rPr sz="1211" spc="-48">
                <a:latin typeface="Arial MT"/>
                <a:cs typeface="Arial MT"/>
              </a:rPr>
              <a:t> </a:t>
            </a:r>
            <a:r>
              <a:rPr sz="1211" spc="-54">
                <a:latin typeface="Arial MT"/>
                <a:cs typeface="Arial MT"/>
              </a:rPr>
              <a:t>sector </a:t>
            </a:r>
            <a:r>
              <a:rPr sz="1211">
                <a:latin typeface="Arial MT"/>
                <a:cs typeface="Arial MT"/>
              </a:rPr>
              <a:t>for</a:t>
            </a:r>
            <a:r>
              <a:rPr sz="1211" spc="-48">
                <a:latin typeface="Arial MT"/>
                <a:cs typeface="Arial MT"/>
              </a:rPr>
              <a:t> </a:t>
            </a:r>
            <a:r>
              <a:rPr sz="1211" spc="-36">
                <a:latin typeface="Arial MT"/>
                <a:cs typeface="Arial MT"/>
              </a:rPr>
              <a:t>the</a:t>
            </a:r>
            <a:r>
              <a:rPr sz="1211" spc="-48">
                <a:latin typeface="Arial MT"/>
                <a:cs typeface="Arial MT"/>
              </a:rPr>
              <a:t> </a:t>
            </a:r>
            <a:r>
              <a:rPr sz="1211" spc="-67">
                <a:latin typeface="Arial MT"/>
                <a:cs typeface="Arial MT"/>
              </a:rPr>
              <a:t>selected</a:t>
            </a:r>
            <a:r>
              <a:rPr sz="1211" spc="-54">
                <a:latin typeface="Arial MT"/>
                <a:cs typeface="Arial MT"/>
              </a:rPr>
              <a:t> </a:t>
            </a:r>
            <a:r>
              <a:rPr sz="1211" spc="-24">
                <a:latin typeface="Arial MT"/>
                <a:cs typeface="Arial MT"/>
              </a:rPr>
              <a:t>KPI.</a:t>
            </a:r>
            <a:endParaRPr sz="1211">
              <a:latin typeface="Arial MT"/>
              <a:cs typeface="Arial MT"/>
            </a:endParaRPr>
          </a:p>
        </p:txBody>
      </p:sp>
    </p:spTree>
    <p:extLst>
      <p:ext uri="{BB962C8B-B14F-4D97-AF65-F5344CB8AC3E}">
        <p14:creationId xmlns:p14="http://schemas.microsoft.com/office/powerpoint/2010/main" val="907753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3CFBE-E13F-5A71-253F-6904283C7526}"/>
            </a:ext>
          </a:extLst>
        </p:cNvPr>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ABBA8766-1696-A63B-2CF4-E283C44480F5}"/>
              </a:ext>
              <a:ext uri="{C183D7F6-B498-43B3-948B-1728B52AA6E4}">
                <adec:decorative xmlns:adec="http://schemas.microsoft.com/office/drawing/2017/decorative" val="1"/>
              </a:ext>
            </a:extLst>
          </p:cNvPr>
          <p:cNvCxnSpPr>
            <a:cxnSpLocks/>
          </p:cNvCxnSpPr>
          <p:nvPr/>
        </p:nvCxnSpPr>
        <p:spPr>
          <a:xfrm>
            <a:off x="8538669" y="5404317"/>
            <a:ext cx="2239618"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BFE809B-3476-B54A-013B-1C9ABC16E8D8}"/>
              </a:ext>
              <a:ext uri="{C183D7F6-B498-43B3-948B-1728B52AA6E4}">
                <adec:decorative xmlns:adec="http://schemas.microsoft.com/office/drawing/2017/decorative" val="1"/>
              </a:ext>
            </a:extLst>
          </p:cNvPr>
          <p:cNvCxnSpPr>
            <a:cxnSpLocks/>
          </p:cNvCxnSpPr>
          <p:nvPr/>
        </p:nvCxnSpPr>
        <p:spPr>
          <a:xfrm>
            <a:off x="8378182" y="4684127"/>
            <a:ext cx="2239618"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15DBDFA-288D-48A8-E6A3-9CE99AF4C14D}"/>
              </a:ext>
            </a:extLst>
          </p:cNvPr>
          <p:cNvSpPr>
            <a:spLocks noGrp="1"/>
          </p:cNvSpPr>
          <p:nvPr>
            <p:ph type="title"/>
          </p:nvPr>
        </p:nvSpPr>
        <p:spPr>
          <a:xfrm>
            <a:off x="847184" y="0"/>
            <a:ext cx="9770616" cy="1325563"/>
          </a:xfrm>
        </p:spPr>
        <p:txBody>
          <a:bodyPr>
            <a:normAutofit/>
          </a:bodyPr>
          <a:lstStyle/>
          <a:p>
            <a:r>
              <a:rPr lang="en-GB" sz="2800"/>
              <a:t>Engagement Approach – Supplementary Workshops</a:t>
            </a:r>
          </a:p>
        </p:txBody>
      </p:sp>
      <p:sp>
        <p:nvSpPr>
          <p:cNvPr id="3" name="Content Placeholder 2">
            <a:extLst>
              <a:ext uri="{FF2B5EF4-FFF2-40B4-BE49-F238E27FC236}">
                <a16:creationId xmlns:a16="http://schemas.microsoft.com/office/drawing/2014/main" id="{B86AB5D3-647D-64D7-9499-8487C7957B49}"/>
              </a:ext>
            </a:extLst>
          </p:cNvPr>
          <p:cNvSpPr>
            <a:spLocks noGrp="1"/>
          </p:cNvSpPr>
          <p:nvPr>
            <p:ph idx="1"/>
          </p:nvPr>
        </p:nvSpPr>
        <p:spPr>
          <a:xfrm>
            <a:off x="926747" y="1409338"/>
            <a:ext cx="6565452" cy="4785721"/>
          </a:xfrm>
        </p:spPr>
        <p:txBody>
          <a:bodyPr vert="horz" lIns="91440" tIns="45720" rIns="91440" bIns="45720" rtlCol="0" anchor="t">
            <a:noAutofit/>
          </a:bodyPr>
          <a:lstStyle/>
          <a:p>
            <a:pPr marL="0" indent="0" fontAlgn="base">
              <a:buNone/>
            </a:pPr>
            <a:r>
              <a:rPr lang="en-GB" sz="2100">
                <a:latin typeface="Arial"/>
                <a:cs typeface="Arial"/>
              </a:rPr>
              <a:t>The Commission delivered a series of </a:t>
            </a:r>
            <a:r>
              <a:rPr lang="en-GB" sz="2100" b="1">
                <a:latin typeface="Arial"/>
                <a:cs typeface="Arial"/>
              </a:rPr>
              <a:t>supplementary workshops </a:t>
            </a:r>
            <a:r>
              <a:rPr lang="en-GB" sz="2100">
                <a:latin typeface="Arial"/>
                <a:cs typeface="Arial"/>
              </a:rPr>
              <a:t>to ensure that women had the opportunity to share their lived experiences and to address </a:t>
            </a:r>
            <a:r>
              <a:rPr lang="en-GB" sz="2100" b="1">
                <a:latin typeface="Arial"/>
                <a:cs typeface="Arial"/>
              </a:rPr>
              <a:t>lower engagement among specific groups.</a:t>
            </a:r>
          </a:p>
          <a:p>
            <a:pPr fontAlgn="base"/>
            <a:r>
              <a:rPr lang="en-GB" sz="2100" b="1">
                <a:latin typeface="Arial"/>
                <a:cs typeface="Arial"/>
              </a:rPr>
              <a:t>Themes: </a:t>
            </a:r>
            <a:r>
              <a:rPr lang="en-GB" sz="2100">
                <a:latin typeface="Arial"/>
                <a:cs typeface="Arial"/>
              </a:rPr>
              <a:t>health, employment, safety and community leadership.</a:t>
            </a:r>
          </a:p>
          <a:p>
            <a:pPr fontAlgn="base"/>
            <a:r>
              <a:rPr lang="en-GB" sz="2100" b="1">
                <a:latin typeface="Arial"/>
                <a:cs typeface="Arial"/>
              </a:rPr>
              <a:t>Target groups: </a:t>
            </a:r>
            <a:r>
              <a:rPr lang="en-GB" sz="2100">
                <a:latin typeface="Arial"/>
                <a:cs typeface="Arial"/>
              </a:rPr>
              <a:t>young women, digitally excluded, Asian (non-Bangladeshi) and Black women, women with disabilities, and LGBTQ+.</a:t>
            </a:r>
          </a:p>
          <a:p>
            <a:pPr fontAlgn="base"/>
            <a:r>
              <a:rPr lang="en-GB" sz="2100" b="1">
                <a:latin typeface="Arial"/>
                <a:cs typeface="Arial"/>
              </a:rPr>
              <a:t>Delivered with partners: </a:t>
            </a:r>
            <a:r>
              <a:rPr lang="en-GB" sz="2100">
                <a:latin typeface="Arial"/>
                <a:cs typeface="Arial"/>
              </a:rPr>
              <a:t>in safe, trusted spaces</a:t>
            </a:r>
          </a:p>
          <a:p>
            <a:pPr fontAlgn="base"/>
            <a:r>
              <a:rPr lang="en-GB" sz="2100" b="1">
                <a:latin typeface="Arial"/>
                <a:cs typeface="Arial"/>
              </a:rPr>
              <a:t>Accessibility: </a:t>
            </a:r>
            <a:r>
              <a:rPr lang="en-GB" sz="2100">
                <a:latin typeface="Arial"/>
                <a:cs typeface="Arial"/>
              </a:rPr>
              <a:t>inclusive venues, translation, participation packs.</a:t>
            </a:r>
            <a:endParaRPr lang="en-GB" sz="2100" b="1">
              <a:latin typeface="Arial"/>
              <a:cs typeface="Arial"/>
            </a:endParaRPr>
          </a:p>
          <a:p>
            <a:pPr marL="0" indent="0" fontAlgn="base">
              <a:buNone/>
            </a:pPr>
            <a:endParaRPr lang="en-GB" sz="2100"/>
          </a:p>
          <a:p>
            <a:pPr marL="0" indent="0" fontAlgn="base">
              <a:buNone/>
            </a:pPr>
            <a:endParaRPr lang="en-GB" sz="2100"/>
          </a:p>
        </p:txBody>
      </p:sp>
      <p:sp>
        <p:nvSpPr>
          <p:cNvPr id="8" name="Rectangle: Rounded Corners 7">
            <a:extLst>
              <a:ext uri="{FF2B5EF4-FFF2-40B4-BE49-F238E27FC236}">
                <a16:creationId xmlns:a16="http://schemas.microsoft.com/office/drawing/2014/main" id="{80707130-527B-AE5E-68F3-9C00643F1CDB}"/>
              </a:ext>
            </a:extLst>
          </p:cNvPr>
          <p:cNvSpPr/>
          <p:nvPr/>
        </p:nvSpPr>
        <p:spPr>
          <a:xfrm>
            <a:off x="9839644" y="1325563"/>
            <a:ext cx="1398591"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003366"/>
                </a:solidFill>
              </a:rPr>
              <a:t>Community of Refugees from Vietnam</a:t>
            </a:r>
          </a:p>
        </p:txBody>
      </p:sp>
      <p:sp>
        <p:nvSpPr>
          <p:cNvPr id="15" name="Rectangle: Rounded Corners 14">
            <a:extLst>
              <a:ext uri="{FF2B5EF4-FFF2-40B4-BE49-F238E27FC236}">
                <a16:creationId xmlns:a16="http://schemas.microsoft.com/office/drawing/2014/main" id="{985369CA-DE1A-CD25-D2C4-B9A776FB8E0C}"/>
              </a:ext>
            </a:extLst>
          </p:cNvPr>
          <p:cNvSpPr/>
          <p:nvPr/>
        </p:nvSpPr>
        <p:spPr>
          <a:xfrm>
            <a:off x="7853001" y="1325563"/>
            <a:ext cx="1398591"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a:solidFill>
                  <a:srgbClr val="003366"/>
                </a:solidFill>
              </a:rPr>
              <a:t>Vietnamese and Chinese women</a:t>
            </a:r>
          </a:p>
        </p:txBody>
      </p:sp>
      <p:sp>
        <p:nvSpPr>
          <p:cNvPr id="5" name="Rectangle: Rounded Corners 4">
            <a:extLst>
              <a:ext uri="{FF2B5EF4-FFF2-40B4-BE49-F238E27FC236}">
                <a16:creationId xmlns:a16="http://schemas.microsoft.com/office/drawing/2014/main" id="{7722CDE5-412C-74C4-0A76-E74DFFFA2174}"/>
              </a:ext>
            </a:extLst>
          </p:cNvPr>
          <p:cNvSpPr/>
          <p:nvPr/>
        </p:nvSpPr>
        <p:spPr>
          <a:xfrm>
            <a:off x="9839644" y="2096276"/>
            <a:ext cx="1398592" cy="636131"/>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err="1">
                <a:solidFill>
                  <a:srgbClr val="003366"/>
                </a:solidFill>
              </a:rPr>
              <a:t>Apasen</a:t>
            </a:r>
            <a:r>
              <a:rPr lang="en-GB" sz="1200" b="1">
                <a:solidFill>
                  <a:srgbClr val="003366"/>
                </a:solidFill>
              </a:rPr>
              <a:t> and Look Ahead</a:t>
            </a:r>
          </a:p>
        </p:txBody>
      </p:sp>
      <p:sp>
        <p:nvSpPr>
          <p:cNvPr id="12" name="Rectangle: Rounded Corners 11">
            <a:extLst>
              <a:ext uri="{FF2B5EF4-FFF2-40B4-BE49-F238E27FC236}">
                <a16:creationId xmlns:a16="http://schemas.microsoft.com/office/drawing/2014/main" id="{49B99119-AF85-D1E6-0F18-0A1C429AD6B8}"/>
              </a:ext>
            </a:extLst>
          </p:cNvPr>
          <p:cNvSpPr/>
          <p:nvPr/>
        </p:nvSpPr>
        <p:spPr>
          <a:xfrm>
            <a:off x="7853001" y="2096276"/>
            <a:ext cx="1398592" cy="636131"/>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003366"/>
                </a:solidFill>
              </a:rPr>
              <a:t>Women with disabilities</a:t>
            </a:r>
          </a:p>
        </p:txBody>
      </p:sp>
      <p:sp>
        <p:nvSpPr>
          <p:cNvPr id="6" name="Rectangle: Rounded Corners 5">
            <a:extLst>
              <a:ext uri="{FF2B5EF4-FFF2-40B4-BE49-F238E27FC236}">
                <a16:creationId xmlns:a16="http://schemas.microsoft.com/office/drawing/2014/main" id="{870CCA85-E21A-CE8E-190E-4126377B2772}"/>
              </a:ext>
            </a:extLst>
          </p:cNvPr>
          <p:cNvSpPr/>
          <p:nvPr/>
        </p:nvSpPr>
        <p:spPr>
          <a:xfrm>
            <a:off x="9839644" y="3609137"/>
            <a:ext cx="1398592"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003366"/>
                </a:solidFill>
              </a:rPr>
              <a:t>St. Hildas and </a:t>
            </a:r>
            <a:r>
              <a:rPr lang="en-GB" sz="1200" b="1" err="1">
                <a:solidFill>
                  <a:srgbClr val="003366"/>
                </a:solidFill>
              </a:rPr>
              <a:t>AgeUK</a:t>
            </a:r>
            <a:endParaRPr lang="en-GB" sz="1200" b="1">
              <a:solidFill>
                <a:srgbClr val="003366"/>
              </a:solidFill>
            </a:endParaRPr>
          </a:p>
        </p:txBody>
      </p:sp>
      <p:sp>
        <p:nvSpPr>
          <p:cNvPr id="13" name="Rectangle: Rounded Corners 12">
            <a:extLst>
              <a:ext uri="{FF2B5EF4-FFF2-40B4-BE49-F238E27FC236}">
                <a16:creationId xmlns:a16="http://schemas.microsoft.com/office/drawing/2014/main" id="{034AD74F-8ABA-3050-0150-C2A1CCC18115}"/>
              </a:ext>
            </a:extLst>
          </p:cNvPr>
          <p:cNvSpPr/>
          <p:nvPr/>
        </p:nvSpPr>
        <p:spPr>
          <a:xfrm>
            <a:off x="7853001" y="3609137"/>
            <a:ext cx="1398592"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003366"/>
                </a:solidFill>
              </a:rPr>
              <a:t>Digitally Excluded women</a:t>
            </a:r>
          </a:p>
        </p:txBody>
      </p:sp>
      <p:sp>
        <p:nvSpPr>
          <p:cNvPr id="7" name="Rectangle: Rounded Corners 6">
            <a:extLst>
              <a:ext uri="{FF2B5EF4-FFF2-40B4-BE49-F238E27FC236}">
                <a16:creationId xmlns:a16="http://schemas.microsoft.com/office/drawing/2014/main" id="{3264AF37-5BED-FAE4-1D0C-F08146F362DD}"/>
              </a:ext>
            </a:extLst>
          </p:cNvPr>
          <p:cNvSpPr/>
          <p:nvPr/>
        </p:nvSpPr>
        <p:spPr>
          <a:xfrm>
            <a:off x="9857610" y="4363273"/>
            <a:ext cx="1380625"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003366"/>
                </a:solidFill>
              </a:rPr>
              <a:t>ELOP</a:t>
            </a:r>
          </a:p>
        </p:txBody>
      </p:sp>
      <p:sp>
        <p:nvSpPr>
          <p:cNvPr id="14" name="Rectangle: Rounded Corners 13">
            <a:extLst>
              <a:ext uri="{FF2B5EF4-FFF2-40B4-BE49-F238E27FC236}">
                <a16:creationId xmlns:a16="http://schemas.microsoft.com/office/drawing/2014/main" id="{78CA2C8A-5CD1-D9B7-FC0A-C1EEA79C4F6F}"/>
              </a:ext>
            </a:extLst>
          </p:cNvPr>
          <p:cNvSpPr/>
          <p:nvPr/>
        </p:nvSpPr>
        <p:spPr>
          <a:xfrm>
            <a:off x="7844017" y="4363273"/>
            <a:ext cx="1380625"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003366"/>
                </a:solidFill>
              </a:rPr>
              <a:t>LGBTQ+ women</a:t>
            </a:r>
          </a:p>
        </p:txBody>
      </p:sp>
      <p:sp>
        <p:nvSpPr>
          <p:cNvPr id="9" name="Rectangle: Rounded Corners 8">
            <a:extLst>
              <a:ext uri="{FF2B5EF4-FFF2-40B4-BE49-F238E27FC236}">
                <a16:creationId xmlns:a16="http://schemas.microsoft.com/office/drawing/2014/main" id="{CFFE25BD-B915-1B7E-8C5E-71A69026CE83}"/>
              </a:ext>
            </a:extLst>
          </p:cNvPr>
          <p:cNvSpPr/>
          <p:nvPr/>
        </p:nvSpPr>
        <p:spPr>
          <a:xfrm>
            <a:off x="9830660" y="2853049"/>
            <a:ext cx="1398592"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solidFill>
                  <a:srgbClr val="003366"/>
                </a:solidFill>
              </a:rPr>
              <a:t>Bow Roman Catholic Church</a:t>
            </a:r>
            <a:endParaRPr lang="en-US">
              <a:solidFill>
                <a:srgbClr val="003366"/>
              </a:solidFill>
            </a:endParaRPr>
          </a:p>
        </p:txBody>
      </p:sp>
      <p:sp>
        <p:nvSpPr>
          <p:cNvPr id="17" name="Rectangle: Rounded Corners 16">
            <a:extLst>
              <a:ext uri="{FF2B5EF4-FFF2-40B4-BE49-F238E27FC236}">
                <a16:creationId xmlns:a16="http://schemas.microsoft.com/office/drawing/2014/main" id="{6ED61BB4-0A73-0157-F76C-8FE47EB827CB}"/>
              </a:ext>
            </a:extLst>
          </p:cNvPr>
          <p:cNvSpPr/>
          <p:nvPr/>
        </p:nvSpPr>
        <p:spPr>
          <a:xfrm>
            <a:off x="7844017" y="2853049"/>
            <a:ext cx="1398592"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solidFill>
                  <a:srgbClr val="003366"/>
                </a:solidFill>
                <a:cs typeface="Arial"/>
              </a:rPr>
              <a:t>Women of Black heritage</a:t>
            </a:r>
          </a:p>
        </p:txBody>
      </p:sp>
      <p:sp>
        <p:nvSpPr>
          <p:cNvPr id="10" name="Rectangle: Rounded Corners 9">
            <a:extLst>
              <a:ext uri="{FF2B5EF4-FFF2-40B4-BE49-F238E27FC236}">
                <a16:creationId xmlns:a16="http://schemas.microsoft.com/office/drawing/2014/main" id="{2F524C6B-5892-EC12-DE58-6FF425761F94}"/>
              </a:ext>
            </a:extLst>
          </p:cNvPr>
          <p:cNvSpPr/>
          <p:nvPr/>
        </p:nvSpPr>
        <p:spPr>
          <a:xfrm>
            <a:off x="9857610" y="5130892"/>
            <a:ext cx="1380625"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003366"/>
                </a:solidFill>
              </a:rPr>
              <a:t>Youth Council and </a:t>
            </a:r>
            <a:r>
              <a:rPr lang="en-GB" sz="1200" b="1" err="1">
                <a:solidFill>
                  <a:srgbClr val="003366"/>
                </a:solidFill>
              </a:rPr>
              <a:t>NumbiArts</a:t>
            </a:r>
            <a:endParaRPr lang="en-GB" sz="1200" b="1">
              <a:solidFill>
                <a:srgbClr val="003366"/>
              </a:solidFill>
            </a:endParaRPr>
          </a:p>
        </p:txBody>
      </p:sp>
      <p:sp>
        <p:nvSpPr>
          <p:cNvPr id="18" name="Rectangle: Rounded Corners 17">
            <a:extLst>
              <a:ext uri="{FF2B5EF4-FFF2-40B4-BE49-F238E27FC236}">
                <a16:creationId xmlns:a16="http://schemas.microsoft.com/office/drawing/2014/main" id="{3B1A055C-5678-D4E1-7067-C0F6B5AB7787}"/>
              </a:ext>
            </a:extLst>
          </p:cNvPr>
          <p:cNvSpPr/>
          <p:nvPr/>
        </p:nvSpPr>
        <p:spPr>
          <a:xfrm>
            <a:off x="7835033" y="5120540"/>
            <a:ext cx="1380625" cy="635446"/>
          </a:xfrm>
          <a:prstGeom prst="roundRect">
            <a:avLst/>
          </a:prstGeom>
          <a:solidFill>
            <a:srgbClr val="00B2BC"/>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003366"/>
                </a:solidFill>
              </a:rPr>
              <a:t>Young women and girls</a:t>
            </a:r>
          </a:p>
        </p:txBody>
      </p:sp>
      <p:cxnSp>
        <p:nvCxnSpPr>
          <p:cNvPr id="24" name="Straight Connector 23">
            <a:extLst>
              <a:ext uri="{FF2B5EF4-FFF2-40B4-BE49-F238E27FC236}">
                <a16:creationId xmlns:a16="http://schemas.microsoft.com/office/drawing/2014/main" id="{DE78F761-4816-D275-5D48-768FC687E59A}"/>
              </a:ext>
              <a:ext uri="{C183D7F6-B498-43B3-948B-1728B52AA6E4}">
                <adec:decorative xmlns:adec="http://schemas.microsoft.com/office/drawing/2017/decorative" val="1"/>
              </a:ext>
            </a:extLst>
          </p:cNvPr>
          <p:cNvCxnSpPr>
            <a:stCxn id="15" idx="3"/>
            <a:endCxn id="8" idx="1"/>
          </p:cNvCxnSpPr>
          <p:nvPr/>
        </p:nvCxnSpPr>
        <p:spPr>
          <a:xfrm>
            <a:off x="9251592" y="1643286"/>
            <a:ext cx="588052"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4B9873-D9F4-C0C4-9632-6B8D9690244B}"/>
              </a:ext>
              <a:ext uri="{C183D7F6-B498-43B3-948B-1728B52AA6E4}">
                <adec:decorative xmlns:adec="http://schemas.microsoft.com/office/drawing/2017/decorative" val="1"/>
              </a:ext>
            </a:extLst>
          </p:cNvPr>
          <p:cNvCxnSpPr/>
          <p:nvPr/>
        </p:nvCxnSpPr>
        <p:spPr>
          <a:xfrm>
            <a:off x="9242608" y="2414341"/>
            <a:ext cx="588052"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18064F-3E36-77D1-3CFE-265E67451D7E}"/>
              </a:ext>
              <a:ext uri="{C183D7F6-B498-43B3-948B-1728B52AA6E4}">
                <adec:decorative xmlns:adec="http://schemas.microsoft.com/office/drawing/2017/decorative" val="1"/>
              </a:ext>
            </a:extLst>
          </p:cNvPr>
          <p:cNvCxnSpPr/>
          <p:nvPr/>
        </p:nvCxnSpPr>
        <p:spPr>
          <a:xfrm>
            <a:off x="9251592" y="3170772"/>
            <a:ext cx="588052"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92F3CC4-E7DC-DD32-EA50-430217C24601}"/>
              </a:ext>
              <a:ext uri="{C183D7F6-B498-43B3-948B-1728B52AA6E4}">
                <adec:decorative xmlns:adec="http://schemas.microsoft.com/office/drawing/2017/decorative" val="1"/>
              </a:ext>
            </a:extLst>
          </p:cNvPr>
          <p:cNvCxnSpPr/>
          <p:nvPr/>
        </p:nvCxnSpPr>
        <p:spPr>
          <a:xfrm>
            <a:off x="9260575" y="3926860"/>
            <a:ext cx="588052"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096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1244657" y="1"/>
            <a:ext cx="9702686" cy="6857231"/>
            <a:chOff x="0" y="0"/>
            <a:chExt cx="8013700" cy="566356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8013191" cy="5663183"/>
            </a:xfrm>
            <a:prstGeom prst="rect">
              <a:avLst/>
            </a:prstGeom>
          </p:spPr>
        </p:pic>
        <p:sp>
          <p:nvSpPr>
            <p:cNvPr id="4" name="object 4"/>
            <p:cNvSpPr/>
            <p:nvPr/>
          </p:nvSpPr>
          <p:spPr>
            <a:xfrm>
              <a:off x="404505" y="767462"/>
              <a:ext cx="7214234" cy="1658620"/>
            </a:xfrm>
            <a:custGeom>
              <a:avLst/>
              <a:gdLst/>
              <a:ahLst/>
              <a:cxnLst/>
              <a:rect l="l" t="t" r="r" b="b"/>
              <a:pathLst>
                <a:path w="7214234" h="1658620">
                  <a:moveTo>
                    <a:pt x="0" y="1594620"/>
                  </a:moveTo>
                  <a:lnTo>
                    <a:pt x="0" y="63517"/>
                  </a:lnTo>
                  <a:lnTo>
                    <a:pt x="0" y="59346"/>
                  </a:lnTo>
                  <a:lnTo>
                    <a:pt x="406" y="55216"/>
                  </a:lnTo>
                  <a:lnTo>
                    <a:pt x="10704" y="28229"/>
                  </a:lnTo>
                  <a:lnTo>
                    <a:pt x="13021" y="24761"/>
                  </a:lnTo>
                  <a:lnTo>
                    <a:pt x="28229" y="10704"/>
                  </a:lnTo>
                  <a:lnTo>
                    <a:pt x="31696" y="8387"/>
                  </a:lnTo>
                  <a:lnTo>
                    <a:pt x="59346" y="0"/>
                  </a:lnTo>
                  <a:lnTo>
                    <a:pt x="63517" y="0"/>
                  </a:lnTo>
                  <a:lnTo>
                    <a:pt x="7150721" y="0"/>
                  </a:lnTo>
                  <a:lnTo>
                    <a:pt x="7154891" y="0"/>
                  </a:lnTo>
                  <a:lnTo>
                    <a:pt x="7159022" y="406"/>
                  </a:lnTo>
                  <a:lnTo>
                    <a:pt x="7163112" y="1220"/>
                  </a:lnTo>
                  <a:lnTo>
                    <a:pt x="7167202" y="2034"/>
                  </a:lnTo>
                  <a:lnTo>
                    <a:pt x="7171174" y="3238"/>
                  </a:lnTo>
                  <a:lnTo>
                    <a:pt x="7175027" y="4834"/>
                  </a:lnTo>
                  <a:lnTo>
                    <a:pt x="7178880" y="6430"/>
                  </a:lnTo>
                  <a:lnTo>
                    <a:pt x="7182540" y="8387"/>
                  </a:lnTo>
                  <a:lnTo>
                    <a:pt x="7186008" y="10704"/>
                  </a:lnTo>
                  <a:lnTo>
                    <a:pt x="7189476" y="13021"/>
                  </a:lnTo>
                  <a:lnTo>
                    <a:pt x="7203532" y="28229"/>
                  </a:lnTo>
                  <a:lnTo>
                    <a:pt x="7205849" y="31696"/>
                  </a:lnTo>
                  <a:lnTo>
                    <a:pt x="7214239" y="63517"/>
                  </a:lnTo>
                  <a:lnTo>
                    <a:pt x="7214239" y="1594620"/>
                  </a:lnTo>
                  <a:lnTo>
                    <a:pt x="7203533" y="1629909"/>
                  </a:lnTo>
                  <a:lnTo>
                    <a:pt x="7201216" y="1633376"/>
                  </a:lnTo>
                  <a:lnTo>
                    <a:pt x="7167202" y="1656104"/>
                  </a:lnTo>
                  <a:lnTo>
                    <a:pt x="7163112" y="1656917"/>
                  </a:lnTo>
                  <a:lnTo>
                    <a:pt x="7159022" y="1657731"/>
                  </a:lnTo>
                  <a:lnTo>
                    <a:pt x="7154891" y="1658138"/>
                  </a:lnTo>
                  <a:lnTo>
                    <a:pt x="7150721" y="1658138"/>
                  </a:lnTo>
                  <a:lnTo>
                    <a:pt x="63517" y="1658138"/>
                  </a:lnTo>
                  <a:lnTo>
                    <a:pt x="24761" y="1645116"/>
                  </a:lnTo>
                  <a:lnTo>
                    <a:pt x="10704" y="1629909"/>
                  </a:lnTo>
                  <a:lnTo>
                    <a:pt x="8387" y="1626441"/>
                  </a:lnTo>
                  <a:lnTo>
                    <a:pt x="1220" y="1607012"/>
                  </a:lnTo>
                  <a:lnTo>
                    <a:pt x="406" y="1602922"/>
                  </a:lnTo>
                  <a:lnTo>
                    <a:pt x="0" y="1598791"/>
                  </a:lnTo>
                  <a:lnTo>
                    <a:pt x="0" y="1594620"/>
                  </a:lnTo>
                  <a:close/>
                </a:path>
              </a:pathLst>
            </a:custGeom>
            <a:ln w="6686">
              <a:solidFill>
                <a:srgbClr val="0F4E6F"/>
              </a:solidFill>
            </a:ln>
          </p:spPr>
          <p:txBody>
            <a:bodyPr wrap="square" lIns="0" tIns="0" rIns="0" bIns="0" rtlCol="0"/>
            <a:lstStyle/>
            <a:p>
              <a:endParaRPr/>
            </a:p>
          </p:txBody>
        </p:sp>
      </p:grpSp>
      <p:sp>
        <p:nvSpPr>
          <p:cNvPr id="5" name="object 5"/>
          <p:cNvSpPr txBox="1"/>
          <p:nvPr/>
        </p:nvSpPr>
        <p:spPr>
          <a:xfrm>
            <a:off x="1945958" y="1176149"/>
            <a:ext cx="1079443"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ACTUAL </a:t>
            </a:r>
            <a:r>
              <a:rPr sz="1090" spc="-12">
                <a:solidFill>
                  <a:srgbClr val="004F73"/>
                </a:solidFill>
                <a:latin typeface="Arial MT"/>
                <a:cs typeface="Arial MT"/>
              </a:rPr>
              <a:t>VALUE</a:t>
            </a:r>
            <a:endParaRPr sz="1090">
              <a:latin typeface="Arial MT"/>
              <a:cs typeface="Arial MT"/>
            </a:endParaRPr>
          </a:p>
        </p:txBody>
      </p:sp>
      <p:sp>
        <p:nvSpPr>
          <p:cNvPr id="6" name="object 6"/>
          <p:cNvSpPr txBox="1"/>
          <p:nvPr/>
        </p:nvSpPr>
        <p:spPr>
          <a:xfrm>
            <a:off x="2265341" y="1625041"/>
            <a:ext cx="400563" cy="150312"/>
          </a:xfrm>
          <a:prstGeom prst="rect">
            <a:avLst/>
          </a:prstGeom>
        </p:spPr>
        <p:txBody>
          <a:bodyPr vert="horz" wrap="square" lIns="0" tIns="15377" rIns="0" bIns="0" rtlCol="0">
            <a:spAutoFit/>
          </a:bodyPr>
          <a:lstStyle/>
          <a:p>
            <a:pPr marL="15377">
              <a:lnSpc>
                <a:spcPct val="100000"/>
              </a:lnSpc>
              <a:spcBef>
                <a:spcPts val="121"/>
              </a:spcBef>
            </a:pPr>
            <a:r>
              <a:rPr sz="1635" spc="-30">
                <a:solidFill>
                  <a:srgbClr val="3FA720"/>
                </a:solidFill>
                <a:latin typeface="Arial MT"/>
                <a:cs typeface="Arial MT"/>
              </a:rPr>
              <a:t>£85</a:t>
            </a:r>
            <a:endParaRPr sz="1635">
              <a:latin typeface="Arial MT"/>
              <a:cs typeface="Arial MT"/>
            </a:endParaRPr>
          </a:p>
        </p:txBody>
      </p:sp>
      <p:sp>
        <p:nvSpPr>
          <p:cNvPr id="7" name="object 7"/>
          <p:cNvSpPr txBox="1"/>
          <p:nvPr/>
        </p:nvSpPr>
        <p:spPr>
          <a:xfrm>
            <a:off x="3344659" y="1176149"/>
            <a:ext cx="1190924"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SV</a:t>
            </a:r>
            <a:r>
              <a:rPr sz="1090" spc="18">
                <a:solidFill>
                  <a:srgbClr val="004F73"/>
                </a:solidFill>
                <a:latin typeface="Arial MT"/>
                <a:cs typeface="Arial MT"/>
              </a:rPr>
              <a:t> </a:t>
            </a:r>
            <a:r>
              <a:rPr sz="1090">
                <a:solidFill>
                  <a:srgbClr val="004F73"/>
                </a:solidFill>
                <a:latin typeface="Arial MT"/>
                <a:cs typeface="Arial MT"/>
              </a:rPr>
              <a:t>INDEX</a:t>
            </a:r>
            <a:r>
              <a:rPr sz="1090" spc="24">
                <a:solidFill>
                  <a:srgbClr val="004F73"/>
                </a:solidFill>
                <a:latin typeface="Arial MT"/>
                <a:cs typeface="Arial MT"/>
              </a:rPr>
              <a:t> </a:t>
            </a:r>
            <a:r>
              <a:rPr sz="1090" spc="-30">
                <a:solidFill>
                  <a:srgbClr val="004F73"/>
                </a:solidFill>
                <a:latin typeface="Arial MT"/>
                <a:cs typeface="Arial MT"/>
              </a:rPr>
              <a:t>SCORE</a:t>
            </a:r>
            <a:endParaRPr sz="1090">
              <a:latin typeface="Arial MT"/>
              <a:cs typeface="Arial MT"/>
            </a:endParaRPr>
          </a:p>
        </p:txBody>
      </p:sp>
      <p:pic>
        <p:nvPicPr>
          <p:cNvPr id="8" name="object 8">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3333220" y="1443260"/>
            <a:ext cx="1173805" cy="1173805"/>
          </a:xfrm>
          <a:prstGeom prst="rect">
            <a:avLst/>
          </a:prstGeom>
        </p:spPr>
      </p:pic>
      <p:sp>
        <p:nvSpPr>
          <p:cNvPr id="9" name="object 9">
            <a:extLst>
              <a:ext uri="{C183D7F6-B498-43B3-948B-1728B52AA6E4}">
                <adec:decorative xmlns:adec="http://schemas.microsoft.com/office/drawing/2017/decorative" val="1"/>
              </a:ext>
            </a:extLst>
          </p:cNvPr>
          <p:cNvSpPr txBox="1"/>
          <p:nvPr/>
        </p:nvSpPr>
        <p:spPr>
          <a:xfrm>
            <a:off x="3773705" y="1847075"/>
            <a:ext cx="292157" cy="175598"/>
          </a:xfrm>
          <a:prstGeom prst="rect">
            <a:avLst/>
          </a:prstGeom>
        </p:spPr>
        <p:txBody>
          <a:bodyPr vert="horz" wrap="square" lIns="0" tIns="13839" rIns="0" bIns="0" rtlCol="0">
            <a:spAutoFit/>
          </a:bodyPr>
          <a:lstStyle/>
          <a:p>
            <a:pPr marL="15377">
              <a:lnSpc>
                <a:spcPct val="100000"/>
              </a:lnSpc>
              <a:spcBef>
                <a:spcPts val="109"/>
              </a:spcBef>
            </a:pPr>
            <a:r>
              <a:rPr sz="1937" spc="-61">
                <a:solidFill>
                  <a:srgbClr val="52A8B9"/>
                </a:solidFill>
                <a:latin typeface="Microsoft JhengHei"/>
                <a:cs typeface="Microsoft JhengHei"/>
              </a:rPr>
              <a:t>85</a:t>
            </a:r>
            <a:endParaRPr sz="1937">
              <a:latin typeface="Microsoft JhengHei"/>
              <a:cs typeface="Microsoft JhengHei"/>
            </a:endParaRPr>
          </a:p>
        </p:txBody>
      </p:sp>
      <p:grpSp>
        <p:nvGrpSpPr>
          <p:cNvPr id="10" name="object 10">
            <a:extLst>
              <a:ext uri="{C183D7F6-B498-43B3-948B-1728B52AA6E4}">
                <adec:decorative xmlns:adec="http://schemas.microsoft.com/office/drawing/2017/decorative" val="1"/>
              </a:ext>
            </a:extLst>
          </p:cNvPr>
          <p:cNvGrpSpPr/>
          <p:nvPr/>
        </p:nvGrpSpPr>
        <p:grpSpPr>
          <a:xfrm>
            <a:off x="3187507" y="933262"/>
            <a:ext cx="7277783" cy="1942844"/>
            <a:chOff x="1604650" y="770805"/>
            <a:chExt cx="6010910" cy="1604645"/>
          </a:xfrm>
        </p:grpSpPr>
        <p:sp>
          <p:nvSpPr>
            <p:cNvPr id="11" name="object 11"/>
            <p:cNvSpPr/>
            <p:nvPr/>
          </p:nvSpPr>
          <p:spPr>
            <a:xfrm>
              <a:off x="1604650" y="770805"/>
              <a:ext cx="6985" cy="1604645"/>
            </a:xfrm>
            <a:custGeom>
              <a:avLst/>
              <a:gdLst/>
              <a:ahLst/>
              <a:cxnLst/>
              <a:rect l="l" t="t" r="r" b="b"/>
              <a:pathLst>
                <a:path w="6984"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sp>
          <p:nvSpPr>
            <p:cNvPr id="12" name="object 12"/>
            <p:cNvSpPr/>
            <p:nvPr/>
          </p:nvSpPr>
          <p:spPr>
            <a:xfrm>
              <a:off x="2808137" y="904526"/>
              <a:ext cx="4807585" cy="1471295"/>
            </a:xfrm>
            <a:custGeom>
              <a:avLst/>
              <a:gdLst/>
              <a:ahLst/>
              <a:cxnLst/>
              <a:rect l="l" t="t" r="r" b="b"/>
              <a:pathLst>
                <a:path w="4807584" h="1471295">
                  <a:moveTo>
                    <a:pt x="4807264" y="1470929"/>
                  </a:moveTo>
                  <a:lnTo>
                    <a:pt x="0" y="1470929"/>
                  </a:lnTo>
                  <a:lnTo>
                    <a:pt x="0" y="0"/>
                  </a:lnTo>
                  <a:lnTo>
                    <a:pt x="4807264" y="0"/>
                  </a:lnTo>
                  <a:lnTo>
                    <a:pt x="4807264" y="1470929"/>
                  </a:lnTo>
                  <a:close/>
                </a:path>
              </a:pathLst>
            </a:custGeom>
            <a:solidFill>
              <a:srgbClr val="FFFFFF"/>
            </a:solidFill>
          </p:spPr>
          <p:txBody>
            <a:bodyPr wrap="square" lIns="0" tIns="0" rIns="0" bIns="0" rtlCol="0"/>
            <a:lstStyle/>
            <a:p>
              <a:endParaRPr/>
            </a:p>
          </p:txBody>
        </p:sp>
        <p:sp>
          <p:nvSpPr>
            <p:cNvPr id="13" name="object 13"/>
            <p:cNvSpPr/>
            <p:nvPr/>
          </p:nvSpPr>
          <p:spPr>
            <a:xfrm>
              <a:off x="2945201" y="1198712"/>
              <a:ext cx="0" cy="461645"/>
            </a:xfrm>
            <a:custGeom>
              <a:avLst/>
              <a:gdLst/>
              <a:ahLst/>
              <a:cxnLst/>
              <a:rect l="l" t="t" r="r" b="b"/>
              <a:pathLst>
                <a:path h="461644">
                  <a:moveTo>
                    <a:pt x="0" y="0"/>
                  </a:moveTo>
                  <a:lnTo>
                    <a:pt x="0" y="461336"/>
                  </a:lnTo>
                </a:path>
              </a:pathLst>
            </a:custGeom>
            <a:ln w="6686">
              <a:solidFill>
                <a:srgbClr val="E6E6E6"/>
              </a:solidFill>
            </a:ln>
          </p:spPr>
          <p:txBody>
            <a:bodyPr wrap="square" lIns="0" tIns="0" rIns="0" bIns="0" rtlCol="0"/>
            <a:lstStyle/>
            <a:p>
              <a:endParaRPr/>
            </a:p>
          </p:txBody>
        </p:sp>
        <p:sp>
          <p:nvSpPr>
            <p:cNvPr id="14" name="object 14"/>
            <p:cNvSpPr/>
            <p:nvPr/>
          </p:nvSpPr>
          <p:spPr>
            <a:xfrm>
              <a:off x="3399852" y="1198712"/>
              <a:ext cx="0" cy="461645"/>
            </a:xfrm>
            <a:custGeom>
              <a:avLst/>
              <a:gdLst/>
              <a:ahLst/>
              <a:cxnLst/>
              <a:rect l="l" t="t" r="r" b="b"/>
              <a:pathLst>
                <a:path h="461644">
                  <a:moveTo>
                    <a:pt x="0" y="344331"/>
                  </a:moveTo>
                  <a:lnTo>
                    <a:pt x="0" y="461336"/>
                  </a:lnTo>
                </a:path>
                <a:path h="461644">
                  <a:moveTo>
                    <a:pt x="0" y="0"/>
                  </a:moveTo>
                  <a:lnTo>
                    <a:pt x="0" y="117005"/>
                  </a:lnTo>
                </a:path>
              </a:pathLst>
            </a:custGeom>
            <a:ln w="6686">
              <a:solidFill>
                <a:srgbClr val="E6E6E6"/>
              </a:solidFill>
            </a:ln>
          </p:spPr>
          <p:txBody>
            <a:bodyPr wrap="square" lIns="0" tIns="0" rIns="0" bIns="0" rtlCol="0"/>
            <a:lstStyle/>
            <a:p>
              <a:endParaRPr/>
            </a:p>
          </p:txBody>
        </p:sp>
        <p:sp>
          <p:nvSpPr>
            <p:cNvPr id="15" name="object 15"/>
            <p:cNvSpPr/>
            <p:nvPr/>
          </p:nvSpPr>
          <p:spPr>
            <a:xfrm>
              <a:off x="3861189" y="1198712"/>
              <a:ext cx="3691254" cy="461645"/>
            </a:xfrm>
            <a:custGeom>
              <a:avLst/>
              <a:gdLst/>
              <a:ahLst/>
              <a:cxnLst/>
              <a:rect l="l" t="t" r="r" b="b"/>
              <a:pathLst>
                <a:path w="3691254" h="461644">
                  <a:moveTo>
                    <a:pt x="0" y="0"/>
                  </a:moveTo>
                  <a:lnTo>
                    <a:pt x="0" y="461336"/>
                  </a:lnTo>
                </a:path>
                <a:path w="3691254" h="461644">
                  <a:moveTo>
                    <a:pt x="461336" y="0"/>
                  </a:moveTo>
                  <a:lnTo>
                    <a:pt x="461336" y="461336"/>
                  </a:lnTo>
                </a:path>
                <a:path w="3691254" h="461644">
                  <a:moveTo>
                    <a:pt x="922673" y="0"/>
                  </a:moveTo>
                  <a:lnTo>
                    <a:pt x="922673" y="461336"/>
                  </a:lnTo>
                </a:path>
                <a:path w="3691254" h="461644">
                  <a:moveTo>
                    <a:pt x="1384010" y="0"/>
                  </a:moveTo>
                  <a:lnTo>
                    <a:pt x="1384010" y="461336"/>
                  </a:lnTo>
                </a:path>
                <a:path w="3691254" h="461644">
                  <a:moveTo>
                    <a:pt x="1845347" y="0"/>
                  </a:moveTo>
                  <a:lnTo>
                    <a:pt x="1845347" y="461336"/>
                  </a:lnTo>
                </a:path>
                <a:path w="3691254" h="461644">
                  <a:moveTo>
                    <a:pt x="2306684" y="0"/>
                  </a:moveTo>
                  <a:lnTo>
                    <a:pt x="2306684" y="461336"/>
                  </a:lnTo>
                </a:path>
                <a:path w="3691254" h="461644">
                  <a:moveTo>
                    <a:pt x="2768021" y="0"/>
                  </a:moveTo>
                  <a:lnTo>
                    <a:pt x="2768021" y="461336"/>
                  </a:lnTo>
                </a:path>
                <a:path w="3691254" h="461644">
                  <a:moveTo>
                    <a:pt x="3229358" y="0"/>
                  </a:moveTo>
                  <a:lnTo>
                    <a:pt x="3229358" y="461336"/>
                  </a:lnTo>
                </a:path>
                <a:path w="3691254" h="461644">
                  <a:moveTo>
                    <a:pt x="3690695" y="0"/>
                  </a:moveTo>
                  <a:lnTo>
                    <a:pt x="3690695" y="461336"/>
                  </a:lnTo>
                </a:path>
              </a:pathLst>
            </a:custGeom>
            <a:ln w="6686">
              <a:solidFill>
                <a:srgbClr val="E6E6E6"/>
              </a:solidFill>
            </a:ln>
          </p:spPr>
          <p:txBody>
            <a:bodyPr wrap="square" lIns="0" tIns="0" rIns="0" bIns="0" rtlCol="0"/>
            <a:lstStyle/>
            <a:p>
              <a:endParaRPr/>
            </a:p>
          </p:txBody>
        </p:sp>
        <p:sp>
          <p:nvSpPr>
            <p:cNvPr id="16" name="object 16"/>
            <p:cNvSpPr/>
            <p:nvPr/>
          </p:nvSpPr>
          <p:spPr>
            <a:xfrm>
              <a:off x="2874998" y="1198712"/>
              <a:ext cx="70485" cy="461645"/>
            </a:xfrm>
            <a:custGeom>
              <a:avLst/>
              <a:gdLst/>
              <a:ahLst/>
              <a:cxnLst/>
              <a:rect l="l" t="t" r="r" b="b"/>
              <a:pathLst>
                <a:path w="70485" h="461644">
                  <a:moveTo>
                    <a:pt x="66860" y="230668"/>
                  </a:moveTo>
                  <a:lnTo>
                    <a:pt x="0" y="230668"/>
                  </a:lnTo>
                </a:path>
                <a:path w="70485" h="461644">
                  <a:moveTo>
                    <a:pt x="70203" y="0"/>
                  </a:moveTo>
                  <a:lnTo>
                    <a:pt x="70203" y="461336"/>
                  </a:lnTo>
                </a:path>
              </a:pathLst>
            </a:custGeom>
            <a:ln w="6686">
              <a:solidFill>
                <a:srgbClr val="333333"/>
              </a:solidFill>
            </a:ln>
          </p:spPr>
          <p:txBody>
            <a:bodyPr wrap="square" lIns="0" tIns="0" rIns="0" bIns="0" rtlCol="0"/>
            <a:lstStyle/>
            <a:p>
              <a:endParaRPr/>
            </a:p>
          </p:txBody>
        </p:sp>
        <p:sp>
          <p:nvSpPr>
            <p:cNvPr id="17" name="object 17"/>
            <p:cNvSpPr/>
            <p:nvPr/>
          </p:nvSpPr>
          <p:spPr>
            <a:xfrm>
              <a:off x="3717429" y="1198714"/>
              <a:ext cx="13970" cy="441325"/>
            </a:xfrm>
            <a:custGeom>
              <a:avLst/>
              <a:gdLst/>
              <a:ahLst/>
              <a:cxnLst/>
              <a:rect l="l" t="t" r="r" b="b"/>
              <a:pathLst>
                <a:path w="13970" h="441325">
                  <a:moveTo>
                    <a:pt x="13373" y="427913"/>
                  </a:moveTo>
                  <a:lnTo>
                    <a:pt x="0" y="427913"/>
                  </a:lnTo>
                  <a:lnTo>
                    <a:pt x="0" y="441286"/>
                  </a:lnTo>
                  <a:lnTo>
                    <a:pt x="13373" y="441286"/>
                  </a:lnTo>
                  <a:lnTo>
                    <a:pt x="13373" y="427913"/>
                  </a:lnTo>
                  <a:close/>
                </a:path>
                <a:path w="13970" h="441325">
                  <a:moveTo>
                    <a:pt x="13373" y="374421"/>
                  </a:moveTo>
                  <a:lnTo>
                    <a:pt x="0" y="374421"/>
                  </a:lnTo>
                  <a:lnTo>
                    <a:pt x="0" y="387794"/>
                  </a:lnTo>
                  <a:lnTo>
                    <a:pt x="13373" y="387794"/>
                  </a:lnTo>
                  <a:lnTo>
                    <a:pt x="13373" y="374421"/>
                  </a:lnTo>
                  <a:close/>
                </a:path>
                <a:path w="13970" h="441325">
                  <a:moveTo>
                    <a:pt x="13373" y="320929"/>
                  </a:moveTo>
                  <a:lnTo>
                    <a:pt x="0" y="320929"/>
                  </a:lnTo>
                  <a:lnTo>
                    <a:pt x="0" y="334302"/>
                  </a:lnTo>
                  <a:lnTo>
                    <a:pt x="13373" y="334302"/>
                  </a:lnTo>
                  <a:lnTo>
                    <a:pt x="13373" y="320929"/>
                  </a:lnTo>
                  <a:close/>
                </a:path>
                <a:path w="13970" h="441325">
                  <a:moveTo>
                    <a:pt x="13373" y="267449"/>
                  </a:moveTo>
                  <a:lnTo>
                    <a:pt x="0" y="267449"/>
                  </a:lnTo>
                  <a:lnTo>
                    <a:pt x="0" y="280822"/>
                  </a:lnTo>
                  <a:lnTo>
                    <a:pt x="13373" y="280822"/>
                  </a:lnTo>
                  <a:lnTo>
                    <a:pt x="13373" y="267449"/>
                  </a:lnTo>
                  <a:close/>
                </a:path>
                <a:path w="13970" h="441325">
                  <a:moveTo>
                    <a:pt x="13373" y="213956"/>
                  </a:moveTo>
                  <a:lnTo>
                    <a:pt x="0" y="213956"/>
                  </a:lnTo>
                  <a:lnTo>
                    <a:pt x="0" y="227330"/>
                  </a:lnTo>
                  <a:lnTo>
                    <a:pt x="13373" y="227330"/>
                  </a:lnTo>
                  <a:lnTo>
                    <a:pt x="13373" y="213956"/>
                  </a:lnTo>
                  <a:close/>
                </a:path>
                <a:path w="13970" h="441325">
                  <a:moveTo>
                    <a:pt x="13373" y="160464"/>
                  </a:moveTo>
                  <a:lnTo>
                    <a:pt x="0" y="160464"/>
                  </a:lnTo>
                  <a:lnTo>
                    <a:pt x="0" y="173837"/>
                  </a:lnTo>
                  <a:lnTo>
                    <a:pt x="13373" y="173837"/>
                  </a:lnTo>
                  <a:lnTo>
                    <a:pt x="13373" y="160464"/>
                  </a:lnTo>
                  <a:close/>
                </a:path>
                <a:path w="13970" h="441325">
                  <a:moveTo>
                    <a:pt x="13373" y="106984"/>
                  </a:moveTo>
                  <a:lnTo>
                    <a:pt x="0" y="106984"/>
                  </a:lnTo>
                  <a:lnTo>
                    <a:pt x="0" y="120357"/>
                  </a:lnTo>
                  <a:lnTo>
                    <a:pt x="13373" y="120357"/>
                  </a:lnTo>
                  <a:lnTo>
                    <a:pt x="13373" y="106984"/>
                  </a:lnTo>
                  <a:close/>
                </a:path>
                <a:path w="13970" h="441325">
                  <a:moveTo>
                    <a:pt x="13373" y="53492"/>
                  </a:moveTo>
                  <a:lnTo>
                    <a:pt x="0" y="53492"/>
                  </a:lnTo>
                  <a:lnTo>
                    <a:pt x="0" y="66865"/>
                  </a:lnTo>
                  <a:lnTo>
                    <a:pt x="13373" y="66865"/>
                  </a:lnTo>
                  <a:lnTo>
                    <a:pt x="13373" y="53492"/>
                  </a:lnTo>
                  <a:close/>
                </a:path>
                <a:path w="13970" h="441325">
                  <a:moveTo>
                    <a:pt x="13373" y="0"/>
                  </a:moveTo>
                  <a:lnTo>
                    <a:pt x="0" y="0"/>
                  </a:lnTo>
                  <a:lnTo>
                    <a:pt x="0" y="13373"/>
                  </a:lnTo>
                  <a:lnTo>
                    <a:pt x="13373" y="13373"/>
                  </a:lnTo>
                  <a:lnTo>
                    <a:pt x="13373" y="0"/>
                  </a:lnTo>
                  <a:close/>
                </a:path>
              </a:pathLst>
            </a:custGeom>
            <a:solidFill>
              <a:srgbClr val="0000FF"/>
            </a:solidFill>
          </p:spPr>
          <p:txBody>
            <a:bodyPr wrap="square" lIns="0" tIns="0" rIns="0" bIns="0" rtlCol="0"/>
            <a:lstStyle/>
            <a:p>
              <a:endParaRPr/>
            </a:p>
          </p:txBody>
        </p:sp>
      </p:grpSp>
      <p:sp>
        <p:nvSpPr>
          <p:cNvPr id="25" name="object 25"/>
          <p:cNvSpPr txBox="1"/>
          <p:nvPr/>
        </p:nvSpPr>
        <p:spPr>
          <a:xfrm>
            <a:off x="5966683" y="1119483"/>
            <a:ext cx="3184511"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293140"/>
                </a:solidFill>
                <a:latin typeface="Arial MT"/>
                <a:cs typeface="Arial MT"/>
              </a:rPr>
              <a:t>SOCIAL</a:t>
            </a:r>
            <a:r>
              <a:rPr sz="1090" spc="-6">
                <a:solidFill>
                  <a:srgbClr val="293140"/>
                </a:solidFill>
                <a:latin typeface="Arial MT"/>
                <a:cs typeface="Arial MT"/>
              </a:rPr>
              <a:t> </a:t>
            </a:r>
            <a:r>
              <a:rPr sz="1090">
                <a:solidFill>
                  <a:srgbClr val="293140"/>
                </a:solidFill>
                <a:latin typeface="Arial MT"/>
                <a:cs typeface="Arial MT"/>
              </a:rPr>
              <a:t>VALUE</a:t>
            </a:r>
            <a:r>
              <a:rPr sz="1090" spc="-6">
                <a:solidFill>
                  <a:srgbClr val="293140"/>
                </a:solidFill>
                <a:latin typeface="Arial MT"/>
                <a:cs typeface="Arial MT"/>
              </a:rPr>
              <a:t> </a:t>
            </a:r>
            <a:r>
              <a:rPr sz="1090">
                <a:solidFill>
                  <a:srgbClr val="293140"/>
                </a:solidFill>
                <a:latin typeface="Arial MT"/>
                <a:cs typeface="Arial MT"/>
              </a:rPr>
              <a:t>PER</a:t>
            </a:r>
            <a:r>
              <a:rPr sz="1090" spc="-6">
                <a:solidFill>
                  <a:srgbClr val="293140"/>
                </a:solidFill>
                <a:latin typeface="Arial MT"/>
                <a:cs typeface="Arial MT"/>
              </a:rPr>
              <a:t> </a:t>
            </a:r>
            <a:r>
              <a:rPr sz="1090" spc="-12">
                <a:solidFill>
                  <a:srgbClr val="293140"/>
                </a:solidFill>
                <a:latin typeface="Arial MT"/>
                <a:cs typeface="Arial MT"/>
              </a:rPr>
              <a:t>PERSON</a:t>
            </a:r>
            <a:r>
              <a:rPr sz="1090" spc="-6">
                <a:solidFill>
                  <a:srgbClr val="293140"/>
                </a:solidFill>
                <a:latin typeface="Arial MT"/>
                <a:cs typeface="Arial MT"/>
              </a:rPr>
              <a:t> </a:t>
            </a:r>
            <a:r>
              <a:rPr sz="1090" spc="-36">
                <a:solidFill>
                  <a:srgbClr val="293140"/>
                </a:solidFill>
                <a:latin typeface="Arial MT"/>
                <a:cs typeface="Arial MT"/>
              </a:rPr>
              <a:t>(SECTOR</a:t>
            </a:r>
            <a:r>
              <a:rPr sz="1090" spc="-6">
                <a:solidFill>
                  <a:srgbClr val="293140"/>
                </a:solidFill>
                <a:latin typeface="Arial MT"/>
                <a:cs typeface="Arial MT"/>
              </a:rPr>
              <a:t> </a:t>
            </a:r>
            <a:r>
              <a:rPr sz="1090" spc="-12">
                <a:solidFill>
                  <a:srgbClr val="293140"/>
                </a:solidFill>
                <a:latin typeface="Arial MT"/>
                <a:cs typeface="Arial MT"/>
              </a:rPr>
              <a:t>GRAPH)</a:t>
            </a:r>
            <a:endParaRPr sz="1090">
              <a:latin typeface="Arial MT"/>
              <a:cs typeface="Arial MT"/>
            </a:endParaRPr>
          </a:p>
        </p:txBody>
      </p:sp>
      <p:sp>
        <p:nvSpPr>
          <p:cNvPr id="18" name="object 18"/>
          <p:cNvSpPr txBox="1"/>
          <p:nvPr/>
        </p:nvSpPr>
        <p:spPr>
          <a:xfrm>
            <a:off x="5770692" y="1356746"/>
            <a:ext cx="573549" cy="89529"/>
          </a:xfrm>
          <a:prstGeom prst="rect">
            <a:avLst/>
          </a:prstGeom>
        </p:spPr>
        <p:txBody>
          <a:bodyPr vert="horz" wrap="square" lIns="0" tIns="19221" rIns="0" bIns="0" rtlCol="0">
            <a:spAutoFit/>
          </a:bodyPr>
          <a:lstStyle/>
          <a:p>
            <a:pPr marL="15377">
              <a:lnSpc>
                <a:spcPct val="100000"/>
              </a:lnSpc>
              <a:spcBef>
                <a:spcPts val="151"/>
              </a:spcBef>
            </a:pPr>
            <a:r>
              <a:rPr sz="908" i="1" spc="-42">
                <a:solidFill>
                  <a:srgbClr val="293140"/>
                </a:solidFill>
                <a:latin typeface="Verdana"/>
                <a:cs typeface="Verdana"/>
              </a:rPr>
              <a:t>Filter:</a:t>
            </a:r>
            <a:r>
              <a:rPr sz="908" i="1" spc="-30">
                <a:solidFill>
                  <a:srgbClr val="293140"/>
                </a:solidFill>
                <a:latin typeface="Verdana"/>
                <a:cs typeface="Verdana"/>
              </a:rPr>
              <a:t> </a:t>
            </a:r>
            <a:r>
              <a:rPr sz="908" i="1" spc="-42">
                <a:solidFill>
                  <a:srgbClr val="293140"/>
                </a:solidFill>
                <a:latin typeface="Verdana"/>
                <a:cs typeface="Verdana"/>
              </a:rPr>
              <a:t>£85</a:t>
            </a:r>
            <a:endParaRPr sz="908">
              <a:latin typeface="Verdana"/>
              <a:cs typeface="Verdana"/>
            </a:endParaRPr>
          </a:p>
        </p:txBody>
      </p:sp>
      <p:grpSp>
        <p:nvGrpSpPr>
          <p:cNvPr id="19" name="object 19">
            <a:extLst>
              <a:ext uri="{C183D7F6-B498-43B3-948B-1728B52AA6E4}">
                <adec:decorative xmlns:adec="http://schemas.microsoft.com/office/drawing/2017/decorative" val="1"/>
              </a:ext>
            </a:extLst>
          </p:cNvPr>
          <p:cNvGrpSpPr/>
          <p:nvPr/>
        </p:nvGrpSpPr>
        <p:grpSpPr>
          <a:xfrm>
            <a:off x="4810596" y="1588793"/>
            <a:ext cx="5225765" cy="283700"/>
            <a:chOff x="2945201" y="1312225"/>
            <a:chExt cx="4316095" cy="234315"/>
          </a:xfrm>
        </p:grpSpPr>
        <p:sp>
          <p:nvSpPr>
            <p:cNvPr id="20" name="object 20"/>
            <p:cNvSpPr/>
            <p:nvPr/>
          </p:nvSpPr>
          <p:spPr>
            <a:xfrm>
              <a:off x="3540259" y="1315717"/>
              <a:ext cx="3717925" cy="227329"/>
            </a:xfrm>
            <a:custGeom>
              <a:avLst/>
              <a:gdLst/>
              <a:ahLst/>
              <a:cxnLst/>
              <a:rect l="l" t="t" r="r" b="b"/>
              <a:pathLst>
                <a:path w="3717925" h="227330">
                  <a:moveTo>
                    <a:pt x="0" y="0"/>
                  </a:moveTo>
                  <a:lnTo>
                    <a:pt x="0" y="227325"/>
                  </a:lnTo>
                  <a:lnTo>
                    <a:pt x="3700041" y="227325"/>
                  </a:lnTo>
                  <a:lnTo>
                    <a:pt x="3717439" y="209927"/>
                  </a:lnTo>
                  <a:lnTo>
                    <a:pt x="3717439" y="207267"/>
                  </a:lnTo>
                  <a:lnTo>
                    <a:pt x="3717439" y="17398"/>
                  </a:lnTo>
                  <a:lnTo>
                    <a:pt x="3700041" y="0"/>
                  </a:lnTo>
                  <a:lnTo>
                    <a:pt x="0" y="0"/>
                  </a:lnTo>
                  <a:close/>
                </a:path>
              </a:pathLst>
            </a:custGeom>
            <a:solidFill>
              <a:srgbClr val="53BC48"/>
            </a:solidFill>
          </p:spPr>
          <p:txBody>
            <a:bodyPr wrap="square" lIns="0" tIns="0" rIns="0" bIns="0" rtlCol="0"/>
            <a:lstStyle/>
            <a:p>
              <a:endParaRPr/>
            </a:p>
          </p:txBody>
        </p:sp>
        <p:sp>
          <p:nvSpPr>
            <p:cNvPr id="21" name="object 21"/>
            <p:cNvSpPr/>
            <p:nvPr/>
          </p:nvSpPr>
          <p:spPr>
            <a:xfrm>
              <a:off x="3540259" y="1315717"/>
              <a:ext cx="3717925" cy="227329"/>
            </a:xfrm>
            <a:custGeom>
              <a:avLst/>
              <a:gdLst/>
              <a:ahLst/>
              <a:cxnLst/>
              <a:rect l="l" t="t" r="r" b="b"/>
              <a:pathLst>
                <a:path w="3717925" h="227330">
                  <a:moveTo>
                    <a:pt x="3717439" y="207267"/>
                  </a:moveTo>
                  <a:lnTo>
                    <a:pt x="3717439" y="20058"/>
                  </a:lnTo>
                  <a:lnTo>
                    <a:pt x="3717439" y="17398"/>
                  </a:lnTo>
                  <a:lnTo>
                    <a:pt x="3716930" y="14839"/>
                  </a:lnTo>
                  <a:lnTo>
                    <a:pt x="3697381" y="0"/>
                  </a:lnTo>
                  <a:lnTo>
                    <a:pt x="0" y="0"/>
                  </a:lnTo>
                  <a:lnTo>
                    <a:pt x="0" y="227325"/>
                  </a:lnTo>
                  <a:lnTo>
                    <a:pt x="3697381" y="227325"/>
                  </a:lnTo>
                  <a:lnTo>
                    <a:pt x="3700041" y="227325"/>
                  </a:lnTo>
                  <a:lnTo>
                    <a:pt x="3702599" y="226816"/>
                  </a:lnTo>
                  <a:lnTo>
                    <a:pt x="3705057" y="225798"/>
                  </a:lnTo>
                  <a:lnTo>
                    <a:pt x="3707514" y="224780"/>
                  </a:lnTo>
                  <a:lnTo>
                    <a:pt x="3715912" y="214943"/>
                  </a:lnTo>
                  <a:lnTo>
                    <a:pt x="3716930" y="212485"/>
                  </a:lnTo>
                  <a:lnTo>
                    <a:pt x="3717439" y="209927"/>
                  </a:lnTo>
                  <a:lnTo>
                    <a:pt x="3717439" y="207267"/>
                  </a:lnTo>
                  <a:close/>
                </a:path>
              </a:pathLst>
            </a:custGeom>
            <a:ln w="6686">
              <a:solidFill>
                <a:srgbClr val="FFFFFF"/>
              </a:solidFill>
            </a:ln>
          </p:spPr>
          <p:txBody>
            <a:bodyPr wrap="square" lIns="0" tIns="0" rIns="0" bIns="0" rtlCol="0"/>
            <a:lstStyle/>
            <a:p>
              <a:endParaRPr/>
            </a:p>
          </p:txBody>
        </p:sp>
        <p:sp>
          <p:nvSpPr>
            <p:cNvPr id="22" name="object 22"/>
            <p:cNvSpPr/>
            <p:nvPr/>
          </p:nvSpPr>
          <p:spPr>
            <a:xfrm>
              <a:off x="3252759" y="1315717"/>
              <a:ext cx="287655" cy="227329"/>
            </a:xfrm>
            <a:custGeom>
              <a:avLst/>
              <a:gdLst/>
              <a:ahLst/>
              <a:cxnLst/>
              <a:rect l="l" t="t" r="r" b="b"/>
              <a:pathLst>
                <a:path w="287654" h="227330">
                  <a:moveTo>
                    <a:pt x="0" y="0"/>
                  </a:moveTo>
                  <a:lnTo>
                    <a:pt x="0" y="227325"/>
                  </a:lnTo>
                  <a:lnTo>
                    <a:pt x="287499" y="227325"/>
                  </a:lnTo>
                  <a:lnTo>
                    <a:pt x="287499" y="0"/>
                  </a:lnTo>
                  <a:lnTo>
                    <a:pt x="0" y="0"/>
                  </a:lnTo>
                  <a:close/>
                </a:path>
              </a:pathLst>
            </a:custGeom>
            <a:solidFill>
              <a:srgbClr val="A2D04A"/>
            </a:solidFill>
          </p:spPr>
          <p:txBody>
            <a:bodyPr wrap="square" lIns="0" tIns="0" rIns="0" bIns="0" rtlCol="0"/>
            <a:lstStyle/>
            <a:p>
              <a:endParaRPr/>
            </a:p>
          </p:txBody>
        </p:sp>
        <p:sp>
          <p:nvSpPr>
            <p:cNvPr id="23" name="object 23"/>
            <p:cNvSpPr/>
            <p:nvPr/>
          </p:nvSpPr>
          <p:spPr>
            <a:xfrm>
              <a:off x="3252759" y="1315717"/>
              <a:ext cx="287655" cy="227329"/>
            </a:xfrm>
            <a:custGeom>
              <a:avLst/>
              <a:gdLst/>
              <a:ahLst/>
              <a:cxnLst/>
              <a:rect l="l" t="t" r="r" b="b"/>
              <a:pathLst>
                <a:path w="287654" h="227330">
                  <a:moveTo>
                    <a:pt x="287499" y="227325"/>
                  </a:moveTo>
                  <a:lnTo>
                    <a:pt x="287499" y="0"/>
                  </a:lnTo>
                  <a:lnTo>
                    <a:pt x="0" y="0"/>
                  </a:lnTo>
                  <a:lnTo>
                    <a:pt x="0" y="227325"/>
                  </a:lnTo>
                  <a:lnTo>
                    <a:pt x="287499" y="227325"/>
                  </a:lnTo>
                  <a:close/>
                </a:path>
              </a:pathLst>
            </a:custGeom>
            <a:ln w="6686">
              <a:solidFill>
                <a:srgbClr val="FFFFFF"/>
              </a:solidFill>
            </a:ln>
          </p:spPr>
          <p:txBody>
            <a:bodyPr wrap="square" lIns="0" tIns="0" rIns="0" bIns="0" rtlCol="0"/>
            <a:lstStyle/>
            <a:p>
              <a:endParaRPr/>
            </a:p>
          </p:txBody>
        </p:sp>
        <p:pic>
          <p:nvPicPr>
            <p:cNvPr id="24" name="object 24"/>
            <p:cNvPicPr/>
            <p:nvPr/>
          </p:nvPicPr>
          <p:blipFill>
            <a:blip r:embed="rId4" cstate="email">
              <a:extLst>
                <a:ext uri="{28A0092B-C50C-407E-A947-70E740481C1C}">
                  <a14:useLocalDpi xmlns:a14="http://schemas.microsoft.com/office/drawing/2010/main"/>
                </a:ext>
              </a:extLst>
            </a:blip>
            <a:stretch>
              <a:fillRect/>
            </a:stretch>
          </p:blipFill>
          <p:spPr>
            <a:xfrm>
              <a:off x="2945201" y="1312374"/>
              <a:ext cx="310900" cy="234011"/>
            </a:xfrm>
            <a:prstGeom prst="rect">
              <a:avLst/>
            </a:prstGeom>
          </p:spPr>
        </p:pic>
      </p:grpSp>
      <p:sp>
        <p:nvSpPr>
          <p:cNvPr id="29" name="object 29"/>
          <p:cNvSpPr txBox="1"/>
          <p:nvPr/>
        </p:nvSpPr>
        <p:spPr>
          <a:xfrm>
            <a:off x="5616882" y="2544029"/>
            <a:ext cx="872627" cy="86471"/>
          </a:xfrm>
          <a:prstGeom prst="rect">
            <a:avLst/>
          </a:prstGeom>
        </p:spPr>
        <p:txBody>
          <a:bodyPr vert="horz" wrap="square" lIns="0" tIns="13839" rIns="0" bIns="0" rtlCol="0">
            <a:spAutoFit/>
          </a:bodyPr>
          <a:lstStyle/>
          <a:p>
            <a:pPr marL="15377">
              <a:lnSpc>
                <a:spcPct val="100000"/>
              </a:lnSpc>
              <a:spcBef>
                <a:spcPts val="109"/>
              </a:spcBef>
            </a:pPr>
            <a:r>
              <a:rPr sz="908" spc="24">
                <a:solidFill>
                  <a:srgbClr val="333333"/>
                </a:solidFill>
                <a:latin typeface="Arial MT"/>
                <a:cs typeface="Arial MT"/>
              </a:rPr>
              <a:t>Bottom</a:t>
            </a:r>
            <a:r>
              <a:rPr sz="908" spc="127">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26" name="object 26"/>
          <p:cNvSpPr txBox="1"/>
          <p:nvPr/>
        </p:nvSpPr>
        <p:spPr>
          <a:xfrm>
            <a:off x="4759956" y="1713761"/>
            <a:ext cx="394412" cy="67315"/>
          </a:xfrm>
          <a:prstGeom prst="rect">
            <a:avLst/>
          </a:prstGeom>
        </p:spPr>
        <p:txBody>
          <a:bodyPr vert="horz" wrap="square" lIns="0" tIns="16914" rIns="0" bIns="0" rtlCol="0">
            <a:spAutoFit/>
          </a:bodyPr>
          <a:lstStyle/>
          <a:p>
            <a:pPr marL="15377">
              <a:lnSpc>
                <a:spcPct val="100000"/>
              </a:lnSpc>
              <a:spcBef>
                <a:spcPts val="133"/>
              </a:spcBef>
            </a:pPr>
            <a:r>
              <a:rPr sz="666" i="1" spc="-30">
                <a:solidFill>
                  <a:srgbClr val="293140"/>
                </a:solidFill>
                <a:latin typeface="Verdana"/>
                <a:cs typeface="Verdana"/>
              </a:rPr>
              <a:t>£11</a:t>
            </a:r>
            <a:endParaRPr sz="666">
              <a:latin typeface="Verdana"/>
              <a:cs typeface="Verdana"/>
            </a:endParaRPr>
          </a:p>
        </p:txBody>
      </p:sp>
      <p:sp>
        <p:nvSpPr>
          <p:cNvPr id="31" name="object 31"/>
          <p:cNvSpPr txBox="1"/>
          <p:nvPr/>
        </p:nvSpPr>
        <p:spPr>
          <a:xfrm>
            <a:off x="6792584" y="2544029"/>
            <a:ext cx="862632"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Second</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85" name="TextBox 84">
            <a:extLst>
              <a:ext uri="{FF2B5EF4-FFF2-40B4-BE49-F238E27FC236}">
                <a16:creationId xmlns:a16="http://schemas.microsoft.com/office/drawing/2014/main" id="{C1A36900-73A1-ED3B-9D24-EA1FC0DCAB2D}"/>
              </a:ext>
            </a:extLst>
          </p:cNvPr>
          <p:cNvSpPr txBox="1"/>
          <p:nvPr/>
        </p:nvSpPr>
        <p:spPr>
          <a:xfrm>
            <a:off x="4868584" y="1665810"/>
            <a:ext cx="6097348" cy="144335"/>
          </a:xfrm>
          <a:prstGeom prst="rect">
            <a:avLst/>
          </a:prstGeom>
          <a:noFill/>
        </p:spPr>
        <p:txBody>
          <a:bodyPr wrap="square">
            <a:spAutoFit/>
          </a:bodyPr>
          <a:lstStyle/>
          <a:p>
            <a:r>
              <a:rPr lang="en-GB" sz="600" i="1" spc="-30">
                <a:solidFill>
                  <a:srgbClr val="293140"/>
                </a:solidFill>
                <a:latin typeface="Verdana"/>
                <a:cs typeface="Verdana"/>
              </a:rPr>
              <a:t>£33</a:t>
            </a:r>
            <a:endParaRPr lang="en-GB" sz="1400"/>
          </a:p>
        </p:txBody>
      </p:sp>
      <p:sp>
        <p:nvSpPr>
          <p:cNvPr id="33" name="object 33"/>
          <p:cNvSpPr txBox="1"/>
          <p:nvPr/>
        </p:nvSpPr>
        <p:spPr>
          <a:xfrm>
            <a:off x="7958548" y="2544029"/>
            <a:ext cx="741156"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Third</a:t>
            </a:r>
            <a:r>
              <a:rPr sz="908" spc="6">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27" name="object 27"/>
          <p:cNvSpPr txBox="1"/>
          <p:nvPr/>
        </p:nvSpPr>
        <p:spPr>
          <a:xfrm>
            <a:off x="5182976" y="1593021"/>
            <a:ext cx="348282" cy="137978"/>
          </a:xfrm>
          <a:prstGeom prst="rect">
            <a:avLst/>
          </a:prstGeom>
        </p:spPr>
        <p:txBody>
          <a:bodyPr vert="horz" wrap="square" lIns="0" tIns="49205" rIns="0" bIns="0" rtlCol="0">
            <a:spAutoFit/>
          </a:bodyPr>
          <a:lstStyle/>
          <a:p>
            <a:pPr>
              <a:lnSpc>
                <a:spcPct val="100000"/>
              </a:lnSpc>
              <a:spcBef>
                <a:spcPts val="387"/>
              </a:spcBef>
            </a:pPr>
            <a:endParaRPr sz="605">
              <a:latin typeface="Times New Roman"/>
              <a:cs typeface="Times New Roman"/>
            </a:endParaRPr>
          </a:p>
          <a:p>
            <a:pPr marL="143008">
              <a:lnSpc>
                <a:spcPct val="100000"/>
              </a:lnSpc>
            </a:pPr>
            <a:r>
              <a:rPr sz="666" i="1" spc="-30">
                <a:solidFill>
                  <a:srgbClr val="293140"/>
                </a:solidFill>
                <a:latin typeface="Verdana"/>
                <a:cs typeface="Verdana"/>
              </a:rPr>
              <a:t>£64</a:t>
            </a:r>
            <a:endParaRPr sz="666">
              <a:latin typeface="Verdana"/>
              <a:cs typeface="Verdana"/>
            </a:endParaRPr>
          </a:p>
        </p:txBody>
      </p:sp>
      <p:sp>
        <p:nvSpPr>
          <p:cNvPr id="35" name="object 35"/>
          <p:cNvSpPr txBox="1"/>
          <p:nvPr/>
        </p:nvSpPr>
        <p:spPr>
          <a:xfrm>
            <a:off x="9002577" y="2544029"/>
            <a:ext cx="660428" cy="86471"/>
          </a:xfrm>
          <a:prstGeom prst="rect">
            <a:avLst/>
          </a:prstGeom>
        </p:spPr>
        <p:txBody>
          <a:bodyPr vert="horz" wrap="square" lIns="0" tIns="13839" rIns="0" bIns="0" rtlCol="0">
            <a:spAutoFit/>
          </a:bodyPr>
          <a:lstStyle/>
          <a:p>
            <a:pPr marL="15377">
              <a:lnSpc>
                <a:spcPct val="100000"/>
              </a:lnSpc>
              <a:spcBef>
                <a:spcPts val="109"/>
              </a:spcBef>
            </a:pPr>
            <a:r>
              <a:rPr sz="908" spc="-24">
                <a:solidFill>
                  <a:srgbClr val="333333"/>
                </a:solidFill>
                <a:latin typeface="Arial MT"/>
                <a:cs typeface="Arial MT"/>
              </a:rPr>
              <a:t>Top</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28" name="object 28"/>
          <p:cNvSpPr txBox="1"/>
          <p:nvPr/>
        </p:nvSpPr>
        <p:spPr>
          <a:xfrm>
            <a:off x="9752310" y="1713761"/>
            <a:ext cx="242952" cy="67315"/>
          </a:xfrm>
          <a:prstGeom prst="rect">
            <a:avLst/>
          </a:prstGeom>
        </p:spPr>
        <p:txBody>
          <a:bodyPr vert="horz" wrap="square" lIns="0" tIns="16914" rIns="0" bIns="0" rtlCol="0">
            <a:spAutoFit/>
          </a:bodyPr>
          <a:lstStyle/>
          <a:p>
            <a:pPr marL="15377">
              <a:lnSpc>
                <a:spcPct val="100000"/>
              </a:lnSpc>
              <a:spcBef>
                <a:spcPts val="133"/>
              </a:spcBef>
            </a:pPr>
            <a:r>
              <a:rPr sz="666" i="1" spc="-24">
                <a:solidFill>
                  <a:srgbClr val="293140"/>
                </a:solidFill>
                <a:latin typeface="Verdana"/>
                <a:cs typeface="Verdana"/>
              </a:rPr>
              <a:t>£467</a:t>
            </a:r>
            <a:endParaRPr sz="666">
              <a:latin typeface="Verdana"/>
              <a:cs typeface="Verdana"/>
            </a:endParaRPr>
          </a:p>
        </p:txBody>
      </p:sp>
      <p:pic>
        <p:nvPicPr>
          <p:cNvPr id="30" name="object 30">
            <a:extLs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5478449" y="2584683"/>
            <a:ext cx="97142" cy="97142"/>
          </a:xfrm>
          <a:prstGeom prst="rect">
            <a:avLst/>
          </a:prstGeom>
        </p:spPr>
      </p:pic>
      <p:pic>
        <p:nvPicPr>
          <p:cNvPr id="32" name="object 32">
            <a:extLst>
              <a:ext uri="{C183D7F6-B498-43B3-948B-1728B52AA6E4}">
                <adec:decorative xmlns:adec="http://schemas.microsoft.com/office/drawing/2017/decorative" val="1"/>
              </a:ext>
            </a:extLst>
          </p:cNvPr>
          <p:cNvPicPr/>
          <p:nvPr/>
        </p:nvPicPr>
        <p:blipFill>
          <a:blip r:embed="rId6" cstate="email">
            <a:extLst>
              <a:ext uri="{28A0092B-C50C-407E-A947-70E740481C1C}">
                <a14:useLocalDpi xmlns:a14="http://schemas.microsoft.com/office/drawing/2010/main"/>
              </a:ext>
            </a:extLst>
          </a:blip>
          <a:stretch>
            <a:fillRect/>
          </a:stretch>
        </p:blipFill>
        <p:spPr>
          <a:xfrm>
            <a:off x="6654153" y="2584683"/>
            <a:ext cx="97142" cy="97142"/>
          </a:xfrm>
          <a:prstGeom prst="rect">
            <a:avLst/>
          </a:prstGeom>
        </p:spPr>
      </p:pic>
      <p:pic>
        <p:nvPicPr>
          <p:cNvPr id="34" name="object 34">
            <a:extLst>
              <a:ext uri="{C183D7F6-B498-43B3-948B-1728B52AA6E4}">
                <adec:decorative xmlns:adec="http://schemas.microsoft.com/office/drawing/2017/decorative" val="1"/>
              </a:ext>
            </a:extLst>
          </p:cNvPr>
          <p:cNvPicPr/>
          <p:nvPr/>
        </p:nvPicPr>
        <p:blipFill>
          <a:blip r:embed="rId7" cstate="email">
            <a:extLst>
              <a:ext uri="{28A0092B-C50C-407E-A947-70E740481C1C}">
                <a14:useLocalDpi xmlns:a14="http://schemas.microsoft.com/office/drawing/2010/main"/>
              </a:ext>
            </a:extLst>
          </a:blip>
          <a:stretch>
            <a:fillRect/>
          </a:stretch>
        </p:blipFill>
        <p:spPr>
          <a:xfrm>
            <a:off x="7820116" y="2584683"/>
            <a:ext cx="97142" cy="97142"/>
          </a:xfrm>
          <a:prstGeom prst="rect">
            <a:avLst/>
          </a:prstGeom>
        </p:spPr>
      </p:pic>
      <p:grpSp>
        <p:nvGrpSpPr>
          <p:cNvPr id="36" name="object 36">
            <a:extLst>
              <a:ext uri="{C183D7F6-B498-43B3-948B-1728B52AA6E4}">
                <adec:decorative xmlns:adec="http://schemas.microsoft.com/office/drawing/2017/decorative" val="1"/>
              </a:ext>
            </a:extLst>
          </p:cNvPr>
          <p:cNvGrpSpPr/>
          <p:nvPr/>
        </p:nvGrpSpPr>
        <p:grpSpPr>
          <a:xfrm>
            <a:off x="1730188" y="933261"/>
            <a:ext cx="8743181" cy="4783686"/>
            <a:chOff x="401013" y="770805"/>
            <a:chExt cx="7221220" cy="3950970"/>
          </a:xfrm>
        </p:grpSpPr>
        <p:pic>
          <p:nvPicPr>
            <p:cNvPr id="37" name="object 37"/>
            <p:cNvPicPr/>
            <p:nvPr/>
          </p:nvPicPr>
          <p:blipFill>
            <a:blip r:embed="rId8" cstate="email">
              <a:extLst>
                <a:ext uri="{28A0092B-C50C-407E-A947-70E740481C1C}">
                  <a14:useLocalDpi xmlns:a14="http://schemas.microsoft.com/office/drawing/2010/main"/>
                </a:ext>
              </a:extLst>
            </a:blip>
            <a:stretch>
              <a:fillRect/>
            </a:stretch>
          </p:blipFill>
          <p:spPr>
            <a:xfrm>
              <a:off x="6293132" y="2134757"/>
              <a:ext cx="80232" cy="80232"/>
            </a:xfrm>
            <a:prstGeom prst="rect">
              <a:avLst/>
            </a:prstGeom>
          </p:spPr>
        </p:pic>
        <p:sp>
          <p:nvSpPr>
            <p:cNvPr id="38" name="object 38"/>
            <p:cNvSpPr/>
            <p:nvPr/>
          </p:nvSpPr>
          <p:spPr>
            <a:xfrm>
              <a:off x="2801451" y="770805"/>
              <a:ext cx="6985" cy="1604645"/>
            </a:xfrm>
            <a:custGeom>
              <a:avLst/>
              <a:gdLst/>
              <a:ahLst/>
              <a:cxnLst/>
              <a:rect l="l" t="t" r="r" b="b"/>
              <a:pathLst>
                <a:path w="6985"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sp>
          <p:nvSpPr>
            <p:cNvPr id="39" name="object 39"/>
            <p:cNvSpPr/>
            <p:nvPr/>
          </p:nvSpPr>
          <p:spPr>
            <a:xfrm>
              <a:off x="404505" y="3059820"/>
              <a:ext cx="7214234" cy="1658620"/>
            </a:xfrm>
            <a:custGeom>
              <a:avLst/>
              <a:gdLst/>
              <a:ahLst/>
              <a:cxnLst/>
              <a:rect l="l" t="t" r="r" b="b"/>
              <a:pathLst>
                <a:path w="7214234" h="1658620">
                  <a:moveTo>
                    <a:pt x="0" y="1594620"/>
                  </a:moveTo>
                  <a:lnTo>
                    <a:pt x="0" y="63517"/>
                  </a:lnTo>
                  <a:lnTo>
                    <a:pt x="0" y="59346"/>
                  </a:lnTo>
                  <a:lnTo>
                    <a:pt x="406" y="55216"/>
                  </a:lnTo>
                  <a:lnTo>
                    <a:pt x="10704" y="28229"/>
                  </a:lnTo>
                  <a:lnTo>
                    <a:pt x="13021" y="24761"/>
                  </a:lnTo>
                  <a:lnTo>
                    <a:pt x="28229" y="10704"/>
                  </a:lnTo>
                  <a:lnTo>
                    <a:pt x="31696" y="8387"/>
                  </a:lnTo>
                  <a:lnTo>
                    <a:pt x="59346" y="0"/>
                  </a:lnTo>
                  <a:lnTo>
                    <a:pt x="63517" y="0"/>
                  </a:lnTo>
                  <a:lnTo>
                    <a:pt x="7150721" y="0"/>
                  </a:lnTo>
                  <a:lnTo>
                    <a:pt x="7154891" y="0"/>
                  </a:lnTo>
                  <a:lnTo>
                    <a:pt x="7159022" y="406"/>
                  </a:lnTo>
                  <a:lnTo>
                    <a:pt x="7163112" y="1220"/>
                  </a:lnTo>
                  <a:lnTo>
                    <a:pt x="7167202" y="2034"/>
                  </a:lnTo>
                  <a:lnTo>
                    <a:pt x="7171174" y="3238"/>
                  </a:lnTo>
                  <a:lnTo>
                    <a:pt x="7175027" y="4834"/>
                  </a:lnTo>
                  <a:lnTo>
                    <a:pt x="7178880" y="6430"/>
                  </a:lnTo>
                  <a:lnTo>
                    <a:pt x="7182540" y="8387"/>
                  </a:lnTo>
                  <a:lnTo>
                    <a:pt x="7186008" y="10704"/>
                  </a:lnTo>
                  <a:lnTo>
                    <a:pt x="7189476" y="13021"/>
                  </a:lnTo>
                  <a:lnTo>
                    <a:pt x="7203532" y="28229"/>
                  </a:lnTo>
                  <a:lnTo>
                    <a:pt x="7205849" y="31696"/>
                  </a:lnTo>
                  <a:lnTo>
                    <a:pt x="7214239" y="63517"/>
                  </a:lnTo>
                  <a:lnTo>
                    <a:pt x="7214239" y="1594620"/>
                  </a:lnTo>
                  <a:lnTo>
                    <a:pt x="7203533" y="1629909"/>
                  </a:lnTo>
                  <a:lnTo>
                    <a:pt x="7201216" y="1633376"/>
                  </a:lnTo>
                  <a:lnTo>
                    <a:pt x="7167202" y="1656104"/>
                  </a:lnTo>
                  <a:lnTo>
                    <a:pt x="7163112" y="1656917"/>
                  </a:lnTo>
                  <a:lnTo>
                    <a:pt x="7159022" y="1657731"/>
                  </a:lnTo>
                  <a:lnTo>
                    <a:pt x="7154891" y="1658138"/>
                  </a:lnTo>
                  <a:lnTo>
                    <a:pt x="7150721" y="1658138"/>
                  </a:lnTo>
                  <a:lnTo>
                    <a:pt x="63517" y="1658138"/>
                  </a:lnTo>
                  <a:lnTo>
                    <a:pt x="24761" y="1645116"/>
                  </a:lnTo>
                  <a:lnTo>
                    <a:pt x="10704" y="1629909"/>
                  </a:lnTo>
                  <a:lnTo>
                    <a:pt x="8387" y="1626441"/>
                  </a:lnTo>
                  <a:lnTo>
                    <a:pt x="1220" y="1607012"/>
                  </a:lnTo>
                  <a:lnTo>
                    <a:pt x="406" y="1602922"/>
                  </a:lnTo>
                  <a:lnTo>
                    <a:pt x="0" y="1598791"/>
                  </a:lnTo>
                  <a:lnTo>
                    <a:pt x="0" y="1594620"/>
                  </a:lnTo>
                  <a:close/>
                </a:path>
              </a:pathLst>
            </a:custGeom>
            <a:ln w="6686">
              <a:solidFill>
                <a:srgbClr val="0F4E6F"/>
              </a:solidFill>
            </a:ln>
          </p:spPr>
          <p:txBody>
            <a:bodyPr wrap="square" lIns="0" tIns="0" rIns="0" bIns="0" rtlCol="0"/>
            <a:lstStyle/>
            <a:p>
              <a:endParaRPr/>
            </a:p>
          </p:txBody>
        </p:sp>
      </p:grpSp>
      <p:sp>
        <p:nvSpPr>
          <p:cNvPr id="40" name="object 40">
            <a:extLst>
              <a:ext uri="{C183D7F6-B498-43B3-948B-1728B52AA6E4}">
                <adec:decorative xmlns:adec="http://schemas.microsoft.com/office/drawing/2017/decorative" val="1"/>
              </a:ext>
            </a:extLst>
          </p:cNvPr>
          <p:cNvSpPr txBox="1"/>
          <p:nvPr/>
        </p:nvSpPr>
        <p:spPr>
          <a:xfrm>
            <a:off x="4756883" y="2098793"/>
            <a:ext cx="99948" cy="86471"/>
          </a:xfrm>
          <a:prstGeom prst="rect">
            <a:avLst/>
          </a:prstGeom>
        </p:spPr>
        <p:txBody>
          <a:bodyPr vert="horz" wrap="square" lIns="0" tIns="13839" rIns="0" bIns="0" rtlCol="0">
            <a:spAutoFit/>
          </a:bodyPr>
          <a:lstStyle/>
          <a:p>
            <a:pPr marL="15377">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41" name="object 41">
            <a:extLst>
              <a:ext uri="{C183D7F6-B498-43B3-948B-1728B52AA6E4}">
                <adec:decorative xmlns:adec="http://schemas.microsoft.com/office/drawing/2017/decorative" val="1"/>
              </a:ext>
            </a:extLst>
          </p:cNvPr>
          <p:cNvSpPr txBox="1"/>
          <p:nvPr/>
        </p:nvSpPr>
        <p:spPr>
          <a:xfrm>
            <a:off x="5284920" y="2098793"/>
            <a:ext cx="15914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50</a:t>
            </a:r>
            <a:endParaRPr sz="908">
              <a:latin typeface="Arial MT"/>
              <a:cs typeface="Arial MT"/>
            </a:endParaRPr>
          </a:p>
        </p:txBody>
      </p:sp>
      <p:sp>
        <p:nvSpPr>
          <p:cNvPr id="42" name="object 42">
            <a:extLst>
              <a:ext uri="{C183D7F6-B498-43B3-948B-1728B52AA6E4}">
                <adec:decorative xmlns:adec="http://schemas.microsoft.com/office/drawing/2017/decorative" val="1"/>
              </a:ext>
            </a:extLst>
          </p:cNvPr>
          <p:cNvSpPr txBox="1"/>
          <p:nvPr/>
        </p:nvSpPr>
        <p:spPr>
          <a:xfrm>
            <a:off x="5818604" y="2098793"/>
            <a:ext cx="207585"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100</a:t>
            </a:r>
            <a:endParaRPr sz="908">
              <a:latin typeface="Arial MT"/>
              <a:cs typeface="Arial MT"/>
            </a:endParaRPr>
          </a:p>
        </p:txBody>
      </p:sp>
      <p:sp>
        <p:nvSpPr>
          <p:cNvPr id="43" name="object 43">
            <a:extLst>
              <a:ext uri="{C183D7F6-B498-43B3-948B-1728B52AA6E4}">
                <adec:decorative xmlns:adec="http://schemas.microsoft.com/office/drawing/2017/decorative" val="1"/>
              </a:ext>
            </a:extLst>
          </p:cNvPr>
          <p:cNvSpPr txBox="1"/>
          <p:nvPr/>
        </p:nvSpPr>
        <p:spPr>
          <a:xfrm>
            <a:off x="6381338" y="2098793"/>
            <a:ext cx="197590" cy="86471"/>
          </a:xfrm>
          <a:prstGeom prst="rect">
            <a:avLst/>
          </a:prstGeom>
        </p:spPr>
        <p:txBody>
          <a:bodyPr vert="horz" wrap="square" lIns="0" tIns="13839" rIns="0" bIns="0" rtlCol="0">
            <a:spAutoFit/>
          </a:bodyPr>
          <a:lstStyle/>
          <a:p>
            <a:pPr marL="15377">
              <a:lnSpc>
                <a:spcPct val="100000"/>
              </a:lnSpc>
              <a:spcBef>
                <a:spcPts val="109"/>
              </a:spcBef>
            </a:pPr>
            <a:r>
              <a:rPr sz="908" spc="-48">
                <a:solidFill>
                  <a:srgbClr val="333333"/>
                </a:solidFill>
                <a:latin typeface="Arial MT"/>
                <a:cs typeface="Arial MT"/>
              </a:rPr>
              <a:t>150</a:t>
            </a:r>
            <a:endParaRPr sz="908">
              <a:latin typeface="Arial MT"/>
              <a:cs typeface="Arial MT"/>
            </a:endParaRPr>
          </a:p>
        </p:txBody>
      </p:sp>
      <p:sp>
        <p:nvSpPr>
          <p:cNvPr id="44" name="object 44">
            <a:extLst>
              <a:ext uri="{C183D7F6-B498-43B3-948B-1728B52AA6E4}">
                <adec:decorative xmlns:adec="http://schemas.microsoft.com/office/drawing/2017/decorative" val="1"/>
              </a:ext>
            </a:extLst>
          </p:cNvPr>
          <p:cNvSpPr txBox="1"/>
          <p:nvPr/>
        </p:nvSpPr>
        <p:spPr>
          <a:xfrm>
            <a:off x="6923514" y="2098793"/>
            <a:ext cx="228344"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200</a:t>
            </a:r>
            <a:endParaRPr sz="908">
              <a:latin typeface="Arial MT"/>
              <a:cs typeface="Arial MT"/>
            </a:endParaRPr>
          </a:p>
        </p:txBody>
      </p:sp>
      <p:sp>
        <p:nvSpPr>
          <p:cNvPr id="45" name="object 45">
            <a:extLst>
              <a:ext uri="{C183D7F6-B498-43B3-948B-1728B52AA6E4}">
                <adec:decorative xmlns:adec="http://schemas.microsoft.com/office/drawing/2017/decorative" val="1"/>
              </a:ext>
            </a:extLst>
          </p:cNvPr>
          <p:cNvSpPr txBox="1"/>
          <p:nvPr/>
        </p:nvSpPr>
        <p:spPr>
          <a:xfrm>
            <a:off x="7486135" y="2074080"/>
            <a:ext cx="219118" cy="192317"/>
          </a:xfrm>
          <a:prstGeom prst="rect">
            <a:avLst/>
          </a:prstGeom>
        </p:spPr>
        <p:txBody>
          <a:bodyPr vert="horz" wrap="square" lIns="0" tIns="39209" rIns="0" bIns="0" rtlCol="0">
            <a:spAutoFit/>
          </a:bodyPr>
          <a:lstStyle/>
          <a:p>
            <a:pPr algn="ctr">
              <a:lnSpc>
                <a:spcPct val="100000"/>
              </a:lnSpc>
              <a:spcBef>
                <a:spcPts val="308"/>
              </a:spcBef>
            </a:pPr>
            <a:r>
              <a:rPr sz="908" spc="-30">
                <a:solidFill>
                  <a:srgbClr val="333333"/>
                </a:solidFill>
                <a:latin typeface="Arial MT"/>
                <a:cs typeface="Arial MT"/>
              </a:rPr>
              <a:t>250</a:t>
            </a:r>
            <a:endParaRPr sz="908">
              <a:latin typeface="Arial MT"/>
              <a:cs typeface="Arial MT"/>
            </a:endParaRPr>
          </a:p>
          <a:p>
            <a:pPr algn="ctr">
              <a:lnSpc>
                <a:spcPct val="100000"/>
              </a:lnSpc>
              <a:spcBef>
                <a:spcPts val="182"/>
              </a:spcBef>
            </a:pPr>
            <a:r>
              <a:rPr sz="908" spc="-61">
                <a:solidFill>
                  <a:srgbClr val="666666"/>
                </a:solidFill>
                <a:latin typeface="Arial MT"/>
                <a:cs typeface="Arial MT"/>
              </a:rPr>
              <a:t>£</a:t>
            </a:r>
            <a:endParaRPr sz="908">
              <a:latin typeface="Arial MT"/>
              <a:cs typeface="Arial MT"/>
            </a:endParaRPr>
          </a:p>
        </p:txBody>
      </p:sp>
      <p:sp>
        <p:nvSpPr>
          <p:cNvPr id="46" name="object 46">
            <a:extLst>
              <a:ext uri="{C183D7F6-B498-43B3-948B-1728B52AA6E4}">
                <adec:decorative xmlns:adec="http://schemas.microsoft.com/office/drawing/2017/decorative" val="1"/>
              </a:ext>
            </a:extLst>
          </p:cNvPr>
          <p:cNvSpPr txBox="1"/>
          <p:nvPr/>
        </p:nvSpPr>
        <p:spPr>
          <a:xfrm>
            <a:off x="8039129" y="2098793"/>
            <a:ext cx="228344"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300</a:t>
            </a:r>
            <a:endParaRPr sz="908">
              <a:latin typeface="Arial MT"/>
              <a:cs typeface="Arial MT"/>
            </a:endParaRPr>
          </a:p>
        </p:txBody>
      </p:sp>
      <p:sp>
        <p:nvSpPr>
          <p:cNvPr id="47" name="object 47">
            <a:extLst>
              <a:ext uri="{C183D7F6-B498-43B3-948B-1728B52AA6E4}">
                <adec:decorative xmlns:adec="http://schemas.microsoft.com/office/drawing/2017/decorative" val="1"/>
              </a:ext>
            </a:extLst>
          </p:cNvPr>
          <p:cNvSpPr txBox="1"/>
          <p:nvPr/>
        </p:nvSpPr>
        <p:spPr>
          <a:xfrm>
            <a:off x="8602379" y="2098793"/>
            <a:ext cx="217580"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350</a:t>
            </a:r>
            <a:endParaRPr sz="908">
              <a:latin typeface="Arial MT"/>
              <a:cs typeface="Arial MT"/>
            </a:endParaRPr>
          </a:p>
        </p:txBody>
      </p:sp>
      <p:sp>
        <p:nvSpPr>
          <p:cNvPr id="48" name="object 48">
            <a:extLst>
              <a:ext uri="{C183D7F6-B498-43B3-948B-1728B52AA6E4}">
                <adec:decorative xmlns:adec="http://schemas.microsoft.com/office/drawing/2017/decorative" val="1"/>
              </a:ext>
            </a:extLst>
          </p:cNvPr>
          <p:cNvSpPr txBox="1"/>
          <p:nvPr/>
        </p:nvSpPr>
        <p:spPr>
          <a:xfrm>
            <a:off x="9149624" y="2098793"/>
            <a:ext cx="23833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400</a:t>
            </a:r>
            <a:endParaRPr sz="908">
              <a:latin typeface="Arial MT"/>
              <a:cs typeface="Arial MT"/>
            </a:endParaRPr>
          </a:p>
        </p:txBody>
      </p:sp>
      <p:sp>
        <p:nvSpPr>
          <p:cNvPr id="49" name="object 49">
            <a:extLst>
              <a:ext uri="{C183D7F6-B498-43B3-948B-1728B52AA6E4}">
                <adec:decorative xmlns:adec="http://schemas.microsoft.com/office/drawing/2017/decorative" val="1"/>
              </a:ext>
            </a:extLst>
          </p:cNvPr>
          <p:cNvSpPr txBox="1"/>
          <p:nvPr/>
        </p:nvSpPr>
        <p:spPr>
          <a:xfrm>
            <a:off x="9712469" y="2098793"/>
            <a:ext cx="228344"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450</a:t>
            </a:r>
            <a:endParaRPr sz="908">
              <a:latin typeface="Arial MT"/>
              <a:cs typeface="Arial MT"/>
            </a:endParaRPr>
          </a:p>
        </p:txBody>
      </p:sp>
      <p:sp>
        <p:nvSpPr>
          <p:cNvPr id="50" name="object 50">
            <a:extLst>
              <a:ext uri="{C183D7F6-B498-43B3-948B-1728B52AA6E4}">
                <adec:decorative xmlns:adec="http://schemas.microsoft.com/office/drawing/2017/decorative" val="1"/>
              </a:ext>
            </a:extLst>
          </p:cNvPr>
          <p:cNvSpPr txBox="1"/>
          <p:nvPr/>
        </p:nvSpPr>
        <p:spPr>
          <a:xfrm>
            <a:off x="10181903" y="2098793"/>
            <a:ext cx="228344"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500</a:t>
            </a:r>
            <a:endParaRPr sz="908">
              <a:latin typeface="Arial MT"/>
              <a:cs typeface="Arial MT"/>
            </a:endParaRPr>
          </a:p>
        </p:txBody>
      </p:sp>
      <p:sp>
        <p:nvSpPr>
          <p:cNvPr id="52" name="object 52"/>
          <p:cNvSpPr txBox="1">
            <a:spLocks noGrp="1"/>
          </p:cNvSpPr>
          <p:nvPr>
            <p:ph type="title" idx="4294967295"/>
          </p:nvPr>
        </p:nvSpPr>
        <p:spPr>
          <a:xfrm>
            <a:off x="1851056" y="3154578"/>
            <a:ext cx="2258835" cy="210317"/>
          </a:xfrm>
          <a:prstGeom prst="rect">
            <a:avLst/>
          </a:prstGeom>
          <a:noFill/>
          <a:ln>
            <a:noFill/>
            <a:prstDash/>
          </a:ln>
          <a:effectLst/>
        </p:spPr>
        <p:txBody>
          <a:bodyPr rot="0" spcFirstLastPara="0" vertOverflow="overflow" horzOverflow="overflow" vert="horz" wrap="square" lIns="0" tIns="14608" rIns="0" bIns="0" numCol="1" spcCol="0" rtlCol="0" fromWordArt="0" anchor="t" anchorCtr="0" forceAA="0" compatLnSpc="1">
            <a:prstTxWarp prst="textNoShape">
              <a:avLst/>
            </a:prstTxWarp>
            <a:spAutoFit/>
          </a:bodyPr>
          <a:lstStyle/>
          <a:p>
            <a:pPr marL="15377" marR="0" lvl="0" indent="0" algn="l" defTabSz="914400" rtl="0" eaLnBrk="1" fontAlgn="auto" latinLnBrk="0" hangingPunct="1">
              <a:lnSpc>
                <a:spcPct val="100000"/>
              </a:lnSpc>
              <a:spcBef>
                <a:spcPts val="115"/>
              </a:spcBef>
              <a:spcAft>
                <a:spcPts val="0"/>
              </a:spcAft>
              <a:buClrTx/>
              <a:buSzTx/>
              <a:buFontTx/>
              <a:buNone/>
              <a:tabLst/>
              <a:defRPr/>
            </a:pPr>
            <a:r>
              <a:rPr lang="en-GB" sz="1271" kern="1200">
                <a:solidFill>
                  <a:srgbClr val="FFFFFF"/>
                </a:solidFill>
                <a:ea typeface="+mn-ea"/>
              </a:rPr>
              <a:t>SOCIAL</a:t>
            </a:r>
            <a:r>
              <a:rPr lang="en-GB" sz="1271" kern="1200" spc="-67">
                <a:solidFill>
                  <a:srgbClr val="FFFFFF"/>
                </a:solidFill>
                <a:ea typeface="+mn-ea"/>
              </a:rPr>
              <a:t> </a:t>
            </a:r>
            <a:r>
              <a:rPr lang="en-GB" sz="1271" kern="1200">
                <a:solidFill>
                  <a:srgbClr val="FFFFFF"/>
                </a:solidFill>
                <a:ea typeface="+mn-ea"/>
              </a:rPr>
              <a:t>VALUE</a:t>
            </a:r>
            <a:r>
              <a:rPr lang="en-GB" sz="1271" kern="1200" spc="-54">
                <a:solidFill>
                  <a:srgbClr val="FFFFFF"/>
                </a:solidFill>
                <a:ea typeface="+mn-ea"/>
              </a:rPr>
              <a:t> </a:t>
            </a:r>
            <a:r>
              <a:rPr lang="en-GB" sz="1271" kern="1200" spc="-36">
                <a:solidFill>
                  <a:srgbClr val="FFFFFF"/>
                </a:solidFill>
                <a:ea typeface="+mn-ea"/>
              </a:rPr>
              <a:t>PER</a:t>
            </a:r>
            <a:r>
              <a:rPr lang="en-GB" sz="1271" kern="1200" spc="-54">
                <a:solidFill>
                  <a:srgbClr val="FFFFFF"/>
                </a:solidFill>
                <a:ea typeface="+mn-ea"/>
              </a:rPr>
              <a:t> </a:t>
            </a:r>
            <a:r>
              <a:rPr lang="en-GB" sz="1271" kern="1200" spc="-12">
                <a:solidFill>
                  <a:srgbClr val="FFFFFF"/>
                </a:solidFill>
                <a:ea typeface="+mn-ea"/>
              </a:rPr>
              <a:t>PERSON</a:t>
            </a:r>
            <a:endParaRPr lang="en-GB" sz="1271" i="0" kern="1200">
              <a:solidFill>
                <a:schemeClr val="tx1"/>
              </a:solidFill>
              <a:ea typeface="+mn-ea"/>
            </a:endParaRPr>
          </a:p>
        </p:txBody>
      </p:sp>
      <p:sp>
        <p:nvSpPr>
          <p:cNvPr id="51" name="object 51">
            <a:extLst>
              <a:ext uri="{C183D7F6-B498-43B3-948B-1728B52AA6E4}">
                <adec:decorative xmlns:adec="http://schemas.microsoft.com/office/drawing/2017/decorative" val="0"/>
              </a:ext>
            </a:extLst>
          </p:cNvPr>
          <p:cNvSpPr txBox="1"/>
          <p:nvPr/>
        </p:nvSpPr>
        <p:spPr>
          <a:xfrm>
            <a:off x="4426164" y="3018520"/>
            <a:ext cx="5996137" cy="202681"/>
          </a:xfrm>
          <a:prstGeom prst="rect">
            <a:avLst/>
          </a:prstGeom>
        </p:spPr>
        <p:txBody>
          <a:bodyPr vert="horz" wrap="square" lIns="0" tIns="40748" rIns="0" bIns="0" rtlCol="0">
            <a:spAutoFit/>
          </a:bodyPr>
          <a:lstStyle/>
          <a:p>
            <a:pPr marL="15377" marR="6151">
              <a:lnSpc>
                <a:spcPts val="1187"/>
              </a:lnSpc>
              <a:spcBef>
                <a:spcPts val="321"/>
              </a:spcBef>
            </a:pPr>
            <a:r>
              <a:rPr sz="1150" spc="-85">
                <a:solidFill>
                  <a:srgbClr val="255375"/>
                </a:solidFill>
                <a:latin typeface="Arial MT"/>
                <a:cs typeface="Arial MT"/>
              </a:rPr>
              <a:t>Average</a:t>
            </a:r>
            <a:r>
              <a:rPr sz="1150" spc="-30">
                <a:solidFill>
                  <a:srgbClr val="255375"/>
                </a:solidFill>
                <a:latin typeface="Arial MT"/>
                <a:cs typeface="Arial MT"/>
              </a:rPr>
              <a:t> </a:t>
            </a:r>
            <a:r>
              <a:rPr sz="1150" spc="-67">
                <a:solidFill>
                  <a:srgbClr val="255375"/>
                </a:solidFill>
                <a:latin typeface="Arial MT"/>
                <a:cs typeface="Arial MT"/>
              </a:rPr>
              <a:t>social</a:t>
            </a:r>
            <a:r>
              <a:rPr sz="1150" spc="-24">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61">
                <a:solidFill>
                  <a:srgbClr val="255375"/>
                </a:solidFill>
                <a:latin typeface="Arial MT"/>
                <a:cs typeface="Arial MT"/>
              </a:rPr>
              <a:t>generated</a:t>
            </a:r>
            <a:r>
              <a:rPr sz="1150" spc="-24">
                <a:solidFill>
                  <a:srgbClr val="255375"/>
                </a:solidFill>
                <a:latin typeface="Arial MT"/>
                <a:cs typeface="Arial MT"/>
              </a:rPr>
              <a:t> </a:t>
            </a:r>
            <a:r>
              <a:rPr sz="1150" spc="-54">
                <a:solidFill>
                  <a:srgbClr val="255375"/>
                </a:solidFill>
                <a:latin typeface="Arial MT"/>
                <a:cs typeface="Arial MT"/>
              </a:rPr>
              <a:t>by</a:t>
            </a:r>
            <a:r>
              <a:rPr sz="1150" spc="-24">
                <a:solidFill>
                  <a:srgbClr val="255375"/>
                </a:solidFill>
                <a:latin typeface="Arial MT"/>
                <a:cs typeface="Arial MT"/>
              </a:rPr>
              <a:t> </a:t>
            </a:r>
            <a:r>
              <a:rPr sz="1150" spc="-85">
                <a:solidFill>
                  <a:srgbClr val="255375"/>
                </a:solidFill>
                <a:latin typeface="Arial MT"/>
                <a:cs typeface="Arial MT"/>
              </a:rPr>
              <a:t>each</a:t>
            </a:r>
            <a:r>
              <a:rPr sz="1150" spc="-24">
                <a:solidFill>
                  <a:srgbClr val="255375"/>
                </a:solidFill>
                <a:latin typeface="Arial MT"/>
                <a:cs typeface="Arial MT"/>
              </a:rPr>
              <a:t> </a:t>
            </a:r>
            <a:r>
              <a:rPr sz="1150" spc="-54">
                <a:solidFill>
                  <a:srgbClr val="255375"/>
                </a:solidFill>
                <a:latin typeface="Arial MT"/>
                <a:cs typeface="Arial MT"/>
              </a:rPr>
              <a:t>person</a:t>
            </a:r>
            <a:r>
              <a:rPr sz="1150" spc="-24">
                <a:solidFill>
                  <a:srgbClr val="255375"/>
                </a:solidFill>
                <a:latin typeface="Arial MT"/>
                <a:cs typeface="Arial MT"/>
              </a:rPr>
              <a:t> within </a:t>
            </a:r>
            <a:r>
              <a:rPr sz="1150" spc="-36">
                <a:solidFill>
                  <a:srgbClr val="255375"/>
                </a:solidFill>
                <a:latin typeface="Arial MT"/>
                <a:cs typeface="Arial MT"/>
              </a:rPr>
              <a:t>the</a:t>
            </a:r>
            <a:r>
              <a:rPr sz="1150" spc="-24">
                <a:solidFill>
                  <a:srgbClr val="255375"/>
                </a:solidFill>
                <a:latin typeface="Arial MT"/>
                <a:cs typeface="Arial MT"/>
              </a:rPr>
              <a:t> </a:t>
            </a:r>
            <a:r>
              <a:rPr sz="1150" spc="-67">
                <a:solidFill>
                  <a:srgbClr val="255375"/>
                </a:solidFill>
                <a:latin typeface="Arial MT"/>
                <a:cs typeface="Arial MT"/>
              </a:rPr>
              <a:t>selected</a:t>
            </a:r>
            <a:r>
              <a:rPr sz="1150" spc="-30">
                <a:solidFill>
                  <a:srgbClr val="255375"/>
                </a:solidFill>
                <a:latin typeface="Arial MT"/>
                <a:cs typeface="Arial MT"/>
              </a:rPr>
              <a:t> </a:t>
            </a:r>
            <a:r>
              <a:rPr sz="1150" spc="-24">
                <a:solidFill>
                  <a:srgbClr val="255375"/>
                </a:solidFill>
                <a:latin typeface="Arial MT"/>
                <a:cs typeface="Arial MT"/>
              </a:rPr>
              <a:t>time </a:t>
            </a:r>
            <a:r>
              <a:rPr sz="1150" spc="-42">
                <a:solidFill>
                  <a:srgbClr val="255375"/>
                </a:solidFill>
                <a:latin typeface="Arial MT"/>
                <a:cs typeface="Arial MT"/>
              </a:rPr>
              <a:t>period.</a:t>
            </a:r>
            <a:r>
              <a:rPr sz="1150" spc="-24">
                <a:solidFill>
                  <a:srgbClr val="255375"/>
                </a:solidFill>
                <a:latin typeface="Arial MT"/>
                <a:cs typeface="Arial MT"/>
              </a:rPr>
              <a:t> </a:t>
            </a:r>
            <a:r>
              <a:rPr sz="1150" spc="-73">
                <a:solidFill>
                  <a:srgbClr val="255375"/>
                </a:solidFill>
                <a:latin typeface="Arial MT"/>
                <a:cs typeface="Arial MT"/>
              </a:rPr>
              <a:t>This</a:t>
            </a:r>
            <a:r>
              <a:rPr sz="1150" spc="-24">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30">
                <a:solidFill>
                  <a:srgbClr val="255375"/>
                </a:solidFill>
                <a:latin typeface="Arial MT"/>
                <a:cs typeface="Arial MT"/>
              </a:rPr>
              <a:t>is</a:t>
            </a:r>
            <a:r>
              <a:rPr sz="1150" spc="605">
                <a:solidFill>
                  <a:srgbClr val="255375"/>
                </a:solidFill>
                <a:latin typeface="Arial MT"/>
                <a:cs typeface="Arial MT"/>
              </a:rPr>
              <a:t> </a:t>
            </a:r>
            <a:r>
              <a:rPr sz="1150" spc="-61">
                <a:solidFill>
                  <a:srgbClr val="255375"/>
                </a:solidFill>
                <a:latin typeface="Arial MT"/>
                <a:cs typeface="Arial MT"/>
              </a:rPr>
              <a:t>calculated</a:t>
            </a:r>
            <a:r>
              <a:rPr sz="1150" spc="-30">
                <a:solidFill>
                  <a:srgbClr val="255375"/>
                </a:solidFill>
                <a:latin typeface="Arial MT"/>
                <a:cs typeface="Arial MT"/>
              </a:rPr>
              <a:t> </a:t>
            </a:r>
            <a:r>
              <a:rPr sz="1150" spc="-54">
                <a:solidFill>
                  <a:srgbClr val="255375"/>
                </a:solidFill>
                <a:latin typeface="Arial MT"/>
                <a:cs typeface="Arial MT"/>
              </a:rPr>
              <a:t>by</a:t>
            </a:r>
            <a:r>
              <a:rPr sz="1150" spc="-24">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42">
                <a:solidFill>
                  <a:srgbClr val="255375"/>
                </a:solidFill>
                <a:latin typeface="Arial MT"/>
                <a:cs typeface="Arial MT"/>
              </a:rPr>
              <a:t>division</a:t>
            </a:r>
            <a:r>
              <a:rPr sz="1150" spc="-24">
                <a:solidFill>
                  <a:srgbClr val="255375"/>
                </a:solidFill>
                <a:latin typeface="Arial MT"/>
                <a:cs typeface="Arial MT"/>
              </a:rPr>
              <a:t> of</a:t>
            </a:r>
            <a:r>
              <a:rPr sz="1150" spc="-30">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total </a:t>
            </a:r>
            <a:r>
              <a:rPr sz="1150" spc="-67">
                <a:solidFill>
                  <a:srgbClr val="255375"/>
                </a:solidFill>
                <a:latin typeface="Arial MT"/>
                <a:cs typeface="Arial MT"/>
              </a:rPr>
              <a:t>social</a:t>
            </a:r>
            <a:r>
              <a:rPr sz="1150" spc="-30">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54">
                <a:solidFill>
                  <a:srgbClr val="255375"/>
                </a:solidFill>
                <a:latin typeface="Arial MT"/>
                <a:cs typeface="Arial MT"/>
              </a:rPr>
              <a:t>by</a:t>
            </a:r>
            <a:r>
              <a:rPr sz="1150" spc="-30">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a:t>
            </a:r>
            <a:r>
              <a:rPr sz="1150" spc="-36">
                <a:solidFill>
                  <a:srgbClr val="255375"/>
                </a:solidFill>
                <a:latin typeface="Arial MT"/>
                <a:cs typeface="Arial MT"/>
              </a:rPr>
              <a:t>number</a:t>
            </a:r>
            <a:r>
              <a:rPr sz="1150" spc="-24">
                <a:solidFill>
                  <a:srgbClr val="255375"/>
                </a:solidFill>
                <a:latin typeface="Arial MT"/>
                <a:cs typeface="Arial MT"/>
              </a:rPr>
              <a:t> of</a:t>
            </a:r>
            <a:r>
              <a:rPr sz="1150" spc="-30">
                <a:solidFill>
                  <a:srgbClr val="255375"/>
                </a:solidFill>
                <a:latin typeface="Arial MT"/>
                <a:cs typeface="Arial MT"/>
              </a:rPr>
              <a:t> </a:t>
            </a:r>
            <a:r>
              <a:rPr sz="1150" spc="-42">
                <a:solidFill>
                  <a:srgbClr val="255375"/>
                </a:solidFill>
                <a:latin typeface="Arial MT"/>
                <a:cs typeface="Arial MT"/>
              </a:rPr>
              <a:t>participants</a:t>
            </a:r>
            <a:r>
              <a:rPr sz="1150" spc="-24">
                <a:solidFill>
                  <a:srgbClr val="255375"/>
                </a:solidFill>
                <a:latin typeface="Arial MT"/>
                <a:cs typeface="Arial MT"/>
              </a:rPr>
              <a:t> that</a:t>
            </a:r>
            <a:r>
              <a:rPr sz="1150" spc="-30">
                <a:solidFill>
                  <a:srgbClr val="255375"/>
                </a:solidFill>
                <a:latin typeface="Arial MT"/>
                <a:cs typeface="Arial MT"/>
              </a:rPr>
              <a:t> </a:t>
            </a:r>
            <a:r>
              <a:rPr sz="1150" spc="-61">
                <a:solidFill>
                  <a:srgbClr val="255375"/>
                </a:solidFill>
                <a:latin typeface="Arial MT"/>
                <a:cs typeface="Arial MT"/>
              </a:rPr>
              <a:t>generated</a:t>
            </a:r>
            <a:r>
              <a:rPr sz="1150" spc="-24">
                <a:solidFill>
                  <a:srgbClr val="255375"/>
                </a:solidFill>
                <a:latin typeface="Arial MT"/>
                <a:cs typeface="Arial MT"/>
              </a:rPr>
              <a:t> </a:t>
            </a:r>
            <a:r>
              <a:rPr sz="1150" spc="-12">
                <a:solidFill>
                  <a:srgbClr val="255375"/>
                </a:solidFill>
                <a:latin typeface="Arial MT"/>
                <a:cs typeface="Arial MT"/>
              </a:rPr>
              <a:t>social value.</a:t>
            </a:r>
            <a:endParaRPr sz="1150">
              <a:latin typeface="Arial MT"/>
              <a:cs typeface="Arial MT"/>
            </a:endParaRPr>
          </a:p>
        </p:txBody>
      </p:sp>
      <p:sp>
        <p:nvSpPr>
          <p:cNvPr id="53" name="object 53"/>
          <p:cNvSpPr txBox="1"/>
          <p:nvPr/>
        </p:nvSpPr>
        <p:spPr>
          <a:xfrm>
            <a:off x="1945958" y="3951649"/>
            <a:ext cx="1079443"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ACTUAL </a:t>
            </a:r>
            <a:r>
              <a:rPr sz="1090" spc="-12">
                <a:solidFill>
                  <a:srgbClr val="004F73"/>
                </a:solidFill>
                <a:latin typeface="Arial MT"/>
                <a:cs typeface="Arial MT"/>
              </a:rPr>
              <a:t>VALUE</a:t>
            </a:r>
            <a:endParaRPr sz="1090">
              <a:latin typeface="Arial MT"/>
              <a:cs typeface="Arial MT"/>
            </a:endParaRPr>
          </a:p>
        </p:txBody>
      </p:sp>
      <p:sp>
        <p:nvSpPr>
          <p:cNvPr id="54" name="object 54"/>
          <p:cNvSpPr txBox="1"/>
          <p:nvPr/>
        </p:nvSpPr>
        <p:spPr>
          <a:xfrm>
            <a:off x="2032097" y="4400542"/>
            <a:ext cx="866476" cy="150312"/>
          </a:xfrm>
          <a:prstGeom prst="rect">
            <a:avLst/>
          </a:prstGeom>
        </p:spPr>
        <p:txBody>
          <a:bodyPr vert="horz" wrap="square" lIns="0" tIns="15377" rIns="0" bIns="0" rtlCol="0">
            <a:spAutoFit/>
          </a:bodyPr>
          <a:lstStyle/>
          <a:p>
            <a:pPr marL="15377">
              <a:lnSpc>
                <a:spcPct val="100000"/>
              </a:lnSpc>
              <a:spcBef>
                <a:spcPts val="121"/>
              </a:spcBef>
            </a:pPr>
            <a:r>
              <a:rPr sz="1635" spc="-12">
                <a:solidFill>
                  <a:srgbClr val="3FA720"/>
                </a:solidFill>
                <a:latin typeface="Arial MT"/>
                <a:cs typeface="Arial MT"/>
              </a:rPr>
              <a:t>302.82%</a:t>
            </a:r>
            <a:endParaRPr sz="1635">
              <a:latin typeface="Arial MT"/>
              <a:cs typeface="Arial MT"/>
            </a:endParaRPr>
          </a:p>
        </p:txBody>
      </p:sp>
      <p:sp>
        <p:nvSpPr>
          <p:cNvPr id="55" name="object 55"/>
          <p:cNvSpPr txBox="1"/>
          <p:nvPr/>
        </p:nvSpPr>
        <p:spPr>
          <a:xfrm>
            <a:off x="3344659" y="3951649"/>
            <a:ext cx="1190924"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SV</a:t>
            </a:r>
            <a:r>
              <a:rPr sz="1090" spc="18">
                <a:solidFill>
                  <a:srgbClr val="004F73"/>
                </a:solidFill>
                <a:latin typeface="Arial MT"/>
                <a:cs typeface="Arial MT"/>
              </a:rPr>
              <a:t> </a:t>
            </a:r>
            <a:r>
              <a:rPr sz="1090">
                <a:solidFill>
                  <a:srgbClr val="004F73"/>
                </a:solidFill>
                <a:latin typeface="Arial MT"/>
                <a:cs typeface="Arial MT"/>
              </a:rPr>
              <a:t>INDEX</a:t>
            </a:r>
            <a:r>
              <a:rPr sz="1090" spc="24">
                <a:solidFill>
                  <a:srgbClr val="004F73"/>
                </a:solidFill>
                <a:latin typeface="Arial MT"/>
                <a:cs typeface="Arial MT"/>
              </a:rPr>
              <a:t> </a:t>
            </a:r>
            <a:r>
              <a:rPr sz="1090" spc="-30">
                <a:solidFill>
                  <a:srgbClr val="004F73"/>
                </a:solidFill>
                <a:latin typeface="Arial MT"/>
                <a:cs typeface="Arial MT"/>
              </a:rPr>
              <a:t>SCORE</a:t>
            </a:r>
            <a:endParaRPr sz="1090">
              <a:latin typeface="Arial MT"/>
              <a:cs typeface="Arial MT"/>
            </a:endParaRPr>
          </a:p>
        </p:txBody>
      </p:sp>
      <p:pic>
        <p:nvPicPr>
          <p:cNvPr id="56" name="object 56">
            <a:extLst>
              <a:ext uri="{C183D7F6-B498-43B3-948B-1728B52AA6E4}">
                <adec:decorative xmlns:adec="http://schemas.microsoft.com/office/drawing/2017/decorative" val="1"/>
              </a:ext>
            </a:extLst>
          </p:cNvPr>
          <p:cNvPicPr/>
          <p:nvPr/>
        </p:nvPicPr>
        <p:blipFill>
          <a:blip r:embed="rId9" cstate="email">
            <a:extLst>
              <a:ext uri="{28A0092B-C50C-407E-A947-70E740481C1C}">
                <a14:useLocalDpi xmlns:a14="http://schemas.microsoft.com/office/drawing/2010/main"/>
              </a:ext>
            </a:extLst>
          </a:blip>
          <a:stretch>
            <a:fillRect/>
          </a:stretch>
        </p:blipFill>
        <p:spPr>
          <a:xfrm>
            <a:off x="3333220" y="4218761"/>
            <a:ext cx="1173805" cy="1173804"/>
          </a:xfrm>
          <a:prstGeom prst="rect">
            <a:avLst/>
          </a:prstGeom>
        </p:spPr>
      </p:pic>
      <p:sp>
        <p:nvSpPr>
          <p:cNvPr id="57" name="object 57"/>
          <p:cNvSpPr txBox="1"/>
          <p:nvPr/>
        </p:nvSpPr>
        <p:spPr>
          <a:xfrm>
            <a:off x="3708310" y="4622576"/>
            <a:ext cx="422859" cy="175598"/>
          </a:xfrm>
          <a:prstGeom prst="rect">
            <a:avLst/>
          </a:prstGeom>
        </p:spPr>
        <p:txBody>
          <a:bodyPr vert="horz" wrap="square" lIns="0" tIns="13839" rIns="0" bIns="0" rtlCol="0">
            <a:spAutoFit/>
          </a:bodyPr>
          <a:lstStyle/>
          <a:p>
            <a:pPr marL="15377">
              <a:lnSpc>
                <a:spcPct val="100000"/>
              </a:lnSpc>
              <a:spcBef>
                <a:spcPts val="109"/>
              </a:spcBef>
            </a:pPr>
            <a:r>
              <a:rPr sz="1937" spc="-79">
                <a:solidFill>
                  <a:srgbClr val="52A8B9"/>
                </a:solidFill>
                <a:latin typeface="Microsoft JhengHei"/>
                <a:cs typeface="Microsoft JhengHei"/>
              </a:rPr>
              <a:t>100</a:t>
            </a:r>
            <a:endParaRPr sz="1937">
              <a:latin typeface="Microsoft JhengHei"/>
              <a:cs typeface="Microsoft JhengHei"/>
            </a:endParaRPr>
          </a:p>
        </p:txBody>
      </p:sp>
      <p:grpSp>
        <p:nvGrpSpPr>
          <p:cNvPr id="58" name="object 58">
            <a:extLst>
              <a:ext uri="{C183D7F6-B498-43B3-948B-1728B52AA6E4}">
                <adec:decorative xmlns:adec="http://schemas.microsoft.com/office/drawing/2017/decorative" val="1"/>
              </a:ext>
            </a:extLst>
          </p:cNvPr>
          <p:cNvGrpSpPr/>
          <p:nvPr/>
        </p:nvGrpSpPr>
        <p:grpSpPr>
          <a:xfrm>
            <a:off x="3187507" y="3708763"/>
            <a:ext cx="7277783" cy="1942844"/>
            <a:chOff x="1604650" y="3063163"/>
            <a:chExt cx="6010910" cy="1604645"/>
          </a:xfrm>
        </p:grpSpPr>
        <p:sp>
          <p:nvSpPr>
            <p:cNvPr id="59" name="object 59"/>
            <p:cNvSpPr/>
            <p:nvPr/>
          </p:nvSpPr>
          <p:spPr>
            <a:xfrm>
              <a:off x="1604650" y="3063163"/>
              <a:ext cx="6985" cy="1604645"/>
            </a:xfrm>
            <a:custGeom>
              <a:avLst/>
              <a:gdLst/>
              <a:ahLst/>
              <a:cxnLst/>
              <a:rect l="l" t="t" r="r" b="b"/>
              <a:pathLst>
                <a:path w="6984"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sp>
          <p:nvSpPr>
            <p:cNvPr id="60" name="object 60"/>
            <p:cNvSpPr/>
            <p:nvPr/>
          </p:nvSpPr>
          <p:spPr>
            <a:xfrm>
              <a:off x="2808137" y="3196884"/>
              <a:ext cx="4807585" cy="1471295"/>
            </a:xfrm>
            <a:custGeom>
              <a:avLst/>
              <a:gdLst/>
              <a:ahLst/>
              <a:cxnLst/>
              <a:rect l="l" t="t" r="r" b="b"/>
              <a:pathLst>
                <a:path w="4807584" h="1471295">
                  <a:moveTo>
                    <a:pt x="4807264" y="1470929"/>
                  </a:moveTo>
                  <a:lnTo>
                    <a:pt x="0" y="1470929"/>
                  </a:lnTo>
                  <a:lnTo>
                    <a:pt x="0" y="0"/>
                  </a:lnTo>
                  <a:lnTo>
                    <a:pt x="4807264" y="0"/>
                  </a:lnTo>
                  <a:lnTo>
                    <a:pt x="4807264" y="1470929"/>
                  </a:lnTo>
                  <a:close/>
                </a:path>
              </a:pathLst>
            </a:custGeom>
            <a:solidFill>
              <a:srgbClr val="FFFFFF"/>
            </a:solidFill>
          </p:spPr>
          <p:txBody>
            <a:bodyPr wrap="square" lIns="0" tIns="0" rIns="0" bIns="0" rtlCol="0"/>
            <a:lstStyle/>
            <a:p>
              <a:endParaRPr/>
            </a:p>
          </p:txBody>
        </p:sp>
        <p:sp>
          <p:nvSpPr>
            <p:cNvPr id="61" name="object 61"/>
            <p:cNvSpPr/>
            <p:nvPr/>
          </p:nvSpPr>
          <p:spPr>
            <a:xfrm>
              <a:off x="2945201" y="3491070"/>
              <a:ext cx="454659" cy="662305"/>
            </a:xfrm>
            <a:custGeom>
              <a:avLst/>
              <a:gdLst/>
              <a:ahLst/>
              <a:cxnLst/>
              <a:rect l="l" t="t" r="r" b="b"/>
              <a:pathLst>
                <a:path w="454660" h="662304">
                  <a:moveTo>
                    <a:pt x="0" y="0"/>
                  </a:moveTo>
                  <a:lnTo>
                    <a:pt x="0" y="661918"/>
                  </a:lnTo>
                </a:path>
                <a:path w="454660" h="662304">
                  <a:moveTo>
                    <a:pt x="454650" y="0"/>
                  </a:moveTo>
                  <a:lnTo>
                    <a:pt x="454650" y="661918"/>
                  </a:lnTo>
                </a:path>
              </a:pathLst>
            </a:custGeom>
            <a:ln w="6686">
              <a:solidFill>
                <a:srgbClr val="E6E6E6"/>
              </a:solidFill>
            </a:ln>
          </p:spPr>
          <p:txBody>
            <a:bodyPr wrap="square" lIns="0" tIns="0" rIns="0" bIns="0" rtlCol="0"/>
            <a:lstStyle/>
            <a:p>
              <a:endParaRPr/>
            </a:p>
          </p:txBody>
        </p:sp>
        <p:sp>
          <p:nvSpPr>
            <p:cNvPr id="62" name="object 62"/>
            <p:cNvSpPr/>
            <p:nvPr/>
          </p:nvSpPr>
          <p:spPr>
            <a:xfrm>
              <a:off x="3861189" y="3491070"/>
              <a:ext cx="0" cy="662305"/>
            </a:xfrm>
            <a:custGeom>
              <a:avLst/>
              <a:gdLst/>
              <a:ahLst/>
              <a:cxnLst/>
              <a:rect l="l" t="t" r="r" b="b"/>
              <a:pathLst>
                <a:path h="662304">
                  <a:moveTo>
                    <a:pt x="0" y="491424"/>
                  </a:moveTo>
                  <a:lnTo>
                    <a:pt x="0" y="661918"/>
                  </a:lnTo>
                </a:path>
                <a:path h="662304">
                  <a:moveTo>
                    <a:pt x="0" y="0"/>
                  </a:moveTo>
                  <a:lnTo>
                    <a:pt x="0" y="170494"/>
                  </a:lnTo>
                </a:path>
              </a:pathLst>
            </a:custGeom>
            <a:ln w="6686">
              <a:solidFill>
                <a:srgbClr val="E6E6E6"/>
              </a:solidFill>
            </a:ln>
          </p:spPr>
          <p:txBody>
            <a:bodyPr wrap="square" lIns="0" tIns="0" rIns="0" bIns="0" rtlCol="0"/>
            <a:lstStyle/>
            <a:p>
              <a:endParaRPr/>
            </a:p>
          </p:txBody>
        </p:sp>
        <p:sp>
          <p:nvSpPr>
            <p:cNvPr id="63" name="object 63"/>
            <p:cNvSpPr/>
            <p:nvPr/>
          </p:nvSpPr>
          <p:spPr>
            <a:xfrm>
              <a:off x="4322526" y="3491070"/>
              <a:ext cx="3229610" cy="662305"/>
            </a:xfrm>
            <a:custGeom>
              <a:avLst/>
              <a:gdLst/>
              <a:ahLst/>
              <a:cxnLst/>
              <a:rect l="l" t="t" r="r" b="b"/>
              <a:pathLst>
                <a:path w="3229609" h="662304">
                  <a:moveTo>
                    <a:pt x="0" y="0"/>
                  </a:moveTo>
                  <a:lnTo>
                    <a:pt x="0" y="661918"/>
                  </a:lnTo>
                </a:path>
                <a:path w="3229609" h="662304">
                  <a:moveTo>
                    <a:pt x="461336" y="0"/>
                  </a:moveTo>
                  <a:lnTo>
                    <a:pt x="461336" y="661918"/>
                  </a:lnTo>
                </a:path>
                <a:path w="3229609" h="662304">
                  <a:moveTo>
                    <a:pt x="922673" y="0"/>
                  </a:moveTo>
                  <a:lnTo>
                    <a:pt x="922673" y="661918"/>
                  </a:lnTo>
                </a:path>
                <a:path w="3229609" h="662304">
                  <a:moveTo>
                    <a:pt x="1384010" y="0"/>
                  </a:moveTo>
                  <a:lnTo>
                    <a:pt x="1384010" y="661918"/>
                  </a:lnTo>
                </a:path>
                <a:path w="3229609" h="662304">
                  <a:moveTo>
                    <a:pt x="1845347" y="0"/>
                  </a:moveTo>
                  <a:lnTo>
                    <a:pt x="1845347" y="661918"/>
                  </a:lnTo>
                </a:path>
                <a:path w="3229609" h="662304">
                  <a:moveTo>
                    <a:pt x="2306684" y="0"/>
                  </a:moveTo>
                  <a:lnTo>
                    <a:pt x="2306684" y="661918"/>
                  </a:lnTo>
                </a:path>
                <a:path w="3229609" h="662304">
                  <a:moveTo>
                    <a:pt x="2768021" y="0"/>
                  </a:moveTo>
                  <a:lnTo>
                    <a:pt x="2768021" y="661918"/>
                  </a:lnTo>
                </a:path>
                <a:path w="3229609" h="662304">
                  <a:moveTo>
                    <a:pt x="3229358" y="0"/>
                  </a:moveTo>
                  <a:lnTo>
                    <a:pt x="3229358" y="661918"/>
                  </a:lnTo>
                </a:path>
              </a:pathLst>
            </a:custGeom>
            <a:ln w="6686">
              <a:solidFill>
                <a:srgbClr val="E6E6E6"/>
              </a:solidFill>
            </a:ln>
          </p:spPr>
          <p:txBody>
            <a:bodyPr wrap="square" lIns="0" tIns="0" rIns="0" bIns="0" rtlCol="0"/>
            <a:lstStyle/>
            <a:p>
              <a:endParaRPr/>
            </a:p>
          </p:txBody>
        </p:sp>
        <p:sp>
          <p:nvSpPr>
            <p:cNvPr id="64" name="object 64"/>
            <p:cNvSpPr/>
            <p:nvPr/>
          </p:nvSpPr>
          <p:spPr>
            <a:xfrm>
              <a:off x="2874998" y="3491070"/>
              <a:ext cx="70485" cy="662305"/>
            </a:xfrm>
            <a:custGeom>
              <a:avLst/>
              <a:gdLst/>
              <a:ahLst/>
              <a:cxnLst/>
              <a:rect l="l" t="t" r="r" b="b"/>
              <a:pathLst>
                <a:path w="70485" h="662304">
                  <a:moveTo>
                    <a:pt x="66860" y="330959"/>
                  </a:moveTo>
                  <a:lnTo>
                    <a:pt x="0" y="330959"/>
                  </a:lnTo>
                </a:path>
                <a:path w="70485" h="662304">
                  <a:moveTo>
                    <a:pt x="70203" y="0"/>
                  </a:moveTo>
                  <a:lnTo>
                    <a:pt x="70203" y="661918"/>
                  </a:lnTo>
                </a:path>
              </a:pathLst>
            </a:custGeom>
            <a:ln w="6686">
              <a:solidFill>
                <a:srgbClr val="333333"/>
              </a:solidFill>
            </a:ln>
          </p:spPr>
          <p:txBody>
            <a:bodyPr wrap="square" lIns="0" tIns="0" rIns="0" bIns="0" rtlCol="0"/>
            <a:lstStyle/>
            <a:p>
              <a:endParaRPr/>
            </a:p>
          </p:txBody>
        </p:sp>
      </p:grpSp>
      <p:sp>
        <p:nvSpPr>
          <p:cNvPr id="65" name="object 65">
            <a:extLst>
              <a:ext uri="{C183D7F6-B498-43B3-948B-1728B52AA6E4}">
                <adec:decorative xmlns:adec="http://schemas.microsoft.com/office/drawing/2017/decorative" val="1"/>
              </a:ext>
            </a:extLst>
          </p:cNvPr>
          <p:cNvSpPr txBox="1"/>
          <p:nvPr/>
        </p:nvSpPr>
        <p:spPr>
          <a:xfrm>
            <a:off x="7552408" y="5036197"/>
            <a:ext cx="101486" cy="86471"/>
          </a:xfrm>
          <a:prstGeom prst="rect">
            <a:avLst/>
          </a:prstGeom>
        </p:spPr>
        <p:txBody>
          <a:bodyPr vert="horz" wrap="square" lIns="0" tIns="13839" rIns="0" bIns="0" rtlCol="0">
            <a:spAutoFit/>
          </a:bodyPr>
          <a:lstStyle/>
          <a:p>
            <a:pPr>
              <a:lnSpc>
                <a:spcPct val="100000"/>
              </a:lnSpc>
              <a:spcBef>
                <a:spcPts val="109"/>
              </a:spcBef>
            </a:pPr>
            <a:r>
              <a:rPr sz="908" spc="-73">
                <a:solidFill>
                  <a:srgbClr val="666666"/>
                </a:solidFill>
                <a:latin typeface="Arial MT"/>
                <a:cs typeface="Arial MT"/>
              </a:rPr>
              <a:t>%</a:t>
            </a:r>
            <a:endParaRPr sz="908">
              <a:latin typeface="Arial MT"/>
              <a:cs typeface="Arial MT"/>
            </a:endParaRPr>
          </a:p>
        </p:txBody>
      </p:sp>
      <p:pic>
        <p:nvPicPr>
          <p:cNvPr id="66" name="object 66">
            <a:extLst>
              <a:ext uri="{C183D7F6-B498-43B3-948B-1728B52AA6E4}">
                <adec:decorative xmlns:adec="http://schemas.microsoft.com/office/drawing/2017/decorative" val="1"/>
              </a:ext>
            </a:extLst>
          </p:cNvPr>
          <p:cNvPicPr/>
          <p:nvPr/>
        </p:nvPicPr>
        <p:blipFill>
          <a:blip r:embed="rId10" cstate="email">
            <a:extLst>
              <a:ext uri="{28A0092B-C50C-407E-A947-70E740481C1C}">
                <a14:useLocalDpi xmlns:a14="http://schemas.microsoft.com/office/drawing/2010/main"/>
              </a:ext>
            </a:extLst>
          </a:blip>
          <a:stretch>
            <a:fillRect/>
          </a:stretch>
        </p:blipFill>
        <p:spPr>
          <a:xfrm>
            <a:off x="4954839" y="4429236"/>
            <a:ext cx="4903119" cy="396665"/>
          </a:xfrm>
          <a:prstGeom prst="rect">
            <a:avLst/>
          </a:prstGeom>
        </p:spPr>
      </p:pic>
      <p:sp>
        <p:nvSpPr>
          <p:cNvPr id="67" name="object 67"/>
          <p:cNvSpPr txBox="1"/>
          <p:nvPr/>
        </p:nvSpPr>
        <p:spPr>
          <a:xfrm>
            <a:off x="5866213" y="3894983"/>
            <a:ext cx="3401322" cy="103056"/>
          </a:xfrm>
          <a:prstGeom prst="rect">
            <a:avLst/>
          </a:prstGeom>
        </p:spPr>
        <p:txBody>
          <a:bodyPr vert="horz" wrap="square" lIns="0" tIns="15377" rIns="0" bIns="0" rtlCol="0">
            <a:spAutoFit/>
          </a:bodyPr>
          <a:lstStyle/>
          <a:p>
            <a:pPr>
              <a:lnSpc>
                <a:spcPct val="100000"/>
              </a:lnSpc>
              <a:spcBef>
                <a:spcPts val="121"/>
              </a:spcBef>
            </a:pPr>
            <a:r>
              <a:rPr sz="1090">
                <a:solidFill>
                  <a:srgbClr val="293140"/>
                </a:solidFill>
                <a:latin typeface="Arial MT"/>
                <a:cs typeface="Arial MT"/>
              </a:rPr>
              <a:t>SOCIAL</a:t>
            </a:r>
            <a:r>
              <a:rPr sz="1090" spc="-18">
                <a:solidFill>
                  <a:srgbClr val="293140"/>
                </a:solidFill>
                <a:latin typeface="Arial MT"/>
                <a:cs typeface="Arial MT"/>
              </a:rPr>
              <a:t> </a:t>
            </a:r>
            <a:r>
              <a:rPr sz="1090">
                <a:solidFill>
                  <a:srgbClr val="293140"/>
                </a:solidFill>
                <a:latin typeface="Arial MT"/>
                <a:cs typeface="Arial MT"/>
              </a:rPr>
              <a:t>VALUE</a:t>
            </a:r>
            <a:r>
              <a:rPr sz="1090" spc="-12">
                <a:solidFill>
                  <a:srgbClr val="293140"/>
                </a:solidFill>
                <a:latin typeface="Arial MT"/>
                <a:cs typeface="Arial MT"/>
              </a:rPr>
              <a:t> </a:t>
            </a:r>
            <a:r>
              <a:rPr sz="1090">
                <a:solidFill>
                  <a:srgbClr val="293140"/>
                </a:solidFill>
                <a:latin typeface="Arial MT"/>
                <a:cs typeface="Arial MT"/>
              </a:rPr>
              <a:t>CHANGE</a:t>
            </a:r>
            <a:r>
              <a:rPr sz="1090" spc="-12">
                <a:solidFill>
                  <a:srgbClr val="293140"/>
                </a:solidFill>
                <a:latin typeface="Arial MT"/>
                <a:cs typeface="Arial MT"/>
              </a:rPr>
              <a:t> (%) </a:t>
            </a:r>
            <a:r>
              <a:rPr sz="1090" spc="-24">
                <a:solidFill>
                  <a:srgbClr val="293140"/>
                </a:solidFill>
                <a:latin typeface="Arial MT"/>
                <a:cs typeface="Arial MT"/>
              </a:rPr>
              <a:t>YoY</a:t>
            </a:r>
            <a:r>
              <a:rPr sz="1090" spc="-12">
                <a:solidFill>
                  <a:srgbClr val="293140"/>
                </a:solidFill>
                <a:latin typeface="Arial MT"/>
                <a:cs typeface="Arial MT"/>
              </a:rPr>
              <a:t> </a:t>
            </a:r>
            <a:r>
              <a:rPr sz="1090" spc="-36">
                <a:solidFill>
                  <a:srgbClr val="293140"/>
                </a:solidFill>
                <a:latin typeface="Arial MT"/>
                <a:cs typeface="Arial MT"/>
              </a:rPr>
              <a:t>(SECTOR</a:t>
            </a:r>
            <a:r>
              <a:rPr sz="1090" spc="-12">
                <a:solidFill>
                  <a:srgbClr val="293140"/>
                </a:solidFill>
                <a:latin typeface="Arial MT"/>
                <a:cs typeface="Arial MT"/>
              </a:rPr>
              <a:t> GRAPH)</a:t>
            </a:r>
            <a:endParaRPr sz="1090">
              <a:latin typeface="Arial MT"/>
              <a:cs typeface="Arial MT"/>
            </a:endParaRPr>
          </a:p>
        </p:txBody>
      </p:sp>
      <p:sp>
        <p:nvSpPr>
          <p:cNvPr id="80" name="object 80"/>
          <p:cNvSpPr txBox="1"/>
          <p:nvPr/>
        </p:nvSpPr>
        <p:spPr>
          <a:xfrm>
            <a:off x="9017954" y="5319530"/>
            <a:ext cx="645052"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Top</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68" name="object 68"/>
          <p:cNvSpPr txBox="1"/>
          <p:nvPr/>
        </p:nvSpPr>
        <p:spPr>
          <a:xfrm>
            <a:off x="9428963" y="4551739"/>
            <a:ext cx="400563" cy="74128"/>
          </a:xfrm>
          <a:prstGeom prst="rect">
            <a:avLst/>
          </a:prstGeom>
        </p:spPr>
        <p:txBody>
          <a:bodyPr vert="horz" wrap="square" lIns="0" tIns="19990" rIns="0" bIns="0" rtlCol="0">
            <a:spAutoFit/>
          </a:bodyPr>
          <a:lstStyle/>
          <a:p>
            <a:pPr>
              <a:lnSpc>
                <a:spcPct val="100000"/>
              </a:lnSpc>
              <a:spcBef>
                <a:spcPts val="157"/>
              </a:spcBef>
            </a:pPr>
            <a:r>
              <a:rPr sz="726" spc="-12">
                <a:latin typeface="Arial MT"/>
                <a:cs typeface="Arial MT"/>
              </a:rPr>
              <a:t>%275.28</a:t>
            </a:r>
            <a:endParaRPr sz="726">
              <a:latin typeface="Arial MT"/>
              <a:cs typeface="Arial MT"/>
            </a:endParaRPr>
          </a:p>
        </p:txBody>
      </p:sp>
      <p:sp>
        <p:nvSpPr>
          <p:cNvPr id="71" name="object 71"/>
          <p:cNvSpPr txBox="1"/>
          <p:nvPr/>
        </p:nvSpPr>
        <p:spPr>
          <a:xfrm>
            <a:off x="5632259" y="5319530"/>
            <a:ext cx="857250"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Bottom</a:t>
            </a:r>
            <a:r>
              <a:rPr sz="908" spc="127">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86" name="object 70">
            <a:extLst>
              <a:ext uri="{FF2B5EF4-FFF2-40B4-BE49-F238E27FC236}">
                <a16:creationId xmlns:a16="http://schemas.microsoft.com/office/drawing/2014/main" id="{AC143FB1-4B12-2C7F-C1D2-82BB6F90005A}"/>
              </a:ext>
            </a:extLst>
          </p:cNvPr>
          <p:cNvSpPr txBox="1"/>
          <p:nvPr/>
        </p:nvSpPr>
        <p:spPr>
          <a:xfrm>
            <a:off x="6054582" y="4551739"/>
            <a:ext cx="709634" cy="74128"/>
          </a:xfrm>
          <a:prstGeom prst="rect">
            <a:avLst/>
          </a:prstGeom>
        </p:spPr>
        <p:txBody>
          <a:bodyPr vert="horz" wrap="square" lIns="0" tIns="19990" rIns="0" bIns="0" rtlCol="0">
            <a:spAutoFit/>
          </a:bodyPr>
          <a:lstStyle/>
          <a:p>
            <a:pPr>
              <a:lnSpc>
                <a:spcPct val="100000"/>
              </a:lnSpc>
              <a:spcBef>
                <a:spcPts val="157"/>
              </a:spcBef>
            </a:pPr>
            <a:r>
              <a:rPr lang="en-GB" sz="726">
                <a:latin typeface="Arial MT"/>
                <a:cs typeface="Arial MT"/>
              </a:rPr>
              <a:t>%-98.90</a:t>
            </a:r>
          </a:p>
        </p:txBody>
      </p:sp>
      <p:sp>
        <p:nvSpPr>
          <p:cNvPr id="78" name="object 78"/>
          <p:cNvSpPr txBox="1"/>
          <p:nvPr/>
        </p:nvSpPr>
        <p:spPr>
          <a:xfrm>
            <a:off x="6807961" y="5319530"/>
            <a:ext cx="847255" cy="86471"/>
          </a:xfrm>
          <a:prstGeom prst="rect">
            <a:avLst/>
          </a:prstGeom>
        </p:spPr>
        <p:txBody>
          <a:bodyPr vert="horz" wrap="square" lIns="0" tIns="13839" rIns="0" bIns="0" rtlCol="0">
            <a:spAutoFit/>
          </a:bodyPr>
          <a:lstStyle/>
          <a:p>
            <a:pPr>
              <a:lnSpc>
                <a:spcPct val="100000"/>
              </a:lnSpc>
              <a:spcBef>
                <a:spcPts val="109"/>
              </a:spcBef>
            </a:pPr>
            <a:r>
              <a:rPr sz="908">
                <a:solidFill>
                  <a:srgbClr val="333333"/>
                </a:solidFill>
                <a:latin typeface="Arial MT"/>
                <a:cs typeface="Arial MT"/>
              </a:rPr>
              <a:t>Second</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69" name="object 69"/>
          <p:cNvSpPr txBox="1"/>
          <p:nvPr/>
        </p:nvSpPr>
        <p:spPr>
          <a:xfrm>
            <a:off x="4960432" y="4551739"/>
            <a:ext cx="389030" cy="74128"/>
          </a:xfrm>
          <a:prstGeom prst="rect">
            <a:avLst/>
          </a:prstGeom>
        </p:spPr>
        <p:txBody>
          <a:bodyPr vert="horz" wrap="square" lIns="0" tIns="19990" rIns="0" bIns="0" rtlCol="0">
            <a:spAutoFit/>
          </a:bodyPr>
          <a:lstStyle/>
          <a:p>
            <a:pPr>
              <a:lnSpc>
                <a:spcPct val="100000"/>
              </a:lnSpc>
              <a:spcBef>
                <a:spcPts val="157"/>
              </a:spcBef>
            </a:pPr>
            <a:r>
              <a:rPr sz="726">
                <a:latin typeface="Arial MT"/>
                <a:cs typeface="Arial MT"/>
              </a:rPr>
              <a:t>%-</a:t>
            </a:r>
            <a:r>
              <a:rPr sz="726" spc="-12">
                <a:latin typeface="Arial MT"/>
                <a:cs typeface="Arial MT"/>
              </a:rPr>
              <a:t>26.09</a:t>
            </a:r>
            <a:endParaRPr sz="726">
              <a:latin typeface="Arial MT"/>
              <a:cs typeface="Arial MT"/>
            </a:endParaRPr>
          </a:p>
        </p:txBody>
      </p:sp>
      <p:sp>
        <p:nvSpPr>
          <p:cNvPr id="79" name="object 79"/>
          <p:cNvSpPr txBox="1"/>
          <p:nvPr/>
        </p:nvSpPr>
        <p:spPr>
          <a:xfrm>
            <a:off x="7973925" y="5319530"/>
            <a:ext cx="725779" cy="86471"/>
          </a:xfrm>
          <a:prstGeom prst="rect">
            <a:avLst/>
          </a:prstGeom>
        </p:spPr>
        <p:txBody>
          <a:bodyPr vert="horz" wrap="square" lIns="0" tIns="13839" rIns="0" bIns="0" rtlCol="0">
            <a:spAutoFit/>
          </a:bodyPr>
          <a:lstStyle/>
          <a:p>
            <a:pPr>
              <a:lnSpc>
                <a:spcPct val="100000"/>
              </a:lnSpc>
              <a:spcBef>
                <a:spcPts val="109"/>
              </a:spcBef>
            </a:pPr>
            <a:r>
              <a:rPr sz="908">
                <a:solidFill>
                  <a:srgbClr val="333333"/>
                </a:solidFill>
                <a:latin typeface="Arial MT"/>
                <a:cs typeface="Arial MT"/>
              </a:rPr>
              <a:t>Third</a:t>
            </a:r>
            <a:r>
              <a:rPr sz="908" spc="6">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70" name="object 70"/>
          <p:cNvSpPr txBox="1"/>
          <p:nvPr/>
        </p:nvSpPr>
        <p:spPr>
          <a:xfrm>
            <a:off x="6450383" y="4551739"/>
            <a:ext cx="709634" cy="74128"/>
          </a:xfrm>
          <a:prstGeom prst="rect">
            <a:avLst/>
          </a:prstGeom>
        </p:spPr>
        <p:txBody>
          <a:bodyPr vert="horz" wrap="square" lIns="0" tIns="19990" rIns="0" bIns="0" rtlCol="0">
            <a:spAutoFit/>
          </a:bodyPr>
          <a:lstStyle/>
          <a:p>
            <a:pPr>
              <a:lnSpc>
                <a:spcPct val="100000"/>
              </a:lnSpc>
              <a:spcBef>
                <a:spcPts val="157"/>
              </a:spcBef>
            </a:pPr>
            <a:r>
              <a:rPr lang="en-GB" sz="726" spc="-12">
                <a:latin typeface="Arial MT"/>
                <a:cs typeface="Arial MT"/>
              </a:rPr>
              <a:t>%27.13</a:t>
            </a:r>
            <a:endParaRPr lang="en-GB" sz="726">
              <a:latin typeface="Arial MT"/>
              <a:cs typeface="Arial MT"/>
            </a:endParaRPr>
          </a:p>
        </p:txBody>
      </p:sp>
      <p:grpSp>
        <p:nvGrpSpPr>
          <p:cNvPr id="72" name="object 72">
            <a:extLst>
              <a:ext uri="{C183D7F6-B498-43B3-948B-1728B52AA6E4}">
                <adec:decorative xmlns:adec="http://schemas.microsoft.com/office/drawing/2017/decorative" val="1"/>
              </a:ext>
            </a:extLst>
          </p:cNvPr>
          <p:cNvGrpSpPr/>
          <p:nvPr/>
        </p:nvGrpSpPr>
        <p:grpSpPr>
          <a:xfrm>
            <a:off x="4636548" y="3708763"/>
            <a:ext cx="4325461" cy="1942844"/>
            <a:chOff x="2801451" y="3063163"/>
            <a:chExt cx="3572510" cy="1604645"/>
          </a:xfrm>
        </p:grpSpPr>
        <p:pic>
          <p:nvPicPr>
            <p:cNvPr id="73" name="object 73"/>
            <p:cNvPicPr/>
            <p:nvPr/>
          </p:nvPicPr>
          <p:blipFill>
            <a:blip r:embed="rId5" cstate="email">
              <a:extLst>
                <a:ext uri="{28A0092B-C50C-407E-A947-70E740481C1C}">
                  <a14:useLocalDpi xmlns:a14="http://schemas.microsoft.com/office/drawing/2010/main"/>
                </a:ext>
              </a:extLst>
            </a:blip>
            <a:stretch>
              <a:fillRect/>
            </a:stretch>
          </p:blipFill>
          <p:spPr>
            <a:xfrm>
              <a:off x="3496799" y="4427116"/>
              <a:ext cx="80232" cy="80232"/>
            </a:xfrm>
            <a:prstGeom prst="rect">
              <a:avLst/>
            </a:prstGeom>
          </p:spPr>
        </p:pic>
        <p:pic>
          <p:nvPicPr>
            <p:cNvPr id="74" name="object 74"/>
            <p:cNvPicPr/>
            <p:nvPr/>
          </p:nvPicPr>
          <p:blipFill>
            <a:blip r:embed="rId6" cstate="email">
              <a:extLst>
                <a:ext uri="{28A0092B-C50C-407E-A947-70E740481C1C}">
                  <a14:useLocalDpi xmlns:a14="http://schemas.microsoft.com/office/drawing/2010/main"/>
                </a:ext>
              </a:extLst>
            </a:blip>
            <a:stretch>
              <a:fillRect/>
            </a:stretch>
          </p:blipFill>
          <p:spPr>
            <a:xfrm>
              <a:off x="4467843" y="4427116"/>
              <a:ext cx="80232" cy="80232"/>
            </a:xfrm>
            <a:prstGeom prst="rect">
              <a:avLst/>
            </a:prstGeom>
          </p:spPr>
        </p:pic>
        <p:pic>
          <p:nvPicPr>
            <p:cNvPr id="75" name="object 75"/>
            <p:cNvPicPr/>
            <p:nvPr/>
          </p:nvPicPr>
          <p:blipFill>
            <a:blip r:embed="rId7" cstate="email">
              <a:extLst>
                <a:ext uri="{28A0092B-C50C-407E-A947-70E740481C1C}">
                  <a14:useLocalDpi xmlns:a14="http://schemas.microsoft.com/office/drawing/2010/main"/>
                </a:ext>
              </a:extLst>
            </a:blip>
            <a:stretch>
              <a:fillRect/>
            </a:stretch>
          </p:blipFill>
          <p:spPr>
            <a:xfrm>
              <a:off x="5430842" y="4427116"/>
              <a:ext cx="80232" cy="80232"/>
            </a:xfrm>
            <a:prstGeom prst="rect">
              <a:avLst/>
            </a:prstGeom>
          </p:spPr>
        </p:pic>
        <p:pic>
          <p:nvPicPr>
            <p:cNvPr id="76" name="object 76"/>
            <p:cNvPicPr/>
            <p:nvPr/>
          </p:nvPicPr>
          <p:blipFill>
            <a:blip r:embed="rId8" cstate="email">
              <a:extLst>
                <a:ext uri="{28A0092B-C50C-407E-A947-70E740481C1C}">
                  <a14:useLocalDpi xmlns:a14="http://schemas.microsoft.com/office/drawing/2010/main"/>
                </a:ext>
              </a:extLst>
            </a:blip>
            <a:stretch>
              <a:fillRect/>
            </a:stretch>
          </p:blipFill>
          <p:spPr>
            <a:xfrm>
              <a:off x="6293133" y="4427116"/>
              <a:ext cx="80232" cy="80232"/>
            </a:xfrm>
            <a:prstGeom prst="rect">
              <a:avLst/>
            </a:prstGeom>
          </p:spPr>
        </p:pic>
        <p:sp>
          <p:nvSpPr>
            <p:cNvPr id="77" name="object 77"/>
            <p:cNvSpPr/>
            <p:nvPr/>
          </p:nvSpPr>
          <p:spPr>
            <a:xfrm>
              <a:off x="2801451" y="3063163"/>
              <a:ext cx="6985" cy="1604645"/>
            </a:xfrm>
            <a:custGeom>
              <a:avLst/>
              <a:gdLst/>
              <a:ahLst/>
              <a:cxnLst/>
              <a:rect l="l" t="t" r="r" b="b"/>
              <a:pathLst>
                <a:path w="6985"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grpSp>
      <p:sp>
        <p:nvSpPr>
          <p:cNvPr id="83" name="object 83">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5</a:t>
            </a:r>
          </a:p>
        </p:txBody>
      </p:sp>
      <p:sp>
        <p:nvSpPr>
          <p:cNvPr id="82" name="object 82"/>
          <p:cNvSpPr txBox="1"/>
          <p:nvPr/>
        </p:nvSpPr>
        <p:spPr>
          <a:xfrm>
            <a:off x="1475568" y="5930078"/>
            <a:ext cx="2666317" cy="118327"/>
          </a:xfrm>
          <a:prstGeom prst="rect">
            <a:avLst/>
          </a:prstGeom>
        </p:spPr>
        <p:txBody>
          <a:bodyPr vert="horz" wrap="square" lIns="0" tIns="14608" rIns="0" bIns="0" rtlCol="0">
            <a:spAutoFit/>
          </a:bodyPr>
          <a:lstStyle/>
          <a:p>
            <a:pPr marL="15377">
              <a:lnSpc>
                <a:spcPct val="100000"/>
              </a:lnSpc>
              <a:spcBef>
                <a:spcPts val="115"/>
              </a:spcBef>
            </a:pPr>
            <a:r>
              <a:rPr sz="1271" i="1">
                <a:solidFill>
                  <a:srgbClr val="FFFFFF"/>
                </a:solidFill>
                <a:latin typeface="Arial"/>
                <a:cs typeface="Arial"/>
              </a:rPr>
              <a:t>SOCIAL</a:t>
            </a:r>
            <a:r>
              <a:rPr sz="1271" i="1" spc="-42">
                <a:solidFill>
                  <a:srgbClr val="FFFFFF"/>
                </a:solidFill>
                <a:latin typeface="Arial"/>
                <a:cs typeface="Arial"/>
              </a:rPr>
              <a:t> </a:t>
            </a:r>
            <a:r>
              <a:rPr sz="1271" i="1">
                <a:solidFill>
                  <a:srgbClr val="FFFFFF"/>
                </a:solidFill>
                <a:latin typeface="Arial"/>
                <a:cs typeface="Arial"/>
              </a:rPr>
              <a:t>VALUE</a:t>
            </a:r>
            <a:r>
              <a:rPr sz="1271" i="1" spc="-36">
                <a:solidFill>
                  <a:srgbClr val="FFFFFF"/>
                </a:solidFill>
                <a:latin typeface="Arial"/>
                <a:cs typeface="Arial"/>
              </a:rPr>
              <a:t> </a:t>
            </a:r>
            <a:r>
              <a:rPr sz="1271" i="1" spc="-12">
                <a:solidFill>
                  <a:srgbClr val="FFFFFF"/>
                </a:solidFill>
                <a:latin typeface="Arial"/>
                <a:cs typeface="Arial"/>
              </a:rPr>
              <a:t>CHANGE</a:t>
            </a:r>
            <a:r>
              <a:rPr sz="1271" i="1" spc="-36">
                <a:solidFill>
                  <a:srgbClr val="FFFFFF"/>
                </a:solidFill>
                <a:latin typeface="Arial"/>
                <a:cs typeface="Arial"/>
              </a:rPr>
              <a:t> (%) </a:t>
            </a:r>
            <a:r>
              <a:rPr sz="1271" i="1">
                <a:solidFill>
                  <a:srgbClr val="FFFFFF"/>
                </a:solidFill>
                <a:latin typeface="Arial"/>
                <a:cs typeface="Arial"/>
              </a:rPr>
              <a:t>-</a:t>
            </a:r>
            <a:r>
              <a:rPr sz="1271" i="1" spc="-36">
                <a:solidFill>
                  <a:srgbClr val="FFFFFF"/>
                </a:solidFill>
                <a:latin typeface="Arial"/>
                <a:cs typeface="Arial"/>
              </a:rPr>
              <a:t> </a:t>
            </a:r>
            <a:r>
              <a:rPr sz="1271" i="1" spc="-30">
                <a:solidFill>
                  <a:srgbClr val="FFFFFF"/>
                </a:solidFill>
                <a:latin typeface="Arial"/>
                <a:cs typeface="Arial"/>
              </a:rPr>
              <a:t>YOY</a:t>
            </a:r>
            <a:endParaRPr sz="1271">
              <a:latin typeface="Arial"/>
              <a:cs typeface="Arial"/>
            </a:endParaRPr>
          </a:p>
        </p:txBody>
      </p:sp>
      <p:sp>
        <p:nvSpPr>
          <p:cNvPr id="81" name="object 81"/>
          <p:cNvSpPr txBox="1"/>
          <p:nvPr/>
        </p:nvSpPr>
        <p:spPr>
          <a:xfrm>
            <a:off x="4426165" y="5863407"/>
            <a:ext cx="6013051" cy="112913"/>
          </a:xfrm>
          <a:prstGeom prst="rect">
            <a:avLst/>
          </a:prstGeom>
        </p:spPr>
        <p:txBody>
          <a:bodyPr vert="horz" wrap="square" lIns="0" tIns="40748" rIns="0" bIns="0" rtlCol="0">
            <a:spAutoFit/>
          </a:bodyPr>
          <a:lstStyle/>
          <a:p>
            <a:pPr marL="15377" marR="6151">
              <a:lnSpc>
                <a:spcPts val="1187"/>
              </a:lnSpc>
              <a:spcBef>
                <a:spcPts val="321"/>
              </a:spcBef>
            </a:pPr>
            <a:r>
              <a:rPr sz="1150" spc="-73">
                <a:solidFill>
                  <a:srgbClr val="255375"/>
                </a:solidFill>
                <a:latin typeface="Arial MT"/>
                <a:cs typeface="Arial MT"/>
              </a:rPr>
              <a:t>This</a:t>
            </a:r>
            <a:r>
              <a:rPr sz="1150" spc="-24">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48">
                <a:solidFill>
                  <a:srgbClr val="255375"/>
                </a:solidFill>
                <a:latin typeface="Arial MT"/>
                <a:cs typeface="Arial MT"/>
              </a:rPr>
              <a:t>represents</a:t>
            </a:r>
            <a:r>
              <a:rPr sz="1150" spc="-24">
                <a:solidFill>
                  <a:srgbClr val="255375"/>
                </a:solidFill>
                <a:latin typeface="Arial MT"/>
                <a:cs typeface="Arial MT"/>
              </a:rPr>
              <a:t> </a:t>
            </a:r>
            <a:r>
              <a:rPr sz="1150" spc="-36">
                <a:solidFill>
                  <a:srgbClr val="255375"/>
                </a:solidFill>
                <a:latin typeface="Arial MT"/>
                <a:cs typeface="Arial MT"/>
              </a:rPr>
              <a:t>the</a:t>
            </a:r>
            <a:r>
              <a:rPr sz="1150" spc="-18">
                <a:solidFill>
                  <a:srgbClr val="255375"/>
                </a:solidFill>
                <a:latin typeface="Arial MT"/>
                <a:cs typeface="Arial MT"/>
              </a:rPr>
              <a:t> </a:t>
            </a:r>
            <a:r>
              <a:rPr sz="1150" spc="-79">
                <a:solidFill>
                  <a:srgbClr val="255375"/>
                </a:solidFill>
                <a:latin typeface="Arial MT"/>
                <a:cs typeface="Arial MT"/>
              </a:rPr>
              <a:t>change</a:t>
            </a:r>
            <a:r>
              <a:rPr sz="1150" spc="-24">
                <a:solidFill>
                  <a:srgbClr val="255375"/>
                </a:solidFill>
                <a:latin typeface="Arial MT"/>
                <a:cs typeface="Arial MT"/>
              </a:rPr>
              <a:t> in </a:t>
            </a:r>
            <a:r>
              <a:rPr sz="1150" spc="-67">
                <a:solidFill>
                  <a:srgbClr val="255375"/>
                </a:solidFill>
                <a:latin typeface="Arial MT"/>
                <a:cs typeface="Arial MT"/>
              </a:rPr>
              <a:t>social</a:t>
            </a:r>
            <a:r>
              <a:rPr sz="1150" spc="-24">
                <a:solidFill>
                  <a:srgbClr val="255375"/>
                </a:solidFill>
                <a:latin typeface="Arial MT"/>
                <a:cs typeface="Arial MT"/>
              </a:rPr>
              <a:t> </a:t>
            </a:r>
            <a:r>
              <a:rPr sz="1150" spc="-67">
                <a:solidFill>
                  <a:srgbClr val="255375"/>
                </a:solidFill>
                <a:latin typeface="Arial MT"/>
                <a:cs typeface="Arial MT"/>
              </a:rPr>
              <a:t>value</a:t>
            </a:r>
            <a:r>
              <a:rPr sz="1150" spc="-18">
                <a:solidFill>
                  <a:srgbClr val="255375"/>
                </a:solidFill>
                <a:latin typeface="Arial MT"/>
                <a:cs typeface="Arial MT"/>
              </a:rPr>
              <a:t> </a:t>
            </a:r>
            <a:r>
              <a:rPr sz="1150" spc="-61">
                <a:solidFill>
                  <a:srgbClr val="255375"/>
                </a:solidFill>
                <a:latin typeface="Arial MT"/>
                <a:cs typeface="Arial MT"/>
              </a:rPr>
              <a:t>generated</a:t>
            </a:r>
            <a:r>
              <a:rPr sz="1150" spc="-24">
                <a:solidFill>
                  <a:srgbClr val="255375"/>
                </a:solidFill>
                <a:latin typeface="Arial MT"/>
                <a:cs typeface="Arial MT"/>
              </a:rPr>
              <a:t> </a:t>
            </a:r>
            <a:r>
              <a:rPr sz="1150" spc="-54">
                <a:solidFill>
                  <a:srgbClr val="255375"/>
                </a:solidFill>
                <a:latin typeface="Arial MT"/>
                <a:cs typeface="Arial MT"/>
              </a:rPr>
              <a:t>by</a:t>
            </a:r>
            <a:r>
              <a:rPr sz="1150" spc="-24">
                <a:solidFill>
                  <a:srgbClr val="255375"/>
                </a:solidFill>
                <a:latin typeface="Arial MT"/>
                <a:cs typeface="Arial MT"/>
              </a:rPr>
              <a:t> </a:t>
            </a:r>
            <a:r>
              <a:rPr sz="1150" spc="-36">
                <a:solidFill>
                  <a:srgbClr val="255375"/>
                </a:solidFill>
                <a:latin typeface="Arial MT"/>
                <a:cs typeface="Arial MT"/>
              </a:rPr>
              <a:t>the</a:t>
            </a:r>
            <a:r>
              <a:rPr sz="1150" spc="-18">
                <a:solidFill>
                  <a:srgbClr val="255375"/>
                </a:solidFill>
                <a:latin typeface="Arial MT"/>
                <a:cs typeface="Arial MT"/>
              </a:rPr>
              <a:t> </a:t>
            </a:r>
            <a:r>
              <a:rPr sz="1150" spc="-67">
                <a:solidFill>
                  <a:srgbClr val="255375"/>
                </a:solidFill>
                <a:latin typeface="Arial MT"/>
                <a:cs typeface="Arial MT"/>
              </a:rPr>
              <a:t>selected</a:t>
            </a:r>
            <a:r>
              <a:rPr sz="1150" spc="-24">
                <a:solidFill>
                  <a:srgbClr val="255375"/>
                </a:solidFill>
                <a:latin typeface="Arial MT"/>
                <a:cs typeface="Arial MT"/>
              </a:rPr>
              <a:t> </a:t>
            </a:r>
            <a:r>
              <a:rPr sz="1150" spc="-30">
                <a:solidFill>
                  <a:srgbClr val="255375"/>
                </a:solidFill>
                <a:latin typeface="Arial MT"/>
                <a:cs typeface="Arial MT"/>
              </a:rPr>
              <a:t>operator/site</a:t>
            </a:r>
            <a:r>
              <a:rPr sz="1150" spc="-24">
                <a:solidFill>
                  <a:srgbClr val="255375"/>
                </a:solidFill>
                <a:latin typeface="Arial MT"/>
                <a:cs typeface="Arial MT"/>
              </a:rPr>
              <a:t> </a:t>
            </a:r>
            <a:r>
              <a:rPr sz="1150" spc="-61">
                <a:solidFill>
                  <a:srgbClr val="255375"/>
                </a:solidFill>
                <a:latin typeface="Arial MT"/>
                <a:cs typeface="Arial MT"/>
              </a:rPr>
              <a:t>compared</a:t>
            </a:r>
            <a:r>
              <a:rPr sz="1150" spc="-24">
                <a:solidFill>
                  <a:srgbClr val="255375"/>
                </a:solidFill>
                <a:latin typeface="Arial MT"/>
                <a:cs typeface="Arial MT"/>
              </a:rPr>
              <a:t> </a:t>
            </a:r>
            <a:r>
              <a:rPr sz="1150" spc="-30">
                <a:solidFill>
                  <a:srgbClr val="255375"/>
                </a:solidFill>
                <a:latin typeface="Arial MT"/>
                <a:cs typeface="Arial MT"/>
              </a:rPr>
              <a:t>to </a:t>
            </a:r>
            <a:r>
              <a:rPr sz="1150" spc="-36">
                <a:solidFill>
                  <a:srgbClr val="255375"/>
                </a:solidFill>
                <a:latin typeface="Arial MT"/>
                <a:cs typeface="Arial MT"/>
              </a:rPr>
              <a:t>the</a:t>
            </a:r>
            <a:r>
              <a:rPr sz="1150" spc="-48">
                <a:solidFill>
                  <a:srgbClr val="255375"/>
                </a:solidFill>
                <a:latin typeface="Arial MT"/>
                <a:cs typeface="Arial MT"/>
              </a:rPr>
              <a:t> </a:t>
            </a:r>
            <a:r>
              <a:rPr sz="1150" spc="-79">
                <a:solidFill>
                  <a:srgbClr val="255375"/>
                </a:solidFill>
                <a:latin typeface="Arial MT"/>
                <a:cs typeface="Arial MT"/>
              </a:rPr>
              <a:t>same</a:t>
            </a:r>
            <a:r>
              <a:rPr sz="1150" spc="-42">
                <a:solidFill>
                  <a:srgbClr val="255375"/>
                </a:solidFill>
                <a:latin typeface="Arial MT"/>
                <a:cs typeface="Arial MT"/>
              </a:rPr>
              <a:t> </a:t>
            </a:r>
            <a:r>
              <a:rPr sz="1150" spc="-24">
                <a:solidFill>
                  <a:srgbClr val="255375"/>
                </a:solidFill>
                <a:latin typeface="Arial MT"/>
                <a:cs typeface="Arial MT"/>
              </a:rPr>
              <a:t>time</a:t>
            </a:r>
            <a:r>
              <a:rPr sz="1150" spc="-42">
                <a:solidFill>
                  <a:srgbClr val="255375"/>
                </a:solidFill>
                <a:latin typeface="Arial MT"/>
                <a:cs typeface="Arial MT"/>
              </a:rPr>
              <a:t> </a:t>
            </a:r>
            <a:r>
              <a:rPr sz="1150" spc="-36">
                <a:solidFill>
                  <a:srgbClr val="255375"/>
                </a:solidFill>
                <a:latin typeface="Arial MT"/>
                <a:cs typeface="Arial MT"/>
              </a:rPr>
              <a:t>period</a:t>
            </a:r>
            <a:r>
              <a:rPr sz="1150" spc="-42">
                <a:solidFill>
                  <a:srgbClr val="255375"/>
                </a:solidFill>
                <a:latin typeface="Arial MT"/>
                <a:cs typeface="Arial MT"/>
              </a:rPr>
              <a:t> </a:t>
            </a:r>
            <a:r>
              <a:rPr sz="1150" spc="-24">
                <a:solidFill>
                  <a:srgbClr val="255375"/>
                </a:solidFill>
                <a:latin typeface="Arial MT"/>
                <a:cs typeface="Arial MT"/>
              </a:rPr>
              <a:t>in</a:t>
            </a:r>
            <a:r>
              <a:rPr sz="1150" spc="-42">
                <a:solidFill>
                  <a:srgbClr val="255375"/>
                </a:solidFill>
                <a:latin typeface="Arial MT"/>
                <a:cs typeface="Arial MT"/>
              </a:rPr>
              <a:t> </a:t>
            </a:r>
            <a:r>
              <a:rPr sz="1150" spc="-36">
                <a:solidFill>
                  <a:srgbClr val="255375"/>
                </a:solidFill>
                <a:latin typeface="Arial MT"/>
                <a:cs typeface="Arial MT"/>
              </a:rPr>
              <a:t>the</a:t>
            </a:r>
            <a:r>
              <a:rPr sz="1150" spc="-42">
                <a:solidFill>
                  <a:srgbClr val="255375"/>
                </a:solidFill>
                <a:latin typeface="Arial MT"/>
                <a:cs typeface="Arial MT"/>
              </a:rPr>
              <a:t> </a:t>
            </a:r>
            <a:r>
              <a:rPr sz="1150" spc="-54">
                <a:solidFill>
                  <a:srgbClr val="255375"/>
                </a:solidFill>
                <a:latin typeface="Arial MT"/>
                <a:cs typeface="Arial MT"/>
              </a:rPr>
              <a:t>benchmark</a:t>
            </a:r>
            <a:r>
              <a:rPr sz="1150" spc="-42">
                <a:solidFill>
                  <a:srgbClr val="255375"/>
                </a:solidFill>
                <a:latin typeface="Arial MT"/>
                <a:cs typeface="Arial MT"/>
              </a:rPr>
              <a:t> </a:t>
            </a:r>
            <a:r>
              <a:rPr sz="1150" spc="-12">
                <a:solidFill>
                  <a:srgbClr val="255375"/>
                </a:solidFill>
                <a:latin typeface="Arial MT"/>
                <a:cs typeface="Arial MT"/>
              </a:rPr>
              <a:t>year.</a:t>
            </a:r>
            <a:endParaRPr sz="1150">
              <a:latin typeface="Arial MT"/>
              <a:cs typeface="Arial MT"/>
            </a:endParaRPr>
          </a:p>
        </p:txBody>
      </p:sp>
    </p:spTree>
    <p:extLst>
      <p:ext uri="{BB962C8B-B14F-4D97-AF65-F5344CB8AC3E}">
        <p14:creationId xmlns:p14="http://schemas.microsoft.com/office/powerpoint/2010/main" val="2017829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p:nvPr>
        </p:nvSpPr>
        <p:spPr>
          <a:xfrm>
            <a:off x="2408326" y="859709"/>
            <a:ext cx="4818283" cy="294380"/>
          </a:xfrm>
          <a:prstGeom prst="rect">
            <a:avLst/>
          </a:prstGeom>
        </p:spPr>
        <p:txBody>
          <a:bodyPr vert="horz" wrap="square" lIns="0" tIns="19990" rIns="0" bIns="0" rtlCol="0">
            <a:spAutoFit/>
          </a:bodyPr>
          <a:lstStyle/>
          <a:p>
            <a:pPr marL="15377">
              <a:lnSpc>
                <a:spcPct val="100000"/>
              </a:lnSpc>
              <a:spcBef>
                <a:spcPts val="157"/>
              </a:spcBef>
            </a:pPr>
            <a:r>
              <a:rPr spc="308"/>
              <a:t>4</a:t>
            </a:r>
            <a:r>
              <a:rPr spc="-54"/>
              <a:t> </a:t>
            </a:r>
            <a:r>
              <a:rPr spc="97"/>
              <a:t>-</a:t>
            </a:r>
            <a:r>
              <a:rPr spc="-54"/>
              <a:t> </a:t>
            </a:r>
            <a:r>
              <a:t>PEOPLE</a:t>
            </a:r>
            <a:r>
              <a:rPr spc="-54"/>
              <a:t> </a:t>
            </a:r>
            <a:r>
              <a:rPr spc="-12"/>
              <a:t>OUTCOMES</a:t>
            </a:r>
          </a:p>
        </p:txBody>
      </p:sp>
      <p:sp>
        <p:nvSpPr>
          <p:cNvPr id="19" name="object 19">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6</a:t>
            </a:r>
          </a:p>
        </p:txBody>
      </p:sp>
      <p:sp>
        <p:nvSpPr>
          <p:cNvPr id="4" name="object 4"/>
          <p:cNvSpPr txBox="1"/>
          <p:nvPr/>
        </p:nvSpPr>
        <p:spPr>
          <a:xfrm>
            <a:off x="1725835" y="1543167"/>
            <a:ext cx="8683212" cy="217842"/>
          </a:xfrm>
          <a:prstGeom prst="rect">
            <a:avLst/>
          </a:prstGeom>
        </p:spPr>
        <p:txBody>
          <a:bodyPr vert="horz" wrap="square" lIns="0" tIns="14608" rIns="0" bIns="0" rtlCol="0">
            <a:spAutoFit/>
          </a:bodyPr>
          <a:lstStyle/>
          <a:p>
            <a:pPr marL="15377" marR="6151">
              <a:lnSpc>
                <a:spcPct val="100000"/>
              </a:lnSpc>
              <a:spcBef>
                <a:spcPts val="115"/>
              </a:spcBef>
            </a:pPr>
            <a:r>
              <a:rPr sz="1211" spc="-85">
                <a:solidFill>
                  <a:srgbClr val="1B2D40"/>
                </a:solidFill>
                <a:latin typeface="Arial MT"/>
                <a:cs typeface="Arial MT"/>
              </a:rPr>
              <a:t>This</a:t>
            </a:r>
            <a:r>
              <a:rPr sz="1211" spc="-36">
                <a:solidFill>
                  <a:srgbClr val="1B2D40"/>
                </a:solidFill>
                <a:latin typeface="Arial MT"/>
                <a:cs typeface="Arial MT"/>
              </a:rPr>
              <a:t> </a:t>
            </a:r>
            <a:r>
              <a:rPr sz="1211" spc="-61">
                <a:solidFill>
                  <a:srgbClr val="1B2D40"/>
                </a:solidFill>
                <a:latin typeface="Arial MT"/>
                <a:cs typeface="Arial MT"/>
              </a:rPr>
              <a:t>section</a:t>
            </a:r>
            <a:r>
              <a:rPr sz="1211" spc="-36">
                <a:solidFill>
                  <a:srgbClr val="1B2D40"/>
                </a:solidFill>
                <a:latin typeface="Arial MT"/>
                <a:cs typeface="Arial MT"/>
              </a:rPr>
              <a:t> </a:t>
            </a:r>
            <a:r>
              <a:rPr sz="1211" spc="-79">
                <a:solidFill>
                  <a:srgbClr val="1B2D40"/>
                </a:solidFill>
                <a:latin typeface="Arial MT"/>
                <a:cs typeface="Arial MT"/>
              </a:rPr>
              <a:t>focuses</a:t>
            </a:r>
            <a:r>
              <a:rPr sz="1211" spc="-30">
                <a:solidFill>
                  <a:srgbClr val="1B2D40"/>
                </a:solidFill>
                <a:latin typeface="Arial MT"/>
                <a:cs typeface="Arial MT"/>
              </a:rPr>
              <a:t> </a:t>
            </a:r>
            <a:r>
              <a:rPr sz="1211" spc="-42">
                <a:solidFill>
                  <a:srgbClr val="1B2D40"/>
                </a:solidFill>
                <a:latin typeface="Arial MT"/>
                <a:cs typeface="Arial MT"/>
              </a:rPr>
              <a:t>on</a:t>
            </a:r>
            <a:r>
              <a:rPr sz="1211" spc="-36">
                <a:solidFill>
                  <a:srgbClr val="1B2D40"/>
                </a:solidFill>
                <a:latin typeface="Arial MT"/>
                <a:cs typeface="Arial MT"/>
              </a:rPr>
              <a:t> the</a:t>
            </a:r>
            <a:r>
              <a:rPr sz="1211" spc="-30">
                <a:solidFill>
                  <a:srgbClr val="1B2D40"/>
                </a:solidFill>
                <a:latin typeface="Arial MT"/>
                <a:cs typeface="Arial MT"/>
              </a:rPr>
              <a:t> </a:t>
            </a:r>
            <a:r>
              <a:rPr sz="1211" spc="-48">
                <a:solidFill>
                  <a:srgbClr val="1B2D40"/>
                </a:solidFill>
                <a:latin typeface="Arial MT"/>
                <a:cs typeface="Arial MT"/>
              </a:rPr>
              <a:t>activity</a:t>
            </a:r>
            <a:r>
              <a:rPr sz="1211" spc="-36">
                <a:solidFill>
                  <a:srgbClr val="1B2D40"/>
                </a:solidFill>
                <a:latin typeface="Arial MT"/>
                <a:cs typeface="Arial MT"/>
              </a:rPr>
              <a:t> </a:t>
            </a:r>
            <a:r>
              <a:rPr sz="1211" spc="-67">
                <a:solidFill>
                  <a:srgbClr val="1B2D40"/>
                </a:solidFill>
                <a:latin typeface="Arial MT"/>
                <a:cs typeface="Arial MT"/>
              </a:rPr>
              <a:t>levels</a:t>
            </a:r>
            <a:r>
              <a:rPr sz="1211" spc="-36">
                <a:solidFill>
                  <a:srgbClr val="1B2D40"/>
                </a:solidFill>
                <a:latin typeface="Arial MT"/>
                <a:cs typeface="Arial MT"/>
              </a:rPr>
              <a:t> </a:t>
            </a:r>
            <a:r>
              <a:rPr sz="1211" spc="-24">
                <a:solidFill>
                  <a:srgbClr val="1B2D40"/>
                </a:solidFill>
                <a:latin typeface="Arial MT"/>
                <a:cs typeface="Arial MT"/>
              </a:rPr>
              <a:t>of</a:t>
            </a:r>
            <a:r>
              <a:rPr sz="1211" spc="-30">
                <a:solidFill>
                  <a:srgbClr val="1B2D40"/>
                </a:solidFill>
                <a:latin typeface="Arial MT"/>
                <a:cs typeface="Arial MT"/>
              </a:rPr>
              <a:t> </a:t>
            </a:r>
            <a:r>
              <a:rPr sz="1211" spc="-48">
                <a:solidFill>
                  <a:srgbClr val="1B2D40"/>
                </a:solidFill>
                <a:latin typeface="Arial MT"/>
                <a:cs typeface="Arial MT"/>
              </a:rPr>
              <a:t>individuals</a:t>
            </a:r>
            <a:r>
              <a:rPr sz="1211" spc="-36">
                <a:solidFill>
                  <a:srgbClr val="1B2D40"/>
                </a:solidFill>
                <a:latin typeface="Arial MT"/>
                <a:cs typeface="Arial MT"/>
              </a:rPr>
              <a:t> </a:t>
            </a:r>
            <a:r>
              <a:rPr sz="1211" spc="-42">
                <a:solidFill>
                  <a:srgbClr val="1B2D40"/>
                </a:solidFill>
                <a:latin typeface="Arial MT"/>
                <a:cs typeface="Arial MT"/>
              </a:rPr>
              <a:t>required</a:t>
            </a:r>
            <a:r>
              <a:rPr sz="1211" spc="-36">
                <a:solidFill>
                  <a:srgbClr val="1B2D40"/>
                </a:solidFill>
                <a:latin typeface="Arial MT"/>
                <a:cs typeface="Arial MT"/>
              </a:rPr>
              <a:t> </a:t>
            </a:r>
            <a:r>
              <a:rPr sz="1211" spc="-12">
                <a:solidFill>
                  <a:srgbClr val="1B2D40"/>
                </a:solidFill>
                <a:latin typeface="Arial MT"/>
                <a:cs typeface="Arial MT"/>
              </a:rPr>
              <a:t>to</a:t>
            </a:r>
            <a:r>
              <a:rPr sz="1211" spc="-30">
                <a:solidFill>
                  <a:srgbClr val="1B2D40"/>
                </a:solidFill>
                <a:latin typeface="Arial MT"/>
                <a:cs typeface="Arial MT"/>
              </a:rPr>
              <a:t> </a:t>
            </a:r>
            <a:r>
              <a:rPr sz="1211" spc="-67">
                <a:solidFill>
                  <a:srgbClr val="1B2D40"/>
                </a:solidFill>
                <a:latin typeface="Arial MT"/>
                <a:cs typeface="Arial MT"/>
              </a:rPr>
              <a:t>generate</a:t>
            </a:r>
            <a:r>
              <a:rPr sz="1211" spc="-36">
                <a:solidFill>
                  <a:srgbClr val="1B2D40"/>
                </a:solidFill>
                <a:latin typeface="Arial MT"/>
                <a:cs typeface="Arial MT"/>
              </a:rPr>
              <a:t> </a:t>
            </a:r>
            <a:r>
              <a:rPr sz="1211" spc="-67">
                <a:solidFill>
                  <a:srgbClr val="1B2D40"/>
                </a:solidFill>
                <a:latin typeface="Arial MT"/>
                <a:cs typeface="Arial MT"/>
              </a:rPr>
              <a:t>social</a:t>
            </a:r>
            <a:r>
              <a:rPr sz="1211" spc="-30">
                <a:solidFill>
                  <a:srgbClr val="1B2D40"/>
                </a:solidFill>
                <a:latin typeface="Arial MT"/>
                <a:cs typeface="Arial MT"/>
              </a:rPr>
              <a:t> </a:t>
            </a:r>
            <a:r>
              <a:rPr sz="1211" spc="-67">
                <a:solidFill>
                  <a:srgbClr val="1B2D40"/>
                </a:solidFill>
                <a:latin typeface="Arial MT"/>
                <a:cs typeface="Arial MT"/>
              </a:rPr>
              <a:t>value</a:t>
            </a:r>
            <a:r>
              <a:rPr sz="1211" spc="-36">
                <a:solidFill>
                  <a:srgbClr val="1B2D40"/>
                </a:solidFill>
                <a:latin typeface="Arial MT"/>
                <a:cs typeface="Arial MT"/>
              </a:rPr>
              <a:t> </a:t>
            </a:r>
            <a:r>
              <a:rPr sz="1211" spc="-42">
                <a:solidFill>
                  <a:srgbClr val="1B2D40"/>
                </a:solidFill>
                <a:latin typeface="Arial MT"/>
                <a:cs typeface="Arial MT"/>
              </a:rPr>
              <a:t>following</a:t>
            </a:r>
            <a:r>
              <a:rPr sz="1211" spc="-36">
                <a:solidFill>
                  <a:srgbClr val="1B2D40"/>
                </a:solidFill>
                <a:latin typeface="Arial MT"/>
                <a:cs typeface="Arial MT"/>
              </a:rPr>
              <a:t> the</a:t>
            </a:r>
            <a:r>
              <a:rPr sz="1211" spc="-30">
                <a:solidFill>
                  <a:srgbClr val="1B2D40"/>
                </a:solidFill>
                <a:latin typeface="Arial MT"/>
                <a:cs typeface="Arial MT"/>
              </a:rPr>
              <a:t> </a:t>
            </a:r>
            <a:r>
              <a:rPr sz="1211" spc="-138">
                <a:solidFill>
                  <a:srgbClr val="1B2D40"/>
                </a:solidFill>
                <a:latin typeface="Arial MT"/>
                <a:cs typeface="Arial MT"/>
              </a:rPr>
              <a:t>WHO</a:t>
            </a:r>
            <a:r>
              <a:rPr sz="1211" spc="-36">
                <a:solidFill>
                  <a:srgbClr val="1B2D40"/>
                </a:solidFill>
                <a:latin typeface="Arial MT"/>
                <a:cs typeface="Arial MT"/>
              </a:rPr>
              <a:t> </a:t>
            </a:r>
            <a:r>
              <a:rPr sz="1211" spc="-61">
                <a:solidFill>
                  <a:srgbClr val="1B2D40"/>
                </a:solidFill>
                <a:latin typeface="Arial MT"/>
                <a:cs typeface="Arial MT"/>
              </a:rPr>
              <a:t>guidelines</a:t>
            </a:r>
            <a:r>
              <a:rPr sz="1211" spc="-30">
                <a:solidFill>
                  <a:srgbClr val="1B2D40"/>
                </a:solidFill>
                <a:latin typeface="Arial MT"/>
                <a:cs typeface="Arial MT"/>
              </a:rPr>
              <a:t> </a:t>
            </a:r>
            <a:r>
              <a:rPr sz="1211">
                <a:solidFill>
                  <a:srgbClr val="1B2D40"/>
                </a:solidFill>
                <a:latin typeface="Arial MT"/>
                <a:cs typeface="Arial MT"/>
              </a:rPr>
              <a:t>for</a:t>
            </a:r>
            <a:r>
              <a:rPr sz="1211" spc="-36">
                <a:solidFill>
                  <a:srgbClr val="1B2D40"/>
                </a:solidFill>
                <a:latin typeface="Arial MT"/>
                <a:cs typeface="Arial MT"/>
              </a:rPr>
              <a:t> </a:t>
            </a:r>
            <a:r>
              <a:rPr sz="1211" spc="-67">
                <a:solidFill>
                  <a:srgbClr val="1B2D40"/>
                </a:solidFill>
                <a:latin typeface="Arial MT"/>
                <a:cs typeface="Arial MT"/>
              </a:rPr>
              <a:t>physical</a:t>
            </a:r>
            <a:r>
              <a:rPr sz="1211" spc="-36">
                <a:solidFill>
                  <a:srgbClr val="1B2D40"/>
                </a:solidFill>
                <a:latin typeface="Arial MT"/>
                <a:cs typeface="Arial MT"/>
              </a:rPr>
              <a:t> </a:t>
            </a:r>
            <a:r>
              <a:rPr sz="1211" spc="-12">
                <a:solidFill>
                  <a:srgbClr val="1B2D40"/>
                </a:solidFill>
                <a:latin typeface="Arial MT"/>
                <a:cs typeface="Arial MT"/>
              </a:rPr>
              <a:t>activity. </a:t>
            </a:r>
            <a:r>
              <a:rPr sz="1211" spc="-91">
                <a:solidFill>
                  <a:srgbClr val="1B2D40"/>
                </a:solidFill>
                <a:latin typeface="Arial MT"/>
                <a:cs typeface="Arial MT"/>
              </a:rPr>
              <a:t>Social</a:t>
            </a:r>
            <a:r>
              <a:rPr sz="1211" spc="-36">
                <a:solidFill>
                  <a:srgbClr val="1B2D40"/>
                </a:solidFill>
                <a:latin typeface="Arial MT"/>
                <a:cs typeface="Arial MT"/>
              </a:rPr>
              <a:t> </a:t>
            </a:r>
            <a:r>
              <a:rPr sz="1211" spc="-67">
                <a:solidFill>
                  <a:srgbClr val="1B2D40"/>
                </a:solidFill>
                <a:latin typeface="Arial MT"/>
                <a:cs typeface="Arial MT"/>
              </a:rPr>
              <a:t>value</a:t>
            </a:r>
            <a:r>
              <a:rPr sz="1211" spc="-30">
                <a:solidFill>
                  <a:srgbClr val="1B2D40"/>
                </a:solidFill>
                <a:latin typeface="Arial MT"/>
                <a:cs typeface="Arial MT"/>
              </a:rPr>
              <a:t> </a:t>
            </a:r>
            <a:r>
              <a:rPr sz="1211" spc="-61">
                <a:solidFill>
                  <a:srgbClr val="1B2D40"/>
                </a:solidFill>
                <a:latin typeface="Arial MT"/>
                <a:cs typeface="Arial MT"/>
              </a:rPr>
              <a:t>is</a:t>
            </a:r>
            <a:r>
              <a:rPr sz="1211" spc="-30">
                <a:solidFill>
                  <a:srgbClr val="1B2D40"/>
                </a:solidFill>
                <a:latin typeface="Arial MT"/>
                <a:cs typeface="Arial MT"/>
              </a:rPr>
              <a:t> </a:t>
            </a:r>
            <a:r>
              <a:rPr sz="1211" spc="-61">
                <a:solidFill>
                  <a:srgbClr val="1B2D40"/>
                </a:solidFill>
                <a:latin typeface="Arial MT"/>
                <a:cs typeface="Arial MT"/>
              </a:rPr>
              <a:t>generated</a:t>
            </a:r>
            <a:r>
              <a:rPr sz="1211" spc="-36">
                <a:solidFill>
                  <a:srgbClr val="1B2D40"/>
                </a:solidFill>
                <a:latin typeface="Arial MT"/>
                <a:cs typeface="Arial MT"/>
              </a:rPr>
              <a:t> </a:t>
            </a:r>
            <a:r>
              <a:rPr sz="1211">
                <a:solidFill>
                  <a:srgbClr val="1B2D40"/>
                </a:solidFill>
                <a:latin typeface="Arial MT"/>
                <a:cs typeface="Arial MT"/>
              </a:rPr>
              <a:t>for</a:t>
            </a:r>
            <a:r>
              <a:rPr sz="1211" spc="-30">
                <a:solidFill>
                  <a:srgbClr val="1B2D40"/>
                </a:solidFill>
                <a:latin typeface="Arial MT"/>
                <a:cs typeface="Arial MT"/>
              </a:rPr>
              <a:t> </a:t>
            </a:r>
            <a:r>
              <a:rPr sz="1211" spc="-73">
                <a:solidFill>
                  <a:srgbClr val="1B2D40"/>
                </a:solidFill>
                <a:latin typeface="Arial MT"/>
                <a:cs typeface="Arial MT"/>
              </a:rPr>
              <a:t>‘active’</a:t>
            </a:r>
            <a:r>
              <a:rPr sz="1211" spc="-30">
                <a:solidFill>
                  <a:srgbClr val="1B2D40"/>
                </a:solidFill>
                <a:latin typeface="Arial MT"/>
                <a:cs typeface="Arial MT"/>
              </a:rPr>
              <a:t> </a:t>
            </a:r>
            <a:r>
              <a:rPr sz="1211" spc="-42">
                <a:solidFill>
                  <a:srgbClr val="1B2D40"/>
                </a:solidFill>
                <a:latin typeface="Arial MT"/>
                <a:cs typeface="Arial MT"/>
              </a:rPr>
              <a:t>participants</a:t>
            </a:r>
            <a:r>
              <a:rPr sz="1211" spc="-30">
                <a:solidFill>
                  <a:srgbClr val="1B2D40"/>
                </a:solidFill>
                <a:latin typeface="Arial MT"/>
                <a:cs typeface="Arial MT"/>
              </a:rPr>
              <a:t> at</a:t>
            </a:r>
            <a:r>
              <a:rPr sz="1211" spc="-36">
                <a:solidFill>
                  <a:srgbClr val="1B2D40"/>
                </a:solidFill>
                <a:latin typeface="Arial MT"/>
                <a:cs typeface="Arial MT"/>
              </a:rPr>
              <a:t> the</a:t>
            </a:r>
            <a:r>
              <a:rPr sz="1211" spc="-30">
                <a:solidFill>
                  <a:srgbClr val="1B2D40"/>
                </a:solidFill>
                <a:latin typeface="Arial MT"/>
                <a:cs typeface="Arial MT"/>
              </a:rPr>
              <a:t> </a:t>
            </a:r>
            <a:r>
              <a:rPr sz="1211" spc="-67">
                <a:solidFill>
                  <a:srgbClr val="1B2D40"/>
                </a:solidFill>
                <a:latin typeface="Arial MT"/>
                <a:cs typeface="Arial MT"/>
              </a:rPr>
              <a:t>physical</a:t>
            </a:r>
            <a:r>
              <a:rPr sz="1211" spc="-30">
                <a:solidFill>
                  <a:srgbClr val="1B2D40"/>
                </a:solidFill>
                <a:latin typeface="Arial MT"/>
                <a:cs typeface="Arial MT"/>
              </a:rPr>
              <a:t> </a:t>
            </a:r>
            <a:r>
              <a:rPr sz="1211" spc="-48">
                <a:solidFill>
                  <a:srgbClr val="1B2D40"/>
                </a:solidFill>
                <a:latin typeface="Arial MT"/>
                <a:cs typeface="Arial MT"/>
              </a:rPr>
              <a:t>activity</a:t>
            </a:r>
            <a:r>
              <a:rPr sz="1211" spc="-30">
                <a:solidFill>
                  <a:srgbClr val="1B2D40"/>
                </a:solidFill>
                <a:latin typeface="Arial MT"/>
                <a:cs typeface="Arial MT"/>
              </a:rPr>
              <a:t> </a:t>
            </a:r>
            <a:r>
              <a:rPr sz="1211" spc="-42">
                <a:solidFill>
                  <a:srgbClr val="1B2D40"/>
                </a:solidFill>
                <a:latin typeface="Arial MT"/>
                <a:cs typeface="Arial MT"/>
              </a:rPr>
              <a:t>threshold</a:t>
            </a:r>
            <a:r>
              <a:rPr sz="1211" spc="-36">
                <a:solidFill>
                  <a:srgbClr val="1B2D40"/>
                </a:solidFill>
                <a:latin typeface="Arial MT"/>
                <a:cs typeface="Arial MT"/>
              </a:rPr>
              <a:t> </a:t>
            </a:r>
            <a:r>
              <a:rPr sz="1211" spc="-24">
                <a:solidFill>
                  <a:srgbClr val="1B2D40"/>
                </a:solidFill>
                <a:latin typeface="Arial MT"/>
                <a:cs typeface="Arial MT"/>
              </a:rPr>
              <a:t>of</a:t>
            </a:r>
            <a:r>
              <a:rPr sz="1211" spc="-30">
                <a:solidFill>
                  <a:srgbClr val="1B2D40"/>
                </a:solidFill>
                <a:latin typeface="Arial MT"/>
                <a:cs typeface="Arial MT"/>
              </a:rPr>
              <a:t> </a:t>
            </a:r>
            <a:r>
              <a:rPr sz="1211" spc="-91">
                <a:solidFill>
                  <a:srgbClr val="1B2D40"/>
                </a:solidFill>
                <a:latin typeface="Arial MT"/>
                <a:cs typeface="Arial MT"/>
              </a:rPr>
              <a:t>150+</a:t>
            </a:r>
            <a:r>
              <a:rPr sz="1211" spc="-30">
                <a:solidFill>
                  <a:srgbClr val="1B2D40"/>
                </a:solidFill>
                <a:latin typeface="Arial MT"/>
                <a:cs typeface="Arial MT"/>
              </a:rPr>
              <a:t> </a:t>
            </a:r>
            <a:r>
              <a:rPr sz="1211" spc="-48">
                <a:solidFill>
                  <a:srgbClr val="1B2D40"/>
                </a:solidFill>
                <a:latin typeface="Arial MT"/>
                <a:cs typeface="Arial MT"/>
              </a:rPr>
              <a:t>minutes</a:t>
            </a:r>
            <a:r>
              <a:rPr sz="1211" spc="-36">
                <a:solidFill>
                  <a:srgbClr val="1B2D40"/>
                </a:solidFill>
                <a:latin typeface="Arial MT"/>
                <a:cs typeface="Arial MT"/>
              </a:rPr>
              <a:t> </a:t>
            </a:r>
            <a:r>
              <a:rPr sz="1211" spc="-42">
                <a:solidFill>
                  <a:srgbClr val="1B2D40"/>
                </a:solidFill>
                <a:latin typeface="Arial MT"/>
                <a:cs typeface="Arial MT"/>
              </a:rPr>
              <a:t>per</a:t>
            </a:r>
            <a:r>
              <a:rPr sz="1211" spc="-30">
                <a:solidFill>
                  <a:srgbClr val="1B2D40"/>
                </a:solidFill>
                <a:latin typeface="Arial MT"/>
                <a:cs typeface="Arial MT"/>
              </a:rPr>
              <a:t> </a:t>
            </a:r>
            <a:r>
              <a:rPr sz="1211" spc="-85">
                <a:solidFill>
                  <a:srgbClr val="1B2D40"/>
                </a:solidFill>
                <a:latin typeface="Arial MT"/>
                <a:cs typeface="Arial MT"/>
              </a:rPr>
              <a:t>week</a:t>
            </a:r>
            <a:r>
              <a:rPr sz="1211" spc="-30">
                <a:solidFill>
                  <a:srgbClr val="1B2D40"/>
                </a:solidFill>
                <a:latin typeface="Arial MT"/>
                <a:cs typeface="Arial MT"/>
              </a:rPr>
              <a:t> </a:t>
            </a:r>
            <a:r>
              <a:rPr sz="1211" spc="-24">
                <a:solidFill>
                  <a:srgbClr val="1B2D40"/>
                </a:solidFill>
                <a:latin typeface="Arial MT"/>
                <a:cs typeface="Arial MT"/>
              </a:rPr>
              <a:t>of</a:t>
            </a:r>
            <a:r>
              <a:rPr sz="1211" spc="-30">
                <a:solidFill>
                  <a:srgbClr val="1B2D40"/>
                </a:solidFill>
                <a:latin typeface="Arial MT"/>
                <a:cs typeface="Arial MT"/>
              </a:rPr>
              <a:t> </a:t>
            </a:r>
            <a:r>
              <a:rPr sz="1211" spc="-54">
                <a:solidFill>
                  <a:srgbClr val="1B2D40"/>
                </a:solidFill>
                <a:latin typeface="Arial MT"/>
                <a:cs typeface="Arial MT"/>
              </a:rPr>
              <a:t>moderate</a:t>
            </a:r>
            <a:r>
              <a:rPr sz="1211" spc="-36">
                <a:solidFill>
                  <a:srgbClr val="1B2D40"/>
                </a:solidFill>
                <a:latin typeface="Arial MT"/>
                <a:cs typeface="Arial MT"/>
              </a:rPr>
              <a:t> </a:t>
            </a:r>
            <a:r>
              <a:rPr sz="1211" spc="-48">
                <a:solidFill>
                  <a:srgbClr val="1B2D40"/>
                </a:solidFill>
                <a:latin typeface="Arial MT"/>
                <a:cs typeface="Arial MT"/>
              </a:rPr>
              <a:t>activity.</a:t>
            </a:r>
            <a:r>
              <a:rPr sz="1211" spc="-30">
                <a:solidFill>
                  <a:srgbClr val="1B2D40"/>
                </a:solidFill>
                <a:latin typeface="Arial MT"/>
                <a:cs typeface="Arial MT"/>
              </a:rPr>
              <a:t> </a:t>
            </a:r>
            <a:r>
              <a:rPr sz="1211" spc="-42">
                <a:solidFill>
                  <a:srgbClr val="1B2D40"/>
                </a:solidFill>
                <a:latin typeface="Arial MT"/>
                <a:cs typeface="Arial MT"/>
              </a:rPr>
              <a:t>In</a:t>
            </a:r>
            <a:r>
              <a:rPr sz="1211" spc="-30">
                <a:solidFill>
                  <a:srgbClr val="1B2D40"/>
                </a:solidFill>
                <a:latin typeface="Arial MT"/>
                <a:cs typeface="Arial MT"/>
              </a:rPr>
              <a:t> </a:t>
            </a:r>
            <a:r>
              <a:rPr sz="1211" spc="-12">
                <a:solidFill>
                  <a:srgbClr val="1B2D40"/>
                </a:solidFill>
                <a:latin typeface="Arial MT"/>
                <a:cs typeface="Arial MT"/>
              </a:rPr>
              <a:t>addition, </a:t>
            </a:r>
            <a:r>
              <a:rPr sz="1211">
                <a:solidFill>
                  <a:srgbClr val="1B2D40"/>
                </a:solidFill>
                <a:latin typeface="Arial MT"/>
                <a:cs typeface="Arial MT"/>
              </a:rPr>
              <a:t>for</a:t>
            </a:r>
            <a:r>
              <a:rPr sz="1211" spc="-42">
                <a:solidFill>
                  <a:srgbClr val="1B2D40"/>
                </a:solidFill>
                <a:latin typeface="Arial MT"/>
                <a:cs typeface="Arial MT"/>
              </a:rPr>
              <a:t> health</a:t>
            </a:r>
            <a:r>
              <a:rPr sz="1211" spc="-36">
                <a:solidFill>
                  <a:srgbClr val="1B2D40"/>
                </a:solidFill>
                <a:latin typeface="Arial MT"/>
                <a:cs typeface="Arial MT"/>
              </a:rPr>
              <a:t> </a:t>
            </a:r>
            <a:r>
              <a:rPr sz="1211" spc="-61">
                <a:solidFill>
                  <a:srgbClr val="1B2D40"/>
                </a:solidFill>
                <a:latin typeface="Arial MT"/>
                <a:cs typeface="Arial MT"/>
              </a:rPr>
              <a:t>outcomes,</a:t>
            </a:r>
            <a:r>
              <a:rPr sz="1211" spc="-36">
                <a:solidFill>
                  <a:srgbClr val="1B2D40"/>
                </a:solidFill>
                <a:latin typeface="Arial MT"/>
                <a:cs typeface="Arial MT"/>
              </a:rPr>
              <a:t> </a:t>
            </a:r>
            <a:r>
              <a:rPr sz="1211" spc="-67">
                <a:solidFill>
                  <a:srgbClr val="1B2D40"/>
                </a:solidFill>
                <a:latin typeface="Arial MT"/>
                <a:cs typeface="Arial MT"/>
              </a:rPr>
              <a:t>social</a:t>
            </a:r>
            <a:r>
              <a:rPr sz="1211" spc="-36">
                <a:solidFill>
                  <a:srgbClr val="1B2D40"/>
                </a:solidFill>
                <a:latin typeface="Arial MT"/>
                <a:cs typeface="Arial MT"/>
              </a:rPr>
              <a:t> </a:t>
            </a:r>
            <a:r>
              <a:rPr sz="1211" spc="-67">
                <a:solidFill>
                  <a:srgbClr val="1B2D40"/>
                </a:solidFill>
                <a:latin typeface="Arial MT"/>
                <a:cs typeface="Arial MT"/>
              </a:rPr>
              <a:t>value</a:t>
            </a:r>
            <a:r>
              <a:rPr sz="1211" spc="-36">
                <a:solidFill>
                  <a:srgbClr val="1B2D40"/>
                </a:solidFill>
                <a:latin typeface="Arial MT"/>
                <a:cs typeface="Arial MT"/>
              </a:rPr>
              <a:t> </a:t>
            </a:r>
            <a:r>
              <a:rPr sz="1211" spc="-61">
                <a:solidFill>
                  <a:srgbClr val="1B2D40"/>
                </a:solidFill>
                <a:latin typeface="Arial MT"/>
                <a:cs typeface="Arial MT"/>
              </a:rPr>
              <a:t>is</a:t>
            </a:r>
            <a:r>
              <a:rPr sz="1211" spc="-36">
                <a:solidFill>
                  <a:srgbClr val="1B2D40"/>
                </a:solidFill>
                <a:latin typeface="Arial MT"/>
                <a:cs typeface="Arial MT"/>
              </a:rPr>
              <a:t> </a:t>
            </a:r>
            <a:r>
              <a:rPr sz="1211" spc="-73">
                <a:solidFill>
                  <a:srgbClr val="1B2D40"/>
                </a:solidFill>
                <a:latin typeface="Arial MT"/>
                <a:cs typeface="Arial MT"/>
              </a:rPr>
              <a:t>also</a:t>
            </a:r>
            <a:r>
              <a:rPr sz="1211" spc="-42">
                <a:solidFill>
                  <a:srgbClr val="1B2D40"/>
                </a:solidFill>
                <a:latin typeface="Arial MT"/>
                <a:cs typeface="Arial MT"/>
              </a:rPr>
              <a:t> </a:t>
            </a:r>
            <a:r>
              <a:rPr sz="1211" spc="-61">
                <a:solidFill>
                  <a:srgbClr val="1B2D40"/>
                </a:solidFill>
                <a:latin typeface="Arial MT"/>
                <a:cs typeface="Arial MT"/>
              </a:rPr>
              <a:t>generated</a:t>
            </a:r>
            <a:r>
              <a:rPr sz="1211" spc="-36">
                <a:solidFill>
                  <a:srgbClr val="1B2D40"/>
                </a:solidFill>
                <a:latin typeface="Arial MT"/>
                <a:cs typeface="Arial MT"/>
              </a:rPr>
              <a:t> </a:t>
            </a:r>
            <a:r>
              <a:rPr sz="1211">
                <a:solidFill>
                  <a:srgbClr val="1B2D40"/>
                </a:solidFill>
                <a:latin typeface="Arial MT"/>
                <a:cs typeface="Arial MT"/>
              </a:rPr>
              <a:t>for</a:t>
            </a:r>
            <a:r>
              <a:rPr sz="1211" spc="-36">
                <a:solidFill>
                  <a:srgbClr val="1B2D40"/>
                </a:solidFill>
                <a:latin typeface="Arial MT"/>
                <a:cs typeface="Arial MT"/>
              </a:rPr>
              <a:t> </a:t>
            </a:r>
            <a:r>
              <a:rPr sz="1211" spc="-42">
                <a:solidFill>
                  <a:srgbClr val="1B2D40"/>
                </a:solidFill>
                <a:latin typeface="Arial MT"/>
                <a:cs typeface="Arial MT"/>
              </a:rPr>
              <a:t>‘fairly</a:t>
            </a:r>
            <a:r>
              <a:rPr sz="1211" spc="-36">
                <a:solidFill>
                  <a:srgbClr val="1B2D40"/>
                </a:solidFill>
                <a:latin typeface="Arial MT"/>
                <a:cs typeface="Arial MT"/>
              </a:rPr>
              <a:t> </a:t>
            </a:r>
            <a:r>
              <a:rPr sz="1211" spc="-73">
                <a:solidFill>
                  <a:srgbClr val="1B2D40"/>
                </a:solidFill>
                <a:latin typeface="Arial MT"/>
                <a:cs typeface="Arial MT"/>
              </a:rPr>
              <a:t>active’</a:t>
            </a:r>
            <a:r>
              <a:rPr sz="1211" spc="-36">
                <a:solidFill>
                  <a:srgbClr val="1B2D40"/>
                </a:solidFill>
                <a:latin typeface="Arial MT"/>
                <a:cs typeface="Arial MT"/>
              </a:rPr>
              <a:t> </a:t>
            </a:r>
            <a:r>
              <a:rPr sz="1211" spc="-42">
                <a:solidFill>
                  <a:srgbClr val="1B2D40"/>
                </a:solidFill>
                <a:latin typeface="Arial MT"/>
                <a:cs typeface="Arial MT"/>
              </a:rPr>
              <a:t>participants</a:t>
            </a:r>
            <a:r>
              <a:rPr sz="1211" spc="-36">
                <a:solidFill>
                  <a:srgbClr val="1B2D40"/>
                </a:solidFill>
                <a:latin typeface="Arial MT"/>
                <a:cs typeface="Arial MT"/>
              </a:rPr>
              <a:t> </a:t>
            </a:r>
            <a:r>
              <a:rPr sz="1211" spc="-85">
                <a:solidFill>
                  <a:srgbClr val="1B2D40"/>
                </a:solidFill>
                <a:latin typeface="Arial MT"/>
                <a:cs typeface="Arial MT"/>
              </a:rPr>
              <a:t>(30-</a:t>
            </a:r>
            <a:r>
              <a:rPr sz="1211" spc="-97">
                <a:solidFill>
                  <a:srgbClr val="1B2D40"/>
                </a:solidFill>
                <a:latin typeface="Arial MT"/>
                <a:cs typeface="Arial MT"/>
              </a:rPr>
              <a:t>149</a:t>
            </a:r>
            <a:r>
              <a:rPr sz="1211" spc="-42">
                <a:solidFill>
                  <a:srgbClr val="1B2D40"/>
                </a:solidFill>
                <a:latin typeface="Arial MT"/>
                <a:cs typeface="Arial MT"/>
              </a:rPr>
              <a:t> </a:t>
            </a:r>
            <a:r>
              <a:rPr sz="1211" spc="-61">
                <a:solidFill>
                  <a:srgbClr val="1B2D40"/>
                </a:solidFill>
                <a:latin typeface="Arial MT"/>
                <a:cs typeface="Arial MT"/>
              </a:rPr>
              <a:t>minutes)</a:t>
            </a:r>
            <a:r>
              <a:rPr sz="1211" spc="-36">
                <a:solidFill>
                  <a:srgbClr val="1B2D40"/>
                </a:solidFill>
                <a:latin typeface="Arial MT"/>
                <a:cs typeface="Arial MT"/>
              </a:rPr>
              <a:t> </a:t>
            </a:r>
            <a:r>
              <a:rPr sz="1211" spc="-79">
                <a:solidFill>
                  <a:srgbClr val="1B2D40"/>
                </a:solidFill>
                <a:latin typeface="Arial MT"/>
                <a:cs typeface="Arial MT"/>
              </a:rPr>
              <a:t>based</a:t>
            </a:r>
            <a:r>
              <a:rPr sz="1211" spc="-36">
                <a:solidFill>
                  <a:srgbClr val="1B2D40"/>
                </a:solidFill>
                <a:latin typeface="Arial MT"/>
                <a:cs typeface="Arial MT"/>
              </a:rPr>
              <a:t> </a:t>
            </a:r>
            <a:r>
              <a:rPr sz="1211" spc="-42">
                <a:solidFill>
                  <a:srgbClr val="1B2D40"/>
                </a:solidFill>
                <a:latin typeface="Arial MT"/>
                <a:cs typeface="Arial MT"/>
              </a:rPr>
              <a:t>on</a:t>
            </a:r>
            <a:r>
              <a:rPr sz="1211" spc="-36">
                <a:solidFill>
                  <a:srgbClr val="1B2D40"/>
                </a:solidFill>
                <a:latin typeface="Arial MT"/>
                <a:cs typeface="Arial MT"/>
              </a:rPr>
              <a:t> the </a:t>
            </a:r>
            <a:r>
              <a:rPr sz="1211" spc="-61">
                <a:solidFill>
                  <a:srgbClr val="1B2D40"/>
                </a:solidFill>
                <a:latin typeface="Arial MT"/>
                <a:cs typeface="Arial MT"/>
              </a:rPr>
              <a:t>reduced</a:t>
            </a:r>
            <a:r>
              <a:rPr sz="1211" spc="-36">
                <a:solidFill>
                  <a:srgbClr val="1B2D40"/>
                </a:solidFill>
                <a:latin typeface="Arial MT"/>
                <a:cs typeface="Arial MT"/>
              </a:rPr>
              <a:t> </a:t>
            </a:r>
            <a:r>
              <a:rPr sz="1211" spc="-42">
                <a:solidFill>
                  <a:srgbClr val="1B2D40"/>
                </a:solidFill>
                <a:latin typeface="Arial MT"/>
                <a:cs typeface="Arial MT"/>
              </a:rPr>
              <a:t>risk </a:t>
            </a:r>
            <a:r>
              <a:rPr sz="1211" spc="-24">
                <a:solidFill>
                  <a:srgbClr val="1B2D40"/>
                </a:solidFill>
                <a:latin typeface="Arial MT"/>
                <a:cs typeface="Arial MT"/>
              </a:rPr>
              <a:t>of</a:t>
            </a:r>
            <a:r>
              <a:rPr sz="1211" spc="-36">
                <a:solidFill>
                  <a:srgbClr val="1B2D40"/>
                </a:solidFill>
                <a:latin typeface="Arial MT"/>
                <a:cs typeface="Arial MT"/>
              </a:rPr>
              <a:t> </a:t>
            </a:r>
            <a:r>
              <a:rPr sz="1211" spc="-12">
                <a:solidFill>
                  <a:srgbClr val="1B2D40"/>
                </a:solidFill>
                <a:latin typeface="Arial MT"/>
                <a:cs typeface="Arial MT"/>
              </a:rPr>
              <a:t>developing </a:t>
            </a:r>
            <a:r>
              <a:rPr sz="1211" spc="-54">
                <a:solidFill>
                  <a:srgbClr val="1B2D40"/>
                </a:solidFill>
                <a:latin typeface="Arial MT"/>
                <a:cs typeface="Arial MT"/>
              </a:rPr>
              <a:t>various</a:t>
            </a:r>
            <a:r>
              <a:rPr sz="1211" spc="-42">
                <a:solidFill>
                  <a:srgbClr val="1B2D40"/>
                </a:solidFill>
                <a:latin typeface="Arial MT"/>
                <a:cs typeface="Arial MT"/>
              </a:rPr>
              <a:t> health</a:t>
            </a:r>
            <a:r>
              <a:rPr sz="1211" spc="-36">
                <a:solidFill>
                  <a:srgbClr val="1B2D40"/>
                </a:solidFill>
                <a:latin typeface="Arial MT"/>
                <a:cs typeface="Arial MT"/>
              </a:rPr>
              <a:t> </a:t>
            </a:r>
            <a:r>
              <a:rPr sz="1211" spc="-12">
                <a:solidFill>
                  <a:srgbClr val="1B2D40"/>
                </a:solidFill>
                <a:latin typeface="Arial MT"/>
                <a:cs typeface="Arial MT"/>
              </a:rPr>
              <a:t>conditions.</a:t>
            </a:r>
            <a:endParaRPr sz="1211">
              <a:latin typeface="Arial MT"/>
              <a:cs typeface="Arial MT"/>
            </a:endParaRPr>
          </a:p>
        </p:txBody>
      </p:sp>
      <p:sp>
        <p:nvSpPr>
          <p:cNvPr id="5" name="object 5"/>
          <p:cNvSpPr txBox="1"/>
          <p:nvPr/>
        </p:nvSpPr>
        <p:spPr>
          <a:xfrm>
            <a:off x="1796306" y="2572550"/>
            <a:ext cx="1935924" cy="96987"/>
          </a:xfrm>
          <a:prstGeom prst="rect">
            <a:avLst/>
          </a:prstGeom>
        </p:spPr>
        <p:txBody>
          <a:bodyPr vert="horz" wrap="square" lIns="0" tIns="13839" rIns="0" bIns="0" rtlCol="0">
            <a:spAutoFit/>
          </a:bodyPr>
          <a:lstStyle/>
          <a:p>
            <a:pPr marL="15377">
              <a:lnSpc>
                <a:spcPct val="100000"/>
              </a:lnSpc>
              <a:spcBef>
                <a:spcPts val="109"/>
              </a:spcBef>
            </a:pPr>
            <a:r>
              <a:rPr sz="1029" spc="-42">
                <a:solidFill>
                  <a:srgbClr val="FFFFFF"/>
                </a:solidFill>
                <a:latin typeface="Verdana"/>
                <a:cs typeface="Verdana"/>
              </a:rPr>
              <a:t>SOCIAL</a:t>
            </a:r>
            <a:r>
              <a:rPr sz="1029" spc="-61">
                <a:solidFill>
                  <a:srgbClr val="FFFFFF"/>
                </a:solidFill>
                <a:latin typeface="Verdana"/>
                <a:cs typeface="Verdana"/>
              </a:rPr>
              <a:t> </a:t>
            </a:r>
            <a:r>
              <a:rPr sz="1029" spc="-12">
                <a:solidFill>
                  <a:srgbClr val="FFFFFF"/>
                </a:solidFill>
                <a:latin typeface="Verdana"/>
                <a:cs typeface="Verdana"/>
              </a:rPr>
              <a:t>VALUE</a:t>
            </a:r>
            <a:r>
              <a:rPr sz="1029" spc="-54">
                <a:solidFill>
                  <a:srgbClr val="FFFFFF"/>
                </a:solidFill>
                <a:latin typeface="Verdana"/>
                <a:cs typeface="Verdana"/>
              </a:rPr>
              <a:t> </a:t>
            </a:r>
            <a:r>
              <a:rPr sz="1029" spc="-30">
                <a:solidFill>
                  <a:srgbClr val="FFFFFF"/>
                </a:solidFill>
                <a:latin typeface="Verdana"/>
                <a:cs typeface="Verdana"/>
              </a:rPr>
              <a:t>PARTICIPANTS</a:t>
            </a:r>
            <a:endParaRPr sz="1029">
              <a:latin typeface="Verdana"/>
              <a:cs typeface="Verdana"/>
            </a:endParaRPr>
          </a:p>
        </p:txBody>
      </p:sp>
      <p:sp>
        <p:nvSpPr>
          <p:cNvPr id="9" name="object 9"/>
          <p:cNvSpPr txBox="1"/>
          <p:nvPr/>
        </p:nvSpPr>
        <p:spPr>
          <a:xfrm>
            <a:off x="2520719" y="2920909"/>
            <a:ext cx="491285" cy="142917"/>
          </a:xfrm>
          <a:prstGeom prst="rect">
            <a:avLst/>
          </a:prstGeom>
        </p:spPr>
        <p:txBody>
          <a:bodyPr vert="horz" wrap="square" lIns="0" tIns="20759" rIns="0" bIns="0" rtlCol="0">
            <a:spAutoFit/>
          </a:bodyPr>
          <a:lstStyle/>
          <a:p>
            <a:pPr marL="15377">
              <a:lnSpc>
                <a:spcPct val="100000"/>
              </a:lnSpc>
              <a:spcBef>
                <a:spcPts val="163"/>
              </a:spcBef>
            </a:pPr>
            <a:r>
              <a:rPr sz="1514" spc="-133">
                <a:solidFill>
                  <a:srgbClr val="FFFFFF"/>
                </a:solidFill>
                <a:latin typeface="Lucida Sans Unicode"/>
                <a:cs typeface="Lucida Sans Unicode"/>
              </a:rPr>
              <a:t>1,033</a:t>
            </a:r>
            <a:endParaRPr sz="1514">
              <a:latin typeface="Lucida Sans Unicode"/>
              <a:cs typeface="Lucida Sans Unicode"/>
            </a:endParaRPr>
          </a:p>
        </p:txBody>
      </p:sp>
      <p:sp>
        <p:nvSpPr>
          <p:cNvPr id="6" name="object 6"/>
          <p:cNvSpPr txBox="1"/>
          <p:nvPr/>
        </p:nvSpPr>
        <p:spPr>
          <a:xfrm>
            <a:off x="4059893" y="2572550"/>
            <a:ext cx="1843664" cy="96987"/>
          </a:xfrm>
          <a:prstGeom prst="rect">
            <a:avLst/>
          </a:prstGeom>
        </p:spPr>
        <p:txBody>
          <a:bodyPr vert="horz" wrap="square" lIns="0" tIns="13839" rIns="0" bIns="0" rtlCol="0">
            <a:spAutoFit/>
          </a:bodyPr>
          <a:lstStyle/>
          <a:p>
            <a:pPr marL="15377">
              <a:lnSpc>
                <a:spcPct val="100000"/>
              </a:lnSpc>
              <a:spcBef>
                <a:spcPts val="109"/>
              </a:spcBef>
            </a:pPr>
            <a:r>
              <a:rPr sz="1029" spc="-12">
                <a:solidFill>
                  <a:srgbClr val="FFFFFF"/>
                </a:solidFill>
                <a:latin typeface="Verdana"/>
                <a:cs typeface="Verdana"/>
              </a:rPr>
              <a:t>PERSON</a:t>
            </a:r>
            <a:r>
              <a:rPr sz="1029" spc="-79">
                <a:solidFill>
                  <a:srgbClr val="FFFFFF"/>
                </a:solidFill>
                <a:latin typeface="Verdana"/>
                <a:cs typeface="Verdana"/>
              </a:rPr>
              <a:t> </a:t>
            </a:r>
            <a:r>
              <a:rPr sz="1029" spc="-12">
                <a:solidFill>
                  <a:srgbClr val="FFFFFF"/>
                </a:solidFill>
                <a:latin typeface="Verdana"/>
                <a:cs typeface="Verdana"/>
              </a:rPr>
              <a:t>TYPE</a:t>
            </a:r>
            <a:r>
              <a:rPr sz="1029" spc="-73">
                <a:solidFill>
                  <a:srgbClr val="FFFFFF"/>
                </a:solidFill>
                <a:latin typeface="Verdana"/>
                <a:cs typeface="Verdana"/>
              </a:rPr>
              <a:t> </a:t>
            </a:r>
            <a:r>
              <a:rPr sz="1029" spc="-12">
                <a:solidFill>
                  <a:srgbClr val="FFFFFF"/>
                </a:solidFill>
                <a:latin typeface="Verdana"/>
                <a:cs typeface="Verdana"/>
              </a:rPr>
              <a:t>BREAKDOWN</a:t>
            </a:r>
            <a:endParaRPr sz="1029">
              <a:latin typeface="Verdana"/>
              <a:cs typeface="Verdana"/>
            </a:endParaRPr>
          </a:p>
        </p:txBody>
      </p:sp>
      <p:sp>
        <p:nvSpPr>
          <p:cNvPr id="10" name="object 10"/>
          <p:cNvSpPr txBox="1"/>
          <p:nvPr/>
        </p:nvSpPr>
        <p:spPr>
          <a:xfrm>
            <a:off x="4216376" y="2839957"/>
            <a:ext cx="491285" cy="262372"/>
          </a:xfrm>
          <a:prstGeom prst="rect">
            <a:avLst/>
          </a:prstGeom>
        </p:spPr>
        <p:txBody>
          <a:bodyPr vert="horz" wrap="square" lIns="0" tIns="20759" rIns="0" bIns="0" rtlCol="0">
            <a:spAutoFit/>
          </a:bodyPr>
          <a:lstStyle/>
          <a:p>
            <a:pPr marL="15377">
              <a:lnSpc>
                <a:spcPct val="100000"/>
              </a:lnSpc>
              <a:spcBef>
                <a:spcPts val="163"/>
              </a:spcBef>
            </a:pPr>
            <a:r>
              <a:rPr sz="1514" spc="-133">
                <a:solidFill>
                  <a:srgbClr val="FFFFFF"/>
                </a:solidFill>
                <a:latin typeface="Lucida Sans Unicode"/>
                <a:cs typeface="Lucida Sans Unicode"/>
              </a:rPr>
              <a:t>1,033</a:t>
            </a:r>
            <a:endParaRPr sz="1514">
              <a:latin typeface="Lucida Sans Unicode"/>
              <a:cs typeface="Lucida Sans Unicode"/>
            </a:endParaRPr>
          </a:p>
          <a:p>
            <a:pPr marL="20759">
              <a:lnSpc>
                <a:spcPct val="100000"/>
              </a:lnSpc>
              <a:spcBef>
                <a:spcPts val="733"/>
              </a:spcBef>
            </a:pPr>
            <a:r>
              <a:rPr sz="787" spc="-12">
                <a:solidFill>
                  <a:srgbClr val="FFFFFF"/>
                </a:solidFill>
                <a:latin typeface="Verdana"/>
                <a:cs typeface="Verdana"/>
              </a:rPr>
              <a:t>MEMBER</a:t>
            </a:r>
            <a:endParaRPr sz="787">
              <a:latin typeface="Verdana"/>
              <a:cs typeface="Verdana"/>
            </a:endParaRPr>
          </a:p>
        </p:txBody>
      </p:sp>
      <p:sp>
        <p:nvSpPr>
          <p:cNvPr id="11" name="object 11"/>
          <p:cNvSpPr txBox="1"/>
          <p:nvPr/>
        </p:nvSpPr>
        <p:spPr>
          <a:xfrm>
            <a:off x="5289172" y="2839957"/>
            <a:ext cx="425165" cy="262372"/>
          </a:xfrm>
          <a:prstGeom prst="rect">
            <a:avLst/>
          </a:prstGeom>
        </p:spPr>
        <p:txBody>
          <a:bodyPr vert="horz" wrap="square" lIns="0" tIns="20759" rIns="0" bIns="0" rtlCol="0">
            <a:spAutoFit/>
          </a:bodyPr>
          <a:lstStyle/>
          <a:p>
            <a:pPr algn="ctr">
              <a:lnSpc>
                <a:spcPct val="100000"/>
              </a:lnSpc>
              <a:spcBef>
                <a:spcPts val="163"/>
              </a:spcBef>
            </a:pPr>
            <a:r>
              <a:rPr sz="1514" spc="-61">
                <a:solidFill>
                  <a:srgbClr val="FFFFFF"/>
                </a:solidFill>
                <a:latin typeface="Lucida Sans Unicode"/>
                <a:cs typeface="Lucida Sans Unicode"/>
              </a:rPr>
              <a:t>0</a:t>
            </a:r>
            <a:endParaRPr sz="1514">
              <a:latin typeface="Lucida Sans Unicode"/>
              <a:cs typeface="Lucida Sans Unicode"/>
            </a:endParaRPr>
          </a:p>
          <a:p>
            <a:pPr algn="ctr">
              <a:lnSpc>
                <a:spcPct val="100000"/>
              </a:lnSpc>
              <a:spcBef>
                <a:spcPts val="733"/>
              </a:spcBef>
            </a:pPr>
            <a:r>
              <a:rPr sz="787" spc="-12">
                <a:solidFill>
                  <a:srgbClr val="FFFFFF"/>
                </a:solidFill>
                <a:latin typeface="Verdana"/>
                <a:cs typeface="Verdana"/>
              </a:rPr>
              <a:t>CASUAL</a:t>
            </a:r>
            <a:endParaRPr sz="787">
              <a:latin typeface="Verdana"/>
              <a:cs typeface="Verdana"/>
            </a:endParaRPr>
          </a:p>
        </p:txBody>
      </p:sp>
      <p:sp>
        <p:nvSpPr>
          <p:cNvPr id="7" name="object 7"/>
          <p:cNvSpPr txBox="1"/>
          <p:nvPr/>
        </p:nvSpPr>
        <p:spPr>
          <a:xfrm>
            <a:off x="6219760" y="2572550"/>
            <a:ext cx="1956683" cy="96987"/>
          </a:xfrm>
          <a:prstGeom prst="rect">
            <a:avLst/>
          </a:prstGeom>
        </p:spPr>
        <p:txBody>
          <a:bodyPr vert="horz" wrap="square" lIns="0" tIns="13839" rIns="0" bIns="0" rtlCol="0">
            <a:spAutoFit/>
          </a:bodyPr>
          <a:lstStyle/>
          <a:p>
            <a:pPr marL="15377">
              <a:lnSpc>
                <a:spcPct val="100000"/>
              </a:lnSpc>
              <a:spcBef>
                <a:spcPts val="109"/>
              </a:spcBef>
            </a:pPr>
            <a:r>
              <a:rPr sz="1029" spc="-61">
                <a:solidFill>
                  <a:srgbClr val="FFFFFF"/>
                </a:solidFill>
                <a:latin typeface="Verdana"/>
                <a:cs typeface="Verdana"/>
              </a:rPr>
              <a:t>ACTIVITY</a:t>
            </a:r>
            <a:r>
              <a:rPr sz="1029" spc="-42">
                <a:solidFill>
                  <a:srgbClr val="FFFFFF"/>
                </a:solidFill>
                <a:latin typeface="Verdana"/>
                <a:cs typeface="Verdana"/>
              </a:rPr>
              <a:t> </a:t>
            </a:r>
            <a:r>
              <a:rPr sz="1029" spc="-12">
                <a:solidFill>
                  <a:srgbClr val="FFFFFF"/>
                </a:solidFill>
                <a:latin typeface="Verdana"/>
                <a:cs typeface="Verdana"/>
              </a:rPr>
              <a:t>LEVEL</a:t>
            </a:r>
            <a:r>
              <a:rPr sz="1029" spc="-36">
                <a:solidFill>
                  <a:srgbClr val="FFFFFF"/>
                </a:solidFill>
                <a:latin typeface="Verdana"/>
                <a:cs typeface="Verdana"/>
              </a:rPr>
              <a:t> </a:t>
            </a:r>
            <a:r>
              <a:rPr sz="1029" spc="-12">
                <a:solidFill>
                  <a:srgbClr val="FFFFFF"/>
                </a:solidFill>
                <a:latin typeface="Verdana"/>
                <a:cs typeface="Verdana"/>
              </a:rPr>
              <a:t>BREAKDOWN</a:t>
            </a:r>
            <a:endParaRPr sz="1029">
              <a:latin typeface="Verdana"/>
              <a:cs typeface="Verdana"/>
            </a:endParaRPr>
          </a:p>
        </p:txBody>
      </p:sp>
      <p:sp>
        <p:nvSpPr>
          <p:cNvPr id="12" name="object 12"/>
          <p:cNvSpPr txBox="1"/>
          <p:nvPr/>
        </p:nvSpPr>
        <p:spPr>
          <a:xfrm>
            <a:off x="6486287" y="2839957"/>
            <a:ext cx="382879" cy="262372"/>
          </a:xfrm>
          <a:prstGeom prst="rect">
            <a:avLst/>
          </a:prstGeom>
        </p:spPr>
        <p:txBody>
          <a:bodyPr vert="horz" wrap="square" lIns="0" tIns="20759" rIns="0" bIns="0" rtlCol="0">
            <a:spAutoFit/>
          </a:bodyPr>
          <a:lstStyle/>
          <a:p>
            <a:pPr marL="16915">
              <a:lnSpc>
                <a:spcPct val="100000"/>
              </a:lnSpc>
              <a:spcBef>
                <a:spcPts val="163"/>
              </a:spcBef>
            </a:pPr>
            <a:r>
              <a:rPr sz="1514" spc="-30">
                <a:solidFill>
                  <a:srgbClr val="FFFFFF"/>
                </a:solidFill>
                <a:latin typeface="Lucida Sans Unicode"/>
                <a:cs typeface="Lucida Sans Unicode"/>
              </a:rPr>
              <a:t>655</a:t>
            </a:r>
            <a:endParaRPr sz="1514">
              <a:latin typeface="Lucida Sans Unicode"/>
              <a:cs typeface="Lucida Sans Unicode"/>
            </a:endParaRPr>
          </a:p>
          <a:p>
            <a:pPr marL="15377">
              <a:lnSpc>
                <a:spcPct val="100000"/>
              </a:lnSpc>
              <a:spcBef>
                <a:spcPts val="733"/>
              </a:spcBef>
            </a:pPr>
            <a:r>
              <a:rPr sz="787" spc="-30">
                <a:solidFill>
                  <a:srgbClr val="FFFFFF"/>
                </a:solidFill>
                <a:latin typeface="Verdana"/>
                <a:cs typeface="Verdana"/>
              </a:rPr>
              <a:t>ACTIVE</a:t>
            </a:r>
            <a:endParaRPr sz="787">
              <a:latin typeface="Verdana"/>
              <a:cs typeface="Verdana"/>
            </a:endParaRPr>
          </a:p>
        </p:txBody>
      </p:sp>
      <p:sp>
        <p:nvSpPr>
          <p:cNvPr id="13" name="object 13"/>
          <p:cNvSpPr txBox="1"/>
          <p:nvPr/>
        </p:nvSpPr>
        <p:spPr>
          <a:xfrm>
            <a:off x="7343332" y="2839957"/>
            <a:ext cx="746538" cy="262372"/>
          </a:xfrm>
          <a:prstGeom prst="rect">
            <a:avLst/>
          </a:prstGeom>
        </p:spPr>
        <p:txBody>
          <a:bodyPr vert="horz" wrap="square" lIns="0" tIns="20759" rIns="0" bIns="0" rtlCol="0">
            <a:spAutoFit/>
          </a:bodyPr>
          <a:lstStyle/>
          <a:p>
            <a:pPr algn="ctr">
              <a:lnSpc>
                <a:spcPct val="100000"/>
              </a:lnSpc>
              <a:spcBef>
                <a:spcPts val="163"/>
              </a:spcBef>
            </a:pPr>
            <a:r>
              <a:rPr sz="1514" spc="-30">
                <a:solidFill>
                  <a:srgbClr val="FFFFFF"/>
                </a:solidFill>
                <a:latin typeface="Lucida Sans Unicode"/>
                <a:cs typeface="Lucida Sans Unicode"/>
              </a:rPr>
              <a:t>378</a:t>
            </a:r>
            <a:endParaRPr sz="1514">
              <a:latin typeface="Lucida Sans Unicode"/>
              <a:cs typeface="Lucida Sans Unicode"/>
            </a:endParaRPr>
          </a:p>
          <a:p>
            <a:pPr algn="ctr">
              <a:lnSpc>
                <a:spcPct val="100000"/>
              </a:lnSpc>
              <a:spcBef>
                <a:spcPts val="733"/>
              </a:spcBef>
            </a:pPr>
            <a:r>
              <a:rPr sz="787" spc="-36">
                <a:solidFill>
                  <a:srgbClr val="FFFFFF"/>
                </a:solidFill>
                <a:latin typeface="Verdana"/>
                <a:cs typeface="Verdana"/>
              </a:rPr>
              <a:t>FAIRLY</a:t>
            </a:r>
            <a:r>
              <a:rPr sz="787" spc="-24">
                <a:solidFill>
                  <a:srgbClr val="FFFFFF"/>
                </a:solidFill>
                <a:latin typeface="Verdana"/>
                <a:cs typeface="Verdana"/>
              </a:rPr>
              <a:t> </a:t>
            </a:r>
            <a:r>
              <a:rPr sz="787" spc="-12">
                <a:solidFill>
                  <a:srgbClr val="FFFFFF"/>
                </a:solidFill>
                <a:latin typeface="Verdana"/>
                <a:cs typeface="Verdana"/>
              </a:rPr>
              <a:t>ACTIVE</a:t>
            </a:r>
            <a:endParaRPr sz="787">
              <a:latin typeface="Verdana"/>
              <a:cs typeface="Verdana"/>
            </a:endParaRPr>
          </a:p>
        </p:txBody>
      </p:sp>
      <p:sp>
        <p:nvSpPr>
          <p:cNvPr id="8" name="object 8"/>
          <p:cNvSpPr txBox="1"/>
          <p:nvPr/>
        </p:nvSpPr>
        <p:spPr>
          <a:xfrm>
            <a:off x="8495271" y="2572550"/>
            <a:ext cx="1831363" cy="96987"/>
          </a:xfrm>
          <a:prstGeom prst="rect">
            <a:avLst/>
          </a:prstGeom>
        </p:spPr>
        <p:txBody>
          <a:bodyPr vert="horz" wrap="square" lIns="0" tIns="13839" rIns="0" bIns="0" rtlCol="0">
            <a:spAutoFit/>
          </a:bodyPr>
          <a:lstStyle/>
          <a:p>
            <a:pPr marL="15377">
              <a:lnSpc>
                <a:spcPct val="100000"/>
              </a:lnSpc>
              <a:spcBef>
                <a:spcPts val="109"/>
              </a:spcBef>
            </a:pPr>
            <a:r>
              <a:rPr sz="1029" spc="-42">
                <a:solidFill>
                  <a:srgbClr val="FFFFFF"/>
                </a:solidFill>
                <a:latin typeface="Verdana"/>
                <a:cs typeface="Verdana"/>
              </a:rPr>
              <a:t>SOCIAL</a:t>
            </a:r>
            <a:r>
              <a:rPr sz="1029" spc="-61">
                <a:solidFill>
                  <a:srgbClr val="FFFFFF"/>
                </a:solidFill>
                <a:latin typeface="Verdana"/>
                <a:cs typeface="Verdana"/>
              </a:rPr>
              <a:t> </a:t>
            </a:r>
            <a:r>
              <a:rPr sz="1029" spc="-12">
                <a:solidFill>
                  <a:srgbClr val="FFFFFF"/>
                </a:solidFill>
                <a:latin typeface="Verdana"/>
                <a:cs typeface="Verdana"/>
              </a:rPr>
              <a:t>VALUE</a:t>
            </a:r>
            <a:r>
              <a:rPr sz="1029" spc="-61">
                <a:solidFill>
                  <a:srgbClr val="FFFFFF"/>
                </a:solidFill>
                <a:latin typeface="Verdana"/>
                <a:cs typeface="Verdana"/>
              </a:rPr>
              <a:t> </a:t>
            </a:r>
            <a:r>
              <a:rPr sz="1029">
                <a:solidFill>
                  <a:srgbClr val="FFFFFF"/>
                </a:solidFill>
                <a:latin typeface="Verdana"/>
                <a:cs typeface="Verdana"/>
              </a:rPr>
              <a:t>PER</a:t>
            </a:r>
            <a:r>
              <a:rPr sz="1029" spc="-54">
                <a:solidFill>
                  <a:srgbClr val="FFFFFF"/>
                </a:solidFill>
                <a:latin typeface="Verdana"/>
                <a:cs typeface="Verdana"/>
              </a:rPr>
              <a:t> </a:t>
            </a:r>
            <a:r>
              <a:rPr sz="1029" spc="-12">
                <a:solidFill>
                  <a:srgbClr val="FFFFFF"/>
                </a:solidFill>
                <a:latin typeface="Verdana"/>
                <a:cs typeface="Verdana"/>
              </a:rPr>
              <a:t>PERSON</a:t>
            </a:r>
            <a:endParaRPr sz="1029">
              <a:latin typeface="Verdana"/>
              <a:cs typeface="Verdana"/>
            </a:endParaRPr>
          </a:p>
        </p:txBody>
      </p:sp>
      <p:sp>
        <p:nvSpPr>
          <p:cNvPr id="14" name="object 14"/>
          <p:cNvSpPr txBox="1"/>
          <p:nvPr/>
        </p:nvSpPr>
        <p:spPr>
          <a:xfrm>
            <a:off x="8661512" y="2839957"/>
            <a:ext cx="447461" cy="262372"/>
          </a:xfrm>
          <a:prstGeom prst="rect">
            <a:avLst/>
          </a:prstGeom>
        </p:spPr>
        <p:txBody>
          <a:bodyPr vert="horz" wrap="square" lIns="0" tIns="20759" rIns="0" bIns="0" rtlCol="0">
            <a:spAutoFit/>
          </a:bodyPr>
          <a:lstStyle/>
          <a:p>
            <a:pPr marL="15377">
              <a:lnSpc>
                <a:spcPct val="100000"/>
              </a:lnSpc>
              <a:spcBef>
                <a:spcPts val="163"/>
              </a:spcBef>
            </a:pPr>
            <a:r>
              <a:rPr sz="1514" spc="-127">
                <a:solidFill>
                  <a:srgbClr val="FFFFFF"/>
                </a:solidFill>
                <a:latin typeface="Lucida Sans Unicode"/>
                <a:cs typeface="Lucida Sans Unicode"/>
              </a:rPr>
              <a:t>£132</a:t>
            </a:r>
            <a:endParaRPr sz="1514">
              <a:latin typeface="Lucida Sans Unicode"/>
              <a:cs typeface="Lucida Sans Unicode"/>
            </a:endParaRPr>
          </a:p>
          <a:p>
            <a:pPr marL="53051">
              <a:lnSpc>
                <a:spcPct val="100000"/>
              </a:lnSpc>
              <a:spcBef>
                <a:spcPts val="733"/>
              </a:spcBef>
            </a:pPr>
            <a:r>
              <a:rPr sz="787" spc="-12">
                <a:solidFill>
                  <a:srgbClr val="FFFFFF"/>
                </a:solidFill>
                <a:latin typeface="Verdana"/>
                <a:cs typeface="Verdana"/>
              </a:rPr>
              <a:t>ACTIVE</a:t>
            </a:r>
            <a:endParaRPr sz="787">
              <a:latin typeface="Verdana"/>
              <a:cs typeface="Verdana"/>
            </a:endParaRPr>
          </a:p>
        </p:txBody>
      </p:sp>
      <p:sp>
        <p:nvSpPr>
          <p:cNvPr id="15" name="object 15"/>
          <p:cNvSpPr txBox="1"/>
          <p:nvPr/>
        </p:nvSpPr>
        <p:spPr>
          <a:xfrm>
            <a:off x="9556503" y="2839957"/>
            <a:ext cx="746538" cy="262372"/>
          </a:xfrm>
          <a:prstGeom prst="rect">
            <a:avLst/>
          </a:prstGeom>
        </p:spPr>
        <p:txBody>
          <a:bodyPr vert="horz" wrap="square" lIns="0" tIns="20759" rIns="0" bIns="0" rtlCol="0">
            <a:spAutoFit/>
          </a:bodyPr>
          <a:lstStyle/>
          <a:p>
            <a:pPr algn="ctr">
              <a:lnSpc>
                <a:spcPct val="100000"/>
              </a:lnSpc>
              <a:spcBef>
                <a:spcPts val="163"/>
              </a:spcBef>
            </a:pPr>
            <a:r>
              <a:rPr sz="1514" spc="-12">
                <a:solidFill>
                  <a:srgbClr val="FFFFFF"/>
                </a:solidFill>
                <a:latin typeface="Lucida Sans Unicode"/>
                <a:cs typeface="Lucida Sans Unicode"/>
              </a:rPr>
              <a:t>£1.92</a:t>
            </a:r>
            <a:endParaRPr sz="1514">
              <a:latin typeface="Lucida Sans Unicode"/>
              <a:cs typeface="Lucida Sans Unicode"/>
            </a:endParaRPr>
          </a:p>
          <a:p>
            <a:pPr algn="ctr">
              <a:lnSpc>
                <a:spcPct val="100000"/>
              </a:lnSpc>
              <a:spcBef>
                <a:spcPts val="733"/>
              </a:spcBef>
            </a:pPr>
            <a:r>
              <a:rPr sz="787" spc="-36">
                <a:solidFill>
                  <a:srgbClr val="FFFFFF"/>
                </a:solidFill>
                <a:latin typeface="Verdana"/>
                <a:cs typeface="Verdana"/>
              </a:rPr>
              <a:t>FAIRLY</a:t>
            </a:r>
            <a:r>
              <a:rPr sz="787" spc="-24">
                <a:solidFill>
                  <a:srgbClr val="FFFFFF"/>
                </a:solidFill>
                <a:latin typeface="Verdana"/>
                <a:cs typeface="Verdana"/>
              </a:rPr>
              <a:t> </a:t>
            </a:r>
            <a:r>
              <a:rPr sz="787" spc="-12">
                <a:solidFill>
                  <a:srgbClr val="FFFFFF"/>
                </a:solidFill>
                <a:latin typeface="Verdana"/>
                <a:cs typeface="Verdana"/>
              </a:rPr>
              <a:t>ACTIVE</a:t>
            </a:r>
            <a:endParaRPr sz="787">
              <a:latin typeface="Verdana"/>
              <a:cs typeface="Verdana"/>
            </a:endParaRPr>
          </a:p>
        </p:txBody>
      </p:sp>
      <p:sp>
        <p:nvSpPr>
          <p:cNvPr id="17" name="object 17"/>
          <p:cNvSpPr txBox="1"/>
          <p:nvPr/>
        </p:nvSpPr>
        <p:spPr>
          <a:xfrm>
            <a:off x="1543872" y="3640292"/>
            <a:ext cx="567400" cy="118327"/>
          </a:xfrm>
          <a:prstGeom prst="rect">
            <a:avLst/>
          </a:prstGeom>
        </p:spPr>
        <p:txBody>
          <a:bodyPr vert="horz" wrap="square" lIns="0" tIns="14608" rIns="0" bIns="0" rtlCol="0">
            <a:spAutoFit/>
          </a:bodyPr>
          <a:lstStyle/>
          <a:p>
            <a:pPr marL="15377">
              <a:lnSpc>
                <a:spcPct val="100000"/>
              </a:lnSpc>
              <a:spcBef>
                <a:spcPts val="115"/>
              </a:spcBef>
            </a:pPr>
            <a:r>
              <a:rPr sz="1271" i="1" spc="-24">
                <a:solidFill>
                  <a:srgbClr val="FFFFFF"/>
                </a:solidFill>
                <a:latin typeface="Arial"/>
                <a:cs typeface="Arial"/>
              </a:rPr>
              <a:t>NOTES</a:t>
            </a:r>
            <a:endParaRPr sz="1271">
              <a:latin typeface="Arial"/>
              <a:cs typeface="Arial"/>
            </a:endParaRPr>
          </a:p>
        </p:txBody>
      </p:sp>
      <p:sp>
        <p:nvSpPr>
          <p:cNvPr id="16" name="object 16"/>
          <p:cNvSpPr txBox="1"/>
          <p:nvPr/>
        </p:nvSpPr>
        <p:spPr>
          <a:xfrm>
            <a:off x="2556677" y="3504233"/>
            <a:ext cx="7852871" cy="202681"/>
          </a:xfrm>
          <a:prstGeom prst="rect">
            <a:avLst/>
          </a:prstGeom>
        </p:spPr>
        <p:txBody>
          <a:bodyPr vert="horz" wrap="square" lIns="0" tIns="40748" rIns="0" bIns="0" rtlCol="0">
            <a:spAutoFit/>
          </a:bodyPr>
          <a:lstStyle/>
          <a:p>
            <a:pPr marL="15377" marR="6151">
              <a:lnSpc>
                <a:spcPts val="1187"/>
              </a:lnSpc>
              <a:spcBef>
                <a:spcPts val="321"/>
              </a:spcBef>
            </a:pPr>
            <a:r>
              <a:rPr sz="1150" spc="-48">
                <a:solidFill>
                  <a:srgbClr val="255375"/>
                </a:solidFill>
                <a:latin typeface="Arial MT"/>
                <a:cs typeface="Arial MT"/>
              </a:rPr>
              <a:t>In</a:t>
            </a:r>
            <a:r>
              <a:rPr sz="1150" spc="-36">
                <a:solidFill>
                  <a:srgbClr val="255375"/>
                </a:solidFill>
                <a:latin typeface="Arial MT"/>
                <a:cs typeface="Arial MT"/>
              </a:rPr>
              <a:t> </a:t>
            </a:r>
            <a:r>
              <a:rPr sz="1150" spc="-30">
                <a:solidFill>
                  <a:srgbClr val="255375"/>
                </a:solidFill>
                <a:latin typeface="Arial MT"/>
                <a:cs typeface="Arial MT"/>
              </a:rPr>
              <a:t>addition</a:t>
            </a:r>
            <a:r>
              <a:rPr sz="1150" spc="-36">
                <a:solidFill>
                  <a:srgbClr val="255375"/>
                </a:solidFill>
                <a:latin typeface="Arial MT"/>
                <a:cs typeface="Arial MT"/>
              </a:rPr>
              <a:t> </a:t>
            </a:r>
            <a:r>
              <a:rPr sz="1150" spc="-12">
                <a:solidFill>
                  <a:srgbClr val="255375"/>
                </a:solidFill>
                <a:latin typeface="Arial MT"/>
                <a:cs typeface="Arial MT"/>
              </a:rPr>
              <a:t>to</a:t>
            </a:r>
            <a:r>
              <a:rPr sz="1150" spc="-30">
                <a:solidFill>
                  <a:srgbClr val="255375"/>
                </a:solidFill>
                <a:latin typeface="Arial MT"/>
                <a:cs typeface="Arial MT"/>
              </a:rPr>
              <a:t> </a:t>
            </a:r>
            <a:r>
              <a:rPr sz="1150" spc="-36">
                <a:solidFill>
                  <a:srgbClr val="255375"/>
                </a:solidFill>
                <a:latin typeface="Arial MT"/>
                <a:cs typeface="Arial MT"/>
              </a:rPr>
              <a:t>the </a:t>
            </a:r>
            <a:r>
              <a:rPr sz="1150" spc="-42">
                <a:solidFill>
                  <a:srgbClr val="255375"/>
                </a:solidFill>
                <a:latin typeface="Arial MT"/>
                <a:cs typeface="Arial MT"/>
              </a:rPr>
              <a:t>activity</a:t>
            </a:r>
            <a:r>
              <a:rPr sz="1150" spc="-30">
                <a:solidFill>
                  <a:srgbClr val="255375"/>
                </a:solidFill>
                <a:latin typeface="Arial MT"/>
                <a:cs typeface="Arial MT"/>
              </a:rPr>
              <a:t> </a:t>
            </a:r>
            <a:r>
              <a:rPr sz="1150" spc="-54">
                <a:solidFill>
                  <a:srgbClr val="255375"/>
                </a:solidFill>
                <a:latin typeface="Arial MT"/>
                <a:cs typeface="Arial MT"/>
              </a:rPr>
              <a:t>level</a:t>
            </a:r>
            <a:r>
              <a:rPr sz="1150" spc="-36">
                <a:solidFill>
                  <a:srgbClr val="255375"/>
                </a:solidFill>
                <a:latin typeface="Arial MT"/>
                <a:cs typeface="Arial MT"/>
              </a:rPr>
              <a:t> </a:t>
            </a:r>
            <a:r>
              <a:rPr sz="1150" spc="-30">
                <a:solidFill>
                  <a:srgbClr val="255375"/>
                </a:solidFill>
                <a:latin typeface="Arial MT"/>
                <a:cs typeface="Arial MT"/>
              </a:rPr>
              <a:t>classi</a:t>
            </a:r>
            <a:r>
              <a:rPr sz="1150" spc="12">
                <a:solidFill>
                  <a:srgbClr val="255375"/>
                </a:solidFill>
                <a:latin typeface="Arial MT"/>
                <a:cs typeface="Arial MT"/>
              </a:rPr>
              <a:t> </a:t>
            </a:r>
            <a:r>
              <a:rPr sz="1150" spc="-36">
                <a:solidFill>
                  <a:srgbClr val="255375"/>
                </a:solidFill>
                <a:latin typeface="Arial MT"/>
                <a:cs typeface="Arial MT"/>
              </a:rPr>
              <a:t>cation </a:t>
            </a:r>
            <a:r>
              <a:rPr sz="1150" spc="-73">
                <a:solidFill>
                  <a:srgbClr val="255375"/>
                </a:solidFill>
                <a:latin typeface="Arial MT"/>
                <a:cs typeface="Arial MT"/>
              </a:rPr>
              <a:t>based</a:t>
            </a:r>
            <a:r>
              <a:rPr sz="1150" spc="-30">
                <a:solidFill>
                  <a:srgbClr val="255375"/>
                </a:solidFill>
                <a:latin typeface="Arial MT"/>
                <a:cs typeface="Arial MT"/>
              </a:rPr>
              <a:t> </a:t>
            </a:r>
            <a:r>
              <a:rPr sz="1150" spc="-48">
                <a:solidFill>
                  <a:srgbClr val="255375"/>
                </a:solidFill>
                <a:latin typeface="Arial MT"/>
                <a:cs typeface="Arial MT"/>
              </a:rPr>
              <a:t>on</a:t>
            </a:r>
            <a:r>
              <a:rPr sz="1150" spc="-36">
                <a:solidFill>
                  <a:srgbClr val="255375"/>
                </a:solidFill>
                <a:latin typeface="Arial MT"/>
                <a:cs typeface="Arial MT"/>
              </a:rPr>
              <a:t> the</a:t>
            </a:r>
            <a:r>
              <a:rPr sz="1150" spc="-30">
                <a:solidFill>
                  <a:srgbClr val="255375"/>
                </a:solidFill>
                <a:latin typeface="Arial MT"/>
                <a:cs typeface="Arial MT"/>
              </a:rPr>
              <a:t> </a:t>
            </a:r>
            <a:r>
              <a:rPr sz="1150" spc="-42">
                <a:solidFill>
                  <a:srgbClr val="255375"/>
                </a:solidFill>
                <a:latin typeface="Arial MT"/>
                <a:cs typeface="Arial MT"/>
              </a:rPr>
              <a:t>activity</a:t>
            </a:r>
            <a:r>
              <a:rPr sz="1150" spc="-36">
                <a:solidFill>
                  <a:srgbClr val="255375"/>
                </a:solidFill>
                <a:latin typeface="Arial MT"/>
                <a:cs typeface="Arial MT"/>
              </a:rPr>
              <a:t> </a:t>
            </a:r>
            <a:r>
              <a:rPr sz="1150" spc="-30">
                <a:solidFill>
                  <a:srgbClr val="255375"/>
                </a:solidFill>
                <a:latin typeface="Arial MT"/>
                <a:cs typeface="Arial MT"/>
              </a:rPr>
              <a:t>duration </a:t>
            </a:r>
            <a:r>
              <a:rPr sz="1150" spc="-24">
                <a:solidFill>
                  <a:srgbClr val="255375"/>
                </a:solidFill>
                <a:latin typeface="Arial MT"/>
                <a:cs typeface="Arial MT"/>
              </a:rPr>
              <a:t>within</a:t>
            </a:r>
            <a:r>
              <a:rPr sz="1150" spc="-36">
                <a:solidFill>
                  <a:srgbClr val="255375"/>
                </a:solidFill>
                <a:latin typeface="Arial MT"/>
                <a:cs typeface="Arial MT"/>
              </a:rPr>
              <a:t> the</a:t>
            </a:r>
            <a:r>
              <a:rPr sz="1150" spc="-30">
                <a:solidFill>
                  <a:srgbClr val="255375"/>
                </a:solidFill>
                <a:latin typeface="Arial MT"/>
                <a:cs typeface="Arial MT"/>
              </a:rPr>
              <a:t> </a:t>
            </a:r>
            <a:r>
              <a:rPr sz="1150" spc="-36">
                <a:solidFill>
                  <a:srgbClr val="255375"/>
                </a:solidFill>
                <a:latin typeface="Arial MT"/>
                <a:cs typeface="Arial MT"/>
              </a:rPr>
              <a:t>month, </a:t>
            </a:r>
            <a:r>
              <a:rPr sz="1150" spc="-85">
                <a:solidFill>
                  <a:srgbClr val="255375"/>
                </a:solidFill>
                <a:latin typeface="Arial MT"/>
                <a:cs typeface="Arial MT"/>
              </a:rPr>
              <a:t>each</a:t>
            </a:r>
            <a:r>
              <a:rPr sz="1150" spc="-30">
                <a:solidFill>
                  <a:srgbClr val="255375"/>
                </a:solidFill>
                <a:latin typeface="Arial MT"/>
                <a:cs typeface="Arial MT"/>
              </a:rPr>
              <a:t> </a:t>
            </a:r>
            <a:r>
              <a:rPr sz="1150" spc="-48">
                <a:solidFill>
                  <a:srgbClr val="255375"/>
                </a:solidFill>
                <a:latin typeface="Arial MT"/>
                <a:cs typeface="Arial MT"/>
              </a:rPr>
              <a:t>member</a:t>
            </a:r>
            <a:r>
              <a:rPr sz="1150" spc="-36">
                <a:solidFill>
                  <a:srgbClr val="255375"/>
                </a:solidFill>
                <a:latin typeface="Arial MT"/>
                <a:cs typeface="Arial MT"/>
              </a:rPr>
              <a:t> </a:t>
            </a:r>
            <a:r>
              <a:rPr sz="1150" spc="-61">
                <a:solidFill>
                  <a:srgbClr val="255375"/>
                </a:solidFill>
                <a:latin typeface="Arial MT"/>
                <a:cs typeface="Arial MT"/>
              </a:rPr>
              <a:t>is</a:t>
            </a:r>
            <a:r>
              <a:rPr sz="1150" spc="-30">
                <a:solidFill>
                  <a:srgbClr val="255375"/>
                </a:solidFill>
                <a:latin typeface="Arial MT"/>
                <a:cs typeface="Arial MT"/>
              </a:rPr>
              <a:t> </a:t>
            </a:r>
            <a:r>
              <a:rPr sz="1150" spc="-73">
                <a:solidFill>
                  <a:srgbClr val="255375"/>
                </a:solidFill>
                <a:latin typeface="Arial MT"/>
                <a:cs typeface="Arial MT"/>
              </a:rPr>
              <a:t>assigned</a:t>
            </a:r>
            <a:r>
              <a:rPr sz="1150" spc="-36">
                <a:solidFill>
                  <a:srgbClr val="255375"/>
                </a:solidFill>
                <a:latin typeface="Arial MT"/>
                <a:cs typeface="Arial MT"/>
              </a:rPr>
              <a:t> </a:t>
            </a:r>
            <a:r>
              <a:rPr sz="1150" spc="-12">
                <a:solidFill>
                  <a:srgbClr val="255375"/>
                </a:solidFill>
                <a:latin typeface="Arial MT"/>
                <a:cs typeface="Arial MT"/>
              </a:rPr>
              <a:t>to</a:t>
            </a:r>
            <a:r>
              <a:rPr sz="1150" spc="-30">
                <a:solidFill>
                  <a:srgbClr val="255375"/>
                </a:solidFill>
                <a:latin typeface="Arial MT"/>
                <a:cs typeface="Arial MT"/>
              </a:rPr>
              <a:t> </a:t>
            </a:r>
            <a:r>
              <a:rPr sz="1150" spc="-61">
                <a:solidFill>
                  <a:srgbClr val="255375"/>
                </a:solidFill>
                <a:latin typeface="Arial MT"/>
                <a:cs typeface="Arial MT"/>
              </a:rPr>
              <a:t>a </a:t>
            </a:r>
            <a:r>
              <a:rPr sz="1150" spc="-54">
                <a:solidFill>
                  <a:srgbClr val="255375"/>
                </a:solidFill>
                <a:latin typeface="Arial MT"/>
                <a:cs typeface="Arial MT"/>
              </a:rPr>
              <a:t>demographic</a:t>
            </a:r>
            <a:r>
              <a:rPr sz="1150" spc="-36">
                <a:solidFill>
                  <a:srgbClr val="255375"/>
                </a:solidFill>
                <a:latin typeface="Arial MT"/>
                <a:cs typeface="Arial MT"/>
              </a:rPr>
              <a:t> </a:t>
            </a:r>
            <a:r>
              <a:rPr sz="1150" spc="-61">
                <a:solidFill>
                  <a:srgbClr val="255375"/>
                </a:solidFill>
                <a:latin typeface="Arial MT"/>
                <a:cs typeface="Arial MT"/>
              </a:rPr>
              <a:t>segment</a:t>
            </a:r>
            <a:r>
              <a:rPr sz="1150" spc="-36">
                <a:solidFill>
                  <a:srgbClr val="255375"/>
                </a:solidFill>
                <a:latin typeface="Arial MT"/>
                <a:cs typeface="Arial MT"/>
              </a:rPr>
              <a:t> </a:t>
            </a:r>
            <a:r>
              <a:rPr sz="1150" spc="-73">
                <a:solidFill>
                  <a:srgbClr val="255375"/>
                </a:solidFill>
                <a:latin typeface="Arial MT"/>
                <a:cs typeface="Arial MT"/>
              </a:rPr>
              <a:t>based</a:t>
            </a:r>
            <a:r>
              <a:rPr sz="1150" spc="-36">
                <a:solidFill>
                  <a:srgbClr val="255375"/>
                </a:solidFill>
                <a:latin typeface="Arial MT"/>
                <a:cs typeface="Arial MT"/>
              </a:rPr>
              <a:t> </a:t>
            </a:r>
            <a:r>
              <a:rPr sz="1150" spc="-48">
                <a:solidFill>
                  <a:srgbClr val="255375"/>
                </a:solidFill>
                <a:latin typeface="Arial MT"/>
                <a:cs typeface="Arial MT"/>
              </a:rPr>
              <a:t>on</a:t>
            </a:r>
            <a:r>
              <a:rPr sz="1150" spc="-36">
                <a:solidFill>
                  <a:srgbClr val="255375"/>
                </a:solidFill>
                <a:latin typeface="Arial MT"/>
                <a:cs typeface="Arial MT"/>
              </a:rPr>
              <a:t> </a:t>
            </a:r>
            <a:r>
              <a:rPr sz="1150" spc="-12">
                <a:solidFill>
                  <a:srgbClr val="255375"/>
                </a:solidFill>
                <a:latin typeface="Arial MT"/>
                <a:cs typeface="Arial MT"/>
              </a:rPr>
              <a:t>their</a:t>
            </a:r>
            <a:r>
              <a:rPr sz="1150" spc="-30">
                <a:solidFill>
                  <a:srgbClr val="255375"/>
                </a:solidFill>
                <a:latin typeface="Arial MT"/>
                <a:cs typeface="Arial MT"/>
              </a:rPr>
              <a:t> </a:t>
            </a:r>
            <a:r>
              <a:rPr sz="1150" spc="-97">
                <a:solidFill>
                  <a:srgbClr val="255375"/>
                </a:solidFill>
                <a:latin typeface="Arial MT"/>
                <a:cs typeface="Arial MT"/>
              </a:rPr>
              <a:t>age</a:t>
            </a:r>
            <a:r>
              <a:rPr sz="1150" spc="-36">
                <a:solidFill>
                  <a:srgbClr val="255375"/>
                </a:solidFill>
                <a:latin typeface="Arial MT"/>
                <a:cs typeface="Arial MT"/>
              </a:rPr>
              <a:t> </a:t>
            </a:r>
            <a:r>
              <a:rPr sz="1150" spc="-61">
                <a:solidFill>
                  <a:srgbClr val="255375"/>
                </a:solidFill>
                <a:latin typeface="Arial MT"/>
                <a:cs typeface="Arial MT"/>
              </a:rPr>
              <a:t>and</a:t>
            </a:r>
            <a:r>
              <a:rPr sz="1150" spc="-36">
                <a:solidFill>
                  <a:srgbClr val="255375"/>
                </a:solidFill>
                <a:latin typeface="Arial MT"/>
                <a:cs typeface="Arial MT"/>
              </a:rPr>
              <a:t> </a:t>
            </a:r>
            <a:r>
              <a:rPr sz="1150" spc="-61">
                <a:solidFill>
                  <a:srgbClr val="255375"/>
                </a:solidFill>
                <a:latin typeface="Arial MT"/>
                <a:cs typeface="Arial MT"/>
              </a:rPr>
              <a:t>gender</a:t>
            </a:r>
            <a:r>
              <a:rPr sz="1150" spc="-36">
                <a:solidFill>
                  <a:srgbClr val="255375"/>
                </a:solidFill>
                <a:latin typeface="Arial MT"/>
                <a:cs typeface="Arial MT"/>
              </a:rPr>
              <a:t> </a:t>
            </a:r>
            <a:r>
              <a:rPr sz="1150" spc="-61">
                <a:solidFill>
                  <a:srgbClr val="255375"/>
                </a:solidFill>
                <a:latin typeface="Arial MT"/>
                <a:cs typeface="Arial MT"/>
              </a:rPr>
              <a:t>and</a:t>
            </a:r>
            <a:r>
              <a:rPr sz="1150" spc="-36">
                <a:solidFill>
                  <a:srgbClr val="255375"/>
                </a:solidFill>
                <a:latin typeface="Arial MT"/>
                <a:cs typeface="Arial MT"/>
              </a:rPr>
              <a:t> </a:t>
            </a:r>
            <a:r>
              <a:rPr sz="1150" spc="-12">
                <a:solidFill>
                  <a:srgbClr val="255375"/>
                </a:solidFill>
                <a:latin typeface="Arial MT"/>
                <a:cs typeface="Arial MT"/>
              </a:rPr>
              <a:t>to</a:t>
            </a:r>
            <a:r>
              <a:rPr sz="1150" spc="-30">
                <a:solidFill>
                  <a:srgbClr val="255375"/>
                </a:solidFill>
                <a:latin typeface="Arial MT"/>
                <a:cs typeface="Arial MT"/>
              </a:rPr>
              <a:t> </a:t>
            </a:r>
            <a:r>
              <a:rPr sz="1150" spc="-97">
                <a:solidFill>
                  <a:srgbClr val="255375"/>
                </a:solidFill>
                <a:latin typeface="Arial MT"/>
                <a:cs typeface="Arial MT"/>
              </a:rPr>
              <a:t>a</a:t>
            </a:r>
            <a:r>
              <a:rPr sz="1150" spc="-36">
                <a:solidFill>
                  <a:srgbClr val="255375"/>
                </a:solidFill>
                <a:latin typeface="Arial MT"/>
                <a:cs typeface="Arial MT"/>
              </a:rPr>
              <a:t> </a:t>
            </a:r>
            <a:r>
              <a:rPr sz="1150" spc="-73">
                <a:solidFill>
                  <a:srgbClr val="255375"/>
                </a:solidFill>
                <a:latin typeface="Arial MT"/>
                <a:cs typeface="Arial MT"/>
              </a:rPr>
              <a:t>Mosaic</a:t>
            </a:r>
            <a:r>
              <a:rPr sz="1150" spc="-36">
                <a:solidFill>
                  <a:srgbClr val="255375"/>
                </a:solidFill>
                <a:latin typeface="Arial MT"/>
                <a:cs typeface="Arial MT"/>
              </a:rPr>
              <a:t> </a:t>
            </a:r>
            <a:r>
              <a:rPr sz="1150" spc="-61">
                <a:solidFill>
                  <a:srgbClr val="255375"/>
                </a:solidFill>
                <a:latin typeface="Arial MT"/>
                <a:cs typeface="Arial MT"/>
              </a:rPr>
              <a:t>segment</a:t>
            </a:r>
            <a:r>
              <a:rPr sz="1150" spc="-36">
                <a:solidFill>
                  <a:srgbClr val="255375"/>
                </a:solidFill>
                <a:latin typeface="Arial MT"/>
                <a:cs typeface="Arial MT"/>
              </a:rPr>
              <a:t> </a:t>
            </a:r>
            <a:r>
              <a:rPr sz="1150" spc="-73">
                <a:solidFill>
                  <a:srgbClr val="255375"/>
                </a:solidFill>
                <a:latin typeface="Arial MT"/>
                <a:cs typeface="Arial MT"/>
              </a:rPr>
              <a:t>based</a:t>
            </a:r>
            <a:r>
              <a:rPr sz="1150" spc="-36">
                <a:solidFill>
                  <a:srgbClr val="255375"/>
                </a:solidFill>
                <a:latin typeface="Arial MT"/>
                <a:cs typeface="Arial MT"/>
              </a:rPr>
              <a:t> </a:t>
            </a:r>
            <a:r>
              <a:rPr sz="1150" spc="-48">
                <a:solidFill>
                  <a:srgbClr val="255375"/>
                </a:solidFill>
                <a:latin typeface="Arial MT"/>
                <a:cs typeface="Arial MT"/>
              </a:rPr>
              <a:t>on</a:t>
            </a:r>
            <a:r>
              <a:rPr sz="1150" spc="-30">
                <a:solidFill>
                  <a:srgbClr val="255375"/>
                </a:solidFill>
                <a:latin typeface="Arial MT"/>
                <a:cs typeface="Arial MT"/>
              </a:rPr>
              <a:t> </a:t>
            </a:r>
            <a:r>
              <a:rPr sz="1150" spc="-12">
                <a:solidFill>
                  <a:srgbClr val="255375"/>
                </a:solidFill>
                <a:latin typeface="Arial MT"/>
                <a:cs typeface="Arial MT"/>
              </a:rPr>
              <a:t>their</a:t>
            </a:r>
            <a:r>
              <a:rPr sz="1150" spc="-36">
                <a:solidFill>
                  <a:srgbClr val="255375"/>
                </a:solidFill>
                <a:latin typeface="Arial MT"/>
                <a:cs typeface="Arial MT"/>
              </a:rPr>
              <a:t> </a:t>
            </a:r>
            <a:r>
              <a:rPr sz="1150" spc="-61">
                <a:solidFill>
                  <a:srgbClr val="255375"/>
                </a:solidFill>
                <a:latin typeface="Arial MT"/>
                <a:cs typeface="Arial MT"/>
              </a:rPr>
              <a:t>postcode</a:t>
            </a:r>
            <a:r>
              <a:rPr sz="1150" spc="-36">
                <a:solidFill>
                  <a:srgbClr val="255375"/>
                </a:solidFill>
                <a:latin typeface="Arial MT"/>
                <a:cs typeface="Arial MT"/>
              </a:rPr>
              <a:t> </a:t>
            </a:r>
            <a:r>
              <a:rPr sz="1150" spc="-30">
                <a:solidFill>
                  <a:srgbClr val="255375"/>
                </a:solidFill>
                <a:latin typeface="Arial MT"/>
                <a:cs typeface="Arial MT"/>
              </a:rPr>
              <a:t>information.</a:t>
            </a:r>
            <a:r>
              <a:rPr sz="1150" spc="-36">
                <a:solidFill>
                  <a:srgbClr val="255375"/>
                </a:solidFill>
                <a:latin typeface="Arial MT"/>
                <a:cs typeface="Arial MT"/>
              </a:rPr>
              <a:t> </a:t>
            </a:r>
            <a:r>
              <a:rPr sz="1150" spc="-97">
                <a:solidFill>
                  <a:srgbClr val="255375"/>
                </a:solidFill>
                <a:latin typeface="Arial MT"/>
                <a:cs typeface="Arial MT"/>
              </a:rPr>
              <a:t>These</a:t>
            </a:r>
            <a:r>
              <a:rPr sz="1150" spc="-36">
                <a:solidFill>
                  <a:srgbClr val="255375"/>
                </a:solidFill>
                <a:latin typeface="Arial MT"/>
                <a:cs typeface="Arial MT"/>
              </a:rPr>
              <a:t> </a:t>
            </a:r>
            <a:r>
              <a:rPr sz="1150" spc="-12">
                <a:solidFill>
                  <a:srgbClr val="255375"/>
                </a:solidFill>
                <a:latin typeface="Arial MT"/>
                <a:cs typeface="Arial MT"/>
              </a:rPr>
              <a:t>three </a:t>
            </a:r>
            <a:r>
              <a:rPr sz="1150" spc="-42">
                <a:solidFill>
                  <a:srgbClr val="255375"/>
                </a:solidFill>
                <a:latin typeface="Arial MT"/>
                <a:cs typeface="Arial MT"/>
              </a:rPr>
              <a:t>indicators</a:t>
            </a:r>
            <a:r>
              <a:rPr sz="1150" spc="-24">
                <a:solidFill>
                  <a:srgbClr val="255375"/>
                </a:solidFill>
                <a:latin typeface="Arial MT"/>
                <a:cs typeface="Arial MT"/>
              </a:rPr>
              <a:t> </a:t>
            </a:r>
            <a:r>
              <a:rPr sz="1150" spc="-48">
                <a:solidFill>
                  <a:srgbClr val="255375"/>
                </a:solidFill>
                <a:latin typeface="Arial MT"/>
                <a:cs typeface="Arial MT"/>
              </a:rPr>
              <a:t>(activity</a:t>
            </a:r>
            <a:r>
              <a:rPr sz="1150" spc="-18">
                <a:solidFill>
                  <a:srgbClr val="255375"/>
                </a:solidFill>
                <a:latin typeface="Arial MT"/>
                <a:cs typeface="Arial MT"/>
              </a:rPr>
              <a:t> </a:t>
            </a:r>
            <a:r>
              <a:rPr sz="1150" spc="-61">
                <a:solidFill>
                  <a:srgbClr val="255375"/>
                </a:solidFill>
                <a:latin typeface="Arial MT"/>
                <a:cs typeface="Arial MT"/>
              </a:rPr>
              <a:t>level,</a:t>
            </a:r>
            <a:r>
              <a:rPr sz="1150" spc="-18">
                <a:solidFill>
                  <a:srgbClr val="255375"/>
                </a:solidFill>
                <a:latin typeface="Arial MT"/>
                <a:cs typeface="Arial MT"/>
              </a:rPr>
              <a:t> </a:t>
            </a:r>
            <a:r>
              <a:rPr sz="1150" spc="-54">
                <a:solidFill>
                  <a:srgbClr val="255375"/>
                </a:solidFill>
                <a:latin typeface="Arial MT"/>
                <a:cs typeface="Arial MT"/>
              </a:rPr>
              <a:t>demographic</a:t>
            </a:r>
            <a:r>
              <a:rPr sz="1150" spc="-18">
                <a:solidFill>
                  <a:srgbClr val="255375"/>
                </a:solidFill>
                <a:latin typeface="Arial MT"/>
                <a:cs typeface="Arial MT"/>
              </a:rPr>
              <a:t> </a:t>
            </a:r>
            <a:r>
              <a:rPr sz="1150" spc="-61">
                <a:solidFill>
                  <a:srgbClr val="255375"/>
                </a:solidFill>
                <a:latin typeface="Arial MT"/>
                <a:cs typeface="Arial MT"/>
              </a:rPr>
              <a:t>and</a:t>
            </a:r>
            <a:r>
              <a:rPr sz="1150" spc="-18">
                <a:solidFill>
                  <a:srgbClr val="255375"/>
                </a:solidFill>
                <a:latin typeface="Arial MT"/>
                <a:cs typeface="Arial MT"/>
              </a:rPr>
              <a:t> </a:t>
            </a:r>
            <a:r>
              <a:rPr sz="1150" spc="-73">
                <a:solidFill>
                  <a:srgbClr val="255375"/>
                </a:solidFill>
                <a:latin typeface="Arial MT"/>
                <a:cs typeface="Arial MT"/>
              </a:rPr>
              <a:t>Mosaic</a:t>
            </a:r>
            <a:r>
              <a:rPr sz="1150" spc="-18">
                <a:solidFill>
                  <a:srgbClr val="255375"/>
                </a:solidFill>
                <a:latin typeface="Arial MT"/>
                <a:cs typeface="Arial MT"/>
              </a:rPr>
              <a:t> </a:t>
            </a:r>
            <a:r>
              <a:rPr sz="1150" spc="-61">
                <a:solidFill>
                  <a:srgbClr val="255375"/>
                </a:solidFill>
                <a:latin typeface="Arial MT"/>
                <a:cs typeface="Arial MT"/>
              </a:rPr>
              <a:t>segmentation)</a:t>
            </a:r>
            <a:r>
              <a:rPr sz="1150" spc="-24">
                <a:solidFill>
                  <a:srgbClr val="255375"/>
                </a:solidFill>
                <a:latin typeface="Arial MT"/>
                <a:cs typeface="Arial MT"/>
              </a:rPr>
              <a:t> </a:t>
            </a:r>
            <a:r>
              <a:rPr sz="1150" spc="-48">
                <a:solidFill>
                  <a:srgbClr val="255375"/>
                </a:solidFill>
                <a:latin typeface="Arial MT"/>
                <a:cs typeface="Arial MT"/>
              </a:rPr>
              <a:t>combined</a:t>
            </a:r>
            <a:r>
              <a:rPr sz="1150" spc="-18">
                <a:solidFill>
                  <a:srgbClr val="255375"/>
                </a:solidFill>
                <a:latin typeface="Arial MT"/>
                <a:cs typeface="Arial MT"/>
              </a:rPr>
              <a:t> </a:t>
            </a:r>
            <a:r>
              <a:rPr sz="1150" spc="-54">
                <a:solidFill>
                  <a:srgbClr val="255375"/>
                </a:solidFill>
                <a:latin typeface="Arial MT"/>
                <a:cs typeface="Arial MT"/>
              </a:rPr>
              <a:t>are</a:t>
            </a:r>
            <a:r>
              <a:rPr sz="1150" spc="-18">
                <a:solidFill>
                  <a:srgbClr val="255375"/>
                </a:solidFill>
                <a:latin typeface="Arial MT"/>
                <a:cs typeface="Arial MT"/>
              </a:rPr>
              <a:t> </a:t>
            </a:r>
            <a:r>
              <a:rPr sz="1150" spc="-67">
                <a:solidFill>
                  <a:srgbClr val="255375"/>
                </a:solidFill>
                <a:latin typeface="Arial MT"/>
                <a:cs typeface="Arial MT"/>
              </a:rPr>
              <a:t>used</a:t>
            </a:r>
            <a:r>
              <a:rPr sz="1150" spc="-18">
                <a:solidFill>
                  <a:srgbClr val="255375"/>
                </a:solidFill>
                <a:latin typeface="Arial MT"/>
                <a:cs typeface="Arial MT"/>
              </a:rPr>
              <a:t> </a:t>
            </a:r>
            <a:r>
              <a:rPr sz="1150" spc="-12">
                <a:solidFill>
                  <a:srgbClr val="255375"/>
                </a:solidFill>
                <a:latin typeface="Arial MT"/>
                <a:cs typeface="Arial MT"/>
              </a:rPr>
              <a:t>to</a:t>
            </a:r>
            <a:r>
              <a:rPr sz="1150" spc="-18">
                <a:solidFill>
                  <a:srgbClr val="255375"/>
                </a:solidFill>
                <a:latin typeface="Arial MT"/>
                <a:cs typeface="Arial MT"/>
              </a:rPr>
              <a:t> </a:t>
            </a:r>
            <a:r>
              <a:rPr sz="1150" spc="-42">
                <a:solidFill>
                  <a:srgbClr val="255375"/>
                </a:solidFill>
                <a:latin typeface="Arial MT"/>
                <a:cs typeface="Arial MT"/>
              </a:rPr>
              <a:t>determine</a:t>
            </a:r>
            <a:r>
              <a:rPr sz="1150" spc="-18">
                <a:solidFill>
                  <a:srgbClr val="255375"/>
                </a:solidFill>
                <a:latin typeface="Arial MT"/>
                <a:cs typeface="Arial MT"/>
              </a:rPr>
              <a:t> </a:t>
            </a:r>
            <a:r>
              <a:rPr sz="1150" spc="-36">
                <a:solidFill>
                  <a:srgbClr val="255375"/>
                </a:solidFill>
                <a:latin typeface="Arial MT"/>
                <a:cs typeface="Arial MT"/>
              </a:rPr>
              <a:t>the</a:t>
            </a:r>
            <a:r>
              <a:rPr sz="1150" spc="-18">
                <a:solidFill>
                  <a:srgbClr val="255375"/>
                </a:solidFill>
                <a:latin typeface="Arial MT"/>
                <a:cs typeface="Arial MT"/>
              </a:rPr>
              <a:t> </a:t>
            </a:r>
            <a:r>
              <a:rPr sz="1150" spc="-36">
                <a:solidFill>
                  <a:srgbClr val="255375"/>
                </a:solidFill>
                <a:latin typeface="Arial MT"/>
                <a:cs typeface="Arial MT"/>
              </a:rPr>
              <a:t>risk</a:t>
            </a:r>
            <a:r>
              <a:rPr sz="1150" spc="-24">
                <a:solidFill>
                  <a:srgbClr val="255375"/>
                </a:solidFill>
                <a:latin typeface="Arial MT"/>
                <a:cs typeface="Arial MT"/>
              </a:rPr>
              <a:t> </a:t>
            </a:r>
            <a:r>
              <a:rPr sz="1150" spc="-36">
                <a:solidFill>
                  <a:srgbClr val="255375"/>
                </a:solidFill>
                <a:latin typeface="Arial MT"/>
                <a:cs typeface="Arial MT"/>
              </a:rPr>
              <a:t>reduction</a:t>
            </a:r>
            <a:r>
              <a:rPr sz="1150" spc="-18">
                <a:solidFill>
                  <a:srgbClr val="255375"/>
                </a:solidFill>
                <a:latin typeface="Arial MT"/>
                <a:cs typeface="Arial MT"/>
              </a:rPr>
              <a:t> </a:t>
            </a:r>
            <a:r>
              <a:rPr sz="1150" spc="-48">
                <a:solidFill>
                  <a:srgbClr val="255375"/>
                </a:solidFill>
                <a:latin typeface="Arial MT"/>
                <a:cs typeface="Arial MT"/>
              </a:rPr>
              <a:t>rates</a:t>
            </a:r>
            <a:r>
              <a:rPr sz="1150" spc="-18">
                <a:solidFill>
                  <a:srgbClr val="255375"/>
                </a:solidFill>
                <a:latin typeface="Arial MT"/>
                <a:cs typeface="Arial MT"/>
              </a:rPr>
              <a:t> </a:t>
            </a:r>
            <a:r>
              <a:rPr sz="1150">
                <a:solidFill>
                  <a:srgbClr val="255375"/>
                </a:solidFill>
                <a:latin typeface="Arial MT"/>
                <a:cs typeface="Arial MT"/>
              </a:rPr>
              <a:t>for</a:t>
            </a:r>
            <a:r>
              <a:rPr sz="1150" spc="-18">
                <a:solidFill>
                  <a:srgbClr val="255375"/>
                </a:solidFill>
                <a:latin typeface="Arial MT"/>
                <a:cs typeface="Arial MT"/>
              </a:rPr>
              <a:t> </a:t>
            </a:r>
            <a:r>
              <a:rPr sz="1150" spc="-12">
                <a:solidFill>
                  <a:srgbClr val="255375"/>
                </a:solidFill>
                <a:latin typeface="Arial MT"/>
                <a:cs typeface="Arial MT"/>
              </a:rPr>
              <a:t>health </a:t>
            </a:r>
            <a:r>
              <a:rPr sz="1150" spc="-54">
                <a:solidFill>
                  <a:srgbClr val="255375"/>
                </a:solidFill>
                <a:latin typeface="Arial MT"/>
                <a:cs typeface="Arial MT"/>
              </a:rPr>
              <a:t>outcomes</a:t>
            </a:r>
            <a:r>
              <a:rPr sz="1150" spc="-36">
                <a:solidFill>
                  <a:srgbClr val="255375"/>
                </a:solidFill>
                <a:latin typeface="Arial MT"/>
                <a:cs typeface="Arial MT"/>
              </a:rPr>
              <a:t> </a:t>
            </a:r>
            <a:r>
              <a:rPr sz="1150" spc="-61">
                <a:solidFill>
                  <a:srgbClr val="255375"/>
                </a:solidFill>
                <a:latin typeface="Arial MT"/>
                <a:cs typeface="Arial MT"/>
              </a:rPr>
              <a:t>and</a:t>
            </a:r>
            <a:r>
              <a:rPr sz="1150" spc="-36">
                <a:solidFill>
                  <a:srgbClr val="255375"/>
                </a:solidFill>
                <a:latin typeface="Arial MT"/>
                <a:cs typeface="Arial MT"/>
              </a:rPr>
              <a:t> </a:t>
            </a:r>
            <a:r>
              <a:rPr sz="1150" spc="-42">
                <a:solidFill>
                  <a:srgbClr val="255375"/>
                </a:solidFill>
                <a:latin typeface="Arial MT"/>
                <a:cs typeface="Arial MT"/>
              </a:rPr>
              <a:t>impact</a:t>
            </a:r>
            <a:r>
              <a:rPr sz="1150" spc="-30">
                <a:solidFill>
                  <a:srgbClr val="255375"/>
                </a:solidFill>
                <a:latin typeface="Arial MT"/>
                <a:cs typeface="Arial MT"/>
              </a:rPr>
              <a:t> </a:t>
            </a:r>
            <a:r>
              <a:rPr sz="1150" spc="-36">
                <a:solidFill>
                  <a:srgbClr val="255375"/>
                </a:solidFill>
                <a:latin typeface="Arial MT"/>
                <a:cs typeface="Arial MT"/>
              </a:rPr>
              <a:t>the </a:t>
            </a:r>
            <a:r>
              <a:rPr sz="1150" spc="-67">
                <a:solidFill>
                  <a:srgbClr val="255375"/>
                </a:solidFill>
                <a:latin typeface="Arial MT"/>
                <a:cs typeface="Arial MT"/>
              </a:rPr>
              <a:t>social</a:t>
            </a:r>
            <a:r>
              <a:rPr sz="1150" spc="-36">
                <a:solidFill>
                  <a:srgbClr val="255375"/>
                </a:solidFill>
                <a:latin typeface="Arial MT"/>
                <a:cs typeface="Arial MT"/>
              </a:rPr>
              <a:t> </a:t>
            </a:r>
            <a:r>
              <a:rPr sz="1150" spc="-67">
                <a:solidFill>
                  <a:srgbClr val="255375"/>
                </a:solidFill>
                <a:latin typeface="Arial MT"/>
                <a:cs typeface="Arial MT"/>
              </a:rPr>
              <a:t>value</a:t>
            </a:r>
            <a:r>
              <a:rPr sz="1150" spc="-30">
                <a:solidFill>
                  <a:srgbClr val="255375"/>
                </a:solidFill>
                <a:latin typeface="Arial MT"/>
                <a:cs typeface="Arial MT"/>
              </a:rPr>
              <a:t> </a:t>
            </a:r>
            <a:r>
              <a:rPr sz="1150" spc="-12">
                <a:solidFill>
                  <a:srgbClr val="255375"/>
                </a:solidFill>
                <a:latin typeface="Arial MT"/>
                <a:cs typeface="Arial MT"/>
              </a:rPr>
              <a:t>generated.</a:t>
            </a:r>
            <a:endParaRPr sz="1150">
              <a:latin typeface="Arial MT"/>
              <a:cs typeface="Arial MT"/>
            </a:endParaRPr>
          </a:p>
        </p:txBody>
      </p:sp>
      <p:sp>
        <p:nvSpPr>
          <p:cNvPr id="18" name="object 18"/>
          <p:cNvSpPr txBox="1"/>
          <p:nvPr/>
        </p:nvSpPr>
        <p:spPr>
          <a:xfrm>
            <a:off x="1761973" y="4589641"/>
            <a:ext cx="8586339" cy="469352"/>
          </a:xfrm>
          <a:prstGeom prst="rect">
            <a:avLst/>
          </a:prstGeom>
        </p:spPr>
        <p:txBody>
          <a:bodyPr vert="horz" wrap="square" lIns="0" tIns="20759" rIns="0" bIns="0" rtlCol="0">
            <a:spAutoFit/>
          </a:bodyPr>
          <a:lstStyle/>
          <a:p>
            <a:pPr marL="15377" marR="26141">
              <a:lnSpc>
                <a:spcPct val="100000"/>
              </a:lnSpc>
              <a:spcBef>
                <a:spcPts val="163"/>
              </a:spcBef>
            </a:pPr>
            <a:r>
              <a:rPr sz="1211" spc="-48">
                <a:solidFill>
                  <a:srgbClr val="1B2D40"/>
                </a:solidFill>
                <a:latin typeface="Lucida Sans Unicode"/>
                <a:cs typeface="Lucida Sans Unicode"/>
              </a:rPr>
              <a:t>Social</a:t>
            </a:r>
            <a:r>
              <a:rPr sz="1211" spc="-73">
                <a:solidFill>
                  <a:srgbClr val="1B2D40"/>
                </a:solidFill>
                <a:latin typeface="Lucida Sans Unicode"/>
                <a:cs typeface="Lucida Sans Unicode"/>
              </a:rPr>
              <a:t> </a:t>
            </a:r>
            <a:r>
              <a:rPr sz="1211" spc="-48">
                <a:solidFill>
                  <a:srgbClr val="1B2D40"/>
                </a:solidFill>
                <a:latin typeface="Lucida Sans Unicode"/>
                <a:cs typeface="Lucida Sans Unicode"/>
              </a:rPr>
              <a:t>Value</a:t>
            </a:r>
            <a:r>
              <a:rPr sz="1211" spc="-73">
                <a:solidFill>
                  <a:srgbClr val="1B2D40"/>
                </a:solidFill>
                <a:latin typeface="Lucida Sans Unicode"/>
                <a:cs typeface="Lucida Sans Unicode"/>
              </a:rPr>
              <a:t> </a:t>
            </a:r>
            <a:r>
              <a:rPr sz="1211" spc="-36">
                <a:solidFill>
                  <a:srgbClr val="1B2D40"/>
                </a:solidFill>
                <a:latin typeface="Lucida Sans Unicode"/>
                <a:cs typeface="Lucida Sans Unicode"/>
              </a:rPr>
              <a:t>Participants:</a:t>
            </a:r>
            <a:r>
              <a:rPr sz="1211" spc="-67">
                <a:solidFill>
                  <a:srgbClr val="1B2D40"/>
                </a:solidFill>
                <a:latin typeface="Lucida Sans Unicode"/>
                <a:cs typeface="Lucida Sans Unicode"/>
              </a:rPr>
              <a:t> </a:t>
            </a:r>
            <a:r>
              <a:rPr sz="1211" spc="-79">
                <a:solidFill>
                  <a:srgbClr val="1B2D40"/>
                </a:solidFill>
                <a:latin typeface="Arial MT"/>
                <a:cs typeface="Arial MT"/>
              </a:rPr>
              <a:t>The</a:t>
            </a:r>
            <a:r>
              <a:rPr sz="1211" spc="-24">
                <a:solidFill>
                  <a:srgbClr val="1B2D40"/>
                </a:solidFill>
                <a:latin typeface="Arial MT"/>
                <a:cs typeface="Arial MT"/>
              </a:rPr>
              <a:t> </a:t>
            </a:r>
            <a:r>
              <a:rPr sz="1211">
                <a:solidFill>
                  <a:srgbClr val="1B2D40"/>
                </a:solidFill>
                <a:latin typeface="Arial MT"/>
                <a:cs typeface="Arial MT"/>
              </a:rPr>
              <a:t>total</a:t>
            </a:r>
            <a:r>
              <a:rPr sz="1211" spc="-18">
                <a:solidFill>
                  <a:srgbClr val="1B2D40"/>
                </a:solidFill>
                <a:latin typeface="Arial MT"/>
                <a:cs typeface="Arial MT"/>
              </a:rPr>
              <a:t> </a:t>
            </a:r>
            <a:r>
              <a:rPr sz="1211" spc="-12">
                <a:solidFill>
                  <a:srgbClr val="1B2D40"/>
                </a:solidFill>
                <a:latin typeface="Arial MT"/>
                <a:cs typeface="Arial MT"/>
              </a:rPr>
              <a:t>number</a:t>
            </a:r>
            <a:r>
              <a:rPr sz="1211" spc="-24">
                <a:solidFill>
                  <a:srgbClr val="1B2D40"/>
                </a:solidFill>
                <a:latin typeface="Arial MT"/>
                <a:cs typeface="Arial MT"/>
              </a:rPr>
              <a:t> </a:t>
            </a:r>
            <a:r>
              <a:rPr sz="1211">
                <a:solidFill>
                  <a:srgbClr val="1B2D40"/>
                </a:solidFill>
                <a:latin typeface="Arial MT"/>
                <a:cs typeface="Arial MT"/>
              </a:rPr>
              <a:t>of</a:t>
            </a:r>
            <a:r>
              <a:rPr sz="1211" spc="-18">
                <a:solidFill>
                  <a:srgbClr val="1B2D40"/>
                </a:solidFill>
                <a:latin typeface="Arial MT"/>
                <a:cs typeface="Arial MT"/>
              </a:rPr>
              <a:t> </a:t>
            </a:r>
            <a:r>
              <a:rPr sz="1211" spc="-12">
                <a:solidFill>
                  <a:srgbClr val="1B2D40"/>
                </a:solidFill>
                <a:latin typeface="Arial MT"/>
                <a:cs typeface="Arial MT"/>
              </a:rPr>
              <a:t>unique</a:t>
            </a:r>
            <a:r>
              <a:rPr sz="1211" spc="-24">
                <a:solidFill>
                  <a:srgbClr val="1B2D40"/>
                </a:solidFill>
                <a:latin typeface="Arial MT"/>
                <a:cs typeface="Arial MT"/>
              </a:rPr>
              <a:t> individuals</a:t>
            </a:r>
            <a:r>
              <a:rPr sz="1211" spc="-18">
                <a:solidFill>
                  <a:srgbClr val="1B2D40"/>
                </a:solidFill>
                <a:latin typeface="Arial MT"/>
                <a:cs typeface="Arial MT"/>
              </a:rPr>
              <a:t> </a:t>
            </a:r>
            <a:r>
              <a:rPr sz="1211" spc="-30">
                <a:solidFill>
                  <a:srgbClr val="1B2D40"/>
                </a:solidFill>
                <a:latin typeface="Arial MT"/>
                <a:cs typeface="Arial MT"/>
              </a:rPr>
              <a:t>(member</a:t>
            </a:r>
            <a:r>
              <a:rPr sz="1211" spc="-24">
                <a:solidFill>
                  <a:srgbClr val="1B2D40"/>
                </a:solidFill>
                <a:latin typeface="Arial MT"/>
                <a:cs typeface="Arial MT"/>
              </a:rPr>
              <a:t> </a:t>
            </a:r>
            <a:r>
              <a:rPr sz="1211" spc="-36">
                <a:solidFill>
                  <a:srgbClr val="1B2D40"/>
                </a:solidFill>
                <a:latin typeface="Arial MT"/>
                <a:cs typeface="Arial MT"/>
              </a:rPr>
              <a:t>and</a:t>
            </a:r>
            <a:r>
              <a:rPr sz="1211" spc="-24">
                <a:solidFill>
                  <a:srgbClr val="1B2D40"/>
                </a:solidFill>
                <a:latin typeface="Arial MT"/>
                <a:cs typeface="Arial MT"/>
              </a:rPr>
              <a:t> </a:t>
            </a:r>
            <a:r>
              <a:rPr sz="1211" spc="-54">
                <a:solidFill>
                  <a:srgbClr val="1B2D40"/>
                </a:solidFill>
                <a:latin typeface="Arial MT"/>
                <a:cs typeface="Arial MT"/>
              </a:rPr>
              <a:t>casual</a:t>
            </a:r>
            <a:r>
              <a:rPr sz="1211" spc="-18">
                <a:solidFill>
                  <a:srgbClr val="1B2D40"/>
                </a:solidFill>
                <a:latin typeface="Arial MT"/>
                <a:cs typeface="Arial MT"/>
              </a:rPr>
              <a:t> </a:t>
            </a:r>
            <a:r>
              <a:rPr sz="1211" spc="-54">
                <a:solidFill>
                  <a:srgbClr val="1B2D40"/>
                </a:solidFill>
                <a:latin typeface="Arial MT"/>
                <a:cs typeface="Arial MT"/>
              </a:rPr>
              <a:t>users)</a:t>
            </a:r>
            <a:r>
              <a:rPr sz="1211" spc="-24">
                <a:solidFill>
                  <a:srgbClr val="1B2D40"/>
                </a:solidFill>
                <a:latin typeface="Arial MT"/>
                <a:cs typeface="Arial MT"/>
              </a:rPr>
              <a:t> </a:t>
            </a:r>
            <a:r>
              <a:rPr sz="1211">
                <a:solidFill>
                  <a:srgbClr val="1B2D40"/>
                </a:solidFill>
                <a:latin typeface="Arial MT"/>
                <a:cs typeface="Arial MT"/>
              </a:rPr>
              <a:t>that</a:t>
            </a:r>
            <a:r>
              <a:rPr sz="1211" spc="-18">
                <a:solidFill>
                  <a:srgbClr val="1B2D40"/>
                </a:solidFill>
                <a:latin typeface="Arial MT"/>
                <a:cs typeface="Arial MT"/>
              </a:rPr>
              <a:t> </a:t>
            </a:r>
            <a:r>
              <a:rPr sz="1211" spc="-36">
                <a:solidFill>
                  <a:srgbClr val="1B2D40"/>
                </a:solidFill>
                <a:latin typeface="Arial MT"/>
                <a:cs typeface="Arial MT"/>
              </a:rPr>
              <a:t>generated</a:t>
            </a:r>
            <a:r>
              <a:rPr sz="1211" spc="-24">
                <a:solidFill>
                  <a:srgbClr val="1B2D40"/>
                </a:solidFill>
                <a:latin typeface="Arial MT"/>
                <a:cs typeface="Arial MT"/>
              </a:rPr>
              <a:t> </a:t>
            </a:r>
            <a:r>
              <a:rPr sz="1211" spc="-48">
                <a:solidFill>
                  <a:srgbClr val="1B2D40"/>
                </a:solidFill>
                <a:latin typeface="Arial MT"/>
                <a:cs typeface="Arial MT"/>
              </a:rPr>
              <a:t>social</a:t>
            </a:r>
            <a:r>
              <a:rPr sz="1211" spc="-18">
                <a:solidFill>
                  <a:srgbClr val="1B2D40"/>
                </a:solidFill>
                <a:latin typeface="Arial MT"/>
                <a:cs typeface="Arial MT"/>
              </a:rPr>
              <a:t> </a:t>
            </a:r>
            <a:r>
              <a:rPr sz="1211" spc="-42">
                <a:solidFill>
                  <a:srgbClr val="1B2D40"/>
                </a:solidFill>
                <a:latin typeface="Arial MT"/>
                <a:cs typeface="Arial MT"/>
              </a:rPr>
              <a:t>value</a:t>
            </a:r>
            <a:r>
              <a:rPr sz="1211" spc="-24">
                <a:solidFill>
                  <a:srgbClr val="1B2D40"/>
                </a:solidFill>
                <a:latin typeface="Arial MT"/>
                <a:cs typeface="Arial MT"/>
              </a:rPr>
              <a:t> </a:t>
            </a:r>
            <a:r>
              <a:rPr sz="1211">
                <a:solidFill>
                  <a:srgbClr val="1B2D40"/>
                </a:solidFill>
                <a:latin typeface="Arial MT"/>
                <a:cs typeface="Arial MT"/>
              </a:rPr>
              <a:t>within</a:t>
            </a:r>
            <a:r>
              <a:rPr sz="1211" spc="-18">
                <a:solidFill>
                  <a:srgbClr val="1B2D40"/>
                </a:solidFill>
                <a:latin typeface="Arial MT"/>
                <a:cs typeface="Arial MT"/>
              </a:rPr>
              <a:t> </a:t>
            </a:r>
            <a:r>
              <a:rPr sz="1211" spc="-30">
                <a:solidFill>
                  <a:srgbClr val="1B2D40"/>
                </a:solidFill>
                <a:latin typeface="Arial MT"/>
                <a:cs typeface="Arial MT"/>
              </a:rPr>
              <a:t>the </a:t>
            </a:r>
            <a:r>
              <a:rPr sz="1211" spc="-42">
                <a:solidFill>
                  <a:srgbClr val="1B2D40"/>
                </a:solidFill>
                <a:latin typeface="Arial MT"/>
                <a:cs typeface="Arial MT"/>
              </a:rPr>
              <a:t>selected </a:t>
            </a:r>
            <a:r>
              <a:rPr sz="1211">
                <a:solidFill>
                  <a:srgbClr val="1B2D40"/>
                </a:solidFill>
                <a:latin typeface="Arial MT"/>
                <a:cs typeface="Arial MT"/>
              </a:rPr>
              <a:t>time</a:t>
            </a:r>
            <a:r>
              <a:rPr sz="1211" spc="-42">
                <a:solidFill>
                  <a:srgbClr val="1B2D40"/>
                </a:solidFill>
                <a:latin typeface="Arial MT"/>
                <a:cs typeface="Arial MT"/>
              </a:rPr>
              <a:t> </a:t>
            </a:r>
            <a:r>
              <a:rPr sz="1211" spc="-12">
                <a:solidFill>
                  <a:srgbClr val="1B2D40"/>
                </a:solidFill>
                <a:latin typeface="Arial MT"/>
                <a:cs typeface="Arial MT"/>
              </a:rPr>
              <a:t>period.</a:t>
            </a:r>
            <a:endParaRPr sz="1211">
              <a:latin typeface="Arial MT"/>
              <a:cs typeface="Arial MT"/>
            </a:endParaRPr>
          </a:p>
          <a:p>
            <a:pPr marL="15377" marR="6151">
              <a:lnSpc>
                <a:spcPct val="100000"/>
              </a:lnSpc>
              <a:spcBef>
                <a:spcPts val="194"/>
              </a:spcBef>
            </a:pPr>
            <a:r>
              <a:rPr sz="1211" spc="-73">
                <a:solidFill>
                  <a:srgbClr val="1B2D40"/>
                </a:solidFill>
                <a:latin typeface="Lucida Sans Unicode"/>
                <a:cs typeface="Lucida Sans Unicode"/>
              </a:rPr>
              <a:t>Person</a:t>
            </a:r>
            <a:r>
              <a:rPr sz="1211" spc="-85">
                <a:solidFill>
                  <a:srgbClr val="1B2D40"/>
                </a:solidFill>
                <a:latin typeface="Lucida Sans Unicode"/>
                <a:cs typeface="Lucida Sans Unicode"/>
              </a:rPr>
              <a:t> </a:t>
            </a:r>
            <a:r>
              <a:rPr sz="1211" spc="-103">
                <a:solidFill>
                  <a:srgbClr val="1B2D40"/>
                </a:solidFill>
                <a:latin typeface="Lucida Sans Unicode"/>
                <a:cs typeface="Lucida Sans Unicode"/>
              </a:rPr>
              <a:t>Type</a:t>
            </a:r>
            <a:r>
              <a:rPr sz="1211" spc="-79">
                <a:solidFill>
                  <a:srgbClr val="1B2D40"/>
                </a:solidFill>
                <a:latin typeface="Lucida Sans Unicode"/>
                <a:cs typeface="Lucida Sans Unicode"/>
              </a:rPr>
              <a:t> </a:t>
            </a:r>
            <a:r>
              <a:rPr sz="1211" spc="-73">
                <a:solidFill>
                  <a:srgbClr val="1B2D40"/>
                </a:solidFill>
                <a:latin typeface="Lucida Sans Unicode"/>
                <a:cs typeface="Lucida Sans Unicode"/>
              </a:rPr>
              <a:t>Breakdown:</a:t>
            </a:r>
            <a:r>
              <a:rPr sz="1211" spc="-79">
                <a:solidFill>
                  <a:srgbClr val="1B2D40"/>
                </a:solidFill>
                <a:latin typeface="Lucida Sans Unicode"/>
                <a:cs typeface="Lucida Sans Unicode"/>
              </a:rPr>
              <a:t> </a:t>
            </a:r>
            <a:r>
              <a:rPr sz="1211" spc="-73">
                <a:solidFill>
                  <a:srgbClr val="1B2D40"/>
                </a:solidFill>
                <a:latin typeface="Arial MT"/>
                <a:cs typeface="Arial MT"/>
              </a:rPr>
              <a:t>Members</a:t>
            </a:r>
            <a:r>
              <a:rPr sz="1211" spc="-36">
                <a:solidFill>
                  <a:srgbClr val="1B2D40"/>
                </a:solidFill>
                <a:latin typeface="Arial MT"/>
                <a:cs typeface="Arial MT"/>
              </a:rPr>
              <a:t> </a:t>
            </a:r>
            <a:r>
              <a:rPr sz="1211" spc="-61">
                <a:solidFill>
                  <a:srgbClr val="1B2D40"/>
                </a:solidFill>
                <a:latin typeface="Arial MT"/>
                <a:cs typeface="Arial MT"/>
              </a:rPr>
              <a:t>are</a:t>
            </a:r>
            <a:r>
              <a:rPr sz="1211" spc="-30">
                <a:solidFill>
                  <a:srgbClr val="1B2D40"/>
                </a:solidFill>
                <a:latin typeface="Arial MT"/>
                <a:cs typeface="Arial MT"/>
              </a:rPr>
              <a:t> </a:t>
            </a:r>
            <a:r>
              <a:rPr sz="1211">
                <a:solidFill>
                  <a:srgbClr val="1B2D40"/>
                </a:solidFill>
                <a:latin typeface="Arial MT"/>
                <a:cs typeface="Arial MT"/>
              </a:rPr>
              <a:t>de</a:t>
            </a:r>
            <a:r>
              <a:rPr sz="1211" spc="36">
                <a:solidFill>
                  <a:srgbClr val="1B2D40"/>
                </a:solidFill>
                <a:latin typeface="Arial MT"/>
                <a:cs typeface="Arial MT"/>
              </a:rPr>
              <a:t> </a:t>
            </a:r>
            <a:r>
              <a:rPr sz="1211" spc="-12">
                <a:solidFill>
                  <a:srgbClr val="1B2D40"/>
                </a:solidFill>
                <a:latin typeface="Arial MT"/>
                <a:cs typeface="Arial MT"/>
              </a:rPr>
              <a:t>ned</a:t>
            </a:r>
            <a:r>
              <a:rPr sz="1211" spc="-30">
                <a:solidFill>
                  <a:srgbClr val="1B2D40"/>
                </a:solidFill>
                <a:latin typeface="Arial MT"/>
                <a:cs typeface="Arial MT"/>
              </a:rPr>
              <a:t> </a:t>
            </a:r>
            <a:r>
              <a:rPr sz="1211" spc="-103">
                <a:solidFill>
                  <a:srgbClr val="1B2D40"/>
                </a:solidFill>
                <a:latin typeface="Arial MT"/>
                <a:cs typeface="Arial MT"/>
              </a:rPr>
              <a:t>as</a:t>
            </a:r>
            <a:r>
              <a:rPr sz="1211" spc="-30">
                <a:solidFill>
                  <a:srgbClr val="1B2D40"/>
                </a:solidFill>
                <a:latin typeface="Arial MT"/>
                <a:cs typeface="Arial MT"/>
              </a:rPr>
              <a:t> </a:t>
            </a:r>
            <a:r>
              <a:rPr sz="1211" spc="-42">
                <a:solidFill>
                  <a:srgbClr val="1B2D40"/>
                </a:solidFill>
                <a:latin typeface="Arial MT"/>
                <a:cs typeface="Arial MT"/>
              </a:rPr>
              <a:t>facility</a:t>
            </a:r>
            <a:r>
              <a:rPr sz="1211" spc="-36">
                <a:solidFill>
                  <a:srgbClr val="1B2D40"/>
                </a:solidFill>
                <a:latin typeface="Arial MT"/>
                <a:cs typeface="Arial MT"/>
              </a:rPr>
              <a:t> </a:t>
            </a:r>
            <a:r>
              <a:rPr sz="1211" spc="-73">
                <a:solidFill>
                  <a:srgbClr val="1B2D40"/>
                </a:solidFill>
                <a:latin typeface="Arial MT"/>
                <a:cs typeface="Arial MT"/>
              </a:rPr>
              <a:t>users</a:t>
            </a:r>
            <a:r>
              <a:rPr sz="1211" spc="-30">
                <a:solidFill>
                  <a:srgbClr val="1B2D40"/>
                </a:solidFill>
                <a:latin typeface="Arial MT"/>
                <a:cs typeface="Arial MT"/>
              </a:rPr>
              <a:t> </a:t>
            </a:r>
            <a:r>
              <a:rPr sz="1211" spc="-24">
                <a:solidFill>
                  <a:srgbClr val="1B2D40"/>
                </a:solidFill>
                <a:latin typeface="Arial MT"/>
                <a:cs typeface="Arial MT"/>
              </a:rPr>
              <a:t>with</a:t>
            </a:r>
            <a:r>
              <a:rPr sz="1211" spc="-30">
                <a:solidFill>
                  <a:srgbClr val="1B2D40"/>
                </a:solidFill>
                <a:latin typeface="Arial MT"/>
                <a:cs typeface="Arial MT"/>
              </a:rPr>
              <a:t> </a:t>
            </a:r>
            <a:r>
              <a:rPr sz="1211" spc="-67">
                <a:solidFill>
                  <a:srgbClr val="1B2D40"/>
                </a:solidFill>
                <a:latin typeface="Arial MT"/>
                <a:cs typeface="Arial MT"/>
              </a:rPr>
              <a:t>an</a:t>
            </a:r>
            <a:r>
              <a:rPr sz="1211" spc="-30">
                <a:solidFill>
                  <a:srgbClr val="1B2D40"/>
                </a:solidFill>
                <a:latin typeface="Arial MT"/>
                <a:cs typeface="Arial MT"/>
              </a:rPr>
              <a:t> </a:t>
            </a:r>
            <a:r>
              <a:rPr sz="1211" spc="-67">
                <a:solidFill>
                  <a:srgbClr val="1B2D40"/>
                </a:solidFill>
                <a:latin typeface="Arial MT"/>
                <a:cs typeface="Arial MT"/>
              </a:rPr>
              <a:t>active</a:t>
            </a:r>
            <a:r>
              <a:rPr sz="1211" spc="-36">
                <a:solidFill>
                  <a:srgbClr val="1B2D40"/>
                </a:solidFill>
                <a:latin typeface="Arial MT"/>
                <a:cs typeface="Arial MT"/>
              </a:rPr>
              <a:t> </a:t>
            </a:r>
            <a:r>
              <a:rPr sz="1211" spc="-48">
                <a:solidFill>
                  <a:srgbClr val="1B2D40"/>
                </a:solidFill>
                <a:latin typeface="Arial MT"/>
                <a:cs typeface="Arial MT"/>
              </a:rPr>
              <a:t>subscription</a:t>
            </a:r>
            <a:r>
              <a:rPr sz="1211" spc="-30">
                <a:solidFill>
                  <a:srgbClr val="1B2D40"/>
                </a:solidFill>
                <a:latin typeface="Arial MT"/>
                <a:cs typeface="Arial MT"/>
              </a:rPr>
              <a:t> </a:t>
            </a:r>
            <a:r>
              <a:rPr sz="1211" spc="-61">
                <a:solidFill>
                  <a:srgbClr val="1B2D40"/>
                </a:solidFill>
                <a:latin typeface="Arial MT"/>
                <a:cs typeface="Arial MT"/>
              </a:rPr>
              <a:t>(paid</a:t>
            </a:r>
            <a:r>
              <a:rPr sz="1211" spc="-30">
                <a:solidFill>
                  <a:srgbClr val="1B2D40"/>
                </a:solidFill>
                <a:latin typeface="Arial MT"/>
                <a:cs typeface="Arial MT"/>
              </a:rPr>
              <a:t> </a:t>
            </a:r>
            <a:r>
              <a:rPr sz="1211" spc="-24">
                <a:solidFill>
                  <a:srgbClr val="1B2D40"/>
                </a:solidFill>
                <a:latin typeface="Arial MT"/>
                <a:cs typeface="Arial MT"/>
              </a:rPr>
              <a:t>or</a:t>
            </a:r>
            <a:r>
              <a:rPr sz="1211" spc="-36">
                <a:solidFill>
                  <a:srgbClr val="1B2D40"/>
                </a:solidFill>
                <a:latin typeface="Arial MT"/>
                <a:cs typeface="Arial MT"/>
              </a:rPr>
              <a:t> </a:t>
            </a:r>
            <a:r>
              <a:rPr sz="1211" spc="-61">
                <a:solidFill>
                  <a:srgbClr val="1B2D40"/>
                </a:solidFill>
                <a:latin typeface="Arial MT"/>
                <a:cs typeface="Arial MT"/>
              </a:rPr>
              <a:t>unpaid)</a:t>
            </a:r>
            <a:r>
              <a:rPr sz="1211" spc="-30">
                <a:solidFill>
                  <a:srgbClr val="1B2D40"/>
                </a:solidFill>
                <a:latin typeface="Arial MT"/>
                <a:cs typeface="Arial MT"/>
              </a:rPr>
              <a:t> </a:t>
            </a:r>
            <a:r>
              <a:rPr sz="1211" spc="-12">
                <a:solidFill>
                  <a:srgbClr val="1B2D40"/>
                </a:solidFill>
                <a:latin typeface="Arial MT"/>
                <a:cs typeface="Arial MT"/>
              </a:rPr>
              <a:t>to</a:t>
            </a:r>
            <a:r>
              <a:rPr sz="1211" spc="-30">
                <a:solidFill>
                  <a:srgbClr val="1B2D40"/>
                </a:solidFill>
                <a:latin typeface="Arial MT"/>
                <a:cs typeface="Arial MT"/>
              </a:rPr>
              <a:t> </a:t>
            </a:r>
            <a:r>
              <a:rPr sz="1211" spc="-79">
                <a:solidFill>
                  <a:srgbClr val="1B2D40"/>
                </a:solidFill>
                <a:latin typeface="Arial MT"/>
                <a:cs typeface="Arial MT"/>
              </a:rPr>
              <a:t>use</a:t>
            </a:r>
            <a:r>
              <a:rPr sz="1211" spc="-30">
                <a:solidFill>
                  <a:srgbClr val="1B2D40"/>
                </a:solidFill>
                <a:latin typeface="Arial MT"/>
                <a:cs typeface="Arial MT"/>
              </a:rPr>
              <a:t> </a:t>
            </a:r>
            <a:r>
              <a:rPr sz="1211" spc="-36">
                <a:solidFill>
                  <a:srgbClr val="1B2D40"/>
                </a:solidFill>
                <a:latin typeface="Arial MT"/>
                <a:cs typeface="Arial MT"/>
              </a:rPr>
              <a:t>the </a:t>
            </a:r>
            <a:r>
              <a:rPr sz="1211" spc="-42">
                <a:solidFill>
                  <a:srgbClr val="1B2D40"/>
                </a:solidFill>
                <a:latin typeface="Arial MT"/>
                <a:cs typeface="Arial MT"/>
              </a:rPr>
              <a:t>facility.</a:t>
            </a:r>
            <a:r>
              <a:rPr sz="1211" spc="-30">
                <a:solidFill>
                  <a:srgbClr val="1B2D40"/>
                </a:solidFill>
                <a:latin typeface="Arial MT"/>
                <a:cs typeface="Arial MT"/>
              </a:rPr>
              <a:t> </a:t>
            </a:r>
            <a:r>
              <a:rPr sz="1211" spc="-103">
                <a:solidFill>
                  <a:srgbClr val="1B2D40"/>
                </a:solidFill>
                <a:latin typeface="Arial MT"/>
                <a:cs typeface="Arial MT"/>
              </a:rPr>
              <a:t>Casuals</a:t>
            </a:r>
            <a:r>
              <a:rPr sz="1211" spc="-30">
                <a:solidFill>
                  <a:srgbClr val="1B2D40"/>
                </a:solidFill>
                <a:latin typeface="Arial MT"/>
                <a:cs typeface="Arial MT"/>
              </a:rPr>
              <a:t> are </a:t>
            </a:r>
            <a:r>
              <a:rPr sz="1211" spc="-42">
                <a:solidFill>
                  <a:srgbClr val="1B2D40"/>
                </a:solidFill>
                <a:latin typeface="Arial MT"/>
                <a:cs typeface="Arial MT"/>
              </a:rPr>
              <a:t>all facility</a:t>
            </a:r>
            <a:r>
              <a:rPr sz="1211" spc="-30">
                <a:solidFill>
                  <a:srgbClr val="1B2D40"/>
                </a:solidFill>
                <a:latin typeface="Arial MT"/>
                <a:cs typeface="Arial MT"/>
              </a:rPr>
              <a:t> </a:t>
            </a:r>
            <a:r>
              <a:rPr sz="1211" spc="-73">
                <a:solidFill>
                  <a:srgbClr val="1B2D40"/>
                </a:solidFill>
                <a:latin typeface="Arial MT"/>
                <a:cs typeface="Arial MT"/>
              </a:rPr>
              <a:t>users</a:t>
            </a:r>
            <a:r>
              <a:rPr sz="1211" spc="-30">
                <a:solidFill>
                  <a:srgbClr val="1B2D40"/>
                </a:solidFill>
                <a:latin typeface="Arial MT"/>
                <a:cs typeface="Arial MT"/>
              </a:rPr>
              <a:t> </a:t>
            </a:r>
            <a:r>
              <a:rPr sz="1211" spc="-24">
                <a:solidFill>
                  <a:srgbClr val="1B2D40"/>
                </a:solidFill>
                <a:latin typeface="Arial MT"/>
                <a:cs typeface="Arial MT"/>
              </a:rPr>
              <a:t>without </a:t>
            </a:r>
            <a:r>
              <a:rPr sz="1211" spc="-67">
                <a:solidFill>
                  <a:srgbClr val="1B2D40"/>
                </a:solidFill>
                <a:latin typeface="Arial MT"/>
                <a:cs typeface="Arial MT"/>
              </a:rPr>
              <a:t>an</a:t>
            </a:r>
            <a:r>
              <a:rPr sz="1211" spc="-30">
                <a:solidFill>
                  <a:srgbClr val="1B2D40"/>
                </a:solidFill>
                <a:latin typeface="Arial MT"/>
                <a:cs typeface="Arial MT"/>
              </a:rPr>
              <a:t> </a:t>
            </a:r>
            <a:r>
              <a:rPr sz="1211" spc="-67">
                <a:solidFill>
                  <a:srgbClr val="1B2D40"/>
                </a:solidFill>
                <a:latin typeface="Arial MT"/>
                <a:cs typeface="Arial MT"/>
              </a:rPr>
              <a:t>active</a:t>
            </a:r>
            <a:r>
              <a:rPr sz="1211" spc="-30">
                <a:solidFill>
                  <a:srgbClr val="1B2D40"/>
                </a:solidFill>
                <a:latin typeface="Arial MT"/>
                <a:cs typeface="Arial MT"/>
              </a:rPr>
              <a:t> </a:t>
            </a:r>
            <a:r>
              <a:rPr sz="1211" spc="-48">
                <a:solidFill>
                  <a:srgbClr val="1B2D40"/>
                </a:solidFill>
                <a:latin typeface="Arial MT"/>
                <a:cs typeface="Arial MT"/>
              </a:rPr>
              <a:t>subscription</a:t>
            </a:r>
            <a:r>
              <a:rPr sz="1211" spc="-30">
                <a:solidFill>
                  <a:srgbClr val="1B2D40"/>
                </a:solidFill>
                <a:latin typeface="Arial MT"/>
                <a:cs typeface="Arial MT"/>
              </a:rPr>
              <a:t> </a:t>
            </a:r>
            <a:r>
              <a:rPr sz="1211" spc="-61">
                <a:solidFill>
                  <a:srgbClr val="1B2D40"/>
                </a:solidFill>
                <a:latin typeface="Arial MT"/>
                <a:cs typeface="Arial MT"/>
              </a:rPr>
              <a:t>using</a:t>
            </a:r>
            <a:r>
              <a:rPr sz="1211" spc="-24">
                <a:solidFill>
                  <a:srgbClr val="1B2D40"/>
                </a:solidFill>
                <a:latin typeface="Arial MT"/>
                <a:cs typeface="Arial MT"/>
              </a:rPr>
              <a:t> </a:t>
            </a:r>
            <a:r>
              <a:rPr sz="1211" spc="-36">
                <a:solidFill>
                  <a:srgbClr val="1B2D40"/>
                </a:solidFill>
                <a:latin typeface="Arial MT"/>
                <a:cs typeface="Arial MT"/>
              </a:rPr>
              <a:t>the</a:t>
            </a:r>
            <a:r>
              <a:rPr sz="1211" spc="-30">
                <a:solidFill>
                  <a:srgbClr val="1B2D40"/>
                </a:solidFill>
                <a:latin typeface="Arial MT"/>
                <a:cs typeface="Arial MT"/>
              </a:rPr>
              <a:t> </a:t>
            </a:r>
            <a:r>
              <a:rPr sz="1211" spc="-42">
                <a:solidFill>
                  <a:srgbClr val="1B2D40"/>
                </a:solidFill>
                <a:latin typeface="Arial MT"/>
                <a:cs typeface="Arial MT"/>
              </a:rPr>
              <a:t>facility</a:t>
            </a:r>
            <a:r>
              <a:rPr sz="1211" spc="-30">
                <a:solidFill>
                  <a:srgbClr val="1B2D40"/>
                </a:solidFill>
                <a:latin typeface="Arial MT"/>
                <a:cs typeface="Arial MT"/>
              </a:rPr>
              <a:t> </a:t>
            </a:r>
            <a:r>
              <a:rPr sz="1211" spc="-12">
                <a:solidFill>
                  <a:srgbClr val="1B2D40"/>
                </a:solidFill>
                <a:latin typeface="Arial MT"/>
                <a:cs typeface="Arial MT"/>
              </a:rPr>
              <a:t>to</a:t>
            </a:r>
            <a:r>
              <a:rPr sz="1211" spc="-30">
                <a:solidFill>
                  <a:srgbClr val="1B2D40"/>
                </a:solidFill>
                <a:latin typeface="Arial MT"/>
                <a:cs typeface="Arial MT"/>
              </a:rPr>
              <a:t> </a:t>
            </a:r>
            <a:r>
              <a:rPr sz="1211" spc="-48">
                <a:solidFill>
                  <a:srgbClr val="1B2D40"/>
                </a:solidFill>
                <a:latin typeface="Arial MT"/>
                <a:cs typeface="Arial MT"/>
              </a:rPr>
              <a:t>do</a:t>
            </a:r>
            <a:r>
              <a:rPr sz="1211" spc="-24">
                <a:solidFill>
                  <a:srgbClr val="1B2D40"/>
                </a:solidFill>
                <a:latin typeface="Arial MT"/>
                <a:cs typeface="Arial MT"/>
              </a:rPr>
              <a:t> </a:t>
            </a:r>
            <a:r>
              <a:rPr sz="1211" spc="-67">
                <a:solidFill>
                  <a:srgbClr val="1B2D40"/>
                </a:solidFill>
                <a:latin typeface="Arial MT"/>
                <a:cs typeface="Arial MT"/>
              </a:rPr>
              <a:t>physical</a:t>
            </a:r>
            <a:r>
              <a:rPr sz="1211" spc="-30">
                <a:solidFill>
                  <a:srgbClr val="1B2D40"/>
                </a:solidFill>
                <a:latin typeface="Arial MT"/>
                <a:cs typeface="Arial MT"/>
              </a:rPr>
              <a:t> </a:t>
            </a:r>
            <a:r>
              <a:rPr sz="1211" spc="-48">
                <a:solidFill>
                  <a:srgbClr val="1B2D40"/>
                </a:solidFill>
                <a:latin typeface="Arial MT"/>
                <a:cs typeface="Arial MT"/>
              </a:rPr>
              <a:t>activity</a:t>
            </a:r>
            <a:r>
              <a:rPr sz="1211" spc="-30">
                <a:solidFill>
                  <a:srgbClr val="1B2D40"/>
                </a:solidFill>
                <a:latin typeface="Arial MT"/>
                <a:cs typeface="Arial MT"/>
              </a:rPr>
              <a:t> </a:t>
            </a:r>
            <a:r>
              <a:rPr sz="1211" spc="-67">
                <a:solidFill>
                  <a:srgbClr val="1B2D40"/>
                </a:solidFill>
                <a:latin typeface="Arial MT"/>
                <a:cs typeface="Arial MT"/>
              </a:rPr>
              <a:t>occasionally</a:t>
            </a:r>
            <a:r>
              <a:rPr sz="1211" spc="-30">
                <a:solidFill>
                  <a:srgbClr val="1B2D40"/>
                </a:solidFill>
                <a:latin typeface="Arial MT"/>
                <a:cs typeface="Arial MT"/>
              </a:rPr>
              <a:t> </a:t>
            </a:r>
            <a:r>
              <a:rPr sz="1211" spc="-24">
                <a:solidFill>
                  <a:srgbClr val="1B2D40"/>
                </a:solidFill>
                <a:latin typeface="Arial MT"/>
                <a:cs typeface="Arial MT"/>
              </a:rPr>
              <a:t>or </a:t>
            </a:r>
            <a:r>
              <a:rPr sz="1211" spc="-12">
                <a:solidFill>
                  <a:srgbClr val="1B2D40"/>
                </a:solidFill>
                <a:latin typeface="Arial MT"/>
                <a:cs typeface="Arial MT"/>
              </a:rPr>
              <a:t>regularly.</a:t>
            </a:r>
            <a:endParaRPr sz="1211">
              <a:latin typeface="Arial MT"/>
              <a:cs typeface="Arial MT"/>
            </a:endParaRPr>
          </a:p>
          <a:p>
            <a:pPr marL="15377" marR="192215">
              <a:lnSpc>
                <a:spcPct val="100000"/>
              </a:lnSpc>
              <a:spcBef>
                <a:spcPts val="188"/>
              </a:spcBef>
            </a:pPr>
            <a:r>
              <a:rPr sz="1211" spc="-48">
                <a:solidFill>
                  <a:srgbClr val="1B2D40"/>
                </a:solidFill>
                <a:latin typeface="Lucida Sans Unicode"/>
                <a:cs typeface="Lucida Sans Unicode"/>
              </a:rPr>
              <a:t>Participant</a:t>
            </a:r>
            <a:r>
              <a:rPr sz="1211" spc="-79">
                <a:solidFill>
                  <a:srgbClr val="1B2D40"/>
                </a:solidFill>
                <a:latin typeface="Lucida Sans Unicode"/>
                <a:cs typeface="Lucida Sans Unicode"/>
              </a:rPr>
              <a:t> </a:t>
            </a:r>
            <a:r>
              <a:rPr sz="1211" spc="-73">
                <a:solidFill>
                  <a:srgbClr val="1B2D40"/>
                </a:solidFill>
                <a:latin typeface="Lucida Sans Unicode"/>
                <a:cs typeface="Lucida Sans Unicode"/>
              </a:rPr>
              <a:t>Breakdown:</a:t>
            </a:r>
            <a:r>
              <a:rPr sz="1211" spc="-79">
                <a:solidFill>
                  <a:srgbClr val="1B2D40"/>
                </a:solidFill>
                <a:latin typeface="Lucida Sans Unicode"/>
                <a:cs typeface="Lucida Sans Unicode"/>
              </a:rPr>
              <a:t> </a:t>
            </a:r>
            <a:r>
              <a:rPr sz="1211" spc="-103">
                <a:solidFill>
                  <a:srgbClr val="1B2D40"/>
                </a:solidFill>
                <a:latin typeface="Arial MT"/>
                <a:cs typeface="Arial MT"/>
              </a:rPr>
              <a:t>The</a:t>
            </a:r>
            <a:r>
              <a:rPr sz="1211" spc="-30">
                <a:solidFill>
                  <a:srgbClr val="1B2D40"/>
                </a:solidFill>
                <a:latin typeface="Arial MT"/>
                <a:cs typeface="Arial MT"/>
              </a:rPr>
              <a:t> </a:t>
            </a:r>
            <a:r>
              <a:rPr sz="1211" spc="-24">
                <a:solidFill>
                  <a:srgbClr val="1B2D40"/>
                </a:solidFill>
                <a:latin typeface="Arial MT"/>
                <a:cs typeface="Arial MT"/>
              </a:rPr>
              <a:t>total</a:t>
            </a:r>
            <a:r>
              <a:rPr sz="1211" spc="-30">
                <a:solidFill>
                  <a:srgbClr val="1B2D40"/>
                </a:solidFill>
                <a:latin typeface="Arial MT"/>
                <a:cs typeface="Arial MT"/>
              </a:rPr>
              <a:t> </a:t>
            </a:r>
            <a:r>
              <a:rPr sz="1211" spc="-48">
                <a:solidFill>
                  <a:srgbClr val="1B2D40"/>
                </a:solidFill>
                <a:latin typeface="Arial MT"/>
                <a:cs typeface="Arial MT"/>
              </a:rPr>
              <a:t>number</a:t>
            </a:r>
            <a:r>
              <a:rPr sz="1211" spc="-24">
                <a:solidFill>
                  <a:srgbClr val="1B2D40"/>
                </a:solidFill>
                <a:latin typeface="Arial MT"/>
                <a:cs typeface="Arial MT"/>
              </a:rPr>
              <a:t> of</a:t>
            </a:r>
            <a:r>
              <a:rPr sz="1211" spc="-30">
                <a:solidFill>
                  <a:srgbClr val="1B2D40"/>
                </a:solidFill>
                <a:latin typeface="Arial MT"/>
                <a:cs typeface="Arial MT"/>
              </a:rPr>
              <a:t> </a:t>
            </a:r>
            <a:r>
              <a:rPr sz="1211" spc="-73">
                <a:solidFill>
                  <a:srgbClr val="1B2D40"/>
                </a:solidFill>
                <a:latin typeface="Arial MT"/>
                <a:cs typeface="Arial MT"/>
              </a:rPr>
              <a:t>Active</a:t>
            </a:r>
            <a:r>
              <a:rPr sz="1211" spc="-30">
                <a:solidFill>
                  <a:srgbClr val="1B2D40"/>
                </a:solidFill>
                <a:latin typeface="Arial MT"/>
                <a:cs typeface="Arial MT"/>
              </a:rPr>
              <a:t> </a:t>
            </a:r>
            <a:r>
              <a:rPr sz="1211" spc="-97">
                <a:solidFill>
                  <a:srgbClr val="1B2D40"/>
                </a:solidFill>
                <a:latin typeface="Arial MT"/>
                <a:cs typeface="Arial MT"/>
              </a:rPr>
              <a:t>(150+</a:t>
            </a:r>
            <a:r>
              <a:rPr sz="1211" spc="-30">
                <a:solidFill>
                  <a:srgbClr val="1B2D40"/>
                </a:solidFill>
                <a:latin typeface="Arial MT"/>
                <a:cs typeface="Arial MT"/>
              </a:rPr>
              <a:t> </a:t>
            </a:r>
            <a:r>
              <a:rPr sz="1211" spc="-48">
                <a:solidFill>
                  <a:srgbClr val="1B2D40"/>
                </a:solidFill>
                <a:latin typeface="Arial MT"/>
                <a:cs typeface="Arial MT"/>
              </a:rPr>
              <a:t>minutes</a:t>
            </a:r>
            <a:r>
              <a:rPr sz="1211" spc="-24">
                <a:solidFill>
                  <a:srgbClr val="1B2D40"/>
                </a:solidFill>
                <a:latin typeface="Arial MT"/>
                <a:cs typeface="Arial MT"/>
              </a:rPr>
              <a:t> </a:t>
            </a:r>
            <a:r>
              <a:rPr sz="1211" spc="-42">
                <a:solidFill>
                  <a:srgbClr val="1B2D40"/>
                </a:solidFill>
                <a:latin typeface="Arial MT"/>
                <a:cs typeface="Arial MT"/>
              </a:rPr>
              <a:t>per</a:t>
            </a:r>
            <a:r>
              <a:rPr sz="1211" spc="-30">
                <a:solidFill>
                  <a:srgbClr val="1B2D40"/>
                </a:solidFill>
                <a:latin typeface="Arial MT"/>
                <a:cs typeface="Arial MT"/>
              </a:rPr>
              <a:t> </a:t>
            </a:r>
            <a:r>
              <a:rPr sz="1211" spc="-91">
                <a:solidFill>
                  <a:srgbClr val="1B2D40"/>
                </a:solidFill>
                <a:latin typeface="Arial MT"/>
                <a:cs typeface="Arial MT"/>
              </a:rPr>
              <a:t>week)</a:t>
            </a:r>
            <a:r>
              <a:rPr sz="1211" spc="-30">
                <a:solidFill>
                  <a:srgbClr val="1B2D40"/>
                </a:solidFill>
                <a:latin typeface="Arial MT"/>
                <a:cs typeface="Arial MT"/>
              </a:rPr>
              <a:t> </a:t>
            </a:r>
            <a:r>
              <a:rPr sz="1211" spc="-61">
                <a:solidFill>
                  <a:srgbClr val="1B2D40"/>
                </a:solidFill>
                <a:latin typeface="Arial MT"/>
                <a:cs typeface="Arial MT"/>
              </a:rPr>
              <a:t>and</a:t>
            </a:r>
            <a:r>
              <a:rPr sz="1211" spc="-30">
                <a:solidFill>
                  <a:srgbClr val="1B2D40"/>
                </a:solidFill>
                <a:latin typeface="Arial MT"/>
                <a:cs typeface="Arial MT"/>
              </a:rPr>
              <a:t> </a:t>
            </a:r>
            <a:r>
              <a:rPr sz="1211" spc="-73">
                <a:solidFill>
                  <a:srgbClr val="1B2D40"/>
                </a:solidFill>
                <a:latin typeface="Arial MT"/>
                <a:cs typeface="Arial MT"/>
              </a:rPr>
              <a:t>Fairly</a:t>
            </a:r>
            <a:r>
              <a:rPr sz="1211" spc="-24">
                <a:solidFill>
                  <a:srgbClr val="1B2D40"/>
                </a:solidFill>
                <a:latin typeface="Arial MT"/>
                <a:cs typeface="Arial MT"/>
              </a:rPr>
              <a:t> </a:t>
            </a:r>
            <a:r>
              <a:rPr sz="1211" spc="-48">
                <a:solidFill>
                  <a:srgbClr val="1B2D40"/>
                </a:solidFill>
                <a:latin typeface="Arial MT"/>
                <a:cs typeface="Arial MT"/>
              </a:rPr>
              <a:t>Activity</a:t>
            </a:r>
            <a:r>
              <a:rPr sz="1211" spc="-30">
                <a:solidFill>
                  <a:srgbClr val="1B2D40"/>
                </a:solidFill>
                <a:latin typeface="Arial MT"/>
                <a:cs typeface="Arial MT"/>
              </a:rPr>
              <a:t> </a:t>
            </a:r>
            <a:r>
              <a:rPr sz="1211" spc="-85">
                <a:solidFill>
                  <a:srgbClr val="1B2D40"/>
                </a:solidFill>
                <a:latin typeface="Arial MT"/>
                <a:cs typeface="Arial MT"/>
              </a:rPr>
              <a:t>(30-</a:t>
            </a:r>
            <a:r>
              <a:rPr sz="1211" spc="-97">
                <a:solidFill>
                  <a:srgbClr val="1B2D40"/>
                </a:solidFill>
                <a:latin typeface="Arial MT"/>
                <a:cs typeface="Arial MT"/>
              </a:rPr>
              <a:t>149</a:t>
            </a:r>
            <a:r>
              <a:rPr sz="1211" spc="-30">
                <a:solidFill>
                  <a:srgbClr val="1B2D40"/>
                </a:solidFill>
                <a:latin typeface="Arial MT"/>
                <a:cs typeface="Arial MT"/>
              </a:rPr>
              <a:t> </a:t>
            </a:r>
            <a:r>
              <a:rPr sz="1211" spc="-48">
                <a:solidFill>
                  <a:srgbClr val="1B2D40"/>
                </a:solidFill>
                <a:latin typeface="Arial MT"/>
                <a:cs typeface="Arial MT"/>
              </a:rPr>
              <a:t>minutes</a:t>
            </a:r>
            <a:r>
              <a:rPr sz="1211" spc="-30">
                <a:solidFill>
                  <a:srgbClr val="1B2D40"/>
                </a:solidFill>
                <a:latin typeface="Arial MT"/>
                <a:cs typeface="Arial MT"/>
              </a:rPr>
              <a:t> </a:t>
            </a:r>
            <a:r>
              <a:rPr sz="1211" spc="-42">
                <a:solidFill>
                  <a:srgbClr val="1B2D40"/>
                </a:solidFill>
                <a:latin typeface="Arial MT"/>
                <a:cs typeface="Arial MT"/>
              </a:rPr>
              <a:t>per</a:t>
            </a:r>
            <a:r>
              <a:rPr sz="1211" spc="-24">
                <a:solidFill>
                  <a:srgbClr val="1B2D40"/>
                </a:solidFill>
                <a:latin typeface="Arial MT"/>
                <a:cs typeface="Arial MT"/>
              </a:rPr>
              <a:t> </a:t>
            </a:r>
            <a:r>
              <a:rPr sz="1211" spc="-91">
                <a:solidFill>
                  <a:srgbClr val="1B2D40"/>
                </a:solidFill>
                <a:latin typeface="Arial MT"/>
                <a:cs typeface="Arial MT"/>
              </a:rPr>
              <a:t>week)</a:t>
            </a:r>
            <a:r>
              <a:rPr sz="1211" spc="-30">
                <a:solidFill>
                  <a:srgbClr val="1B2D40"/>
                </a:solidFill>
                <a:latin typeface="Arial MT"/>
                <a:cs typeface="Arial MT"/>
              </a:rPr>
              <a:t> </a:t>
            </a:r>
            <a:r>
              <a:rPr sz="1211" spc="-12">
                <a:solidFill>
                  <a:srgbClr val="1B2D40"/>
                </a:solidFill>
                <a:latin typeface="Arial MT"/>
                <a:cs typeface="Arial MT"/>
              </a:rPr>
              <a:t>participants </a:t>
            </a:r>
            <a:r>
              <a:rPr sz="1211" spc="-85">
                <a:solidFill>
                  <a:srgbClr val="1B2D40"/>
                </a:solidFill>
                <a:latin typeface="Arial MT"/>
                <a:cs typeface="Arial MT"/>
              </a:rPr>
              <a:t>averaged</a:t>
            </a:r>
            <a:r>
              <a:rPr sz="1211" spc="-24">
                <a:solidFill>
                  <a:srgbClr val="1B2D40"/>
                </a:solidFill>
                <a:latin typeface="Arial MT"/>
                <a:cs typeface="Arial MT"/>
              </a:rPr>
              <a:t> </a:t>
            </a:r>
            <a:r>
              <a:rPr sz="1211" spc="-85">
                <a:solidFill>
                  <a:srgbClr val="1B2D40"/>
                </a:solidFill>
                <a:latin typeface="Arial MT"/>
                <a:cs typeface="Arial MT"/>
              </a:rPr>
              <a:t>across</a:t>
            </a:r>
            <a:r>
              <a:rPr sz="1211" spc="-24">
                <a:solidFill>
                  <a:srgbClr val="1B2D40"/>
                </a:solidFill>
                <a:latin typeface="Arial MT"/>
                <a:cs typeface="Arial MT"/>
              </a:rPr>
              <a:t> </a:t>
            </a:r>
            <a:r>
              <a:rPr sz="1211" spc="-103">
                <a:solidFill>
                  <a:srgbClr val="1B2D40"/>
                </a:solidFill>
                <a:latin typeface="Arial MT"/>
                <a:cs typeface="Arial MT"/>
              </a:rPr>
              <a:t>a</a:t>
            </a:r>
            <a:r>
              <a:rPr sz="1211" spc="-24">
                <a:solidFill>
                  <a:srgbClr val="1B2D40"/>
                </a:solidFill>
                <a:latin typeface="Arial MT"/>
                <a:cs typeface="Arial MT"/>
              </a:rPr>
              <a:t> </a:t>
            </a:r>
            <a:r>
              <a:rPr sz="1211" spc="-42">
                <a:solidFill>
                  <a:srgbClr val="1B2D40"/>
                </a:solidFill>
                <a:latin typeface="Arial MT"/>
                <a:cs typeface="Arial MT"/>
              </a:rPr>
              <a:t>month,</a:t>
            </a:r>
            <a:r>
              <a:rPr sz="1211" spc="-24">
                <a:solidFill>
                  <a:srgbClr val="1B2D40"/>
                </a:solidFill>
                <a:latin typeface="Arial MT"/>
                <a:cs typeface="Arial MT"/>
              </a:rPr>
              <a:t> </a:t>
            </a:r>
            <a:r>
              <a:rPr sz="1211" spc="-48">
                <a:solidFill>
                  <a:srgbClr val="1B2D40"/>
                </a:solidFill>
                <a:latin typeface="Arial MT"/>
                <a:cs typeface="Arial MT"/>
              </a:rPr>
              <a:t>including</a:t>
            </a:r>
            <a:r>
              <a:rPr sz="1211" spc="-24">
                <a:solidFill>
                  <a:srgbClr val="1B2D40"/>
                </a:solidFill>
                <a:latin typeface="Arial MT"/>
                <a:cs typeface="Arial MT"/>
              </a:rPr>
              <a:t> </a:t>
            </a:r>
            <a:r>
              <a:rPr sz="1211" spc="-67">
                <a:solidFill>
                  <a:srgbClr val="1B2D40"/>
                </a:solidFill>
                <a:latin typeface="Arial MT"/>
                <a:cs typeface="Arial MT"/>
              </a:rPr>
              <a:t>members</a:t>
            </a:r>
            <a:r>
              <a:rPr sz="1211" spc="-24">
                <a:solidFill>
                  <a:srgbClr val="1B2D40"/>
                </a:solidFill>
                <a:latin typeface="Arial MT"/>
                <a:cs typeface="Arial MT"/>
              </a:rPr>
              <a:t> </a:t>
            </a:r>
            <a:r>
              <a:rPr sz="1211" spc="-61">
                <a:solidFill>
                  <a:srgbClr val="1B2D40"/>
                </a:solidFill>
                <a:latin typeface="Arial MT"/>
                <a:cs typeface="Arial MT"/>
              </a:rPr>
              <a:t>and</a:t>
            </a:r>
            <a:r>
              <a:rPr sz="1211" spc="-24">
                <a:solidFill>
                  <a:srgbClr val="1B2D40"/>
                </a:solidFill>
                <a:latin typeface="Arial MT"/>
                <a:cs typeface="Arial MT"/>
              </a:rPr>
              <a:t> </a:t>
            </a:r>
            <a:r>
              <a:rPr sz="1211" spc="-85">
                <a:solidFill>
                  <a:srgbClr val="1B2D40"/>
                </a:solidFill>
                <a:latin typeface="Arial MT"/>
                <a:cs typeface="Arial MT"/>
              </a:rPr>
              <a:t>casual</a:t>
            </a:r>
            <a:r>
              <a:rPr sz="1211" spc="-24">
                <a:solidFill>
                  <a:srgbClr val="1B2D40"/>
                </a:solidFill>
                <a:latin typeface="Arial MT"/>
                <a:cs typeface="Arial MT"/>
              </a:rPr>
              <a:t> </a:t>
            </a:r>
            <a:r>
              <a:rPr sz="1211" spc="-12">
                <a:solidFill>
                  <a:srgbClr val="1B2D40"/>
                </a:solidFill>
                <a:latin typeface="Arial MT"/>
                <a:cs typeface="Arial MT"/>
              </a:rPr>
              <a:t>users.</a:t>
            </a:r>
            <a:endParaRPr sz="1211">
              <a:latin typeface="Arial MT"/>
              <a:cs typeface="Arial MT"/>
            </a:endParaRPr>
          </a:p>
          <a:p>
            <a:pPr marL="15377" marR="102258">
              <a:lnSpc>
                <a:spcPct val="100000"/>
              </a:lnSpc>
              <a:spcBef>
                <a:spcPts val="194"/>
              </a:spcBef>
            </a:pPr>
            <a:r>
              <a:rPr sz="1211" spc="-79">
                <a:solidFill>
                  <a:srgbClr val="1B2D40"/>
                </a:solidFill>
                <a:latin typeface="Lucida Sans Unicode"/>
                <a:cs typeface="Lucida Sans Unicode"/>
              </a:rPr>
              <a:t>Social</a:t>
            </a:r>
            <a:r>
              <a:rPr sz="1211" spc="-85">
                <a:solidFill>
                  <a:srgbClr val="1B2D40"/>
                </a:solidFill>
                <a:latin typeface="Lucida Sans Unicode"/>
                <a:cs typeface="Lucida Sans Unicode"/>
              </a:rPr>
              <a:t> </a:t>
            </a:r>
            <a:r>
              <a:rPr sz="1211" spc="-73">
                <a:solidFill>
                  <a:srgbClr val="1B2D40"/>
                </a:solidFill>
                <a:latin typeface="Lucida Sans Unicode"/>
                <a:cs typeface="Lucida Sans Unicode"/>
              </a:rPr>
              <a:t>Value</a:t>
            </a:r>
            <a:r>
              <a:rPr sz="1211" spc="-85">
                <a:solidFill>
                  <a:srgbClr val="1B2D40"/>
                </a:solidFill>
                <a:latin typeface="Lucida Sans Unicode"/>
                <a:cs typeface="Lucida Sans Unicode"/>
              </a:rPr>
              <a:t> </a:t>
            </a:r>
            <a:r>
              <a:rPr sz="1211" spc="-48">
                <a:solidFill>
                  <a:srgbClr val="1B2D40"/>
                </a:solidFill>
                <a:latin typeface="Lucida Sans Unicode"/>
                <a:cs typeface="Lucida Sans Unicode"/>
              </a:rPr>
              <a:t>Per</a:t>
            </a:r>
            <a:r>
              <a:rPr sz="1211" spc="-79">
                <a:solidFill>
                  <a:srgbClr val="1B2D40"/>
                </a:solidFill>
                <a:latin typeface="Lucida Sans Unicode"/>
                <a:cs typeface="Lucida Sans Unicode"/>
              </a:rPr>
              <a:t> Person:</a:t>
            </a:r>
            <a:r>
              <a:rPr sz="1211" spc="-85">
                <a:solidFill>
                  <a:srgbClr val="1B2D40"/>
                </a:solidFill>
                <a:latin typeface="Lucida Sans Unicode"/>
                <a:cs typeface="Lucida Sans Unicode"/>
              </a:rPr>
              <a:t> </a:t>
            </a:r>
            <a:r>
              <a:rPr sz="1211" spc="-91">
                <a:solidFill>
                  <a:srgbClr val="1B2D40"/>
                </a:solidFill>
                <a:latin typeface="Arial MT"/>
                <a:cs typeface="Arial MT"/>
              </a:rPr>
              <a:t>Average</a:t>
            </a:r>
            <a:r>
              <a:rPr sz="1211" spc="-30">
                <a:solidFill>
                  <a:srgbClr val="1B2D40"/>
                </a:solidFill>
                <a:latin typeface="Arial MT"/>
                <a:cs typeface="Arial MT"/>
              </a:rPr>
              <a:t> </a:t>
            </a:r>
            <a:r>
              <a:rPr sz="1211" spc="-67">
                <a:solidFill>
                  <a:srgbClr val="1B2D40"/>
                </a:solidFill>
                <a:latin typeface="Arial MT"/>
                <a:cs typeface="Arial MT"/>
              </a:rPr>
              <a:t>social</a:t>
            </a:r>
            <a:r>
              <a:rPr sz="1211" spc="-30">
                <a:solidFill>
                  <a:srgbClr val="1B2D40"/>
                </a:solidFill>
                <a:latin typeface="Arial MT"/>
                <a:cs typeface="Arial MT"/>
              </a:rPr>
              <a:t> </a:t>
            </a:r>
            <a:r>
              <a:rPr sz="1211" spc="-67">
                <a:solidFill>
                  <a:srgbClr val="1B2D40"/>
                </a:solidFill>
                <a:latin typeface="Arial MT"/>
                <a:cs typeface="Arial MT"/>
              </a:rPr>
              <a:t>value</a:t>
            </a:r>
            <a:r>
              <a:rPr sz="1211" spc="-36">
                <a:solidFill>
                  <a:srgbClr val="1B2D40"/>
                </a:solidFill>
                <a:latin typeface="Arial MT"/>
                <a:cs typeface="Arial MT"/>
              </a:rPr>
              <a:t> </a:t>
            </a:r>
            <a:r>
              <a:rPr sz="1211" spc="-61">
                <a:solidFill>
                  <a:srgbClr val="1B2D40"/>
                </a:solidFill>
                <a:latin typeface="Arial MT"/>
                <a:cs typeface="Arial MT"/>
              </a:rPr>
              <a:t>generated</a:t>
            </a:r>
            <a:r>
              <a:rPr sz="1211" spc="-30">
                <a:solidFill>
                  <a:srgbClr val="1B2D40"/>
                </a:solidFill>
                <a:latin typeface="Arial MT"/>
                <a:cs typeface="Arial MT"/>
              </a:rPr>
              <a:t> </a:t>
            </a:r>
            <a:r>
              <a:rPr sz="1211" spc="-67">
                <a:solidFill>
                  <a:srgbClr val="1B2D40"/>
                </a:solidFill>
                <a:latin typeface="Arial MT"/>
                <a:cs typeface="Arial MT"/>
              </a:rPr>
              <a:t>by</a:t>
            </a:r>
            <a:r>
              <a:rPr sz="1211" spc="-36">
                <a:solidFill>
                  <a:srgbClr val="1B2D40"/>
                </a:solidFill>
                <a:latin typeface="Arial MT"/>
                <a:cs typeface="Arial MT"/>
              </a:rPr>
              <a:t> </a:t>
            </a:r>
            <a:r>
              <a:rPr sz="1211" spc="-91">
                <a:solidFill>
                  <a:srgbClr val="1B2D40"/>
                </a:solidFill>
                <a:latin typeface="Arial MT"/>
                <a:cs typeface="Arial MT"/>
              </a:rPr>
              <a:t>each</a:t>
            </a:r>
            <a:r>
              <a:rPr sz="1211" spc="-30">
                <a:solidFill>
                  <a:srgbClr val="1B2D40"/>
                </a:solidFill>
                <a:latin typeface="Arial MT"/>
                <a:cs typeface="Arial MT"/>
              </a:rPr>
              <a:t> </a:t>
            </a:r>
            <a:r>
              <a:rPr sz="1211" spc="-73">
                <a:solidFill>
                  <a:srgbClr val="1B2D40"/>
                </a:solidFill>
                <a:latin typeface="Arial MT"/>
                <a:cs typeface="Arial MT"/>
              </a:rPr>
              <a:t>Active</a:t>
            </a:r>
            <a:r>
              <a:rPr sz="1211" spc="-36">
                <a:solidFill>
                  <a:srgbClr val="1B2D40"/>
                </a:solidFill>
                <a:latin typeface="Arial MT"/>
                <a:cs typeface="Arial MT"/>
              </a:rPr>
              <a:t> </a:t>
            </a:r>
            <a:r>
              <a:rPr sz="1211" spc="-97">
                <a:solidFill>
                  <a:srgbClr val="1B2D40"/>
                </a:solidFill>
                <a:latin typeface="Arial MT"/>
                <a:cs typeface="Arial MT"/>
              </a:rPr>
              <a:t>(150+</a:t>
            </a:r>
            <a:r>
              <a:rPr sz="1211" spc="-30">
                <a:solidFill>
                  <a:srgbClr val="1B2D40"/>
                </a:solidFill>
                <a:latin typeface="Arial MT"/>
                <a:cs typeface="Arial MT"/>
              </a:rPr>
              <a:t> </a:t>
            </a:r>
            <a:r>
              <a:rPr sz="1211" spc="-48">
                <a:solidFill>
                  <a:srgbClr val="1B2D40"/>
                </a:solidFill>
                <a:latin typeface="Arial MT"/>
                <a:cs typeface="Arial MT"/>
              </a:rPr>
              <a:t>minutes</a:t>
            </a:r>
            <a:r>
              <a:rPr sz="1211" spc="-36">
                <a:solidFill>
                  <a:srgbClr val="1B2D40"/>
                </a:solidFill>
                <a:latin typeface="Arial MT"/>
                <a:cs typeface="Arial MT"/>
              </a:rPr>
              <a:t> </a:t>
            </a:r>
            <a:r>
              <a:rPr sz="1211" spc="-42">
                <a:solidFill>
                  <a:srgbClr val="1B2D40"/>
                </a:solidFill>
                <a:latin typeface="Arial MT"/>
                <a:cs typeface="Arial MT"/>
              </a:rPr>
              <a:t>per</a:t>
            </a:r>
            <a:r>
              <a:rPr sz="1211" spc="-30">
                <a:solidFill>
                  <a:srgbClr val="1B2D40"/>
                </a:solidFill>
                <a:latin typeface="Arial MT"/>
                <a:cs typeface="Arial MT"/>
              </a:rPr>
              <a:t> </a:t>
            </a:r>
            <a:r>
              <a:rPr sz="1211" spc="-91">
                <a:solidFill>
                  <a:srgbClr val="1B2D40"/>
                </a:solidFill>
                <a:latin typeface="Arial MT"/>
                <a:cs typeface="Arial MT"/>
              </a:rPr>
              <a:t>week)</a:t>
            </a:r>
            <a:r>
              <a:rPr sz="1211" spc="-30">
                <a:solidFill>
                  <a:srgbClr val="1B2D40"/>
                </a:solidFill>
                <a:latin typeface="Arial MT"/>
                <a:cs typeface="Arial MT"/>
              </a:rPr>
              <a:t> </a:t>
            </a:r>
            <a:r>
              <a:rPr sz="1211" spc="-61">
                <a:solidFill>
                  <a:srgbClr val="1B2D40"/>
                </a:solidFill>
                <a:latin typeface="Arial MT"/>
                <a:cs typeface="Arial MT"/>
              </a:rPr>
              <a:t>and</a:t>
            </a:r>
            <a:r>
              <a:rPr sz="1211" spc="-36">
                <a:solidFill>
                  <a:srgbClr val="1B2D40"/>
                </a:solidFill>
                <a:latin typeface="Arial MT"/>
                <a:cs typeface="Arial MT"/>
              </a:rPr>
              <a:t> </a:t>
            </a:r>
            <a:r>
              <a:rPr sz="1211" spc="-73">
                <a:solidFill>
                  <a:srgbClr val="1B2D40"/>
                </a:solidFill>
                <a:latin typeface="Arial MT"/>
                <a:cs typeface="Arial MT"/>
              </a:rPr>
              <a:t>Fairly</a:t>
            </a:r>
            <a:r>
              <a:rPr sz="1211" spc="-30">
                <a:solidFill>
                  <a:srgbClr val="1B2D40"/>
                </a:solidFill>
                <a:latin typeface="Arial MT"/>
                <a:cs typeface="Arial MT"/>
              </a:rPr>
              <a:t> </a:t>
            </a:r>
            <a:r>
              <a:rPr sz="1211" spc="-73">
                <a:solidFill>
                  <a:srgbClr val="1B2D40"/>
                </a:solidFill>
                <a:latin typeface="Arial MT"/>
                <a:cs typeface="Arial MT"/>
              </a:rPr>
              <a:t>Active</a:t>
            </a:r>
            <a:r>
              <a:rPr sz="1211" spc="-36">
                <a:solidFill>
                  <a:srgbClr val="1B2D40"/>
                </a:solidFill>
                <a:latin typeface="Arial MT"/>
                <a:cs typeface="Arial MT"/>
              </a:rPr>
              <a:t> </a:t>
            </a:r>
            <a:r>
              <a:rPr sz="1211" spc="-85">
                <a:solidFill>
                  <a:srgbClr val="1B2D40"/>
                </a:solidFill>
                <a:latin typeface="Arial MT"/>
                <a:cs typeface="Arial MT"/>
              </a:rPr>
              <a:t>(30-</a:t>
            </a:r>
            <a:r>
              <a:rPr sz="1211" spc="-97">
                <a:solidFill>
                  <a:srgbClr val="1B2D40"/>
                </a:solidFill>
                <a:latin typeface="Arial MT"/>
                <a:cs typeface="Arial MT"/>
              </a:rPr>
              <a:t>149</a:t>
            </a:r>
            <a:r>
              <a:rPr sz="1211" spc="-30">
                <a:solidFill>
                  <a:srgbClr val="1B2D40"/>
                </a:solidFill>
                <a:latin typeface="Arial MT"/>
                <a:cs typeface="Arial MT"/>
              </a:rPr>
              <a:t> </a:t>
            </a:r>
            <a:r>
              <a:rPr sz="1211" spc="-36">
                <a:solidFill>
                  <a:srgbClr val="1B2D40"/>
                </a:solidFill>
                <a:latin typeface="Arial MT"/>
                <a:cs typeface="Arial MT"/>
              </a:rPr>
              <a:t>min </a:t>
            </a:r>
            <a:r>
              <a:rPr sz="1211" spc="-42">
                <a:solidFill>
                  <a:srgbClr val="1B2D40"/>
                </a:solidFill>
                <a:latin typeface="Arial MT"/>
                <a:cs typeface="Arial MT"/>
              </a:rPr>
              <a:t>per</a:t>
            </a:r>
            <a:r>
              <a:rPr sz="1211" spc="-30">
                <a:solidFill>
                  <a:srgbClr val="1B2D40"/>
                </a:solidFill>
                <a:latin typeface="Arial MT"/>
                <a:cs typeface="Arial MT"/>
              </a:rPr>
              <a:t> </a:t>
            </a:r>
            <a:r>
              <a:rPr sz="1211" spc="-12">
                <a:solidFill>
                  <a:srgbClr val="1B2D40"/>
                </a:solidFill>
                <a:latin typeface="Arial MT"/>
                <a:cs typeface="Arial MT"/>
              </a:rPr>
              <a:t>week) </a:t>
            </a:r>
            <a:r>
              <a:rPr sz="1211" spc="-54">
                <a:solidFill>
                  <a:srgbClr val="1B2D40"/>
                </a:solidFill>
                <a:latin typeface="Arial MT"/>
                <a:cs typeface="Arial MT"/>
              </a:rPr>
              <a:t>person</a:t>
            </a:r>
            <a:r>
              <a:rPr sz="1211" spc="-42">
                <a:solidFill>
                  <a:srgbClr val="1B2D40"/>
                </a:solidFill>
                <a:latin typeface="Arial MT"/>
                <a:cs typeface="Arial MT"/>
              </a:rPr>
              <a:t> </a:t>
            </a:r>
            <a:r>
              <a:rPr sz="1211" spc="-24">
                <a:solidFill>
                  <a:srgbClr val="1B2D40"/>
                </a:solidFill>
                <a:latin typeface="Arial MT"/>
                <a:cs typeface="Arial MT"/>
              </a:rPr>
              <a:t>within</a:t>
            </a:r>
            <a:r>
              <a:rPr sz="1211" spc="-42">
                <a:solidFill>
                  <a:srgbClr val="1B2D40"/>
                </a:solidFill>
                <a:latin typeface="Arial MT"/>
                <a:cs typeface="Arial MT"/>
              </a:rPr>
              <a:t> </a:t>
            </a:r>
            <a:r>
              <a:rPr sz="1211" spc="-36">
                <a:solidFill>
                  <a:srgbClr val="1B2D40"/>
                </a:solidFill>
                <a:latin typeface="Arial MT"/>
                <a:cs typeface="Arial MT"/>
              </a:rPr>
              <a:t>the </a:t>
            </a:r>
            <a:r>
              <a:rPr sz="1211" spc="-67">
                <a:solidFill>
                  <a:srgbClr val="1B2D40"/>
                </a:solidFill>
                <a:latin typeface="Arial MT"/>
                <a:cs typeface="Arial MT"/>
              </a:rPr>
              <a:t>selected</a:t>
            </a:r>
            <a:r>
              <a:rPr sz="1211" spc="-42">
                <a:solidFill>
                  <a:srgbClr val="1B2D40"/>
                </a:solidFill>
                <a:latin typeface="Arial MT"/>
                <a:cs typeface="Arial MT"/>
              </a:rPr>
              <a:t> </a:t>
            </a:r>
            <a:r>
              <a:rPr sz="1211" spc="-36">
                <a:solidFill>
                  <a:srgbClr val="1B2D40"/>
                </a:solidFill>
                <a:latin typeface="Arial MT"/>
                <a:cs typeface="Arial MT"/>
              </a:rPr>
              <a:t>time </a:t>
            </a:r>
            <a:r>
              <a:rPr sz="1211" spc="-12">
                <a:solidFill>
                  <a:srgbClr val="1B2D40"/>
                </a:solidFill>
                <a:latin typeface="Arial MT"/>
                <a:cs typeface="Arial MT"/>
              </a:rPr>
              <a:t>period</a:t>
            </a:r>
            <a:endParaRPr sz="1211">
              <a:latin typeface="Arial MT"/>
              <a:cs typeface="Arial MT"/>
            </a:endParaRPr>
          </a:p>
        </p:txBody>
      </p:sp>
    </p:spTree>
    <p:extLst>
      <p:ext uri="{BB962C8B-B14F-4D97-AF65-F5344CB8AC3E}">
        <p14:creationId xmlns:p14="http://schemas.microsoft.com/office/powerpoint/2010/main" val="2884969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1244657" y="4"/>
            <a:ext cx="9702686" cy="6857231"/>
            <a:chOff x="0" y="3"/>
            <a:chExt cx="8013700" cy="566356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3"/>
              <a:ext cx="8013191" cy="5663180"/>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401162" y="792774"/>
              <a:ext cx="7220925" cy="2139533"/>
            </a:xfrm>
            <a:prstGeom prst="rect">
              <a:avLst/>
            </a:prstGeom>
          </p:spPr>
        </p:pic>
      </p:grpSp>
      <p:sp>
        <p:nvSpPr>
          <p:cNvPr id="6" name="object 6"/>
          <p:cNvSpPr txBox="1"/>
          <p:nvPr/>
        </p:nvSpPr>
        <p:spPr>
          <a:xfrm>
            <a:off x="2274360" y="939811"/>
            <a:ext cx="1842895" cy="226557"/>
          </a:xfrm>
          <a:prstGeom prst="rect">
            <a:avLst/>
          </a:prstGeom>
        </p:spPr>
        <p:txBody>
          <a:bodyPr vert="horz" wrap="square" lIns="0" tIns="67657" rIns="0" bIns="0" rtlCol="0">
            <a:spAutoFit/>
          </a:bodyPr>
          <a:lstStyle/>
          <a:p>
            <a:pPr algn="ctr">
              <a:lnSpc>
                <a:spcPct val="100000"/>
              </a:lnSpc>
              <a:spcBef>
                <a:spcPts val="533"/>
              </a:spcBef>
            </a:pPr>
            <a:r>
              <a:rPr sz="1090">
                <a:solidFill>
                  <a:srgbClr val="004F72"/>
                </a:solidFill>
                <a:latin typeface="Arial MT"/>
                <a:cs typeface="Arial MT"/>
              </a:rPr>
              <a:t>TOTAL</a:t>
            </a:r>
            <a:r>
              <a:rPr sz="1090" spc="-54">
                <a:solidFill>
                  <a:srgbClr val="004F72"/>
                </a:solidFill>
                <a:latin typeface="Arial MT"/>
                <a:cs typeface="Arial MT"/>
              </a:rPr>
              <a:t> </a:t>
            </a:r>
            <a:r>
              <a:rPr sz="1090">
                <a:solidFill>
                  <a:srgbClr val="004F72"/>
                </a:solidFill>
                <a:latin typeface="Arial MT"/>
                <a:cs typeface="Arial MT"/>
              </a:rPr>
              <a:t>ACTIVE</a:t>
            </a:r>
            <a:r>
              <a:rPr sz="1090" spc="-48">
                <a:solidFill>
                  <a:srgbClr val="004F72"/>
                </a:solidFill>
                <a:latin typeface="Arial MT"/>
                <a:cs typeface="Arial MT"/>
              </a:rPr>
              <a:t> </a:t>
            </a:r>
            <a:r>
              <a:rPr sz="1090">
                <a:solidFill>
                  <a:srgbClr val="004F72"/>
                </a:solidFill>
                <a:latin typeface="Arial MT"/>
                <a:cs typeface="Arial MT"/>
              </a:rPr>
              <a:t>PEOPLE</a:t>
            </a:r>
            <a:r>
              <a:rPr sz="1090" spc="-48">
                <a:solidFill>
                  <a:srgbClr val="004F72"/>
                </a:solidFill>
                <a:latin typeface="Arial MT"/>
                <a:cs typeface="Arial MT"/>
              </a:rPr>
              <a:t> </a:t>
            </a:r>
            <a:r>
              <a:rPr sz="1090" spc="-30">
                <a:solidFill>
                  <a:srgbClr val="004F72"/>
                </a:solidFill>
                <a:latin typeface="Arial MT"/>
                <a:cs typeface="Arial MT"/>
              </a:rPr>
              <a:t>(%)</a:t>
            </a:r>
            <a:endParaRPr sz="1090">
              <a:latin typeface="Arial MT"/>
              <a:cs typeface="Arial MT"/>
            </a:endParaRPr>
          </a:p>
          <a:p>
            <a:pPr algn="ctr">
              <a:lnSpc>
                <a:spcPct val="100000"/>
              </a:lnSpc>
              <a:spcBef>
                <a:spcPts val="333"/>
              </a:spcBef>
            </a:pPr>
            <a:r>
              <a:rPr sz="787">
                <a:solidFill>
                  <a:srgbClr val="293140"/>
                </a:solidFill>
                <a:latin typeface="Arial MT"/>
                <a:cs typeface="Arial MT"/>
              </a:rPr>
              <a:t>Oct-23</a:t>
            </a:r>
            <a:r>
              <a:rPr sz="787" spc="138">
                <a:solidFill>
                  <a:srgbClr val="293140"/>
                </a:solidFill>
                <a:latin typeface="Arial MT"/>
                <a:cs typeface="Arial MT"/>
              </a:rPr>
              <a:t> </a:t>
            </a:r>
            <a:r>
              <a:rPr sz="787">
                <a:solidFill>
                  <a:srgbClr val="293140"/>
                </a:solidFill>
                <a:latin typeface="Arial MT"/>
                <a:cs typeface="Arial MT"/>
              </a:rPr>
              <a:t>Sep-24</a:t>
            </a:r>
            <a:r>
              <a:rPr sz="787" spc="145">
                <a:solidFill>
                  <a:srgbClr val="293140"/>
                </a:solidFill>
                <a:latin typeface="Arial MT"/>
                <a:cs typeface="Arial MT"/>
              </a:rPr>
              <a:t> </a:t>
            </a:r>
            <a:r>
              <a:rPr sz="787">
                <a:solidFill>
                  <a:srgbClr val="293140"/>
                </a:solidFill>
                <a:latin typeface="Arial MT"/>
                <a:cs typeface="Arial MT"/>
              </a:rPr>
              <a:t>vs</a:t>
            </a:r>
            <a:r>
              <a:rPr sz="787" spc="145">
                <a:solidFill>
                  <a:srgbClr val="293140"/>
                </a:solidFill>
                <a:latin typeface="Arial MT"/>
                <a:cs typeface="Arial MT"/>
              </a:rPr>
              <a:t> </a:t>
            </a:r>
            <a:r>
              <a:rPr sz="787">
                <a:solidFill>
                  <a:srgbClr val="293140"/>
                </a:solidFill>
                <a:latin typeface="Arial MT"/>
                <a:cs typeface="Arial MT"/>
              </a:rPr>
              <a:t>Oct-24</a:t>
            </a:r>
            <a:r>
              <a:rPr sz="787" spc="145">
                <a:solidFill>
                  <a:srgbClr val="293140"/>
                </a:solidFill>
                <a:latin typeface="Arial MT"/>
                <a:cs typeface="Arial MT"/>
              </a:rPr>
              <a:t> </a:t>
            </a:r>
            <a:r>
              <a:rPr sz="787">
                <a:solidFill>
                  <a:srgbClr val="293140"/>
                </a:solidFill>
                <a:latin typeface="Arial MT"/>
                <a:cs typeface="Arial MT"/>
              </a:rPr>
              <a:t>Sep-</a:t>
            </a:r>
            <a:r>
              <a:rPr sz="787" spc="-30">
                <a:solidFill>
                  <a:srgbClr val="293140"/>
                </a:solidFill>
                <a:latin typeface="Arial MT"/>
                <a:cs typeface="Arial MT"/>
              </a:rPr>
              <a:t>25</a:t>
            </a:r>
            <a:endParaRPr sz="787">
              <a:latin typeface="Arial MT"/>
              <a:cs typeface="Arial MT"/>
            </a:endParaRPr>
          </a:p>
        </p:txBody>
      </p:sp>
      <p:sp>
        <p:nvSpPr>
          <p:cNvPr id="5" name="object 5"/>
          <p:cNvSpPr txBox="1"/>
          <p:nvPr/>
        </p:nvSpPr>
        <p:spPr>
          <a:xfrm>
            <a:off x="1851515" y="1660059"/>
            <a:ext cx="64120" cy="931058"/>
          </a:xfrm>
          <a:prstGeom prst="rect">
            <a:avLst/>
          </a:prstGeom>
        </p:spPr>
        <p:txBody>
          <a:bodyPr vert="vert270" wrap="square" lIns="0" tIns="0" rIns="0" bIns="0" rtlCol="0">
            <a:spAutoFit/>
          </a:bodyPr>
          <a:lstStyle/>
          <a:p>
            <a:pPr marL="15377">
              <a:lnSpc>
                <a:spcPts val="908"/>
              </a:lnSpc>
            </a:pPr>
            <a:r>
              <a:rPr sz="908">
                <a:solidFill>
                  <a:srgbClr val="666666"/>
                </a:solidFill>
                <a:latin typeface="Arial MT"/>
                <a:cs typeface="Arial MT"/>
              </a:rPr>
              <a:t>Active People</a:t>
            </a:r>
            <a:r>
              <a:rPr sz="908" spc="6">
                <a:solidFill>
                  <a:srgbClr val="666666"/>
                </a:solidFill>
                <a:latin typeface="Arial MT"/>
                <a:cs typeface="Arial MT"/>
              </a:rPr>
              <a:t> </a:t>
            </a:r>
            <a:r>
              <a:rPr sz="908" spc="-30">
                <a:solidFill>
                  <a:srgbClr val="666666"/>
                </a:solidFill>
                <a:latin typeface="Arial MT"/>
                <a:cs typeface="Arial MT"/>
              </a:rPr>
              <a:t>(%)</a:t>
            </a:r>
            <a:endParaRPr sz="908">
              <a:latin typeface="Arial MT"/>
              <a:cs typeface="Arial MT"/>
            </a:endParaRPr>
          </a:p>
        </p:txBody>
      </p:sp>
      <p:sp>
        <p:nvSpPr>
          <p:cNvPr id="9" name="object 9"/>
          <p:cNvSpPr txBox="1"/>
          <p:nvPr/>
        </p:nvSpPr>
        <p:spPr>
          <a:xfrm>
            <a:off x="2419276" y="3177768"/>
            <a:ext cx="734237"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Previous</a:t>
            </a:r>
            <a:r>
              <a:rPr sz="908" spc="24">
                <a:solidFill>
                  <a:srgbClr val="333333"/>
                </a:solidFill>
                <a:latin typeface="Arial MT"/>
                <a:cs typeface="Arial MT"/>
              </a:rPr>
              <a:t> </a:t>
            </a:r>
            <a:r>
              <a:rPr sz="908" spc="-24">
                <a:solidFill>
                  <a:srgbClr val="333333"/>
                </a:solidFill>
                <a:latin typeface="Arial MT"/>
                <a:cs typeface="Arial MT"/>
              </a:rPr>
              <a:t>Year</a:t>
            </a:r>
            <a:endParaRPr sz="908">
              <a:latin typeface="Arial MT"/>
              <a:cs typeface="Arial MT"/>
            </a:endParaRPr>
          </a:p>
        </p:txBody>
      </p:sp>
      <p:sp>
        <p:nvSpPr>
          <p:cNvPr id="7" name="object 7"/>
          <p:cNvSpPr txBox="1"/>
          <p:nvPr/>
        </p:nvSpPr>
        <p:spPr>
          <a:xfrm>
            <a:off x="2966883" y="2029503"/>
            <a:ext cx="218349"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33%</a:t>
            </a:r>
            <a:endParaRPr sz="726">
              <a:latin typeface="Arial MT"/>
              <a:cs typeface="Arial MT"/>
            </a:endParaRPr>
          </a:p>
        </p:txBody>
      </p:sp>
      <p:sp>
        <p:nvSpPr>
          <p:cNvPr id="10" name="object 10"/>
          <p:cNvSpPr txBox="1"/>
          <p:nvPr/>
        </p:nvSpPr>
        <p:spPr>
          <a:xfrm>
            <a:off x="3454324" y="3177768"/>
            <a:ext cx="671961"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Filter</a:t>
            </a:r>
            <a:r>
              <a:rPr sz="908" spc="42">
                <a:solidFill>
                  <a:srgbClr val="333333"/>
                </a:solidFill>
                <a:latin typeface="Arial MT"/>
                <a:cs typeface="Arial MT"/>
              </a:rPr>
              <a:t> </a:t>
            </a:r>
            <a:r>
              <a:rPr sz="908" spc="-12">
                <a:solidFill>
                  <a:srgbClr val="333333"/>
                </a:solidFill>
                <a:latin typeface="Arial MT"/>
                <a:cs typeface="Arial MT"/>
              </a:rPr>
              <a:t>Period</a:t>
            </a:r>
            <a:endParaRPr sz="908">
              <a:latin typeface="Arial MT"/>
              <a:cs typeface="Arial MT"/>
            </a:endParaRPr>
          </a:p>
        </p:txBody>
      </p:sp>
      <p:sp>
        <p:nvSpPr>
          <p:cNvPr id="8" name="object 8"/>
          <p:cNvSpPr txBox="1"/>
          <p:nvPr/>
        </p:nvSpPr>
        <p:spPr>
          <a:xfrm>
            <a:off x="3652711" y="1479030"/>
            <a:ext cx="222962"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63%</a:t>
            </a:r>
            <a:endParaRPr sz="726">
              <a:latin typeface="Arial MT"/>
              <a:cs typeface="Arial MT"/>
            </a:endParaRPr>
          </a:p>
        </p:txBody>
      </p:sp>
      <p:sp>
        <p:nvSpPr>
          <p:cNvPr id="11" name="object 11">
            <a:extLst>
              <a:ext uri="{C183D7F6-B498-43B3-948B-1728B52AA6E4}">
                <adec:decorative xmlns:adec="http://schemas.microsoft.com/office/drawing/2017/decorative" val="1"/>
              </a:ext>
            </a:extLst>
          </p:cNvPr>
          <p:cNvSpPr txBox="1"/>
          <p:nvPr/>
        </p:nvSpPr>
        <p:spPr>
          <a:xfrm>
            <a:off x="3185793" y="2894437"/>
            <a:ext cx="457456"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Oct-</a:t>
            </a:r>
            <a:r>
              <a:rPr sz="908" spc="-30">
                <a:solidFill>
                  <a:srgbClr val="333333"/>
                </a:solidFill>
                <a:latin typeface="Arial MT"/>
                <a:cs typeface="Arial MT"/>
              </a:rPr>
              <a:t>Sep</a:t>
            </a:r>
            <a:endParaRPr sz="908">
              <a:latin typeface="Arial MT"/>
              <a:cs typeface="Arial MT"/>
            </a:endParaRPr>
          </a:p>
        </p:txBody>
      </p:sp>
      <p:sp>
        <p:nvSpPr>
          <p:cNvPr id="12" name="object 12">
            <a:extLst>
              <a:ext uri="{C183D7F6-B498-43B3-948B-1728B52AA6E4}">
                <adec:decorative xmlns:adec="http://schemas.microsoft.com/office/drawing/2017/decorative" val="1"/>
              </a:ext>
            </a:extLst>
          </p:cNvPr>
          <p:cNvSpPr txBox="1"/>
          <p:nvPr/>
        </p:nvSpPr>
        <p:spPr>
          <a:xfrm>
            <a:off x="2059269" y="2716342"/>
            <a:ext cx="99948" cy="86471"/>
          </a:xfrm>
          <a:prstGeom prst="rect">
            <a:avLst/>
          </a:prstGeom>
        </p:spPr>
        <p:txBody>
          <a:bodyPr vert="horz" wrap="square" lIns="0" tIns="13839" rIns="0" bIns="0" rtlCol="0">
            <a:spAutoFit/>
          </a:bodyPr>
          <a:lstStyle/>
          <a:p>
            <a:pPr marL="15377">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13" name="object 13">
            <a:extLst>
              <a:ext uri="{C183D7F6-B498-43B3-948B-1728B52AA6E4}">
                <adec:decorative xmlns:adec="http://schemas.microsoft.com/office/drawing/2017/decorative" val="1"/>
              </a:ext>
            </a:extLst>
          </p:cNvPr>
          <p:cNvSpPr txBox="1"/>
          <p:nvPr/>
        </p:nvSpPr>
        <p:spPr>
          <a:xfrm>
            <a:off x="2009564" y="2263011"/>
            <a:ext cx="14915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25</a:t>
            </a:r>
            <a:endParaRPr sz="908">
              <a:latin typeface="Arial MT"/>
              <a:cs typeface="Arial MT"/>
            </a:endParaRPr>
          </a:p>
        </p:txBody>
      </p:sp>
      <p:sp>
        <p:nvSpPr>
          <p:cNvPr id="14" name="object 14">
            <a:extLst>
              <a:ext uri="{C183D7F6-B498-43B3-948B-1728B52AA6E4}">
                <adec:decorative xmlns:adec="http://schemas.microsoft.com/office/drawing/2017/decorative" val="1"/>
              </a:ext>
            </a:extLst>
          </p:cNvPr>
          <p:cNvSpPr txBox="1"/>
          <p:nvPr/>
        </p:nvSpPr>
        <p:spPr>
          <a:xfrm>
            <a:off x="1999826" y="1809678"/>
            <a:ext cx="15914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50</a:t>
            </a:r>
            <a:endParaRPr sz="908">
              <a:latin typeface="Arial MT"/>
              <a:cs typeface="Arial MT"/>
            </a:endParaRPr>
          </a:p>
        </p:txBody>
      </p:sp>
      <p:sp>
        <p:nvSpPr>
          <p:cNvPr id="15" name="object 15">
            <a:extLst>
              <a:ext uri="{C183D7F6-B498-43B3-948B-1728B52AA6E4}">
                <adec:decorative xmlns:adec="http://schemas.microsoft.com/office/drawing/2017/decorative" val="1"/>
              </a:ext>
            </a:extLst>
          </p:cNvPr>
          <p:cNvSpPr txBox="1"/>
          <p:nvPr/>
        </p:nvSpPr>
        <p:spPr>
          <a:xfrm>
            <a:off x="2009343" y="1356347"/>
            <a:ext cx="14992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75</a:t>
            </a:r>
            <a:endParaRPr sz="908">
              <a:latin typeface="Arial MT"/>
              <a:cs typeface="Arial MT"/>
            </a:endParaRPr>
          </a:p>
        </p:txBody>
      </p:sp>
      <p:grpSp>
        <p:nvGrpSpPr>
          <p:cNvPr id="16" name="object 16" descr="Graph showing active people per month from october 2023 to september 2024 and comparing it with october 2024 with september 2025.">
            <a:extLst>
              <a:ext uri="{C183D7F6-B498-43B3-948B-1728B52AA6E4}">
                <adec:decorative xmlns:adec="http://schemas.microsoft.com/office/drawing/2017/decorative" val="0"/>
              </a:ext>
            </a:extLst>
          </p:cNvPr>
          <p:cNvGrpSpPr/>
          <p:nvPr/>
        </p:nvGrpSpPr>
        <p:grpSpPr>
          <a:xfrm>
            <a:off x="5170833" y="1445574"/>
            <a:ext cx="5213464" cy="1368525"/>
            <a:chOff x="3242730" y="1193937"/>
            <a:chExt cx="4305935" cy="1130300"/>
          </a:xfrm>
        </p:grpSpPr>
        <p:sp>
          <p:nvSpPr>
            <p:cNvPr id="17" name="object 17"/>
            <p:cNvSpPr/>
            <p:nvPr/>
          </p:nvSpPr>
          <p:spPr>
            <a:xfrm>
              <a:off x="3242729" y="1193939"/>
              <a:ext cx="4305935" cy="1130300"/>
            </a:xfrm>
            <a:custGeom>
              <a:avLst/>
              <a:gdLst/>
              <a:ahLst/>
              <a:cxnLst/>
              <a:rect l="l" t="t" r="r" b="b"/>
              <a:pathLst>
                <a:path w="4305934" h="1130300">
                  <a:moveTo>
                    <a:pt x="4305808" y="1123264"/>
                  </a:moveTo>
                  <a:lnTo>
                    <a:pt x="0" y="1123264"/>
                  </a:lnTo>
                  <a:lnTo>
                    <a:pt x="0" y="1129944"/>
                  </a:lnTo>
                  <a:lnTo>
                    <a:pt x="4305808" y="1129944"/>
                  </a:lnTo>
                  <a:lnTo>
                    <a:pt x="4305808" y="1123264"/>
                  </a:lnTo>
                  <a:close/>
                </a:path>
                <a:path w="4305934" h="1130300">
                  <a:moveTo>
                    <a:pt x="4305808" y="748842"/>
                  </a:moveTo>
                  <a:lnTo>
                    <a:pt x="0" y="748842"/>
                  </a:lnTo>
                  <a:lnTo>
                    <a:pt x="0" y="755523"/>
                  </a:lnTo>
                  <a:lnTo>
                    <a:pt x="4305808" y="755523"/>
                  </a:lnTo>
                  <a:lnTo>
                    <a:pt x="4305808" y="748842"/>
                  </a:lnTo>
                  <a:close/>
                </a:path>
                <a:path w="4305934" h="1130300">
                  <a:moveTo>
                    <a:pt x="4305808" y="374421"/>
                  </a:moveTo>
                  <a:lnTo>
                    <a:pt x="0" y="374421"/>
                  </a:lnTo>
                  <a:lnTo>
                    <a:pt x="0" y="381114"/>
                  </a:lnTo>
                  <a:lnTo>
                    <a:pt x="4305808" y="381114"/>
                  </a:lnTo>
                  <a:lnTo>
                    <a:pt x="4305808" y="374421"/>
                  </a:lnTo>
                  <a:close/>
                </a:path>
                <a:path w="4305934" h="1130300">
                  <a:moveTo>
                    <a:pt x="4305808" y="0"/>
                  </a:moveTo>
                  <a:lnTo>
                    <a:pt x="0" y="0"/>
                  </a:lnTo>
                  <a:lnTo>
                    <a:pt x="0" y="6692"/>
                  </a:lnTo>
                  <a:lnTo>
                    <a:pt x="4305808" y="6692"/>
                  </a:lnTo>
                  <a:lnTo>
                    <a:pt x="4305808" y="0"/>
                  </a:lnTo>
                  <a:close/>
                </a:path>
              </a:pathLst>
            </a:custGeom>
            <a:solidFill>
              <a:srgbClr val="E6E6E6"/>
            </a:solidFill>
          </p:spPr>
          <p:txBody>
            <a:bodyPr wrap="square" lIns="0" tIns="0" rIns="0" bIns="0" rtlCol="0"/>
            <a:lstStyle/>
            <a:p>
              <a:endParaRPr/>
            </a:p>
          </p:txBody>
        </p:sp>
        <p:sp>
          <p:nvSpPr>
            <p:cNvPr id="18" name="object 18"/>
            <p:cNvSpPr/>
            <p:nvPr/>
          </p:nvSpPr>
          <p:spPr>
            <a:xfrm>
              <a:off x="3242730" y="2317192"/>
              <a:ext cx="4305935" cy="6985"/>
            </a:xfrm>
            <a:custGeom>
              <a:avLst/>
              <a:gdLst/>
              <a:ahLst/>
              <a:cxnLst/>
              <a:rect l="l" t="t" r="r" b="b"/>
              <a:pathLst>
                <a:path w="4305934" h="6985">
                  <a:moveTo>
                    <a:pt x="4305810" y="6686"/>
                  </a:moveTo>
                  <a:lnTo>
                    <a:pt x="0" y="6686"/>
                  </a:lnTo>
                  <a:lnTo>
                    <a:pt x="0" y="0"/>
                  </a:lnTo>
                  <a:lnTo>
                    <a:pt x="4305810" y="0"/>
                  </a:lnTo>
                  <a:lnTo>
                    <a:pt x="4305810" y="6686"/>
                  </a:lnTo>
                  <a:close/>
                </a:path>
              </a:pathLst>
            </a:custGeom>
            <a:solidFill>
              <a:srgbClr val="333333"/>
            </a:solidFill>
          </p:spPr>
          <p:txBody>
            <a:bodyPr wrap="square" lIns="0" tIns="0" rIns="0" bIns="0" rtlCol="0"/>
            <a:lstStyle/>
            <a:p>
              <a:endParaRPr/>
            </a:p>
          </p:txBody>
        </p:sp>
        <p:sp>
          <p:nvSpPr>
            <p:cNvPr id="19" name="object 19"/>
            <p:cNvSpPr/>
            <p:nvPr/>
          </p:nvSpPr>
          <p:spPr>
            <a:xfrm>
              <a:off x="5850280" y="1407896"/>
              <a:ext cx="1497965" cy="909319"/>
            </a:xfrm>
            <a:custGeom>
              <a:avLst/>
              <a:gdLst/>
              <a:ahLst/>
              <a:cxnLst/>
              <a:rect l="l" t="t" r="r" b="b"/>
              <a:pathLst>
                <a:path w="1497965" h="909319">
                  <a:moveTo>
                    <a:pt x="66865" y="324954"/>
                  </a:moveTo>
                  <a:lnTo>
                    <a:pt x="49466" y="307555"/>
                  </a:lnTo>
                  <a:lnTo>
                    <a:pt x="20053" y="307555"/>
                  </a:lnTo>
                  <a:lnTo>
                    <a:pt x="17399" y="307555"/>
                  </a:lnTo>
                  <a:lnTo>
                    <a:pt x="0" y="324954"/>
                  </a:lnTo>
                  <a:lnTo>
                    <a:pt x="0" y="909307"/>
                  </a:lnTo>
                  <a:lnTo>
                    <a:pt x="66865" y="909307"/>
                  </a:lnTo>
                  <a:lnTo>
                    <a:pt x="66865" y="324954"/>
                  </a:lnTo>
                  <a:close/>
                </a:path>
                <a:path w="1497965" h="909319">
                  <a:moveTo>
                    <a:pt x="1143317" y="17399"/>
                  </a:moveTo>
                  <a:lnTo>
                    <a:pt x="1125918" y="0"/>
                  </a:lnTo>
                  <a:lnTo>
                    <a:pt x="1096505" y="0"/>
                  </a:lnTo>
                  <a:lnTo>
                    <a:pt x="1093851" y="0"/>
                  </a:lnTo>
                  <a:lnTo>
                    <a:pt x="1076452" y="17399"/>
                  </a:lnTo>
                  <a:lnTo>
                    <a:pt x="1076452" y="909307"/>
                  </a:lnTo>
                  <a:lnTo>
                    <a:pt x="1143317" y="909307"/>
                  </a:lnTo>
                  <a:lnTo>
                    <a:pt x="1143317" y="17399"/>
                  </a:lnTo>
                  <a:close/>
                </a:path>
                <a:path w="1497965" h="909319">
                  <a:moveTo>
                    <a:pt x="1497672" y="77571"/>
                  </a:moveTo>
                  <a:lnTo>
                    <a:pt x="1480273" y="60172"/>
                  </a:lnTo>
                  <a:lnTo>
                    <a:pt x="1450873" y="60172"/>
                  </a:lnTo>
                  <a:lnTo>
                    <a:pt x="1448206" y="60172"/>
                  </a:lnTo>
                  <a:lnTo>
                    <a:pt x="1430807" y="77571"/>
                  </a:lnTo>
                  <a:lnTo>
                    <a:pt x="1430807" y="909307"/>
                  </a:lnTo>
                  <a:lnTo>
                    <a:pt x="1497672" y="909307"/>
                  </a:lnTo>
                  <a:lnTo>
                    <a:pt x="1497672" y="77571"/>
                  </a:lnTo>
                  <a:close/>
                </a:path>
              </a:pathLst>
            </a:custGeom>
            <a:solidFill>
              <a:srgbClr val="3C9E0E"/>
            </a:solidFill>
          </p:spPr>
          <p:txBody>
            <a:bodyPr wrap="square" lIns="0" tIns="0" rIns="0" bIns="0" rtlCol="0"/>
            <a:lstStyle/>
            <a:p>
              <a:endParaRPr/>
            </a:p>
          </p:txBody>
        </p:sp>
        <p:sp>
          <p:nvSpPr>
            <p:cNvPr id="20" name="object 20"/>
            <p:cNvSpPr/>
            <p:nvPr/>
          </p:nvSpPr>
          <p:spPr>
            <a:xfrm>
              <a:off x="3443300" y="1381149"/>
              <a:ext cx="4011929" cy="936625"/>
            </a:xfrm>
            <a:custGeom>
              <a:avLst/>
              <a:gdLst/>
              <a:ahLst/>
              <a:cxnLst/>
              <a:rect l="l" t="t" r="r" b="b"/>
              <a:pathLst>
                <a:path w="4011929" h="936625">
                  <a:moveTo>
                    <a:pt x="66865" y="278155"/>
                  </a:moveTo>
                  <a:lnTo>
                    <a:pt x="49466" y="260756"/>
                  </a:lnTo>
                  <a:lnTo>
                    <a:pt x="20066" y="260756"/>
                  </a:lnTo>
                  <a:lnTo>
                    <a:pt x="17399" y="260756"/>
                  </a:lnTo>
                  <a:lnTo>
                    <a:pt x="0" y="278155"/>
                  </a:lnTo>
                  <a:lnTo>
                    <a:pt x="0" y="936053"/>
                  </a:lnTo>
                  <a:lnTo>
                    <a:pt x="66865" y="936053"/>
                  </a:lnTo>
                  <a:lnTo>
                    <a:pt x="66865" y="278155"/>
                  </a:lnTo>
                  <a:close/>
                </a:path>
                <a:path w="4011929" h="936625">
                  <a:moveTo>
                    <a:pt x="427913" y="224663"/>
                  </a:moveTo>
                  <a:lnTo>
                    <a:pt x="410514" y="207264"/>
                  </a:lnTo>
                  <a:lnTo>
                    <a:pt x="381114" y="207264"/>
                  </a:lnTo>
                  <a:lnTo>
                    <a:pt x="378447" y="207264"/>
                  </a:lnTo>
                  <a:lnTo>
                    <a:pt x="361048" y="224663"/>
                  </a:lnTo>
                  <a:lnTo>
                    <a:pt x="361048" y="936053"/>
                  </a:lnTo>
                  <a:lnTo>
                    <a:pt x="427913" y="936053"/>
                  </a:lnTo>
                  <a:lnTo>
                    <a:pt x="427913" y="224663"/>
                  </a:lnTo>
                  <a:close/>
                </a:path>
                <a:path w="4011929" h="936625">
                  <a:moveTo>
                    <a:pt x="782269" y="311581"/>
                  </a:moveTo>
                  <a:lnTo>
                    <a:pt x="764870" y="294182"/>
                  </a:lnTo>
                  <a:lnTo>
                    <a:pt x="735469" y="294182"/>
                  </a:lnTo>
                  <a:lnTo>
                    <a:pt x="732815" y="294182"/>
                  </a:lnTo>
                  <a:lnTo>
                    <a:pt x="715416" y="311581"/>
                  </a:lnTo>
                  <a:lnTo>
                    <a:pt x="715416" y="936053"/>
                  </a:lnTo>
                  <a:lnTo>
                    <a:pt x="782269" y="936053"/>
                  </a:lnTo>
                  <a:lnTo>
                    <a:pt x="782269" y="311581"/>
                  </a:lnTo>
                  <a:close/>
                </a:path>
                <a:path w="4011929" h="936625">
                  <a:moveTo>
                    <a:pt x="1143317" y="157810"/>
                  </a:moveTo>
                  <a:lnTo>
                    <a:pt x="1125918" y="140411"/>
                  </a:lnTo>
                  <a:lnTo>
                    <a:pt x="1096518" y="140411"/>
                  </a:lnTo>
                  <a:lnTo>
                    <a:pt x="1093851" y="140411"/>
                  </a:lnTo>
                  <a:lnTo>
                    <a:pt x="1076452" y="157810"/>
                  </a:lnTo>
                  <a:lnTo>
                    <a:pt x="1076452" y="936053"/>
                  </a:lnTo>
                  <a:lnTo>
                    <a:pt x="1143317" y="936053"/>
                  </a:lnTo>
                  <a:lnTo>
                    <a:pt x="1143317" y="157810"/>
                  </a:lnTo>
                  <a:close/>
                </a:path>
                <a:path w="4011929" h="936625">
                  <a:moveTo>
                    <a:pt x="1858721" y="70891"/>
                  </a:moveTo>
                  <a:lnTo>
                    <a:pt x="1841322" y="53492"/>
                  </a:lnTo>
                  <a:lnTo>
                    <a:pt x="1811921" y="53492"/>
                  </a:lnTo>
                  <a:lnTo>
                    <a:pt x="1809267" y="53492"/>
                  </a:lnTo>
                  <a:lnTo>
                    <a:pt x="1791868" y="70891"/>
                  </a:lnTo>
                  <a:lnTo>
                    <a:pt x="1791868" y="936053"/>
                  </a:lnTo>
                  <a:lnTo>
                    <a:pt x="1858721" y="936053"/>
                  </a:lnTo>
                  <a:lnTo>
                    <a:pt x="1858721" y="70891"/>
                  </a:lnTo>
                  <a:close/>
                </a:path>
                <a:path w="4011929" h="936625">
                  <a:moveTo>
                    <a:pt x="2580817" y="97637"/>
                  </a:moveTo>
                  <a:lnTo>
                    <a:pt x="2563418" y="80238"/>
                  </a:lnTo>
                  <a:lnTo>
                    <a:pt x="2534018" y="80238"/>
                  </a:lnTo>
                  <a:lnTo>
                    <a:pt x="2531351" y="80238"/>
                  </a:lnTo>
                  <a:lnTo>
                    <a:pt x="2513952" y="97637"/>
                  </a:lnTo>
                  <a:lnTo>
                    <a:pt x="2513952" y="936053"/>
                  </a:lnTo>
                  <a:lnTo>
                    <a:pt x="2580817" y="936053"/>
                  </a:lnTo>
                  <a:lnTo>
                    <a:pt x="2580817" y="97637"/>
                  </a:lnTo>
                  <a:close/>
                </a:path>
                <a:path w="4011929" h="936625">
                  <a:moveTo>
                    <a:pt x="3657269" y="97637"/>
                  </a:moveTo>
                  <a:lnTo>
                    <a:pt x="3639870" y="80238"/>
                  </a:lnTo>
                  <a:lnTo>
                    <a:pt x="3610470" y="80238"/>
                  </a:lnTo>
                  <a:lnTo>
                    <a:pt x="3607803" y="80238"/>
                  </a:lnTo>
                  <a:lnTo>
                    <a:pt x="3590404" y="97637"/>
                  </a:lnTo>
                  <a:lnTo>
                    <a:pt x="3590404" y="936053"/>
                  </a:lnTo>
                  <a:lnTo>
                    <a:pt x="3657269" y="936053"/>
                  </a:lnTo>
                  <a:lnTo>
                    <a:pt x="3657269" y="97637"/>
                  </a:lnTo>
                  <a:close/>
                </a:path>
                <a:path w="4011929" h="936625">
                  <a:moveTo>
                    <a:pt x="4011625" y="17399"/>
                  </a:moveTo>
                  <a:lnTo>
                    <a:pt x="3994226" y="0"/>
                  </a:lnTo>
                  <a:lnTo>
                    <a:pt x="3964825" y="0"/>
                  </a:lnTo>
                  <a:lnTo>
                    <a:pt x="3962171" y="0"/>
                  </a:lnTo>
                  <a:lnTo>
                    <a:pt x="3944772" y="17399"/>
                  </a:lnTo>
                  <a:lnTo>
                    <a:pt x="3944772" y="936053"/>
                  </a:lnTo>
                  <a:lnTo>
                    <a:pt x="4011625" y="936053"/>
                  </a:lnTo>
                  <a:lnTo>
                    <a:pt x="4011625" y="17399"/>
                  </a:lnTo>
                  <a:close/>
                </a:path>
              </a:pathLst>
            </a:custGeom>
            <a:solidFill>
              <a:srgbClr val="91CC2A"/>
            </a:solidFill>
          </p:spPr>
          <p:txBody>
            <a:bodyPr wrap="square" lIns="0" tIns="0" rIns="0" bIns="0" rtlCol="0"/>
            <a:lstStyle/>
            <a:p>
              <a:endParaRPr/>
            </a:p>
          </p:txBody>
        </p:sp>
        <p:pic>
          <p:nvPicPr>
            <p:cNvPr id="21" name="object 21"/>
            <p:cNvPicPr/>
            <p:nvPr/>
          </p:nvPicPr>
          <p:blipFill>
            <a:blip r:embed="rId4" cstate="email">
              <a:extLst>
                <a:ext uri="{28A0092B-C50C-407E-A947-70E740481C1C}">
                  <a14:useLocalDpi xmlns:a14="http://schemas.microsoft.com/office/drawing/2010/main"/>
                </a:ext>
              </a:extLst>
            </a:blip>
            <a:stretch>
              <a:fillRect/>
            </a:stretch>
          </p:blipFill>
          <p:spPr>
            <a:xfrm>
              <a:off x="6148154" y="1220876"/>
              <a:ext cx="279158" cy="1096315"/>
            </a:xfrm>
            <a:prstGeom prst="rect">
              <a:avLst/>
            </a:prstGeom>
          </p:spPr>
        </p:pic>
        <p:pic>
          <p:nvPicPr>
            <p:cNvPr id="22" name="object 22"/>
            <p:cNvPicPr/>
            <p:nvPr/>
          </p:nvPicPr>
          <p:blipFill>
            <a:blip r:embed="rId5" cstate="email">
              <a:extLst>
                <a:ext uri="{28A0092B-C50C-407E-A947-70E740481C1C}">
                  <a14:useLocalDpi xmlns:a14="http://schemas.microsoft.com/office/drawing/2010/main"/>
                </a:ext>
              </a:extLst>
            </a:blip>
            <a:stretch>
              <a:fillRect/>
            </a:stretch>
          </p:blipFill>
          <p:spPr>
            <a:xfrm>
              <a:off x="6514303" y="1301109"/>
              <a:ext cx="277572" cy="1016082"/>
            </a:xfrm>
            <a:prstGeom prst="rect">
              <a:avLst/>
            </a:prstGeom>
          </p:spPr>
        </p:pic>
        <p:pic>
          <p:nvPicPr>
            <p:cNvPr id="23" name="object 23"/>
            <p:cNvPicPr/>
            <p:nvPr/>
          </p:nvPicPr>
          <p:blipFill>
            <a:blip r:embed="rId6" cstate="email">
              <a:extLst>
                <a:ext uri="{28A0092B-C50C-407E-A947-70E740481C1C}">
                  <a14:useLocalDpi xmlns:a14="http://schemas.microsoft.com/office/drawing/2010/main"/>
                </a:ext>
              </a:extLst>
            </a:blip>
            <a:stretch>
              <a:fillRect/>
            </a:stretch>
          </p:blipFill>
          <p:spPr>
            <a:xfrm>
              <a:off x="4744000" y="1327853"/>
              <a:ext cx="253360" cy="989338"/>
            </a:xfrm>
            <a:prstGeom prst="rect">
              <a:avLst/>
            </a:prstGeom>
          </p:spPr>
        </p:pic>
        <p:pic>
          <p:nvPicPr>
            <p:cNvPr id="24" name="object 24"/>
            <p:cNvPicPr/>
            <p:nvPr/>
          </p:nvPicPr>
          <p:blipFill>
            <a:blip r:embed="rId7" cstate="email">
              <a:extLst>
                <a:ext uri="{28A0092B-C50C-407E-A947-70E740481C1C}">
                  <a14:useLocalDpi xmlns:a14="http://schemas.microsoft.com/office/drawing/2010/main"/>
                </a:ext>
              </a:extLst>
            </a:blip>
            <a:stretch>
              <a:fillRect/>
            </a:stretch>
          </p:blipFill>
          <p:spPr>
            <a:xfrm>
              <a:off x="5459406" y="1341226"/>
              <a:ext cx="253360" cy="975965"/>
            </a:xfrm>
            <a:prstGeom prst="rect">
              <a:avLst/>
            </a:prstGeom>
          </p:spPr>
        </p:pic>
        <p:pic>
          <p:nvPicPr>
            <p:cNvPr id="25" name="object 25"/>
            <p:cNvPicPr/>
            <p:nvPr/>
          </p:nvPicPr>
          <p:blipFill>
            <a:blip r:embed="rId8" cstate="email">
              <a:extLst>
                <a:ext uri="{28A0092B-C50C-407E-A947-70E740481C1C}">
                  <a14:useLocalDpi xmlns:a14="http://schemas.microsoft.com/office/drawing/2010/main"/>
                </a:ext>
              </a:extLst>
            </a:blip>
            <a:stretch>
              <a:fillRect/>
            </a:stretch>
          </p:blipFill>
          <p:spPr>
            <a:xfrm>
              <a:off x="3306501" y="2203725"/>
              <a:ext cx="125508" cy="67542"/>
            </a:xfrm>
            <a:prstGeom prst="rect">
              <a:avLst/>
            </a:prstGeom>
          </p:spPr>
        </p:pic>
      </p:grpSp>
      <p:sp>
        <p:nvSpPr>
          <p:cNvPr id="27" name="object 27"/>
          <p:cNvSpPr txBox="1"/>
          <p:nvPr/>
        </p:nvSpPr>
        <p:spPr>
          <a:xfrm>
            <a:off x="6438599" y="939811"/>
            <a:ext cx="2241151" cy="226557"/>
          </a:xfrm>
          <a:prstGeom prst="rect">
            <a:avLst/>
          </a:prstGeom>
        </p:spPr>
        <p:txBody>
          <a:bodyPr vert="horz" wrap="square" lIns="0" tIns="67657" rIns="0" bIns="0" rtlCol="0">
            <a:spAutoFit/>
          </a:bodyPr>
          <a:lstStyle/>
          <a:p>
            <a:pPr algn="ctr">
              <a:lnSpc>
                <a:spcPct val="100000"/>
              </a:lnSpc>
              <a:spcBef>
                <a:spcPts val="533"/>
              </a:spcBef>
            </a:pPr>
            <a:r>
              <a:rPr sz="1090">
                <a:solidFill>
                  <a:srgbClr val="004F72"/>
                </a:solidFill>
                <a:latin typeface="Arial MT"/>
                <a:cs typeface="Arial MT"/>
              </a:rPr>
              <a:t>ACTIVE</a:t>
            </a:r>
            <a:r>
              <a:rPr sz="1090" spc="-54">
                <a:solidFill>
                  <a:srgbClr val="004F72"/>
                </a:solidFill>
                <a:latin typeface="Arial MT"/>
                <a:cs typeface="Arial MT"/>
              </a:rPr>
              <a:t> </a:t>
            </a:r>
            <a:r>
              <a:rPr sz="1090">
                <a:solidFill>
                  <a:srgbClr val="004F72"/>
                </a:solidFill>
                <a:latin typeface="Arial MT"/>
                <a:cs typeface="Arial MT"/>
              </a:rPr>
              <a:t>PEOPLE</a:t>
            </a:r>
            <a:r>
              <a:rPr sz="1090" spc="-54">
                <a:solidFill>
                  <a:srgbClr val="004F72"/>
                </a:solidFill>
                <a:latin typeface="Arial MT"/>
                <a:cs typeface="Arial MT"/>
              </a:rPr>
              <a:t> </a:t>
            </a:r>
            <a:r>
              <a:rPr sz="1090" spc="-12">
                <a:solidFill>
                  <a:srgbClr val="004F72"/>
                </a:solidFill>
                <a:latin typeface="Arial MT"/>
                <a:cs typeface="Arial MT"/>
              </a:rPr>
              <a:t>(%)</a:t>
            </a:r>
            <a:r>
              <a:rPr sz="1090" spc="-54">
                <a:solidFill>
                  <a:srgbClr val="004F72"/>
                </a:solidFill>
                <a:latin typeface="Arial MT"/>
                <a:cs typeface="Arial MT"/>
              </a:rPr>
              <a:t> </a:t>
            </a:r>
            <a:r>
              <a:rPr sz="1090">
                <a:solidFill>
                  <a:srgbClr val="004F72"/>
                </a:solidFill>
                <a:latin typeface="Arial MT"/>
                <a:cs typeface="Arial MT"/>
              </a:rPr>
              <a:t>PER</a:t>
            </a:r>
            <a:r>
              <a:rPr sz="1090" spc="-54">
                <a:solidFill>
                  <a:srgbClr val="004F72"/>
                </a:solidFill>
                <a:latin typeface="Arial MT"/>
                <a:cs typeface="Arial MT"/>
              </a:rPr>
              <a:t> </a:t>
            </a:r>
            <a:r>
              <a:rPr sz="1090" spc="-24">
                <a:solidFill>
                  <a:srgbClr val="004F72"/>
                </a:solidFill>
                <a:latin typeface="Arial MT"/>
                <a:cs typeface="Arial MT"/>
              </a:rPr>
              <a:t>MONTH</a:t>
            </a:r>
            <a:endParaRPr sz="1090">
              <a:latin typeface="Arial MT"/>
              <a:cs typeface="Arial MT"/>
            </a:endParaRPr>
          </a:p>
          <a:p>
            <a:pPr algn="ctr">
              <a:lnSpc>
                <a:spcPct val="100000"/>
              </a:lnSpc>
              <a:spcBef>
                <a:spcPts val="333"/>
              </a:spcBef>
            </a:pPr>
            <a:r>
              <a:rPr sz="787">
                <a:solidFill>
                  <a:srgbClr val="293140"/>
                </a:solidFill>
                <a:latin typeface="Arial MT"/>
                <a:cs typeface="Arial MT"/>
              </a:rPr>
              <a:t>Oct-23</a:t>
            </a:r>
            <a:r>
              <a:rPr sz="787" spc="138">
                <a:solidFill>
                  <a:srgbClr val="293140"/>
                </a:solidFill>
                <a:latin typeface="Arial MT"/>
                <a:cs typeface="Arial MT"/>
              </a:rPr>
              <a:t> </a:t>
            </a:r>
            <a:r>
              <a:rPr sz="787">
                <a:solidFill>
                  <a:srgbClr val="293140"/>
                </a:solidFill>
                <a:latin typeface="Arial MT"/>
                <a:cs typeface="Arial MT"/>
              </a:rPr>
              <a:t>Sep-24</a:t>
            </a:r>
            <a:r>
              <a:rPr sz="787" spc="145">
                <a:solidFill>
                  <a:srgbClr val="293140"/>
                </a:solidFill>
                <a:latin typeface="Arial MT"/>
                <a:cs typeface="Arial MT"/>
              </a:rPr>
              <a:t> </a:t>
            </a:r>
            <a:r>
              <a:rPr sz="787">
                <a:solidFill>
                  <a:srgbClr val="293140"/>
                </a:solidFill>
                <a:latin typeface="Arial MT"/>
                <a:cs typeface="Arial MT"/>
              </a:rPr>
              <a:t>vs</a:t>
            </a:r>
            <a:r>
              <a:rPr sz="787" spc="145">
                <a:solidFill>
                  <a:srgbClr val="293140"/>
                </a:solidFill>
                <a:latin typeface="Arial MT"/>
                <a:cs typeface="Arial MT"/>
              </a:rPr>
              <a:t> </a:t>
            </a:r>
            <a:r>
              <a:rPr sz="787">
                <a:solidFill>
                  <a:srgbClr val="293140"/>
                </a:solidFill>
                <a:latin typeface="Arial MT"/>
                <a:cs typeface="Arial MT"/>
              </a:rPr>
              <a:t>Oct-24</a:t>
            </a:r>
            <a:r>
              <a:rPr sz="787" spc="145">
                <a:solidFill>
                  <a:srgbClr val="293140"/>
                </a:solidFill>
                <a:latin typeface="Arial MT"/>
                <a:cs typeface="Arial MT"/>
              </a:rPr>
              <a:t> </a:t>
            </a:r>
            <a:r>
              <a:rPr sz="787">
                <a:solidFill>
                  <a:srgbClr val="293140"/>
                </a:solidFill>
                <a:latin typeface="Arial MT"/>
                <a:cs typeface="Arial MT"/>
              </a:rPr>
              <a:t>Sep-</a:t>
            </a:r>
            <a:r>
              <a:rPr sz="787" spc="-30">
                <a:solidFill>
                  <a:srgbClr val="293140"/>
                </a:solidFill>
                <a:latin typeface="Arial MT"/>
                <a:cs typeface="Arial MT"/>
              </a:rPr>
              <a:t>25</a:t>
            </a:r>
            <a:endParaRPr sz="787">
              <a:latin typeface="Arial MT"/>
              <a:cs typeface="Arial MT"/>
            </a:endParaRPr>
          </a:p>
        </p:txBody>
      </p:sp>
      <p:sp>
        <p:nvSpPr>
          <p:cNvPr id="26" name="object 26">
            <a:extLst>
              <a:ext uri="{C183D7F6-B498-43B3-948B-1728B52AA6E4}">
                <adec:decorative xmlns:adec="http://schemas.microsoft.com/office/drawing/2017/decorative" val="1"/>
              </a:ext>
            </a:extLst>
          </p:cNvPr>
          <p:cNvSpPr txBox="1"/>
          <p:nvPr/>
        </p:nvSpPr>
        <p:spPr>
          <a:xfrm>
            <a:off x="4757696" y="1660059"/>
            <a:ext cx="64120" cy="931058"/>
          </a:xfrm>
          <a:prstGeom prst="rect">
            <a:avLst/>
          </a:prstGeom>
        </p:spPr>
        <p:txBody>
          <a:bodyPr vert="vert270" wrap="square" lIns="0" tIns="0" rIns="0" bIns="0" rtlCol="0">
            <a:spAutoFit/>
          </a:bodyPr>
          <a:lstStyle/>
          <a:p>
            <a:pPr marL="15377">
              <a:lnSpc>
                <a:spcPts val="908"/>
              </a:lnSpc>
            </a:pPr>
            <a:r>
              <a:rPr sz="908">
                <a:solidFill>
                  <a:srgbClr val="666666"/>
                </a:solidFill>
                <a:latin typeface="Arial MT"/>
                <a:cs typeface="Arial MT"/>
              </a:rPr>
              <a:t>Active People</a:t>
            </a:r>
            <a:r>
              <a:rPr sz="908" spc="6">
                <a:solidFill>
                  <a:srgbClr val="666666"/>
                </a:solidFill>
                <a:latin typeface="Arial MT"/>
                <a:cs typeface="Arial MT"/>
              </a:rPr>
              <a:t> </a:t>
            </a:r>
            <a:r>
              <a:rPr sz="908" spc="-30">
                <a:solidFill>
                  <a:srgbClr val="666666"/>
                </a:solidFill>
                <a:latin typeface="Arial MT"/>
                <a:cs typeface="Arial MT"/>
              </a:rPr>
              <a:t>(%)</a:t>
            </a:r>
            <a:endParaRPr sz="908">
              <a:latin typeface="Arial MT"/>
              <a:cs typeface="Arial MT"/>
            </a:endParaRPr>
          </a:p>
        </p:txBody>
      </p:sp>
      <p:sp>
        <p:nvSpPr>
          <p:cNvPr id="28" name="object 28">
            <a:extLst>
              <a:ext uri="{C183D7F6-B498-43B3-948B-1728B52AA6E4}">
                <adec:decorative xmlns:adec="http://schemas.microsoft.com/office/drawing/2017/decorative" val="1"/>
              </a:ext>
            </a:extLst>
          </p:cNvPr>
          <p:cNvSpPr txBox="1"/>
          <p:nvPr/>
        </p:nvSpPr>
        <p:spPr>
          <a:xfrm>
            <a:off x="5237604"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pic>
        <p:nvPicPr>
          <p:cNvPr id="29" name="object 29">
            <a:extLst>
              <a:ext uri="{C183D7F6-B498-43B3-948B-1728B52AA6E4}">
                <adec:decorative xmlns:adec="http://schemas.microsoft.com/office/drawing/2017/decorative" val="1"/>
              </a:ext>
            </a:extLst>
          </p:cNvPr>
          <p:cNvPicPr/>
          <p:nvPr/>
        </p:nvPicPr>
        <p:blipFill>
          <a:blip r:embed="rId9" cstate="email">
            <a:extLst>
              <a:ext uri="{28A0092B-C50C-407E-A947-70E740481C1C}">
                <a14:useLocalDpi xmlns:a14="http://schemas.microsoft.com/office/drawing/2010/main"/>
              </a:ext>
            </a:extLst>
          </a:blip>
          <a:stretch>
            <a:fillRect/>
          </a:stretch>
        </p:blipFill>
        <p:spPr>
          <a:xfrm>
            <a:off x="5685185" y="2668187"/>
            <a:ext cx="151960" cy="81777"/>
          </a:xfrm>
          <a:prstGeom prst="rect">
            <a:avLst/>
          </a:prstGeom>
        </p:spPr>
      </p:pic>
      <p:sp>
        <p:nvSpPr>
          <p:cNvPr id="30" name="object 30">
            <a:extLst>
              <a:ext uri="{C183D7F6-B498-43B3-948B-1728B52AA6E4}">
                <adec:decorative xmlns:adec="http://schemas.microsoft.com/office/drawing/2017/decorative" val="1"/>
              </a:ext>
            </a:extLst>
          </p:cNvPr>
          <p:cNvSpPr txBox="1"/>
          <p:nvPr/>
        </p:nvSpPr>
        <p:spPr>
          <a:xfrm>
            <a:off x="5674745"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pic>
        <p:nvPicPr>
          <p:cNvPr id="31" name="object 31">
            <a:extLst>
              <a:ext uri="{C183D7F6-B498-43B3-948B-1728B52AA6E4}">
                <adec:decorative xmlns:adec="http://schemas.microsoft.com/office/drawing/2017/decorative" val="1"/>
              </a:ext>
            </a:extLst>
          </p:cNvPr>
          <p:cNvPicPr/>
          <p:nvPr/>
        </p:nvPicPr>
        <p:blipFill>
          <a:blip r:embed="rId8" cstate="email">
            <a:extLst>
              <a:ext uri="{28A0092B-C50C-407E-A947-70E740481C1C}">
                <a14:useLocalDpi xmlns:a14="http://schemas.microsoft.com/office/drawing/2010/main"/>
              </a:ext>
            </a:extLst>
          </a:blip>
          <a:stretch>
            <a:fillRect/>
          </a:stretch>
        </p:blipFill>
        <p:spPr>
          <a:xfrm>
            <a:off x="6114231" y="2668187"/>
            <a:ext cx="151960" cy="81777"/>
          </a:xfrm>
          <a:prstGeom prst="rect">
            <a:avLst/>
          </a:prstGeom>
        </p:spPr>
      </p:pic>
      <p:sp>
        <p:nvSpPr>
          <p:cNvPr id="32" name="object 32">
            <a:extLst>
              <a:ext uri="{C183D7F6-B498-43B3-948B-1728B52AA6E4}">
                <adec:decorative xmlns:adec="http://schemas.microsoft.com/office/drawing/2017/decorative" val="1"/>
              </a:ext>
            </a:extLst>
          </p:cNvPr>
          <p:cNvSpPr txBox="1"/>
          <p:nvPr/>
        </p:nvSpPr>
        <p:spPr>
          <a:xfrm>
            <a:off x="6103790"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pic>
        <p:nvPicPr>
          <p:cNvPr id="33" name="object 33">
            <a:extLst>
              <a:ext uri="{C183D7F6-B498-43B3-948B-1728B52AA6E4}">
                <adec:decorative xmlns:adec="http://schemas.microsoft.com/office/drawing/2017/decorative" val="1"/>
              </a:ext>
            </a:extLst>
          </p:cNvPr>
          <p:cNvPicPr/>
          <p:nvPr/>
        </p:nvPicPr>
        <p:blipFill>
          <a:blip r:embed="rId8" cstate="email">
            <a:extLst>
              <a:ext uri="{28A0092B-C50C-407E-A947-70E740481C1C}">
                <a14:useLocalDpi xmlns:a14="http://schemas.microsoft.com/office/drawing/2010/main"/>
              </a:ext>
            </a:extLst>
          </a:blip>
          <a:stretch>
            <a:fillRect/>
          </a:stretch>
        </p:blipFill>
        <p:spPr>
          <a:xfrm>
            <a:off x="6551373" y="2668187"/>
            <a:ext cx="151960" cy="81777"/>
          </a:xfrm>
          <a:prstGeom prst="rect">
            <a:avLst/>
          </a:prstGeom>
        </p:spPr>
      </p:pic>
      <p:sp>
        <p:nvSpPr>
          <p:cNvPr id="34" name="object 34">
            <a:extLst>
              <a:ext uri="{C183D7F6-B498-43B3-948B-1728B52AA6E4}">
                <adec:decorative xmlns:adec="http://schemas.microsoft.com/office/drawing/2017/decorative" val="1"/>
              </a:ext>
            </a:extLst>
          </p:cNvPr>
          <p:cNvSpPr txBox="1"/>
          <p:nvPr/>
        </p:nvSpPr>
        <p:spPr>
          <a:xfrm>
            <a:off x="6540931"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sp>
        <p:nvSpPr>
          <p:cNvPr id="35" name="object 35">
            <a:extLst>
              <a:ext uri="{C183D7F6-B498-43B3-948B-1728B52AA6E4}">
                <adec:decorative xmlns:adec="http://schemas.microsoft.com/office/drawing/2017/decorative" val="1"/>
              </a:ext>
            </a:extLst>
          </p:cNvPr>
          <p:cNvSpPr txBox="1"/>
          <p:nvPr/>
        </p:nvSpPr>
        <p:spPr>
          <a:xfrm>
            <a:off x="6978073"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pic>
        <p:nvPicPr>
          <p:cNvPr id="36" name="object 36">
            <a:extLst>
              <a:ext uri="{C183D7F6-B498-43B3-948B-1728B52AA6E4}">
                <adec:decorative xmlns:adec="http://schemas.microsoft.com/office/drawing/2017/decorative" val="1"/>
              </a:ext>
            </a:extLst>
          </p:cNvPr>
          <p:cNvPicPr/>
          <p:nvPr/>
        </p:nvPicPr>
        <p:blipFill>
          <a:blip r:embed="rId9" cstate="email">
            <a:extLst>
              <a:ext uri="{28A0092B-C50C-407E-A947-70E740481C1C}">
                <a14:useLocalDpi xmlns:a14="http://schemas.microsoft.com/office/drawing/2010/main"/>
              </a:ext>
            </a:extLst>
          </a:blip>
          <a:stretch>
            <a:fillRect/>
          </a:stretch>
        </p:blipFill>
        <p:spPr>
          <a:xfrm>
            <a:off x="7417559" y="2668187"/>
            <a:ext cx="151960" cy="81777"/>
          </a:xfrm>
          <a:prstGeom prst="rect">
            <a:avLst/>
          </a:prstGeom>
        </p:spPr>
      </p:pic>
      <p:sp>
        <p:nvSpPr>
          <p:cNvPr id="37" name="object 37">
            <a:extLst>
              <a:ext uri="{C183D7F6-B498-43B3-948B-1728B52AA6E4}">
                <adec:decorative xmlns:adec="http://schemas.microsoft.com/office/drawing/2017/decorative" val="1"/>
              </a:ext>
            </a:extLst>
          </p:cNvPr>
          <p:cNvSpPr txBox="1"/>
          <p:nvPr/>
        </p:nvSpPr>
        <p:spPr>
          <a:xfrm>
            <a:off x="7407119"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sp>
        <p:nvSpPr>
          <p:cNvPr id="38" name="object 38">
            <a:extLst>
              <a:ext uri="{C183D7F6-B498-43B3-948B-1728B52AA6E4}">
                <adec:decorative xmlns:adec="http://schemas.microsoft.com/office/drawing/2017/decorative" val="1"/>
              </a:ext>
            </a:extLst>
          </p:cNvPr>
          <p:cNvSpPr txBox="1"/>
          <p:nvPr/>
        </p:nvSpPr>
        <p:spPr>
          <a:xfrm>
            <a:off x="7844260"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pic>
        <p:nvPicPr>
          <p:cNvPr id="39" name="object 39">
            <a:extLst>
              <a:ext uri="{C183D7F6-B498-43B3-948B-1728B52AA6E4}">
                <adec:decorative xmlns:adec="http://schemas.microsoft.com/office/drawing/2017/decorative" val="1"/>
              </a:ext>
            </a:extLst>
          </p:cNvPr>
          <p:cNvPicPr/>
          <p:nvPr/>
        </p:nvPicPr>
        <p:blipFill>
          <a:blip r:embed="rId10" cstate="email">
            <a:extLst>
              <a:ext uri="{28A0092B-C50C-407E-A947-70E740481C1C}">
                <a14:useLocalDpi xmlns:a14="http://schemas.microsoft.com/office/drawing/2010/main"/>
              </a:ext>
            </a:extLst>
          </a:blip>
          <a:stretch>
            <a:fillRect/>
          </a:stretch>
        </p:blipFill>
        <p:spPr>
          <a:xfrm>
            <a:off x="8258704" y="1939618"/>
            <a:ext cx="215944" cy="81777"/>
          </a:xfrm>
          <a:prstGeom prst="rect">
            <a:avLst/>
          </a:prstGeom>
        </p:spPr>
      </p:pic>
      <p:sp>
        <p:nvSpPr>
          <p:cNvPr id="40" name="object 40">
            <a:extLst>
              <a:ext uri="{C183D7F6-B498-43B3-948B-1728B52AA6E4}">
                <adec:decorative xmlns:adec="http://schemas.microsoft.com/office/drawing/2017/decorative" val="1"/>
              </a:ext>
            </a:extLst>
          </p:cNvPr>
          <p:cNvSpPr txBox="1"/>
          <p:nvPr/>
        </p:nvSpPr>
        <p:spPr>
          <a:xfrm>
            <a:off x="8249038" y="1899980"/>
            <a:ext cx="236032"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40%</a:t>
            </a:r>
            <a:endParaRPr sz="726">
              <a:latin typeface="Arial MT"/>
              <a:cs typeface="Arial MT"/>
            </a:endParaRPr>
          </a:p>
        </p:txBody>
      </p:sp>
      <p:sp>
        <p:nvSpPr>
          <p:cNvPr id="41" name="object 41">
            <a:extLst>
              <a:ext uri="{C183D7F6-B498-43B3-948B-1728B52AA6E4}">
                <adec:decorative xmlns:adec="http://schemas.microsoft.com/office/drawing/2017/decorative" val="1"/>
              </a:ext>
            </a:extLst>
          </p:cNvPr>
          <p:cNvSpPr txBox="1"/>
          <p:nvPr/>
        </p:nvSpPr>
        <p:spPr>
          <a:xfrm>
            <a:off x="8678944" y="1754266"/>
            <a:ext cx="234494"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48%</a:t>
            </a:r>
            <a:endParaRPr sz="726">
              <a:latin typeface="Arial MT"/>
              <a:cs typeface="Arial MT"/>
            </a:endParaRPr>
          </a:p>
        </p:txBody>
      </p:sp>
      <p:pic>
        <p:nvPicPr>
          <p:cNvPr id="42" name="object 42">
            <a:extLst>
              <a:ext uri="{C183D7F6-B498-43B3-948B-1728B52AA6E4}">
                <adec:decorative xmlns:adec="http://schemas.microsoft.com/office/drawing/2017/decorative" val="1"/>
              </a:ext>
            </a:extLst>
          </p:cNvPr>
          <p:cNvPicPr/>
          <p:nvPr/>
        </p:nvPicPr>
        <p:blipFill>
          <a:blip r:embed="rId11" cstate="email">
            <a:extLst>
              <a:ext uri="{28A0092B-C50C-407E-A947-70E740481C1C}">
                <a14:useLocalDpi xmlns:a14="http://schemas.microsoft.com/office/drawing/2010/main"/>
              </a:ext>
            </a:extLst>
          </a:blip>
          <a:stretch>
            <a:fillRect/>
          </a:stretch>
        </p:blipFill>
        <p:spPr>
          <a:xfrm>
            <a:off x="9578158" y="1567239"/>
            <a:ext cx="184468" cy="81777"/>
          </a:xfrm>
          <a:prstGeom prst="rect">
            <a:avLst/>
          </a:prstGeom>
        </p:spPr>
      </p:pic>
      <p:sp>
        <p:nvSpPr>
          <p:cNvPr id="43" name="object 43">
            <a:extLst>
              <a:ext uri="{C183D7F6-B498-43B3-948B-1728B52AA6E4}">
                <adec:decorative xmlns:adec="http://schemas.microsoft.com/office/drawing/2017/decorative" val="1"/>
              </a:ext>
            </a:extLst>
          </p:cNvPr>
          <p:cNvSpPr txBox="1"/>
          <p:nvPr/>
        </p:nvSpPr>
        <p:spPr>
          <a:xfrm>
            <a:off x="9567717" y="1527601"/>
            <a:ext cx="205279"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61%</a:t>
            </a:r>
            <a:endParaRPr sz="726">
              <a:latin typeface="Arial MT"/>
              <a:cs typeface="Arial MT"/>
            </a:endParaRPr>
          </a:p>
        </p:txBody>
      </p:sp>
      <p:sp>
        <p:nvSpPr>
          <p:cNvPr id="44" name="object 44">
            <a:extLst>
              <a:ext uri="{C183D7F6-B498-43B3-948B-1728B52AA6E4}">
                <adec:decorative xmlns:adec="http://schemas.microsoft.com/office/drawing/2017/decorative" val="1"/>
              </a:ext>
            </a:extLst>
          </p:cNvPr>
          <p:cNvSpPr/>
          <p:nvPr/>
        </p:nvSpPr>
        <p:spPr>
          <a:xfrm>
            <a:off x="5356782" y="1859043"/>
            <a:ext cx="191440" cy="65351"/>
          </a:xfrm>
          <a:custGeom>
            <a:avLst/>
            <a:gdLst/>
            <a:ahLst/>
            <a:cxnLst/>
            <a:rect l="l" t="t" r="r" b="b"/>
            <a:pathLst>
              <a:path w="158114" h="53975">
                <a:moveTo>
                  <a:pt x="0" y="41957"/>
                </a:moveTo>
                <a:lnTo>
                  <a:pt x="0" y="33840"/>
                </a:lnTo>
                <a:lnTo>
                  <a:pt x="24735" y="566"/>
                </a:lnTo>
                <a:lnTo>
                  <a:pt x="37478" y="566"/>
                </a:lnTo>
                <a:lnTo>
                  <a:pt x="13309" y="33840"/>
                </a:lnTo>
                <a:lnTo>
                  <a:pt x="7367" y="32048"/>
                </a:lnTo>
                <a:lnTo>
                  <a:pt x="48630" y="32048"/>
                </a:lnTo>
                <a:lnTo>
                  <a:pt x="48630" y="41957"/>
                </a:lnTo>
                <a:lnTo>
                  <a:pt x="0" y="41957"/>
                </a:lnTo>
              </a:path>
              <a:path w="158114" h="53975">
                <a:moveTo>
                  <a:pt x="28282" y="52981"/>
                </a:moveTo>
                <a:lnTo>
                  <a:pt x="28282" y="41957"/>
                </a:lnTo>
                <a:lnTo>
                  <a:pt x="28611" y="32048"/>
                </a:lnTo>
                <a:lnTo>
                  <a:pt x="28611" y="22285"/>
                </a:lnTo>
                <a:lnTo>
                  <a:pt x="40092" y="22285"/>
                </a:lnTo>
                <a:lnTo>
                  <a:pt x="40092" y="52981"/>
                </a:lnTo>
                <a:lnTo>
                  <a:pt x="28282" y="52981"/>
                </a:lnTo>
              </a:path>
              <a:path w="158114" h="53975">
                <a:moveTo>
                  <a:pt x="70670" y="53859"/>
                </a:moveTo>
                <a:lnTo>
                  <a:pt x="67014" y="53859"/>
                </a:lnTo>
                <a:lnTo>
                  <a:pt x="63400" y="53371"/>
                </a:lnTo>
                <a:lnTo>
                  <a:pt x="59829" y="52396"/>
                </a:lnTo>
                <a:lnTo>
                  <a:pt x="56258" y="51409"/>
                </a:lnTo>
                <a:lnTo>
                  <a:pt x="53211" y="50026"/>
                </a:lnTo>
                <a:lnTo>
                  <a:pt x="50688" y="48246"/>
                </a:lnTo>
                <a:lnTo>
                  <a:pt x="55405" y="38959"/>
                </a:lnTo>
                <a:lnTo>
                  <a:pt x="57416" y="40434"/>
                </a:lnTo>
                <a:lnTo>
                  <a:pt x="59732" y="41597"/>
                </a:lnTo>
                <a:lnTo>
                  <a:pt x="62352" y="42451"/>
                </a:lnTo>
                <a:lnTo>
                  <a:pt x="64985" y="43304"/>
                </a:lnTo>
                <a:lnTo>
                  <a:pt x="67654" y="43730"/>
                </a:lnTo>
                <a:lnTo>
                  <a:pt x="70360" y="43730"/>
                </a:lnTo>
                <a:lnTo>
                  <a:pt x="73382" y="43730"/>
                </a:lnTo>
                <a:lnTo>
                  <a:pt x="75777" y="43127"/>
                </a:lnTo>
                <a:lnTo>
                  <a:pt x="77545" y="41920"/>
                </a:lnTo>
                <a:lnTo>
                  <a:pt x="79312" y="40702"/>
                </a:lnTo>
                <a:lnTo>
                  <a:pt x="80195" y="39026"/>
                </a:lnTo>
                <a:lnTo>
                  <a:pt x="80195" y="36893"/>
                </a:lnTo>
                <a:lnTo>
                  <a:pt x="80195" y="35516"/>
                </a:lnTo>
                <a:lnTo>
                  <a:pt x="79830" y="34315"/>
                </a:lnTo>
                <a:lnTo>
                  <a:pt x="79099" y="33291"/>
                </a:lnTo>
                <a:lnTo>
                  <a:pt x="78379" y="32267"/>
                </a:lnTo>
                <a:lnTo>
                  <a:pt x="77136" y="31481"/>
                </a:lnTo>
                <a:lnTo>
                  <a:pt x="75369" y="30933"/>
                </a:lnTo>
                <a:lnTo>
                  <a:pt x="73602" y="30372"/>
                </a:lnTo>
                <a:lnTo>
                  <a:pt x="71134" y="30092"/>
                </a:lnTo>
                <a:lnTo>
                  <a:pt x="67965" y="30092"/>
                </a:lnTo>
                <a:lnTo>
                  <a:pt x="54564" y="30092"/>
                </a:lnTo>
                <a:lnTo>
                  <a:pt x="57233" y="566"/>
                </a:lnTo>
                <a:lnTo>
                  <a:pt x="89245" y="566"/>
                </a:lnTo>
                <a:lnTo>
                  <a:pt x="89245" y="10329"/>
                </a:lnTo>
                <a:lnTo>
                  <a:pt x="61584" y="10329"/>
                </a:lnTo>
                <a:lnTo>
                  <a:pt x="67873" y="4789"/>
                </a:lnTo>
                <a:lnTo>
                  <a:pt x="65990" y="25814"/>
                </a:lnTo>
                <a:lnTo>
                  <a:pt x="59701" y="20274"/>
                </a:lnTo>
                <a:lnTo>
                  <a:pt x="70780" y="20274"/>
                </a:lnTo>
                <a:lnTo>
                  <a:pt x="75972" y="20274"/>
                </a:lnTo>
                <a:lnTo>
                  <a:pt x="80147" y="20987"/>
                </a:lnTo>
                <a:lnTo>
                  <a:pt x="83303" y="22413"/>
                </a:lnTo>
                <a:lnTo>
                  <a:pt x="86472" y="23839"/>
                </a:lnTo>
                <a:lnTo>
                  <a:pt x="88782" y="25777"/>
                </a:lnTo>
                <a:lnTo>
                  <a:pt x="90232" y="28227"/>
                </a:lnTo>
                <a:lnTo>
                  <a:pt x="91695" y="30665"/>
                </a:lnTo>
                <a:lnTo>
                  <a:pt x="92426" y="33431"/>
                </a:lnTo>
                <a:lnTo>
                  <a:pt x="92426" y="36527"/>
                </a:lnTo>
                <a:lnTo>
                  <a:pt x="92426" y="39586"/>
                </a:lnTo>
                <a:lnTo>
                  <a:pt x="91646" y="42438"/>
                </a:lnTo>
                <a:lnTo>
                  <a:pt x="90086" y="45083"/>
                </a:lnTo>
                <a:lnTo>
                  <a:pt x="88538" y="47728"/>
                </a:lnTo>
                <a:lnTo>
                  <a:pt x="86162" y="49855"/>
                </a:lnTo>
                <a:lnTo>
                  <a:pt x="82956" y="51464"/>
                </a:lnTo>
                <a:lnTo>
                  <a:pt x="79751" y="53060"/>
                </a:lnTo>
                <a:lnTo>
                  <a:pt x="75655" y="53859"/>
                </a:lnTo>
                <a:lnTo>
                  <a:pt x="70670" y="53859"/>
                </a:lnTo>
              </a:path>
              <a:path w="158114" h="53975">
                <a:moveTo>
                  <a:pt x="104804" y="52981"/>
                </a:moveTo>
                <a:lnTo>
                  <a:pt x="140600" y="566"/>
                </a:lnTo>
                <a:lnTo>
                  <a:pt x="149540" y="566"/>
                </a:lnTo>
                <a:lnTo>
                  <a:pt x="113744" y="52981"/>
                </a:lnTo>
                <a:lnTo>
                  <a:pt x="104804" y="52981"/>
                </a:lnTo>
              </a:path>
              <a:path w="158114" h="53975">
                <a:moveTo>
                  <a:pt x="109356" y="28830"/>
                </a:moveTo>
                <a:lnTo>
                  <a:pt x="106833" y="28830"/>
                </a:lnTo>
                <a:lnTo>
                  <a:pt x="104590" y="28252"/>
                </a:lnTo>
                <a:lnTo>
                  <a:pt x="102628" y="27094"/>
                </a:lnTo>
                <a:lnTo>
                  <a:pt x="100666" y="25924"/>
                </a:lnTo>
                <a:lnTo>
                  <a:pt x="99136" y="24254"/>
                </a:lnTo>
                <a:lnTo>
                  <a:pt x="98039" y="22084"/>
                </a:lnTo>
                <a:lnTo>
                  <a:pt x="96942" y="19915"/>
                </a:lnTo>
                <a:lnTo>
                  <a:pt x="96394" y="17361"/>
                </a:lnTo>
                <a:lnTo>
                  <a:pt x="96394" y="14424"/>
                </a:lnTo>
                <a:lnTo>
                  <a:pt x="96394" y="11475"/>
                </a:lnTo>
                <a:lnTo>
                  <a:pt x="96942" y="8921"/>
                </a:lnTo>
                <a:lnTo>
                  <a:pt x="98039" y="6764"/>
                </a:lnTo>
                <a:lnTo>
                  <a:pt x="99136" y="4607"/>
                </a:lnTo>
                <a:lnTo>
                  <a:pt x="100666" y="2943"/>
                </a:lnTo>
                <a:lnTo>
                  <a:pt x="102628" y="1773"/>
                </a:lnTo>
                <a:lnTo>
                  <a:pt x="104590" y="591"/>
                </a:lnTo>
                <a:lnTo>
                  <a:pt x="106833" y="0"/>
                </a:lnTo>
                <a:lnTo>
                  <a:pt x="109356" y="0"/>
                </a:lnTo>
                <a:lnTo>
                  <a:pt x="111915" y="0"/>
                </a:lnTo>
                <a:lnTo>
                  <a:pt x="114164" y="591"/>
                </a:lnTo>
                <a:lnTo>
                  <a:pt x="116102" y="1773"/>
                </a:lnTo>
                <a:lnTo>
                  <a:pt x="118052" y="2943"/>
                </a:lnTo>
                <a:lnTo>
                  <a:pt x="119576" y="4601"/>
                </a:lnTo>
                <a:lnTo>
                  <a:pt x="120672" y="6746"/>
                </a:lnTo>
                <a:lnTo>
                  <a:pt x="121782" y="8879"/>
                </a:lnTo>
                <a:lnTo>
                  <a:pt x="122336" y="11438"/>
                </a:lnTo>
                <a:lnTo>
                  <a:pt x="122336" y="14424"/>
                </a:lnTo>
                <a:lnTo>
                  <a:pt x="122336" y="17361"/>
                </a:lnTo>
                <a:lnTo>
                  <a:pt x="121782" y="19915"/>
                </a:lnTo>
                <a:lnTo>
                  <a:pt x="120672" y="22084"/>
                </a:lnTo>
                <a:lnTo>
                  <a:pt x="119576" y="24254"/>
                </a:lnTo>
                <a:lnTo>
                  <a:pt x="118052" y="25924"/>
                </a:lnTo>
                <a:lnTo>
                  <a:pt x="116102" y="27094"/>
                </a:lnTo>
                <a:lnTo>
                  <a:pt x="114164" y="28252"/>
                </a:lnTo>
                <a:lnTo>
                  <a:pt x="111915" y="28830"/>
                </a:lnTo>
                <a:lnTo>
                  <a:pt x="109356" y="28830"/>
                </a:lnTo>
              </a:path>
              <a:path w="158114" h="53975">
                <a:moveTo>
                  <a:pt x="109356" y="22742"/>
                </a:moveTo>
                <a:lnTo>
                  <a:pt x="111026" y="22742"/>
                </a:lnTo>
                <a:lnTo>
                  <a:pt x="112354" y="22054"/>
                </a:lnTo>
                <a:lnTo>
                  <a:pt x="113341" y="20677"/>
                </a:lnTo>
                <a:lnTo>
                  <a:pt x="114329" y="19299"/>
                </a:lnTo>
                <a:lnTo>
                  <a:pt x="114822" y="17215"/>
                </a:lnTo>
                <a:lnTo>
                  <a:pt x="114822" y="14424"/>
                </a:lnTo>
                <a:lnTo>
                  <a:pt x="114822" y="11621"/>
                </a:lnTo>
                <a:lnTo>
                  <a:pt x="114329" y="9531"/>
                </a:lnTo>
                <a:lnTo>
                  <a:pt x="113341" y="8153"/>
                </a:lnTo>
                <a:lnTo>
                  <a:pt x="112354" y="6776"/>
                </a:lnTo>
                <a:lnTo>
                  <a:pt x="111026" y="6087"/>
                </a:lnTo>
                <a:lnTo>
                  <a:pt x="109356" y="6087"/>
                </a:lnTo>
                <a:lnTo>
                  <a:pt x="107747" y="6087"/>
                </a:lnTo>
                <a:lnTo>
                  <a:pt x="106437" y="6782"/>
                </a:lnTo>
                <a:lnTo>
                  <a:pt x="105425" y="8172"/>
                </a:lnTo>
                <a:lnTo>
                  <a:pt x="104414" y="9561"/>
                </a:lnTo>
                <a:lnTo>
                  <a:pt x="103908" y="11645"/>
                </a:lnTo>
                <a:lnTo>
                  <a:pt x="103908" y="14424"/>
                </a:lnTo>
                <a:lnTo>
                  <a:pt x="103908" y="17191"/>
                </a:lnTo>
                <a:lnTo>
                  <a:pt x="104414" y="19269"/>
                </a:lnTo>
                <a:lnTo>
                  <a:pt x="105425" y="20658"/>
                </a:lnTo>
                <a:lnTo>
                  <a:pt x="106437" y="22048"/>
                </a:lnTo>
                <a:lnTo>
                  <a:pt x="107747" y="22742"/>
                </a:lnTo>
                <a:lnTo>
                  <a:pt x="109356" y="22742"/>
                </a:lnTo>
              </a:path>
              <a:path w="158114" h="53975">
                <a:moveTo>
                  <a:pt x="144969" y="53548"/>
                </a:moveTo>
                <a:lnTo>
                  <a:pt x="142447" y="53548"/>
                </a:lnTo>
                <a:lnTo>
                  <a:pt x="140204" y="52963"/>
                </a:lnTo>
                <a:lnTo>
                  <a:pt x="138242" y="51793"/>
                </a:lnTo>
                <a:lnTo>
                  <a:pt x="136279" y="50623"/>
                </a:lnTo>
                <a:lnTo>
                  <a:pt x="134744" y="48959"/>
                </a:lnTo>
                <a:lnTo>
                  <a:pt x="133635" y="46802"/>
                </a:lnTo>
                <a:lnTo>
                  <a:pt x="132538" y="44632"/>
                </a:lnTo>
                <a:lnTo>
                  <a:pt x="131989" y="42073"/>
                </a:lnTo>
                <a:lnTo>
                  <a:pt x="131989" y="39123"/>
                </a:lnTo>
                <a:lnTo>
                  <a:pt x="131989" y="36186"/>
                </a:lnTo>
                <a:lnTo>
                  <a:pt x="138242" y="26472"/>
                </a:lnTo>
                <a:lnTo>
                  <a:pt x="140204" y="25290"/>
                </a:lnTo>
                <a:lnTo>
                  <a:pt x="142447" y="24699"/>
                </a:lnTo>
                <a:lnTo>
                  <a:pt x="144969" y="24699"/>
                </a:lnTo>
                <a:lnTo>
                  <a:pt x="147529" y="24699"/>
                </a:lnTo>
                <a:lnTo>
                  <a:pt x="149778" y="25290"/>
                </a:lnTo>
                <a:lnTo>
                  <a:pt x="151716" y="26472"/>
                </a:lnTo>
                <a:lnTo>
                  <a:pt x="153666" y="27654"/>
                </a:lnTo>
                <a:lnTo>
                  <a:pt x="155189" y="29324"/>
                </a:lnTo>
                <a:lnTo>
                  <a:pt x="156286" y="31481"/>
                </a:lnTo>
                <a:lnTo>
                  <a:pt x="157395" y="33639"/>
                </a:lnTo>
                <a:lnTo>
                  <a:pt x="157950" y="36186"/>
                </a:lnTo>
                <a:lnTo>
                  <a:pt x="157950" y="39123"/>
                </a:lnTo>
                <a:lnTo>
                  <a:pt x="157950" y="42073"/>
                </a:lnTo>
                <a:lnTo>
                  <a:pt x="157395" y="44632"/>
                </a:lnTo>
                <a:lnTo>
                  <a:pt x="156286" y="46802"/>
                </a:lnTo>
                <a:lnTo>
                  <a:pt x="155189" y="48959"/>
                </a:lnTo>
                <a:lnTo>
                  <a:pt x="153666" y="50623"/>
                </a:lnTo>
                <a:lnTo>
                  <a:pt x="151716" y="51793"/>
                </a:lnTo>
                <a:lnTo>
                  <a:pt x="149778" y="52963"/>
                </a:lnTo>
                <a:lnTo>
                  <a:pt x="147529" y="53548"/>
                </a:lnTo>
                <a:lnTo>
                  <a:pt x="144969" y="53548"/>
                </a:lnTo>
              </a:path>
              <a:path w="158114" h="53975">
                <a:moveTo>
                  <a:pt x="144969" y="47442"/>
                </a:moveTo>
                <a:lnTo>
                  <a:pt x="146603" y="47442"/>
                </a:lnTo>
                <a:lnTo>
                  <a:pt x="147919" y="46747"/>
                </a:lnTo>
                <a:lnTo>
                  <a:pt x="148918" y="45358"/>
                </a:lnTo>
                <a:lnTo>
                  <a:pt x="149930" y="43968"/>
                </a:lnTo>
                <a:lnTo>
                  <a:pt x="150436" y="41890"/>
                </a:lnTo>
                <a:lnTo>
                  <a:pt x="150436" y="39123"/>
                </a:lnTo>
                <a:lnTo>
                  <a:pt x="150436" y="36357"/>
                </a:lnTo>
                <a:lnTo>
                  <a:pt x="149930" y="34279"/>
                </a:lnTo>
                <a:lnTo>
                  <a:pt x="148918" y="32889"/>
                </a:lnTo>
                <a:lnTo>
                  <a:pt x="147919" y="31500"/>
                </a:lnTo>
                <a:lnTo>
                  <a:pt x="146603" y="30805"/>
                </a:lnTo>
                <a:lnTo>
                  <a:pt x="144969" y="30805"/>
                </a:lnTo>
                <a:lnTo>
                  <a:pt x="143361" y="30805"/>
                </a:lnTo>
                <a:lnTo>
                  <a:pt x="142050" y="31494"/>
                </a:lnTo>
                <a:lnTo>
                  <a:pt x="141039" y="32871"/>
                </a:lnTo>
                <a:lnTo>
                  <a:pt x="140027" y="34248"/>
                </a:lnTo>
                <a:lnTo>
                  <a:pt x="139521" y="36332"/>
                </a:lnTo>
                <a:lnTo>
                  <a:pt x="139521" y="39123"/>
                </a:lnTo>
                <a:lnTo>
                  <a:pt x="139521" y="41927"/>
                </a:lnTo>
                <a:lnTo>
                  <a:pt x="140027" y="44017"/>
                </a:lnTo>
                <a:lnTo>
                  <a:pt x="141039" y="45394"/>
                </a:lnTo>
                <a:lnTo>
                  <a:pt x="142050" y="46759"/>
                </a:lnTo>
                <a:lnTo>
                  <a:pt x="143361" y="47442"/>
                </a:lnTo>
                <a:lnTo>
                  <a:pt x="144969" y="47442"/>
                </a:lnTo>
              </a:path>
            </a:pathLst>
          </a:custGeom>
          <a:ln w="13372">
            <a:solidFill>
              <a:srgbClr val="FFFFFF"/>
            </a:solidFill>
          </a:ln>
        </p:spPr>
        <p:txBody>
          <a:bodyPr wrap="square" lIns="0" tIns="0" rIns="0" bIns="0" rtlCol="0"/>
          <a:lstStyle/>
          <a:p>
            <a:endParaRPr/>
          </a:p>
        </p:txBody>
      </p:sp>
      <p:sp>
        <p:nvSpPr>
          <p:cNvPr id="45" name="object 45">
            <a:extLst>
              <a:ext uri="{C183D7F6-B498-43B3-948B-1728B52AA6E4}">
                <adec:decorative xmlns:adec="http://schemas.microsoft.com/office/drawing/2017/decorative" val="1"/>
              </a:ext>
            </a:extLst>
          </p:cNvPr>
          <p:cNvSpPr txBox="1"/>
          <p:nvPr/>
        </p:nvSpPr>
        <p:spPr>
          <a:xfrm>
            <a:off x="5339020" y="1810932"/>
            <a:ext cx="227575"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45%</a:t>
            </a:r>
            <a:endParaRPr sz="726">
              <a:latin typeface="Arial MT"/>
              <a:cs typeface="Arial MT"/>
            </a:endParaRPr>
          </a:p>
        </p:txBody>
      </p:sp>
      <p:pic>
        <p:nvPicPr>
          <p:cNvPr id="46" name="object 46">
            <a:extLst>
              <a:ext uri="{C183D7F6-B498-43B3-948B-1728B52AA6E4}">
                <adec:decorative xmlns:adec="http://schemas.microsoft.com/office/drawing/2017/decorative" val="1"/>
              </a:ext>
            </a:extLst>
          </p:cNvPr>
          <p:cNvPicPr/>
          <p:nvPr/>
        </p:nvPicPr>
        <p:blipFill>
          <a:blip r:embed="rId12" cstate="email">
            <a:extLst>
              <a:ext uri="{28A0092B-C50C-407E-A947-70E740481C1C}">
                <a14:useLocalDpi xmlns:a14="http://schemas.microsoft.com/office/drawing/2010/main"/>
              </a:ext>
            </a:extLst>
          </a:blip>
          <a:stretch>
            <a:fillRect/>
          </a:stretch>
        </p:blipFill>
        <p:spPr>
          <a:xfrm>
            <a:off x="5783637" y="1785809"/>
            <a:ext cx="211812" cy="81777"/>
          </a:xfrm>
          <a:prstGeom prst="rect">
            <a:avLst/>
          </a:prstGeom>
        </p:spPr>
      </p:pic>
      <p:sp>
        <p:nvSpPr>
          <p:cNvPr id="47" name="object 47">
            <a:extLst>
              <a:ext uri="{C183D7F6-B498-43B3-948B-1728B52AA6E4}">
                <adec:decorative xmlns:adec="http://schemas.microsoft.com/office/drawing/2017/decorative" val="1"/>
              </a:ext>
            </a:extLst>
          </p:cNvPr>
          <p:cNvSpPr txBox="1"/>
          <p:nvPr/>
        </p:nvSpPr>
        <p:spPr>
          <a:xfrm>
            <a:off x="5773970" y="1746171"/>
            <a:ext cx="2321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49%</a:t>
            </a:r>
            <a:endParaRPr sz="726">
              <a:latin typeface="Arial MT"/>
              <a:cs typeface="Arial MT"/>
            </a:endParaRPr>
          </a:p>
        </p:txBody>
      </p:sp>
      <p:sp>
        <p:nvSpPr>
          <p:cNvPr id="48" name="object 48">
            <a:extLst>
              <a:ext uri="{C183D7F6-B498-43B3-948B-1728B52AA6E4}">
                <adec:decorative xmlns:adec="http://schemas.microsoft.com/office/drawing/2017/decorative" val="1"/>
              </a:ext>
            </a:extLst>
          </p:cNvPr>
          <p:cNvSpPr/>
          <p:nvPr/>
        </p:nvSpPr>
        <p:spPr>
          <a:xfrm>
            <a:off x="6223405" y="1899520"/>
            <a:ext cx="190671" cy="65351"/>
          </a:xfrm>
          <a:custGeom>
            <a:avLst/>
            <a:gdLst/>
            <a:ahLst/>
            <a:cxnLst/>
            <a:rect l="l" t="t" r="r" b="b"/>
            <a:pathLst>
              <a:path w="157479" h="53975">
                <a:moveTo>
                  <a:pt x="0" y="41957"/>
                </a:moveTo>
                <a:lnTo>
                  <a:pt x="0" y="33840"/>
                </a:lnTo>
                <a:lnTo>
                  <a:pt x="24735" y="566"/>
                </a:lnTo>
                <a:lnTo>
                  <a:pt x="37478" y="566"/>
                </a:lnTo>
                <a:lnTo>
                  <a:pt x="13309" y="33840"/>
                </a:lnTo>
                <a:lnTo>
                  <a:pt x="7367" y="32048"/>
                </a:lnTo>
                <a:lnTo>
                  <a:pt x="48630" y="32048"/>
                </a:lnTo>
                <a:lnTo>
                  <a:pt x="48630" y="41957"/>
                </a:lnTo>
                <a:lnTo>
                  <a:pt x="0" y="41957"/>
                </a:lnTo>
              </a:path>
              <a:path w="157479" h="53975">
                <a:moveTo>
                  <a:pt x="28282" y="52981"/>
                </a:moveTo>
                <a:lnTo>
                  <a:pt x="28282" y="41957"/>
                </a:lnTo>
                <a:lnTo>
                  <a:pt x="28611" y="32048"/>
                </a:lnTo>
                <a:lnTo>
                  <a:pt x="28611" y="22285"/>
                </a:lnTo>
                <a:lnTo>
                  <a:pt x="40092" y="22285"/>
                </a:lnTo>
                <a:lnTo>
                  <a:pt x="40092" y="52981"/>
                </a:lnTo>
                <a:lnTo>
                  <a:pt x="28282" y="52981"/>
                </a:lnTo>
              </a:path>
              <a:path w="157479" h="53975">
                <a:moveTo>
                  <a:pt x="69314" y="53859"/>
                </a:moveTo>
                <a:lnTo>
                  <a:pt x="65658" y="53859"/>
                </a:lnTo>
                <a:lnTo>
                  <a:pt x="62038" y="53371"/>
                </a:lnTo>
                <a:lnTo>
                  <a:pt x="58455" y="52396"/>
                </a:lnTo>
                <a:lnTo>
                  <a:pt x="54884" y="51409"/>
                </a:lnTo>
                <a:lnTo>
                  <a:pt x="51837" y="50026"/>
                </a:lnTo>
                <a:lnTo>
                  <a:pt x="49314" y="48246"/>
                </a:lnTo>
                <a:lnTo>
                  <a:pt x="54049" y="38959"/>
                </a:lnTo>
                <a:lnTo>
                  <a:pt x="56048" y="40434"/>
                </a:lnTo>
                <a:lnTo>
                  <a:pt x="58363" y="41597"/>
                </a:lnTo>
                <a:lnTo>
                  <a:pt x="60996" y="42451"/>
                </a:lnTo>
                <a:lnTo>
                  <a:pt x="63641" y="43304"/>
                </a:lnTo>
                <a:lnTo>
                  <a:pt x="66316" y="43730"/>
                </a:lnTo>
                <a:lnTo>
                  <a:pt x="69022" y="43730"/>
                </a:lnTo>
                <a:lnTo>
                  <a:pt x="72045" y="43730"/>
                </a:lnTo>
                <a:lnTo>
                  <a:pt x="74433" y="43133"/>
                </a:lnTo>
                <a:lnTo>
                  <a:pt x="76189" y="41939"/>
                </a:lnTo>
                <a:lnTo>
                  <a:pt x="77944" y="40732"/>
                </a:lnTo>
                <a:lnTo>
                  <a:pt x="78821" y="39081"/>
                </a:lnTo>
                <a:lnTo>
                  <a:pt x="78821" y="36984"/>
                </a:lnTo>
                <a:lnTo>
                  <a:pt x="78821" y="34985"/>
                </a:lnTo>
                <a:lnTo>
                  <a:pt x="78047" y="33407"/>
                </a:lnTo>
                <a:lnTo>
                  <a:pt x="76499" y="32249"/>
                </a:lnTo>
                <a:lnTo>
                  <a:pt x="74951" y="31079"/>
                </a:lnTo>
                <a:lnTo>
                  <a:pt x="72447" y="30494"/>
                </a:lnTo>
                <a:lnTo>
                  <a:pt x="68985" y="30494"/>
                </a:lnTo>
                <a:lnTo>
                  <a:pt x="63519" y="30494"/>
                </a:lnTo>
                <a:lnTo>
                  <a:pt x="63519" y="22523"/>
                </a:lnTo>
                <a:lnTo>
                  <a:pt x="78072" y="5941"/>
                </a:lnTo>
                <a:lnTo>
                  <a:pt x="79461" y="10329"/>
                </a:lnTo>
                <a:lnTo>
                  <a:pt x="51928" y="10329"/>
                </a:lnTo>
                <a:lnTo>
                  <a:pt x="51928" y="566"/>
                </a:lnTo>
                <a:lnTo>
                  <a:pt x="88657" y="566"/>
                </a:lnTo>
                <a:lnTo>
                  <a:pt x="88657" y="8391"/>
                </a:lnTo>
                <a:lnTo>
                  <a:pt x="74123" y="24973"/>
                </a:lnTo>
                <a:lnTo>
                  <a:pt x="67998" y="21444"/>
                </a:lnTo>
                <a:lnTo>
                  <a:pt x="71472" y="21444"/>
                </a:lnTo>
                <a:lnTo>
                  <a:pt x="77944" y="21444"/>
                </a:lnTo>
                <a:lnTo>
                  <a:pt x="82825" y="22895"/>
                </a:lnTo>
                <a:lnTo>
                  <a:pt x="86116" y="25796"/>
                </a:lnTo>
                <a:lnTo>
                  <a:pt x="89407" y="28696"/>
                </a:lnTo>
                <a:lnTo>
                  <a:pt x="91052" y="32408"/>
                </a:lnTo>
                <a:lnTo>
                  <a:pt x="91052" y="36929"/>
                </a:lnTo>
                <a:lnTo>
                  <a:pt x="91052" y="39891"/>
                </a:lnTo>
                <a:lnTo>
                  <a:pt x="90278" y="42664"/>
                </a:lnTo>
                <a:lnTo>
                  <a:pt x="88730" y="45248"/>
                </a:lnTo>
                <a:lnTo>
                  <a:pt x="87182" y="47832"/>
                </a:lnTo>
                <a:lnTo>
                  <a:pt x="84806" y="49916"/>
                </a:lnTo>
                <a:lnTo>
                  <a:pt x="81600" y="51500"/>
                </a:lnTo>
                <a:lnTo>
                  <a:pt x="78395" y="53073"/>
                </a:lnTo>
                <a:lnTo>
                  <a:pt x="74299" y="53859"/>
                </a:lnTo>
                <a:lnTo>
                  <a:pt x="69314" y="53859"/>
                </a:lnTo>
              </a:path>
              <a:path w="157479" h="53975">
                <a:moveTo>
                  <a:pt x="104082" y="52981"/>
                </a:moveTo>
                <a:lnTo>
                  <a:pt x="139879" y="566"/>
                </a:lnTo>
                <a:lnTo>
                  <a:pt x="148819" y="566"/>
                </a:lnTo>
                <a:lnTo>
                  <a:pt x="113022" y="52981"/>
                </a:lnTo>
                <a:lnTo>
                  <a:pt x="104082" y="52981"/>
                </a:lnTo>
              </a:path>
              <a:path w="157479" h="53975">
                <a:moveTo>
                  <a:pt x="108635" y="28830"/>
                </a:moveTo>
                <a:lnTo>
                  <a:pt x="106112" y="28830"/>
                </a:lnTo>
                <a:lnTo>
                  <a:pt x="103869" y="28252"/>
                </a:lnTo>
                <a:lnTo>
                  <a:pt x="101907" y="27094"/>
                </a:lnTo>
                <a:lnTo>
                  <a:pt x="99945" y="25924"/>
                </a:lnTo>
                <a:lnTo>
                  <a:pt x="98415" y="24254"/>
                </a:lnTo>
                <a:lnTo>
                  <a:pt x="97318" y="22084"/>
                </a:lnTo>
                <a:lnTo>
                  <a:pt x="96221" y="19915"/>
                </a:lnTo>
                <a:lnTo>
                  <a:pt x="95673" y="17361"/>
                </a:lnTo>
                <a:lnTo>
                  <a:pt x="95673" y="14424"/>
                </a:lnTo>
                <a:lnTo>
                  <a:pt x="95673" y="11475"/>
                </a:lnTo>
                <a:lnTo>
                  <a:pt x="96221" y="8921"/>
                </a:lnTo>
                <a:lnTo>
                  <a:pt x="97318" y="6764"/>
                </a:lnTo>
                <a:lnTo>
                  <a:pt x="98415" y="4607"/>
                </a:lnTo>
                <a:lnTo>
                  <a:pt x="99945" y="2943"/>
                </a:lnTo>
                <a:lnTo>
                  <a:pt x="101907" y="1773"/>
                </a:lnTo>
                <a:lnTo>
                  <a:pt x="103869" y="591"/>
                </a:lnTo>
                <a:lnTo>
                  <a:pt x="106112" y="0"/>
                </a:lnTo>
                <a:lnTo>
                  <a:pt x="108635" y="0"/>
                </a:lnTo>
                <a:lnTo>
                  <a:pt x="111194" y="0"/>
                </a:lnTo>
                <a:lnTo>
                  <a:pt x="113443" y="591"/>
                </a:lnTo>
                <a:lnTo>
                  <a:pt x="115381" y="1773"/>
                </a:lnTo>
                <a:lnTo>
                  <a:pt x="117331" y="2943"/>
                </a:lnTo>
                <a:lnTo>
                  <a:pt x="118854" y="4601"/>
                </a:lnTo>
                <a:lnTo>
                  <a:pt x="119951" y="6746"/>
                </a:lnTo>
                <a:lnTo>
                  <a:pt x="121060" y="8879"/>
                </a:lnTo>
                <a:lnTo>
                  <a:pt x="121615" y="11438"/>
                </a:lnTo>
                <a:lnTo>
                  <a:pt x="121615" y="14424"/>
                </a:lnTo>
                <a:lnTo>
                  <a:pt x="121615" y="17361"/>
                </a:lnTo>
                <a:lnTo>
                  <a:pt x="121060" y="19915"/>
                </a:lnTo>
                <a:lnTo>
                  <a:pt x="119951" y="22084"/>
                </a:lnTo>
                <a:lnTo>
                  <a:pt x="118854" y="24254"/>
                </a:lnTo>
                <a:lnTo>
                  <a:pt x="117331" y="25924"/>
                </a:lnTo>
                <a:lnTo>
                  <a:pt x="115381" y="27094"/>
                </a:lnTo>
                <a:lnTo>
                  <a:pt x="113443" y="28252"/>
                </a:lnTo>
                <a:lnTo>
                  <a:pt x="111194" y="28830"/>
                </a:lnTo>
                <a:lnTo>
                  <a:pt x="108635" y="28830"/>
                </a:lnTo>
              </a:path>
              <a:path w="157479" h="53975">
                <a:moveTo>
                  <a:pt x="108635" y="22742"/>
                </a:moveTo>
                <a:lnTo>
                  <a:pt x="110304" y="22742"/>
                </a:lnTo>
                <a:lnTo>
                  <a:pt x="111633" y="22054"/>
                </a:lnTo>
                <a:lnTo>
                  <a:pt x="112620" y="20677"/>
                </a:lnTo>
                <a:lnTo>
                  <a:pt x="113607" y="19299"/>
                </a:lnTo>
                <a:lnTo>
                  <a:pt x="114101" y="17215"/>
                </a:lnTo>
                <a:lnTo>
                  <a:pt x="114101" y="14424"/>
                </a:lnTo>
                <a:lnTo>
                  <a:pt x="114101" y="11621"/>
                </a:lnTo>
                <a:lnTo>
                  <a:pt x="113607" y="9531"/>
                </a:lnTo>
                <a:lnTo>
                  <a:pt x="112620" y="8153"/>
                </a:lnTo>
                <a:lnTo>
                  <a:pt x="111633" y="6776"/>
                </a:lnTo>
                <a:lnTo>
                  <a:pt x="110304" y="6087"/>
                </a:lnTo>
                <a:lnTo>
                  <a:pt x="108635" y="6087"/>
                </a:lnTo>
                <a:lnTo>
                  <a:pt x="107026" y="6087"/>
                </a:lnTo>
                <a:lnTo>
                  <a:pt x="105716" y="6782"/>
                </a:lnTo>
                <a:lnTo>
                  <a:pt x="104704" y="8172"/>
                </a:lnTo>
                <a:lnTo>
                  <a:pt x="103692" y="9561"/>
                </a:lnTo>
                <a:lnTo>
                  <a:pt x="103187" y="11645"/>
                </a:lnTo>
                <a:lnTo>
                  <a:pt x="103187" y="14424"/>
                </a:lnTo>
                <a:lnTo>
                  <a:pt x="103187" y="17191"/>
                </a:lnTo>
                <a:lnTo>
                  <a:pt x="103692" y="19269"/>
                </a:lnTo>
                <a:lnTo>
                  <a:pt x="104704" y="20658"/>
                </a:lnTo>
                <a:lnTo>
                  <a:pt x="105716" y="22048"/>
                </a:lnTo>
                <a:lnTo>
                  <a:pt x="107026" y="22742"/>
                </a:lnTo>
                <a:lnTo>
                  <a:pt x="108635" y="22742"/>
                </a:lnTo>
              </a:path>
              <a:path w="157479" h="53975">
                <a:moveTo>
                  <a:pt x="144248" y="53548"/>
                </a:moveTo>
                <a:lnTo>
                  <a:pt x="141725" y="53548"/>
                </a:lnTo>
                <a:lnTo>
                  <a:pt x="139483" y="52963"/>
                </a:lnTo>
                <a:lnTo>
                  <a:pt x="137520" y="51793"/>
                </a:lnTo>
                <a:lnTo>
                  <a:pt x="135558" y="50623"/>
                </a:lnTo>
                <a:lnTo>
                  <a:pt x="134022" y="48959"/>
                </a:lnTo>
                <a:lnTo>
                  <a:pt x="132913" y="46802"/>
                </a:lnTo>
                <a:lnTo>
                  <a:pt x="131816" y="44632"/>
                </a:lnTo>
                <a:lnTo>
                  <a:pt x="131268" y="42073"/>
                </a:lnTo>
                <a:lnTo>
                  <a:pt x="131268" y="39123"/>
                </a:lnTo>
                <a:lnTo>
                  <a:pt x="131268" y="36186"/>
                </a:lnTo>
                <a:lnTo>
                  <a:pt x="137520" y="26472"/>
                </a:lnTo>
                <a:lnTo>
                  <a:pt x="139483" y="25290"/>
                </a:lnTo>
                <a:lnTo>
                  <a:pt x="141725" y="24699"/>
                </a:lnTo>
                <a:lnTo>
                  <a:pt x="144248" y="24699"/>
                </a:lnTo>
                <a:lnTo>
                  <a:pt x="146808" y="24699"/>
                </a:lnTo>
                <a:lnTo>
                  <a:pt x="149056" y="25290"/>
                </a:lnTo>
                <a:lnTo>
                  <a:pt x="150994" y="26472"/>
                </a:lnTo>
                <a:lnTo>
                  <a:pt x="152944" y="27654"/>
                </a:lnTo>
                <a:lnTo>
                  <a:pt x="154468" y="29324"/>
                </a:lnTo>
                <a:lnTo>
                  <a:pt x="155565" y="31481"/>
                </a:lnTo>
                <a:lnTo>
                  <a:pt x="156674" y="33639"/>
                </a:lnTo>
                <a:lnTo>
                  <a:pt x="157229" y="36186"/>
                </a:lnTo>
                <a:lnTo>
                  <a:pt x="157229" y="39123"/>
                </a:lnTo>
                <a:lnTo>
                  <a:pt x="157229" y="42073"/>
                </a:lnTo>
                <a:lnTo>
                  <a:pt x="156674" y="44632"/>
                </a:lnTo>
                <a:lnTo>
                  <a:pt x="155565" y="46802"/>
                </a:lnTo>
                <a:lnTo>
                  <a:pt x="154468" y="48959"/>
                </a:lnTo>
                <a:lnTo>
                  <a:pt x="152944" y="50623"/>
                </a:lnTo>
                <a:lnTo>
                  <a:pt x="150994" y="51793"/>
                </a:lnTo>
                <a:lnTo>
                  <a:pt x="149056" y="52963"/>
                </a:lnTo>
                <a:lnTo>
                  <a:pt x="146808" y="53548"/>
                </a:lnTo>
                <a:lnTo>
                  <a:pt x="144248" y="53548"/>
                </a:lnTo>
              </a:path>
              <a:path w="157479" h="53975">
                <a:moveTo>
                  <a:pt x="144248" y="47442"/>
                </a:moveTo>
                <a:lnTo>
                  <a:pt x="145881" y="47442"/>
                </a:lnTo>
                <a:lnTo>
                  <a:pt x="147198" y="46747"/>
                </a:lnTo>
                <a:lnTo>
                  <a:pt x="148197" y="45358"/>
                </a:lnTo>
                <a:lnTo>
                  <a:pt x="149209" y="43968"/>
                </a:lnTo>
                <a:lnTo>
                  <a:pt x="149715" y="41890"/>
                </a:lnTo>
                <a:lnTo>
                  <a:pt x="149715" y="39123"/>
                </a:lnTo>
                <a:lnTo>
                  <a:pt x="149715" y="36357"/>
                </a:lnTo>
                <a:lnTo>
                  <a:pt x="149209" y="34279"/>
                </a:lnTo>
                <a:lnTo>
                  <a:pt x="148197" y="32889"/>
                </a:lnTo>
                <a:lnTo>
                  <a:pt x="147198" y="31500"/>
                </a:lnTo>
                <a:lnTo>
                  <a:pt x="145881" y="30805"/>
                </a:lnTo>
                <a:lnTo>
                  <a:pt x="144248" y="30805"/>
                </a:lnTo>
                <a:lnTo>
                  <a:pt x="142639" y="30805"/>
                </a:lnTo>
                <a:lnTo>
                  <a:pt x="141329" y="31494"/>
                </a:lnTo>
                <a:lnTo>
                  <a:pt x="140318" y="32871"/>
                </a:lnTo>
                <a:lnTo>
                  <a:pt x="139306" y="34248"/>
                </a:lnTo>
                <a:lnTo>
                  <a:pt x="138800" y="36332"/>
                </a:lnTo>
                <a:lnTo>
                  <a:pt x="138800" y="39123"/>
                </a:lnTo>
                <a:lnTo>
                  <a:pt x="138800" y="41927"/>
                </a:lnTo>
                <a:lnTo>
                  <a:pt x="139306" y="44017"/>
                </a:lnTo>
                <a:lnTo>
                  <a:pt x="140318" y="45394"/>
                </a:lnTo>
                <a:lnTo>
                  <a:pt x="141329" y="46759"/>
                </a:lnTo>
                <a:lnTo>
                  <a:pt x="142639" y="47442"/>
                </a:lnTo>
                <a:lnTo>
                  <a:pt x="144248" y="47442"/>
                </a:lnTo>
              </a:path>
            </a:pathLst>
          </a:custGeom>
          <a:ln w="13372">
            <a:solidFill>
              <a:srgbClr val="FFFFFF"/>
            </a:solidFill>
          </a:ln>
        </p:spPr>
        <p:txBody>
          <a:bodyPr wrap="square" lIns="0" tIns="0" rIns="0" bIns="0" rtlCol="0"/>
          <a:lstStyle/>
          <a:p>
            <a:endParaRPr/>
          </a:p>
        </p:txBody>
      </p:sp>
      <p:sp>
        <p:nvSpPr>
          <p:cNvPr id="49" name="object 49">
            <a:extLst>
              <a:ext uri="{C183D7F6-B498-43B3-948B-1728B52AA6E4}">
                <adec:decorative xmlns:adec="http://schemas.microsoft.com/office/drawing/2017/decorative" val="1"/>
              </a:ext>
            </a:extLst>
          </p:cNvPr>
          <p:cNvSpPr txBox="1"/>
          <p:nvPr/>
        </p:nvSpPr>
        <p:spPr>
          <a:xfrm>
            <a:off x="6205645" y="1851409"/>
            <a:ext cx="226806"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43%</a:t>
            </a:r>
            <a:endParaRPr sz="726">
              <a:latin typeface="Arial MT"/>
              <a:cs typeface="Arial MT"/>
            </a:endParaRPr>
          </a:p>
        </p:txBody>
      </p:sp>
      <p:pic>
        <p:nvPicPr>
          <p:cNvPr id="50" name="object 50">
            <a:extLst>
              <a:ext uri="{C183D7F6-B498-43B3-948B-1728B52AA6E4}">
                <adec:decorative xmlns:adec="http://schemas.microsoft.com/office/drawing/2017/decorative" val="1"/>
              </a:ext>
            </a:extLst>
          </p:cNvPr>
          <p:cNvPicPr/>
          <p:nvPr/>
        </p:nvPicPr>
        <p:blipFill>
          <a:blip r:embed="rId13" cstate="email">
            <a:extLst>
              <a:ext uri="{28A0092B-C50C-407E-A947-70E740481C1C}">
                <a14:useLocalDpi xmlns:a14="http://schemas.microsoft.com/office/drawing/2010/main"/>
              </a:ext>
            </a:extLst>
          </a:blip>
          <a:stretch>
            <a:fillRect/>
          </a:stretch>
        </p:blipFill>
        <p:spPr>
          <a:xfrm>
            <a:off x="6654796" y="1705235"/>
            <a:ext cx="200029" cy="81401"/>
          </a:xfrm>
          <a:prstGeom prst="rect">
            <a:avLst/>
          </a:prstGeom>
        </p:spPr>
      </p:pic>
      <p:sp>
        <p:nvSpPr>
          <p:cNvPr id="51" name="object 51">
            <a:extLst>
              <a:ext uri="{C183D7F6-B498-43B3-948B-1728B52AA6E4}">
                <adec:decorative xmlns:adec="http://schemas.microsoft.com/office/drawing/2017/decorative" val="1"/>
              </a:ext>
            </a:extLst>
          </p:cNvPr>
          <p:cNvSpPr txBox="1"/>
          <p:nvPr/>
        </p:nvSpPr>
        <p:spPr>
          <a:xfrm>
            <a:off x="6646967" y="1665220"/>
            <a:ext cx="218349"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53%</a:t>
            </a:r>
            <a:endParaRPr sz="726">
              <a:latin typeface="Arial MT"/>
              <a:cs typeface="Arial MT"/>
            </a:endParaRPr>
          </a:p>
        </p:txBody>
      </p:sp>
      <p:sp>
        <p:nvSpPr>
          <p:cNvPr id="52" name="object 52">
            <a:extLst>
              <a:ext uri="{C183D7F6-B498-43B3-948B-1728B52AA6E4}">
                <adec:decorative xmlns:adec="http://schemas.microsoft.com/office/drawing/2017/decorative" val="1"/>
              </a:ext>
            </a:extLst>
          </p:cNvPr>
          <p:cNvSpPr txBox="1"/>
          <p:nvPr/>
        </p:nvSpPr>
        <p:spPr>
          <a:xfrm>
            <a:off x="7080803" y="1568077"/>
            <a:ext cx="22526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58%</a:t>
            </a:r>
            <a:endParaRPr sz="726">
              <a:latin typeface="Arial MT"/>
              <a:cs typeface="Arial MT"/>
            </a:endParaRPr>
          </a:p>
        </p:txBody>
      </p:sp>
      <p:pic>
        <p:nvPicPr>
          <p:cNvPr id="53" name="object 53">
            <a:extLst>
              <a:ext uri="{C183D7F6-B498-43B3-948B-1728B52AA6E4}">
                <adec:decorative xmlns:adec="http://schemas.microsoft.com/office/drawing/2017/decorative" val="1"/>
              </a:ext>
            </a:extLst>
          </p:cNvPr>
          <p:cNvPicPr/>
          <p:nvPr/>
        </p:nvPicPr>
        <p:blipFill>
          <a:blip r:embed="rId14" cstate="email">
            <a:extLst>
              <a:ext uri="{28A0092B-C50C-407E-A947-70E740481C1C}">
                <a14:useLocalDpi xmlns:a14="http://schemas.microsoft.com/office/drawing/2010/main"/>
              </a:ext>
            </a:extLst>
          </a:blip>
          <a:stretch>
            <a:fillRect/>
          </a:stretch>
        </p:blipFill>
        <p:spPr>
          <a:xfrm>
            <a:off x="7518266" y="1599619"/>
            <a:ext cx="205465" cy="81777"/>
          </a:xfrm>
          <a:prstGeom prst="rect">
            <a:avLst/>
          </a:prstGeom>
        </p:spPr>
      </p:pic>
      <p:sp>
        <p:nvSpPr>
          <p:cNvPr id="54" name="object 54">
            <a:extLst>
              <a:ext uri="{C183D7F6-B498-43B3-948B-1728B52AA6E4}">
                <adec:decorative xmlns:adec="http://schemas.microsoft.com/office/drawing/2017/decorative" val="1"/>
              </a:ext>
            </a:extLst>
          </p:cNvPr>
          <p:cNvSpPr txBox="1"/>
          <p:nvPr/>
        </p:nvSpPr>
        <p:spPr>
          <a:xfrm>
            <a:off x="7510437" y="1559981"/>
            <a:ext cx="223731"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59%</a:t>
            </a:r>
            <a:endParaRPr sz="726">
              <a:latin typeface="Arial MT"/>
              <a:cs typeface="Arial MT"/>
            </a:endParaRPr>
          </a:p>
        </p:txBody>
      </p:sp>
      <p:sp>
        <p:nvSpPr>
          <p:cNvPr id="55" name="object 55">
            <a:extLst>
              <a:ext uri="{C183D7F6-B498-43B3-948B-1728B52AA6E4}">
                <adec:decorative xmlns:adec="http://schemas.microsoft.com/office/drawing/2017/decorative" val="1"/>
              </a:ext>
            </a:extLst>
          </p:cNvPr>
          <p:cNvSpPr txBox="1"/>
          <p:nvPr/>
        </p:nvSpPr>
        <p:spPr>
          <a:xfrm>
            <a:off x="7946990" y="1584267"/>
            <a:ext cx="22526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58%</a:t>
            </a:r>
            <a:endParaRPr sz="726">
              <a:latin typeface="Arial MT"/>
              <a:cs typeface="Arial MT"/>
            </a:endParaRPr>
          </a:p>
        </p:txBody>
      </p:sp>
      <p:pic>
        <p:nvPicPr>
          <p:cNvPr id="56" name="object 56">
            <a:extLst>
              <a:ext uri="{C183D7F6-B498-43B3-948B-1728B52AA6E4}">
                <adec:decorative xmlns:adec="http://schemas.microsoft.com/office/drawing/2017/decorative" val="1"/>
              </a:ext>
            </a:extLst>
          </p:cNvPr>
          <p:cNvPicPr/>
          <p:nvPr/>
        </p:nvPicPr>
        <p:blipFill>
          <a:blip r:embed="rId15" cstate="email">
            <a:extLst>
              <a:ext uri="{28A0092B-C50C-407E-A947-70E740481C1C}">
                <a14:useLocalDpi xmlns:a14="http://schemas.microsoft.com/office/drawing/2010/main"/>
              </a:ext>
            </a:extLst>
          </a:blip>
          <a:stretch>
            <a:fillRect/>
          </a:stretch>
        </p:blipFill>
        <p:spPr>
          <a:xfrm>
            <a:off x="8393674" y="1632377"/>
            <a:ext cx="203214" cy="81401"/>
          </a:xfrm>
          <a:prstGeom prst="rect">
            <a:avLst/>
          </a:prstGeom>
        </p:spPr>
      </p:pic>
      <p:sp>
        <p:nvSpPr>
          <p:cNvPr id="57" name="object 57">
            <a:extLst>
              <a:ext uri="{C183D7F6-B498-43B3-948B-1728B52AA6E4}">
                <adec:decorative xmlns:adec="http://schemas.microsoft.com/office/drawing/2017/decorative" val="1"/>
              </a:ext>
            </a:extLst>
          </p:cNvPr>
          <p:cNvSpPr txBox="1"/>
          <p:nvPr/>
        </p:nvSpPr>
        <p:spPr>
          <a:xfrm>
            <a:off x="8385845" y="1592362"/>
            <a:ext cx="221424"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57%</a:t>
            </a:r>
            <a:endParaRPr sz="726">
              <a:latin typeface="Arial MT"/>
              <a:cs typeface="Arial MT"/>
            </a:endParaRPr>
          </a:p>
        </p:txBody>
      </p:sp>
      <p:sp>
        <p:nvSpPr>
          <p:cNvPr id="58" name="object 58">
            <a:extLst>
              <a:ext uri="{C183D7F6-B498-43B3-948B-1728B52AA6E4}">
                <adec:decorative xmlns:adec="http://schemas.microsoft.com/office/drawing/2017/decorative" val="1"/>
              </a:ext>
            </a:extLst>
          </p:cNvPr>
          <p:cNvSpPr txBox="1"/>
          <p:nvPr/>
        </p:nvSpPr>
        <p:spPr>
          <a:xfrm>
            <a:off x="8814218" y="1438553"/>
            <a:ext cx="222962"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65%</a:t>
            </a:r>
            <a:endParaRPr sz="726">
              <a:latin typeface="Arial MT"/>
              <a:cs typeface="Arial MT"/>
            </a:endParaRPr>
          </a:p>
        </p:txBody>
      </p:sp>
      <p:sp>
        <p:nvSpPr>
          <p:cNvPr id="59" name="object 59">
            <a:extLst>
              <a:ext uri="{C183D7F6-B498-43B3-948B-1728B52AA6E4}">
                <adec:decorative xmlns:adec="http://schemas.microsoft.com/office/drawing/2017/decorative" val="1"/>
              </a:ext>
            </a:extLst>
          </p:cNvPr>
          <p:cNvSpPr txBox="1"/>
          <p:nvPr/>
        </p:nvSpPr>
        <p:spPr>
          <a:xfrm>
            <a:off x="9124101" y="1514335"/>
            <a:ext cx="354433" cy="161516"/>
          </a:xfrm>
          <a:prstGeom prst="rect">
            <a:avLst/>
          </a:prstGeom>
        </p:spPr>
        <p:txBody>
          <a:bodyPr vert="horz" wrap="square" lIns="0" tIns="40748" rIns="0" bIns="0" rtlCol="0">
            <a:spAutoFit/>
          </a:bodyPr>
          <a:lstStyle/>
          <a:p>
            <a:pPr marL="137624">
              <a:lnSpc>
                <a:spcPct val="100000"/>
              </a:lnSpc>
              <a:spcBef>
                <a:spcPts val="321"/>
              </a:spcBef>
            </a:pPr>
            <a:r>
              <a:rPr sz="726" spc="-30">
                <a:latin typeface="Arial MT"/>
                <a:cs typeface="Arial MT"/>
              </a:rPr>
              <a:t>60%</a:t>
            </a:r>
            <a:endParaRPr sz="726">
              <a:latin typeface="Arial MT"/>
              <a:cs typeface="Arial MT"/>
            </a:endParaRPr>
          </a:p>
          <a:p>
            <a:pPr marL="15377">
              <a:lnSpc>
                <a:spcPct val="100000"/>
              </a:lnSpc>
              <a:spcBef>
                <a:spcPts val="212"/>
              </a:spcBef>
            </a:pPr>
            <a:r>
              <a:rPr sz="726" spc="-30">
                <a:latin typeface="Arial MT"/>
                <a:cs typeface="Arial MT"/>
              </a:rPr>
              <a:t>53%</a:t>
            </a:r>
            <a:endParaRPr sz="726">
              <a:latin typeface="Arial MT"/>
              <a:cs typeface="Arial MT"/>
            </a:endParaRPr>
          </a:p>
        </p:txBody>
      </p:sp>
      <p:pic>
        <p:nvPicPr>
          <p:cNvPr id="60" name="object 60">
            <a:extLst>
              <a:ext uri="{C183D7F6-B498-43B3-948B-1728B52AA6E4}">
                <adec:decorative xmlns:adec="http://schemas.microsoft.com/office/drawing/2017/decorative" val="1"/>
              </a:ext>
            </a:extLst>
          </p:cNvPr>
          <p:cNvPicPr/>
          <p:nvPr/>
        </p:nvPicPr>
        <p:blipFill>
          <a:blip r:embed="rId16" cstate="email">
            <a:extLst>
              <a:ext uri="{28A0092B-C50C-407E-A947-70E740481C1C}">
                <a14:useLocalDpi xmlns:a14="http://schemas.microsoft.com/office/drawing/2010/main"/>
              </a:ext>
            </a:extLst>
          </a:blip>
          <a:stretch>
            <a:fillRect/>
          </a:stretch>
        </p:blipFill>
        <p:spPr>
          <a:xfrm>
            <a:off x="10127307" y="1534858"/>
            <a:ext cx="203306" cy="81777"/>
          </a:xfrm>
          <a:prstGeom prst="rect">
            <a:avLst/>
          </a:prstGeom>
        </p:spPr>
      </p:pic>
      <p:sp>
        <p:nvSpPr>
          <p:cNvPr id="61" name="object 61">
            <a:extLst>
              <a:ext uri="{C183D7F6-B498-43B3-948B-1728B52AA6E4}">
                <adec:decorative xmlns:adec="http://schemas.microsoft.com/office/drawing/2017/decorative" val="1"/>
              </a:ext>
            </a:extLst>
          </p:cNvPr>
          <p:cNvSpPr txBox="1"/>
          <p:nvPr/>
        </p:nvSpPr>
        <p:spPr>
          <a:xfrm>
            <a:off x="10116866" y="1495220"/>
            <a:ext cx="224500"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62%</a:t>
            </a:r>
            <a:endParaRPr sz="726">
              <a:latin typeface="Arial MT"/>
              <a:cs typeface="Arial MT"/>
            </a:endParaRPr>
          </a:p>
        </p:txBody>
      </p:sp>
      <p:grpSp>
        <p:nvGrpSpPr>
          <p:cNvPr id="62" name="object 62">
            <a:extLst>
              <a:ext uri="{C183D7F6-B498-43B3-948B-1728B52AA6E4}">
                <adec:decorative xmlns:adec="http://schemas.microsoft.com/office/drawing/2017/decorative" val="1"/>
              </a:ext>
            </a:extLst>
          </p:cNvPr>
          <p:cNvGrpSpPr/>
          <p:nvPr/>
        </p:nvGrpSpPr>
        <p:grpSpPr>
          <a:xfrm>
            <a:off x="6644161" y="3218425"/>
            <a:ext cx="1132493" cy="97642"/>
            <a:chOff x="4459590" y="2658180"/>
            <a:chExt cx="935355" cy="80645"/>
          </a:xfrm>
        </p:grpSpPr>
        <p:pic>
          <p:nvPicPr>
            <p:cNvPr id="63" name="object 63"/>
            <p:cNvPicPr/>
            <p:nvPr/>
          </p:nvPicPr>
          <p:blipFill>
            <a:blip r:embed="rId17" cstate="email">
              <a:extLst>
                <a:ext uri="{28A0092B-C50C-407E-A947-70E740481C1C}">
                  <a14:useLocalDpi xmlns:a14="http://schemas.microsoft.com/office/drawing/2010/main"/>
                </a:ext>
              </a:extLst>
            </a:blip>
            <a:stretch>
              <a:fillRect/>
            </a:stretch>
          </p:blipFill>
          <p:spPr>
            <a:xfrm>
              <a:off x="4459590" y="2658180"/>
              <a:ext cx="80232" cy="80232"/>
            </a:xfrm>
            <a:prstGeom prst="rect">
              <a:avLst/>
            </a:prstGeom>
          </p:spPr>
        </p:pic>
        <p:pic>
          <p:nvPicPr>
            <p:cNvPr id="64" name="object 64"/>
            <p:cNvPicPr/>
            <p:nvPr/>
          </p:nvPicPr>
          <p:blipFill>
            <a:blip r:embed="rId18" cstate="email">
              <a:extLst>
                <a:ext uri="{28A0092B-C50C-407E-A947-70E740481C1C}">
                  <a14:useLocalDpi xmlns:a14="http://schemas.microsoft.com/office/drawing/2010/main"/>
                </a:ext>
              </a:extLst>
            </a:blip>
            <a:stretch>
              <a:fillRect/>
            </a:stretch>
          </p:blipFill>
          <p:spPr>
            <a:xfrm>
              <a:off x="5314463" y="2658180"/>
              <a:ext cx="80232" cy="80232"/>
            </a:xfrm>
            <a:prstGeom prst="rect">
              <a:avLst/>
            </a:prstGeom>
          </p:spPr>
        </p:pic>
      </p:grpSp>
      <p:sp>
        <p:nvSpPr>
          <p:cNvPr id="65" name="object 65">
            <a:extLst>
              <a:ext uri="{C183D7F6-B498-43B3-948B-1728B52AA6E4}">
                <adec:decorative xmlns:adec="http://schemas.microsoft.com/office/drawing/2017/decorative" val="1"/>
              </a:ext>
            </a:extLst>
          </p:cNvPr>
          <p:cNvSpPr txBox="1"/>
          <p:nvPr/>
        </p:nvSpPr>
        <p:spPr>
          <a:xfrm>
            <a:off x="5277902" y="2894437"/>
            <a:ext cx="220655"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Oct</a:t>
            </a:r>
            <a:endParaRPr sz="908">
              <a:latin typeface="Arial MT"/>
              <a:cs typeface="Arial MT"/>
            </a:endParaRPr>
          </a:p>
        </p:txBody>
      </p:sp>
      <p:sp>
        <p:nvSpPr>
          <p:cNvPr id="88" name="object 88">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7</a:t>
            </a:r>
          </a:p>
        </p:txBody>
      </p:sp>
      <p:sp>
        <p:nvSpPr>
          <p:cNvPr id="66" name="object 66">
            <a:extLst>
              <a:ext uri="{C183D7F6-B498-43B3-948B-1728B52AA6E4}">
                <adec:decorative xmlns:adec="http://schemas.microsoft.com/office/drawing/2017/decorative" val="1"/>
              </a:ext>
            </a:extLst>
          </p:cNvPr>
          <p:cNvSpPr txBox="1"/>
          <p:nvPr/>
        </p:nvSpPr>
        <p:spPr>
          <a:xfrm>
            <a:off x="5704426" y="2894437"/>
            <a:ext cx="236801"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Nov</a:t>
            </a:r>
            <a:endParaRPr sz="908">
              <a:latin typeface="Arial MT"/>
              <a:cs typeface="Arial MT"/>
            </a:endParaRPr>
          </a:p>
        </p:txBody>
      </p:sp>
      <p:sp>
        <p:nvSpPr>
          <p:cNvPr id="67" name="object 67">
            <a:extLst>
              <a:ext uri="{C183D7F6-B498-43B3-948B-1728B52AA6E4}">
                <adec:decorative xmlns:adec="http://schemas.microsoft.com/office/drawing/2017/decorative" val="1"/>
              </a:ext>
            </a:extLst>
          </p:cNvPr>
          <p:cNvSpPr txBox="1"/>
          <p:nvPr/>
        </p:nvSpPr>
        <p:spPr>
          <a:xfrm>
            <a:off x="6137523" y="2894437"/>
            <a:ext cx="239107"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Dec</a:t>
            </a:r>
            <a:endParaRPr sz="908">
              <a:latin typeface="Arial MT"/>
              <a:cs typeface="Arial MT"/>
            </a:endParaRPr>
          </a:p>
        </p:txBody>
      </p:sp>
      <p:sp>
        <p:nvSpPr>
          <p:cNvPr id="68" name="object 68">
            <a:extLst>
              <a:ext uri="{C183D7F6-B498-43B3-948B-1728B52AA6E4}">
                <adec:decorative xmlns:adec="http://schemas.microsoft.com/office/drawing/2017/decorative" val="1"/>
              </a:ext>
            </a:extLst>
          </p:cNvPr>
          <p:cNvSpPr txBox="1"/>
          <p:nvPr/>
        </p:nvSpPr>
        <p:spPr>
          <a:xfrm>
            <a:off x="6583672" y="2894437"/>
            <a:ext cx="216042"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Jan</a:t>
            </a:r>
            <a:endParaRPr sz="908">
              <a:latin typeface="Arial MT"/>
              <a:cs typeface="Arial MT"/>
            </a:endParaRPr>
          </a:p>
        </p:txBody>
      </p:sp>
      <p:sp>
        <p:nvSpPr>
          <p:cNvPr id="69" name="object 69">
            <a:extLst>
              <a:ext uri="{C183D7F6-B498-43B3-948B-1728B52AA6E4}">
                <adec:decorative xmlns:adec="http://schemas.microsoft.com/office/drawing/2017/decorative" val="1"/>
              </a:ext>
            </a:extLst>
          </p:cNvPr>
          <p:cNvSpPr txBox="1"/>
          <p:nvPr/>
        </p:nvSpPr>
        <p:spPr>
          <a:xfrm>
            <a:off x="6782593" y="2894437"/>
            <a:ext cx="894923" cy="246067"/>
          </a:xfrm>
          <a:prstGeom prst="rect">
            <a:avLst/>
          </a:prstGeom>
        </p:spPr>
        <p:txBody>
          <a:bodyPr vert="horz" wrap="square" lIns="0" tIns="13839" rIns="0" bIns="0" rtlCol="0">
            <a:spAutoFit/>
          </a:bodyPr>
          <a:lstStyle/>
          <a:p>
            <a:pPr marL="243728">
              <a:lnSpc>
                <a:spcPct val="100000"/>
              </a:lnSpc>
              <a:spcBef>
                <a:spcPts val="109"/>
              </a:spcBef>
              <a:tabLst>
                <a:tab pos="675826" algn="l"/>
              </a:tabLst>
            </a:pPr>
            <a:r>
              <a:rPr sz="908" spc="-30">
                <a:solidFill>
                  <a:srgbClr val="333333"/>
                </a:solidFill>
                <a:latin typeface="Arial MT"/>
                <a:cs typeface="Arial MT"/>
              </a:rPr>
              <a:t>Feb</a:t>
            </a:r>
            <a:r>
              <a:rPr sz="908">
                <a:solidFill>
                  <a:srgbClr val="333333"/>
                </a:solidFill>
                <a:latin typeface="Arial MT"/>
                <a:cs typeface="Arial MT"/>
              </a:rPr>
              <a:t>	</a:t>
            </a:r>
            <a:r>
              <a:rPr sz="908" spc="-30">
                <a:solidFill>
                  <a:srgbClr val="333333"/>
                </a:solidFill>
                <a:latin typeface="Arial MT"/>
                <a:cs typeface="Arial MT"/>
              </a:rPr>
              <a:t>Mar</a:t>
            </a:r>
            <a:endParaRPr sz="908">
              <a:latin typeface="Arial MT"/>
              <a:cs typeface="Arial MT"/>
            </a:endParaRPr>
          </a:p>
          <a:p>
            <a:pPr>
              <a:lnSpc>
                <a:spcPct val="100000"/>
              </a:lnSpc>
              <a:spcBef>
                <a:spcPts val="236"/>
              </a:spcBef>
            </a:pPr>
            <a:endParaRPr sz="787">
              <a:latin typeface="Arial MT"/>
              <a:cs typeface="Arial MT"/>
            </a:endParaRPr>
          </a:p>
          <a:p>
            <a:pPr marL="15377">
              <a:lnSpc>
                <a:spcPct val="100000"/>
              </a:lnSpc>
            </a:pPr>
            <a:r>
              <a:rPr sz="908" spc="-12">
                <a:solidFill>
                  <a:srgbClr val="333333"/>
                </a:solidFill>
                <a:latin typeface="Arial MT"/>
                <a:cs typeface="Arial MT"/>
              </a:rPr>
              <a:t>Previous</a:t>
            </a:r>
            <a:r>
              <a:rPr sz="908" spc="24">
                <a:solidFill>
                  <a:srgbClr val="333333"/>
                </a:solidFill>
                <a:latin typeface="Arial MT"/>
                <a:cs typeface="Arial MT"/>
              </a:rPr>
              <a:t> </a:t>
            </a:r>
            <a:r>
              <a:rPr sz="908" spc="-24">
                <a:solidFill>
                  <a:srgbClr val="333333"/>
                </a:solidFill>
                <a:latin typeface="Arial MT"/>
                <a:cs typeface="Arial MT"/>
              </a:rPr>
              <a:t>Year</a:t>
            </a:r>
            <a:endParaRPr sz="908">
              <a:latin typeface="Arial MT"/>
              <a:cs typeface="Arial MT"/>
            </a:endParaRPr>
          </a:p>
        </p:txBody>
      </p:sp>
      <p:sp>
        <p:nvSpPr>
          <p:cNvPr id="70" name="object 70">
            <a:extLst>
              <a:ext uri="{C183D7F6-B498-43B3-948B-1728B52AA6E4}">
                <adec:decorative xmlns:adec="http://schemas.microsoft.com/office/drawing/2017/decorative" val="1"/>
              </a:ext>
            </a:extLst>
          </p:cNvPr>
          <p:cNvSpPr txBox="1"/>
          <p:nvPr/>
        </p:nvSpPr>
        <p:spPr>
          <a:xfrm>
            <a:off x="7817641" y="2894437"/>
            <a:ext cx="735005" cy="246067"/>
          </a:xfrm>
          <a:prstGeom prst="rect">
            <a:avLst/>
          </a:prstGeom>
        </p:spPr>
        <p:txBody>
          <a:bodyPr vert="horz" wrap="square" lIns="0" tIns="13839" rIns="0" bIns="0" rtlCol="0">
            <a:spAutoFit/>
          </a:bodyPr>
          <a:lstStyle/>
          <a:p>
            <a:pPr marL="83037">
              <a:lnSpc>
                <a:spcPct val="100000"/>
              </a:lnSpc>
              <a:spcBef>
                <a:spcPts val="109"/>
              </a:spcBef>
              <a:tabLst>
                <a:tab pos="502833" algn="l"/>
              </a:tabLst>
            </a:pPr>
            <a:r>
              <a:rPr sz="908" spc="-30">
                <a:solidFill>
                  <a:srgbClr val="333333"/>
                </a:solidFill>
                <a:latin typeface="Arial MT"/>
                <a:cs typeface="Arial MT"/>
              </a:rPr>
              <a:t>Apr</a:t>
            </a:r>
            <a:r>
              <a:rPr sz="908">
                <a:solidFill>
                  <a:srgbClr val="333333"/>
                </a:solidFill>
                <a:latin typeface="Arial MT"/>
                <a:cs typeface="Arial MT"/>
              </a:rPr>
              <a:t>	</a:t>
            </a:r>
            <a:r>
              <a:rPr sz="908" spc="-30">
                <a:solidFill>
                  <a:srgbClr val="333333"/>
                </a:solidFill>
                <a:latin typeface="Arial MT"/>
                <a:cs typeface="Arial MT"/>
              </a:rPr>
              <a:t>May</a:t>
            </a:r>
            <a:endParaRPr sz="908">
              <a:latin typeface="Arial MT"/>
              <a:cs typeface="Arial MT"/>
            </a:endParaRPr>
          </a:p>
          <a:p>
            <a:pPr>
              <a:lnSpc>
                <a:spcPct val="100000"/>
              </a:lnSpc>
              <a:spcBef>
                <a:spcPts val="236"/>
              </a:spcBef>
            </a:pPr>
            <a:endParaRPr sz="787">
              <a:latin typeface="Arial MT"/>
              <a:cs typeface="Arial MT"/>
            </a:endParaRPr>
          </a:p>
          <a:p>
            <a:pPr marL="15377">
              <a:lnSpc>
                <a:spcPct val="100000"/>
              </a:lnSpc>
            </a:pPr>
            <a:r>
              <a:rPr sz="908">
                <a:solidFill>
                  <a:srgbClr val="333333"/>
                </a:solidFill>
                <a:latin typeface="Arial MT"/>
                <a:cs typeface="Arial MT"/>
              </a:rPr>
              <a:t>Filter</a:t>
            </a:r>
            <a:r>
              <a:rPr sz="908" spc="42">
                <a:solidFill>
                  <a:srgbClr val="333333"/>
                </a:solidFill>
                <a:latin typeface="Arial MT"/>
                <a:cs typeface="Arial MT"/>
              </a:rPr>
              <a:t> </a:t>
            </a:r>
            <a:r>
              <a:rPr sz="908" spc="-12">
                <a:solidFill>
                  <a:srgbClr val="333333"/>
                </a:solidFill>
                <a:latin typeface="Arial MT"/>
                <a:cs typeface="Arial MT"/>
              </a:rPr>
              <a:t>Period</a:t>
            </a:r>
            <a:endParaRPr sz="908">
              <a:latin typeface="Arial MT"/>
              <a:cs typeface="Arial MT"/>
            </a:endParaRPr>
          </a:p>
        </p:txBody>
      </p:sp>
      <p:sp>
        <p:nvSpPr>
          <p:cNvPr id="71" name="object 71">
            <a:extLst>
              <a:ext uri="{C183D7F6-B498-43B3-948B-1728B52AA6E4}">
                <adec:decorative xmlns:adec="http://schemas.microsoft.com/office/drawing/2017/decorative" val="1"/>
              </a:ext>
            </a:extLst>
          </p:cNvPr>
          <p:cNvSpPr txBox="1"/>
          <p:nvPr/>
        </p:nvSpPr>
        <p:spPr>
          <a:xfrm>
            <a:off x="8751637" y="2894437"/>
            <a:ext cx="224500"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Jun</a:t>
            </a:r>
            <a:endParaRPr sz="908">
              <a:latin typeface="Arial MT"/>
              <a:cs typeface="Arial MT"/>
            </a:endParaRPr>
          </a:p>
        </p:txBody>
      </p:sp>
      <p:sp>
        <p:nvSpPr>
          <p:cNvPr id="72" name="object 72">
            <a:extLst>
              <a:ext uri="{C183D7F6-B498-43B3-948B-1728B52AA6E4}">
                <adec:decorative xmlns:adec="http://schemas.microsoft.com/office/drawing/2017/decorative" val="1"/>
              </a:ext>
            </a:extLst>
          </p:cNvPr>
          <p:cNvSpPr txBox="1"/>
          <p:nvPr/>
        </p:nvSpPr>
        <p:spPr>
          <a:xfrm>
            <a:off x="9207162" y="2894437"/>
            <a:ext cx="182214"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Jul</a:t>
            </a:r>
            <a:endParaRPr sz="908">
              <a:latin typeface="Arial MT"/>
              <a:cs typeface="Arial MT"/>
            </a:endParaRPr>
          </a:p>
        </p:txBody>
      </p:sp>
      <p:sp>
        <p:nvSpPr>
          <p:cNvPr id="73" name="object 73">
            <a:extLst>
              <a:ext uri="{C183D7F6-B498-43B3-948B-1728B52AA6E4}">
                <adec:decorative xmlns:adec="http://schemas.microsoft.com/office/drawing/2017/decorative" val="1"/>
              </a:ext>
            </a:extLst>
          </p:cNvPr>
          <p:cNvSpPr txBox="1"/>
          <p:nvPr/>
        </p:nvSpPr>
        <p:spPr>
          <a:xfrm>
            <a:off x="9609388" y="2894437"/>
            <a:ext cx="246796"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Aug</a:t>
            </a:r>
            <a:endParaRPr sz="908">
              <a:latin typeface="Arial MT"/>
              <a:cs typeface="Arial MT"/>
            </a:endParaRPr>
          </a:p>
        </p:txBody>
      </p:sp>
      <p:sp>
        <p:nvSpPr>
          <p:cNvPr id="74" name="object 74">
            <a:extLst>
              <a:ext uri="{C183D7F6-B498-43B3-948B-1728B52AA6E4}">
                <adec:decorative xmlns:adec="http://schemas.microsoft.com/office/drawing/2017/decorative" val="1"/>
              </a:ext>
            </a:extLst>
          </p:cNvPr>
          <p:cNvSpPr txBox="1"/>
          <p:nvPr/>
        </p:nvSpPr>
        <p:spPr>
          <a:xfrm>
            <a:off x="10052480" y="2894437"/>
            <a:ext cx="22911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Sep</a:t>
            </a:r>
            <a:endParaRPr sz="908">
              <a:latin typeface="Arial MT"/>
              <a:cs typeface="Arial MT"/>
            </a:endParaRPr>
          </a:p>
        </p:txBody>
      </p:sp>
      <p:sp>
        <p:nvSpPr>
          <p:cNvPr id="75" name="object 75">
            <a:extLst>
              <a:ext uri="{C183D7F6-B498-43B3-948B-1728B52AA6E4}">
                <adec:decorative xmlns:adec="http://schemas.microsoft.com/office/drawing/2017/decorative" val="1"/>
              </a:ext>
            </a:extLst>
          </p:cNvPr>
          <p:cNvSpPr txBox="1"/>
          <p:nvPr/>
        </p:nvSpPr>
        <p:spPr>
          <a:xfrm>
            <a:off x="4965448" y="2716342"/>
            <a:ext cx="99948" cy="86471"/>
          </a:xfrm>
          <a:prstGeom prst="rect">
            <a:avLst/>
          </a:prstGeom>
        </p:spPr>
        <p:txBody>
          <a:bodyPr vert="horz" wrap="square" lIns="0" tIns="13839" rIns="0" bIns="0" rtlCol="0">
            <a:spAutoFit/>
          </a:bodyPr>
          <a:lstStyle/>
          <a:p>
            <a:pPr marL="15377">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76" name="object 76">
            <a:extLst>
              <a:ext uri="{C183D7F6-B498-43B3-948B-1728B52AA6E4}">
                <adec:decorative xmlns:adec="http://schemas.microsoft.com/office/drawing/2017/decorative" val="1"/>
              </a:ext>
            </a:extLst>
          </p:cNvPr>
          <p:cNvSpPr txBox="1"/>
          <p:nvPr/>
        </p:nvSpPr>
        <p:spPr>
          <a:xfrm>
            <a:off x="4915743" y="2263011"/>
            <a:ext cx="14915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25</a:t>
            </a:r>
            <a:endParaRPr sz="908">
              <a:latin typeface="Arial MT"/>
              <a:cs typeface="Arial MT"/>
            </a:endParaRPr>
          </a:p>
        </p:txBody>
      </p:sp>
      <p:sp>
        <p:nvSpPr>
          <p:cNvPr id="77" name="object 77">
            <a:extLst>
              <a:ext uri="{C183D7F6-B498-43B3-948B-1728B52AA6E4}">
                <adec:decorative xmlns:adec="http://schemas.microsoft.com/office/drawing/2017/decorative" val="1"/>
              </a:ext>
            </a:extLst>
          </p:cNvPr>
          <p:cNvSpPr txBox="1"/>
          <p:nvPr/>
        </p:nvSpPr>
        <p:spPr>
          <a:xfrm>
            <a:off x="4906006" y="1809678"/>
            <a:ext cx="15914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50</a:t>
            </a:r>
            <a:endParaRPr sz="908">
              <a:latin typeface="Arial MT"/>
              <a:cs typeface="Arial MT"/>
            </a:endParaRPr>
          </a:p>
        </p:txBody>
      </p:sp>
      <p:sp>
        <p:nvSpPr>
          <p:cNvPr id="78" name="object 78">
            <a:extLst>
              <a:ext uri="{C183D7F6-B498-43B3-948B-1728B52AA6E4}">
                <adec:decorative xmlns:adec="http://schemas.microsoft.com/office/drawing/2017/decorative" val="1"/>
              </a:ext>
            </a:extLst>
          </p:cNvPr>
          <p:cNvSpPr txBox="1"/>
          <p:nvPr/>
        </p:nvSpPr>
        <p:spPr>
          <a:xfrm>
            <a:off x="4915523" y="1356347"/>
            <a:ext cx="14992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75</a:t>
            </a:r>
            <a:endParaRPr sz="908">
              <a:latin typeface="Arial MT"/>
              <a:cs typeface="Arial MT"/>
            </a:endParaRPr>
          </a:p>
        </p:txBody>
      </p:sp>
      <p:sp>
        <p:nvSpPr>
          <p:cNvPr id="80" name="object 80"/>
          <p:cNvSpPr txBox="1">
            <a:spLocks noGrp="1"/>
          </p:cNvSpPr>
          <p:nvPr>
            <p:ph type="title" idx="4294967295"/>
          </p:nvPr>
        </p:nvSpPr>
        <p:spPr>
          <a:xfrm>
            <a:off x="2242084" y="3790632"/>
            <a:ext cx="1837513" cy="210317"/>
          </a:xfrm>
          <a:prstGeom prst="rect">
            <a:avLst/>
          </a:prstGeom>
          <a:noFill/>
          <a:ln>
            <a:noFill/>
            <a:prstDash/>
          </a:ln>
          <a:effectLst/>
        </p:spPr>
        <p:txBody>
          <a:bodyPr rot="0" spcFirstLastPara="0" vertOverflow="overflow" horzOverflow="overflow" vert="horz" wrap="square" lIns="0" tIns="14608" rIns="0" bIns="0" numCol="1" spcCol="0" rtlCol="0" fromWordArt="0" anchor="t" anchorCtr="0" forceAA="0" compatLnSpc="1">
            <a:prstTxWarp prst="textNoShape">
              <a:avLst/>
            </a:prstTxWarp>
            <a:spAutoFit/>
          </a:bodyPr>
          <a:lstStyle/>
          <a:p>
            <a:pPr marL="15377" marR="0" lvl="0" indent="0" algn="l" defTabSz="914400" rtl="0" eaLnBrk="1" fontAlgn="auto" latinLnBrk="0" hangingPunct="1">
              <a:lnSpc>
                <a:spcPct val="100000"/>
              </a:lnSpc>
              <a:spcBef>
                <a:spcPts val="115"/>
              </a:spcBef>
              <a:spcAft>
                <a:spcPts val="0"/>
              </a:spcAft>
              <a:buClrTx/>
              <a:buSzTx/>
              <a:buFontTx/>
              <a:buNone/>
              <a:tabLst/>
              <a:defRPr/>
            </a:pPr>
            <a:r>
              <a:rPr lang="en-GB" sz="1271" kern="1200" spc="-12">
                <a:solidFill>
                  <a:srgbClr val="FFFFFF"/>
                </a:solidFill>
                <a:ea typeface="+mn-ea"/>
              </a:rPr>
              <a:t>TOTAL</a:t>
            </a:r>
            <a:r>
              <a:rPr lang="en-GB" sz="1271" kern="1200" spc="-42">
                <a:solidFill>
                  <a:srgbClr val="FFFFFF"/>
                </a:solidFill>
                <a:ea typeface="+mn-ea"/>
              </a:rPr>
              <a:t> </a:t>
            </a:r>
            <a:r>
              <a:rPr lang="en-GB" sz="1271" kern="1200" spc="-12">
                <a:solidFill>
                  <a:srgbClr val="FFFFFF"/>
                </a:solidFill>
                <a:ea typeface="+mn-ea"/>
              </a:rPr>
              <a:t>ACTIVE</a:t>
            </a:r>
            <a:r>
              <a:rPr lang="en-GB" sz="1271" kern="1200" spc="-36">
                <a:solidFill>
                  <a:srgbClr val="FFFFFF"/>
                </a:solidFill>
                <a:ea typeface="+mn-ea"/>
              </a:rPr>
              <a:t> </a:t>
            </a:r>
            <a:r>
              <a:rPr lang="en-GB" sz="1271" kern="1200" spc="-12">
                <a:solidFill>
                  <a:srgbClr val="FFFFFF"/>
                </a:solidFill>
                <a:ea typeface="+mn-ea"/>
              </a:rPr>
              <a:t>PEOPLE</a:t>
            </a:r>
            <a:endParaRPr lang="en-GB" sz="1271" i="0" kern="1200">
              <a:solidFill>
                <a:schemeClr val="tx1"/>
              </a:solidFill>
              <a:ea typeface="+mn-ea"/>
            </a:endParaRPr>
          </a:p>
        </p:txBody>
      </p:sp>
      <p:sp>
        <p:nvSpPr>
          <p:cNvPr id="79" name="object 79"/>
          <p:cNvSpPr txBox="1"/>
          <p:nvPr/>
        </p:nvSpPr>
        <p:spPr>
          <a:xfrm>
            <a:off x="4426164" y="3654575"/>
            <a:ext cx="5945394" cy="202681"/>
          </a:xfrm>
          <a:prstGeom prst="rect">
            <a:avLst/>
          </a:prstGeom>
        </p:spPr>
        <p:txBody>
          <a:bodyPr vert="horz" wrap="square" lIns="0" tIns="40748" rIns="0" bIns="0" rtlCol="0">
            <a:spAutoFit/>
          </a:bodyPr>
          <a:lstStyle/>
          <a:p>
            <a:pPr marL="15377" marR="6151">
              <a:lnSpc>
                <a:spcPts val="1187"/>
              </a:lnSpc>
              <a:spcBef>
                <a:spcPts val="321"/>
              </a:spcBef>
            </a:pPr>
            <a:r>
              <a:rPr sz="1150" spc="-48">
                <a:solidFill>
                  <a:srgbClr val="255375"/>
                </a:solidFill>
                <a:latin typeface="Arial MT"/>
                <a:cs typeface="Arial MT"/>
              </a:rPr>
              <a:t>In</a:t>
            </a:r>
            <a:r>
              <a:rPr sz="1150" spc="-30">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73">
                <a:solidFill>
                  <a:srgbClr val="255375"/>
                </a:solidFill>
                <a:latin typeface="Arial MT"/>
                <a:cs typeface="Arial MT"/>
              </a:rPr>
              <a:t>above</a:t>
            </a:r>
            <a:r>
              <a:rPr sz="1150" spc="-30">
                <a:solidFill>
                  <a:srgbClr val="255375"/>
                </a:solidFill>
                <a:latin typeface="Arial MT"/>
                <a:cs typeface="Arial MT"/>
              </a:rPr>
              <a:t> </a:t>
            </a:r>
            <a:r>
              <a:rPr sz="1150" spc="-54">
                <a:solidFill>
                  <a:srgbClr val="255375"/>
                </a:solidFill>
                <a:latin typeface="Arial MT"/>
                <a:cs typeface="Arial MT"/>
              </a:rPr>
              <a:t>graph,</a:t>
            </a:r>
            <a:r>
              <a:rPr sz="1150" spc="-30">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67">
                <a:solidFill>
                  <a:srgbClr val="255375"/>
                </a:solidFill>
                <a:latin typeface="Arial MT"/>
                <a:cs typeface="Arial MT"/>
              </a:rPr>
              <a:t>percentage</a:t>
            </a:r>
            <a:r>
              <a:rPr sz="1150" spc="-24">
                <a:solidFill>
                  <a:srgbClr val="255375"/>
                </a:solidFill>
                <a:latin typeface="Arial MT"/>
                <a:cs typeface="Arial MT"/>
              </a:rPr>
              <a:t> of</a:t>
            </a:r>
            <a:r>
              <a:rPr sz="1150" spc="-30">
                <a:solidFill>
                  <a:srgbClr val="255375"/>
                </a:solidFill>
                <a:latin typeface="Arial MT"/>
                <a:cs typeface="Arial MT"/>
              </a:rPr>
              <a:t> </a:t>
            </a:r>
            <a:r>
              <a:rPr sz="1150" spc="-61">
                <a:solidFill>
                  <a:srgbClr val="255375"/>
                </a:solidFill>
                <a:latin typeface="Arial MT"/>
                <a:cs typeface="Arial MT"/>
              </a:rPr>
              <a:t>active</a:t>
            </a:r>
            <a:r>
              <a:rPr sz="1150" spc="-30">
                <a:solidFill>
                  <a:srgbClr val="255375"/>
                </a:solidFill>
                <a:latin typeface="Arial MT"/>
                <a:cs typeface="Arial MT"/>
              </a:rPr>
              <a:t> </a:t>
            </a:r>
            <a:r>
              <a:rPr sz="1150" spc="-61">
                <a:solidFill>
                  <a:srgbClr val="255375"/>
                </a:solidFill>
                <a:latin typeface="Arial MT"/>
                <a:cs typeface="Arial MT"/>
              </a:rPr>
              <a:t>people</a:t>
            </a:r>
            <a:r>
              <a:rPr sz="1150" spc="-30">
                <a:solidFill>
                  <a:srgbClr val="255375"/>
                </a:solidFill>
                <a:latin typeface="Arial MT"/>
                <a:cs typeface="Arial MT"/>
              </a:rPr>
              <a:t> </a:t>
            </a:r>
            <a:r>
              <a:rPr sz="1150" spc="-91">
                <a:solidFill>
                  <a:srgbClr val="255375"/>
                </a:solidFill>
                <a:latin typeface="Arial MT"/>
                <a:cs typeface="Arial MT"/>
              </a:rPr>
              <a:t>(150+</a:t>
            </a:r>
            <a:r>
              <a:rPr sz="1150" spc="-30">
                <a:solidFill>
                  <a:srgbClr val="255375"/>
                </a:solidFill>
                <a:latin typeface="Arial MT"/>
                <a:cs typeface="Arial MT"/>
              </a:rPr>
              <a:t> </a:t>
            </a:r>
            <a:r>
              <a:rPr sz="1150" spc="-42">
                <a:solidFill>
                  <a:srgbClr val="255375"/>
                </a:solidFill>
                <a:latin typeface="Arial MT"/>
                <a:cs typeface="Arial MT"/>
              </a:rPr>
              <a:t>minutes</a:t>
            </a:r>
            <a:r>
              <a:rPr sz="1150" spc="-24">
                <a:solidFill>
                  <a:srgbClr val="255375"/>
                </a:solidFill>
                <a:latin typeface="Arial MT"/>
                <a:cs typeface="Arial MT"/>
              </a:rPr>
              <a:t> </a:t>
            </a:r>
            <a:r>
              <a:rPr sz="1150" spc="-36">
                <a:solidFill>
                  <a:srgbClr val="255375"/>
                </a:solidFill>
                <a:latin typeface="Arial MT"/>
                <a:cs typeface="Arial MT"/>
              </a:rPr>
              <a:t>per</a:t>
            </a:r>
            <a:r>
              <a:rPr sz="1150" spc="-30">
                <a:solidFill>
                  <a:srgbClr val="255375"/>
                </a:solidFill>
                <a:latin typeface="Arial MT"/>
                <a:cs typeface="Arial MT"/>
              </a:rPr>
              <a:t> </a:t>
            </a:r>
            <a:r>
              <a:rPr sz="1150" spc="-79">
                <a:solidFill>
                  <a:srgbClr val="255375"/>
                </a:solidFill>
                <a:latin typeface="Arial MT"/>
                <a:cs typeface="Arial MT"/>
              </a:rPr>
              <a:t>week)</a:t>
            </a:r>
            <a:r>
              <a:rPr sz="1150" spc="-30">
                <a:solidFill>
                  <a:srgbClr val="255375"/>
                </a:solidFill>
                <a:latin typeface="Arial MT"/>
                <a:cs typeface="Arial MT"/>
              </a:rPr>
              <a:t> </a:t>
            </a:r>
            <a:r>
              <a:rPr sz="1150" spc="-48">
                <a:solidFill>
                  <a:srgbClr val="255375"/>
                </a:solidFill>
                <a:latin typeface="Arial MT"/>
                <a:cs typeface="Arial MT"/>
              </a:rPr>
              <a:t>over</a:t>
            </a:r>
            <a:r>
              <a:rPr sz="1150" spc="-30">
                <a:solidFill>
                  <a:srgbClr val="255375"/>
                </a:solidFill>
                <a:latin typeface="Arial MT"/>
                <a:cs typeface="Arial MT"/>
              </a:rPr>
              <a:t> </a:t>
            </a:r>
            <a:r>
              <a:rPr sz="1150" spc="-24">
                <a:solidFill>
                  <a:srgbClr val="255375"/>
                </a:solidFill>
                <a:latin typeface="Arial MT"/>
                <a:cs typeface="Arial MT"/>
              </a:rPr>
              <a:t>total</a:t>
            </a:r>
            <a:r>
              <a:rPr sz="1150" spc="-30">
                <a:solidFill>
                  <a:srgbClr val="255375"/>
                </a:solidFill>
                <a:latin typeface="Arial MT"/>
                <a:cs typeface="Arial MT"/>
              </a:rPr>
              <a:t> </a:t>
            </a:r>
            <a:r>
              <a:rPr sz="1150" spc="-36">
                <a:solidFill>
                  <a:srgbClr val="255375"/>
                </a:solidFill>
                <a:latin typeface="Arial MT"/>
                <a:cs typeface="Arial MT"/>
              </a:rPr>
              <a:t>number</a:t>
            </a:r>
            <a:r>
              <a:rPr sz="1150" spc="-24">
                <a:solidFill>
                  <a:srgbClr val="255375"/>
                </a:solidFill>
                <a:latin typeface="Arial MT"/>
                <a:cs typeface="Arial MT"/>
              </a:rPr>
              <a:t> </a:t>
            </a:r>
            <a:r>
              <a:rPr sz="1150" spc="-30">
                <a:solidFill>
                  <a:srgbClr val="255375"/>
                </a:solidFill>
                <a:latin typeface="Arial MT"/>
                <a:cs typeface="Arial MT"/>
              </a:rPr>
              <a:t>of </a:t>
            </a:r>
            <a:r>
              <a:rPr sz="1150" spc="-42">
                <a:solidFill>
                  <a:srgbClr val="255375"/>
                </a:solidFill>
                <a:latin typeface="Arial MT"/>
                <a:cs typeface="Arial MT"/>
              </a:rPr>
              <a:t>leisure</a:t>
            </a:r>
            <a:r>
              <a:rPr sz="1150" spc="-36">
                <a:solidFill>
                  <a:srgbClr val="255375"/>
                </a:solidFill>
                <a:latin typeface="Arial MT"/>
                <a:cs typeface="Arial MT"/>
              </a:rPr>
              <a:t> </a:t>
            </a:r>
            <a:r>
              <a:rPr sz="1150" spc="-48">
                <a:solidFill>
                  <a:srgbClr val="255375"/>
                </a:solidFill>
                <a:latin typeface="Arial MT"/>
                <a:cs typeface="Arial MT"/>
              </a:rPr>
              <a:t>centre</a:t>
            </a:r>
            <a:r>
              <a:rPr sz="1150" spc="-30">
                <a:solidFill>
                  <a:srgbClr val="255375"/>
                </a:solidFill>
                <a:latin typeface="Arial MT"/>
                <a:cs typeface="Arial MT"/>
              </a:rPr>
              <a:t> </a:t>
            </a:r>
            <a:r>
              <a:rPr sz="1150" spc="-61">
                <a:solidFill>
                  <a:srgbClr val="255375"/>
                </a:solidFill>
                <a:latin typeface="Arial MT"/>
                <a:cs typeface="Arial MT"/>
              </a:rPr>
              <a:t>users</a:t>
            </a:r>
            <a:r>
              <a:rPr sz="1150" spc="-30">
                <a:solidFill>
                  <a:srgbClr val="255375"/>
                </a:solidFill>
                <a:latin typeface="Arial MT"/>
                <a:cs typeface="Arial MT"/>
              </a:rPr>
              <a:t> </a:t>
            </a:r>
            <a:r>
              <a:rPr sz="1150">
                <a:solidFill>
                  <a:srgbClr val="255375"/>
                </a:solidFill>
                <a:latin typeface="Arial MT"/>
                <a:cs typeface="Arial MT"/>
              </a:rPr>
              <a:t>for</a:t>
            </a:r>
            <a:r>
              <a:rPr sz="1150" spc="-36">
                <a:solidFill>
                  <a:srgbClr val="255375"/>
                </a:solidFill>
                <a:latin typeface="Arial MT"/>
                <a:cs typeface="Arial MT"/>
              </a:rPr>
              <a:t> </a:t>
            </a:r>
            <a:r>
              <a:rPr sz="1150" spc="-85">
                <a:solidFill>
                  <a:srgbClr val="255375"/>
                </a:solidFill>
                <a:latin typeface="Arial MT"/>
                <a:cs typeface="Arial MT"/>
              </a:rPr>
              <a:t>each</a:t>
            </a:r>
            <a:r>
              <a:rPr sz="1150" spc="-30">
                <a:solidFill>
                  <a:srgbClr val="255375"/>
                </a:solidFill>
                <a:latin typeface="Arial MT"/>
                <a:cs typeface="Arial MT"/>
              </a:rPr>
              <a:t> month </a:t>
            </a:r>
            <a:r>
              <a:rPr sz="1150" spc="-24">
                <a:solidFill>
                  <a:srgbClr val="255375"/>
                </a:solidFill>
                <a:latin typeface="Arial MT"/>
                <a:cs typeface="Arial MT"/>
              </a:rPr>
              <a:t>within</a:t>
            </a:r>
            <a:r>
              <a:rPr sz="1150" spc="-36">
                <a:solidFill>
                  <a:srgbClr val="255375"/>
                </a:solidFill>
                <a:latin typeface="Arial MT"/>
                <a:cs typeface="Arial MT"/>
              </a:rPr>
              <a:t> the</a:t>
            </a:r>
            <a:r>
              <a:rPr sz="1150" spc="-30">
                <a:solidFill>
                  <a:srgbClr val="255375"/>
                </a:solidFill>
                <a:latin typeface="Arial MT"/>
                <a:cs typeface="Arial MT"/>
              </a:rPr>
              <a:t> </a:t>
            </a:r>
            <a:r>
              <a:rPr sz="1150" spc="-67">
                <a:solidFill>
                  <a:srgbClr val="255375"/>
                </a:solidFill>
                <a:latin typeface="Arial MT"/>
                <a:cs typeface="Arial MT"/>
              </a:rPr>
              <a:t>selected</a:t>
            </a:r>
            <a:r>
              <a:rPr sz="1150" spc="-30">
                <a:solidFill>
                  <a:srgbClr val="255375"/>
                </a:solidFill>
                <a:latin typeface="Arial MT"/>
                <a:cs typeface="Arial MT"/>
              </a:rPr>
              <a:t> </a:t>
            </a:r>
            <a:r>
              <a:rPr sz="1150" spc="-24">
                <a:solidFill>
                  <a:srgbClr val="255375"/>
                </a:solidFill>
                <a:latin typeface="Arial MT"/>
                <a:cs typeface="Arial MT"/>
              </a:rPr>
              <a:t>time</a:t>
            </a:r>
            <a:r>
              <a:rPr sz="1150" spc="-36">
                <a:solidFill>
                  <a:srgbClr val="255375"/>
                </a:solidFill>
                <a:latin typeface="Arial MT"/>
                <a:cs typeface="Arial MT"/>
              </a:rPr>
              <a:t> period</a:t>
            </a:r>
            <a:r>
              <a:rPr sz="1150" spc="-30">
                <a:solidFill>
                  <a:srgbClr val="255375"/>
                </a:solidFill>
                <a:latin typeface="Arial MT"/>
                <a:cs typeface="Arial MT"/>
              </a:rPr>
              <a:t> </a:t>
            </a:r>
            <a:r>
              <a:rPr sz="1150" spc="-61">
                <a:solidFill>
                  <a:srgbClr val="255375"/>
                </a:solidFill>
                <a:latin typeface="Arial MT"/>
                <a:cs typeface="Arial MT"/>
              </a:rPr>
              <a:t>is</a:t>
            </a:r>
            <a:r>
              <a:rPr sz="1150" spc="-30">
                <a:solidFill>
                  <a:srgbClr val="255375"/>
                </a:solidFill>
                <a:latin typeface="Arial MT"/>
                <a:cs typeface="Arial MT"/>
              </a:rPr>
              <a:t> </a:t>
            </a:r>
            <a:r>
              <a:rPr sz="1150" spc="-61">
                <a:solidFill>
                  <a:srgbClr val="255375"/>
                </a:solidFill>
                <a:latin typeface="Arial MT"/>
                <a:cs typeface="Arial MT"/>
              </a:rPr>
              <a:t>compared</a:t>
            </a:r>
            <a:r>
              <a:rPr sz="1150" spc="-36">
                <a:solidFill>
                  <a:srgbClr val="255375"/>
                </a:solidFill>
                <a:latin typeface="Arial MT"/>
                <a:cs typeface="Arial MT"/>
              </a:rPr>
              <a:t> </a:t>
            </a:r>
            <a:r>
              <a:rPr sz="1150" spc="-24">
                <a:solidFill>
                  <a:srgbClr val="255375"/>
                </a:solidFill>
                <a:latin typeface="Arial MT"/>
                <a:cs typeface="Arial MT"/>
              </a:rPr>
              <a:t>with</a:t>
            </a:r>
            <a:r>
              <a:rPr sz="1150" spc="-30">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79">
                <a:solidFill>
                  <a:srgbClr val="255375"/>
                </a:solidFill>
                <a:latin typeface="Arial MT"/>
                <a:cs typeface="Arial MT"/>
              </a:rPr>
              <a:t>same</a:t>
            </a:r>
            <a:r>
              <a:rPr sz="1150" spc="-36">
                <a:solidFill>
                  <a:srgbClr val="255375"/>
                </a:solidFill>
                <a:latin typeface="Arial MT"/>
                <a:cs typeface="Arial MT"/>
              </a:rPr>
              <a:t> </a:t>
            </a:r>
            <a:r>
              <a:rPr sz="1150" spc="-24">
                <a:solidFill>
                  <a:srgbClr val="255375"/>
                </a:solidFill>
                <a:latin typeface="Arial MT"/>
                <a:cs typeface="Arial MT"/>
              </a:rPr>
              <a:t>time </a:t>
            </a:r>
            <a:r>
              <a:rPr sz="1150" spc="-36">
                <a:solidFill>
                  <a:srgbClr val="255375"/>
                </a:solidFill>
                <a:latin typeface="Arial MT"/>
                <a:cs typeface="Arial MT"/>
              </a:rPr>
              <a:t>period</a:t>
            </a:r>
            <a:r>
              <a:rPr sz="1150" spc="-42">
                <a:solidFill>
                  <a:srgbClr val="255375"/>
                </a:solidFill>
                <a:latin typeface="Arial MT"/>
                <a:cs typeface="Arial MT"/>
              </a:rPr>
              <a:t> </a:t>
            </a:r>
            <a:r>
              <a:rPr sz="1150" spc="-24">
                <a:solidFill>
                  <a:srgbClr val="255375"/>
                </a:solidFill>
                <a:latin typeface="Arial MT"/>
                <a:cs typeface="Arial MT"/>
              </a:rPr>
              <a:t>in</a:t>
            </a:r>
            <a:r>
              <a:rPr sz="1150" spc="-36">
                <a:solidFill>
                  <a:srgbClr val="255375"/>
                </a:solidFill>
                <a:latin typeface="Arial MT"/>
                <a:cs typeface="Arial MT"/>
              </a:rPr>
              <a:t> the </a:t>
            </a:r>
            <a:r>
              <a:rPr sz="1150" spc="-54">
                <a:solidFill>
                  <a:srgbClr val="255375"/>
                </a:solidFill>
                <a:latin typeface="Arial MT"/>
                <a:cs typeface="Arial MT"/>
              </a:rPr>
              <a:t>benchmark</a:t>
            </a:r>
            <a:r>
              <a:rPr sz="1150" spc="-36">
                <a:solidFill>
                  <a:srgbClr val="255375"/>
                </a:solidFill>
                <a:latin typeface="Arial MT"/>
                <a:cs typeface="Arial MT"/>
              </a:rPr>
              <a:t> </a:t>
            </a:r>
            <a:r>
              <a:rPr sz="1150" spc="-12">
                <a:solidFill>
                  <a:srgbClr val="255375"/>
                </a:solidFill>
                <a:latin typeface="Arial MT"/>
                <a:cs typeface="Arial MT"/>
              </a:rPr>
              <a:t>year.</a:t>
            </a:r>
            <a:endParaRPr sz="1150">
              <a:latin typeface="Arial MT"/>
              <a:cs typeface="Arial MT"/>
            </a:endParaRPr>
          </a:p>
        </p:txBody>
      </p:sp>
      <p:sp>
        <p:nvSpPr>
          <p:cNvPr id="81" name="object 81"/>
          <p:cNvSpPr txBox="1"/>
          <p:nvPr/>
        </p:nvSpPr>
        <p:spPr>
          <a:xfrm>
            <a:off x="1935262" y="4519201"/>
            <a:ext cx="1670676" cy="118544"/>
          </a:xfrm>
          <a:prstGeom prst="rect">
            <a:avLst/>
          </a:prstGeom>
        </p:spPr>
        <p:txBody>
          <a:bodyPr vert="horz" wrap="square" lIns="0" tIns="57663" rIns="0" bIns="0" rtlCol="0">
            <a:spAutoFit/>
          </a:bodyPr>
          <a:lstStyle/>
          <a:p>
            <a:pPr marL="514366" marR="6151" indent="-499758">
              <a:lnSpc>
                <a:spcPct val="77600"/>
              </a:lnSpc>
              <a:spcBef>
                <a:spcPts val="454"/>
              </a:spcBef>
            </a:pPr>
            <a:r>
              <a:rPr sz="1271" spc="-24">
                <a:solidFill>
                  <a:srgbClr val="FFFFFF"/>
                </a:solidFill>
                <a:latin typeface="Arial MT"/>
                <a:cs typeface="Arial MT"/>
              </a:rPr>
              <a:t>PHYSICAL</a:t>
            </a:r>
            <a:r>
              <a:rPr sz="1271">
                <a:solidFill>
                  <a:srgbClr val="FFFFFF"/>
                </a:solidFill>
                <a:latin typeface="Arial MT"/>
                <a:cs typeface="Arial MT"/>
              </a:rPr>
              <a:t> &amp; </a:t>
            </a:r>
            <a:r>
              <a:rPr sz="1271" spc="-12">
                <a:solidFill>
                  <a:srgbClr val="FFFFFF"/>
                </a:solidFill>
                <a:latin typeface="Arial MT"/>
                <a:cs typeface="Arial MT"/>
              </a:rPr>
              <a:t>MENTAL HEALTH</a:t>
            </a:r>
            <a:endParaRPr sz="1271">
              <a:latin typeface="Arial MT"/>
              <a:cs typeface="Arial MT"/>
            </a:endParaRPr>
          </a:p>
        </p:txBody>
      </p:sp>
      <p:sp>
        <p:nvSpPr>
          <p:cNvPr id="85" name="object 85"/>
          <p:cNvSpPr txBox="1"/>
          <p:nvPr/>
        </p:nvSpPr>
        <p:spPr>
          <a:xfrm>
            <a:off x="2480062" y="4896077"/>
            <a:ext cx="578163" cy="168205"/>
          </a:xfrm>
          <a:prstGeom prst="rect">
            <a:avLst/>
          </a:prstGeom>
        </p:spPr>
        <p:txBody>
          <a:bodyPr vert="horz" wrap="square" lIns="0" tIns="19221" rIns="0" bIns="0" rtlCol="0">
            <a:spAutoFit/>
          </a:bodyPr>
          <a:lstStyle/>
          <a:p>
            <a:pPr marL="15377">
              <a:lnSpc>
                <a:spcPct val="100000"/>
              </a:lnSpc>
              <a:spcBef>
                <a:spcPts val="151"/>
              </a:spcBef>
            </a:pPr>
            <a:r>
              <a:rPr sz="1816" spc="-48">
                <a:solidFill>
                  <a:srgbClr val="FFFFFF"/>
                </a:solidFill>
                <a:latin typeface="Arial MT"/>
                <a:cs typeface="Arial MT"/>
              </a:rPr>
              <a:t>1,033</a:t>
            </a:r>
            <a:endParaRPr sz="1816">
              <a:latin typeface="Arial MT"/>
              <a:cs typeface="Arial MT"/>
            </a:endParaRPr>
          </a:p>
        </p:txBody>
      </p:sp>
      <p:sp>
        <p:nvSpPr>
          <p:cNvPr id="82" name="object 82"/>
          <p:cNvSpPr txBox="1"/>
          <p:nvPr/>
        </p:nvSpPr>
        <p:spPr>
          <a:xfrm>
            <a:off x="4483806" y="4519201"/>
            <a:ext cx="1000253" cy="204337"/>
          </a:xfrm>
          <a:prstGeom prst="rect">
            <a:avLst/>
          </a:prstGeom>
        </p:spPr>
        <p:txBody>
          <a:bodyPr vert="horz" wrap="square" lIns="0" tIns="57663" rIns="0" bIns="0" rtlCol="0">
            <a:spAutoFit/>
          </a:bodyPr>
          <a:lstStyle/>
          <a:p>
            <a:pPr marL="20759" marR="6151" indent="-6151">
              <a:lnSpc>
                <a:spcPct val="77600"/>
              </a:lnSpc>
              <a:spcBef>
                <a:spcPts val="454"/>
              </a:spcBef>
            </a:pPr>
            <a:r>
              <a:rPr sz="1271" spc="-36">
                <a:solidFill>
                  <a:srgbClr val="FFFFFF"/>
                </a:solidFill>
                <a:latin typeface="Arial MT"/>
                <a:cs typeface="Arial MT"/>
              </a:rPr>
              <a:t>SUBJECTIVE </a:t>
            </a:r>
            <a:r>
              <a:rPr sz="1271" spc="-12">
                <a:solidFill>
                  <a:srgbClr val="FFFFFF"/>
                </a:solidFill>
                <a:latin typeface="Arial MT"/>
                <a:cs typeface="Arial MT"/>
              </a:rPr>
              <a:t>WELLBEING</a:t>
            </a:r>
            <a:endParaRPr sz="1271">
              <a:latin typeface="Arial MT"/>
              <a:cs typeface="Arial MT"/>
            </a:endParaRPr>
          </a:p>
        </p:txBody>
      </p:sp>
      <p:sp>
        <p:nvSpPr>
          <p:cNvPr id="89" name="object 86">
            <a:extLst>
              <a:ext uri="{FF2B5EF4-FFF2-40B4-BE49-F238E27FC236}">
                <a16:creationId xmlns:a16="http://schemas.microsoft.com/office/drawing/2014/main" id="{6F57F482-E2B3-6E13-F5B9-BB6E8A52B488}"/>
              </a:ext>
            </a:extLst>
          </p:cNvPr>
          <p:cNvSpPr txBox="1"/>
          <p:nvPr/>
        </p:nvSpPr>
        <p:spPr>
          <a:xfrm>
            <a:off x="4471687" y="4904718"/>
            <a:ext cx="1026870" cy="325491"/>
          </a:xfrm>
          <a:prstGeom prst="rect">
            <a:avLst/>
          </a:prstGeom>
        </p:spPr>
        <p:txBody>
          <a:bodyPr vert="horz" wrap="square" lIns="0" tIns="19221" rIns="0" bIns="0" rtlCol="0">
            <a:spAutoFit/>
          </a:bodyPr>
          <a:lstStyle/>
          <a:p>
            <a:pPr marL="341373">
              <a:lnSpc>
                <a:spcPct val="100000"/>
              </a:lnSpc>
              <a:spcBef>
                <a:spcPts val="151"/>
              </a:spcBef>
              <a:tabLst>
                <a:tab pos="2573368" algn="l"/>
                <a:tab pos="4767688" algn="l"/>
              </a:tabLst>
            </a:pPr>
            <a:r>
              <a:rPr sz="1816" spc="85">
                <a:solidFill>
                  <a:srgbClr val="FFFFFF"/>
                </a:solidFill>
                <a:latin typeface="Arial MT"/>
                <a:cs typeface="Arial MT"/>
              </a:rPr>
              <a:t>548</a:t>
            </a:r>
            <a:r>
              <a:rPr sz="1816">
                <a:solidFill>
                  <a:srgbClr val="FFFFFF"/>
                </a:solidFill>
                <a:latin typeface="Arial MT"/>
                <a:cs typeface="Arial MT"/>
              </a:rPr>
              <a:t>	</a:t>
            </a:r>
            <a:endParaRPr sz="1816">
              <a:latin typeface="Arial MT"/>
              <a:cs typeface="Arial MT"/>
            </a:endParaRPr>
          </a:p>
        </p:txBody>
      </p:sp>
      <p:sp>
        <p:nvSpPr>
          <p:cNvPr id="83" name="object 83"/>
          <p:cNvSpPr txBox="1"/>
          <p:nvPr/>
        </p:nvSpPr>
        <p:spPr>
          <a:xfrm>
            <a:off x="6571756" y="4519201"/>
            <a:ext cx="1248587" cy="204337"/>
          </a:xfrm>
          <a:prstGeom prst="rect">
            <a:avLst/>
          </a:prstGeom>
        </p:spPr>
        <p:txBody>
          <a:bodyPr vert="horz" wrap="square" lIns="0" tIns="57663" rIns="0" bIns="0" rtlCol="0">
            <a:spAutoFit/>
          </a:bodyPr>
          <a:lstStyle/>
          <a:p>
            <a:pPr marL="15377" marR="6151" indent="134550">
              <a:lnSpc>
                <a:spcPct val="77600"/>
              </a:lnSpc>
              <a:spcBef>
                <a:spcPts val="454"/>
              </a:spcBef>
            </a:pPr>
            <a:r>
              <a:rPr sz="1271" spc="-12">
                <a:solidFill>
                  <a:srgbClr val="FFFFFF"/>
                </a:solidFill>
                <a:latin typeface="Arial MT"/>
                <a:cs typeface="Arial MT"/>
              </a:rPr>
              <a:t>INDIVIDUAL DEVELOPMENT</a:t>
            </a:r>
            <a:endParaRPr sz="1271">
              <a:latin typeface="Arial MT"/>
              <a:cs typeface="Arial MT"/>
            </a:endParaRPr>
          </a:p>
        </p:txBody>
      </p:sp>
      <p:sp>
        <p:nvSpPr>
          <p:cNvPr id="91" name="TextBox 90">
            <a:extLst>
              <a:ext uri="{FF2B5EF4-FFF2-40B4-BE49-F238E27FC236}">
                <a16:creationId xmlns:a16="http://schemas.microsoft.com/office/drawing/2014/main" id="{92F358A3-DE61-E45B-C758-105841948578}"/>
              </a:ext>
            </a:extLst>
          </p:cNvPr>
          <p:cNvSpPr txBox="1"/>
          <p:nvPr/>
        </p:nvSpPr>
        <p:spPr>
          <a:xfrm>
            <a:off x="6807510" y="4911327"/>
            <a:ext cx="710756" cy="369332"/>
          </a:xfrm>
          <a:prstGeom prst="rect">
            <a:avLst/>
          </a:prstGeom>
          <a:noFill/>
        </p:spPr>
        <p:txBody>
          <a:bodyPr wrap="square">
            <a:spAutoFit/>
          </a:bodyPr>
          <a:lstStyle/>
          <a:p>
            <a:r>
              <a:rPr lang="en-GB" spc="-30">
                <a:solidFill>
                  <a:srgbClr val="FFFFFF"/>
                </a:solidFill>
                <a:latin typeface="Arial MT"/>
                <a:cs typeface="Arial MT"/>
              </a:rPr>
              <a:t>222</a:t>
            </a:r>
            <a:endParaRPr lang="en-GB"/>
          </a:p>
        </p:txBody>
      </p:sp>
      <p:sp>
        <p:nvSpPr>
          <p:cNvPr id="84" name="object 84"/>
          <p:cNvSpPr txBox="1"/>
          <p:nvPr/>
        </p:nvSpPr>
        <p:spPr>
          <a:xfrm>
            <a:off x="8530146" y="4600153"/>
            <a:ext cx="1782157" cy="118327"/>
          </a:xfrm>
          <a:prstGeom prst="rect">
            <a:avLst/>
          </a:prstGeom>
        </p:spPr>
        <p:txBody>
          <a:bodyPr vert="horz" wrap="square" lIns="0" tIns="14608" rIns="0" bIns="0" rtlCol="0">
            <a:spAutoFit/>
          </a:bodyPr>
          <a:lstStyle/>
          <a:p>
            <a:pPr marL="15377">
              <a:lnSpc>
                <a:spcPct val="100000"/>
              </a:lnSpc>
              <a:spcBef>
                <a:spcPts val="115"/>
              </a:spcBef>
            </a:pPr>
            <a:r>
              <a:rPr sz="1271">
                <a:solidFill>
                  <a:srgbClr val="FFFFFF"/>
                </a:solidFill>
                <a:latin typeface="Arial MT"/>
                <a:cs typeface="Arial MT"/>
              </a:rPr>
              <a:t>SOCIAL</a:t>
            </a:r>
            <a:r>
              <a:rPr sz="1271" spc="-36">
                <a:solidFill>
                  <a:srgbClr val="FFFFFF"/>
                </a:solidFill>
                <a:latin typeface="Arial MT"/>
                <a:cs typeface="Arial MT"/>
              </a:rPr>
              <a:t> </a:t>
            </a:r>
            <a:r>
              <a:rPr sz="1271">
                <a:solidFill>
                  <a:srgbClr val="FFFFFF"/>
                </a:solidFill>
                <a:latin typeface="Arial MT"/>
                <a:cs typeface="Arial MT"/>
              </a:rPr>
              <a:t>&amp;</a:t>
            </a:r>
            <a:r>
              <a:rPr sz="1271" spc="-36">
                <a:solidFill>
                  <a:srgbClr val="FFFFFF"/>
                </a:solidFill>
                <a:latin typeface="Arial MT"/>
                <a:cs typeface="Arial MT"/>
              </a:rPr>
              <a:t> </a:t>
            </a:r>
            <a:r>
              <a:rPr sz="1271">
                <a:solidFill>
                  <a:srgbClr val="FFFFFF"/>
                </a:solidFill>
                <a:latin typeface="Arial MT"/>
                <a:cs typeface="Arial MT"/>
              </a:rPr>
              <a:t>COMM.</a:t>
            </a:r>
            <a:r>
              <a:rPr sz="1271" spc="-30">
                <a:solidFill>
                  <a:srgbClr val="FFFFFF"/>
                </a:solidFill>
                <a:latin typeface="Arial MT"/>
                <a:cs typeface="Arial MT"/>
              </a:rPr>
              <a:t> </a:t>
            </a:r>
            <a:r>
              <a:rPr sz="1271" spc="-24">
                <a:solidFill>
                  <a:srgbClr val="FFFFFF"/>
                </a:solidFill>
                <a:latin typeface="Arial MT"/>
                <a:cs typeface="Arial MT"/>
              </a:rPr>
              <a:t>DEV.</a:t>
            </a:r>
            <a:endParaRPr sz="1271">
              <a:latin typeface="Arial MT"/>
              <a:cs typeface="Arial MT"/>
            </a:endParaRPr>
          </a:p>
        </p:txBody>
      </p:sp>
      <p:sp>
        <p:nvSpPr>
          <p:cNvPr id="97" name="TextBox 96">
            <a:extLst>
              <a:ext uri="{FF2B5EF4-FFF2-40B4-BE49-F238E27FC236}">
                <a16:creationId xmlns:a16="http://schemas.microsoft.com/office/drawing/2014/main" id="{8F1D86A9-BCFF-B653-36AA-A31CDE26C411}"/>
              </a:ext>
            </a:extLst>
          </p:cNvPr>
          <p:cNvSpPr txBox="1"/>
          <p:nvPr/>
        </p:nvSpPr>
        <p:spPr>
          <a:xfrm>
            <a:off x="9130261" y="4879286"/>
            <a:ext cx="1804306" cy="369332"/>
          </a:xfrm>
          <a:prstGeom prst="rect">
            <a:avLst/>
          </a:prstGeom>
          <a:noFill/>
        </p:spPr>
        <p:txBody>
          <a:bodyPr wrap="square">
            <a:spAutoFit/>
          </a:bodyPr>
          <a:lstStyle/>
          <a:p>
            <a:r>
              <a:rPr lang="en-GB" spc="85">
                <a:solidFill>
                  <a:srgbClr val="FFFFFF"/>
                </a:solidFill>
                <a:latin typeface="Arial MT"/>
                <a:cs typeface="Arial MT"/>
              </a:rPr>
              <a:t>548</a:t>
            </a:r>
            <a:endParaRPr lang="en-GB"/>
          </a:p>
        </p:txBody>
      </p:sp>
      <p:sp>
        <p:nvSpPr>
          <p:cNvPr id="87" name="object 87"/>
          <p:cNvSpPr txBox="1"/>
          <p:nvPr/>
        </p:nvSpPr>
        <p:spPr>
          <a:xfrm>
            <a:off x="1564653" y="5652530"/>
            <a:ext cx="2652478" cy="118327"/>
          </a:xfrm>
          <a:prstGeom prst="rect">
            <a:avLst/>
          </a:prstGeom>
        </p:spPr>
        <p:txBody>
          <a:bodyPr vert="horz" wrap="square" lIns="0" tIns="14608" rIns="0" bIns="0" rtlCol="0">
            <a:spAutoFit/>
          </a:bodyPr>
          <a:lstStyle/>
          <a:p>
            <a:pPr marL="15377">
              <a:lnSpc>
                <a:spcPct val="100000"/>
              </a:lnSpc>
              <a:spcBef>
                <a:spcPts val="115"/>
              </a:spcBef>
            </a:pPr>
            <a:r>
              <a:rPr sz="1271" i="1" spc="-12">
                <a:solidFill>
                  <a:srgbClr val="FFFFFF"/>
                </a:solidFill>
                <a:latin typeface="Arial"/>
                <a:cs typeface="Arial"/>
              </a:rPr>
              <a:t>SV</a:t>
            </a:r>
            <a:r>
              <a:rPr sz="1271" i="1" spc="-67">
                <a:solidFill>
                  <a:srgbClr val="FFFFFF"/>
                </a:solidFill>
                <a:latin typeface="Arial"/>
                <a:cs typeface="Arial"/>
              </a:rPr>
              <a:t> </a:t>
            </a:r>
            <a:r>
              <a:rPr sz="1271" i="1" spc="-12">
                <a:solidFill>
                  <a:srgbClr val="FFFFFF"/>
                </a:solidFill>
                <a:latin typeface="Arial"/>
                <a:cs typeface="Arial"/>
              </a:rPr>
              <a:t>PARTICIPANTS</a:t>
            </a:r>
            <a:r>
              <a:rPr sz="1271" i="1" spc="-54">
                <a:solidFill>
                  <a:srgbClr val="FFFFFF"/>
                </a:solidFill>
                <a:latin typeface="Arial"/>
                <a:cs typeface="Arial"/>
              </a:rPr>
              <a:t> </a:t>
            </a:r>
            <a:r>
              <a:rPr sz="1271" i="1" spc="-36">
                <a:solidFill>
                  <a:srgbClr val="FFFFFF"/>
                </a:solidFill>
                <a:latin typeface="Arial"/>
                <a:cs typeface="Arial"/>
              </a:rPr>
              <a:t>PER</a:t>
            </a:r>
            <a:r>
              <a:rPr sz="1271" i="1" spc="-54">
                <a:solidFill>
                  <a:srgbClr val="FFFFFF"/>
                </a:solidFill>
                <a:latin typeface="Arial"/>
                <a:cs typeface="Arial"/>
              </a:rPr>
              <a:t> </a:t>
            </a:r>
            <a:r>
              <a:rPr sz="1271" i="1" spc="-12">
                <a:solidFill>
                  <a:srgbClr val="FFFFFF"/>
                </a:solidFill>
                <a:latin typeface="Arial"/>
                <a:cs typeface="Arial"/>
              </a:rPr>
              <a:t>OUTCOME</a:t>
            </a:r>
            <a:endParaRPr sz="1271">
              <a:latin typeface="Arial"/>
              <a:cs typeface="Arial"/>
            </a:endParaRPr>
          </a:p>
        </p:txBody>
      </p:sp>
      <p:sp>
        <p:nvSpPr>
          <p:cNvPr id="86" name="object 86"/>
          <p:cNvSpPr txBox="1"/>
          <p:nvPr/>
        </p:nvSpPr>
        <p:spPr>
          <a:xfrm>
            <a:off x="4426165" y="4896076"/>
            <a:ext cx="5953082" cy="558503"/>
          </a:xfrm>
          <a:prstGeom prst="rect">
            <a:avLst/>
          </a:prstGeom>
        </p:spPr>
        <p:txBody>
          <a:bodyPr vert="horz" wrap="square" lIns="0" tIns="19221" rIns="0" bIns="0" rtlCol="0">
            <a:spAutoFit/>
          </a:bodyPr>
          <a:lstStyle/>
          <a:p>
            <a:pPr marL="341373">
              <a:lnSpc>
                <a:spcPct val="100000"/>
              </a:lnSpc>
              <a:spcBef>
                <a:spcPts val="151"/>
              </a:spcBef>
              <a:tabLst>
                <a:tab pos="2573368" algn="l"/>
                <a:tab pos="4767688" algn="l"/>
              </a:tabLst>
            </a:pPr>
            <a:r>
              <a:rPr sz="1816">
                <a:solidFill>
                  <a:srgbClr val="FFFFFF"/>
                </a:solidFill>
                <a:latin typeface="Arial MT"/>
                <a:cs typeface="Arial MT"/>
              </a:rPr>
              <a:t>		</a:t>
            </a:r>
            <a:endParaRPr sz="1816">
              <a:latin typeface="Arial MT"/>
              <a:cs typeface="Arial MT"/>
            </a:endParaRPr>
          </a:p>
          <a:p>
            <a:pPr>
              <a:lnSpc>
                <a:spcPct val="100000"/>
              </a:lnSpc>
              <a:spcBef>
                <a:spcPts val="835"/>
              </a:spcBef>
            </a:pPr>
            <a:endParaRPr sz="1695">
              <a:latin typeface="Arial MT"/>
              <a:cs typeface="Arial MT"/>
            </a:endParaRPr>
          </a:p>
          <a:p>
            <a:pPr marL="15377" marR="6151">
              <a:lnSpc>
                <a:spcPts val="1187"/>
              </a:lnSpc>
            </a:pPr>
            <a:r>
              <a:rPr sz="1150" spc="-54">
                <a:solidFill>
                  <a:srgbClr val="255375"/>
                </a:solidFill>
                <a:latin typeface="Arial MT"/>
                <a:cs typeface="Arial MT"/>
              </a:rPr>
              <a:t>Total</a:t>
            </a:r>
            <a:r>
              <a:rPr sz="1150" spc="-24">
                <a:solidFill>
                  <a:srgbClr val="255375"/>
                </a:solidFill>
                <a:latin typeface="Arial MT"/>
                <a:cs typeface="Arial MT"/>
              </a:rPr>
              <a:t> </a:t>
            </a:r>
            <a:r>
              <a:rPr sz="1150" spc="-36">
                <a:solidFill>
                  <a:srgbClr val="255375"/>
                </a:solidFill>
                <a:latin typeface="Arial MT"/>
                <a:cs typeface="Arial MT"/>
              </a:rPr>
              <a:t>number</a:t>
            </a:r>
            <a:r>
              <a:rPr sz="1150" spc="-18">
                <a:solidFill>
                  <a:srgbClr val="255375"/>
                </a:solidFill>
                <a:latin typeface="Arial MT"/>
                <a:cs typeface="Arial MT"/>
              </a:rPr>
              <a:t> </a:t>
            </a:r>
            <a:r>
              <a:rPr sz="1150" spc="-24">
                <a:solidFill>
                  <a:srgbClr val="255375"/>
                </a:solidFill>
                <a:latin typeface="Arial MT"/>
                <a:cs typeface="Arial MT"/>
              </a:rPr>
              <a:t>of </a:t>
            </a:r>
            <a:r>
              <a:rPr sz="1150" spc="-48">
                <a:solidFill>
                  <a:srgbClr val="255375"/>
                </a:solidFill>
                <a:latin typeface="Arial MT"/>
                <a:cs typeface="Arial MT"/>
              </a:rPr>
              <a:t>unique</a:t>
            </a:r>
            <a:r>
              <a:rPr sz="1150" spc="-18">
                <a:solidFill>
                  <a:srgbClr val="255375"/>
                </a:solidFill>
                <a:latin typeface="Arial MT"/>
                <a:cs typeface="Arial MT"/>
              </a:rPr>
              <a:t> </a:t>
            </a:r>
            <a:r>
              <a:rPr sz="1150" spc="-48">
                <a:solidFill>
                  <a:srgbClr val="255375"/>
                </a:solidFill>
                <a:latin typeface="Arial MT"/>
                <a:cs typeface="Arial MT"/>
              </a:rPr>
              <a:t>individuals</a:t>
            </a:r>
            <a:r>
              <a:rPr sz="1150" spc="-18">
                <a:solidFill>
                  <a:srgbClr val="255375"/>
                </a:solidFill>
                <a:latin typeface="Arial MT"/>
                <a:cs typeface="Arial MT"/>
              </a:rPr>
              <a:t> </a:t>
            </a:r>
            <a:r>
              <a:rPr sz="1150" spc="-61">
                <a:solidFill>
                  <a:srgbClr val="255375"/>
                </a:solidFill>
                <a:latin typeface="Arial MT"/>
                <a:cs typeface="Arial MT"/>
              </a:rPr>
              <a:t>(members</a:t>
            </a:r>
            <a:r>
              <a:rPr sz="1150" spc="-24">
                <a:solidFill>
                  <a:srgbClr val="255375"/>
                </a:solidFill>
                <a:latin typeface="Arial MT"/>
                <a:cs typeface="Arial MT"/>
              </a:rPr>
              <a:t> </a:t>
            </a:r>
            <a:r>
              <a:rPr sz="1150" spc="-61">
                <a:solidFill>
                  <a:srgbClr val="255375"/>
                </a:solidFill>
                <a:latin typeface="Arial MT"/>
                <a:cs typeface="Arial MT"/>
              </a:rPr>
              <a:t>and</a:t>
            </a:r>
            <a:r>
              <a:rPr sz="1150" spc="-18">
                <a:solidFill>
                  <a:srgbClr val="255375"/>
                </a:solidFill>
                <a:latin typeface="Arial MT"/>
                <a:cs typeface="Arial MT"/>
              </a:rPr>
              <a:t> </a:t>
            </a:r>
            <a:r>
              <a:rPr sz="1150" spc="-79">
                <a:solidFill>
                  <a:srgbClr val="255375"/>
                </a:solidFill>
                <a:latin typeface="Arial MT"/>
                <a:cs typeface="Arial MT"/>
              </a:rPr>
              <a:t>casual</a:t>
            </a:r>
            <a:r>
              <a:rPr sz="1150" spc="-18">
                <a:solidFill>
                  <a:srgbClr val="255375"/>
                </a:solidFill>
                <a:latin typeface="Arial MT"/>
                <a:cs typeface="Arial MT"/>
              </a:rPr>
              <a:t> </a:t>
            </a:r>
            <a:r>
              <a:rPr sz="1150" spc="-67">
                <a:solidFill>
                  <a:srgbClr val="255375"/>
                </a:solidFill>
                <a:latin typeface="Arial MT"/>
                <a:cs typeface="Arial MT"/>
              </a:rPr>
              <a:t>users)</a:t>
            </a:r>
            <a:r>
              <a:rPr sz="1150" spc="-24">
                <a:solidFill>
                  <a:srgbClr val="255375"/>
                </a:solidFill>
                <a:latin typeface="Arial MT"/>
                <a:cs typeface="Arial MT"/>
              </a:rPr>
              <a:t> that</a:t>
            </a:r>
            <a:r>
              <a:rPr sz="1150" spc="-18">
                <a:solidFill>
                  <a:srgbClr val="255375"/>
                </a:solidFill>
                <a:latin typeface="Arial MT"/>
                <a:cs typeface="Arial MT"/>
              </a:rPr>
              <a:t> </a:t>
            </a:r>
            <a:r>
              <a:rPr sz="1150" spc="-61">
                <a:solidFill>
                  <a:srgbClr val="255375"/>
                </a:solidFill>
                <a:latin typeface="Arial MT"/>
                <a:cs typeface="Arial MT"/>
              </a:rPr>
              <a:t>generated</a:t>
            </a:r>
            <a:r>
              <a:rPr sz="1150" spc="-24">
                <a:solidFill>
                  <a:srgbClr val="255375"/>
                </a:solidFill>
                <a:latin typeface="Arial MT"/>
                <a:cs typeface="Arial MT"/>
              </a:rPr>
              <a:t> </a:t>
            </a:r>
            <a:r>
              <a:rPr sz="1150" spc="-67">
                <a:solidFill>
                  <a:srgbClr val="255375"/>
                </a:solidFill>
                <a:latin typeface="Arial MT"/>
                <a:cs typeface="Arial MT"/>
              </a:rPr>
              <a:t>social</a:t>
            </a:r>
            <a:r>
              <a:rPr sz="1150" spc="-18">
                <a:solidFill>
                  <a:srgbClr val="255375"/>
                </a:solidFill>
                <a:latin typeface="Arial MT"/>
                <a:cs typeface="Arial MT"/>
              </a:rPr>
              <a:t> </a:t>
            </a:r>
            <a:r>
              <a:rPr sz="1150" spc="-67">
                <a:solidFill>
                  <a:srgbClr val="255375"/>
                </a:solidFill>
                <a:latin typeface="Arial MT"/>
                <a:cs typeface="Arial MT"/>
              </a:rPr>
              <a:t>value</a:t>
            </a:r>
            <a:r>
              <a:rPr sz="1150" spc="-18">
                <a:solidFill>
                  <a:srgbClr val="255375"/>
                </a:solidFill>
                <a:latin typeface="Arial MT"/>
                <a:cs typeface="Arial MT"/>
              </a:rPr>
              <a:t> </a:t>
            </a:r>
            <a:r>
              <a:rPr sz="1150" spc="-24">
                <a:solidFill>
                  <a:srgbClr val="255375"/>
                </a:solidFill>
                <a:latin typeface="Arial MT"/>
                <a:cs typeface="Arial MT"/>
              </a:rPr>
              <a:t>in four </a:t>
            </a:r>
            <a:r>
              <a:rPr sz="1150" spc="-48">
                <a:solidFill>
                  <a:srgbClr val="255375"/>
                </a:solidFill>
                <a:latin typeface="Arial MT"/>
                <a:cs typeface="Arial MT"/>
              </a:rPr>
              <a:t>outcome</a:t>
            </a:r>
            <a:r>
              <a:rPr sz="1150" spc="-12">
                <a:solidFill>
                  <a:srgbClr val="255375"/>
                </a:solidFill>
                <a:latin typeface="Arial MT"/>
                <a:cs typeface="Arial MT"/>
              </a:rPr>
              <a:t> </a:t>
            </a:r>
            <a:r>
              <a:rPr sz="1150" spc="-73">
                <a:solidFill>
                  <a:srgbClr val="255375"/>
                </a:solidFill>
                <a:latin typeface="Arial MT"/>
                <a:cs typeface="Arial MT"/>
              </a:rPr>
              <a:t>areas</a:t>
            </a:r>
            <a:r>
              <a:rPr sz="1150" spc="-12">
                <a:solidFill>
                  <a:srgbClr val="255375"/>
                </a:solidFill>
                <a:latin typeface="Arial MT"/>
                <a:cs typeface="Arial MT"/>
              </a:rPr>
              <a:t> </a:t>
            </a:r>
            <a:r>
              <a:rPr sz="1150" spc="-67">
                <a:solidFill>
                  <a:srgbClr val="255375"/>
                </a:solidFill>
                <a:latin typeface="Arial MT"/>
                <a:cs typeface="Arial MT"/>
              </a:rPr>
              <a:t>-</a:t>
            </a:r>
            <a:r>
              <a:rPr sz="1150" spc="-6">
                <a:solidFill>
                  <a:srgbClr val="255375"/>
                </a:solidFill>
                <a:latin typeface="Arial MT"/>
                <a:cs typeface="Arial MT"/>
              </a:rPr>
              <a:t> </a:t>
            </a:r>
            <a:r>
              <a:rPr sz="1150" spc="-67">
                <a:solidFill>
                  <a:srgbClr val="255375"/>
                </a:solidFill>
                <a:latin typeface="Arial MT"/>
                <a:cs typeface="Arial MT"/>
              </a:rPr>
              <a:t>physical</a:t>
            </a:r>
            <a:r>
              <a:rPr sz="1150" spc="-12">
                <a:solidFill>
                  <a:srgbClr val="255375"/>
                </a:solidFill>
                <a:latin typeface="Arial MT"/>
                <a:cs typeface="Arial MT"/>
              </a:rPr>
              <a:t> </a:t>
            </a:r>
            <a:r>
              <a:rPr sz="1150" spc="-61">
                <a:solidFill>
                  <a:srgbClr val="255375"/>
                </a:solidFill>
                <a:latin typeface="Arial MT"/>
                <a:cs typeface="Arial MT"/>
              </a:rPr>
              <a:t>and</a:t>
            </a:r>
            <a:r>
              <a:rPr sz="1150" spc="-6">
                <a:solidFill>
                  <a:srgbClr val="255375"/>
                </a:solidFill>
                <a:latin typeface="Arial MT"/>
                <a:cs typeface="Arial MT"/>
              </a:rPr>
              <a:t> </a:t>
            </a:r>
            <a:r>
              <a:rPr sz="1150" spc="-42">
                <a:solidFill>
                  <a:srgbClr val="255375"/>
                </a:solidFill>
                <a:latin typeface="Arial MT"/>
                <a:cs typeface="Arial MT"/>
              </a:rPr>
              <a:t>mental</a:t>
            </a:r>
            <a:r>
              <a:rPr sz="1150" spc="-12">
                <a:solidFill>
                  <a:srgbClr val="255375"/>
                </a:solidFill>
                <a:latin typeface="Arial MT"/>
                <a:cs typeface="Arial MT"/>
              </a:rPr>
              <a:t> </a:t>
            </a:r>
            <a:r>
              <a:rPr sz="1150" spc="-48">
                <a:solidFill>
                  <a:srgbClr val="255375"/>
                </a:solidFill>
                <a:latin typeface="Arial MT"/>
                <a:cs typeface="Arial MT"/>
              </a:rPr>
              <a:t>health,</a:t>
            </a:r>
            <a:r>
              <a:rPr sz="1150" spc="-6">
                <a:solidFill>
                  <a:srgbClr val="255375"/>
                </a:solidFill>
                <a:latin typeface="Arial MT"/>
                <a:cs typeface="Arial MT"/>
              </a:rPr>
              <a:t> </a:t>
            </a:r>
            <a:r>
              <a:rPr sz="1150" spc="-61">
                <a:solidFill>
                  <a:srgbClr val="255375"/>
                </a:solidFill>
                <a:latin typeface="Arial MT"/>
                <a:cs typeface="Arial MT"/>
              </a:rPr>
              <a:t>subjective</a:t>
            </a:r>
            <a:r>
              <a:rPr sz="1150" spc="-12">
                <a:solidFill>
                  <a:srgbClr val="255375"/>
                </a:solidFill>
                <a:latin typeface="Arial MT"/>
                <a:cs typeface="Arial MT"/>
              </a:rPr>
              <a:t> </a:t>
            </a:r>
            <a:r>
              <a:rPr sz="1150" spc="-54">
                <a:solidFill>
                  <a:srgbClr val="255375"/>
                </a:solidFill>
                <a:latin typeface="Arial MT"/>
                <a:cs typeface="Arial MT"/>
              </a:rPr>
              <a:t>wellbeing,</a:t>
            </a:r>
            <a:r>
              <a:rPr sz="1150" spc="-6">
                <a:solidFill>
                  <a:srgbClr val="255375"/>
                </a:solidFill>
                <a:latin typeface="Arial MT"/>
                <a:cs typeface="Arial MT"/>
              </a:rPr>
              <a:t> </a:t>
            </a:r>
            <a:r>
              <a:rPr sz="1150" spc="-42">
                <a:solidFill>
                  <a:srgbClr val="255375"/>
                </a:solidFill>
                <a:latin typeface="Arial MT"/>
                <a:cs typeface="Arial MT"/>
              </a:rPr>
              <a:t>individual</a:t>
            </a:r>
            <a:r>
              <a:rPr sz="1150" spc="-12">
                <a:solidFill>
                  <a:srgbClr val="255375"/>
                </a:solidFill>
                <a:latin typeface="Arial MT"/>
                <a:cs typeface="Arial MT"/>
              </a:rPr>
              <a:t> </a:t>
            </a:r>
            <a:r>
              <a:rPr sz="1150" spc="-54">
                <a:solidFill>
                  <a:srgbClr val="255375"/>
                </a:solidFill>
                <a:latin typeface="Arial MT"/>
                <a:cs typeface="Arial MT"/>
              </a:rPr>
              <a:t>development</a:t>
            </a:r>
            <a:r>
              <a:rPr sz="1150" spc="-6">
                <a:solidFill>
                  <a:srgbClr val="255375"/>
                </a:solidFill>
                <a:latin typeface="Arial MT"/>
                <a:cs typeface="Arial MT"/>
              </a:rPr>
              <a:t> </a:t>
            </a:r>
            <a:r>
              <a:rPr sz="1150" spc="-61">
                <a:solidFill>
                  <a:srgbClr val="255375"/>
                </a:solidFill>
                <a:latin typeface="Arial MT"/>
                <a:cs typeface="Arial MT"/>
              </a:rPr>
              <a:t>and</a:t>
            </a:r>
            <a:r>
              <a:rPr sz="1150" spc="-12">
                <a:solidFill>
                  <a:srgbClr val="255375"/>
                </a:solidFill>
                <a:latin typeface="Arial MT"/>
                <a:cs typeface="Arial MT"/>
              </a:rPr>
              <a:t> social </a:t>
            </a:r>
            <a:r>
              <a:rPr sz="1150" spc="-61">
                <a:solidFill>
                  <a:srgbClr val="255375"/>
                </a:solidFill>
                <a:latin typeface="Arial MT"/>
                <a:cs typeface="Arial MT"/>
              </a:rPr>
              <a:t>and</a:t>
            </a:r>
            <a:r>
              <a:rPr sz="1150" spc="-24">
                <a:solidFill>
                  <a:srgbClr val="255375"/>
                </a:solidFill>
                <a:latin typeface="Arial MT"/>
                <a:cs typeface="Arial MT"/>
              </a:rPr>
              <a:t> </a:t>
            </a:r>
            <a:r>
              <a:rPr sz="1150" spc="-42">
                <a:solidFill>
                  <a:srgbClr val="255375"/>
                </a:solidFill>
                <a:latin typeface="Arial MT"/>
                <a:cs typeface="Arial MT"/>
              </a:rPr>
              <a:t>community</a:t>
            </a:r>
            <a:r>
              <a:rPr sz="1150" spc="-18">
                <a:solidFill>
                  <a:srgbClr val="255375"/>
                </a:solidFill>
                <a:latin typeface="Arial MT"/>
                <a:cs typeface="Arial MT"/>
              </a:rPr>
              <a:t> </a:t>
            </a:r>
            <a:r>
              <a:rPr sz="1150" spc="-54">
                <a:solidFill>
                  <a:srgbClr val="255375"/>
                </a:solidFill>
                <a:latin typeface="Arial MT"/>
                <a:cs typeface="Arial MT"/>
              </a:rPr>
              <a:t>development</a:t>
            </a:r>
            <a:r>
              <a:rPr sz="1150" spc="-18">
                <a:solidFill>
                  <a:srgbClr val="255375"/>
                </a:solidFill>
                <a:latin typeface="Arial MT"/>
                <a:cs typeface="Arial MT"/>
              </a:rPr>
              <a:t> </a:t>
            </a:r>
            <a:r>
              <a:rPr sz="1150" spc="-54">
                <a:solidFill>
                  <a:srgbClr val="255375"/>
                </a:solidFill>
                <a:latin typeface="Arial MT"/>
                <a:cs typeface="Arial MT"/>
              </a:rPr>
              <a:t>are</a:t>
            </a:r>
            <a:r>
              <a:rPr sz="1150" spc="-18">
                <a:solidFill>
                  <a:srgbClr val="255375"/>
                </a:solidFill>
                <a:latin typeface="Arial MT"/>
                <a:cs typeface="Arial MT"/>
              </a:rPr>
              <a:t> </a:t>
            </a:r>
            <a:r>
              <a:rPr sz="1150" spc="-61">
                <a:solidFill>
                  <a:srgbClr val="255375"/>
                </a:solidFill>
                <a:latin typeface="Arial MT"/>
                <a:cs typeface="Arial MT"/>
              </a:rPr>
              <a:t>displayed</a:t>
            </a:r>
            <a:r>
              <a:rPr sz="1150" spc="-18">
                <a:solidFill>
                  <a:srgbClr val="255375"/>
                </a:solidFill>
                <a:latin typeface="Arial MT"/>
                <a:cs typeface="Arial MT"/>
              </a:rPr>
              <a:t> </a:t>
            </a:r>
            <a:r>
              <a:rPr sz="1150" spc="-12">
                <a:solidFill>
                  <a:srgbClr val="255375"/>
                </a:solidFill>
                <a:latin typeface="Arial MT"/>
                <a:cs typeface="Arial MT"/>
              </a:rPr>
              <a:t>above.</a:t>
            </a:r>
            <a:endParaRPr sz="1150">
              <a:latin typeface="Arial MT"/>
              <a:cs typeface="Arial MT"/>
            </a:endParaRPr>
          </a:p>
        </p:txBody>
      </p:sp>
    </p:spTree>
    <p:extLst>
      <p:ext uri="{BB962C8B-B14F-4D97-AF65-F5344CB8AC3E}">
        <p14:creationId xmlns:p14="http://schemas.microsoft.com/office/powerpoint/2010/main" val="2218077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p:nvPr>
        </p:nvSpPr>
        <p:spPr>
          <a:xfrm>
            <a:off x="2058272" y="865064"/>
            <a:ext cx="9047431" cy="294380"/>
          </a:xfrm>
          <a:prstGeom prst="rect">
            <a:avLst/>
          </a:prstGeom>
        </p:spPr>
        <p:txBody>
          <a:bodyPr vert="horz" wrap="square" lIns="0" tIns="19990" rIns="0" bIns="0" rtlCol="0">
            <a:spAutoFit/>
          </a:bodyPr>
          <a:lstStyle/>
          <a:p>
            <a:pPr marL="702736">
              <a:lnSpc>
                <a:spcPct val="100000"/>
              </a:lnSpc>
              <a:spcBef>
                <a:spcPts val="157"/>
              </a:spcBef>
            </a:pPr>
            <a:r>
              <a:t>5</a:t>
            </a:r>
            <a:r>
              <a:rPr spc="-91"/>
              <a:t> </a:t>
            </a:r>
            <a:r>
              <a:rPr spc="97"/>
              <a:t>-</a:t>
            </a:r>
            <a:r>
              <a:rPr spc="-91"/>
              <a:t> </a:t>
            </a:r>
            <a:r>
              <a:t>LEAGUE</a:t>
            </a:r>
            <a:r>
              <a:rPr spc="-91"/>
              <a:t> </a:t>
            </a:r>
            <a:r>
              <a:rPr spc="-24"/>
              <a:t>TABLE</a:t>
            </a:r>
          </a:p>
        </p:txBody>
      </p:sp>
      <p:sp>
        <p:nvSpPr>
          <p:cNvPr id="10" name="object 10">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8</a:t>
            </a:r>
          </a:p>
        </p:txBody>
      </p:sp>
      <p:sp>
        <p:nvSpPr>
          <p:cNvPr id="4" name="object 4"/>
          <p:cNvSpPr txBox="1"/>
          <p:nvPr/>
        </p:nvSpPr>
        <p:spPr>
          <a:xfrm>
            <a:off x="1725835" y="1543165"/>
            <a:ext cx="8710890" cy="217842"/>
          </a:xfrm>
          <a:prstGeom prst="rect">
            <a:avLst/>
          </a:prstGeom>
        </p:spPr>
        <p:txBody>
          <a:bodyPr vert="horz" wrap="square" lIns="0" tIns="14608" rIns="0" bIns="0" rtlCol="0">
            <a:spAutoFit/>
          </a:bodyPr>
          <a:lstStyle/>
          <a:p>
            <a:pPr marL="15377">
              <a:lnSpc>
                <a:spcPct val="100000"/>
              </a:lnSpc>
              <a:spcBef>
                <a:spcPts val="115"/>
              </a:spcBef>
            </a:pPr>
            <a:r>
              <a:rPr sz="1211" spc="-103">
                <a:latin typeface="Arial MT"/>
                <a:cs typeface="Arial MT"/>
              </a:rPr>
              <a:t>The</a:t>
            </a:r>
            <a:r>
              <a:rPr sz="1211" spc="-48">
                <a:latin typeface="Arial MT"/>
                <a:cs typeface="Arial MT"/>
              </a:rPr>
              <a:t> </a:t>
            </a:r>
            <a:r>
              <a:rPr sz="1211" spc="-54">
                <a:latin typeface="Arial MT"/>
                <a:cs typeface="Arial MT"/>
              </a:rPr>
              <a:t>data</a:t>
            </a:r>
            <a:r>
              <a:rPr sz="1211" spc="-48">
                <a:latin typeface="Arial MT"/>
                <a:cs typeface="Arial MT"/>
              </a:rPr>
              <a:t> </a:t>
            </a:r>
            <a:r>
              <a:rPr sz="1211" spc="-61">
                <a:latin typeface="Arial MT"/>
                <a:cs typeface="Arial MT"/>
              </a:rPr>
              <a:t>tables</a:t>
            </a:r>
            <a:r>
              <a:rPr sz="1211" spc="-42">
                <a:latin typeface="Arial MT"/>
                <a:cs typeface="Arial MT"/>
              </a:rPr>
              <a:t> </a:t>
            </a:r>
            <a:r>
              <a:rPr sz="1211" spc="-24">
                <a:latin typeface="Arial MT"/>
                <a:cs typeface="Arial MT"/>
              </a:rPr>
              <a:t>in</a:t>
            </a:r>
            <a:r>
              <a:rPr sz="1211" spc="-48">
                <a:latin typeface="Arial MT"/>
                <a:cs typeface="Arial MT"/>
              </a:rPr>
              <a:t> </a:t>
            </a:r>
            <a:r>
              <a:rPr sz="1211" spc="-30">
                <a:latin typeface="Arial MT"/>
                <a:cs typeface="Arial MT"/>
              </a:rPr>
              <a:t>this</a:t>
            </a:r>
            <a:r>
              <a:rPr sz="1211" spc="-42">
                <a:latin typeface="Arial MT"/>
                <a:cs typeface="Arial MT"/>
              </a:rPr>
              <a:t> </a:t>
            </a:r>
            <a:r>
              <a:rPr sz="1211" spc="-61">
                <a:latin typeface="Arial MT"/>
                <a:cs typeface="Arial MT"/>
              </a:rPr>
              <a:t>section</a:t>
            </a:r>
            <a:r>
              <a:rPr sz="1211" spc="-48">
                <a:latin typeface="Arial MT"/>
                <a:cs typeface="Arial MT"/>
              </a:rPr>
              <a:t> </a:t>
            </a:r>
            <a:r>
              <a:rPr sz="1211" spc="-61">
                <a:latin typeface="Arial MT"/>
                <a:cs typeface="Arial MT"/>
              </a:rPr>
              <a:t>display</a:t>
            </a:r>
            <a:r>
              <a:rPr sz="1211" spc="-42">
                <a:latin typeface="Arial MT"/>
                <a:cs typeface="Arial MT"/>
              </a:rPr>
              <a:t> </a:t>
            </a:r>
            <a:r>
              <a:rPr sz="1211" spc="-36">
                <a:latin typeface="Arial MT"/>
                <a:cs typeface="Arial MT"/>
              </a:rPr>
              <a:t>the</a:t>
            </a:r>
            <a:r>
              <a:rPr sz="1211" spc="-48">
                <a:latin typeface="Arial MT"/>
                <a:cs typeface="Arial MT"/>
              </a:rPr>
              <a:t> main</a:t>
            </a:r>
            <a:r>
              <a:rPr sz="1211" spc="-42">
                <a:latin typeface="Arial MT"/>
                <a:cs typeface="Arial MT"/>
              </a:rPr>
              <a:t> </a:t>
            </a:r>
            <a:r>
              <a:rPr sz="1211" spc="-67">
                <a:latin typeface="Arial MT"/>
                <a:cs typeface="Arial MT"/>
              </a:rPr>
              <a:t>social</a:t>
            </a:r>
            <a:r>
              <a:rPr sz="1211" spc="-48">
                <a:latin typeface="Arial MT"/>
                <a:cs typeface="Arial MT"/>
              </a:rPr>
              <a:t> </a:t>
            </a:r>
            <a:r>
              <a:rPr sz="1211" spc="-67">
                <a:latin typeface="Arial MT"/>
                <a:cs typeface="Arial MT"/>
              </a:rPr>
              <a:t>value</a:t>
            </a:r>
            <a:r>
              <a:rPr sz="1211" spc="-42">
                <a:latin typeface="Arial MT"/>
                <a:cs typeface="Arial MT"/>
              </a:rPr>
              <a:t> </a:t>
            </a:r>
            <a:r>
              <a:rPr sz="1211" spc="-127">
                <a:latin typeface="Arial MT"/>
                <a:cs typeface="Arial MT"/>
              </a:rPr>
              <a:t>KPIs</a:t>
            </a:r>
            <a:r>
              <a:rPr sz="1211" spc="-48">
                <a:latin typeface="Arial MT"/>
                <a:cs typeface="Arial MT"/>
              </a:rPr>
              <a:t> </a:t>
            </a:r>
            <a:r>
              <a:rPr sz="1211">
                <a:latin typeface="Arial MT"/>
                <a:cs typeface="Arial MT"/>
              </a:rPr>
              <a:t>for</a:t>
            </a:r>
            <a:r>
              <a:rPr sz="1211" spc="-42">
                <a:latin typeface="Arial MT"/>
                <a:cs typeface="Arial MT"/>
              </a:rPr>
              <a:t> </a:t>
            </a:r>
            <a:r>
              <a:rPr sz="1211" spc="-36">
                <a:latin typeface="Arial MT"/>
                <a:cs typeface="Arial MT"/>
              </a:rPr>
              <a:t>the</a:t>
            </a:r>
            <a:r>
              <a:rPr sz="1211" spc="-48">
                <a:latin typeface="Arial MT"/>
                <a:cs typeface="Arial MT"/>
              </a:rPr>
              <a:t> </a:t>
            </a:r>
            <a:r>
              <a:rPr sz="1211">
                <a:latin typeface="Arial MT"/>
                <a:cs typeface="Arial MT"/>
              </a:rPr>
              <a:t>top</a:t>
            </a:r>
            <a:r>
              <a:rPr sz="1211" spc="333">
                <a:latin typeface="Arial MT"/>
                <a:cs typeface="Arial MT"/>
              </a:rPr>
              <a:t> </a:t>
            </a:r>
            <a:r>
              <a:rPr sz="1211">
                <a:latin typeface="Arial MT"/>
                <a:cs typeface="Arial MT"/>
              </a:rPr>
              <a:t>ve</a:t>
            </a:r>
            <a:r>
              <a:rPr sz="1211" spc="-48">
                <a:latin typeface="Arial MT"/>
                <a:cs typeface="Arial MT"/>
              </a:rPr>
              <a:t> </a:t>
            </a:r>
            <a:r>
              <a:rPr sz="1211" spc="-67">
                <a:latin typeface="Arial MT"/>
                <a:cs typeface="Arial MT"/>
              </a:rPr>
              <a:t>regions,</a:t>
            </a:r>
            <a:r>
              <a:rPr sz="1211" spc="-42">
                <a:latin typeface="Arial MT"/>
                <a:cs typeface="Arial MT"/>
              </a:rPr>
              <a:t> contract</a:t>
            </a:r>
            <a:r>
              <a:rPr sz="1211" spc="-48">
                <a:latin typeface="Arial MT"/>
                <a:cs typeface="Arial MT"/>
              </a:rPr>
              <a:t> </a:t>
            </a:r>
            <a:r>
              <a:rPr sz="1211" spc="-61">
                <a:latin typeface="Arial MT"/>
                <a:cs typeface="Arial MT"/>
              </a:rPr>
              <a:t>and</a:t>
            </a:r>
            <a:r>
              <a:rPr sz="1211" spc="-42">
                <a:latin typeface="Arial MT"/>
                <a:cs typeface="Arial MT"/>
              </a:rPr>
              <a:t> </a:t>
            </a:r>
            <a:r>
              <a:rPr sz="1211" spc="-61">
                <a:latin typeface="Arial MT"/>
                <a:cs typeface="Arial MT"/>
              </a:rPr>
              <a:t>sites</a:t>
            </a:r>
            <a:r>
              <a:rPr sz="1211" spc="-48">
                <a:latin typeface="Arial MT"/>
                <a:cs typeface="Arial MT"/>
              </a:rPr>
              <a:t> </a:t>
            </a:r>
            <a:r>
              <a:rPr sz="1211" spc="-24">
                <a:latin typeface="Arial MT"/>
                <a:cs typeface="Arial MT"/>
              </a:rPr>
              <a:t>of</a:t>
            </a:r>
            <a:r>
              <a:rPr sz="1211" spc="-42">
                <a:latin typeface="Arial MT"/>
                <a:cs typeface="Arial MT"/>
              </a:rPr>
              <a:t> </a:t>
            </a:r>
            <a:r>
              <a:rPr sz="1211" spc="-36">
                <a:latin typeface="Arial MT"/>
                <a:cs typeface="Arial MT"/>
              </a:rPr>
              <a:t>the</a:t>
            </a:r>
            <a:r>
              <a:rPr sz="1211" spc="-48">
                <a:latin typeface="Arial MT"/>
                <a:cs typeface="Arial MT"/>
              </a:rPr>
              <a:t> </a:t>
            </a:r>
            <a:r>
              <a:rPr sz="1211" spc="-42">
                <a:latin typeface="Arial MT"/>
                <a:cs typeface="Arial MT"/>
              </a:rPr>
              <a:t>operator </a:t>
            </a:r>
            <a:r>
              <a:rPr sz="1211" spc="-79">
                <a:latin typeface="Arial MT"/>
                <a:cs typeface="Arial MT"/>
              </a:rPr>
              <a:t>based</a:t>
            </a:r>
            <a:r>
              <a:rPr sz="1211" spc="-48">
                <a:latin typeface="Arial MT"/>
                <a:cs typeface="Arial MT"/>
              </a:rPr>
              <a:t> </a:t>
            </a:r>
            <a:r>
              <a:rPr sz="1211" spc="-42">
                <a:latin typeface="Arial MT"/>
                <a:cs typeface="Arial MT"/>
              </a:rPr>
              <a:t>on </a:t>
            </a:r>
            <a:r>
              <a:rPr sz="1211" spc="-12">
                <a:latin typeface="Arial MT"/>
                <a:cs typeface="Arial MT"/>
              </a:rPr>
              <a:t>selected</a:t>
            </a:r>
            <a:endParaRPr sz="1211">
              <a:latin typeface="Arial MT"/>
              <a:cs typeface="Arial MT"/>
            </a:endParaRPr>
          </a:p>
          <a:p>
            <a:pPr marL="15377" marR="85343">
              <a:lnSpc>
                <a:spcPct val="100000"/>
              </a:lnSpc>
            </a:pPr>
            <a:r>
              <a:rPr sz="1211" spc="48">
                <a:latin typeface="Arial MT"/>
                <a:cs typeface="Arial MT"/>
              </a:rPr>
              <a:t> </a:t>
            </a:r>
            <a:r>
              <a:rPr sz="1211">
                <a:latin typeface="Arial MT"/>
                <a:cs typeface="Arial MT"/>
              </a:rPr>
              <a:t>lters</a:t>
            </a:r>
            <a:r>
              <a:rPr sz="1211" spc="-30">
                <a:latin typeface="Arial MT"/>
                <a:cs typeface="Arial MT"/>
              </a:rPr>
              <a:t> </a:t>
            </a:r>
            <a:r>
              <a:rPr sz="1211" spc="-24">
                <a:latin typeface="Arial MT"/>
                <a:cs typeface="Arial MT"/>
              </a:rPr>
              <a:t>with</a:t>
            </a:r>
            <a:r>
              <a:rPr sz="1211" spc="-36">
                <a:latin typeface="Arial MT"/>
                <a:cs typeface="Arial MT"/>
              </a:rPr>
              <a:t> </a:t>
            </a:r>
            <a:r>
              <a:rPr sz="1211" spc="-67">
                <a:latin typeface="Arial MT"/>
                <a:cs typeface="Arial MT"/>
              </a:rPr>
              <a:t>comparisons</a:t>
            </a:r>
            <a:r>
              <a:rPr sz="1211" spc="-36">
                <a:latin typeface="Arial MT"/>
                <a:cs typeface="Arial MT"/>
              </a:rPr>
              <a:t> </a:t>
            </a:r>
            <a:r>
              <a:rPr sz="1211" spc="-67">
                <a:latin typeface="Arial MT"/>
                <a:cs typeface="Arial MT"/>
              </a:rPr>
              <a:t>against</a:t>
            </a:r>
            <a:r>
              <a:rPr sz="1211" spc="-30">
                <a:latin typeface="Arial MT"/>
                <a:cs typeface="Arial MT"/>
              </a:rPr>
              <a:t> </a:t>
            </a:r>
            <a:r>
              <a:rPr sz="1211" spc="-36">
                <a:latin typeface="Arial MT"/>
                <a:cs typeface="Arial MT"/>
              </a:rPr>
              <a:t>the </a:t>
            </a:r>
            <a:r>
              <a:rPr sz="1211" spc="-91">
                <a:latin typeface="Arial MT"/>
                <a:cs typeface="Arial MT"/>
              </a:rPr>
              <a:t>same</a:t>
            </a:r>
            <a:r>
              <a:rPr sz="1211" spc="-30">
                <a:latin typeface="Arial MT"/>
                <a:cs typeface="Arial MT"/>
              </a:rPr>
              <a:t> </a:t>
            </a:r>
            <a:r>
              <a:rPr sz="1211" spc="-42">
                <a:latin typeface="Arial MT"/>
                <a:cs typeface="Arial MT"/>
              </a:rPr>
              <a:t>period</a:t>
            </a:r>
            <a:r>
              <a:rPr sz="1211" spc="-36">
                <a:latin typeface="Arial MT"/>
                <a:cs typeface="Arial MT"/>
              </a:rPr>
              <a:t> </a:t>
            </a:r>
            <a:r>
              <a:rPr sz="1211" spc="-24">
                <a:latin typeface="Arial MT"/>
                <a:cs typeface="Arial MT"/>
              </a:rPr>
              <a:t>in</a:t>
            </a:r>
            <a:r>
              <a:rPr sz="1211" spc="-36">
                <a:latin typeface="Arial MT"/>
                <a:cs typeface="Arial MT"/>
              </a:rPr>
              <a:t> the</a:t>
            </a:r>
            <a:r>
              <a:rPr sz="1211" spc="-30">
                <a:latin typeface="Arial MT"/>
                <a:cs typeface="Arial MT"/>
              </a:rPr>
              <a:t> </a:t>
            </a:r>
            <a:r>
              <a:rPr sz="1211" spc="-61">
                <a:latin typeface="Arial MT"/>
                <a:cs typeface="Arial MT"/>
              </a:rPr>
              <a:t>previous</a:t>
            </a:r>
            <a:r>
              <a:rPr sz="1211" spc="-36">
                <a:latin typeface="Arial MT"/>
                <a:cs typeface="Arial MT"/>
              </a:rPr>
              <a:t> </a:t>
            </a:r>
            <a:r>
              <a:rPr sz="1211" spc="-73">
                <a:latin typeface="Arial MT"/>
                <a:cs typeface="Arial MT"/>
              </a:rPr>
              <a:t>year.</a:t>
            </a:r>
            <a:r>
              <a:rPr sz="1211" spc="-36">
                <a:latin typeface="Arial MT"/>
                <a:cs typeface="Arial MT"/>
              </a:rPr>
              <a:t> </a:t>
            </a:r>
            <a:r>
              <a:rPr sz="1211" spc="-103">
                <a:latin typeface="Arial MT"/>
                <a:cs typeface="Arial MT"/>
              </a:rPr>
              <a:t>The</a:t>
            </a:r>
            <a:r>
              <a:rPr sz="1211" spc="-30">
                <a:latin typeface="Arial MT"/>
                <a:cs typeface="Arial MT"/>
              </a:rPr>
              <a:t> </a:t>
            </a:r>
            <a:r>
              <a:rPr sz="1211" spc="-12">
                <a:latin typeface="Arial MT"/>
                <a:cs typeface="Arial MT"/>
              </a:rPr>
              <a:t>full</a:t>
            </a:r>
            <a:r>
              <a:rPr sz="1211" spc="-36">
                <a:latin typeface="Arial MT"/>
                <a:cs typeface="Arial MT"/>
              </a:rPr>
              <a:t> </a:t>
            </a:r>
            <a:r>
              <a:rPr sz="1211" spc="-61">
                <a:latin typeface="Arial MT"/>
                <a:cs typeface="Arial MT"/>
              </a:rPr>
              <a:t>tables</a:t>
            </a:r>
            <a:r>
              <a:rPr sz="1211" spc="-36">
                <a:latin typeface="Arial MT"/>
                <a:cs typeface="Arial MT"/>
              </a:rPr>
              <a:t> </a:t>
            </a:r>
            <a:r>
              <a:rPr sz="1211" spc="-61">
                <a:latin typeface="Arial MT"/>
                <a:cs typeface="Arial MT"/>
              </a:rPr>
              <a:t>are</a:t>
            </a:r>
            <a:r>
              <a:rPr sz="1211" spc="-30">
                <a:latin typeface="Arial MT"/>
                <a:cs typeface="Arial MT"/>
              </a:rPr>
              <a:t> </a:t>
            </a:r>
            <a:r>
              <a:rPr sz="1211" spc="-67">
                <a:latin typeface="Arial MT"/>
                <a:cs typeface="Arial MT"/>
              </a:rPr>
              <a:t>available</a:t>
            </a:r>
            <a:r>
              <a:rPr sz="1211" spc="-36">
                <a:latin typeface="Arial MT"/>
                <a:cs typeface="Arial MT"/>
              </a:rPr>
              <a:t> </a:t>
            </a:r>
            <a:r>
              <a:rPr sz="1211" spc="-24">
                <a:latin typeface="Arial MT"/>
                <a:cs typeface="Arial MT"/>
              </a:rPr>
              <a:t>in</a:t>
            </a:r>
            <a:r>
              <a:rPr sz="1211" spc="-36">
                <a:latin typeface="Arial MT"/>
                <a:cs typeface="Arial MT"/>
              </a:rPr>
              <a:t> </a:t>
            </a:r>
            <a:r>
              <a:rPr sz="1211" spc="-188">
                <a:latin typeface="Arial MT"/>
                <a:cs typeface="Arial MT"/>
              </a:rPr>
              <a:t>SVC3</a:t>
            </a:r>
            <a:r>
              <a:rPr sz="1211" spc="-30">
                <a:latin typeface="Arial MT"/>
                <a:cs typeface="Arial MT"/>
              </a:rPr>
              <a:t> </a:t>
            </a:r>
            <a:r>
              <a:rPr sz="1211" spc="-61">
                <a:latin typeface="Arial MT"/>
                <a:cs typeface="Arial MT"/>
              </a:rPr>
              <a:t>and</a:t>
            </a:r>
            <a:r>
              <a:rPr sz="1211" spc="-36">
                <a:latin typeface="Arial MT"/>
                <a:cs typeface="Arial MT"/>
              </a:rPr>
              <a:t> </a:t>
            </a:r>
            <a:r>
              <a:rPr sz="1211" spc="-79">
                <a:latin typeface="Arial MT"/>
                <a:cs typeface="Arial MT"/>
              </a:rPr>
              <a:t>can</a:t>
            </a:r>
            <a:r>
              <a:rPr sz="1211" spc="-36">
                <a:latin typeface="Arial MT"/>
                <a:cs typeface="Arial MT"/>
              </a:rPr>
              <a:t> </a:t>
            </a:r>
            <a:r>
              <a:rPr sz="1211" spc="-67">
                <a:latin typeface="Arial MT"/>
                <a:cs typeface="Arial MT"/>
              </a:rPr>
              <a:t>be</a:t>
            </a:r>
            <a:r>
              <a:rPr sz="1211" spc="-30">
                <a:latin typeface="Arial MT"/>
                <a:cs typeface="Arial MT"/>
              </a:rPr>
              <a:t> </a:t>
            </a:r>
            <a:r>
              <a:rPr sz="1211" spc="-48">
                <a:latin typeface="Arial MT"/>
                <a:cs typeface="Arial MT"/>
              </a:rPr>
              <a:t>exported</a:t>
            </a:r>
            <a:r>
              <a:rPr sz="1211" spc="-36">
                <a:latin typeface="Arial MT"/>
                <a:cs typeface="Arial MT"/>
              </a:rPr>
              <a:t> </a:t>
            </a:r>
            <a:r>
              <a:rPr sz="1211" spc="-24">
                <a:latin typeface="Arial MT"/>
                <a:cs typeface="Arial MT"/>
              </a:rPr>
              <a:t>in</a:t>
            </a:r>
            <a:r>
              <a:rPr sz="1211" spc="-36">
                <a:latin typeface="Arial MT"/>
                <a:cs typeface="Arial MT"/>
              </a:rPr>
              <a:t> </a:t>
            </a:r>
            <a:r>
              <a:rPr sz="1211" spc="-73">
                <a:latin typeface="Arial MT"/>
                <a:cs typeface="Arial MT"/>
              </a:rPr>
              <a:t>excel,</a:t>
            </a:r>
            <a:r>
              <a:rPr sz="1211" spc="-30">
                <a:latin typeface="Arial MT"/>
                <a:cs typeface="Arial MT"/>
              </a:rPr>
              <a:t> csv </a:t>
            </a:r>
            <a:r>
              <a:rPr sz="1211" spc="-61">
                <a:latin typeface="Arial MT"/>
                <a:cs typeface="Arial MT"/>
              </a:rPr>
              <a:t>and</a:t>
            </a:r>
            <a:r>
              <a:rPr sz="1211" spc="-67">
                <a:latin typeface="Arial MT"/>
                <a:cs typeface="Arial MT"/>
              </a:rPr>
              <a:t> </a:t>
            </a:r>
            <a:r>
              <a:rPr sz="1211" spc="-24">
                <a:latin typeface="Arial MT"/>
                <a:cs typeface="Arial MT"/>
              </a:rPr>
              <a:t>pdf</a:t>
            </a:r>
            <a:r>
              <a:rPr sz="1211" spc="-61">
                <a:latin typeface="Arial MT"/>
                <a:cs typeface="Arial MT"/>
              </a:rPr>
              <a:t> </a:t>
            </a:r>
            <a:r>
              <a:rPr sz="1211" spc="-12">
                <a:latin typeface="Arial MT"/>
                <a:cs typeface="Arial MT"/>
              </a:rPr>
              <a:t>format.</a:t>
            </a:r>
            <a:endParaRPr sz="1211">
              <a:latin typeface="Arial MT"/>
              <a:cs typeface="Arial MT"/>
            </a:endParaRPr>
          </a:p>
        </p:txBody>
      </p:sp>
      <p:graphicFrame>
        <p:nvGraphicFramePr>
          <p:cNvPr id="5" name="object 5" descr="Highest SV region £87,938 unkown region. Highest SV contract £87938 unknown region. Highest SV site £87938 Mile End Park Leisure Centre. Highest SV growth site 0%."/>
          <p:cNvGraphicFramePr>
            <a:graphicFrameLocks noGrp="1"/>
          </p:cNvGraphicFramePr>
          <p:nvPr>
            <p:extLst>
              <p:ext uri="{D42A27DB-BD31-4B8C-83A1-F6EECF244321}">
                <p14:modId xmlns:p14="http://schemas.microsoft.com/office/powerpoint/2010/main" val="1218781799"/>
              </p:ext>
            </p:extLst>
          </p:nvPr>
        </p:nvGraphicFramePr>
        <p:xfrm>
          <a:off x="1992541" y="2443330"/>
          <a:ext cx="8461785" cy="665811"/>
        </p:xfrm>
        <a:graphic>
          <a:graphicData uri="http://schemas.openxmlformats.org/drawingml/2006/table">
            <a:tbl>
              <a:tblPr firstRow="1" bandRow="1">
                <a:tableStyleId>{2D5ABB26-0587-4C30-8999-92F81FD0307C}</a:tableStyleId>
              </a:tblPr>
              <a:tblGrid>
                <a:gridCol w="1853659">
                  <a:extLst>
                    <a:ext uri="{9D8B030D-6E8A-4147-A177-3AD203B41FA5}">
                      <a16:colId xmlns:a16="http://schemas.microsoft.com/office/drawing/2014/main" val="20000"/>
                    </a:ext>
                  </a:extLst>
                </a:gridCol>
                <a:gridCol w="2347249">
                  <a:extLst>
                    <a:ext uri="{9D8B030D-6E8A-4147-A177-3AD203B41FA5}">
                      <a16:colId xmlns:a16="http://schemas.microsoft.com/office/drawing/2014/main" val="20001"/>
                    </a:ext>
                  </a:extLst>
                </a:gridCol>
                <a:gridCol w="2102761">
                  <a:extLst>
                    <a:ext uri="{9D8B030D-6E8A-4147-A177-3AD203B41FA5}">
                      <a16:colId xmlns:a16="http://schemas.microsoft.com/office/drawing/2014/main" val="20002"/>
                    </a:ext>
                  </a:extLst>
                </a:gridCol>
                <a:gridCol w="2158116">
                  <a:extLst>
                    <a:ext uri="{9D8B030D-6E8A-4147-A177-3AD203B41FA5}">
                      <a16:colId xmlns:a16="http://schemas.microsoft.com/office/drawing/2014/main" val="20003"/>
                    </a:ext>
                  </a:extLst>
                </a:gridCol>
              </a:tblGrid>
              <a:tr h="200666">
                <a:tc>
                  <a:txBody>
                    <a:bodyPr/>
                    <a:lstStyle/>
                    <a:p>
                      <a:pPr marL="31750">
                        <a:lnSpc>
                          <a:spcPts val="819"/>
                        </a:lnSpc>
                      </a:pPr>
                      <a:r>
                        <a:rPr sz="1100" spc="-35">
                          <a:solidFill>
                            <a:srgbClr val="FFFFFF"/>
                          </a:solidFill>
                          <a:latin typeface="Verdana"/>
                          <a:cs typeface="Verdana"/>
                        </a:rPr>
                        <a:t>HIGHEST</a:t>
                      </a:r>
                      <a:r>
                        <a:rPr sz="1100" spc="-40">
                          <a:solidFill>
                            <a:srgbClr val="FFFFFF"/>
                          </a:solidFill>
                          <a:latin typeface="Verdana"/>
                          <a:cs typeface="Verdana"/>
                        </a:rPr>
                        <a:t> </a:t>
                      </a:r>
                      <a:r>
                        <a:rPr sz="1100" spc="-20">
                          <a:solidFill>
                            <a:srgbClr val="FFFFFF"/>
                          </a:solidFill>
                          <a:latin typeface="Verdana"/>
                          <a:cs typeface="Verdana"/>
                        </a:rPr>
                        <a:t>SV</a:t>
                      </a:r>
                      <a:r>
                        <a:rPr sz="1100" spc="-40">
                          <a:solidFill>
                            <a:srgbClr val="FFFFFF"/>
                          </a:solidFill>
                          <a:latin typeface="Verdana"/>
                          <a:cs typeface="Verdana"/>
                        </a:rPr>
                        <a:t> </a:t>
                      </a:r>
                      <a:r>
                        <a:rPr sz="1100" spc="-10">
                          <a:solidFill>
                            <a:srgbClr val="FFFFFF"/>
                          </a:solidFill>
                          <a:latin typeface="Verdana"/>
                          <a:cs typeface="Verdana"/>
                        </a:rPr>
                        <a:t>(REGION)</a:t>
                      </a:r>
                      <a:endParaRPr sz="1100">
                        <a:latin typeface="Verdana"/>
                        <a:cs typeface="Verdana"/>
                      </a:endParaRPr>
                    </a:p>
                  </a:txBody>
                  <a:tcPr marL="0" marR="0" marT="0" marB="0"/>
                </a:tc>
                <a:tc>
                  <a:txBody>
                    <a:bodyPr/>
                    <a:lstStyle/>
                    <a:p>
                      <a:pPr marL="240665">
                        <a:lnSpc>
                          <a:spcPts val="819"/>
                        </a:lnSpc>
                      </a:pPr>
                      <a:r>
                        <a:rPr sz="1100" spc="-35">
                          <a:solidFill>
                            <a:srgbClr val="FFFFFF"/>
                          </a:solidFill>
                          <a:latin typeface="Verdana"/>
                          <a:cs typeface="Verdana"/>
                        </a:rPr>
                        <a:t>HIGHEST</a:t>
                      </a:r>
                      <a:r>
                        <a:rPr sz="1100" spc="-40">
                          <a:solidFill>
                            <a:srgbClr val="FFFFFF"/>
                          </a:solidFill>
                          <a:latin typeface="Verdana"/>
                          <a:cs typeface="Verdana"/>
                        </a:rPr>
                        <a:t> </a:t>
                      </a:r>
                      <a:r>
                        <a:rPr sz="1100" spc="-20">
                          <a:solidFill>
                            <a:srgbClr val="FFFFFF"/>
                          </a:solidFill>
                          <a:latin typeface="Verdana"/>
                          <a:cs typeface="Verdana"/>
                        </a:rPr>
                        <a:t>SV</a:t>
                      </a:r>
                      <a:r>
                        <a:rPr sz="1100" spc="-40">
                          <a:solidFill>
                            <a:srgbClr val="FFFFFF"/>
                          </a:solidFill>
                          <a:latin typeface="Verdana"/>
                          <a:cs typeface="Verdana"/>
                        </a:rPr>
                        <a:t> </a:t>
                      </a:r>
                      <a:r>
                        <a:rPr sz="1100" spc="-10">
                          <a:solidFill>
                            <a:srgbClr val="FFFFFF"/>
                          </a:solidFill>
                          <a:latin typeface="Verdana"/>
                          <a:cs typeface="Verdana"/>
                        </a:rPr>
                        <a:t>(CONTRACT)</a:t>
                      </a:r>
                      <a:endParaRPr sz="1100">
                        <a:latin typeface="Verdana"/>
                        <a:cs typeface="Verdana"/>
                      </a:endParaRPr>
                    </a:p>
                  </a:txBody>
                  <a:tcPr marL="0" marR="0" marT="0" marB="0"/>
                </a:tc>
                <a:tc>
                  <a:txBody>
                    <a:bodyPr/>
                    <a:lstStyle/>
                    <a:p>
                      <a:pPr marL="325755">
                        <a:lnSpc>
                          <a:spcPts val="819"/>
                        </a:lnSpc>
                      </a:pPr>
                      <a:r>
                        <a:rPr sz="1100" spc="-35">
                          <a:solidFill>
                            <a:srgbClr val="FFFFFF"/>
                          </a:solidFill>
                          <a:latin typeface="Verdana"/>
                          <a:cs typeface="Verdana"/>
                        </a:rPr>
                        <a:t>HIGHEST</a:t>
                      </a:r>
                      <a:r>
                        <a:rPr sz="1100" spc="-40">
                          <a:solidFill>
                            <a:srgbClr val="FFFFFF"/>
                          </a:solidFill>
                          <a:latin typeface="Verdana"/>
                          <a:cs typeface="Verdana"/>
                        </a:rPr>
                        <a:t> </a:t>
                      </a:r>
                      <a:r>
                        <a:rPr sz="1100" spc="-20">
                          <a:solidFill>
                            <a:srgbClr val="FFFFFF"/>
                          </a:solidFill>
                          <a:latin typeface="Verdana"/>
                          <a:cs typeface="Verdana"/>
                        </a:rPr>
                        <a:t>SV</a:t>
                      </a:r>
                      <a:r>
                        <a:rPr sz="1100" spc="-40">
                          <a:solidFill>
                            <a:srgbClr val="FFFFFF"/>
                          </a:solidFill>
                          <a:latin typeface="Verdana"/>
                          <a:cs typeface="Verdana"/>
                        </a:rPr>
                        <a:t> </a:t>
                      </a:r>
                      <a:r>
                        <a:rPr sz="1100" spc="-10">
                          <a:solidFill>
                            <a:srgbClr val="FFFFFF"/>
                          </a:solidFill>
                          <a:latin typeface="Verdana"/>
                          <a:cs typeface="Verdana"/>
                        </a:rPr>
                        <a:t>(SITE)</a:t>
                      </a:r>
                      <a:endParaRPr sz="1100">
                        <a:latin typeface="Verdana"/>
                        <a:cs typeface="Verdana"/>
                      </a:endParaRPr>
                    </a:p>
                  </a:txBody>
                  <a:tcPr marL="0" marR="0" marT="0" marB="0"/>
                </a:tc>
                <a:tc>
                  <a:txBody>
                    <a:bodyPr/>
                    <a:lstStyle/>
                    <a:p>
                      <a:pPr marL="100330" algn="ctr">
                        <a:lnSpc>
                          <a:spcPts val="819"/>
                        </a:lnSpc>
                      </a:pPr>
                      <a:r>
                        <a:rPr sz="1100" spc="-35">
                          <a:solidFill>
                            <a:srgbClr val="FFFFFF"/>
                          </a:solidFill>
                          <a:latin typeface="Verdana"/>
                          <a:cs typeface="Verdana"/>
                        </a:rPr>
                        <a:t>HIGHEST</a:t>
                      </a:r>
                      <a:r>
                        <a:rPr sz="1100" spc="-30">
                          <a:solidFill>
                            <a:srgbClr val="FFFFFF"/>
                          </a:solidFill>
                          <a:latin typeface="Verdana"/>
                          <a:cs typeface="Verdana"/>
                        </a:rPr>
                        <a:t> </a:t>
                      </a:r>
                      <a:r>
                        <a:rPr sz="1100" spc="-20">
                          <a:solidFill>
                            <a:srgbClr val="FFFFFF"/>
                          </a:solidFill>
                          <a:latin typeface="Verdana"/>
                          <a:cs typeface="Verdana"/>
                        </a:rPr>
                        <a:t>SV</a:t>
                      </a:r>
                      <a:r>
                        <a:rPr sz="1100" spc="-30">
                          <a:solidFill>
                            <a:srgbClr val="FFFFFF"/>
                          </a:solidFill>
                          <a:latin typeface="Verdana"/>
                          <a:cs typeface="Verdana"/>
                        </a:rPr>
                        <a:t> </a:t>
                      </a:r>
                      <a:r>
                        <a:rPr sz="1100">
                          <a:solidFill>
                            <a:srgbClr val="FFFFFF"/>
                          </a:solidFill>
                          <a:latin typeface="Verdana"/>
                          <a:cs typeface="Verdana"/>
                        </a:rPr>
                        <a:t>GROWTH</a:t>
                      </a:r>
                      <a:r>
                        <a:rPr sz="1100" spc="-30">
                          <a:solidFill>
                            <a:srgbClr val="FFFFFF"/>
                          </a:solidFill>
                          <a:latin typeface="Verdana"/>
                          <a:cs typeface="Verdana"/>
                        </a:rPr>
                        <a:t> </a:t>
                      </a:r>
                      <a:r>
                        <a:rPr sz="1100" spc="-10">
                          <a:solidFill>
                            <a:srgbClr val="FFFFFF"/>
                          </a:solidFill>
                          <a:latin typeface="Verdana"/>
                          <a:cs typeface="Verdana"/>
                        </a:rPr>
                        <a:t>(SITE)</a:t>
                      </a:r>
                      <a:endParaRPr sz="1100">
                        <a:latin typeface="Verdana"/>
                        <a:cs typeface="Verdana"/>
                      </a:endParaRPr>
                    </a:p>
                  </a:txBody>
                  <a:tcPr marL="0" marR="0" marT="0" marB="0"/>
                </a:tc>
                <a:extLst>
                  <a:ext uri="{0D108BD9-81ED-4DB2-BD59-A6C34878D82A}">
                    <a16:rowId xmlns:a16="http://schemas.microsoft.com/office/drawing/2014/main" val="10000"/>
                  </a:ext>
                </a:extLst>
              </a:tr>
              <a:tr h="465145">
                <a:tc>
                  <a:txBody>
                    <a:bodyPr/>
                    <a:lstStyle/>
                    <a:p>
                      <a:pPr marL="295275">
                        <a:lnSpc>
                          <a:spcPct val="100000"/>
                        </a:lnSpc>
                        <a:spcBef>
                          <a:spcPts val="15"/>
                        </a:spcBef>
                      </a:pPr>
                      <a:r>
                        <a:rPr sz="1800" spc="-10">
                          <a:solidFill>
                            <a:srgbClr val="FFFFFF"/>
                          </a:solidFill>
                          <a:latin typeface="Arial MT"/>
                          <a:cs typeface="Arial MT"/>
                        </a:rPr>
                        <a:t>£87,938</a:t>
                      </a:r>
                      <a:endParaRPr sz="1800">
                        <a:latin typeface="Arial MT"/>
                        <a:cs typeface="Arial MT"/>
                      </a:endParaRPr>
                    </a:p>
                    <a:p>
                      <a:pPr marL="265430">
                        <a:lnSpc>
                          <a:spcPts val="555"/>
                        </a:lnSpc>
                        <a:spcBef>
                          <a:spcPts val="555"/>
                        </a:spcBef>
                      </a:pPr>
                      <a:r>
                        <a:rPr sz="800">
                          <a:solidFill>
                            <a:srgbClr val="FFFFFF"/>
                          </a:solidFill>
                          <a:latin typeface="Verdana"/>
                          <a:cs typeface="Verdana"/>
                        </a:rPr>
                        <a:t>UNKNOWN</a:t>
                      </a:r>
                      <a:r>
                        <a:rPr sz="800" spc="-60">
                          <a:solidFill>
                            <a:srgbClr val="FFFFFF"/>
                          </a:solidFill>
                          <a:latin typeface="Verdana"/>
                          <a:cs typeface="Verdana"/>
                        </a:rPr>
                        <a:t> </a:t>
                      </a:r>
                      <a:r>
                        <a:rPr sz="800" spc="-10">
                          <a:solidFill>
                            <a:srgbClr val="FFFFFF"/>
                          </a:solidFill>
                          <a:latin typeface="Verdana"/>
                          <a:cs typeface="Verdana"/>
                        </a:rPr>
                        <a:t>REGION</a:t>
                      </a:r>
                      <a:endParaRPr sz="800">
                        <a:latin typeface="Verdana"/>
                        <a:cs typeface="Verdana"/>
                      </a:endParaRPr>
                    </a:p>
                  </a:txBody>
                  <a:tcPr marL="0" marR="0" marT="2307" marB="0"/>
                </a:tc>
                <a:tc>
                  <a:txBody>
                    <a:bodyPr/>
                    <a:lstStyle/>
                    <a:p>
                      <a:pPr marR="12700" algn="ctr">
                        <a:lnSpc>
                          <a:spcPct val="100000"/>
                        </a:lnSpc>
                        <a:spcBef>
                          <a:spcPts val="15"/>
                        </a:spcBef>
                      </a:pPr>
                      <a:r>
                        <a:rPr sz="1800" spc="-10">
                          <a:solidFill>
                            <a:srgbClr val="FFFFFF"/>
                          </a:solidFill>
                          <a:latin typeface="Arial MT"/>
                          <a:cs typeface="Arial MT"/>
                        </a:rPr>
                        <a:t>£87,938</a:t>
                      </a:r>
                      <a:endParaRPr sz="1800">
                        <a:latin typeface="Arial MT"/>
                        <a:cs typeface="Arial MT"/>
                      </a:endParaRPr>
                    </a:p>
                    <a:p>
                      <a:pPr marR="13335" algn="ctr">
                        <a:lnSpc>
                          <a:spcPts val="555"/>
                        </a:lnSpc>
                        <a:spcBef>
                          <a:spcPts val="555"/>
                        </a:spcBef>
                      </a:pPr>
                      <a:r>
                        <a:rPr sz="800">
                          <a:solidFill>
                            <a:srgbClr val="FFFFFF"/>
                          </a:solidFill>
                          <a:latin typeface="Verdana"/>
                          <a:cs typeface="Verdana"/>
                        </a:rPr>
                        <a:t>UNKNOWN</a:t>
                      </a:r>
                      <a:r>
                        <a:rPr sz="800" spc="-60">
                          <a:solidFill>
                            <a:srgbClr val="FFFFFF"/>
                          </a:solidFill>
                          <a:latin typeface="Verdana"/>
                          <a:cs typeface="Verdana"/>
                        </a:rPr>
                        <a:t> </a:t>
                      </a:r>
                      <a:r>
                        <a:rPr sz="800" spc="-10">
                          <a:solidFill>
                            <a:srgbClr val="FFFFFF"/>
                          </a:solidFill>
                          <a:latin typeface="Verdana"/>
                          <a:cs typeface="Verdana"/>
                        </a:rPr>
                        <a:t>CONTRACT</a:t>
                      </a:r>
                      <a:endParaRPr sz="800">
                        <a:latin typeface="Verdana"/>
                        <a:cs typeface="Verdana"/>
                      </a:endParaRPr>
                    </a:p>
                  </a:txBody>
                  <a:tcPr marL="0" marR="0" marT="2307" marB="0"/>
                </a:tc>
                <a:tc>
                  <a:txBody>
                    <a:bodyPr/>
                    <a:lstStyle/>
                    <a:p>
                      <a:pPr marL="485140">
                        <a:lnSpc>
                          <a:spcPct val="100000"/>
                        </a:lnSpc>
                        <a:spcBef>
                          <a:spcPts val="15"/>
                        </a:spcBef>
                      </a:pPr>
                      <a:r>
                        <a:rPr sz="1800" spc="-10">
                          <a:solidFill>
                            <a:srgbClr val="FFFFFF"/>
                          </a:solidFill>
                          <a:latin typeface="Arial MT"/>
                          <a:cs typeface="Arial MT"/>
                        </a:rPr>
                        <a:t>£87,938</a:t>
                      </a:r>
                      <a:endParaRPr sz="1800">
                        <a:latin typeface="Arial MT"/>
                        <a:cs typeface="Arial MT"/>
                      </a:endParaRPr>
                    </a:p>
                    <a:p>
                      <a:pPr marL="260985">
                        <a:lnSpc>
                          <a:spcPts val="555"/>
                        </a:lnSpc>
                        <a:spcBef>
                          <a:spcPts val="555"/>
                        </a:spcBef>
                      </a:pPr>
                      <a:r>
                        <a:rPr sz="800" spc="-20">
                          <a:solidFill>
                            <a:srgbClr val="FFFFFF"/>
                          </a:solidFill>
                          <a:latin typeface="Verdana"/>
                          <a:cs typeface="Verdana"/>
                        </a:rPr>
                        <a:t>MILE</a:t>
                      </a:r>
                      <a:r>
                        <a:rPr sz="800" spc="-35">
                          <a:solidFill>
                            <a:srgbClr val="FFFFFF"/>
                          </a:solidFill>
                          <a:latin typeface="Verdana"/>
                          <a:cs typeface="Verdana"/>
                        </a:rPr>
                        <a:t> </a:t>
                      </a:r>
                      <a:r>
                        <a:rPr sz="800" spc="-10">
                          <a:solidFill>
                            <a:srgbClr val="FFFFFF"/>
                          </a:solidFill>
                          <a:latin typeface="Verdana"/>
                          <a:cs typeface="Verdana"/>
                        </a:rPr>
                        <a:t>END</a:t>
                      </a:r>
                      <a:r>
                        <a:rPr sz="800" spc="-35">
                          <a:solidFill>
                            <a:srgbClr val="FFFFFF"/>
                          </a:solidFill>
                          <a:latin typeface="Verdana"/>
                          <a:cs typeface="Verdana"/>
                        </a:rPr>
                        <a:t> </a:t>
                      </a:r>
                      <a:r>
                        <a:rPr sz="800">
                          <a:solidFill>
                            <a:srgbClr val="FFFFFF"/>
                          </a:solidFill>
                          <a:latin typeface="Verdana"/>
                          <a:cs typeface="Verdana"/>
                        </a:rPr>
                        <a:t>PARK</a:t>
                      </a:r>
                      <a:r>
                        <a:rPr sz="800" spc="-35">
                          <a:solidFill>
                            <a:srgbClr val="FFFFFF"/>
                          </a:solidFill>
                          <a:latin typeface="Verdana"/>
                          <a:cs typeface="Verdana"/>
                        </a:rPr>
                        <a:t> </a:t>
                      </a:r>
                      <a:r>
                        <a:rPr sz="800" spc="-30">
                          <a:solidFill>
                            <a:srgbClr val="FFFFFF"/>
                          </a:solidFill>
                          <a:latin typeface="Verdana"/>
                          <a:cs typeface="Verdana"/>
                        </a:rPr>
                        <a:t>LEISURE </a:t>
                      </a:r>
                      <a:r>
                        <a:rPr sz="800" spc="-10">
                          <a:solidFill>
                            <a:srgbClr val="FFFFFF"/>
                          </a:solidFill>
                          <a:latin typeface="Verdana"/>
                          <a:cs typeface="Verdana"/>
                        </a:rPr>
                        <a:t>CENTRE</a:t>
                      </a:r>
                      <a:endParaRPr sz="800">
                        <a:latin typeface="Verdana"/>
                        <a:cs typeface="Verdana"/>
                      </a:endParaRPr>
                    </a:p>
                  </a:txBody>
                  <a:tcPr marL="0" marR="0" marT="2307" marB="0"/>
                </a:tc>
                <a:tc>
                  <a:txBody>
                    <a:bodyPr/>
                    <a:lstStyle/>
                    <a:p>
                      <a:pPr marL="99695" algn="ctr">
                        <a:lnSpc>
                          <a:spcPct val="100000"/>
                        </a:lnSpc>
                        <a:spcBef>
                          <a:spcPts val="15"/>
                        </a:spcBef>
                      </a:pPr>
                      <a:r>
                        <a:rPr sz="1800" spc="-25">
                          <a:solidFill>
                            <a:srgbClr val="FFFFFF"/>
                          </a:solidFill>
                          <a:latin typeface="Arial MT"/>
                          <a:cs typeface="Arial MT"/>
                        </a:rPr>
                        <a:t>0%</a:t>
                      </a:r>
                      <a:endParaRPr sz="1800">
                        <a:latin typeface="Arial MT"/>
                        <a:cs typeface="Arial MT"/>
                      </a:endParaRPr>
                    </a:p>
                  </a:txBody>
                  <a:tcPr marL="0" marR="0" marT="2307" marB="0"/>
                </a:tc>
                <a:extLst>
                  <a:ext uri="{0D108BD9-81ED-4DB2-BD59-A6C34878D82A}">
                    <a16:rowId xmlns:a16="http://schemas.microsoft.com/office/drawing/2014/main" val="10001"/>
                  </a:ext>
                </a:extLst>
              </a:tr>
            </a:tbl>
          </a:graphicData>
        </a:graphic>
      </p:graphicFrame>
      <p:sp>
        <p:nvSpPr>
          <p:cNvPr id="7" name="object 7"/>
          <p:cNvSpPr txBox="1"/>
          <p:nvPr/>
        </p:nvSpPr>
        <p:spPr>
          <a:xfrm>
            <a:off x="1572062" y="3455257"/>
            <a:ext cx="2464882" cy="118327"/>
          </a:xfrm>
          <a:prstGeom prst="rect">
            <a:avLst/>
          </a:prstGeom>
        </p:spPr>
        <p:txBody>
          <a:bodyPr vert="horz" wrap="square" lIns="0" tIns="14608" rIns="0" bIns="0" rtlCol="0">
            <a:spAutoFit/>
          </a:bodyPr>
          <a:lstStyle/>
          <a:p>
            <a:pPr marL="15377">
              <a:lnSpc>
                <a:spcPct val="100000"/>
              </a:lnSpc>
              <a:spcBef>
                <a:spcPts val="115"/>
              </a:spcBef>
            </a:pPr>
            <a:r>
              <a:rPr sz="1271" i="1">
                <a:solidFill>
                  <a:srgbClr val="FFFFFF"/>
                </a:solidFill>
                <a:latin typeface="Arial"/>
                <a:cs typeface="Arial"/>
              </a:rPr>
              <a:t>SOCIAL</a:t>
            </a:r>
            <a:r>
              <a:rPr sz="1271" i="1" spc="-73">
                <a:solidFill>
                  <a:srgbClr val="FFFFFF"/>
                </a:solidFill>
                <a:latin typeface="Arial"/>
                <a:cs typeface="Arial"/>
              </a:rPr>
              <a:t> </a:t>
            </a:r>
            <a:r>
              <a:rPr sz="1271" i="1">
                <a:solidFill>
                  <a:srgbClr val="FFFFFF"/>
                </a:solidFill>
                <a:latin typeface="Arial"/>
                <a:cs typeface="Arial"/>
              </a:rPr>
              <a:t>VALUE</a:t>
            </a:r>
            <a:r>
              <a:rPr sz="1271" i="1" spc="-73">
                <a:solidFill>
                  <a:srgbClr val="FFFFFF"/>
                </a:solidFill>
                <a:latin typeface="Arial"/>
                <a:cs typeface="Arial"/>
              </a:rPr>
              <a:t> </a:t>
            </a:r>
            <a:r>
              <a:rPr sz="1271" i="1" spc="-12">
                <a:solidFill>
                  <a:srgbClr val="FFFFFF"/>
                </a:solidFill>
                <a:latin typeface="Arial"/>
                <a:cs typeface="Arial"/>
              </a:rPr>
              <a:t>LEADERBOARD</a:t>
            </a:r>
            <a:endParaRPr sz="1271">
              <a:latin typeface="Arial"/>
              <a:cs typeface="Arial"/>
            </a:endParaRPr>
          </a:p>
        </p:txBody>
      </p:sp>
      <p:sp>
        <p:nvSpPr>
          <p:cNvPr id="6" name="object 6"/>
          <p:cNvSpPr txBox="1"/>
          <p:nvPr/>
        </p:nvSpPr>
        <p:spPr>
          <a:xfrm>
            <a:off x="4433573" y="3319200"/>
            <a:ext cx="6037654" cy="202681"/>
          </a:xfrm>
          <a:prstGeom prst="rect">
            <a:avLst/>
          </a:prstGeom>
        </p:spPr>
        <p:txBody>
          <a:bodyPr vert="horz" wrap="square" lIns="0" tIns="40748" rIns="0" bIns="0" rtlCol="0">
            <a:spAutoFit/>
          </a:bodyPr>
          <a:lstStyle/>
          <a:p>
            <a:pPr marL="15377" marR="6151">
              <a:lnSpc>
                <a:spcPts val="1187"/>
              </a:lnSpc>
              <a:spcBef>
                <a:spcPts val="321"/>
              </a:spcBef>
            </a:pPr>
            <a:r>
              <a:rPr sz="1150" spc="-97">
                <a:solidFill>
                  <a:srgbClr val="255375"/>
                </a:solidFill>
                <a:latin typeface="Arial MT"/>
                <a:cs typeface="Arial MT"/>
              </a:rPr>
              <a:t>The</a:t>
            </a:r>
            <a:r>
              <a:rPr sz="1150" spc="-30">
                <a:solidFill>
                  <a:srgbClr val="255375"/>
                </a:solidFill>
                <a:latin typeface="Arial MT"/>
                <a:cs typeface="Arial MT"/>
              </a:rPr>
              <a:t> </a:t>
            </a:r>
            <a:r>
              <a:rPr sz="1150" spc="-48">
                <a:solidFill>
                  <a:srgbClr val="255375"/>
                </a:solidFill>
                <a:latin typeface="Arial MT"/>
                <a:cs typeface="Arial MT"/>
              </a:rPr>
              <a:t>region,</a:t>
            </a:r>
            <a:r>
              <a:rPr sz="1150" spc="-24">
                <a:solidFill>
                  <a:srgbClr val="255375"/>
                </a:solidFill>
                <a:latin typeface="Arial MT"/>
                <a:cs typeface="Arial MT"/>
              </a:rPr>
              <a:t> </a:t>
            </a:r>
            <a:r>
              <a:rPr sz="1150" spc="-42">
                <a:solidFill>
                  <a:srgbClr val="255375"/>
                </a:solidFill>
                <a:latin typeface="Arial MT"/>
                <a:cs typeface="Arial MT"/>
              </a:rPr>
              <a:t>contract</a:t>
            </a:r>
            <a:r>
              <a:rPr sz="1150" spc="-30">
                <a:solidFill>
                  <a:srgbClr val="255375"/>
                </a:solidFill>
                <a:latin typeface="Arial MT"/>
                <a:cs typeface="Arial MT"/>
              </a:rPr>
              <a:t> </a:t>
            </a:r>
            <a:r>
              <a:rPr sz="1150" spc="-61">
                <a:solidFill>
                  <a:srgbClr val="255375"/>
                </a:solidFill>
                <a:latin typeface="Arial MT"/>
                <a:cs typeface="Arial MT"/>
              </a:rPr>
              <a:t>and</a:t>
            </a:r>
            <a:r>
              <a:rPr sz="1150" spc="-24">
                <a:solidFill>
                  <a:srgbClr val="255375"/>
                </a:solidFill>
                <a:latin typeface="Arial MT"/>
                <a:cs typeface="Arial MT"/>
              </a:rPr>
              <a:t> </a:t>
            </a:r>
            <a:r>
              <a:rPr sz="1150" spc="-42">
                <a:solidFill>
                  <a:srgbClr val="255375"/>
                </a:solidFill>
                <a:latin typeface="Arial MT"/>
                <a:cs typeface="Arial MT"/>
              </a:rPr>
              <a:t>leisure</a:t>
            </a:r>
            <a:r>
              <a:rPr sz="1150" spc="-30">
                <a:solidFill>
                  <a:srgbClr val="255375"/>
                </a:solidFill>
                <a:latin typeface="Arial MT"/>
                <a:cs typeface="Arial MT"/>
              </a:rPr>
              <a:t> </a:t>
            </a:r>
            <a:r>
              <a:rPr sz="1150" spc="-48">
                <a:solidFill>
                  <a:srgbClr val="255375"/>
                </a:solidFill>
                <a:latin typeface="Arial MT"/>
                <a:cs typeface="Arial MT"/>
              </a:rPr>
              <a:t>centre</a:t>
            </a:r>
            <a:r>
              <a:rPr sz="1150" spc="-24">
                <a:solidFill>
                  <a:srgbClr val="255375"/>
                </a:solidFill>
                <a:latin typeface="Arial MT"/>
                <a:cs typeface="Arial MT"/>
              </a:rPr>
              <a:t> of</a:t>
            </a:r>
            <a:r>
              <a:rPr sz="1150" spc="-30">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a:t>
            </a:r>
            <a:r>
              <a:rPr sz="1150" spc="-36">
                <a:solidFill>
                  <a:srgbClr val="255375"/>
                </a:solidFill>
                <a:latin typeface="Arial MT"/>
                <a:cs typeface="Arial MT"/>
              </a:rPr>
              <a:t>operator</a:t>
            </a:r>
            <a:r>
              <a:rPr sz="1150" spc="-30">
                <a:solidFill>
                  <a:srgbClr val="255375"/>
                </a:solidFill>
                <a:latin typeface="Arial MT"/>
                <a:cs typeface="Arial MT"/>
              </a:rPr>
              <a:t> </a:t>
            </a:r>
            <a:r>
              <a:rPr sz="1150" spc="-54">
                <a:solidFill>
                  <a:srgbClr val="255375"/>
                </a:solidFill>
                <a:latin typeface="Arial MT"/>
                <a:cs typeface="Arial MT"/>
              </a:rPr>
              <a:t>generating</a:t>
            </a:r>
            <a:r>
              <a:rPr sz="1150" spc="-24">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54">
                <a:solidFill>
                  <a:srgbClr val="255375"/>
                </a:solidFill>
                <a:latin typeface="Arial MT"/>
                <a:cs typeface="Arial MT"/>
              </a:rPr>
              <a:t>highest</a:t>
            </a:r>
            <a:r>
              <a:rPr sz="1150" spc="-24">
                <a:solidFill>
                  <a:srgbClr val="255375"/>
                </a:solidFill>
                <a:latin typeface="Arial MT"/>
                <a:cs typeface="Arial MT"/>
              </a:rPr>
              <a:t> total </a:t>
            </a:r>
            <a:r>
              <a:rPr sz="1150" spc="-67">
                <a:solidFill>
                  <a:srgbClr val="255375"/>
                </a:solidFill>
                <a:latin typeface="Arial MT"/>
                <a:cs typeface="Arial MT"/>
              </a:rPr>
              <a:t>social</a:t>
            </a:r>
            <a:r>
              <a:rPr sz="1150" spc="-30">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12">
                <a:solidFill>
                  <a:srgbClr val="255375"/>
                </a:solidFill>
                <a:latin typeface="Arial MT"/>
                <a:cs typeface="Arial MT"/>
              </a:rPr>
              <a:t>within </a:t>
            </a:r>
            <a:r>
              <a:rPr sz="1150" spc="-36">
                <a:solidFill>
                  <a:srgbClr val="255375"/>
                </a:solidFill>
                <a:latin typeface="Arial MT"/>
                <a:cs typeface="Arial MT"/>
              </a:rPr>
              <a:t>the </a:t>
            </a:r>
            <a:r>
              <a:rPr sz="1150" spc="-67">
                <a:solidFill>
                  <a:srgbClr val="255375"/>
                </a:solidFill>
                <a:latin typeface="Arial MT"/>
                <a:cs typeface="Arial MT"/>
              </a:rPr>
              <a:t>selected</a:t>
            </a:r>
            <a:r>
              <a:rPr sz="1150" spc="-30">
                <a:solidFill>
                  <a:srgbClr val="255375"/>
                </a:solidFill>
                <a:latin typeface="Arial MT"/>
                <a:cs typeface="Arial MT"/>
              </a:rPr>
              <a:t> </a:t>
            </a:r>
            <a:r>
              <a:rPr sz="1150" spc="-24">
                <a:solidFill>
                  <a:srgbClr val="255375"/>
                </a:solidFill>
                <a:latin typeface="Arial MT"/>
                <a:cs typeface="Arial MT"/>
              </a:rPr>
              <a:t>time</a:t>
            </a:r>
            <a:r>
              <a:rPr sz="1150" spc="-30">
                <a:solidFill>
                  <a:srgbClr val="255375"/>
                </a:solidFill>
                <a:latin typeface="Arial MT"/>
                <a:cs typeface="Arial MT"/>
              </a:rPr>
              <a:t> </a:t>
            </a:r>
            <a:r>
              <a:rPr sz="1150" spc="-36">
                <a:solidFill>
                  <a:srgbClr val="255375"/>
                </a:solidFill>
                <a:latin typeface="Arial MT"/>
                <a:cs typeface="Arial MT"/>
              </a:rPr>
              <a:t>period </a:t>
            </a:r>
            <a:r>
              <a:rPr sz="1150" spc="-54">
                <a:solidFill>
                  <a:srgbClr val="255375"/>
                </a:solidFill>
                <a:latin typeface="Arial MT"/>
                <a:cs typeface="Arial MT"/>
              </a:rPr>
              <a:t>are</a:t>
            </a:r>
            <a:r>
              <a:rPr sz="1150" spc="-30">
                <a:solidFill>
                  <a:srgbClr val="255375"/>
                </a:solidFill>
                <a:latin typeface="Arial MT"/>
                <a:cs typeface="Arial MT"/>
              </a:rPr>
              <a:t> </a:t>
            </a:r>
            <a:r>
              <a:rPr sz="1150" spc="-61">
                <a:solidFill>
                  <a:srgbClr val="255375"/>
                </a:solidFill>
                <a:latin typeface="Arial MT"/>
                <a:cs typeface="Arial MT"/>
              </a:rPr>
              <a:t>displayed</a:t>
            </a:r>
            <a:r>
              <a:rPr sz="1150" spc="-30">
                <a:solidFill>
                  <a:srgbClr val="255375"/>
                </a:solidFill>
                <a:latin typeface="Arial MT"/>
                <a:cs typeface="Arial MT"/>
              </a:rPr>
              <a:t> </a:t>
            </a:r>
            <a:r>
              <a:rPr sz="1150" spc="-24">
                <a:solidFill>
                  <a:srgbClr val="255375"/>
                </a:solidFill>
                <a:latin typeface="Arial MT"/>
                <a:cs typeface="Arial MT"/>
              </a:rPr>
              <a:t>in</a:t>
            </a:r>
            <a:r>
              <a:rPr sz="1150" spc="-30">
                <a:solidFill>
                  <a:srgbClr val="255375"/>
                </a:solidFill>
                <a:latin typeface="Arial MT"/>
                <a:cs typeface="Arial MT"/>
              </a:rPr>
              <a:t> </a:t>
            </a:r>
            <a:r>
              <a:rPr sz="1150" spc="-36">
                <a:solidFill>
                  <a:srgbClr val="255375"/>
                </a:solidFill>
                <a:latin typeface="Arial MT"/>
                <a:cs typeface="Arial MT"/>
              </a:rPr>
              <a:t>the </a:t>
            </a:r>
            <a:r>
              <a:rPr sz="1150" spc="-73">
                <a:solidFill>
                  <a:srgbClr val="255375"/>
                </a:solidFill>
                <a:latin typeface="Arial MT"/>
                <a:cs typeface="Arial MT"/>
              </a:rPr>
              <a:t>above</a:t>
            </a:r>
            <a:r>
              <a:rPr sz="1150" spc="-30">
                <a:solidFill>
                  <a:srgbClr val="255375"/>
                </a:solidFill>
                <a:latin typeface="Arial MT"/>
                <a:cs typeface="Arial MT"/>
              </a:rPr>
              <a:t> </a:t>
            </a:r>
            <a:r>
              <a:rPr sz="1150" spc="-127">
                <a:solidFill>
                  <a:srgbClr val="255375"/>
                </a:solidFill>
                <a:latin typeface="Arial MT"/>
                <a:cs typeface="Arial MT"/>
              </a:rPr>
              <a:t>KPI</a:t>
            </a:r>
            <a:r>
              <a:rPr sz="1150" spc="-30">
                <a:solidFill>
                  <a:srgbClr val="255375"/>
                </a:solidFill>
                <a:latin typeface="Arial MT"/>
                <a:cs typeface="Arial MT"/>
              </a:rPr>
              <a:t> </a:t>
            </a:r>
            <a:r>
              <a:rPr sz="1150" spc="-67">
                <a:solidFill>
                  <a:srgbClr val="255375"/>
                </a:solidFill>
                <a:latin typeface="Arial MT"/>
                <a:cs typeface="Arial MT"/>
              </a:rPr>
              <a:t>boxes.</a:t>
            </a:r>
            <a:r>
              <a:rPr sz="1150" spc="-36">
                <a:solidFill>
                  <a:srgbClr val="255375"/>
                </a:solidFill>
                <a:latin typeface="Arial MT"/>
                <a:cs typeface="Arial MT"/>
              </a:rPr>
              <a:t> </a:t>
            </a:r>
            <a:r>
              <a:rPr sz="1150" spc="-48">
                <a:solidFill>
                  <a:srgbClr val="255375"/>
                </a:solidFill>
                <a:latin typeface="Arial MT"/>
                <a:cs typeface="Arial MT"/>
              </a:rPr>
              <a:t>In</a:t>
            </a:r>
            <a:r>
              <a:rPr sz="1150" spc="-30">
                <a:solidFill>
                  <a:srgbClr val="255375"/>
                </a:solidFill>
                <a:latin typeface="Arial MT"/>
                <a:cs typeface="Arial MT"/>
              </a:rPr>
              <a:t> </a:t>
            </a:r>
            <a:r>
              <a:rPr sz="1150" spc="-42">
                <a:solidFill>
                  <a:srgbClr val="255375"/>
                </a:solidFill>
                <a:latin typeface="Arial MT"/>
                <a:cs typeface="Arial MT"/>
              </a:rPr>
              <a:t>addition,</a:t>
            </a:r>
            <a:r>
              <a:rPr sz="1150" spc="-30">
                <a:solidFill>
                  <a:srgbClr val="255375"/>
                </a:solidFill>
                <a:latin typeface="Arial MT"/>
                <a:cs typeface="Arial MT"/>
              </a:rPr>
              <a:t> </a:t>
            </a:r>
            <a:r>
              <a:rPr sz="1150" spc="-36">
                <a:solidFill>
                  <a:srgbClr val="255375"/>
                </a:solidFill>
                <a:latin typeface="Arial MT"/>
                <a:cs typeface="Arial MT"/>
              </a:rPr>
              <a:t>the </a:t>
            </a:r>
            <a:r>
              <a:rPr sz="1150" spc="-42">
                <a:solidFill>
                  <a:srgbClr val="255375"/>
                </a:solidFill>
                <a:latin typeface="Arial MT"/>
                <a:cs typeface="Arial MT"/>
              </a:rPr>
              <a:t>leisure</a:t>
            </a:r>
            <a:r>
              <a:rPr sz="1150" spc="-30">
                <a:solidFill>
                  <a:srgbClr val="255375"/>
                </a:solidFill>
                <a:latin typeface="Arial MT"/>
                <a:cs typeface="Arial MT"/>
              </a:rPr>
              <a:t> </a:t>
            </a:r>
            <a:r>
              <a:rPr sz="1150" spc="-48">
                <a:solidFill>
                  <a:srgbClr val="255375"/>
                </a:solidFill>
                <a:latin typeface="Arial MT"/>
                <a:cs typeface="Arial MT"/>
              </a:rPr>
              <a:t>centre</a:t>
            </a:r>
            <a:r>
              <a:rPr sz="1150" spc="-30">
                <a:solidFill>
                  <a:srgbClr val="255375"/>
                </a:solidFill>
                <a:latin typeface="Arial MT"/>
                <a:cs typeface="Arial MT"/>
              </a:rPr>
              <a:t> </a:t>
            </a:r>
            <a:r>
              <a:rPr sz="1150" spc="-24">
                <a:solidFill>
                  <a:srgbClr val="255375"/>
                </a:solidFill>
                <a:latin typeface="Arial MT"/>
                <a:cs typeface="Arial MT"/>
              </a:rPr>
              <a:t>with</a:t>
            </a:r>
            <a:r>
              <a:rPr sz="1150" spc="-30">
                <a:solidFill>
                  <a:srgbClr val="255375"/>
                </a:solidFill>
                <a:latin typeface="Arial MT"/>
                <a:cs typeface="Arial MT"/>
              </a:rPr>
              <a:t> the </a:t>
            </a:r>
            <a:r>
              <a:rPr sz="1150" spc="-54">
                <a:solidFill>
                  <a:srgbClr val="255375"/>
                </a:solidFill>
                <a:latin typeface="Arial MT"/>
                <a:cs typeface="Arial MT"/>
              </a:rPr>
              <a:t>highest</a:t>
            </a:r>
            <a:r>
              <a:rPr sz="1150" spc="-18">
                <a:solidFill>
                  <a:srgbClr val="255375"/>
                </a:solidFill>
                <a:latin typeface="Arial MT"/>
                <a:cs typeface="Arial MT"/>
              </a:rPr>
              <a:t> </a:t>
            </a:r>
            <a:r>
              <a:rPr sz="1150" spc="-36">
                <a:solidFill>
                  <a:srgbClr val="255375"/>
                </a:solidFill>
                <a:latin typeface="Arial MT"/>
                <a:cs typeface="Arial MT"/>
              </a:rPr>
              <a:t>growth</a:t>
            </a:r>
            <a:r>
              <a:rPr sz="1150" spc="-18">
                <a:solidFill>
                  <a:srgbClr val="255375"/>
                </a:solidFill>
                <a:latin typeface="Arial MT"/>
                <a:cs typeface="Arial MT"/>
              </a:rPr>
              <a:t> </a:t>
            </a:r>
            <a:r>
              <a:rPr sz="1150" spc="-24">
                <a:solidFill>
                  <a:srgbClr val="255375"/>
                </a:solidFill>
                <a:latin typeface="Arial MT"/>
                <a:cs typeface="Arial MT"/>
              </a:rPr>
              <a:t>in</a:t>
            </a:r>
            <a:r>
              <a:rPr sz="1150" spc="-18">
                <a:solidFill>
                  <a:srgbClr val="255375"/>
                </a:solidFill>
                <a:latin typeface="Arial MT"/>
                <a:cs typeface="Arial MT"/>
              </a:rPr>
              <a:t> </a:t>
            </a:r>
            <a:r>
              <a:rPr sz="1150" spc="-67">
                <a:solidFill>
                  <a:srgbClr val="255375"/>
                </a:solidFill>
                <a:latin typeface="Arial MT"/>
                <a:cs typeface="Arial MT"/>
              </a:rPr>
              <a:t>social</a:t>
            </a:r>
            <a:r>
              <a:rPr sz="1150" spc="-18">
                <a:solidFill>
                  <a:srgbClr val="255375"/>
                </a:solidFill>
                <a:latin typeface="Arial MT"/>
                <a:cs typeface="Arial MT"/>
              </a:rPr>
              <a:t> </a:t>
            </a:r>
            <a:r>
              <a:rPr sz="1150" spc="-67">
                <a:solidFill>
                  <a:srgbClr val="255375"/>
                </a:solidFill>
                <a:latin typeface="Arial MT"/>
                <a:cs typeface="Arial MT"/>
              </a:rPr>
              <a:t>value</a:t>
            </a:r>
            <a:r>
              <a:rPr sz="1150" spc="-12">
                <a:solidFill>
                  <a:srgbClr val="255375"/>
                </a:solidFill>
                <a:latin typeface="Arial MT"/>
                <a:cs typeface="Arial MT"/>
              </a:rPr>
              <a:t> </a:t>
            </a:r>
            <a:r>
              <a:rPr sz="1150" spc="-48">
                <a:solidFill>
                  <a:srgbClr val="255375"/>
                </a:solidFill>
                <a:latin typeface="Arial MT"/>
                <a:cs typeface="Arial MT"/>
              </a:rPr>
              <a:t>generation</a:t>
            </a:r>
            <a:r>
              <a:rPr sz="1150" spc="-18">
                <a:solidFill>
                  <a:srgbClr val="255375"/>
                </a:solidFill>
                <a:latin typeface="Arial MT"/>
                <a:cs typeface="Arial MT"/>
              </a:rPr>
              <a:t> </a:t>
            </a:r>
            <a:r>
              <a:rPr sz="1150" spc="-61">
                <a:solidFill>
                  <a:srgbClr val="255375"/>
                </a:solidFill>
                <a:latin typeface="Arial MT"/>
                <a:cs typeface="Arial MT"/>
              </a:rPr>
              <a:t>is</a:t>
            </a:r>
            <a:r>
              <a:rPr sz="1150" spc="-18">
                <a:solidFill>
                  <a:srgbClr val="255375"/>
                </a:solidFill>
                <a:latin typeface="Arial MT"/>
                <a:cs typeface="Arial MT"/>
              </a:rPr>
              <a:t> </a:t>
            </a:r>
            <a:r>
              <a:rPr sz="1150" spc="-54">
                <a:solidFill>
                  <a:srgbClr val="255375"/>
                </a:solidFill>
                <a:latin typeface="Arial MT"/>
                <a:cs typeface="Arial MT"/>
              </a:rPr>
              <a:t>presented</a:t>
            </a:r>
            <a:r>
              <a:rPr sz="1150" spc="-18">
                <a:solidFill>
                  <a:srgbClr val="255375"/>
                </a:solidFill>
                <a:latin typeface="Arial MT"/>
                <a:cs typeface="Arial MT"/>
              </a:rPr>
              <a:t> </a:t>
            </a:r>
            <a:r>
              <a:rPr sz="1150" spc="-24">
                <a:solidFill>
                  <a:srgbClr val="255375"/>
                </a:solidFill>
                <a:latin typeface="Arial MT"/>
                <a:cs typeface="Arial MT"/>
              </a:rPr>
              <a:t>with</a:t>
            </a:r>
            <a:r>
              <a:rPr sz="1150" spc="-12">
                <a:solidFill>
                  <a:srgbClr val="255375"/>
                </a:solidFill>
                <a:latin typeface="Arial MT"/>
                <a:cs typeface="Arial MT"/>
              </a:rPr>
              <a:t> </a:t>
            </a:r>
            <a:r>
              <a:rPr sz="1150" spc="-24">
                <a:solidFill>
                  <a:srgbClr val="255375"/>
                </a:solidFill>
                <a:latin typeface="Arial MT"/>
                <a:cs typeface="Arial MT"/>
              </a:rPr>
              <a:t>its</a:t>
            </a:r>
            <a:r>
              <a:rPr sz="1150" spc="-18">
                <a:solidFill>
                  <a:srgbClr val="255375"/>
                </a:solidFill>
                <a:latin typeface="Arial MT"/>
                <a:cs typeface="Arial MT"/>
              </a:rPr>
              <a:t> </a:t>
            </a:r>
            <a:r>
              <a:rPr sz="1150" spc="-61">
                <a:solidFill>
                  <a:srgbClr val="255375"/>
                </a:solidFill>
                <a:latin typeface="Arial MT"/>
                <a:cs typeface="Arial MT"/>
              </a:rPr>
              <a:t>year-</a:t>
            </a:r>
            <a:r>
              <a:rPr sz="1150" spc="-67">
                <a:solidFill>
                  <a:srgbClr val="255375"/>
                </a:solidFill>
                <a:latin typeface="Arial MT"/>
                <a:cs typeface="Arial MT"/>
              </a:rPr>
              <a:t>on-</a:t>
            </a:r>
            <a:r>
              <a:rPr sz="1150" spc="-61">
                <a:solidFill>
                  <a:srgbClr val="255375"/>
                </a:solidFill>
                <a:latin typeface="Arial MT"/>
                <a:cs typeface="Arial MT"/>
              </a:rPr>
              <a:t>year</a:t>
            </a:r>
            <a:r>
              <a:rPr sz="1150" spc="-18">
                <a:solidFill>
                  <a:srgbClr val="255375"/>
                </a:solidFill>
                <a:latin typeface="Arial MT"/>
                <a:cs typeface="Arial MT"/>
              </a:rPr>
              <a:t> </a:t>
            </a:r>
            <a:r>
              <a:rPr sz="1150" spc="-36">
                <a:solidFill>
                  <a:srgbClr val="255375"/>
                </a:solidFill>
                <a:latin typeface="Arial MT"/>
                <a:cs typeface="Arial MT"/>
              </a:rPr>
              <a:t>growth</a:t>
            </a:r>
            <a:r>
              <a:rPr sz="1150" spc="-18">
                <a:solidFill>
                  <a:srgbClr val="255375"/>
                </a:solidFill>
                <a:latin typeface="Arial MT"/>
                <a:cs typeface="Arial MT"/>
              </a:rPr>
              <a:t> </a:t>
            </a:r>
            <a:r>
              <a:rPr sz="1150" spc="-12">
                <a:solidFill>
                  <a:srgbClr val="255375"/>
                </a:solidFill>
                <a:latin typeface="Arial MT"/>
                <a:cs typeface="Arial MT"/>
              </a:rPr>
              <a:t>rate.</a:t>
            </a:r>
            <a:endParaRPr sz="1150">
              <a:latin typeface="Arial MT"/>
              <a:cs typeface="Arial MT"/>
            </a:endParaRPr>
          </a:p>
        </p:txBody>
      </p:sp>
      <p:sp>
        <p:nvSpPr>
          <p:cNvPr id="9" name="object 9"/>
          <p:cNvSpPr txBox="1"/>
          <p:nvPr/>
        </p:nvSpPr>
        <p:spPr>
          <a:xfrm>
            <a:off x="4930850" y="4135982"/>
            <a:ext cx="2993071" cy="134911"/>
          </a:xfrm>
          <a:prstGeom prst="rect">
            <a:avLst/>
          </a:prstGeom>
        </p:spPr>
        <p:txBody>
          <a:bodyPr vert="horz" wrap="square" lIns="0" tIns="16146" rIns="0" bIns="0" rtlCol="0">
            <a:spAutoFit/>
          </a:bodyPr>
          <a:lstStyle/>
          <a:p>
            <a:pPr marL="15377">
              <a:lnSpc>
                <a:spcPct val="100000"/>
              </a:lnSpc>
              <a:spcBef>
                <a:spcPts val="127"/>
              </a:spcBef>
            </a:pPr>
            <a:r>
              <a:rPr sz="1453" i="1" spc="-24">
                <a:solidFill>
                  <a:srgbClr val="255375"/>
                </a:solidFill>
                <a:latin typeface="Arial"/>
                <a:cs typeface="Arial"/>
              </a:rPr>
              <a:t>LEAGUE</a:t>
            </a:r>
            <a:r>
              <a:rPr sz="1453" i="1" spc="-36">
                <a:solidFill>
                  <a:srgbClr val="255375"/>
                </a:solidFill>
                <a:latin typeface="Arial"/>
                <a:cs typeface="Arial"/>
              </a:rPr>
              <a:t> </a:t>
            </a:r>
            <a:r>
              <a:rPr sz="1453" i="1">
                <a:solidFill>
                  <a:srgbClr val="255375"/>
                </a:solidFill>
                <a:latin typeface="Arial"/>
                <a:cs typeface="Arial"/>
              </a:rPr>
              <a:t>TABLE</a:t>
            </a:r>
            <a:r>
              <a:rPr sz="1453" i="1" spc="-36">
                <a:solidFill>
                  <a:srgbClr val="255375"/>
                </a:solidFill>
                <a:latin typeface="Arial"/>
                <a:cs typeface="Arial"/>
              </a:rPr>
              <a:t> </a:t>
            </a:r>
            <a:r>
              <a:rPr sz="1453" i="1">
                <a:solidFill>
                  <a:srgbClr val="255375"/>
                </a:solidFill>
                <a:latin typeface="Arial"/>
                <a:cs typeface="Arial"/>
              </a:rPr>
              <a:t>-</a:t>
            </a:r>
            <a:r>
              <a:rPr sz="1453" i="1" spc="-36">
                <a:solidFill>
                  <a:srgbClr val="255375"/>
                </a:solidFill>
                <a:latin typeface="Arial"/>
                <a:cs typeface="Arial"/>
              </a:rPr>
              <a:t> </a:t>
            </a:r>
            <a:r>
              <a:rPr sz="1453" i="1">
                <a:solidFill>
                  <a:srgbClr val="255375"/>
                </a:solidFill>
                <a:latin typeface="Arial"/>
                <a:cs typeface="Arial"/>
              </a:rPr>
              <a:t>REGION</a:t>
            </a:r>
            <a:r>
              <a:rPr sz="1453" i="1" spc="-30">
                <a:solidFill>
                  <a:srgbClr val="255375"/>
                </a:solidFill>
                <a:latin typeface="Arial"/>
                <a:cs typeface="Arial"/>
              </a:rPr>
              <a:t> </a:t>
            </a:r>
            <a:r>
              <a:rPr sz="1453" i="1">
                <a:solidFill>
                  <a:srgbClr val="255375"/>
                </a:solidFill>
                <a:latin typeface="Arial"/>
                <a:cs typeface="Arial"/>
              </a:rPr>
              <a:t>(TOP</a:t>
            </a:r>
            <a:r>
              <a:rPr sz="1453" i="1" spc="-36">
                <a:solidFill>
                  <a:srgbClr val="255375"/>
                </a:solidFill>
                <a:latin typeface="Arial"/>
                <a:cs typeface="Arial"/>
              </a:rPr>
              <a:t> </a:t>
            </a:r>
            <a:r>
              <a:rPr sz="1453" i="1" spc="-30">
                <a:solidFill>
                  <a:srgbClr val="255375"/>
                </a:solidFill>
                <a:latin typeface="Arial"/>
                <a:cs typeface="Arial"/>
              </a:rPr>
              <a:t>5)</a:t>
            </a:r>
            <a:endParaRPr sz="1453">
              <a:latin typeface="Arial"/>
              <a:cs typeface="Arial"/>
            </a:endParaRPr>
          </a:p>
        </p:txBody>
      </p:sp>
      <p:graphicFrame>
        <p:nvGraphicFramePr>
          <p:cNvPr id="8" name="object 8" descr="Unkown region. £87938. People count 1033. AVG value per person £85. AVG SV YOY % change is +135.14%."/>
          <p:cNvGraphicFramePr>
            <a:graphicFrameLocks noGrp="1"/>
          </p:cNvGraphicFramePr>
          <p:nvPr>
            <p:extLst>
              <p:ext uri="{D42A27DB-BD31-4B8C-83A1-F6EECF244321}">
                <p14:modId xmlns:p14="http://schemas.microsoft.com/office/powerpoint/2010/main" val="580570412"/>
              </p:ext>
            </p:extLst>
          </p:nvPr>
        </p:nvGraphicFramePr>
        <p:xfrm>
          <a:off x="1730369" y="4518862"/>
          <a:ext cx="8723957" cy="513580"/>
        </p:xfrm>
        <a:graphic>
          <a:graphicData uri="http://schemas.openxmlformats.org/drawingml/2006/table">
            <a:tbl>
              <a:tblPr firstRow="1" bandRow="1">
                <a:tableStyleId>{2D5ABB26-0587-4C30-8999-92F81FD0307C}</a:tableStyleId>
              </a:tblPr>
              <a:tblGrid>
                <a:gridCol w="1318550">
                  <a:extLst>
                    <a:ext uri="{9D8B030D-6E8A-4147-A177-3AD203B41FA5}">
                      <a16:colId xmlns:a16="http://schemas.microsoft.com/office/drawing/2014/main" val="20000"/>
                    </a:ext>
                  </a:extLst>
                </a:gridCol>
                <a:gridCol w="1532286">
                  <a:extLst>
                    <a:ext uri="{9D8B030D-6E8A-4147-A177-3AD203B41FA5}">
                      <a16:colId xmlns:a16="http://schemas.microsoft.com/office/drawing/2014/main" val="20001"/>
                    </a:ext>
                  </a:extLst>
                </a:gridCol>
                <a:gridCol w="1115577">
                  <a:extLst>
                    <a:ext uri="{9D8B030D-6E8A-4147-A177-3AD203B41FA5}">
                      <a16:colId xmlns:a16="http://schemas.microsoft.com/office/drawing/2014/main" val="20002"/>
                    </a:ext>
                  </a:extLst>
                </a:gridCol>
                <a:gridCol w="1589949">
                  <a:extLst>
                    <a:ext uri="{9D8B030D-6E8A-4147-A177-3AD203B41FA5}">
                      <a16:colId xmlns:a16="http://schemas.microsoft.com/office/drawing/2014/main" val="20003"/>
                    </a:ext>
                  </a:extLst>
                </a:gridCol>
                <a:gridCol w="1959757">
                  <a:extLst>
                    <a:ext uri="{9D8B030D-6E8A-4147-A177-3AD203B41FA5}">
                      <a16:colId xmlns:a16="http://schemas.microsoft.com/office/drawing/2014/main" val="20004"/>
                    </a:ext>
                  </a:extLst>
                </a:gridCol>
                <a:gridCol w="1207838">
                  <a:extLst>
                    <a:ext uri="{9D8B030D-6E8A-4147-A177-3AD203B41FA5}">
                      <a16:colId xmlns:a16="http://schemas.microsoft.com/office/drawing/2014/main" val="20005"/>
                    </a:ext>
                  </a:extLst>
                </a:gridCol>
              </a:tblGrid>
              <a:tr h="259865">
                <a:tc>
                  <a:txBody>
                    <a:bodyPr/>
                    <a:lstStyle/>
                    <a:p>
                      <a:pPr>
                        <a:lnSpc>
                          <a:spcPct val="100000"/>
                        </a:lnSpc>
                        <a:spcBef>
                          <a:spcPts val="15"/>
                        </a:spcBef>
                      </a:pPr>
                      <a:endParaRPr sz="500">
                        <a:latin typeface="Times New Roman"/>
                        <a:cs typeface="Times New Roman"/>
                      </a:endParaRPr>
                    </a:p>
                    <a:p>
                      <a:pPr marL="59690">
                        <a:lnSpc>
                          <a:spcPct val="100000"/>
                        </a:lnSpc>
                        <a:tabLst>
                          <a:tab pos="969010" algn="l"/>
                        </a:tabLst>
                      </a:pPr>
                      <a:r>
                        <a:rPr sz="600" spc="-10">
                          <a:solidFill>
                            <a:srgbClr val="FFFFFF"/>
                          </a:solidFill>
                          <a:latin typeface="Arial MT"/>
                          <a:cs typeface="Arial MT"/>
                        </a:rPr>
                        <a:t>REGION</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spcBef>
                          <a:spcPts val="15"/>
                        </a:spcBef>
                      </a:pPr>
                      <a:endParaRPr sz="500">
                        <a:latin typeface="Times New Roman"/>
                        <a:cs typeface="Times New Roman"/>
                      </a:endParaRPr>
                    </a:p>
                    <a:p>
                      <a:pPr marR="33020" algn="r">
                        <a:lnSpc>
                          <a:spcPct val="100000"/>
                        </a:lnSpc>
                      </a:pPr>
                      <a:r>
                        <a:rPr sz="600">
                          <a:solidFill>
                            <a:srgbClr val="FFFFFF"/>
                          </a:solidFill>
                          <a:latin typeface="Arial MT"/>
                          <a:cs typeface="Arial MT"/>
                        </a:rPr>
                        <a:t>SOCIAL</a:t>
                      </a:r>
                      <a:r>
                        <a:rPr sz="600" spc="25">
                          <a:solidFill>
                            <a:srgbClr val="FFFFFF"/>
                          </a:solidFill>
                          <a:latin typeface="Arial MT"/>
                          <a:cs typeface="Arial MT"/>
                        </a:rPr>
                        <a:t> </a:t>
                      </a:r>
                      <a:r>
                        <a:rPr sz="600">
                          <a:solidFill>
                            <a:srgbClr val="FFFFFF"/>
                          </a:solidFill>
                          <a:latin typeface="Arial MT"/>
                          <a:cs typeface="Arial MT"/>
                        </a:rPr>
                        <a:t>VALUE</a:t>
                      </a:r>
                      <a:r>
                        <a:rPr sz="600" spc="25">
                          <a:solidFill>
                            <a:srgbClr val="FFFFFF"/>
                          </a:solidFill>
                          <a:latin typeface="Arial MT"/>
                          <a:cs typeface="Arial MT"/>
                        </a:rPr>
                        <a:t> </a:t>
                      </a:r>
                      <a:r>
                        <a:rPr sz="600" spc="-10">
                          <a:solidFill>
                            <a:srgbClr val="FFFFFF"/>
                          </a:solidFill>
                          <a:latin typeface="Arial MT"/>
                          <a:cs typeface="Arial MT"/>
                        </a:rPr>
                        <a:t>(FILTER</a:t>
                      </a:r>
                      <a:r>
                        <a:rPr sz="600" spc="25">
                          <a:solidFill>
                            <a:srgbClr val="FFFFFF"/>
                          </a:solidFill>
                          <a:latin typeface="Arial MT"/>
                          <a:cs typeface="Arial MT"/>
                        </a:rPr>
                        <a:t> </a:t>
                      </a:r>
                      <a:r>
                        <a:rPr sz="600">
                          <a:solidFill>
                            <a:srgbClr val="FFFFFF"/>
                          </a:solidFill>
                          <a:latin typeface="Arial MT"/>
                          <a:cs typeface="Arial MT"/>
                        </a:rPr>
                        <a:t>PERIOD)</a:t>
                      </a:r>
                      <a:r>
                        <a:rPr sz="600" spc="43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B89B9">
                        <a:alpha val="3138"/>
                      </a:srgbClr>
                    </a:solidFill>
                  </a:tcPr>
                </a:tc>
                <a:tc>
                  <a:txBody>
                    <a:bodyPr/>
                    <a:lstStyle/>
                    <a:p>
                      <a:pPr>
                        <a:lnSpc>
                          <a:spcPct val="100000"/>
                        </a:lnSpc>
                        <a:spcBef>
                          <a:spcPts val="15"/>
                        </a:spcBef>
                      </a:pPr>
                      <a:endParaRPr sz="500">
                        <a:latin typeface="Times New Roman"/>
                        <a:cs typeface="Times New Roman"/>
                      </a:endParaRPr>
                    </a:p>
                    <a:p>
                      <a:pPr marR="33020" algn="r">
                        <a:lnSpc>
                          <a:spcPct val="100000"/>
                        </a:lnSpc>
                        <a:tabLst>
                          <a:tab pos="742315" algn="l"/>
                        </a:tabLst>
                      </a:pPr>
                      <a:r>
                        <a:rPr sz="600">
                          <a:solidFill>
                            <a:srgbClr val="FFFFFF"/>
                          </a:solidFill>
                          <a:latin typeface="Arial MT"/>
                          <a:cs typeface="Arial MT"/>
                        </a:rPr>
                        <a:t>SV</a:t>
                      </a:r>
                      <a:r>
                        <a:rPr sz="600" spc="-25">
                          <a:solidFill>
                            <a:srgbClr val="FFFFFF"/>
                          </a:solidFill>
                          <a:latin typeface="Arial MT"/>
                          <a:cs typeface="Arial MT"/>
                        </a:rPr>
                        <a:t> </a:t>
                      </a:r>
                      <a:r>
                        <a:rPr sz="600" spc="-10">
                          <a:solidFill>
                            <a:srgbClr val="FFFFFF"/>
                          </a:solidFill>
                          <a:latin typeface="Arial MT"/>
                          <a:cs typeface="Arial MT"/>
                        </a:rPr>
                        <a:t>YOY </a:t>
                      </a:r>
                      <a:r>
                        <a:rPr sz="600" spc="-40">
                          <a:solidFill>
                            <a:srgbClr val="FFFFFF"/>
                          </a:solidFill>
                          <a:latin typeface="Arial MT"/>
                          <a:cs typeface="Arial MT"/>
                        </a:rPr>
                        <a:t>%</a:t>
                      </a:r>
                      <a:r>
                        <a:rPr sz="600">
                          <a:solidFill>
                            <a:srgbClr val="FFFFFF"/>
                          </a:solidFill>
                          <a:latin typeface="Arial MT"/>
                          <a:cs typeface="Arial MT"/>
                        </a:rPr>
                        <a:t> </a:t>
                      </a:r>
                      <a:r>
                        <a:rPr sz="600" spc="-10">
                          <a:solidFill>
                            <a:srgbClr val="FFFFFF"/>
                          </a:solidFill>
                          <a:latin typeface="Arial MT"/>
                          <a:cs typeface="Arial MT"/>
                        </a:rPr>
                        <a:t>CHANGE</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spcBef>
                          <a:spcPts val="15"/>
                        </a:spcBef>
                      </a:pPr>
                      <a:endParaRPr sz="500">
                        <a:latin typeface="Times New Roman"/>
                        <a:cs typeface="Times New Roman"/>
                      </a:endParaRPr>
                    </a:p>
                    <a:p>
                      <a:pPr marR="33020" algn="r">
                        <a:lnSpc>
                          <a:spcPct val="100000"/>
                        </a:lnSpc>
                      </a:pPr>
                      <a:r>
                        <a:rPr sz="600">
                          <a:solidFill>
                            <a:srgbClr val="FFFFFF"/>
                          </a:solidFill>
                          <a:latin typeface="Arial MT"/>
                          <a:cs typeface="Arial MT"/>
                        </a:rPr>
                        <a:t>PEOPLE</a:t>
                      </a:r>
                      <a:r>
                        <a:rPr sz="600" spc="20">
                          <a:solidFill>
                            <a:srgbClr val="FFFFFF"/>
                          </a:solidFill>
                          <a:latin typeface="Arial MT"/>
                          <a:cs typeface="Arial MT"/>
                        </a:rPr>
                        <a:t> </a:t>
                      </a:r>
                      <a:r>
                        <a:rPr sz="600">
                          <a:solidFill>
                            <a:srgbClr val="FFFFFF"/>
                          </a:solidFill>
                          <a:latin typeface="Arial MT"/>
                          <a:cs typeface="Arial MT"/>
                        </a:rPr>
                        <a:t>COUNT</a:t>
                      </a:r>
                      <a:r>
                        <a:rPr sz="600" spc="25">
                          <a:solidFill>
                            <a:srgbClr val="FFFFFF"/>
                          </a:solidFill>
                          <a:latin typeface="Arial MT"/>
                          <a:cs typeface="Arial MT"/>
                        </a:rPr>
                        <a:t> </a:t>
                      </a:r>
                      <a:r>
                        <a:rPr sz="600" spc="-10">
                          <a:solidFill>
                            <a:srgbClr val="FFFFFF"/>
                          </a:solidFill>
                          <a:latin typeface="Arial MT"/>
                          <a:cs typeface="Arial MT"/>
                        </a:rPr>
                        <a:t>(FILTER</a:t>
                      </a:r>
                      <a:r>
                        <a:rPr sz="600" spc="25">
                          <a:solidFill>
                            <a:srgbClr val="FFFFFF"/>
                          </a:solidFill>
                          <a:latin typeface="Arial MT"/>
                          <a:cs typeface="Arial MT"/>
                        </a:rPr>
                        <a:t> </a:t>
                      </a:r>
                      <a:r>
                        <a:rPr sz="600">
                          <a:solidFill>
                            <a:srgbClr val="FFFFFF"/>
                          </a:solidFill>
                          <a:latin typeface="Arial MT"/>
                          <a:cs typeface="Arial MT"/>
                        </a:rPr>
                        <a:t>PERIOD)</a:t>
                      </a:r>
                      <a:r>
                        <a:rPr sz="600" spc="495">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spcBef>
                          <a:spcPts val="15"/>
                        </a:spcBef>
                      </a:pPr>
                      <a:endParaRPr sz="500">
                        <a:latin typeface="Times New Roman"/>
                        <a:cs typeface="Times New Roman"/>
                      </a:endParaRPr>
                    </a:p>
                    <a:p>
                      <a:pPr marR="33020" algn="r">
                        <a:lnSpc>
                          <a:spcPct val="100000"/>
                        </a:lnSpc>
                      </a:pPr>
                      <a:r>
                        <a:rPr sz="600">
                          <a:solidFill>
                            <a:srgbClr val="FFFFFF"/>
                          </a:solidFill>
                          <a:latin typeface="Arial MT"/>
                          <a:cs typeface="Arial MT"/>
                        </a:rPr>
                        <a:t>AVG</a:t>
                      </a:r>
                      <a:r>
                        <a:rPr sz="600" spc="15">
                          <a:solidFill>
                            <a:srgbClr val="FFFFFF"/>
                          </a:solidFill>
                          <a:latin typeface="Arial MT"/>
                          <a:cs typeface="Arial MT"/>
                        </a:rPr>
                        <a:t> </a:t>
                      </a:r>
                      <a:r>
                        <a:rPr sz="600">
                          <a:solidFill>
                            <a:srgbClr val="FFFFFF"/>
                          </a:solidFill>
                          <a:latin typeface="Arial MT"/>
                          <a:cs typeface="Arial MT"/>
                        </a:rPr>
                        <a:t>VALUE</a:t>
                      </a:r>
                      <a:r>
                        <a:rPr sz="600" spc="15">
                          <a:solidFill>
                            <a:srgbClr val="FFFFFF"/>
                          </a:solidFill>
                          <a:latin typeface="Arial MT"/>
                          <a:cs typeface="Arial MT"/>
                        </a:rPr>
                        <a:t> </a:t>
                      </a:r>
                      <a:r>
                        <a:rPr sz="600">
                          <a:solidFill>
                            <a:srgbClr val="FFFFFF"/>
                          </a:solidFill>
                          <a:latin typeface="Arial MT"/>
                          <a:cs typeface="Arial MT"/>
                        </a:rPr>
                        <a:t>PER</a:t>
                      </a:r>
                      <a:r>
                        <a:rPr sz="600" spc="20">
                          <a:solidFill>
                            <a:srgbClr val="FFFFFF"/>
                          </a:solidFill>
                          <a:latin typeface="Arial MT"/>
                          <a:cs typeface="Arial MT"/>
                        </a:rPr>
                        <a:t> </a:t>
                      </a:r>
                      <a:r>
                        <a:rPr sz="600">
                          <a:solidFill>
                            <a:srgbClr val="FFFFFF"/>
                          </a:solidFill>
                          <a:latin typeface="Arial MT"/>
                          <a:cs typeface="Arial MT"/>
                        </a:rPr>
                        <a:t>PERSON</a:t>
                      </a:r>
                      <a:r>
                        <a:rPr sz="600" spc="15">
                          <a:solidFill>
                            <a:srgbClr val="FFFFFF"/>
                          </a:solidFill>
                          <a:latin typeface="Arial MT"/>
                          <a:cs typeface="Arial MT"/>
                        </a:rPr>
                        <a:t> </a:t>
                      </a:r>
                      <a:r>
                        <a:rPr sz="600" spc="-10">
                          <a:solidFill>
                            <a:srgbClr val="FFFFFF"/>
                          </a:solidFill>
                          <a:latin typeface="Arial MT"/>
                          <a:cs typeface="Arial MT"/>
                        </a:rPr>
                        <a:t>(FILTER</a:t>
                      </a:r>
                      <a:r>
                        <a:rPr sz="600" spc="20">
                          <a:solidFill>
                            <a:srgbClr val="FFFFFF"/>
                          </a:solidFill>
                          <a:latin typeface="Arial MT"/>
                          <a:cs typeface="Arial MT"/>
                        </a:rPr>
                        <a:t> </a:t>
                      </a:r>
                      <a:r>
                        <a:rPr sz="600">
                          <a:solidFill>
                            <a:srgbClr val="FFFFFF"/>
                          </a:solidFill>
                          <a:latin typeface="Arial MT"/>
                          <a:cs typeface="Arial MT"/>
                        </a:rPr>
                        <a:t>PERIOD)</a:t>
                      </a:r>
                      <a:r>
                        <a:rPr sz="600" spc="2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spcBef>
                          <a:spcPts val="15"/>
                        </a:spcBef>
                      </a:pPr>
                      <a:endParaRPr sz="500">
                        <a:latin typeface="Times New Roman"/>
                        <a:cs typeface="Times New Roman"/>
                      </a:endParaRPr>
                    </a:p>
                    <a:p>
                      <a:pPr marR="33020" algn="r">
                        <a:lnSpc>
                          <a:spcPct val="100000"/>
                        </a:lnSpc>
                      </a:pPr>
                      <a:r>
                        <a:rPr sz="600">
                          <a:solidFill>
                            <a:srgbClr val="FFFFFF"/>
                          </a:solidFill>
                          <a:latin typeface="Arial MT"/>
                          <a:cs typeface="Arial MT"/>
                        </a:rPr>
                        <a:t>AVG SV</a:t>
                      </a:r>
                      <a:r>
                        <a:rPr sz="600" spc="5">
                          <a:solidFill>
                            <a:srgbClr val="FFFFFF"/>
                          </a:solidFill>
                          <a:latin typeface="Arial MT"/>
                          <a:cs typeface="Arial MT"/>
                        </a:rPr>
                        <a:t> </a:t>
                      </a:r>
                      <a:r>
                        <a:rPr sz="600" spc="-10">
                          <a:solidFill>
                            <a:srgbClr val="FFFFFF"/>
                          </a:solidFill>
                          <a:latin typeface="Arial MT"/>
                          <a:cs typeface="Arial MT"/>
                        </a:rPr>
                        <a:t>YOY</a:t>
                      </a:r>
                      <a:r>
                        <a:rPr sz="600">
                          <a:solidFill>
                            <a:srgbClr val="FFFFFF"/>
                          </a:solidFill>
                          <a:latin typeface="Arial MT"/>
                          <a:cs typeface="Arial MT"/>
                        </a:rPr>
                        <a:t> </a:t>
                      </a:r>
                      <a:r>
                        <a:rPr sz="600" spc="-40">
                          <a:solidFill>
                            <a:srgbClr val="FFFFFF"/>
                          </a:solidFill>
                          <a:latin typeface="Arial MT"/>
                          <a:cs typeface="Arial MT"/>
                        </a:rPr>
                        <a:t>%</a:t>
                      </a:r>
                      <a:r>
                        <a:rPr sz="600" spc="5">
                          <a:solidFill>
                            <a:srgbClr val="FFFFFF"/>
                          </a:solidFill>
                          <a:latin typeface="Arial MT"/>
                          <a:cs typeface="Arial MT"/>
                        </a:rPr>
                        <a:t> </a:t>
                      </a:r>
                      <a:r>
                        <a:rPr sz="600">
                          <a:solidFill>
                            <a:srgbClr val="FFFFFF"/>
                          </a:solidFill>
                          <a:latin typeface="Arial MT"/>
                          <a:cs typeface="Arial MT"/>
                        </a:rPr>
                        <a:t>CHANGE</a:t>
                      </a:r>
                      <a:r>
                        <a:rPr sz="600" spc="38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extLst>
                  <a:ext uri="{0D108BD9-81ED-4DB2-BD59-A6C34878D82A}">
                    <a16:rowId xmlns:a16="http://schemas.microsoft.com/office/drawing/2014/main" val="10000"/>
                  </a:ext>
                </a:extLst>
              </a:tr>
              <a:tr h="253715">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REGION</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£87,938</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2B89B9">
                        <a:alpha val="3919"/>
                      </a:srgbClr>
                    </a:solidFill>
                  </a:tcPr>
                </a:tc>
                <a:tc>
                  <a:txBody>
                    <a:bodyPr/>
                    <a:lstStyle/>
                    <a:p>
                      <a:pPr marR="52069" algn="r">
                        <a:lnSpc>
                          <a:spcPct val="100000"/>
                        </a:lnSpc>
                        <a:spcBef>
                          <a:spcPts val="495"/>
                        </a:spcBef>
                      </a:pPr>
                      <a:r>
                        <a:rPr sz="600" spc="-50">
                          <a:latin typeface="Arial MT"/>
                          <a:cs typeface="Arial MT"/>
                        </a:rPr>
                        <a:t>-</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1,033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25">
                          <a:solidFill>
                            <a:srgbClr val="333333"/>
                          </a:solidFill>
                          <a:latin typeface="Arial MT"/>
                          <a:cs typeface="Arial MT"/>
                        </a:rPr>
                        <a:t>£85</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1AB3A2"/>
                          </a:solidFill>
                          <a:latin typeface="Arial MT"/>
                          <a:cs typeface="Arial MT"/>
                        </a:rPr>
                        <a:t>+135.14%</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88936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7"/>
            <a:ext cx="9702070" cy="6856761"/>
          </a:xfrm>
          <a:prstGeom prst="rect">
            <a:avLst/>
          </a:prstGeom>
        </p:spPr>
      </p:pic>
      <p:sp>
        <p:nvSpPr>
          <p:cNvPr id="4" name="object 4"/>
          <p:cNvSpPr txBox="1"/>
          <p:nvPr/>
        </p:nvSpPr>
        <p:spPr>
          <a:xfrm>
            <a:off x="4880796" y="944162"/>
            <a:ext cx="3278309" cy="134911"/>
          </a:xfrm>
          <a:prstGeom prst="rect">
            <a:avLst/>
          </a:prstGeom>
        </p:spPr>
        <p:txBody>
          <a:bodyPr vert="horz" wrap="square" lIns="0" tIns="16146" rIns="0" bIns="0" rtlCol="0">
            <a:spAutoFit/>
          </a:bodyPr>
          <a:lstStyle/>
          <a:p>
            <a:pPr marL="15377">
              <a:lnSpc>
                <a:spcPct val="100000"/>
              </a:lnSpc>
              <a:spcBef>
                <a:spcPts val="127"/>
              </a:spcBef>
            </a:pPr>
            <a:r>
              <a:rPr sz="1453" i="1" spc="-24">
                <a:solidFill>
                  <a:srgbClr val="255375"/>
                </a:solidFill>
                <a:latin typeface="Arial"/>
                <a:cs typeface="Arial"/>
              </a:rPr>
              <a:t>LEAGUE</a:t>
            </a:r>
            <a:r>
              <a:rPr sz="1453" i="1" spc="-18">
                <a:solidFill>
                  <a:srgbClr val="255375"/>
                </a:solidFill>
                <a:latin typeface="Arial"/>
                <a:cs typeface="Arial"/>
              </a:rPr>
              <a:t> </a:t>
            </a:r>
            <a:r>
              <a:rPr sz="1453" i="1">
                <a:solidFill>
                  <a:srgbClr val="255375"/>
                </a:solidFill>
                <a:latin typeface="Arial"/>
                <a:cs typeface="Arial"/>
              </a:rPr>
              <a:t>TABLE</a:t>
            </a:r>
            <a:r>
              <a:rPr sz="1453" i="1" spc="-18">
                <a:solidFill>
                  <a:srgbClr val="255375"/>
                </a:solidFill>
                <a:latin typeface="Arial"/>
                <a:cs typeface="Arial"/>
              </a:rPr>
              <a:t> </a:t>
            </a:r>
            <a:r>
              <a:rPr sz="1453" i="1">
                <a:solidFill>
                  <a:srgbClr val="255375"/>
                </a:solidFill>
                <a:latin typeface="Arial"/>
                <a:cs typeface="Arial"/>
              </a:rPr>
              <a:t>-</a:t>
            </a:r>
            <a:r>
              <a:rPr sz="1453" i="1" spc="-18">
                <a:solidFill>
                  <a:srgbClr val="255375"/>
                </a:solidFill>
                <a:latin typeface="Arial"/>
                <a:cs typeface="Arial"/>
              </a:rPr>
              <a:t> </a:t>
            </a:r>
            <a:r>
              <a:rPr sz="1453" i="1" spc="-30">
                <a:solidFill>
                  <a:srgbClr val="255375"/>
                </a:solidFill>
                <a:latin typeface="Arial"/>
                <a:cs typeface="Arial"/>
              </a:rPr>
              <a:t>CONTRACT</a:t>
            </a:r>
            <a:r>
              <a:rPr sz="1453" i="1" spc="-18">
                <a:solidFill>
                  <a:srgbClr val="255375"/>
                </a:solidFill>
                <a:latin typeface="Arial"/>
                <a:cs typeface="Arial"/>
              </a:rPr>
              <a:t> </a:t>
            </a:r>
            <a:r>
              <a:rPr sz="1453" i="1">
                <a:solidFill>
                  <a:srgbClr val="255375"/>
                </a:solidFill>
                <a:latin typeface="Arial"/>
                <a:cs typeface="Arial"/>
              </a:rPr>
              <a:t>(TOP</a:t>
            </a:r>
            <a:r>
              <a:rPr sz="1453" i="1" spc="-18">
                <a:solidFill>
                  <a:srgbClr val="255375"/>
                </a:solidFill>
                <a:latin typeface="Arial"/>
                <a:cs typeface="Arial"/>
              </a:rPr>
              <a:t> </a:t>
            </a:r>
            <a:r>
              <a:rPr sz="1453" i="1" spc="-30">
                <a:solidFill>
                  <a:srgbClr val="255375"/>
                </a:solidFill>
                <a:latin typeface="Arial"/>
                <a:cs typeface="Arial"/>
              </a:rPr>
              <a:t>5)</a:t>
            </a:r>
            <a:endParaRPr sz="1453">
              <a:latin typeface="Arial"/>
              <a:cs typeface="Arial"/>
            </a:endParaRPr>
          </a:p>
        </p:txBody>
      </p:sp>
      <p:graphicFrame>
        <p:nvGraphicFramePr>
          <p:cNvPr id="3" name="object 3" descr="Unkown contract. £87938. People count 1033. AVG value per person £85. AVG SV YOY % change is +135.14%."/>
          <p:cNvGraphicFramePr>
            <a:graphicFrameLocks noGrp="1"/>
          </p:cNvGraphicFramePr>
          <p:nvPr>
            <p:extLst>
              <p:ext uri="{D42A27DB-BD31-4B8C-83A1-F6EECF244321}">
                <p14:modId xmlns:p14="http://schemas.microsoft.com/office/powerpoint/2010/main" val="2201613486"/>
              </p:ext>
            </p:extLst>
          </p:nvPr>
        </p:nvGraphicFramePr>
        <p:xfrm>
          <a:off x="1730369" y="1373298"/>
          <a:ext cx="8722418" cy="623524"/>
        </p:xfrm>
        <a:graphic>
          <a:graphicData uri="http://schemas.openxmlformats.org/drawingml/2006/table">
            <a:tbl>
              <a:tblPr firstRow="1" bandRow="1">
                <a:tableStyleId>{2D5ABB26-0587-4C30-8999-92F81FD0307C}</a:tableStyleId>
              </a:tblPr>
              <a:tblGrid>
                <a:gridCol w="1370062">
                  <a:extLst>
                    <a:ext uri="{9D8B030D-6E8A-4147-A177-3AD203B41FA5}">
                      <a16:colId xmlns:a16="http://schemas.microsoft.com/office/drawing/2014/main" val="20000"/>
                    </a:ext>
                  </a:extLst>
                </a:gridCol>
                <a:gridCol w="1173240">
                  <a:extLst>
                    <a:ext uri="{9D8B030D-6E8A-4147-A177-3AD203B41FA5}">
                      <a16:colId xmlns:a16="http://schemas.microsoft.com/office/drawing/2014/main" val="20001"/>
                    </a:ext>
                  </a:extLst>
                </a:gridCol>
                <a:gridCol w="1242436">
                  <a:extLst>
                    <a:ext uri="{9D8B030D-6E8A-4147-A177-3AD203B41FA5}">
                      <a16:colId xmlns:a16="http://schemas.microsoft.com/office/drawing/2014/main" val="20002"/>
                    </a:ext>
                  </a:extLst>
                </a:gridCol>
                <a:gridCol w="1017167">
                  <a:extLst>
                    <a:ext uri="{9D8B030D-6E8A-4147-A177-3AD203B41FA5}">
                      <a16:colId xmlns:a16="http://schemas.microsoft.com/office/drawing/2014/main" val="20003"/>
                    </a:ext>
                  </a:extLst>
                </a:gridCol>
                <a:gridCol w="1294715">
                  <a:extLst>
                    <a:ext uri="{9D8B030D-6E8A-4147-A177-3AD203B41FA5}">
                      <a16:colId xmlns:a16="http://schemas.microsoft.com/office/drawing/2014/main" val="20004"/>
                    </a:ext>
                  </a:extLst>
                </a:gridCol>
                <a:gridCol w="1601481">
                  <a:extLst>
                    <a:ext uri="{9D8B030D-6E8A-4147-A177-3AD203B41FA5}">
                      <a16:colId xmlns:a16="http://schemas.microsoft.com/office/drawing/2014/main" val="20005"/>
                    </a:ext>
                  </a:extLst>
                </a:gridCol>
                <a:gridCol w="1023317">
                  <a:extLst>
                    <a:ext uri="{9D8B030D-6E8A-4147-A177-3AD203B41FA5}">
                      <a16:colId xmlns:a16="http://schemas.microsoft.com/office/drawing/2014/main" val="20006"/>
                    </a:ext>
                  </a:extLst>
                </a:gridCol>
              </a:tblGrid>
              <a:tr h="369809">
                <a:tc>
                  <a:txBody>
                    <a:bodyPr/>
                    <a:lstStyle/>
                    <a:p>
                      <a:pPr>
                        <a:lnSpc>
                          <a:spcPct val="100000"/>
                        </a:lnSpc>
                      </a:pPr>
                      <a:endParaRPr sz="500">
                        <a:latin typeface="Times New Roman"/>
                        <a:cs typeface="Times New Roman"/>
                      </a:endParaRPr>
                    </a:p>
                    <a:p>
                      <a:pPr>
                        <a:lnSpc>
                          <a:spcPct val="100000"/>
                        </a:lnSpc>
                        <a:spcBef>
                          <a:spcPts val="210"/>
                        </a:spcBef>
                      </a:pPr>
                      <a:endParaRPr sz="500">
                        <a:latin typeface="Times New Roman"/>
                        <a:cs typeface="Times New Roman"/>
                      </a:endParaRPr>
                    </a:p>
                    <a:p>
                      <a:pPr marL="59690">
                        <a:lnSpc>
                          <a:spcPct val="100000"/>
                        </a:lnSpc>
                        <a:tabLst>
                          <a:tab pos="1012190" algn="l"/>
                        </a:tabLst>
                      </a:pPr>
                      <a:r>
                        <a:rPr sz="600" spc="-10">
                          <a:solidFill>
                            <a:srgbClr val="FFFFFF"/>
                          </a:solidFill>
                          <a:latin typeface="Arial MT"/>
                          <a:cs typeface="Arial MT"/>
                        </a:rPr>
                        <a:t>CONTRACT</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pPr>
                      <a:endParaRPr sz="500">
                        <a:latin typeface="Times New Roman"/>
                        <a:cs typeface="Times New Roman"/>
                      </a:endParaRPr>
                    </a:p>
                    <a:p>
                      <a:pPr>
                        <a:lnSpc>
                          <a:spcPct val="100000"/>
                        </a:lnSpc>
                        <a:spcBef>
                          <a:spcPts val="210"/>
                        </a:spcBef>
                      </a:pPr>
                      <a:endParaRPr sz="500">
                        <a:latin typeface="Times New Roman"/>
                        <a:cs typeface="Times New Roman"/>
                      </a:endParaRPr>
                    </a:p>
                    <a:p>
                      <a:pPr marL="59690">
                        <a:lnSpc>
                          <a:spcPct val="100000"/>
                        </a:lnSpc>
                        <a:tabLst>
                          <a:tab pos="849630" algn="l"/>
                        </a:tabLst>
                      </a:pPr>
                      <a:r>
                        <a:rPr sz="600" spc="-10">
                          <a:solidFill>
                            <a:srgbClr val="FFFFFF"/>
                          </a:solidFill>
                          <a:latin typeface="Arial MT"/>
                          <a:cs typeface="Arial MT"/>
                        </a:rPr>
                        <a:t>REGION</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marL="59690" marR="33020">
                        <a:lnSpc>
                          <a:spcPct val="119100"/>
                        </a:lnSpc>
                        <a:spcBef>
                          <a:spcPts val="420"/>
                        </a:spcBef>
                        <a:tabLst>
                          <a:tab pos="906780" algn="l"/>
                        </a:tabLst>
                      </a:pPr>
                      <a:r>
                        <a:rPr sz="600">
                          <a:solidFill>
                            <a:srgbClr val="FFFFFF"/>
                          </a:solidFill>
                          <a:latin typeface="Arial MT"/>
                          <a:cs typeface="Arial MT"/>
                        </a:rPr>
                        <a:t>SOCIAL</a:t>
                      </a:r>
                      <a:r>
                        <a:rPr sz="600" spc="30">
                          <a:solidFill>
                            <a:srgbClr val="FFFFFF"/>
                          </a:solidFill>
                          <a:latin typeface="Arial MT"/>
                          <a:cs typeface="Arial MT"/>
                        </a:rPr>
                        <a:t> </a:t>
                      </a:r>
                      <a:r>
                        <a:rPr sz="600">
                          <a:solidFill>
                            <a:srgbClr val="FFFFFF"/>
                          </a:solidFill>
                          <a:latin typeface="Arial MT"/>
                          <a:cs typeface="Arial MT"/>
                        </a:rPr>
                        <a:t>VALUE</a:t>
                      </a:r>
                      <a:r>
                        <a:rPr sz="600" spc="35">
                          <a:solidFill>
                            <a:srgbClr val="FFFFFF"/>
                          </a:solidFill>
                          <a:latin typeface="Arial MT"/>
                          <a:cs typeface="Arial MT"/>
                        </a:rPr>
                        <a:t> </a:t>
                      </a:r>
                      <a:r>
                        <a:rPr sz="600" spc="-10">
                          <a:solidFill>
                            <a:srgbClr val="FFFFFF"/>
                          </a:solidFill>
                          <a:latin typeface="Arial MT"/>
                          <a:cs typeface="Arial MT"/>
                        </a:rPr>
                        <a:t>(FILTER</a:t>
                      </a:r>
                      <a:r>
                        <a:rPr sz="600" spc="500">
                          <a:solidFill>
                            <a:srgbClr val="FFFFFF"/>
                          </a:solidFill>
                          <a:latin typeface="Arial MT"/>
                          <a:cs typeface="Arial MT"/>
                        </a:rPr>
                        <a:t> </a:t>
                      </a:r>
                      <a:r>
                        <a:rPr sz="600" spc="-10">
                          <a:solidFill>
                            <a:srgbClr val="FFFFFF"/>
                          </a:solidFill>
                          <a:latin typeface="Arial MT"/>
                          <a:cs typeface="Arial MT"/>
                        </a:rPr>
                        <a:t>PERIOD)</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B89B9">
                        <a:alpha val="3138"/>
                      </a:srgbClr>
                    </a:solidFill>
                  </a:tcPr>
                </a:tc>
                <a:tc>
                  <a:txBody>
                    <a:bodyPr/>
                    <a:lstStyle/>
                    <a:p>
                      <a:pPr>
                        <a:lnSpc>
                          <a:spcPct val="100000"/>
                        </a:lnSpc>
                      </a:pPr>
                      <a:endParaRPr sz="500">
                        <a:latin typeface="Times New Roman"/>
                        <a:cs typeface="Times New Roman"/>
                      </a:endParaRPr>
                    </a:p>
                    <a:p>
                      <a:pPr>
                        <a:lnSpc>
                          <a:spcPct val="100000"/>
                        </a:lnSpc>
                        <a:spcBef>
                          <a:spcPts val="210"/>
                        </a:spcBef>
                      </a:pPr>
                      <a:endParaRPr sz="500">
                        <a:latin typeface="Times New Roman"/>
                        <a:cs typeface="Times New Roman"/>
                      </a:endParaRPr>
                    </a:p>
                    <a:p>
                      <a:pPr marR="33020" algn="r">
                        <a:lnSpc>
                          <a:spcPct val="100000"/>
                        </a:lnSpc>
                      </a:pPr>
                      <a:r>
                        <a:rPr sz="600">
                          <a:solidFill>
                            <a:srgbClr val="FFFFFF"/>
                          </a:solidFill>
                          <a:latin typeface="Arial MT"/>
                          <a:cs typeface="Arial MT"/>
                        </a:rPr>
                        <a:t>SV </a:t>
                      </a:r>
                      <a:r>
                        <a:rPr sz="600" spc="-10">
                          <a:solidFill>
                            <a:srgbClr val="FFFFFF"/>
                          </a:solidFill>
                          <a:latin typeface="Arial MT"/>
                          <a:cs typeface="Arial MT"/>
                        </a:rPr>
                        <a:t>YOY</a:t>
                      </a:r>
                      <a:r>
                        <a:rPr sz="600" spc="5">
                          <a:solidFill>
                            <a:srgbClr val="FFFFFF"/>
                          </a:solidFill>
                          <a:latin typeface="Arial MT"/>
                          <a:cs typeface="Arial MT"/>
                        </a:rPr>
                        <a:t> </a:t>
                      </a:r>
                      <a:r>
                        <a:rPr sz="600" spc="-40">
                          <a:solidFill>
                            <a:srgbClr val="FFFFFF"/>
                          </a:solidFill>
                          <a:latin typeface="Arial MT"/>
                          <a:cs typeface="Arial MT"/>
                        </a:rPr>
                        <a:t>%</a:t>
                      </a:r>
                      <a:r>
                        <a:rPr sz="600" spc="5">
                          <a:solidFill>
                            <a:srgbClr val="FFFFFF"/>
                          </a:solidFill>
                          <a:latin typeface="Arial MT"/>
                          <a:cs typeface="Arial MT"/>
                        </a:rPr>
                        <a:t> </a:t>
                      </a:r>
                      <a:r>
                        <a:rPr sz="600">
                          <a:solidFill>
                            <a:srgbClr val="FFFFFF"/>
                          </a:solidFill>
                          <a:latin typeface="Arial MT"/>
                          <a:cs typeface="Arial MT"/>
                        </a:rPr>
                        <a:t>CHANGE</a:t>
                      </a:r>
                      <a:r>
                        <a:rPr sz="600" spc="345">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marL="59690" marR="33020">
                        <a:lnSpc>
                          <a:spcPct val="119100"/>
                        </a:lnSpc>
                        <a:spcBef>
                          <a:spcPts val="420"/>
                        </a:spcBef>
                        <a:tabLst>
                          <a:tab pos="949960" algn="l"/>
                        </a:tabLst>
                      </a:pPr>
                      <a:r>
                        <a:rPr sz="600">
                          <a:solidFill>
                            <a:srgbClr val="FFFFFF"/>
                          </a:solidFill>
                          <a:latin typeface="Arial MT"/>
                          <a:cs typeface="Arial MT"/>
                        </a:rPr>
                        <a:t>PEOPLE</a:t>
                      </a:r>
                      <a:r>
                        <a:rPr sz="600" spc="30">
                          <a:solidFill>
                            <a:srgbClr val="FFFFFF"/>
                          </a:solidFill>
                          <a:latin typeface="Arial MT"/>
                          <a:cs typeface="Arial MT"/>
                        </a:rPr>
                        <a:t> </a:t>
                      </a:r>
                      <a:r>
                        <a:rPr sz="600">
                          <a:solidFill>
                            <a:srgbClr val="FFFFFF"/>
                          </a:solidFill>
                          <a:latin typeface="Arial MT"/>
                          <a:cs typeface="Arial MT"/>
                        </a:rPr>
                        <a:t>COUNT</a:t>
                      </a:r>
                      <a:r>
                        <a:rPr sz="600" spc="35">
                          <a:solidFill>
                            <a:srgbClr val="FFFFFF"/>
                          </a:solidFill>
                          <a:latin typeface="Arial MT"/>
                          <a:cs typeface="Arial MT"/>
                        </a:rPr>
                        <a:t> </a:t>
                      </a:r>
                      <a:r>
                        <a:rPr sz="600" spc="-10">
                          <a:solidFill>
                            <a:srgbClr val="FFFFFF"/>
                          </a:solidFill>
                          <a:latin typeface="Arial MT"/>
                          <a:cs typeface="Arial MT"/>
                        </a:rPr>
                        <a:t>(FILTER</a:t>
                      </a:r>
                      <a:r>
                        <a:rPr sz="600" spc="500">
                          <a:solidFill>
                            <a:srgbClr val="FFFFFF"/>
                          </a:solidFill>
                          <a:latin typeface="Arial MT"/>
                          <a:cs typeface="Arial MT"/>
                        </a:rPr>
                        <a:t> </a:t>
                      </a:r>
                      <a:r>
                        <a:rPr sz="600" spc="-10">
                          <a:solidFill>
                            <a:srgbClr val="FFFFFF"/>
                          </a:solidFill>
                          <a:latin typeface="Arial MT"/>
                          <a:cs typeface="Arial MT"/>
                        </a:rPr>
                        <a:t>PERIOD)</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marL="59690" marR="33020">
                        <a:lnSpc>
                          <a:spcPct val="119100"/>
                        </a:lnSpc>
                        <a:spcBef>
                          <a:spcPts val="420"/>
                        </a:spcBef>
                        <a:tabLst>
                          <a:tab pos="1203325" algn="l"/>
                        </a:tabLst>
                      </a:pPr>
                      <a:r>
                        <a:rPr sz="600">
                          <a:solidFill>
                            <a:srgbClr val="FFFFFF"/>
                          </a:solidFill>
                          <a:latin typeface="Arial MT"/>
                          <a:cs typeface="Arial MT"/>
                        </a:rPr>
                        <a:t>AVG</a:t>
                      </a:r>
                      <a:r>
                        <a:rPr sz="600" spc="15">
                          <a:solidFill>
                            <a:srgbClr val="FFFFFF"/>
                          </a:solidFill>
                          <a:latin typeface="Arial MT"/>
                          <a:cs typeface="Arial MT"/>
                        </a:rPr>
                        <a:t> </a:t>
                      </a:r>
                      <a:r>
                        <a:rPr sz="600">
                          <a:solidFill>
                            <a:srgbClr val="FFFFFF"/>
                          </a:solidFill>
                          <a:latin typeface="Arial MT"/>
                          <a:cs typeface="Arial MT"/>
                        </a:rPr>
                        <a:t>VALUE</a:t>
                      </a:r>
                      <a:r>
                        <a:rPr sz="600" spc="15">
                          <a:solidFill>
                            <a:srgbClr val="FFFFFF"/>
                          </a:solidFill>
                          <a:latin typeface="Arial MT"/>
                          <a:cs typeface="Arial MT"/>
                        </a:rPr>
                        <a:t> </a:t>
                      </a:r>
                      <a:r>
                        <a:rPr sz="600">
                          <a:solidFill>
                            <a:srgbClr val="FFFFFF"/>
                          </a:solidFill>
                          <a:latin typeface="Arial MT"/>
                          <a:cs typeface="Arial MT"/>
                        </a:rPr>
                        <a:t>PER</a:t>
                      </a:r>
                      <a:r>
                        <a:rPr sz="600" spc="15">
                          <a:solidFill>
                            <a:srgbClr val="FFFFFF"/>
                          </a:solidFill>
                          <a:latin typeface="Arial MT"/>
                          <a:cs typeface="Arial MT"/>
                        </a:rPr>
                        <a:t> </a:t>
                      </a:r>
                      <a:r>
                        <a:rPr sz="600">
                          <a:solidFill>
                            <a:srgbClr val="FFFFFF"/>
                          </a:solidFill>
                          <a:latin typeface="Arial MT"/>
                          <a:cs typeface="Arial MT"/>
                        </a:rPr>
                        <a:t>PERSON</a:t>
                      </a:r>
                      <a:r>
                        <a:rPr sz="600" spc="15">
                          <a:solidFill>
                            <a:srgbClr val="FFFFFF"/>
                          </a:solidFill>
                          <a:latin typeface="Arial MT"/>
                          <a:cs typeface="Arial MT"/>
                        </a:rPr>
                        <a:t> </a:t>
                      </a:r>
                      <a:r>
                        <a:rPr sz="600" spc="-10">
                          <a:solidFill>
                            <a:srgbClr val="FFFFFF"/>
                          </a:solidFill>
                          <a:latin typeface="Arial MT"/>
                          <a:cs typeface="Arial MT"/>
                        </a:rPr>
                        <a:t>(FILTER</a:t>
                      </a:r>
                      <a:r>
                        <a:rPr sz="600" spc="500">
                          <a:solidFill>
                            <a:srgbClr val="FFFFFF"/>
                          </a:solidFill>
                          <a:latin typeface="Arial MT"/>
                          <a:cs typeface="Arial MT"/>
                        </a:rPr>
                        <a:t> </a:t>
                      </a:r>
                      <a:r>
                        <a:rPr sz="600" spc="-10">
                          <a:solidFill>
                            <a:srgbClr val="FFFFFF"/>
                          </a:solidFill>
                          <a:latin typeface="Arial MT"/>
                          <a:cs typeface="Arial MT"/>
                        </a:rPr>
                        <a:t>PERIOD)</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marL="59690" marR="33020">
                        <a:lnSpc>
                          <a:spcPct val="119100"/>
                        </a:lnSpc>
                        <a:spcBef>
                          <a:spcPts val="420"/>
                        </a:spcBef>
                        <a:tabLst>
                          <a:tab pos="725170" algn="l"/>
                        </a:tabLst>
                      </a:pPr>
                      <a:r>
                        <a:rPr sz="600">
                          <a:solidFill>
                            <a:srgbClr val="FFFFFF"/>
                          </a:solidFill>
                          <a:latin typeface="Arial MT"/>
                          <a:cs typeface="Arial MT"/>
                        </a:rPr>
                        <a:t>AVG</a:t>
                      </a:r>
                      <a:r>
                        <a:rPr sz="600" spc="-15">
                          <a:solidFill>
                            <a:srgbClr val="FFFFFF"/>
                          </a:solidFill>
                          <a:latin typeface="Arial MT"/>
                          <a:cs typeface="Arial MT"/>
                        </a:rPr>
                        <a:t> </a:t>
                      </a:r>
                      <a:r>
                        <a:rPr sz="600">
                          <a:solidFill>
                            <a:srgbClr val="FFFFFF"/>
                          </a:solidFill>
                          <a:latin typeface="Arial MT"/>
                          <a:cs typeface="Arial MT"/>
                        </a:rPr>
                        <a:t>SV</a:t>
                      </a:r>
                      <a:r>
                        <a:rPr sz="600" spc="-10">
                          <a:solidFill>
                            <a:srgbClr val="FFFFFF"/>
                          </a:solidFill>
                          <a:latin typeface="Arial MT"/>
                          <a:cs typeface="Arial MT"/>
                        </a:rPr>
                        <a:t> YOY</a:t>
                      </a:r>
                      <a:r>
                        <a:rPr sz="600" spc="-15">
                          <a:solidFill>
                            <a:srgbClr val="FFFFFF"/>
                          </a:solidFill>
                          <a:latin typeface="Arial MT"/>
                          <a:cs typeface="Arial MT"/>
                        </a:rPr>
                        <a:t> </a:t>
                      </a:r>
                      <a:r>
                        <a:rPr sz="600" spc="-50">
                          <a:solidFill>
                            <a:srgbClr val="FFFFFF"/>
                          </a:solidFill>
                          <a:latin typeface="Arial MT"/>
                          <a:cs typeface="Arial MT"/>
                        </a:rPr>
                        <a:t>%</a:t>
                      </a:r>
                      <a:r>
                        <a:rPr sz="600" spc="500">
                          <a:solidFill>
                            <a:srgbClr val="FFFFFF"/>
                          </a:solidFill>
                          <a:latin typeface="Arial MT"/>
                          <a:cs typeface="Arial MT"/>
                        </a:rPr>
                        <a:t> </a:t>
                      </a:r>
                      <a:r>
                        <a:rPr sz="600" spc="-10">
                          <a:solidFill>
                            <a:srgbClr val="FFFFFF"/>
                          </a:solidFill>
                          <a:latin typeface="Arial MT"/>
                          <a:cs typeface="Arial MT"/>
                        </a:rPr>
                        <a:t>CHANGE</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extLst>
                  <a:ext uri="{0D108BD9-81ED-4DB2-BD59-A6C34878D82A}">
                    <a16:rowId xmlns:a16="http://schemas.microsoft.com/office/drawing/2014/main" val="10000"/>
                  </a:ext>
                </a:extLst>
              </a:tr>
              <a:tr h="253715">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CONTRACT</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REGION</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£87,938</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2B89B9">
                        <a:alpha val="3919"/>
                      </a:srgbClr>
                    </a:solidFill>
                  </a:tcPr>
                </a:tc>
                <a:tc>
                  <a:txBody>
                    <a:bodyPr/>
                    <a:lstStyle/>
                    <a:p>
                      <a:pPr marR="52069" algn="r">
                        <a:lnSpc>
                          <a:spcPct val="100000"/>
                        </a:lnSpc>
                        <a:spcBef>
                          <a:spcPts val="495"/>
                        </a:spcBef>
                      </a:pPr>
                      <a:r>
                        <a:rPr sz="600" spc="-50">
                          <a:latin typeface="Arial MT"/>
                          <a:cs typeface="Arial MT"/>
                        </a:rPr>
                        <a:t>-</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1,033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25">
                          <a:solidFill>
                            <a:srgbClr val="333333"/>
                          </a:solidFill>
                          <a:latin typeface="Arial MT"/>
                          <a:cs typeface="Arial MT"/>
                        </a:rPr>
                        <a:t>£85</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499109">
                        <a:lnSpc>
                          <a:spcPct val="100000"/>
                        </a:lnSpc>
                        <a:spcBef>
                          <a:spcPts val="495"/>
                        </a:spcBef>
                      </a:pPr>
                      <a:r>
                        <a:rPr sz="600" spc="-10">
                          <a:solidFill>
                            <a:srgbClr val="1AB3A2"/>
                          </a:solidFill>
                          <a:latin typeface="Arial MT"/>
                          <a:cs typeface="Arial MT"/>
                        </a:rPr>
                        <a:t>+135.14%</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extLst>
                  <a:ext uri="{0D108BD9-81ED-4DB2-BD59-A6C34878D82A}">
                    <a16:rowId xmlns:a16="http://schemas.microsoft.com/office/drawing/2014/main" val="10001"/>
                  </a:ext>
                </a:extLst>
              </a:tr>
            </a:tbl>
          </a:graphicData>
        </a:graphic>
      </p:graphicFrame>
      <p:sp>
        <p:nvSpPr>
          <p:cNvPr id="7" name="object 7">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9</a:t>
            </a:r>
          </a:p>
        </p:txBody>
      </p:sp>
      <p:sp>
        <p:nvSpPr>
          <p:cNvPr id="6" name="object 6"/>
          <p:cNvSpPr txBox="1">
            <a:spLocks noGrp="1"/>
          </p:cNvSpPr>
          <p:nvPr>
            <p:ph type="title" idx="4294967295"/>
          </p:nvPr>
        </p:nvSpPr>
        <p:spPr>
          <a:xfrm>
            <a:off x="4649867" y="3615581"/>
            <a:ext cx="2663241" cy="239891"/>
          </a:xfrm>
          <a:prstGeom prst="rect">
            <a:avLst/>
          </a:prstGeom>
          <a:noFill/>
          <a:ln>
            <a:noFill/>
            <a:prstDash/>
          </a:ln>
          <a:effectLst/>
        </p:spPr>
        <p:txBody>
          <a:bodyPr rot="0" spcFirstLastPara="0" vertOverflow="overflow" horzOverflow="overflow" vert="horz" wrap="square" lIns="0" tIns="16146" rIns="0" bIns="0" numCol="1" spcCol="0" rtlCol="0" fromWordArt="0" anchor="t" anchorCtr="0" forceAA="0" compatLnSpc="1">
            <a:prstTxWarp prst="textNoShape">
              <a:avLst/>
            </a:prstTxWarp>
            <a:spAutoFit/>
          </a:bodyPr>
          <a:lstStyle/>
          <a:p>
            <a:pPr marL="15377" marR="0" lvl="0" indent="0" algn="l" defTabSz="914400" rtl="0" eaLnBrk="1" fontAlgn="auto" latinLnBrk="0" hangingPunct="1">
              <a:lnSpc>
                <a:spcPct val="100000"/>
              </a:lnSpc>
              <a:spcBef>
                <a:spcPts val="127"/>
              </a:spcBef>
              <a:spcAft>
                <a:spcPts val="0"/>
              </a:spcAft>
              <a:buClrTx/>
              <a:buSzTx/>
              <a:buFontTx/>
              <a:buNone/>
              <a:tabLst/>
              <a:defRPr/>
            </a:pPr>
            <a:r>
              <a:rPr lang="en-GB" sz="1453" kern="1200" spc="-24">
                <a:ea typeface="+mn-ea"/>
              </a:rPr>
              <a:t>LEAGUE</a:t>
            </a:r>
            <a:r>
              <a:rPr lang="en-GB" sz="1453" kern="1200" spc="-30">
                <a:ea typeface="+mn-ea"/>
              </a:rPr>
              <a:t> </a:t>
            </a:r>
            <a:r>
              <a:rPr lang="en-GB" sz="1453" kern="1200">
                <a:ea typeface="+mn-ea"/>
              </a:rPr>
              <a:t>TABLE</a:t>
            </a:r>
            <a:r>
              <a:rPr lang="en-GB" sz="1453" kern="1200" spc="-30">
                <a:ea typeface="+mn-ea"/>
              </a:rPr>
              <a:t> </a:t>
            </a:r>
            <a:r>
              <a:rPr lang="en-GB" sz="1453" kern="1200">
                <a:ea typeface="+mn-ea"/>
              </a:rPr>
              <a:t>-</a:t>
            </a:r>
            <a:r>
              <a:rPr lang="en-GB" sz="1453" kern="1200" spc="-30">
                <a:ea typeface="+mn-ea"/>
              </a:rPr>
              <a:t> SITE </a:t>
            </a:r>
            <a:r>
              <a:rPr lang="en-GB" sz="1453" kern="1200">
                <a:ea typeface="+mn-ea"/>
              </a:rPr>
              <a:t>(TOP</a:t>
            </a:r>
            <a:r>
              <a:rPr lang="en-GB" sz="1453" kern="1200" spc="-24">
                <a:ea typeface="+mn-ea"/>
              </a:rPr>
              <a:t> </a:t>
            </a:r>
            <a:r>
              <a:rPr lang="en-GB" sz="1453" kern="1200" spc="-30">
                <a:ea typeface="+mn-ea"/>
              </a:rPr>
              <a:t>5)</a:t>
            </a:r>
            <a:endParaRPr lang="en-GB" sz="1453" i="0" kern="1200">
              <a:solidFill>
                <a:schemeClr val="tx1"/>
              </a:solidFill>
              <a:ea typeface="+mn-ea"/>
            </a:endParaRPr>
          </a:p>
        </p:txBody>
      </p:sp>
      <p:graphicFrame>
        <p:nvGraphicFramePr>
          <p:cNvPr id="5" name="object 5" descr="site: mile end park leisure centre and stadium. contract: unkown contract. region: unkown reigon. £87938. People count 1033. AVG value per person £85. AVG SV YOY % change is +135.14%."/>
          <p:cNvGraphicFramePr>
            <a:graphicFrameLocks noGrp="1"/>
          </p:cNvGraphicFramePr>
          <p:nvPr>
            <p:extLst>
              <p:ext uri="{D42A27DB-BD31-4B8C-83A1-F6EECF244321}">
                <p14:modId xmlns:p14="http://schemas.microsoft.com/office/powerpoint/2010/main" val="4065493810"/>
              </p:ext>
            </p:extLst>
          </p:nvPr>
        </p:nvGraphicFramePr>
        <p:xfrm>
          <a:off x="1730369" y="4044717"/>
          <a:ext cx="8724727" cy="843411"/>
        </p:xfrm>
        <a:graphic>
          <a:graphicData uri="http://schemas.openxmlformats.org/drawingml/2006/table">
            <a:tbl>
              <a:tblPr firstRow="1" bandRow="1">
                <a:tableStyleId>{2D5ABB26-0587-4C30-8999-92F81FD0307C}</a:tableStyleId>
              </a:tblPr>
              <a:tblGrid>
                <a:gridCol w="1699892">
                  <a:extLst>
                    <a:ext uri="{9D8B030D-6E8A-4147-A177-3AD203B41FA5}">
                      <a16:colId xmlns:a16="http://schemas.microsoft.com/office/drawing/2014/main" val="20000"/>
                    </a:ext>
                  </a:extLst>
                </a:gridCol>
                <a:gridCol w="1179391">
                  <a:extLst>
                    <a:ext uri="{9D8B030D-6E8A-4147-A177-3AD203B41FA5}">
                      <a16:colId xmlns:a16="http://schemas.microsoft.com/office/drawing/2014/main" val="20001"/>
                    </a:ext>
                  </a:extLst>
                </a:gridCol>
                <a:gridCol w="1005635">
                  <a:extLst>
                    <a:ext uri="{9D8B030D-6E8A-4147-A177-3AD203B41FA5}">
                      <a16:colId xmlns:a16="http://schemas.microsoft.com/office/drawing/2014/main" val="20002"/>
                    </a:ext>
                  </a:extLst>
                </a:gridCol>
                <a:gridCol w="913375">
                  <a:extLst>
                    <a:ext uri="{9D8B030D-6E8A-4147-A177-3AD203B41FA5}">
                      <a16:colId xmlns:a16="http://schemas.microsoft.com/office/drawing/2014/main" val="20003"/>
                    </a:ext>
                  </a:extLst>
                </a:gridCol>
                <a:gridCol w="901841">
                  <a:extLst>
                    <a:ext uri="{9D8B030D-6E8A-4147-A177-3AD203B41FA5}">
                      <a16:colId xmlns:a16="http://schemas.microsoft.com/office/drawing/2014/main" val="20004"/>
                    </a:ext>
                  </a:extLst>
                </a:gridCol>
                <a:gridCol w="942591">
                  <a:extLst>
                    <a:ext uri="{9D8B030D-6E8A-4147-A177-3AD203B41FA5}">
                      <a16:colId xmlns:a16="http://schemas.microsoft.com/office/drawing/2014/main" val="20005"/>
                    </a:ext>
                  </a:extLst>
                </a:gridCol>
                <a:gridCol w="1174010">
                  <a:extLst>
                    <a:ext uri="{9D8B030D-6E8A-4147-A177-3AD203B41FA5}">
                      <a16:colId xmlns:a16="http://schemas.microsoft.com/office/drawing/2014/main" val="20006"/>
                    </a:ext>
                  </a:extLst>
                </a:gridCol>
                <a:gridCol w="907992">
                  <a:extLst>
                    <a:ext uri="{9D8B030D-6E8A-4147-A177-3AD203B41FA5}">
                      <a16:colId xmlns:a16="http://schemas.microsoft.com/office/drawing/2014/main" val="20007"/>
                    </a:ext>
                  </a:extLst>
                </a:gridCol>
              </a:tblGrid>
              <a:tr h="479752">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9"/>
                        </a:spcBef>
                      </a:pPr>
                      <a:endParaRPr sz="500">
                        <a:latin typeface="Times New Roman"/>
                        <a:cs typeface="Times New Roman"/>
                      </a:endParaRPr>
                    </a:p>
                    <a:p>
                      <a:pPr marL="59690">
                        <a:lnSpc>
                          <a:spcPct val="100000"/>
                        </a:lnSpc>
                        <a:tabLst>
                          <a:tab pos="1283970" algn="l"/>
                        </a:tabLst>
                      </a:pPr>
                      <a:r>
                        <a:rPr sz="600" spc="-20">
                          <a:solidFill>
                            <a:srgbClr val="FFFFFF"/>
                          </a:solidFill>
                          <a:latin typeface="Arial MT"/>
                          <a:cs typeface="Arial MT"/>
                        </a:rPr>
                        <a:t>SITE</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9"/>
                        </a:spcBef>
                      </a:pPr>
                      <a:endParaRPr sz="500">
                        <a:latin typeface="Times New Roman"/>
                        <a:cs typeface="Times New Roman"/>
                      </a:endParaRPr>
                    </a:p>
                    <a:p>
                      <a:pPr marL="59690">
                        <a:lnSpc>
                          <a:spcPct val="100000"/>
                        </a:lnSpc>
                        <a:tabLst>
                          <a:tab pos="854710" algn="l"/>
                        </a:tabLst>
                      </a:pPr>
                      <a:r>
                        <a:rPr sz="600" spc="-10">
                          <a:solidFill>
                            <a:srgbClr val="FFFFFF"/>
                          </a:solidFill>
                          <a:latin typeface="Arial MT"/>
                          <a:cs typeface="Arial MT"/>
                        </a:rPr>
                        <a:t>CONTRACT</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9"/>
                        </a:spcBef>
                      </a:pPr>
                      <a:endParaRPr sz="500">
                        <a:latin typeface="Times New Roman"/>
                        <a:cs typeface="Times New Roman"/>
                      </a:endParaRPr>
                    </a:p>
                    <a:p>
                      <a:pPr marL="59690">
                        <a:lnSpc>
                          <a:spcPct val="100000"/>
                        </a:lnSpc>
                        <a:tabLst>
                          <a:tab pos="711200" algn="l"/>
                        </a:tabLst>
                      </a:pPr>
                      <a:r>
                        <a:rPr sz="600" spc="-10">
                          <a:solidFill>
                            <a:srgbClr val="FFFFFF"/>
                          </a:solidFill>
                          <a:latin typeface="Arial MT"/>
                          <a:cs typeface="Arial MT"/>
                        </a:rPr>
                        <a:t>REGION</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pPr>
                      <a:endParaRPr sz="500">
                        <a:latin typeface="Times New Roman"/>
                        <a:cs typeface="Times New Roman"/>
                      </a:endParaRPr>
                    </a:p>
                    <a:p>
                      <a:pPr>
                        <a:lnSpc>
                          <a:spcPct val="100000"/>
                        </a:lnSpc>
                        <a:spcBef>
                          <a:spcPts val="95"/>
                        </a:spcBef>
                      </a:pPr>
                      <a:endParaRPr sz="500">
                        <a:latin typeface="Times New Roman"/>
                        <a:cs typeface="Times New Roman"/>
                      </a:endParaRPr>
                    </a:p>
                    <a:p>
                      <a:pPr marL="59690" marR="33020">
                        <a:lnSpc>
                          <a:spcPct val="119100"/>
                        </a:lnSpc>
                        <a:spcBef>
                          <a:spcPts val="5"/>
                        </a:spcBef>
                      </a:pPr>
                      <a:r>
                        <a:rPr sz="600">
                          <a:solidFill>
                            <a:srgbClr val="FFFFFF"/>
                          </a:solidFill>
                          <a:latin typeface="Arial MT"/>
                          <a:cs typeface="Arial MT"/>
                        </a:rPr>
                        <a:t>SOCIAL</a:t>
                      </a:r>
                      <a:r>
                        <a:rPr sz="600" spc="20">
                          <a:solidFill>
                            <a:srgbClr val="FFFFFF"/>
                          </a:solidFill>
                          <a:latin typeface="Arial MT"/>
                          <a:cs typeface="Arial MT"/>
                        </a:rPr>
                        <a:t> </a:t>
                      </a:r>
                      <a:r>
                        <a:rPr sz="600" spc="-10">
                          <a:solidFill>
                            <a:srgbClr val="FFFFFF"/>
                          </a:solidFill>
                          <a:latin typeface="Arial MT"/>
                          <a:cs typeface="Arial MT"/>
                        </a:rPr>
                        <a:t>VALUE</a:t>
                      </a:r>
                      <a:r>
                        <a:rPr sz="600" spc="500">
                          <a:solidFill>
                            <a:srgbClr val="FFFFFF"/>
                          </a:solidFill>
                          <a:latin typeface="Arial MT"/>
                          <a:cs typeface="Arial MT"/>
                        </a:rPr>
                        <a:t> </a:t>
                      </a:r>
                      <a:r>
                        <a:rPr sz="600" spc="-10">
                          <a:solidFill>
                            <a:srgbClr val="FFFFFF"/>
                          </a:solidFill>
                          <a:latin typeface="Arial MT"/>
                          <a:cs typeface="Arial MT"/>
                        </a:rPr>
                        <a:t>(FILTER</a:t>
                      </a:r>
                      <a:r>
                        <a:rPr sz="600" spc="25">
                          <a:solidFill>
                            <a:srgbClr val="FFFFFF"/>
                          </a:solidFill>
                          <a:latin typeface="Arial MT"/>
                          <a:cs typeface="Arial MT"/>
                        </a:rPr>
                        <a:t> </a:t>
                      </a:r>
                      <a:r>
                        <a:rPr sz="600">
                          <a:solidFill>
                            <a:srgbClr val="FFFFFF"/>
                          </a:solidFill>
                          <a:latin typeface="Arial MT"/>
                          <a:cs typeface="Arial MT"/>
                        </a:rPr>
                        <a:t>PERIOD)</a:t>
                      </a:r>
                      <a:r>
                        <a:rPr sz="600" spc="254">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B89B9">
                        <a:alpha val="3138"/>
                      </a:srgbClr>
                    </a:solidFill>
                  </a:tcPr>
                </a:tc>
                <a:tc>
                  <a:txBody>
                    <a:bodyPr/>
                    <a:lstStyle/>
                    <a:p>
                      <a:pPr>
                        <a:lnSpc>
                          <a:spcPct val="100000"/>
                        </a:lnSpc>
                      </a:pPr>
                      <a:endParaRPr sz="500">
                        <a:latin typeface="Times New Roman"/>
                        <a:cs typeface="Times New Roman"/>
                      </a:endParaRPr>
                    </a:p>
                    <a:p>
                      <a:pPr>
                        <a:lnSpc>
                          <a:spcPct val="100000"/>
                        </a:lnSpc>
                        <a:spcBef>
                          <a:spcPts val="210"/>
                        </a:spcBef>
                      </a:pPr>
                      <a:endParaRPr sz="500">
                        <a:latin typeface="Times New Roman"/>
                        <a:cs typeface="Times New Roman"/>
                      </a:endParaRPr>
                    </a:p>
                    <a:p>
                      <a:pPr marL="59690">
                        <a:lnSpc>
                          <a:spcPct val="100000"/>
                        </a:lnSpc>
                      </a:pPr>
                      <a:r>
                        <a:rPr sz="600">
                          <a:solidFill>
                            <a:srgbClr val="FFFFFF"/>
                          </a:solidFill>
                          <a:latin typeface="Arial MT"/>
                          <a:cs typeface="Arial MT"/>
                        </a:rPr>
                        <a:t>SV</a:t>
                      </a:r>
                      <a:r>
                        <a:rPr sz="600" spc="-20">
                          <a:solidFill>
                            <a:srgbClr val="FFFFFF"/>
                          </a:solidFill>
                          <a:latin typeface="Arial MT"/>
                          <a:cs typeface="Arial MT"/>
                        </a:rPr>
                        <a:t> </a:t>
                      </a:r>
                      <a:r>
                        <a:rPr sz="600" spc="-10">
                          <a:solidFill>
                            <a:srgbClr val="FFFFFF"/>
                          </a:solidFill>
                          <a:latin typeface="Arial MT"/>
                          <a:cs typeface="Arial MT"/>
                        </a:rPr>
                        <a:t>YOY</a:t>
                      </a:r>
                      <a:r>
                        <a:rPr sz="600" spc="-20">
                          <a:solidFill>
                            <a:srgbClr val="FFFFFF"/>
                          </a:solidFill>
                          <a:latin typeface="Arial MT"/>
                          <a:cs typeface="Arial MT"/>
                        </a:rPr>
                        <a:t> </a:t>
                      </a:r>
                      <a:r>
                        <a:rPr sz="600" spc="-50">
                          <a:solidFill>
                            <a:srgbClr val="FFFFFF"/>
                          </a:solidFill>
                          <a:latin typeface="Arial MT"/>
                          <a:cs typeface="Arial MT"/>
                        </a:rPr>
                        <a:t>%</a:t>
                      </a:r>
                      <a:endParaRPr sz="600">
                        <a:latin typeface="Arial MT"/>
                        <a:cs typeface="Arial MT"/>
                      </a:endParaRPr>
                    </a:p>
                    <a:p>
                      <a:pPr marL="59690">
                        <a:lnSpc>
                          <a:spcPct val="100000"/>
                        </a:lnSpc>
                        <a:spcBef>
                          <a:spcPts val="114"/>
                        </a:spcBef>
                        <a:tabLst>
                          <a:tab pos="625475" algn="l"/>
                        </a:tabLst>
                      </a:pPr>
                      <a:r>
                        <a:rPr sz="600" spc="-10">
                          <a:solidFill>
                            <a:srgbClr val="FFFFFF"/>
                          </a:solidFill>
                          <a:latin typeface="Arial MT"/>
                          <a:cs typeface="Arial MT"/>
                        </a:rPr>
                        <a:t>CHANGE</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pPr>
                      <a:endParaRPr sz="500">
                        <a:latin typeface="Times New Roman"/>
                        <a:cs typeface="Times New Roman"/>
                      </a:endParaRPr>
                    </a:p>
                    <a:p>
                      <a:pPr>
                        <a:lnSpc>
                          <a:spcPct val="100000"/>
                        </a:lnSpc>
                        <a:spcBef>
                          <a:spcPts val="95"/>
                        </a:spcBef>
                      </a:pPr>
                      <a:endParaRPr sz="500">
                        <a:latin typeface="Times New Roman"/>
                        <a:cs typeface="Times New Roman"/>
                      </a:endParaRPr>
                    </a:p>
                    <a:p>
                      <a:pPr marL="59690" marR="33020">
                        <a:lnSpc>
                          <a:spcPct val="119100"/>
                        </a:lnSpc>
                        <a:spcBef>
                          <a:spcPts val="5"/>
                        </a:spcBef>
                      </a:pPr>
                      <a:r>
                        <a:rPr sz="600">
                          <a:solidFill>
                            <a:srgbClr val="FFFFFF"/>
                          </a:solidFill>
                          <a:latin typeface="Arial MT"/>
                          <a:cs typeface="Arial MT"/>
                        </a:rPr>
                        <a:t>PEOPLE</a:t>
                      </a:r>
                      <a:r>
                        <a:rPr sz="600" spc="40">
                          <a:solidFill>
                            <a:srgbClr val="FFFFFF"/>
                          </a:solidFill>
                          <a:latin typeface="Arial MT"/>
                          <a:cs typeface="Arial MT"/>
                        </a:rPr>
                        <a:t> </a:t>
                      </a:r>
                      <a:r>
                        <a:rPr sz="600" spc="-10">
                          <a:solidFill>
                            <a:srgbClr val="FFFFFF"/>
                          </a:solidFill>
                          <a:latin typeface="Arial MT"/>
                          <a:cs typeface="Arial MT"/>
                        </a:rPr>
                        <a:t>COUNT</a:t>
                      </a:r>
                      <a:r>
                        <a:rPr sz="600" spc="500">
                          <a:solidFill>
                            <a:srgbClr val="FFFFFF"/>
                          </a:solidFill>
                          <a:latin typeface="Arial MT"/>
                          <a:cs typeface="Arial MT"/>
                        </a:rPr>
                        <a:t> </a:t>
                      </a:r>
                      <a:r>
                        <a:rPr sz="600" spc="-10">
                          <a:solidFill>
                            <a:srgbClr val="FFFFFF"/>
                          </a:solidFill>
                          <a:latin typeface="Arial MT"/>
                          <a:cs typeface="Arial MT"/>
                        </a:rPr>
                        <a:t>(FILTER</a:t>
                      </a:r>
                      <a:r>
                        <a:rPr sz="600" spc="20">
                          <a:solidFill>
                            <a:srgbClr val="FFFFFF"/>
                          </a:solidFill>
                          <a:latin typeface="Arial MT"/>
                          <a:cs typeface="Arial MT"/>
                        </a:rPr>
                        <a:t> </a:t>
                      </a:r>
                      <a:r>
                        <a:rPr sz="600">
                          <a:solidFill>
                            <a:srgbClr val="FFFFFF"/>
                          </a:solidFill>
                          <a:latin typeface="Arial MT"/>
                          <a:cs typeface="Arial MT"/>
                        </a:rPr>
                        <a:t>PERIOD)</a:t>
                      </a:r>
                      <a:r>
                        <a:rPr sz="600" spc="445">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marL="59690" marR="372110">
                        <a:lnSpc>
                          <a:spcPct val="119100"/>
                        </a:lnSpc>
                        <a:spcBef>
                          <a:spcPts val="420"/>
                        </a:spcBef>
                      </a:pPr>
                      <a:r>
                        <a:rPr sz="600">
                          <a:solidFill>
                            <a:srgbClr val="FFFFFF"/>
                          </a:solidFill>
                          <a:latin typeface="Arial MT"/>
                          <a:cs typeface="Arial MT"/>
                        </a:rPr>
                        <a:t>AVG</a:t>
                      </a:r>
                      <a:r>
                        <a:rPr sz="600" spc="20">
                          <a:solidFill>
                            <a:srgbClr val="FFFFFF"/>
                          </a:solidFill>
                          <a:latin typeface="Arial MT"/>
                          <a:cs typeface="Arial MT"/>
                        </a:rPr>
                        <a:t> </a:t>
                      </a:r>
                      <a:r>
                        <a:rPr sz="600">
                          <a:solidFill>
                            <a:srgbClr val="FFFFFF"/>
                          </a:solidFill>
                          <a:latin typeface="Arial MT"/>
                          <a:cs typeface="Arial MT"/>
                        </a:rPr>
                        <a:t>VALUE</a:t>
                      </a:r>
                      <a:r>
                        <a:rPr sz="600" spc="25">
                          <a:solidFill>
                            <a:srgbClr val="FFFFFF"/>
                          </a:solidFill>
                          <a:latin typeface="Arial MT"/>
                          <a:cs typeface="Arial MT"/>
                        </a:rPr>
                        <a:t> </a:t>
                      </a:r>
                      <a:r>
                        <a:rPr sz="600" spc="-25">
                          <a:solidFill>
                            <a:srgbClr val="FFFFFF"/>
                          </a:solidFill>
                          <a:latin typeface="Arial MT"/>
                          <a:cs typeface="Arial MT"/>
                        </a:rPr>
                        <a:t>PER</a:t>
                      </a:r>
                      <a:r>
                        <a:rPr sz="600" spc="500">
                          <a:solidFill>
                            <a:srgbClr val="FFFFFF"/>
                          </a:solidFill>
                          <a:latin typeface="Arial MT"/>
                          <a:cs typeface="Arial MT"/>
                        </a:rPr>
                        <a:t> </a:t>
                      </a:r>
                      <a:r>
                        <a:rPr sz="600">
                          <a:solidFill>
                            <a:srgbClr val="FFFFFF"/>
                          </a:solidFill>
                          <a:latin typeface="Arial MT"/>
                          <a:cs typeface="Arial MT"/>
                        </a:rPr>
                        <a:t>PERSON</a:t>
                      </a:r>
                      <a:r>
                        <a:rPr sz="600" spc="15">
                          <a:solidFill>
                            <a:srgbClr val="FFFFFF"/>
                          </a:solidFill>
                          <a:latin typeface="Arial MT"/>
                          <a:cs typeface="Arial MT"/>
                        </a:rPr>
                        <a:t> </a:t>
                      </a:r>
                      <a:r>
                        <a:rPr sz="600" spc="-10">
                          <a:solidFill>
                            <a:srgbClr val="FFFFFF"/>
                          </a:solidFill>
                          <a:latin typeface="Arial MT"/>
                          <a:cs typeface="Arial MT"/>
                        </a:rPr>
                        <a:t>(FILTER</a:t>
                      </a:r>
                      <a:endParaRPr sz="600">
                        <a:latin typeface="Arial MT"/>
                        <a:cs typeface="Arial MT"/>
                      </a:endParaRPr>
                    </a:p>
                    <a:p>
                      <a:pPr marL="59690">
                        <a:lnSpc>
                          <a:spcPct val="100000"/>
                        </a:lnSpc>
                        <a:spcBef>
                          <a:spcPts val="110"/>
                        </a:spcBef>
                        <a:tabLst>
                          <a:tab pos="849630" algn="l"/>
                        </a:tabLst>
                      </a:pPr>
                      <a:r>
                        <a:rPr sz="600" spc="-10">
                          <a:solidFill>
                            <a:srgbClr val="FFFFFF"/>
                          </a:solidFill>
                          <a:latin typeface="Arial MT"/>
                          <a:cs typeface="Arial MT"/>
                        </a:rPr>
                        <a:t>PERIOD)</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tc>
                  <a:txBody>
                    <a:bodyPr/>
                    <a:lstStyle/>
                    <a:p>
                      <a:pPr>
                        <a:lnSpc>
                          <a:spcPct val="100000"/>
                        </a:lnSpc>
                      </a:pPr>
                      <a:endParaRPr sz="500">
                        <a:latin typeface="Times New Roman"/>
                        <a:cs typeface="Times New Roman"/>
                      </a:endParaRPr>
                    </a:p>
                    <a:p>
                      <a:pPr>
                        <a:lnSpc>
                          <a:spcPct val="100000"/>
                        </a:lnSpc>
                        <a:spcBef>
                          <a:spcPts val="95"/>
                        </a:spcBef>
                      </a:pPr>
                      <a:endParaRPr sz="500">
                        <a:latin typeface="Times New Roman"/>
                        <a:cs typeface="Times New Roman"/>
                      </a:endParaRPr>
                    </a:p>
                    <a:p>
                      <a:pPr marL="59690" marR="33020">
                        <a:lnSpc>
                          <a:spcPct val="119100"/>
                        </a:lnSpc>
                        <a:spcBef>
                          <a:spcPts val="5"/>
                        </a:spcBef>
                        <a:tabLst>
                          <a:tab pos="629920" algn="l"/>
                        </a:tabLst>
                      </a:pPr>
                      <a:r>
                        <a:rPr sz="600">
                          <a:solidFill>
                            <a:srgbClr val="FFFFFF"/>
                          </a:solidFill>
                          <a:latin typeface="Arial MT"/>
                          <a:cs typeface="Arial MT"/>
                        </a:rPr>
                        <a:t>AVG</a:t>
                      </a:r>
                      <a:r>
                        <a:rPr sz="600" spc="-15">
                          <a:solidFill>
                            <a:srgbClr val="FFFFFF"/>
                          </a:solidFill>
                          <a:latin typeface="Arial MT"/>
                          <a:cs typeface="Arial MT"/>
                        </a:rPr>
                        <a:t> </a:t>
                      </a:r>
                      <a:r>
                        <a:rPr sz="600">
                          <a:solidFill>
                            <a:srgbClr val="FFFFFF"/>
                          </a:solidFill>
                          <a:latin typeface="Arial MT"/>
                          <a:cs typeface="Arial MT"/>
                        </a:rPr>
                        <a:t>SV</a:t>
                      </a:r>
                      <a:r>
                        <a:rPr sz="600" spc="-10">
                          <a:solidFill>
                            <a:srgbClr val="FFFFFF"/>
                          </a:solidFill>
                          <a:latin typeface="Arial MT"/>
                          <a:cs typeface="Arial MT"/>
                        </a:rPr>
                        <a:t> YOY</a:t>
                      </a:r>
                      <a:r>
                        <a:rPr sz="600" spc="-15">
                          <a:solidFill>
                            <a:srgbClr val="FFFFFF"/>
                          </a:solidFill>
                          <a:latin typeface="Arial MT"/>
                          <a:cs typeface="Arial MT"/>
                        </a:rPr>
                        <a:t> </a:t>
                      </a:r>
                      <a:r>
                        <a:rPr sz="600" spc="-50">
                          <a:solidFill>
                            <a:srgbClr val="FFFFFF"/>
                          </a:solidFill>
                          <a:latin typeface="Arial MT"/>
                          <a:cs typeface="Arial MT"/>
                        </a:rPr>
                        <a:t>%</a:t>
                      </a:r>
                      <a:r>
                        <a:rPr sz="600" spc="500">
                          <a:solidFill>
                            <a:srgbClr val="FFFFFF"/>
                          </a:solidFill>
                          <a:latin typeface="Arial MT"/>
                          <a:cs typeface="Arial MT"/>
                        </a:rPr>
                        <a:t> </a:t>
                      </a:r>
                      <a:r>
                        <a:rPr sz="600" spc="-10">
                          <a:solidFill>
                            <a:srgbClr val="FFFFFF"/>
                          </a:solidFill>
                          <a:latin typeface="Arial MT"/>
                          <a:cs typeface="Arial MT"/>
                        </a:rPr>
                        <a:t>CHANGE</a:t>
                      </a:r>
                      <a:r>
                        <a:rPr sz="600">
                          <a:solidFill>
                            <a:srgbClr val="FFFFFF"/>
                          </a:solidFill>
                          <a:latin typeface="Arial MT"/>
                          <a:cs typeface="Arial MT"/>
                        </a:rPr>
                        <a:t>	</a:t>
                      </a:r>
                      <a:r>
                        <a:rPr sz="900" spc="-37" baseline="5555">
                          <a:solidFill>
                            <a:srgbClr val="FFFFFF"/>
                          </a:solidFill>
                          <a:latin typeface="Trebuchet MS"/>
                          <a:cs typeface="Trebuchet MS"/>
                        </a:rPr>
                        <a:t>□□</a:t>
                      </a:r>
                      <a:endParaRPr sz="900" baseline="5555">
                        <a:latin typeface="Trebuchet MS"/>
                        <a:cs typeface="Trebuchet MS"/>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extLst>
                  <a:ext uri="{0D108BD9-81ED-4DB2-BD59-A6C34878D82A}">
                    <a16:rowId xmlns:a16="http://schemas.microsoft.com/office/drawing/2014/main" val="10000"/>
                  </a:ext>
                </a:extLst>
              </a:tr>
              <a:tr h="363659">
                <a:tc>
                  <a:txBody>
                    <a:bodyPr/>
                    <a:lstStyle/>
                    <a:p>
                      <a:pPr marL="59690" marR="213360">
                        <a:lnSpc>
                          <a:spcPct val="119100"/>
                        </a:lnSpc>
                        <a:spcBef>
                          <a:spcPts val="380"/>
                        </a:spcBef>
                      </a:pPr>
                      <a:r>
                        <a:rPr sz="600" spc="-10">
                          <a:solidFill>
                            <a:srgbClr val="333333"/>
                          </a:solidFill>
                          <a:latin typeface="Arial MT"/>
                          <a:cs typeface="Arial MT"/>
                        </a:rPr>
                        <a:t>MILE</a:t>
                      </a:r>
                      <a:r>
                        <a:rPr sz="600">
                          <a:solidFill>
                            <a:srgbClr val="333333"/>
                          </a:solidFill>
                          <a:latin typeface="Arial MT"/>
                          <a:cs typeface="Arial MT"/>
                        </a:rPr>
                        <a:t> </a:t>
                      </a:r>
                      <a:r>
                        <a:rPr sz="600" spc="-20">
                          <a:solidFill>
                            <a:srgbClr val="333333"/>
                          </a:solidFill>
                          <a:latin typeface="Arial MT"/>
                          <a:cs typeface="Arial MT"/>
                        </a:rPr>
                        <a:t>END</a:t>
                      </a:r>
                      <a:r>
                        <a:rPr sz="600" spc="5">
                          <a:solidFill>
                            <a:srgbClr val="333333"/>
                          </a:solidFill>
                          <a:latin typeface="Arial MT"/>
                          <a:cs typeface="Arial MT"/>
                        </a:rPr>
                        <a:t> </a:t>
                      </a:r>
                      <a:r>
                        <a:rPr sz="600" spc="-45">
                          <a:solidFill>
                            <a:srgbClr val="333333"/>
                          </a:solidFill>
                          <a:latin typeface="Arial MT"/>
                          <a:cs typeface="Arial MT"/>
                        </a:rPr>
                        <a:t>PARK</a:t>
                      </a:r>
                      <a:r>
                        <a:rPr sz="600" spc="5">
                          <a:solidFill>
                            <a:srgbClr val="333333"/>
                          </a:solidFill>
                          <a:latin typeface="Arial MT"/>
                          <a:cs typeface="Arial MT"/>
                        </a:rPr>
                        <a:t> </a:t>
                      </a:r>
                      <a:r>
                        <a:rPr sz="600" spc="-40">
                          <a:solidFill>
                            <a:srgbClr val="333333"/>
                          </a:solidFill>
                          <a:latin typeface="Arial MT"/>
                          <a:cs typeface="Arial MT"/>
                        </a:rPr>
                        <a:t>LEISURE</a:t>
                      </a:r>
                      <a:r>
                        <a:rPr sz="600">
                          <a:solidFill>
                            <a:srgbClr val="333333"/>
                          </a:solidFill>
                          <a:latin typeface="Arial MT"/>
                          <a:cs typeface="Arial MT"/>
                        </a:rPr>
                        <a:t> </a:t>
                      </a:r>
                      <a:r>
                        <a:rPr sz="600" spc="-45">
                          <a:solidFill>
                            <a:srgbClr val="333333"/>
                          </a:solidFill>
                          <a:latin typeface="Arial MT"/>
                          <a:cs typeface="Arial MT"/>
                        </a:rPr>
                        <a:t>CENTRE</a:t>
                      </a:r>
                      <a:r>
                        <a:rPr sz="600" spc="5">
                          <a:solidFill>
                            <a:srgbClr val="333333"/>
                          </a:solidFill>
                          <a:latin typeface="Arial MT"/>
                          <a:cs typeface="Arial MT"/>
                        </a:rPr>
                        <a:t> </a:t>
                      </a:r>
                      <a:r>
                        <a:rPr sz="600" spc="-25">
                          <a:solidFill>
                            <a:srgbClr val="333333"/>
                          </a:solidFill>
                          <a:latin typeface="Arial MT"/>
                          <a:cs typeface="Arial MT"/>
                        </a:rPr>
                        <a:t>AND</a:t>
                      </a:r>
                      <a:r>
                        <a:rPr sz="600" spc="500">
                          <a:solidFill>
                            <a:srgbClr val="333333"/>
                          </a:solidFill>
                          <a:latin typeface="Arial MT"/>
                          <a:cs typeface="Arial MT"/>
                        </a:rPr>
                        <a:t> </a:t>
                      </a:r>
                      <a:r>
                        <a:rPr sz="600" spc="-10">
                          <a:solidFill>
                            <a:srgbClr val="333333"/>
                          </a:solidFill>
                          <a:latin typeface="Arial MT"/>
                          <a:cs typeface="Arial MT"/>
                        </a:rPr>
                        <a:t>STADIUM</a:t>
                      </a:r>
                      <a:endParaRPr sz="600">
                        <a:latin typeface="Arial MT"/>
                        <a:cs typeface="Arial MT"/>
                      </a:endParaRPr>
                    </a:p>
                  </a:txBody>
                  <a:tcPr marL="0" marR="0" marT="58431"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CONTRACT</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REGION</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461645">
                        <a:lnSpc>
                          <a:spcPct val="100000"/>
                        </a:lnSpc>
                        <a:spcBef>
                          <a:spcPts val="495"/>
                        </a:spcBef>
                      </a:pPr>
                      <a:r>
                        <a:rPr sz="600" spc="-10">
                          <a:solidFill>
                            <a:srgbClr val="333333"/>
                          </a:solidFill>
                          <a:latin typeface="Arial MT"/>
                          <a:cs typeface="Arial MT"/>
                        </a:rPr>
                        <a:t>£87,938</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2B89B9">
                        <a:alpha val="3919"/>
                      </a:srgbClr>
                    </a:solidFill>
                  </a:tcPr>
                </a:tc>
                <a:tc>
                  <a:txBody>
                    <a:bodyPr/>
                    <a:lstStyle/>
                    <a:p>
                      <a:pPr marR="52069" algn="r">
                        <a:lnSpc>
                          <a:spcPct val="100000"/>
                        </a:lnSpc>
                        <a:spcBef>
                          <a:spcPts val="495"/>
                        </a:spcBef>
                      </a:pPr>
                      <a:r>
                        <a:rPr sz="600" spc="-50">
                          <a:latin typeface="Arial MT"/>
                          <a:cs typeface="Arial MT"/>
                        </a:rPr>
                        <a:t>-</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1,033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25">
                          <a:solidFill>
                            <a:srgbClr val="333333"/>
                          </a:solidFill>
                          <a:latin typeface="Arial MT"/>
                          <a:cs typeface="Arial MT"/>
                        </a:rPr>
                        <a:t>£85</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403860">
                        <a:lnSpc>
                          <a:spcPct val="100000"/>
                        </a:lnSpc>
                        <a:spcBef>
                          <a:spcPts val="495"/>
                        </a:spcBef>
                      </a:pPr>
                      <a:r>
                        <a:rPr sz="600" spc="-10">
                          <a:solidFill>
                            <a:srgbClr val="1AB3A2"/>
                          </a:solidFill>
                          <a:latin typeface="Arial MT"/>
                          <a:cs typeface="Arial MT"/>
                        </a:rPr>
                        <a:t>+135.14%</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7250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p:nvPr>
        </p:nvSpPr>
        <p:spPr>
          <a:xfrm>
            <a:off x="1886491" y="929452"/>
            <a:ext cx="9047431" cy="294380"/>
          </a:xfrm>
          <a:prstGeom prst="rect">
            <a:avLst/>
          </a:prstGeom>
        </p:spPr>
        <p:txBody>
          <a:bodyPr vert="horz" wrap="square" lIns="0" tIns="19990" rIns="0" bIns="0" rtlCol="0">
            <a:spAutoFit/>
          </a:bodyPr>
          <a:lstStyle/>
          <a:p>
            <a:pPr marL="710425">
              <a:lnSpc>
                <a:spcPct val="100000"/>
              </a:lnSpc>
              <a:spcBef>
                <a:spcPts val="157"/>
              </a:spcBef>
            </a:pPr>
            <a:r>
              <a:rPr spc="145"/>
              <a:t>6</a:t>
            </a:r>
            <a:r>
              <a:rPr spc="-36"/>
              <a:t> </a:t>
            </a:r>
            <a:r>
              <a:rPr spc="97"/>
              <a:t>-</a:t>
            </a:r>
            <a:r>
              <a:rPr spc="-36"/>
              <a:t> </a:t>
            </a:r>
            <a:r>
              <a:rPr spc="121"/>
              <a:t>MAP</a:t>
            </a:r>
          </a:p>
        </p:txBody>
      </p:sp>
      <p:sp>
        <p:nvSpPr>
          <p:cNvPr id="77" name="object 77"/>
          <p:cNvSpPr txBox="1"/>
          <p:nvPr/>
        </p:nvSpPr>
        <p:spPr>
          <a:xfrm>
            <a:off x="1727641" y="1716637"/>
            <a:ext cx="8027395" cy="361535"/>
          </a:xfrm>
          <a:prstGeom prst="rect">
            <a:avLst/>
          </a:prstGeom>
        </p:spPr>
        <p:txBody>
          <a:bodyPr vert="horz" wrap="square" lIns="0" tIns="14608" rIns="0" bIns="0" rtlCol="0">
            <a:spAutoFit/>
          </a:bodyPr>
          <a:lstStyle/>
          <a:p>
            <a:pPr marL="15377">
              <a:lnSpc>
                <a:spcPct val="100000"/>
              </a:lnSpc>
              <a:spcBef>
                <a:spcPts val="115"/>
              </a:spcBef>
            </a:pPr>
            <a:r>
              <a:rPr sz="1211" spc="-103">
                <a:solidFill>
                  <a:srgbClr val="1B2D40"/>
                </a:solidFill>
                <a:latin typeface="Arial MT"/>
                <a:cs typeface="Arial MT"/>
              </a:rPr>
              <a:t>The</a:t>
            </a:r>
            <a:r>
              <a:rPr sz="1211" spc="-54">
                <a:solidFill>
                  <a:srgbClr val="1B2D40"/>
                </a:solidFill>
                <a:latin typeface="Arial MT"/>
                <a:cs typeface="Arial MT"/>
              </a:rPr>
              <a:t> heat</a:t>
            </a:r>
            <a:r>
              <a:rPr sz="1211" spc="-48">
                <a:solidFill>
                  <a:srgbClr val="1B2D40"/>
                </a:solidFill>
                <a:latin typeface="Arial MT"/>
                <a:cs typeface="Arial MT"/>
              </a:rPr>
              <a:t> </a:t>
            </a:r>
            <a:r>
              <a:rPr sz="1211" spc="-67">
                <a:solidFill>
                  <a:srgbClr val="1B2D40"/>
                </a:solidFill>
                <a:latin typeface="Arial MT"/>
                <a:cs typeface="Arial MT"/>
              </a:rPr>
              <a:t>map</a:t>
            </a:r>
            <a:r>
              <a:rPr sz="1211" spc="-54">
                <a:solidFill>
                  <a:srgbClr val="1B2D40"/>
                </a:solidFill>
                <a:latin typeface="Arial MT"/>
                <a:cs typeface="Arial MT"/>
              </a:rPr>
              <a:t> </a:t>
            </a:r>
            <a:r>
              <a:rPr sz="1211" spc="-67">
                <a:solidFill>
                  <a:srgbClr val="1B2D40"/>
                </a:solidFill>
                <a:latin typeface="Arial MT"/>
                <a:cs typeface="Arial MT"/>
              </a:rPr>
              <a:t>displays</a:t>
            </a:r>
            <a:r>
              <a:rPr sz="1211" spc="-48">
                <a:solidFill>
                  <a:srgbClr val="1B2D40"/>
                </a:solidFill>
                <a:latin typeface="Arial MT"/>
                <a:cs typeface="Arial MT"/>
              </a:rPr>
              <a:t> </a:t>
            </a:r>
            <a:r>
              <a:rPr sz="1211" spc="-36">
                <a:solidFill>
                  <a:srgbClr val="1B2D40"/>
                </a:solidFill>
                <a:latin typeface="Arial MT"/>
                <a:cs typeface="Arial MT"/>
              </a:rPr>
              <a:t>the</a:t>
            </a:r>
            <a:r>
              <a:rPr sz="1211" spc="-54">
                <a:solidFill>
                  <a:srgbClr val="1B2D40"/>
                </a:solidFill>
                <a:latin typeface="Arial MT"/>
                <a:cs typeface="Arial MT"/>
              </a:rPr>
              <a:t> </a:t>
            </a:r>
            <a:r>
              <a:rPr sz="1211" spc="-67">
                <a:solidFill>
                  <a:srgbClr val="1B2D40"/>
                </a:solidFill>
                <a:latin typeface="Arial MT"/>
                <a:cs typeface="Arial MT"/>
              </a:rPr>
              <a:t>social</a:t>
            </a:r>
            <a:r>
              <a:rPr sz="1211" spc="-48">
                <a:solidFill>
                  <a:srgbClr val="1B2D40"/>
                </a:solidFill>
                <a:latin typeface="Arial MT"/>
                <a:cs typeface="Arial MT"/>
              </a:rPr>
              <a:t> </a:t>
            </a:r>
            <a:r>
              <a:rPr sz="1211" spc="-67">
                <a:solidFill>
                  <a:srgbClr val="1B2D40"/>
                </a:solidFill>
                <a:latin typeface="Arial MT"/>
                <a:cs typeface="Arial MT"/>
              </a:rPr>
              <a:t>value</a:t>
            </a:r>
            <a:r>
              <a:rPr sz="1211" spc="-54">
                <a:solidFill>
                  <a:srgbClr val="1B2D40"/>
                </a:solidFill>
                <a:latin typeface="Arial MT"/>
                <a:cs typeface="Arial MT"/>
              </a:rPr>
              <a:t> </a:t>
            </a:r>
            <a:r>
              <a:rPr sz="1211" spc="-61">
                <a:solidFill>
                  <a:srgbClr val="1B2D40"/>
                </a:solidFill>
                <a:latin typeface="Arial MT"/>
                <a:cs typeface="Arial MT"/>
              </a:rPr>
              <a:t>generated</a:t>
            </a:r>
            <a:r>
              <a:rPr sz="1211" spc="-48">
                <a:solidFill>
                  <a:srgbClr val="1B2D40"/>
                </a:solidFill>
                <a:latin typeface="Arial MT"/>
                <a:cs typeface="Arial MT"/>
              </a:rPr>
              <a:t> </a:t>
            </a:r>
            <a:r>
              <a:rPr sz="1211" spc="-67">
                <a:solidFill>
                  <a:srgbClr val="1B2D40"/>
                </a:solidFill>
                <a:latin typeface="Arial MT"/>
                <a:cs typeface="Arial MT"/>
              </a:rPr>
              <a:t>by</a:t>
            </a:r>
            <a:r>
              <a:rPr sz="1211" spc="-54">
                <a:solidFill>
                  <a:srgbClr val="1B2D40"/>
                </a:solidFill>
                <a:latin typeface="Arial MT"/>
                <a:cs typeface="Arial MT"/>
              </a:rPr>
              <a:t> </a:t>
            </a:r>
            <a:r>
              <a:rPr sz="1211" spc="-36">
                <a:solidFill>
                  <a:srgbClr val="1B2D40"/>
                </a:solidFill>
                <a:latin typeface="Arial MT"/>
                <a:cs typeface="Arial MT"/>
              </a:rPr>
              <a:t>the</a:t>
            </a:r>
            <a:r>
              <a:rPr sz="1211" spc="-48">
                <a:solidFill>
                  <a:srgbClr val="1B2D40"/>
                </a:solidFill>
                <a:latin typeface="Arial MT"/>
                <a:cs typeface="Arial MT"/>
              </a:rPr>
              <a:t> </a:t>
            </a:r>
            <a:r>
              <a:rPr sz="1211" spc="-67">
                <a:solidFill>
                  <a:srgbClr val="1B2D40"/>
                </a:solidFill>
                <a:latin typeface="Arial MT"/>
                <a:cs typeface="Arial MT"/>
              </a:rPr>
              <a:t>selected</a:t>
            </a:r>
            <a:r>
              <a:rPr sz="1211" spc="-54">
                <a:solidFill>
                  <a:srgbClr val="1B2D40"/>
                </a:solidFill>
                <a:latin typeface="Arial MT"/>
                <a:cs typeface="Arial MT"/>
              </a:rPr>
              <a:t> </a:t>
            </a:r>
            <a:r>
              <a:rPr sz="1211" spc="-61">
                <a:solidFill>
                  <a:srgbClr val="1B2D40"/>
                </a:solidFill>
                <a:latin typeface="Arial MT"/>
                <a:cs typeface="Arial MT"/>
              </a:rPr>
              <a:t>sites</a:t>
            </a:r>
            <a:r>
              <a:rPr sz="1211" spc="-48">
                <a:solidFill>
                  <a:srgbClr val="1B2D40"/>
                </a:solidFill>
                <a:latin typeface="Arial MT"/>
                <a:cs typeface="Arial MT"/>
              </a:rPr>
              <a:t> </a:t>
            </a:r>
            <a:r>
              <a:rPr sz="1211" spc="-42">
                <a:solidFill>
                  <a:srgbClr val="1B2D40"/>
                </a:solidFill>
                <a:latin typeface="Arial MT"/>
                <a:cs typeface="Arial MT"/>
              </a:rPr>
              <a:t>on</a:t>
            </a:r>
            <a:r>
              <a:rPr sz="1211" spc="-54">
                <a:solidFill>
                  <a:srgbClr val="1B2D40"/>
                </a:solidFill>
                <a:latin typeface="Arial MT"/>
                <a:cs typeface="Arial MT"/>
              </a:rPr>
              <a:t> </a:t>
            </a:r>
            <a:r>
              <a:rPr sz="1211" spc="-103">
                <a:solidFill>
                  <a:srgbClr val="1B2D40"/>
                </a:solidFill>
                <a:latin typeface="Arial MT"/>
                <a:cs typeface="Arial MT"/>
              </a:rPr>
              <a:t>a</a:t>
            </a:r>
            <a:r>
              <a:rPr sz="1211" spc="-48">
                <a:solidFill>
                  <a:srgbClr val="1B2D40"/>
                </a:solidFill>
                <a:latin typeface="Arial MT"/>
                <a:cs typeface="Arial MT"/>
              </a:rPr>
              <a:t> </a:t>
            </a:r>
            <a:r>
              <a:rPr sz="1211" spc="-67">
                <a:solidFill>
                  <a:srgbClr val="1B2D40"/>
                </a:solidFill>
                <a:latin typeface="Arial MT"/>
                <a:cs typeface="Arial MT"/>
              </a:rPr>
              <a:t>map</a:t>
            </a:r>
            <a:r>
              <a:rPr sz="1211" spc="-54">
                <a:solidFill>
                  <a:srgbClr val="1B2D40"/>
                </a:solidFill>
                <a:latin typeface="Arial MT"/>
                <a:cs typeface="Arial MT"/>
              </a:rPr>
              <a:t> </a:t>
            </a:r>
            <a:r>
              <a:rPr sz="1211" spc="-67">
                <a:solidFill>
                  <a:srgbClr val="1B2D40"/>
                </a:solidFill>
                <a:latin typeface="Arial MT"/>
                <a:cs typeface="Arial MT"/>
              </a:rPr>
              <a:t>view</a:t>
            </a:r>
            <a:r>
              <a:rPr sz="1211" spc="-48">
                <a:solidFill>
                  <a:srgbClr val="1B2D40"/>
                </a:solidFill>
                <a:latin typeface="Arial MT"/>
                <a:cs typeface="Arial MT"/>
              </a:rPr>
              <a:t> </a:t>
            </a:r>
            <a:r>
              <a:rPr sz="1211" spc="-61">
                <a:solidFill>
                  <a:srgbClr val="1B2D40"/>
                </a:solidFill>
                <a:latin typeface="Arial MT"/>
                <a:cs typeface="Arial MT"/>
              </a:rPr>
              <a:t>using</a:t>
            </a:r>
            <a:r>
              <a:rPr sz="1211" spc="-54">
                <a:solidFill>
                  <a:srgbClr val="1B2D40"/>
                </a:solidFill>
                <a:latin typeface="Arial MT"/>
                <a:cs typeface="Arial MT"/>
              </a:rPr>
              <a:t> </a:t>
            </a:r>
            <a:r>
              <a:rPr sz="1211" spc="-36">
                <a:solidFill>
                  <a:srgbClr val="1B2D40"/>
                </a:solidFill>
                <a:latin typeface="Arial MT"/>
                <a:cs typeface="Arial MT"/>
              </a:rPr>
              <a:t>the</a:t>
            </a:r>
            <a:r>
              <a:rPr sz="1211" spc="-48">
                <a:solidFill>
                  <a:srgbClr val="1B2D40"/>
                </a:solidFill>
                <a:latin typeface="Arial MT"/>
                <a:cs typeface="Arial MT"/>
              </a:rPr>
              <a:t> </a:t>
            </a:r>
            <a:r>
              <a:rPr sz="1211" spc="-42">
                <a:solidFill>
                  <a:srgbClr val="1B2D40"/>
                </a:solidFill>
                <a:latin typeface="Arial MT"/>
                <a:cs typeface="Arial MT"/>
              </a:rPr>
              <a:t>same</a:t>
            </a:r>
            <a:r>
              <a:rPr sz="1211" spc="315">
                <a:solidFill>
                  <a:srgbClr val="1B2D40"/>
                </a:solidFill>
                <a:latin typeface="Arial MT"/>
                <a:cs typeface="Arial MT"/>
              </a:rPr>
              <a:t> </a:t>
            </a:r>
            <a:r>
              <a:rPr sz="1211">
                <a:solidFill>
                  <a:srgbClr val="1B2D40"/>
                </a:solidFill>
                <a:latin typeface="Arial MT"/>
                <a:cs typeface="Arial MT"/>
              </a:rPr>
              <a:t>lters</a:t>
            </a:r>
            <a:r>
              <a:rPr sz="1211" spc="-54">
                <a:solidFill>
                  <a:srgbClr val="1B2D40"/>
                </a:solidFill>
                <a:latin typeface="Arial MT"/>
                <a:cs typeface="Arial MT"/>
              </a:rPr>
              <a:t> </a:t>
            </a:r>
            <a:r>
              <a:rPr sz="1211" spc="-24">
                <a:solidFill>
                  <a:srgbClr val="1B2D40"/>
                </a:solidFill>
                <a:latin typeface="Arial MT"/>
                <a:cs typeface="Arial MT"/>
              </a:rPr>
              <a:t>from</a:t>
            </a:r>
            <a:r>
              <a:rPr sz="1211" spc="-48">
                <a:solidFill>
                  <a:srgbClr val="1B2D40"/>
                </a:solidFill>
                <a:latin typeface="Arial MT"/>
                <a:cs typeface="Arial MT"/>
              </a:rPr>
              <a:t> </a:t>
            </a:r>
            <a:r>
              <a:rPr sz="1211" spc="-36">
                <a:solidFill>
                  <a:srgbClr val="1B2D40"/>
                </a:solidFill>
                <a:latin typeface="Arial MT"/>
                <a:cs typeface="Arial MT"/>
              </a:rPr>
              <a:t>the</a:t>
            </a:r>
            <a:r>
              <a:rPr sz="1211" spc="-54">
                <a:solidFill>
                  <a:srgbClr val="1B2D40"/>
                </a:solidFill>
                <a:latin typeface="Arial MT"/>
                <a:cs typeface="Arial MT"/>
              </a:rPr>
              <a:t> </a:t>
            </a:r>
            <a:r>
              <a:rPr sz="1211" spc="-12">
                <a:solidFill>
                  <a:srgbClr val="1B2D40"/>
                </a:solidFill>
                <a:latin typeface="Arial MT"/>
                <a:cs typeface="Arial MT"/>
              </a:rPr>
              <a:t>dashboards.</a:t>
            </a:r>
            <a:endParaRPr sz="1211">
              <a:latin typeface="Arial MT"/>
              <a:cs typeface="Arial MT"/>
            </a:endParaRPr>
          </a:p>
          <a:p>
            <a:pPr>
              <a:lnSpc>
                <a:spcPct val="100000"/>
              </a:lnSpc>
              <a:spcBef>
                <a:spcPts val="860"/>
              </a:spcBef>
            </a:pPr>
            <a:endParaRPr sz="1029">
              <a:latin typeface="Arial MT"/>
              <a:cs typeface="Arial MT"/>
            </a:endParaRPr>
          </a:p>
          <a:p>
            <a:pPr marL="123017" marR="7818517">
              <a:lnSpc>
                <a:spcPct val="117500"/>
              </a:lnSpc>
            </a:pPr>
            <a:r>
              <a:rPr sz="969" b="1" spc="-61">
                <a:latin typeface="Courier New"/>
                <a:cs typeface="Courier New"/>
              </a:rPr>
              <a:t>+ –</a:t>
            </a:r>
            <a:endParaRPr sz="969">
              <a:latin typeface="Courier New"/>
              <a:cs typeface="Courier New"/>
            </a:endParaRPr>
          </a:p>
        </p:txBody>
      </p:sp>
      <p:grpSp>
        <p:nvGrpSpPr>
          <p:cNvPr id="4" name="object 4" descr="Image of Map , shows 5 points in tower hamlets, unlabelled."/>
          <p:cNvGrpSpPr/>
          <p:nvPr/>
        </p:nvGrpSpPr>
        <p:grpSpPr>
          <a:xfrm>
            <a:off x="1730369" y="2127885"/>
            <a:ext cx="8731649" cy="4047911"/>
            <a:chOff x="401162" y="1757475"/>
            <a:chExt cx="7211695" cy="3343275"/>
          </a:xfrm>
        </p:grpSpPr>
        <p:sp>
          <p:nvSpPr>
            <p:cNvPr id="5" name="object 5"/>
            <p:cNvSpPr/>
            <p:nvPr/>
          </p:nvSpPr>
          <p:spPr>
            <a:xfrm>
              <a:off x="401162" y="1757475"/>
              <a:ext cx="7211695" cy="3343275"/>
            </a:xfrm>
            <a:custGeom>
              <a:avLst/>
              <a:gdLst/>
              <a:ahLst/>
              <a:cxnLst/>
              <a:rect l="l" t="t" r="r" b="b"/>
              <a:pathLst>
                <a:path w="7211695" h="3343275">
                  <a:moveTo>
                    <a:pt x="7211374" y="3343021"/>
                  </a:moveTo>
                  <a:lnTo>
                    <a:pt x="0" y="3343021"/>
                  </a:lnTo>
                  <a:lnTo>
                    <a:pt x="0" y="0"/>
                  </a:lnTo>
                  <a:lnTo>
                    <a:pt x="7211374" y="0"/>
                  </a:lnTo>
                  <a:lnTo>
                    <a:pt x="7211374" y="3343021"/>
                  </a:lnTo>
                  <a:close/>
                </a:path>
              </a:pathLst>
            </a:custGeom>
            <a:solidFill>
              <a:srgbClr val="DDDDDD"/>
            </a:solidFill>
          </p:spPr>
          <p:txBody>
            <a:bodyPr wrap="square" lIns="0" tIns="0" rIns="0" bIns="0" rtlCol="0"/>
            <a:lstStyle/>
            <a:p>
              <a:endParaRPr/>
            </a:p>
          </p:txBody>
        </p:sp>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3815819" y="2397425"/>
              <a:ext cx="1222590" cy="2445181"/>
            </a:xfrm>
            <a:prstGeom prst="rect">
              <a:avLst/>
            </a:prstGeom>
          </p:spPr>
        </p:pic>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5038410" y="2397425"/>
              <a:ext cx="1222590" cy="2445181"/>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2593229" y="2397425"/>
              <a:ext cx="1222590" cy="2445181"/>
            </a:xfrm>
            <a:prstGeom prst="rect">
              <a:avLst/>
            </a:prstGeom>
          </p:spPr>
        </p:pic>
        <p:pic>
          <p:nvPicPr>
            <p:cNvPr id="9" name="object 9"/>
            <p:cNvPicPr/>
            <p:nvPr/>
          </p:nvPicPr>
          <p:blipFill>
            <a:blip r:embed="rId6" cstate="email">
              <a:extLst>
                <a:ext uri="{28A0092B-C50C-407E-A947-70E740481C1C}">
                  <a14:useLocalDpi xmlns:a14="http://schemas.microsoft.com/office/drawing/2010/main"/>
                </a:ext>
              </a:extLst>
            </a:blip>
            <a:stretch>
              <a:fillRect/>
            </a:stretch>
          </p:blipFill>
          <p:spPr>
            <a:xfrm>
              <a:off x="2593229" y="1757475"/>
              <a:ext cx="3667771" cy="639949"/>
            </a:xfrm>
            <a:prstGeom prst="rect">
              <a:avLst/>
            </a:prstGeom>
          </p:spPr>
        </p:pic>
        <p:pic>
          <p:nvPicPr>
            <p:cNvPr id="10" name="object 10"/>
            <p:cNvPicPr/>
            <p:nvPr/>
          </p:nvPicPr>
          <p:blipFill>
            <a:blip r:embed="rId7" cstate="email">
              <a:extLst>
                <a:ext uri="{28A0092B-C50C-407E-A947-70E740481C1C}">
                  <a14:useLocalDpi xmlns:a14="http://schemas.microsoft.com/office/drawing/2010/main"/>
                </a:ext>
              </a:extLst>
            </a:blip>
            <a:stretch>
              <a:fillRect/>
            </a:stretch>
          </p:blipFill>
          <p:spPr>
            <a:xfrm>
              <a:off x="2593229" y="4842606"/>
              <a:ext cx="3667771" cy="257890"/>
            </a:xfrm>
            <a:prstGeom prst="rect">
              <a:avLst/>
            </a:prstGeom>
          </p:spPr>
        </p:pic>
        <p:pic>
          <p:nvPicPr>
            <p:cNvPr id="11" name="object 11"/>
            <p:cNvPicPr/>
            <p:nvPr/>
          </p:nvPicPr>
          <p:blipFill>
            <a:blip r:embed="rId8" cstate="email">
              <a:extLst>
                <a:ext uri="{28A0092B-C50C-407E-A947-70E740481C1C}">
                  <a14:useLocalDpi xmlns:a14="http://schemas.microsoft.com/office/drawing/2010/main"/>
                </a:ext>
              </a:extLst>
            </a:blip>
            <a:stretch>
              <a:fillRect/>
            </a:stretch>
          </p:blipFill>
          <p:spPr>
            <a:xfrm>
              <a:off x="1370638" y="1757475"/>
              <a:ext cx="1222590" cy="3343021"/>
            </a:xfrm>
            <a:prstGeom prst="rect">
              <a:avLst/>
            </a:prstGeom>
          </p:spPr>
        </p:pic>
        <p:pic>
          <p:nvPicPr>
            <p:cNvPr id="12" name="object 12"/>
            <p:cNvPicPr/>
            <p:nvPr/>
          </p:nvPicPr>
          <p:blipFill>
            <a:blip r:embed="rId9" cstate="email">
              <a:extLst>
                <a:ext uri="{28A0092B-C50C-407E-A947-70E740481C1C}">
                  <a14:useLocalDpi xmlns:a14="http://schemas.microsoft.com/office/drawing/2010/main"/>
                </a:ext>
              </a:extLst>
            </a:blip>
            <a:stretch>
              <a:fillRect/>
            </a:stretch>
          </p:blipFill>
          <p:spPr>
            <a:xfrm>
              <a:off x="6261001" y="1757475"/>
              <a:ext cx="1222590" cy="3343021"/>
            </a:xfrm>
            <a:prstGeom prst="rect">
              <a:avLst/>
            </a:prstGeom>
          </p:spPr>
        </p:pic>
        <p:pic>
          <p:nvPicPr>
            <p:cNvPr id="13" name="object 13"/>
            <p:cNvPicPr/>
            <p:nvPr/>
          </p:nvPicPr>
          <p:blipFill>
            <a:blip r:embed="rId10" cstate="email">
              <a:extLst>
                <a:ext uri="{28A0092B-C50C-407E-A947-70E740481C1C}">
                  <a14:useLocalDpi xmlns:a14="http://schemas.microsoft.com/office/drawing/2010/main"/>
                </a:ext>
              </a:extLst>
            </a:blip>
            <a:stretch>
              <a:fillRect/>
            </a:stretch>
          </p:blipFill>
          <p:spPr>
            <a:xfrm>
              <a:off x="401162" y="1757475"/>
              <a:ext cx="969476" cy="3343021"/>
            </a:xfrm>
            <a:prstGeom prst="rect">
              <a:avLst/>
            </a:prstGeom>
          </p:spPr>
        </p:pic>
        <p:pic>
          <p:nvPicPr>
            <p:cNvPr id="14" name="object 14"/>
            <p:cNvPicPr/>
            <p:nvPr/>
          </p:nvPicPr>
          <p:blipFill>
            <a:blip r:embed="rId11" cstate="email">
              <a:extLst>
                <a:ext uri="{28A0092B-C50C-407E-A947-70E740481C1C}">
                  <a14:useLocalDpi xmlns:a14="http://schemas.microsoft.com/office/drawing/2010/main"/>
                </a:ext>
              </a:extLst>
            </a:blip>
            <a:stretch>
              <a:fillRect/>
            </a:stretch>
          </p:blipFill>
          <p:spPr>
            <a:xfrm>
              <a:off x="7483592" y="1757475"/>
              <a:ext cx="128944" cy="3343021"/>
            </a:xfrm>
            <a:prstGeom prst="rect">
              <a:avLst/>
            </a:prstGeom>
          </p:spPr>
        </p:pic>
        <p:pic>
          <p:nvPicPr>
            <p:cNvPr id="15" name="object 15"/>
            <p:cNvPicPr/>
            <p:nvPr/>
          </p:nvPicPr>
          <p:blipFill>
            <a:blip r:embed="rId12" cstate="email">
              <a:extLst>
                <a:ext uri="{28A0092B-C50C-407E-A947-70E740481C1C}">
                  <a14:useLocalDpi xmlns:a14="http://schemas.microsoft.com/office/drawing/2010/main"/>
                </a:ext>
              </a:extLst>
            </a:blip>
            <a:stretch>
              <a:fillRect/>
            </a:stretch>
          </p:blipFill>
          <p:spPr>
            <a:xfrm>
              <a:off x="3815819" y="2397425"/>
              <a:ext cx="1222590" cy="2445181"/>
            </a:xfrm>
            <a:prstGeom prst="rect">
              <a:avLst/>
            </a:prstGeom>
          </p:spPr>
        </p:pic>
        <p:pic>
          <p:nvPicPr>
            <p:cNvPr id="16" name="object 16"/>
            <p:cNvPicPr/>
            <p:nvPr/>
          </p:nvPicPr>
          <p:blipFill>
            <a:blip r:embed="rId13" cstate="email">
              <a:extLst>
                <a:ext uri="{28A0092B-C50C-407E-A947-70E740481C1C}">
                  <a14:useLocalDpi xmlns:a14="http://schemas.microsoft.com/office/drawing/2010/main"/>
                </a:ext>
              </a:extLst>
            </a:blip>
            <a:stretch>
              <a:fillRect/>
            </a:stretch>
          </p:blipFill>
          <p:spPr>
            <a:xfrm>
              <a:off x="5038410" y="2397425"/>
              <a:ext cx="1222590" cy="2445181"/>
            </a:xfrm>
            <a:prstGeom prst="rect">
              <a:avLst/>
            </a:prstGeom>
          </p:spPr>
        </p:pic>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2593229" y="2397425"/>
              <a:ext cx="1222590" cy="2445181"/>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2593229" y="1757475"/>
              <a:ext cx="2445180" cy="639949"/>
            </a:xfrm>
            <a:prstGeom prst="rect">
              <a:avLst/>
            </a:prstGeom>
          </p:spPr>
        </p:pic>
        <p:pic>
          <p:nvPicPr>
            <p:cNvPr id="19" name="object 19"/>
            <p:cNvPicPr/>
            <p:nvPr/>
          </p:nvPicPr>
          <p:blipFill>
            <a:blip r:embed="rId16" cstate="email">
              <a:extLst>
                <a:ext uri="{28A0092B-C50C-407E-A947-70E740481C1C}">
                  <a14:useLocalDpi xmlns:a14="http://schemas.microsoft.com/office/drawing/2010/main"/>
                </a:ext>
              </a:extLst>
            </a:blip>
            <a:stretch>
              <a:fillRect/>
            </a:stretch>
          </p:blipFill>
          <p:spPr>
            <a:xfrm>
              <a:off x="2593229" y="4842606"/>
              <a:ext cx="3667771" cy="257890"/>
            </a:xfrm>
            <a:prstGeom prst="rect">
              <a:avLst/>
            </a:prstGeom>
          </p:spPr>
        </p:pic>
        <p:pic>
          <p:nvPicPr>
            <p:cNvPr id="20" name="object 20"/>
            <p:cNvPicPr/>
            <p:nvPr/>
          </p:nvPicPr>
          <p:blipFill>
            <a:blip r:embed="rId17" cstate="email">
              <a:extLst>
                <a:ext uri="{28A0092B-C50C-407E-A947-70E740481C1C}">
                  <a14:useLocalDpi xmlns:a14="http://schemas.microsoft.com/office/drawing/2010/main"/>
                </a:ext>
              </a:extLst>
            </a:blip>
            <a:stretch>
              <a:fillRect/>
            </a:stretch>
          </p:blipFill>
          <p:spPr>
            <a:xfrm>
              <a:off x="1370638" y="1757475"/>
              <a:ext cx="1222590" cy="3343021"/>
            </a:xfrm>
            <a:prstGeom prst="rect">
              <a:avLst/>
            </a:prstGeom>
          </p:spPr>
        </p:pic>
        <p:pic>
          <p:nvPicPr>
            <p:cNvPr id="21" name="object 21"/>
            <p:cNvPicPr/>
            <p:nvPr/>
          </p:nvPicPr>
          <p:blipFill>
            <a:blip r:embed="rId18" cstate="email">
              <a:extLst>
                <a:ext uri="{28A0092B-C50C-407E-A947-70E740481C1C}">
                  <a14:useLocalDpi xmlns:a14="http://schemas.microsoft.com/office/drawing/2010/main"/>
                </a:ext>
              </a:extLst>
            </a:blip>
            <a:stretch>
              <a:fillRect/>
            </a:stretch>
          </p:blipFill>
          <p:spPr>
            <a:xfrm>
              <a:off x="6261001" y="1757475"/>
              <a:ext cx="1222590" cy="3343021"/>
            </a:xfrm>
            <a:prstGeom prst="rect">
              <a:avLst/>
            </a:prstGeom>
          </p:spPr>
        </p:pic>
        <p:pic>
          <p:nvPicPr>
            <p:cNvPr id="22" name="object 22"/>
            <p:cNvPicPr/>
            <p:nvPr/>
          </p:nvPicPr>
          <p:blipFill>
            <a:blip r:embed="rId19" cstate="email">
              <a:extLst>
                <a:ext uri="{28A0092B-C50C-407E-A947-70E740481C1C}">
                  <a14:useLocalDpi xmlns:a14="http://schemas.microsoft.com/office/drawing/2010/main"/>
                </a:ext>
              </a:extLst>
            </a:blip>
            <a:stretch>
              <a:fillRect/>
            </a:stretch>
          </p:blipFill>
          <p:spPr>
            <a:xfrm>
              <a:off x="7483592" y="2397425"/>
              <a:ext cx="128944" cy="1222590"/>
            </a:xfrm>
            <a:prstGeom prst="rect">
              <a:avLst/>
            </a:prstGeom>
          </p:spPr>
        </p:pic>
        <p:pic>
          <p:nvPicPr>
            <p:cNvPr id="23" name="object 23"/>
            <p:cNvPicPr/>
            <p:nvPr/>
          </p:nvPicPr>
          <p:blipFill>
            <a:blip r:embed="rId20" cstate="email">
              <a:extLst>
                <a:ext uri="{28A0092B-C50C-407E-A947-70E740481C1C}">
                  <a14:useLocalDpi xmlns:a14="http://schemas.microsoft.com/office/drawing/2010/main"/>
                </a:ext>
              </a:extLst>
            </a:blip>
            <a:stretch>
              <a:fillRect/>
            </a:stretch>
          </p:blipFill>
          <p:spPr>
            <a:xfrm>
              <a:off x="401162" y="1757475"/>
              <a:ext cx="969476" cy="3343021"/>
            </a:xfrm>
            <a:prstGeom prst="rect">
              <a:avLst/>
            </a:prstGeom>
          </p:spPr>
        </p:pic>
        <p:pic>
          <p:nvPicPr>
            <p:cNvPr id="24" name="object 24"/>
            <p:cNvPicPr/>
            <p:nvPr/>
          </p:nvPicPr>
          <p:blipFill>
            <a:blip r:embed="rId21" cstate="email">
              <a:extLst>
                <a:ext uri="{28A0092B-C50C-407E-A947-70E740481C1C}">
                  <a14:useLocalDpi xmlns:a14="http://schemas.microsoft.com/office/drawing/2010/main"/>
                </a:ext>
              </a:extLst>
            </a:blip>
            <a:stretch>
              <a:fillRect/>
            </a:stretch>
          </p:blipFill>
          <p:spPr>
            <a:xfrm>
              <a:off x="3815819" y="2397425"/>
              <a:ext cx="1222590" cy="2445181"/>
            </a:xfrm>
            <a:prstGeom prst="rect">
              <a:avLst/>
            </a:prstGeom>
          </p:spPr>
        </p:pic>
        <p:pic>
          <p:nvPicPr>
            <p:cNvPr id="25" name="object 25"/>
            <p:cNvPicPr/>
            <p:nvPr/>
          </p:nvPicPr>
          <p:blipFill>
            <a:blip r:embed="rId22" cstate="email">
              <a:extLst>
                <a:ext uri="{28A0092B-C50C-407E-A947-70E740481C1C}">
                  <a14:useLocalDpi xmlns:a14="http://schemas.microsoft.com/office/drawing/2010/main"/>
                </a:ext>
              </a:extLst>
            </a:blip>
            <a:stretch>
              <a:fillRect/>
            </a:stretch>
          </p:blipFill>
          <p:spPr>
            <a:xfrm>
              <a:off x="2593229" y="2397425"/>
              <a:ext cx="1222590" cy="2445181"/>
            </a:xfrm>
            <a:prstGeom prst="rect">
              <a:avLst/>
            </a:prstGeom>
          </p:spPr>
        </p:pic>
        <p:pic>
          <p:nvPicPr>
            <p:cNvPr id="26" name="object 26"/>
            <p:cNvPicPr/>
            <p:nvPr/>
          </p:nvPicPr>
          <p:blipFill>
            <a:blip r:embed="rId23" cstate="email">
              <a:extLst>
                <a:ext uri="{28A0092B-C50C-407E-A947-70E740481C1C}">
                  <a14:useLocalDpi xmlns:a14="http://schemas.microsoft.com/office/drawing/2010/main"/>
                </a:ext>
              </a:extLst>
            </a:blip>
            <a:stretch>
              <a:fillRect/>
            </a:stretch>
          </p:blipFill>
          <p:spPr>
            <a:xfrm>
              <a:off x="5038410" y="2397425"/>
              <a:ext cx="1222590" cy="2445181"/>
            </a:xfrm>
            <a:prstGeom prst="rect">
              <a:avLst/>
            </a:prstGeom>
          </p:spPr>
        </p:pic>
        <p:pic>
          <p:nvPicPr>
            <p:cNvPr id="27" name="object 27"/>
            <p:cNvPicPr/>
            <p:nvPr/>
          </p:nvPicPr>
          <p:blipFill>
            <a:blip r:embed="rId24" cstate="email">
              <a:extLst>
                <a:ext uri="{28A0092B-C50C-407E-A947-70E740481C1C}">
                  <a14:useLocalDpi xmlns:a14="http://schemas.microsoft.com/office/drawing/2010/main"/>
                </a:ext>
              </a:extLst>
            </a:blip>
            <a:stretch>
              <a:fillRect/>
            </a:stretch>
          </p:blipFill>
          <p:spPr>
            <a:xfrm>
              <a:off x="2593229" y="1757475"/>
              <a:ext cx="3667771" cy="639949"/>
            </a:xfrm>
            <a:prstGeom prst="rect">
              <a:avLst/>
            </a:prstGeom>
          </p:spPr>
        </p:pic>
        <p:pic>
          <p:nvPicPr>
            <p:cNvPr id="28" name="object 28"/>
            <p:cNvPicPr/>
            <p:nvPr/>
          </p:nvPicPr>
          <p:blipFill>
            <a:blip r:embed="rId25" cstate="email">
              <a:extLst>
                <a:ext uri="{28A0092B-C50C-407E-A947-70E740481C1C}">
                  <a14:useLocalDpi xmlns:a14="http://schemas.microsoft.com/office/drawing/2010/main"/>
                </a:ext>
              </a:extLst>
            </a:blip>
            <a:stretch>
              <a:fillRect/>
            </a:stretch>
          </p:blipFill>
          <p:spPr>
            <a:xfrm>
              <a:off x="2593229" y="4842606"/>
              <a:ext cx="3667771" cy="257890"/>
            </a:xfrm>
            <a:prstGeom prst="rect">
              <a:avLst/>
            </a:prstGeom>
          </p:spPr>
        </p:pic>
        <p:pic>
          <p:nvPicPr>
            <p:cNvPr id="29" name="object 29"/>
            <p:cNvPicPr/>
            <p:nvPr/>
          </p:nvPicPr>
          <p:blipFill>
            <a:blip r:embed="rId26" cstate="email">
              <a:extLst>
                <a:ext uri="{28A0092B-C50C-407E-A947-70E740481C1C}">
                  <a14:useLocalDpi xmlns:a14="http://schemas.microsoft.com/office/drawing/2010/main"/>
                </a:ext>
              </a:extLst>
            </a:blip>
            <a:stretch>
              <a:fillRect/>
            </a:stretch>
          </p:blipFill>
          <p:spPr>
            <a:xfrm>
              <a:off x="1370638" y="1757475"/>
              <a:ext cx="1222590" cy="3343021"/>
            </a:xfrm>
            <a:prstGeom prst="rect">
              <a:avLst/>
            </a:prstGeom>
          </p:spPr>
        </p:pic>
        <p:pic>
          <p:nvPicPr>
            <p:cNvPr id="30" name="object 30"/>
            <p:cNvPicPr/>
            <p:nvPr/>
          </p:nvPicPr>
          <p:blipFill>
            <a:blip r:embed="rId27" cstate="email">
              <a:extLst>
                <a:ext uri="{28A0092B-C50C-407E-A947-70E740481C1C}">
                  <a14:useLocalDpi xmlns:a14="http://schemas.microsoft.com/office/drawing/2010/main"/>
                </a:ext>
              </a:extLst>
            </a:blip>
            <a:stretch>
              <a:fillRect/>
            </a:stretch>
          </p:blipFill>
          <p:spPr>
            <a:xfrm>
              <a:off x="6261001" y="1757475"/>
              <a:ext cx="1222590" cy="3343021"/>
            </a:xfrm>
            <a:prstGeom prst="rect">
              <a:avLst/>
            </a:prstGeom>
          </p:spPr>
        </p:pic>
        <p:pic>
          <p:nvPicPr>
            <p:cNvPr id="31" name="object 31"/>
            <p:cNvPicPr/>
            <p:nvPr/>
          </p:nvPicPr>
          <p:blipFill>
            <a:blip r:embed="rId28" cstate="email">
              <a:extLst>
                <a:ext uri="{28A0092B-C50C-407E-A947-70E740481C1C}">
                  <a14:useLocalDpi xmlns:a14="http://schemas.microsoft.com/office/drawing/2010/main"/>
                </a:ext>
              </a:extLst>
            </a:blip>
            <a:stretch>
              <a:fillRect/>
            </a:stretch>
          </p:blipFill>
          <p:spPr>
            <a:xfrm>
              <a:off x="401162" y="1757475"/>
              <a:ext cx="969476" cy="3343021"/>
            </a:xfrm>
            <a:prstGeom prst="rect">
              <a:avLst/>
            </a:prstGeom>
          </p:spPr>
        </p:pic>
        <p:pic>
          <p:nvPicPr>
            <p:cNvPr id="32" name="object 32"/>
            <p:cNvPicPr/>
            <p:nvPr/>
          </p:nvPicPr>
          <p:blipFill>
            <a:blip r:embed="rId29" cstate="email">
              <a:extLst>
                <a:ext uri="{28A0092B-C50C-407E-A947-70E740481C1C}">
                  <a14:useLocalDpi xmlns:a14="http://schemas.microsoft.com/office/drawing/2010/main"/>
                </a:ext>
              </a:extLst>
            </a:blip>
            <a:stretch>
              <a:fillRect/>
            </a:stretch>
          </p:blipFill>
          <p:spPr>
            <a:xfrm>
              <a:off x="7483592" y="1757475"/>
              <a:ext cx="128944" cy="3343021"/>
            </a:xfrm>
            <a:prstGeom prst="rect">
              <a:avLst/>
            </a:prstGeom>
          </p:spPr>
        </p:pic>
        <p:sp>
          <p:nvSpPr>
            <p:cNvPr id="33" name="object 33"/>
            <p:cNvSpPr/>
            <p:nvPr/>
          </p:nvSpPr>
          <p:spPr>
            <a:xfrm>
              <a:off x="4122564" y="3151992"/>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34" name="object 34"/>
            <p:cNvSpPr/>
            <p:nvPr/>
          </p:nvSpPr>
          <p:spPr>
            <a:xfrm>
              <a:off x="4122564" y="3151992"/>
              <a:ext cx="50800" cy="71755"/>
            </a:xfrm>
            <a:custGeom>
              <a:avLst/>
              <a:gdLst/>
              <a:ahLst/>
              <a:cxnLst/>
              <a:rect l="l" t="t" r="r" b="b"/>
              <a:pathLst>
                <a:path w="50800" h="71755">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35" name="object 35"/>
            <p:cNvSpPr/>
            <p:nvPr/>
          </p:nvSpPr>
          <p:spPr>
            <a:xfrm>
              <a:off x="4122564" y="3151992"/>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67AB"/>
            </a:solidFill>
          </p:spPr>
          <p:txBody>
            <a:bodyPr wrap="square" lIns="0" tIns="0" rIns="0" bIns="0" rtlCol="0"/>
            <a:lstStyle/>
            <a:p>
              <a:endParaRPr/>
            </a:p>
          </p:txBody>
        </p:sp>
        <p:sp>
          <p:nvSpPr>
            <p:cNvPr id="36" name="object 36"/>
            <p:cNvSpPr/>
            <p:nvPr/>
          </p:nvSpPr>
          <p:spPr>
            <a:xfrm>
              <a:off x="4399557" y="4193105"/>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37" name="object 37"/>
            <p:cNvSpPr/>
            <p:nvPr/>
          </p:nvSpPr>
          <p:spPr>
            <a:xfrm>
              <a:off x="4399557" y="4193105"/>
              <a:ext cx="50800" cy="71755"/>
            </a:xfrm>
            <a:custGeom>
              <a:avLst/>
              <a:gdLst/>
              <a:ahLst/>
              <a:cxnLst/>
              <a:rect l="l" t="t" r="r" b="b"/>
              <a:pathLst>
                <a:path w="50800" h="71754">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38" name="object 38"/>
            <p:cNvSpPr/>
            <p:nvPr/>
          </p:nvSpPr>
          <p:spPr>
            <a:xfrm>
              <a:off x="4399557" y="4193105"/>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67AB"/>
            </a:solidFill>
          </p:spPr>
          <p:txBody>
            <a:bodyPr wrap="square" lIns="0" tIns="0" rIns="0" bIns="0" rtlCol="0"/>
            <a:lstStyle/>
            <a:p>
              <a:endParaRPr/>
            </a:p>
          </p:txBody>
        </p:sp>
        <p:sp>
          <p:nvSpPr>
            <p:cNvPr id="39" name="object 39"/>
            <p:cNvSpPr/>
            <p:nvPr/>
          </p:nvSpPr>
          <p:spPr>
            <a:xfrm>
              <a:off x="3301136" y="3128114"/>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40" name="object 40"/>
            <p:cNvSpPr/>
            <p:nvPr/>
          </p:nvSpPr>
          <p:spPr>
            <a:xfrm>
              <a:off x="3301136" y="3128114"/>
              <a:ext cx="50800" cy="71755"/>
            </a:xfrm>
            <a:custGeom>
              <a:avLst/>
              <a:gdLst/>
              <a:ahLst/>
              <a:cxnLst/>
              <a:rect l="l" t="t" r="r" b="b"/>
              <a:pathLst>
                <a:path w="50800" h="71755">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41" name="object 41"/>
            <p:cNvSpPr/>
            <p:nvPr/>
          </p:nvSpPr>
          <p:spPr>
            <a:xfrm>
              <a:off x="3301136" y="3128114"/>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67AB"/>
            </a:solidFill>
          </p:spPr>
          <p:txBody>
            <a:bodyPr wrap="square" lIns="0" tIns="0" rIns="0" bIns="0" rtlCol="0"/>
            <a:lstStyle/>
            <a:p>
              <a:endParaRPr/>
            </a:p>
          </p:txBody>
        </p:sp>
        <p:sp>
          <p:nvSpPr>
            <p:cNvPr id="42" name="object 42"/>
            <p:cNvSpPr/>
            <p:nvPr/>
          </p:nvSpPr>
          <p:spPr>
            <a:xfrm>
              <a:off x="3473063" y="2683970"/>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43" name="object 43"/>
            <p:cNvSpPr/>
            <p:nvPr/>
          </p:nvSpPr>
          <p:spPr>
            <a:xfrm>
              <a:off x="3473063" y="2683970"/>
              <a:ext cx="50800" cy="71755"/>
            </a:xfrm>
            <a:custGeom>
              <a:avLst/>
              <a:gdLst/>
              <a:ahLst/>
              <a:cxnLst/>
              <a:rect l="l" t="t" r="r" b="b"/>
              <a:pathLst>
                <a:path w="50800" h="71755">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44" name="object 44"/>
            <p:cNvSpPr/>
            <p:nvPr/>
          </p:nvSpPr>
          <p:spPr>
            <a:xfrm>
              <a:off x="3473063" y="2683970"/>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67AB"/>
            </a:solidFill>
          </p:spPr>
          <p:txBody>
            <a:bodyPr wrap="square" lIns="0" tIns="0" rIns="0" bIns="0" rtlCol="0"/>
            <a:lstStyle/>
            <a:p>
              <a:endParaRPr/>
            </a:p>
          </p:txBody>
        </p:sp>
        <p:sp>
          <p:nvSpPr>
            <p:cNvPr id="45" name="object 45"/>
            <p:cNvSpPr/>
            <p:nvPr/>
          </p:nvSpPr>
          <p:spPr>
            <a:xfrm>
              <a:off x="3296360" y="3801494"/>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46" name="object 46"/>
            <p:cNvSpPr/>
            <p:nvPr/>
          </p:nvSpPr>
          <p:spPr>
            <a:xfrm>
              <a:off x="3296360" y="3801494"/>
              <a:ext cx="50800" cy="71755"/>
            </a:xfrm>
            <a:custGeom>
              <a:avLst/>
              <a:gdLst/>
              <a:ahLst/>
              <a:cxnLst/>
              <a:rect l="l" t="t" r="r" b="b"/>
              <a:pathLst>
                <a:path w="50800" h="71754">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47" name="object 47"/>
            <p:cNvSpPr/>
            <p:nvPr/>
          </p:nvSpPr>
          <p:spPr>
            <a:xfrm>
              <a:off x="3296360" y="3801494"/>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67AB"/>
            </a:solidFill>
          </p:spPr>
          <p:txBody>
            <a:bodyPr wrap="square" lIns="0" tIns="0" rIns="0" bIns="0" rtlCol="0"/>
            <a:lstStyle/>
            <a:p>
              <a:endParaRPr/>
            </a:p>
          </p:txBody>
        </p:sp>
        <p:sp>
          <p:nvSpPr>
            <p:cNvPr id="48" name="object 48"/>
            <p:cNvSpPr/>
            <p:nvPr/>
          </p:nvSpPr>
          <p:spPr>
            <a:xfrm>
              <a:off x="4666999" y="3510173"/>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49" name="object 49"/>
            <p:cNvSpPr/>
            <p:nvPr/>
          </p:nvSpPr>
          <p:spPr>
            <a:xfrm>
              <a:off x="4666999" y="3510173"/>
              <a:ext cx="50800" cy="71755"/>
            </a:xfrm>
            <a:custGeom>
              <a:avLst/>
              <a:gdLst/>
              <a:ahLst/>
              <a:cxnLst/>
              <a:rect l="l" t="t" r="r" b="b"/>
              <a:pathLst>
                <a:path w="50800" h="71754">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50" name="object 50"/>
            <p:cNvSpPr/>
            <p:nvPr/>
          </p:nvSpPr>
          <p:spPr>
            <a:xfrm>
              <a:off x="4666999" y="3510173"/>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67AB"/>
            </a:solidFill>
          </p:spPr>
          <p:txBody>
            <a:bodyPr wrap="square" lIns="0" tIns="0" rIns="0" bIns="0" rtlCol="0"/>
            <a:lstStyle/>
            <a:p>
              <a:endParaRPr/>
            </a:p>
          </p:txBody>
        </p:sp>
        <p:sp>
          <p:nvSpPr>
            <p:cNvPr id="51" name="object 51"/>
            <p:cNvSpPr/>
            <p:nvPr/>
          </p:nvSpPr>
          <p:spPr>
            <a:xfrm>
              <a:off x="3473063" y="2683970"/>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52" name="object 52"/>
            <p:cNvSpPr/>
            <p:nvPr/>
          </p:nvSpPr>
          <p:spPr>
            <a:xfrm>
              <a:off x="3473063" y="2683970"/>
              <a:ext cx="50800" cy="71755"/>
            </a:xfrm>
            <a:custGeom>
              <a:avLst/>
              <a:gdLst/>
              <a:ahLst/>
              <a:cxnLst/>
              <a:rect l="l" t="t" r="r" b="b"/>
              <a:pathLst>
                <a:path w="50800" h="71755">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53" name="object 53"/>
            <p:cNvSpPr/>
            <p:nvPr/>
          </p:nvSpPr>
          <p:spPr>
            <a:xfrm>
              <a:off x="3473063" y="2683970"/>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67AB"/>
            </a:solidFill>
          </p:spPr>
          <p:txBody>
            <a:bodyPr wrap="square" lIns="0" tIns="0" rIns="0" bIns="0" rtlCol="0"/>
            <a:lstStyle/>
            <a:p>
              <a:endParaRPr/>
            </a:p>
          </p:txBody>
        </p:sp>
        <p:sp>
          <p:nvSpPr>
            <p:cNvPr id="54" name="object 54"/>
            <p:cNvSpPr/>
            <p:nvPr/>
          </p:nvSpPr>
          <p:spPr>
            <a:xfrm>
              <a:off x="4122564" y="3151992"/>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55" name="object 55"/>
            <p:cNvSpPr/>
            <p:nvPr/>
          </p:nvSpPr>
          <p:spPr>
            <a:xfrm>
              <a:off x="4122564" y="3151992"/>
              <a:ext cx="50800" cy="71755"/>
            </a:xfrm>
            <a:custGeom>
              <a:avLst/>
              <a:gdLst/>
              <a:ahLst/>
              <a:cxnLst/>
              <a:rect l="l" t="t" r="r" b="b"/>
              <a:pathLst>
                <a:path w="50800" h="71755">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56" name="object 56"/>
            <p:cNvSpPr/>
            <p:nvPr/>
          </p:nvSpPr>
          <p:spPr>
            <a:xfrm>
              <a:off x="4122564" y="3151992"/>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A781"/>
            </a:solidFill>
          </p:spPr>
          <p:txBody>
            <a:bodyPr wrap="square" lIns="0" tIns="0" rIns="0" bIns="0" rtlCol="0"/>
            <a:lstStyle/>
            <a:p>
              <a:endParaRPr/>
            </a:p>
          </p:txBody>
        </p:sp>
        <p:sp>
          <p:nvSpPr>
            <p:cNvPr id="57" name="object 57"/>
            <p:cNvSpPr/>
            <p:nvPr/>
          </p:nvSpPr>
          <p:spPr>
            <a:xfrm>
              <a:off x="4399557" y="4193105"/>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58" name="object 58"/>
            <p:cNvSpPr/>
            <p:nvPr/>
          </p:nvSpPr>
          <p:spPr>
            <a:xfrm>
              <a:off x="4399557" y="4193105"/>
              <a:ext cx="50800" cy="71755"/>
            </a:xfrm>
            <a:custGeom>
              <a:avLst/>
              <a:gdLst/>
              <a:ahLst/>
              <a:cxnLst/>
              <a:rect l="l" t="t" r="r" b="b"/>
              <a:pathLst>
                <a:path w="50800" h="71754">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59" name="object 59"/>
            <p:cNvSpPr/>
            <p:nvPr/>
          </p:nvSpPr>
          <p:spPr>
            <a:xfrm>
              <a:off x="4399557" y="4193105"/>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A781"/>
            </a:solidFill>
          </p:spPr>
          <p:txBody>
            <a:bodyPr wrap="square" lIns="0" tIns="0" rIns="0" bIns="0" rtlCol="0"/>
            <a:lstStyle/>
            <a:p>
              <a:endParaRPr/>
            </a:p>
          </p:txBody>
        </p:sp>
        <p:sp>
          <p:nvSpPr>
            <p:cNvPr id="60" name="object 60"/>
            <p:cNvSpPr/>
            <p:nvPr/>
          </p:nvSpPr>
          <p:spPr>
            <a:xfrm>
              <a:off x="3301136" y="3128114"/>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61" name="object 61"/>
            <p:cNvSpPr/>
            <p:nvPr/>
          </p:nvSpPr>
          <p:spPr>
            <a:xfrm>
              <a:off x="3301136" y="3128114"/>
              <a:ext cx="50800" cy="71755"/>
            </a:xfrm>
            <a:custGeom>
              <a:avLst/>
              <a:gdLst/>
              <a:ahLst/>
              <a:cxnLst/>
              <a:rect l="l" t="t" r="r" b="b"/>
              <a:pathLst>
                <a:path w="50800" h="71755">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62" name="object 62"/>
            <p:cNvSpPr/>
            <p:nvPr/>
          </p:nvSpPr>
          <p:spPr>
            <a:xfrm>
              <a:off x="3301136" y="3128114"/>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A781"/>
            </a:solidFill>
          </p:spPr>
          <p:txBody>
            <a:bodyPr wrap="square" lIns="0" tIns="0" rIns="0" bIns="0" rtlCol="0"/>
            <a:lstStyle/>
            <a:p>
              <a:endParaRPr/>
            </a:p>
          </p:txBody>
        </p:sp>
        <p:sp>
          <p:nvSpPr>
            <p:cNvPr id="63" name="object 63"/>
            <p:cNvSpPr/>
            <p:nvPr/>
          </p:nvSpPr>
          <p:spPr>
            <a:xfrm>
              <a:off x="3473063" y="2683970"/>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64" name="object 64"/>
            <p:cNvSpPr/>
            <p:nvPr/>
          </p:nvSpPr>
          <p:spPr>
            <a:xfrm>
              <a:off x="3473063" y="2683970"/>
              <a:ext cx="50800" cy="71755"/>
            </a:xfrm>
            <a:custGeom>
              <a:avLst/>
              <a:gdLst/>
              <a:ahLst/>
              <a:cxnLst/>
              <a:rect l="l" t="t" r="r" b="b"/>
              <a:pathLst>
                <a:path w="50800" h="71755">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65" name="object 65"/>
            <p:cNvSpPr/>
            <p:nvPr/>
          </p:nvSpPr>
          <p:spPr>
            <a:xfrm>
              <a:off x="3473063" y="2683970"/>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A781"/>
            </a:solidFill>
          </p:spPr>
          <p:txBody>
            <a:bodyPr wrap="square" lIns="0" tIns="0" rIns="0" bIns="0" rtlCol="0"/>
            <a:lstStyle/>
            <a:p>
              <a:endParaRPr/>
            </a:p>
          </p:txBody>
        </p:sp>
        <p:sp>
          <p:nvSpPr>
            <p:cNvPr id="66" name="object 66"/>
            <p:cNvSpPr/>
            <p:nvPr/>
          </p:nvSpPr>
          <p:spPr>
            <a:xfrm>
              <a:off x="3296360" y="3801494"/>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67" name="object 67"/>
            <p:cNvSpPr/>
            <p:nvPr/>
          </p:nvSpPr>
          <p:spPr>
            <a:xfrm>
              <a:off x="3296360" y="3801494"/>
              <a:ext cx="50800" cy="71755"/>
            </a:xfrm>
            <a:custGeom>
              <a:avLst/>
              <a:gdLst/>
              <a:ahLst/>
              <a:cxnLst/>
              <a:rect l="l" t="t" r="r" b="b"/>
              <a:pathLst>
                <a:path w="50800" h="71754">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68" name="object 68"/>
            <p:cNvSpPr/>
            <p:nvPr/>
          </p:nvSpPr>
          <p:spPr>
            <a:xfrm>
              <a:off x="3296360" y="3801494"/>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A781"/>
            </a:solidFill>
          </p:spPr>
          <p:txBody>
            <a:bodyPr wrap="square" lIns="0" tIns="0" rIns="0" bIns="0" rtlCol="0"/>
            <a:lstStyle/>
            <a:p>
              <a:endParaRPr/>
            </a:p>
          </p:txBody>
        </p:sp>
        <p:sp>
          <p:nvSpPr>
            <p:cNvPr id="69" name="object 69"/>
            <p:cNvSpPr/>
            <p:nvPr/>
          </p:nvSpPr>
          <p:spPr>
            <a:xfrm>
              <a:off x="4666999" y="3510173"/>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70" name="object 70"/>
            <p:cNvSpPr/>
            <p:nvPr/>
          </p:nvSpPr>
          <p:spPr>
            <a:xfrm>
              <a:off x="4666999" y="3510173"/>
              <a:ext cx="50800" cy="71755"/>
            </a:xfrm>
            <a:custGeom>
              <a:avLst/>
              <a:gdLst/>
              <a:ahLst/>
              <a:cxnLst/>
              <a:rect l="l" t="t" r="r" b="b"/>
              <a:pathLst>
                <a:path w="50800" h="71754">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71" name="object 71"/>
            <p:cNvSpPr/>
            <p:nvPr/>
          </p:nvSpPr>
          <p:spPr>
            <a:xfrm>
              <a:off x="4666999" y="3510173"/>
              <a:ext cx="50800" cy="71755"/>
            </a:xfrm>
            <a:custGeom>
              <a:avLst/>
              <a:gdLst/>
              <a:ahLst/>
              <a:cxnLst/>
              <a:rect l="l" t="t" r="r" b="b"/>
              <a:pathLst>
                <a:path w="50800" h="71754">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A781"/>
            </a:solidFill>
          </p:spPr>
          <p:txBody>
            <a:bodyPr wrap="square" lIns="0" tIns="0" rIns="0" bIns="0" rtlCol="0"/>
            <a:lstStyle/>
            <a:p>
              <a:endParaRPr/>
            </a:p>
          </p:txBody>
        </p:sp>
        <p:sp>
          <p:nvSpPr>
            <p:cNvPr id="72" name="object 72"/>
            <p:cNvSpPr/>
            <p:nvPr/>
          </p:nvSpPr>
          <p:spPr>
            <a:xfrm>
              <a:off x="3473063" y="2683970"/>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FFFFFF"/>
            </a:solidFill>
          </p:spPr>
          <p:txBody>
            <a:bodyPr wrap="square" lIns="0" tIns="0" rIns="0" bIns="0" rtlCol="0"/>
            <a:lstStyle/>
            <a:p>
              <a:endParaRPr/>
            </a:p>
          </p:txBody>
        </p:sp>
        <p:sp>
          <p:nvSpPr>
            <p:cNvPr id="73" name="object 73"/>
            <p:cNvSpPr/>
            <p:nvPr/>
          </p:nvSpPr>
          <p:spPr>
            <a:xfrm>
              <a:off x="3473063" y="2683970"/>
              <a:ext cx="50800" cy="71755"/>
            </a:xfrm>
            <a:custGeom>
              <a:avLst/>
              <a:gdLst/>
              <a:ahLst/>
              <a:cxnLst/>
              <a:rect l="l" t="t" r="r" b="b"/>
              <a:pathLst>
                <a:path w="50800" h="71755">
                  <a:moveTo>
                    <a:pt x="25169" y="0"/>
                  </a:moveTo>
                  <a:lnTo>
                    <a:pt x="16336" y="1391"/>
                  </a:lnTo>
                  <a:lnTo>
                    <a:pt x="8228" y="5808"/>
                  </a:lnTo>
                  <a:lnTo>
                    <a:pt x="2299" y="13613"/>
                  </a:lnTo>
                  <a:lnTo>
                    <a:pt x="0" y="25169"/>
                  </a:lnTo>
                  <a:lnTo>
                    <a:pt x="3115" y="36604"/>
                  </a:lnTo>
                  <a:lnTo>
                    <a:pt x="10406" y="50338"/>
                  </a:lnTo>
                  <a:lnTo>
                    <a:pt x="18786" y="63105"/>
                  </a:lnTo>
                  <a:lnTo>
                    <a:pt x="25169" y="71636"/>
                  </a:lnTo>
                  <a:lnTo>
                    <a:pt x="31280" y="63195"/>
                  </a:lnTo>
                  <a:lnTo>
                    <a:pt x="39690" y="50580"/>
                  </a:lnTo>
                  <a:lnTo>
                    <a:pt x="47132" y="36877"/>
                  </a:lnTo>
                  <a:lnTo>
                    <a:pt x="50339" y="25169"/>
                  </a:lnTo>
                  <a:lnTo>
                    <a:pt x="48040" y="13613"/>
                  </a:lnTo>
                  <a:lnTo>
                    <a:pt x="42110" y="5808"/>
                  </a:lnTo>
                  <a:lnTo>
                    <a:pt x="34003" y="1391"/>
                  </a:lnTo>
                  <a:lnTo>
                    <a:pt x="25169" y="0"/>
                  </a:lnTo>
                  <a:close/>
                </a:path>
              </a:pathLst>
            </a:custGeom>
            <a:ln w="4775">
              <a:solidFill>
                <a:srgbClr val="FFFFFF"/>
              </a:solidFill>
            </a:ln>
          </p:spPr>
          <p:txBody>
            <a:bodyPr wrap="square" lIns="0" tIns="0" rIns="0" bIns="0" rtlCol="0"/>
            <a:lstStyle/>
            <a:p>
              <a:endParaRPr/>
            </a:p>
          </p:txBody>
        </p:sp>
        <p:sp>
          <p:nvSpPr>
            <p:cNvPr id="74" name="object 74"/>
            <p:cNvSpPr/>
            <p:nvPr/>
          </p:nvSpPr>
          <p:spPr>
            <a:xfrm>
              <a:off x="3473063" y="2683970"/>
              <a:ext cx="50800" cy="71755"/>
            </a:xfrm>
            <a:custGeom>
              <a:avLst/>
              <a:gdLst/>
              <a:ahLst/>
              <a:cxnLst/>
              <a:rect l="l" t="t" r="r" b="b"/>
              <a:pathLst>
                <a:path w="50800" h="71755">
                  <a:moveTo>
                    <a:pt x="25169" y="71636"/>
                  </a:moveTo>
                  <a:lnTo>
                    <a:pt x="18786" y="63105"/>
                  </a:lnTo>
                  <a:lnTo>
                    <a:pt x="10406" y="50338"/>
                  </a:lnTo>
                  <a:lnTo>
                    <a:pt x="3115" y="36604"/>
                  </a:lnTo>
                  <a:lnTo>
                    <a:pt x="0" y="25169"/>
                  </a:lnTo>
                  <a:lnTo>
                    <a:pt x="2299" y="13613"/>
                  </a:lnTo>
                  <a:lnTo>
                    <a:pt x="8228" y="5808"/>
                  </a:lnTo>
                  <a:lnTo>
                    <a:pt x="16336" y="1391"/>
                  </a:lnTo>
                  <a:lnTo>
                    <a:pt x="25169" y="0"/>
                  </a:lnTo>
                  <a:lnTo>
                    <a:pt x="34003" y="1391"/>
                  </a:lnTo>
                  <a:lnTo>
                    <a:pt x="42110" y="5808"/>
                  </a:lnTo>
                  <a:lnTo>
                    <a:pt x="48040" y="13613"/>
                  </a:lnTo>
                  <a:lnTo>
                    <a:pt x="50339" y="25169"/>
                  </a:lnTo>
                  <a:lnTo>
                    <a:pt x="47132" y="36877"/>
                  </a:lnTo>
                  <a:lnTo>
                    <a:pt x="39690" y="50580"/>
                  </a:lnTo>
                  <a:lnTo>
                    <a:pt x="31280" y="63195"/>
                  </a:lnTo>
                  <a:lnTo>
                    <a:pt x="25169" y="71636"/>
                  </a:lnTo>
                  <a:close/>
                </a:path>
              </a:pathLst>
            </a:custGeom>
            <a:solidFill>
              <a:srgbClr val="00A781"/>
            </a:solidFill>
          </p:spPr>
          <p:txBody>
            <a:bodyPr wrap="square" lIns="0" tIns="0" rIns="0" bIns="0" rtlCol="0"/>
            <a:lstStyle/>
            <a:p>
              <a:endParaRPr/>
            </a:p>
          </p:txBody>
        </p:sp>
        <p:sp>
          <p:nvSpPr>
            <p:cNvPr id="75" name="object 75"/>
            <p:cNvSpPr/>
            <p:nvPr/>
          </p:nvSpPr>
          <p:spPr>
            <a:xfrm>
              <a:off x="453695" y="1810008"/>
              <a:ext cx="153035" cy="296545"/>
            </a:xfrm>
            <a:custGeom>
              <a:avLst/>
              <a:gdLst/>
              <a:ahLst/>
              <a:cxnLst/>
              <a:rect l="l" t="t" r="r" b="b"/>
              <a:pathLst>
                <a:path w="153034" h="296544">
                  <a:moveTo>
                    <a:pt x="0" y="281768"/>
                  </a:moveTo>
                  <a:lnTo>
                    <a:pt x="0" y="14327"/>
                  </a:lnTo>
                  <a:lnTo>
                    <a:pt x="0" y="12427"/>
                  </a:lnTo>
                  <a:lnTo>
                    <a:pt x="363" y="10599"/>
                  </a:lnTo>
                  <a:lnTo>
                    <a:pt x="1090" y="8844"/>
                  </a:lnTo>
                  <a:lnTo>
                    <a:pt x="1817" y="7089"/>
                  </a:lnTo>
                  <a:lnTo>
                    <a:pt x="2852" y="5539"/>
                  </a:lnTo>
                  <a:lnTo>
                    <a:pt x="4196" y="4196"/>
                  </a:lnTo>
                  <a:lnTo>
                    <a:pt x="5539" y="2852"/>
                  </a:lnTo>
                  <a:lnTo>
                    <a:pt x="7089" y="1817"/>
                  </a:lnTo>
                  <a:lnTo>
                    <a:pt x="8844" y="1090"/>
                  </a:lnTo>
                  <a:lnTo>
                    <a:pt x="10599" y="363"/>
                  </a:lnTo>
                  <a:lnTo>
                    <a:pt x="12427" y="0"/>
                  </a:lnTo>
                  <a:lnTo>
                    <a:pt x="14327" y="0"/>
                  </a:lnTo>
                  <a:lnTo>
                    <a:pt x="138496" y="0"/>
                  </a:lnTo>
                  <a:lnTo>
                    <a:pt x="140396" y="0"/>
                  </a:lnTo>
                  <a:lnTo>
                    <a:pt x="142224" y="363"/>
                  </a:lnTo>
                  <a:lnTo>
                    <a:pt x="152823" y="14327"/>
                  </a:lnTo>
                  <a:lnTo>
                    <a:pt x="152823" y="281768"/>
                  </a:lnTo>
                  <a:lnTo>
                    <a:pt x="143979" y="295005"/>
                  </a:lnTo>
                  <a:lnTo>
                    <a:pt x="142224" y="295732"/>
                  </a:lnTo>
                  <a:lnTo>
                    <a:pt x="140396" y="296096"/>
                  </a:lnTo>
                  <a:lnTo>
                    <a:pt x="138496" y="296096"/>
                  </a:lnTo>
                  <a:lnTo>
                    <a:pt x="14327" y="296096"/>
                  </a:lnTo>
                  <a:lnTo>
                    <a:pt x="12427" y="296096"/>
                  </a:lnTo>
                  <a:lnTo>
                    <a:pt x="10599" y="295732"/>
                  </a:lnTo>
                  <a:lnTo>
                    <a:pt x="8844" y="295005"/>
                  </a:lnTo>
                  <a:lnTo>
                    <a:pt x="7089" y="294278"/>
                  </a:lnTo>
                  <a:lnTo>
                    <a:pt x="0" y="283668"/>
                  </a:lnTo>
                  <a:lnTo>
                    <a:pt x="0" y="281768"/>
                  </a:lnTo>
                  <a:close/>
                </a:path>
              </a:pathLst>
            </a:custGeom>
            <a:ln w="9551">
              <a:solidFill>
                <a:srgbClr val="000000"/>
              </a:solidFill>
            </a:ln>
          </p:spPr>
          <p:txBody>
            <a:bodyPr wrap="square" lIns="0" tIns="0" rIns="0" bIns="0" rtlCol="0"/>
            <a:lstStyle/>
            <a:p>
              <a:endParaRPr/>
            </a:p>
          </p:txBody>
        </p:sp>
        <p:pic>
          <p:nvPicPr>
            <p:cNvPr id="76" name="object 76"/>
            <p:cNvPicPr/>
            <p:nvPr/>
          </p:nvPicPr>
          <p:blipFill>
            <a:blip r:embed="rId30" cstate="email">
              <a:extLst>
                <a:ext uri="{28A0092B-C50C-407E-A947-70E740481C1C}">
                  <a14:useLocalDpi xmlns:a14="http://schemas.microsoft.com/office/drawing/2010/main"/>
                </a:ext>
              </a:extLst>
            </a:blip>
            <a:stretch>
              <a:fillRect/>
            </a:stretch>
          </p:blipFill>
          <p:spPr>
            <a:xfrm>
              <a:off x="458471" y="1814784"/>
              <a:ext cx="143272" cy="286544"/>
            </a:xfrm>
            <a:prstGeom prst="rect">
              <a:avLst/>
            </a:prstGeom>
          </p:spPr>
        </p:pic>
      </p:grpSp>
      <p:sp>
        <p:nvSpPr>
          <p:cNvPr id="78" name="object 78">
            <a:extLst>
              <a:ext uri="{C183D7F6-B498-43B3-948B-1728B52AA6E4}">
                <adec:decorative xmlns:adec="http://schemas.microsoft.com/office/drawing/2017/decorative" val="1"/>
              </a:ext>
            </a:extLst>
          </p:cNvPr>
          <p:cNvSpPr/>
          <p:nvPr/>
        </p:nvSpPr>
        <p:spPr>
          <a:xfrm>
            <a:off x="8952452" y="6082972"/>
            <a:ext cx="1509221" cy="93029"/>
          </a:xfrm>
          <a:custGeom>
            <a:avLst/>
            <a:gdLst/>
            <a:ahLst/>
            <a:cxnLst/>
            <a:rect l="l" t="t" r="r" b="b"/>
            <a:pathLst>
              <a:path w="1246504" h="76835">
                <a:moveTo>
                  <a:pt x="1246469" y="76411"/>
                </a:moveTo>
                <a:lnTo>
                  <a:pt x="0" y="76411"/>
                </a:lnTo>
                <a:lnTo>
                  <a:pt x="0" y="0"/>
                </a:lnTo>
                <a:lnTo>
                  <a:pt x="1246469" y="0"/>
                </a:lnTo>
                <a:lnTo>
                  <a:pt x="1246469" y="76411"/>
                </a:lnTo>
                <a:close/>
              </a:path>
            </a:pathLst>
          </a:custGeom>
          <a:solidFill>
            <a:srgbClr val="FFFFFF">
              <a:alpha val="70199"/>
            </a:srgbClr>
          </a:solidFill>
        </p:spPr>
        <p:txBody>
          <a:bodyPr wrap="square" lIns="0" tIns="0" rIns="0" bIns="0" rtlCol="0"/>
          <a:lstStyle/>
          <a:p>
            <a:endParaRPr/>
          </a:p>
        </p:txBody>
      </p:sp>
      <p:sp>
        <p:nvSpPr>
          <p:cNvPr id="79" name="object 79">
            <a:extLst>
              <a:ext uri="{C183D7F6-B498-43B3-948B-1728B52AA6E4}">
                <adec:decorative xmlns:adec="http://schemas.microsoft.com/office/drawing/2017/decorative" val="1"/>
              </a:ext>
            </a:extLst>
          </p:cNvPr>
          <p:cNvSpPr txBox="1"/>
          <p:nvPr/>
        </p:nvSpPr>
        <p:spPr>
          <a:xfrm>
            <a:off x="8963275" y="6073377"/>
            <a:ext cx="1483850" cy="51478"/>
          </a:xfrm>
          <a:prstGeom prst="rect">
            <a:avLst/>
          </a:prstGeom>
        </p:spPr>
        <p:txBody>
          <a:bodyPr vert="horz" wrap="square" lIns="0" tIns="16914" rIns="0" bIns="0" rtlCol="0">
            <a:spAutoFit/>
          </a:bodyPr>
          <a:lstStyle/>
          <a:p>
            <a:pPr marL="15377">
              <a:lnSpc>
                <a:spcPct val="100000"/>
              </a:lnSpc>
              <a:spcBef>
                <a:spcPts val="133"/>
              </a:spcBef>
            </a:pPr>
            <a:r>
              <a:rPr sz="484">
                <a:solidFill>
                  <a:srgbClr val="0078A7"/>
                </a:solidFill>
                <a:latin typeface="Arial MT"/>
                <a:cs typeface="Arial MT"/>
                <a:hlinkClick r:id="rId31"/>
              </a:rPr>
              <a:t>Leaflet</a:t>
            </a:r>
            <a:r>
              <a:rPr sz="484" spc="36">
                <a:solidFill>
                  <a:srgbClr val="0078A7"/>
                </a:solidFill>
                <a:latin typeface="Arial MT"/>
                <a:cs typeface="Arial MT"/>
              </a:rPr>
              <a:t> </a:t>
            </a:r>
            <a:r>
              <a:rPr sz="484">
                <a:solidFill>
                  <a:srgbClr val="333333"/>
                </a:solidFill>
                <a:latin typeface="Arial MT"/>
                <a:cs typeface="Arial MT"/>
              </a:rPr>
              <a:t>|</a:t>
            </a:r>
            <a:r>
              <a:rPr sz="484" spc="42">
                <a:solidFill>
                  <a:srgbClr val="333333"/>
                </a:solidFill>
                <a:latin typeface="Arial MT"/>
                <a:cs typeface="Arial MT"/>
              </a:rPr>
              <a:t> </a:t>
            </a:r>
            <a:r>
              <a:rPr sz="484">
                <a:solidFill>
                  <a:srgbClr val="333333"/>
                </a:solidFill>
                <a:latin typeface="Arial MT"/>
                <a:cs typeface="Arial MT"/>
              </a:rPr>
              <a:t>©</a:t>
            </a:r>
            <a:r>
              <a:rPr sz="484" spc="42">
                <a:solidFill>
                  <a:srgbClr val="333333"/>
                </a:solidFill>
                <a:latin typeface="Arial MT"/>
                <a:cs typeface="Arial MT"/>
              </a:rPr>
              <a:t> </a:t>
            </a:r>
            <a:r>
              <a:rPr sz="484">
                <a:solidFill>
                  <a:srgbClr val="0078A7"/>
                </a:solidFill>
                <a:latin typeface="Arial MT"/>
                <a:cs typeface="Arial MT"/>
                <a:hlinkClick r:id="rId32"/>
              </a:rPr>
              <a:t>OpenStreetMap</a:t>
            </a:r>
            <a:r>
              <a:rPr sz="484" spc="42">
                <a:solidFill>
                  <a:srgbClr val="0078A7"/>
                </a:solidFill>
                <a:latin typeface="Arial MT"/>
                <a:cs typeface="Arial MT"/>
              </a:rPr>
              <a:t> </a:t>
            </a:r>
            <a:r>
              <a:rPr sz="484">
                <a:solidFill>
                  <a:srgbClr val="333333"/>
                </a:solidFill>
                <a:latin typeface="Arial MT"/>
                <a:cs typeface="Arial MT"/>
              </a:rPr>
              <a:t>contributors,</a:t>
            </a:r>
            <a:r>
              <a:rPr sz="484" spc="42">
                <a:solidFill>
                  <a:srgbClr val="333333"/>
                </a:solidFill>
                <a:latin typeface="Arial MT"/>
                <a:cs typeface="Arial MT"/>
              </a:rPr>
              <a:t> </a:t>
            </a:r>
            <a:r>
              <a:rPr sz="484">
                <a:solidFill>
                  <a:srgbClr val="333333"/>
                </a:solidFill>
                <a:latin typeface="Arial MT"/>
                <a:cs typeface="Arial MT"/>
              </a:rPr>
              <a:t>©</a:t>
            </a:r>
            <a:r>
              <a:rPr sz="484" spc="42">
                <a:solidFill>
                  <a:srgbClr val="333333"/>
                </a:solidFill>
                <a:latin typeface="Arial MT"/>
                <a:cs typeface="Arial MT"/>
              </a:rPr>
              <a:t> </a:t>
            </a:r>
            <a:r>
              <a:rPr sz="484" spc="-24">
                <a:solidFill>
                  <a:srgbClr val="0078A7"/>
                </a:solidFill>
                <a:latin typeface="Arial MT"/>
                <a:cs typeface="Arial MT"/>
                <a:hlinkClick r:id="rId33"/>
              </a:rPr>
              <a:t>CARTO</a:t>
            </a:r>
            <a:endParaRPr sz="484">
              <a:latin typeface="Arial MT"/>
              <a:cs typeface="Arial MT"/>
            </a:endParaRPr>
          </a:p>
        </p:txBody>
      </p:sp>
      <p:sp>
        <p:nvSpPr>
          <p:cNvPr id="80" name="object 80">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10</a:t>
            </a:r>
          </a:p>
        </p:txBody>
      </p:sp>
    </p:spTree>
    <p:extLst>
      <p:ext uri="{BB962C8B-B14F-4D97-AF65-F5344CB8AC3E}">
        <p14:creationId xmlns:p14="http://schemas.microsoft.com/office/powerpoint/2010/main" val="35336123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idx="4294967295"/>
          </p:nvPr>
        </p:nvSpPr>
        <p:spPr>
          <a:xfrm>
            <a:off x="7196425" y="2838044"/>
            <a:ext cx="3295992" cy="1348663"/>
          </a:xfrm>
          <a:prstGeom prst="rect">
            <a:avLst/>
          </a:prstGeom>
          <a:noFill/>
          <a:ln>
            <a:noFill/>
            <a:prstDash/>
          </a:ln>
          <a:effectLst/>
        </p:spPr>
        <p:txBody>
          <a:bodyPr rot="0" spcFirstLastPara="0" vertOverflow="overflow" horzOverflow="overflow" vert="horz" wrap="square" lIns="0" tIns="88416" rIns="0" bIns="0" numCol="1" spcCol="0" rtlCol="0" fromWordArt="0" anchor="t" anchorCtr="0" forceAA="0" compatLnSpc="1">
            <a:prstTxWarp prst="textNoShape">
              <a:avLst/>
            </a:prstTxWarp>
            <a:spAutoFit/>
          </a:bodyPr>
          <a:lstStyle/>
          <a:p>
            <a:pPr marL="15377" marR="6151" lvl="0" indent="323689" algn="l" defTabSz="914400" rtl="0" eaLnBrk="1" fontAlgn="auto" latinLnBrk="0" hangingPunct="1">
              <a:lnSpc>
                <a:spcPct val="85100"/>
              </a:lnSpc>
              <a:spcBef>
                <a:spcPts val="696"/>
              </a:spcBef>
              <a:spcAft>
                <a:spcPts val="0"/>
              </a:spcAft>
              <a:buClrTx/>
              <a:buSzTx/>
              <a:buFontTx/>
              <a:buNone/>
              <a:tabLst/>
              <a:defRPr/>
            </a:pPr>
            <a:r>
              <a:rPr lang="en-GB" sz="3209" kern="1200">
                <a:solidFill>
                  <a:srgbClr val="FFFFFF"/>
                </a:solidFill>
                <a:ea typeface="+mn-ea"/>
              </a:rPr>
              <a:t>SOCIAL</a:t>
            </a:r>
            <a:r>
              <a:rPr lang="en-GB" sz="3209" kern="1200" spc="-138">
                <a:solidFill>
                  <a:srgbClr val="FFFFFF"/>
                </a:solidFill>
                <a:ea typeface="+mn-ea"/>
              </a:rPr>
              <a:t> </a:t>
            </a:r>
            <a:r>
              <a:rPr lang="en-GB" sz="3209" kern="1200" spc="-24">
                <a:solidFill>
                  <a:srgbClr val="FFFFFF"/>
                </a:solidFill>
                <a:ea typeface="+mn-ea"/>
              </a:rPr>
              <a:t>VALUE </a:t>
            </a:r>
            <a:r>
              <a:rPr lang="en-GB" sz="3209" kern="1200" spc="-12">
                <a:solidFill>
                  <a:srgbClr val="FFFFFF"/>
                </a:solidFill>
                <a:ea typeface="+mn-ea"/>
              </a:rPr>
              <a:t>CALCULATOR REPORT (2)</a:t>
            </a:r>
            <a:endParaRPr lang="en-GB" sz="3209" i="0" kern="1200">
              <a:solidFill>
                <a:schemeClr val="tx1"/>
              </a:solidFill>
              <a:ea typeface="+mn-ea"/>
            </a:endParaRPr>
          </a:p>
        </p:txBody>
      </p:sp>
      <p:sp>
        <p:nvSpPr>
          <p:cNvPr id="4" name="object 4"/>
          <p:cNvSpPr txBox="1"/>
          <p:nvPr/>
        </p:nvSpPr>
        <p:spPr>
          <a:xfrm>
            <a:off x="6614220" y="4419607"/>
            <a:ext cx="3049196" cy="681784"/>
          </a:xfrm>
          <a:prstGeom prst="rect">
            <a:avLst/>
          </a:prstGeom>
        </p:spPr>
        <p:txBody>
          <a:bodyPr vert="horz" wrap="square" lIns="0" tIns="36904" rIns="0" bIns="0" rtlCol="0">
            <a:spAutoFit/>
          </a:bodyPr>
          <a:lstStyle/>
          <a:p>
            <a:pPr marL="354444">
              <a:lnSpc>
                <a:spcPct val="100000"/>
              </a:lnSpc>
              <a:spcBef>
                <a:spcPts val="291"/>
              </a:spcBef>
            </a:pPr>
            <a:r>
              <a:rPr sz="1514" i="1">
                <a:solidFill>
                  <a:srgbClr val="44C7F4"/>
                </a:solidFill>
                <a:latin typeface="Arial"/>
                <a:cs typeface="Arial"/>
              </a:rPr>
              <a:t>OPERATOR</a:t>
            </a:r>
            <a:r>
              <a:rPr sz="1514" i="1" spc="48">
                <a:solidFill>
                  <a:srgbClr val="44C7F4"/>
                </a:solidFill>
                <a:latin typeface="Arial"/>
                <a:cs typeface="Arial"/>
              </a:rPr>
              <a:t> </a:t>
            </a:r>
            <a:r>
              <a:rPr sz="1514" i="1">
                <a:solidFill>
                  <a:srgbClr val="44C7F4"/>
                </a:solidFill>
                <a:latin typeface="Arial"/>
                <a:cs typeface="Arial"/>
              </a:rPr>
              <a:t>NAME</a:t>
            </a:r>
            <a:r>
              <a:rPr sz="1514" i="1" spc="54">
                <a:solidFill>
                  <a:srgbClr val="44C7F4"/>
                </a:solidFill>
                <a:latin typeface="Arial"/>
                <a:cs typeface="Arial"/>
              </a:rPr>
              <a:t> </a:t>
            </a:r>
            <a:r>
              <a:rPr sz="1514" i="1" spc="-61">
                <a:solidFill>
                  <a:srgbClr val="44C7F4"/>
                </a:solidFill>
                <a:latin typeface="Arial"/>
                <a:cs typeface="Arial"/>
              </a:rPr>
              <a:t>:</a:t>
            </a:r>
            <a:endParaRPr sz="1514">
              <a:latin typeface="Arial"/>
              <a:cs typeface="Arial"/>
            </a:endParaRPr>
          </a:p>
          <a:p>
            <a:pPr marL="257567">
              <a:lnSpc>
                <a:spcPct val="100000"/>
              </a:lnSpc>
              <a:spcBef>
                <a:spcPts val="157"/>
              </a:spcBef>
            </a:pPr>
            <a:r>
              <a:rPr sz="1635" i="1" spc="-12">
                <a:solidFill>
                  <a:srgbClr val="FFFFFF"/>
                </a:solidFill>
                <a:latin typeface="Arial"/>
                <a:cs typeface="Arial"/>
              </a:rPr>
              <a:t>TOWER</a:t>
            </a:r>
            <a:r>
              <a:rPr sz="1635" i="1" spc="-79">
                <a:solidFill>
                  <a:srgbClr val="FFFFFF"/>
                </a:solidFill>
                <a:latin typeface="Arial"/>
                <a:cs typeface="Arial"/>
              </a:rPr>
              <a:t> </a:t>
            </a:r>
            <a:r>
              <a:rPr sz="1635" i="1" spc="-12">
                <a:solidFill>
                  <a:srgbClr val="FFFFFF"/>
                </a:solidFill>
                <a:latin typeface="Arial"/>
                <a:cs typeface="Arial"/>
              </a:rPr>
              <a:t>HAMLETS</a:t>
            </a:r>
            <a:r>
              <a:rPr sz="1635" i="1" spc="-79">
                <a:solidFill>
                  <a:srgbClr val="FFFFFF"/>
                </a:solidFill>
                <a:latin typeface="Arial"/>
                <a:cs typeface="Arial"/>
              </a:rPr>
              <a:t> </a:t>
            </a:r>
            <a:r>
              <a:rPr sz="1635" i="1" spc="-12">
                <a:solidFill>
                  <a:srgbClr val="FFFFFF"/>
                </a:solidFill>
                <a:latin typeface="Arial"/>
                <a:cs typeface="Arial"/>
              </a:rPr>
              <a:t>COUNCIL</a:t>
            </a:r>
            <a:endParaRPr sz="1635">
              <a:latin typeface="Arial"/>
              <a:cs typeface="Arial"/>
            </a:endParaRPr>
          </a:p>
          <a:p>
            <a:pPr marL="112253">
              <a:lnSpc>
                <a:spcPct val="100000"/>
              </a:lnSpc>
              <a:spcBef>
                <a:spcPts val="1162"/>
              </a:spcBef>
            </a:pPr>
            <a:r>
              <a:rPr sz="1514" i="1" spc="-12">
                <a:solidFill>
                  <a:srgbClr val="44C7F4"/>
                </a:solidFill>
                <a:latin typeface="Arial"/>
                <a:cs typeface="Arial"/>
              </a:rPr>
              <a:t>REPORT</a:t>
            </a:r>
            <a:r>
              <a:rPr sz="1514" i="1" spc="-73">
                <a:solidFill>
                  <a:srgbClr val="44C7F4"/>
                </a:solidFill>
                <a:latin typeface="Arial"/>
                <a:cs typeface="Arial"/>
              </a:rPr>
              <a:t> </a:t>
            </a:r>
            <a:r>
              <a:rPr sz="1514" i="1" spc="-24">
                <a:solidFill>
                  <a:srgbClr val="44C7F4"/>
                </a:solidFill>
                <a:latin typeface="Arial"/>
                <a:cs typeface="Arial"/>
              </a:rPr>
              <a:t>DATE:</a:t>
            </a:r>
            <a:endParaRPr sz="1514">
              <a:latin typeface="Arial"/>
              <a:cs typeface="Arial"/>
            </a:endParaRPr>
          </a:p>
          <a:p>
            <a:pPr marL="15377">
              <a:lnSpc>
                <a:spcPct val="100000"/>
              </a:lnSpc>
              <a:spcBef>
                <a:spcPts val="247"/>
              </a:spcBef>
            </a:pPr>
            <a:r>
              <a:rPr sz="1635" i="1" spc="-12">
                <a:solidFill>
                  <a:srgbClr val="FFFFFF"/>
                </a:solidFill>
                <a:latin typeface="Arial"/>
                <a:cs typeface="Arial"/>
              </a:rPr>
              <a:t>21.10.2025</a:t>
            </a:r>
            <a:endParaRPr sz="1635">
              <a:latin typeface="Arial"/>
              <a:cs typeface="Arial"/>
            </a:endParaRPr>
          </a:p>
        </p:txBody>
      </p:sp>
    </p:spTree>
    <p:extLst>
      <p:ext uri="{BB962C8B-B14F-4D97-AF65-F5344CB8AC3E}">
        <p14:creationId xmlns:p14="http://schemas.microsoft.com/office/powerpoint/2010/main" val="39360674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F5181-4DB3-990D-5C05-A817E13769AA}"/>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11A42566-B852-3B22-21C0-A975674D1D66}"/>
              </a:ex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a:extLst>
              <a:ext uri="{FF2B5EF4-FFF2-40B4-BE49-F238E27FC236}">
                <a16:creationId xmlns:a16="http://schemas.microsoft.com/office/drawing/2014/main" id="{427587E3-8F0B-FDE3-3937-A4090B0C21C2}"/>
              </a:ext>
            </a:extLst>
          </p:cNvPr>
          <p:cNvSpPr txBox="1">
            <a:spLocks noGrp="1"/>
          </p:cNvSpPr>
          <p:nvPr>
            <p:ph type="title"/>
          </p:nvPr>
        </p:nvSpPr>
        <p:spPr>
          <a:xfrm>
            <a:off x="2058272" y="918231"/>
            <a:ext cx="9047431" cy="523272"/>
          </a:xfrm>
          <a:prstGeom prst="rect">
            <a:avLst/>
          </a:prstGeom>
        </p:spPr>
        <p:txBody>
          <a:bodyPr vert="horz" wrap="square" lIns="0" tIns="19990" rIns="0" bIns="0" rtlCol="0">
            <a:spAutoFit/>
          </a:bodyPr>
          <a:lstStyle/>
          <a:p>
            <a:pPr marL="626619">
              <a:lnSpc>
                <a:spcPct val="100000"/>
              </a:lnSpc>
              <a:spcBef>
                <a:spcPts val="157"/>
              </a:spcBef>
            </a:pPr>
            <a:r>
              <a:rPr spc="-79"/>
              <a:t>FILTERS</a:t>
            </a:r>
          </a:p>
        </p:txBody>
      </p:sp>
      <p:sp>
        <p:nvSpPr>
          <p:cNvPr id="21" name="TextBox 20">
            <a:extLst>
              <a:ext uri="{FF2B5EF4-FFF2-40B4-BE49-F238E27FC236}">
                <a16:creationId xmlns:a16="http://schemas.microsoft.com/office/drawing/2014/main" id="{DD3F5A91-A7E9-BDF7-15EB-BC6B2A8CD3D4}"/>
              </a:ext>
            </a:extLst>
          </p:cNvPr>
          <p:cNvSpPr txBox="1"/>
          <p:nvPr/>
        </p:nvSpPr>
        <p:spPr>
          <a:xfrm>
            <a:off x="1523692" y="1477736"/>
            <a:ext cx="9144000" cy="646331"/>
          </a:xfrm>
          <a:prstGeom prst="rect">
            <a:avLst/>
          </a:prstGeom>
          <a:noFill/>
        </p:spPr>
        <p:txBody>
          <a:bodyPr wrap="square">
            <a:spAutoFit/>
          </a:bodyPr>
          <a:lstStyle/>
          <a:p>
            <a:pPr marL="15377" marR="6151">
              <a:lnSpc>
                <a:spcPct val="100000"/>
              </a:lnSpc>
              <a:spcBef>
                <a:spcPts val="115"/>
              </a:spcBef>
            </a:pPr>
            <a:r>
              <a:rPr lang="en-GB" spc="-138">
                <a:solidFill>
                  <a:srgbClr val="1B2D40"/>
                </a:solidFill>
                <a:cs typeface="Arial MT"/>
              </a:rPr>
              <a:t>4GLOBAL</a:t>
            </a:r>
            <a:r>
              <a:rPr lang="en-GB" spc="-48">
                <a:solidFill>
                  <a:srgbClr val="1B2D40"/>
                </a:solidFill>
                <a:cs typeface="Arial MT"/>
              </a:rPr>
              <a:t> </a:t>
            </a:r>
            <a:r>
              <a:rPr lang="en-GB" spc="-91">
                <a:solidFill>
                  <a:srgbClr val="1B2D40"/>
                </a:solidFill>
                <a:cs typeface="Arial MT"/>
              </a:rPr>
              <a:t>Social</a:t>
            </a:r>
            <a:r>
              <a:rPr lang="en-GB" spc="-48">
                <a:solidFill>
                  <a:srgbClr val="1B2D40"/>
                </a:solidFill>
                <a:cs typeface="Arial MT"/>
              </a:rPr>
              <a:t> </a:t>
            </a:r>
            <a:r>
              <a:rPr lang="en-GB" spc="-85">
                <a:solidFill>
                  <a:srgbClr val="1B2D40"/>
                </a:solidFill>
                <a:cs typeface="Arial MT"/>
              </a:rPr>
              <a:t>Value</a:t>
            </a:r>
            <a:r>
              <a:rPr lang="en-GB" spc="-48">
                <a:solidFill>
                  <a:srgbClr val="1B2D40"/>
                </a:solidFill>
                <a:cs typeface="Arial MT"/>
              </a:rPr>
              <a:t> </a:t>
            </a:r>
            <a:r>
              <a:rPr lang="en-GB" spc="-61">
                <a:solidFill>
                  <a:srgbClr val="1B2D40"/>
                </a:solidFill>
                <a:cs typeface="Arial MT"/>
              </a:rPr>
              <a:t>Calculator</a:t>
            </a:r>
            <a:r>
              <a:rPr lang="en-GB" spc="-42">
                <a:solidFill>
                  <a:srgbClr val="1B2D40"/>
                </a:solidFill>
                <a:cs typeface="Arial MT"/>
              </a:rPr>
              <a:t> uses filtering </a:t>
            </a:r>
            <a:r>
              <a:rPr lang="en-GB" spc="-79">
                <a:solidFill>
                  <a:srgbClr val="1B2D40"/>
                </a:solidFill>
                <a:cs typeface="Arial MT"/>
              </a:rPr>
              <a:t>based</a:t>
            </a:r>
            <a:r>
              <a:rPr lang="en-GB" spc="-42">
                <a:solidFill>
                  <a:srgbClr val="1B2D40"/>
                </a:solidFill>
                <a:cs typeface="Arial MT"/>
              </a:rPr>
              <a:t> on</a:t>
            </a:r>
            <a:r>
              <a:rPr lang="en-GB" spc="-48">
                <a:solidFill>
                  <a:srgbClr val="1B2D40"/>
                </a:solidFill>
                <a:cs typeface="Arial MT"/>
              </a:rPr>
              <a:t> </a:t>
            </a:r>
            <a:r>
              <a:rPr lang="en-GB" spc="-61">
                <a:solidFill>
                  <a:srgbClr val="1B2D40"/>
                </a:solidFill>
                <a:cs typeface="Arial MT"/>
              </a:rPr>
              <a:t>date,</a:t>
            </a:r>
            <a:r>
              <a:rPr lang="en-GB" spc="-48">
                <a:solidFill>
                  <a:srgbClr val="1B2D40"/>
                </a:solidFill>
                <a:cs typeface="Arial MT"/>
              </a:rPr>
              <a:t> </a:t>
            </a:r>
            <a:r>
              <a:rPr lang="en-GB" spc="-54">
                <a:solidFill>
                  <a:srgbClr val="1B2D40"/>
                </a:solidFill>
                <a:cs typeface="Arial MT"/>
              </a:rPr>
              <a:t>location,</a:t>
            </a:r>
            <a:r>
              <a:rPr lang="en-GB" spc="-48">
                <a:solidFill>
                  <a:srgbClr val="1B2D40"/>
                </a:solidFill>
                <a:cs typeface="Arial MT"/>
              </a:rPr>
              <a:t> </a:t>
            </a:r>
            <a:r>
              <a:rPr lang="en-GB" spc="-67">
                <a:solidFill>
                  <a:srgbClr val="1B2D40"/>
                </a:solidFill>
                <a:cs typeface="Arial MT"/>
              </a:rPr>
              <a:t>demographics,</a:t>
            </a:r>
            <a:r>
              <a:rPr lang="en-GB" spc="-42">
                <a:solidFill>
                  <a:srgbClr val="1B2D40"/>
                </a:solidFill>
                <a:cs typeface="Arial MT"/>
              </a:rPr>
              <a:t> </a:t>
            </a:r>
            <a:r>
              <a:rPr lang="en-GB" spc="-54">
                <a:solidFill>
                  <a:srgbClr val="1B2D40"/>
                </a:solidFill>
                <a:cs typeface="Arial MT"/>
              </a:rPr>
              <a:t>membership</a:t>
            </a:r>
            <a:r>
              <a:rPr lang="en-GB" spc="-48">
                <a:solidFill>
                  <a:srgbClr val="1B2D40"/>
                </a:solidFill>
                <a:cs typeface="Arial MT"/>
              </a:rPr>
              <a:t> </a:t>
            </a:r>
            <a:r>
              <a:rPr lang="en-GB" spc="-61">
                <a:solidFill>
                  <a:srgbClr val="1B2D40"/>
                </a:solidFill>
                <a:cs typeface="Arial MT"/>
              </a:rPr>
              <a:t>and</a:t>
            </a:r>
            <a:r>
              <a:rPr lang="en-GB" spc="-48">
                <a:solidFill>
                  <a:srgbClr val="1B2D40"/>
                </a:solidFill>
                <a:cs typeface="Arial MT"/>
              </a:rPr>
              <a:t> activity </a:t>
            </a:r>
            <a:r>
              <a:rPr lang="en-GB" spc="-54">
                <a:solidFill>
                  <a:srgbClr val="1B2D40"/>
                </a:solidFill>
                <a:cs typeface="Arial MT"/>
              </a:rPr>
              <a:t>type.</a:t>
            </a:r>
            <a:r>
              <a:rPr lang="en-GB" spc="-42">
                <a:solidFill>
                  <a:srgbClr val="1B2D40"/>
                </a:solidFill>
                <a:cs typeface="Arial MT"/>
              </a:rPr>
              <a:t> </a:t>
            </a:r>
            <a:r>
              <a:rPr lang="en-GB" spc="-103">
                <a:solidFill>
                  <a:srgbClr val="1B2D40"/>
                </a:solidFill>
                <a:cs typeface="Arial MT"/>
              </a:rPr>
              <a:t>The</a:t>
            </a:r>
            <a:r>
              <a:rPr lang="en-GB" spc="-48">
                <a:solidFill>
                  <a:srgbClr val="1B2D40"/>
                </a:solidFill>
                <a:cs typeface="Arial MT"/>
              </a:rPr>
              <a:t> </a:t>
            </a:r>
            <a:r>
              <a:rPr lang="en-GB" spc="-24">
                <a:solidFill>
                  <a:srgbClr val="1B2D40"/>
                </a:solidFill>
                <a:cs typeface="Arial MT"/>
              </a:rPr>
              <a:t>following</a:t>
            </a:r>
            <a:r>
              <a:rPr lang="en-GB" spc="321">
                <a:solidFill>
                  <a:srgbClr val="1B2D40"/>
                </a:solidFill>
                <a:cs typeface="Arial MT"/>
              </a:rPr>
              <a:t> </a:t>
            </a:r>
            <a:r>
              <a:rPr lang="en-GB" spc="-12">
                <a:solidFill>
                  <a:srgbClr val="1B2D40"/>
                </a:solidFill>
                <a:cs typeface="Arial MT"/>
              </a:rPr>
              <a:t>filters </a:t>
            </a:r>
            <a:r>
              <a:rPr lang="en-GB" spc="-85">
                <a:solidFill>
                  <a:srgbClr val="1B2D40"/>
                </a:solidFill>
                <a:cs typeface="Arial MT"/>
              </a:rPr>
              <a:t>have</a:t>
            </a:r>
            <a:r>
              <a:rPr lang="en-GB" spc="-42">
                <a:solidFill>
                  <a:srgbClr val="1B2D40"/>
                </a:solidFill>
                <a:cs typeface="Arial MT"/>
              </a:rPr>
              <a:t> </a:t>
            </a:r>
            <a:r>
              <a:rPr lang="en-GB" spc="-73">
                <a:solidFill>
                  <a:srgbClr val="1B2D40"/>
                </a:solidFill>
                <a:cs typeface="Arial MT"/>
              </a:rPr>
              <a:t>been</a:t>
            </a:r>
            <a:r>
              <a:rPr lang="en-GB" spc="-36">
                <a:solidFill>
                  <a:srgbClr val="1B2D40"/>
                </a:solidFill>
                <a:cs typeface="Arial MT"/>
              </a:rPr>
              <a:t> </a:t>
            </a:r>
            <a:r>
              <a:rPr lang="en-GB" spc="-67">
                <a:solidFill>
                  <a:srgbClr val="1B2D40"/>
                </a:solidFill>
                <a:cs typeface="Arial MT"/>
              </a:rPr>
              <a:t>selected</a:t>
            </a:r>
            <a:r>
              <a:rPr lang="en-GB" spc="-36">
                <a:solidFill>
                  <a:srgbClr val="1B2D40"/>
                </a:solidFill>
                <a:cs typeface="Arial MT"/>
              </a:rPr>
              <a:t> </a:t>
            </a:r>
            <a:r>
              <a:rPr lang="en-GB" spc="-12">
                <a:solidFill>
                  <a:srgbClr val="1B2D40"/>
                </a:solidFill>
                <a:cs typeface="Arial MT"/>
              </a:rPr>
              <a:t>to</a:t>
            </a:r>
            <a:r>
              <a:rPr lang="en-GB" spc="-36">
                <a:solidFill>
                  <a:srgbClr val="1B2D40"/>
                </a:solidFill>
                <a:cs typeface="Arial MT"/>
              </a:rPr>
              <a:t> </a:t>
            </a:r>
            <a:r>
              <a:rPr lang="en-GB" spc="-67">
                <a:solidFill>
                  <a:srgbClr val="1B2D40"/>
                </a:solidFill>
                <a:cs typeface="Arial MT"/>
              </a:rPr>
              <a:t>generate</a:t>
            </a:r>
            <a:r>
              <a:rPr lang="en-GB" spc="-36">
                <a:solidFill>
                  <a:srgbClr val="1B2D40"/>
                </a:solidFill>
                <a:cs typeface="Arial MT"/>
              </a:rPr>
              <a:t> </a:t>
            </a:r>
            <a:r>
              <a:rPr lang="en-GB" spc="-30">
                <a:solidFill>
                  <a:srgbClr val="1B2D40"/>
                </a:solidFill>
                <a:cs typeface="Arial MT"/>
              </a:rPr>
              <a:t>this</a:t>
            </a:r>
            <a:r>
              <a:rPr lang="en-GB" spc="-42">
                <a:solidFill>
                  <a:srgbClr val="1B2D40"/>
                </a:solidFill>
                <a:cs typeface="Arial MT"/>
              </a:rPr>
              <a:t> </a:t>
            </a:r>
            <a:r>
              <a:rPr lang="en-GB" spc="-91">
                <a:solidFill>
                  <a:srgbClr val="1B2D40"/>
                </a:solidFill>
                <a:cs typeface="Arial MT"/>
              </a:rPr>
              <a:t>Social</a:t>
            </a:r>
            <a:r>
              <a:rPr lang="en-GB" spc="-36">
                <a:solidFill>
                  <a:srgbClr val="1B2D40"/>
                </a:solidFill>
                <a:cs typeface="Arial MT"/>
              </a:rPr>
              <a:t> </a:t>
            </a:r>
            <a:r>
              <a:rPr lang="en-GB" spc="-85">
                <a:solidFill>
                  <a:srgbClr val="1B2D40"/>
                </a:solidFill>
                <a:cs typeface="Arial MT"/>
              </a:rPr>
              <a:t>Value</a:t>
            </a:r>
            <a:r>
              <a:rPr lang="en-GB" spc="-36">
                <a:solidFill>
                  <a:srgbClr val="1B2D40"/>
                </a:solidFill>
                <a:cs typeface="Arial MT"/>
              </a:rPr>
              <a:t> </a:t>
            </a:r>
            <a:r>
              <a:rPr lang="en-GB" spc="-12">
                <a:solidFill>
                  <a:srgbClr val="1B2D40"/>
                </a:solidFill>
                <a:cs typeface="Arial MT"/>
              </a:rPr>
              <a:t>report.</a:t>
            </a:r>
            <a:endParaRPr lang="en-GB">
              <a:cs typeface="Arial MT"/>
            </a:endParaRPr>
          </a:p>
        </p:txBody>
      </p:sp>
      <p:sp>
        <p:nvSpPr>
          <p:cNvPr id="19" name="object 19">
            <a:extLst>
              <a:ext uri="{FF2B5EF4-FFF2-40B4-BE49-F238E27FC236}">
                <a16:creationId xmlns:a16="http://schemas.microsoft.com/office/drawing/2014/main" id="{295E1C50-8388-5C1A-599E-695C8D80B733}"/>
              </a:ex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45363">
              <a:lnSpc>
                <a:spcPts val="914"/>
              </a:lnSpc>
            </a:pPr>
            <a:r>
              <a:rPr spc="-61"/>
              <a:t>1</a:t>
            </a:r>
          </a:p>
        </p:txBody>
      </p:sp>
      <p:sp>
        <p:nvSpPr>
          <p:cNvPr id="5" name="object 5">
            <a:extLst>
              <a:ext uri="{FF2B5EF4-FFF2-40B4-BE49-F238E27FC236}">
                <a16:creationId xmlns:a16="http://schemas.microsoft.com/office/drawing/2014/main" id="{88CDC8BA-C833-93C0-6A11-40499FB7EC71}"/>
              </a:ext>
            </a:extLst>
          </p:cNvPr>
          <p:cNvSpPr txBox="1"/>
          <p:nvPr/>
        </p:nvSpPr>
        <p:spPr>
          <a:xfrm>
            <a:off x="3839082" y="2622607"/>
            <a:ext cx="457456" cy="118327"/>
          </a:xfrm>
          <a:prstGeom prst="rect">
            <a:avLst/>
          </a:prstGeom>
        </p:spPr>
        <p:txBody>
          <a:bodyPr vert="horz" wrap="square" lIns="0" tIns="14608" rIns="0" bIns="0" rtlCol="0">
            <a:spAutoFit/>
          </a:bodyPr>
          <a:lstStyle/>
          <a:p>
            <a:pPr marL="15377">
              <a:lnSpc>
                <a:spcPct val="100000"/>
              </a:lnSpc>
              <a:spcBef>
                <a:spcPts val="115"/>
              </a:spcBef>
            </a:pPr>
            <a:r>
              <a:rPr sz="1271" spc="-24">
                <a:solidFill>
                  <a:srgbClr val="FFFFFF"/>
                </a:solidFill>
                <a:latin typeface="Verdana"/>
                <a:cs typeface="Verdana"/>
              </a:rPr>
              <a:t>DATE</a:t>
            </a:r>
            <a:endParaRPr sz="1271">
              <a:latin typeface="Verdana"/>
              <a:cs typeface="Verdana"/>
            </a:endParaRPr>
          </a:p>
        </p:txBody>
      </p:sp>
      <p:sp>
        <p:nvSpPr>
          <p:cNvPr id="12" name="object 12">
            <a:extLst>
              <a:ext uri="{FF2B5EF4-FFF2-40B4-BE49-F238E27FC236}">
                <a16:creationId xmlns:a16="http://schemas.microsoft.com/office/drawing/2014/main" id="{95BA6261-18F2-82E4-EAF7-7A6F5BEAA232}"/>
              </a:ext>
            </a:extLst>
          </p:cNvPr>
          <p:cNvSpPr txBox="1"/>
          <p:nvPr/>
        </p:nvSpPr>
        <p:spPr>
          <a:xfrm>
            <a:off x="4785932" y="2635323"/>
            <a:ext cx="1130955" cy="116563"/>
          </a:xfrm>
          <a:prstGeom prst="rect">
            <a:avLst/>
          </a:prstGeom>
        </p:spPr>
        <p:txBody>
          <a:bodyPr vert="horz" wrap="square" lIns="0" tIns="20759" rIns="0" bIns="0" rtlCol="0">
            <a:spAutoFit/>
          </a:bodyPr>
          <a:lstStyle/>
          <a:p>
            <a:pPr marL="15377">
              <a:lnSpc>
                <a:spcPct val="100000"/>
              </a:lnSpc>
              <a:spcBef>
                <a:spcPts val="163"/>
              </a:spcBef>
            </a:pPr>
            <a:r>
              <a:rPr sz="1211" spc="-24">
                <a:solidFill>
                  <a:srgbClr val="3D4049"/>
                </a:solidFill>
                <a:latin typeface="Verdana"/>
                <a:cs typeface="Verdana"/>
              </a:rPr>
              <a:t>Rolling</a:t>
            </a:r>
            <a:r>
              <a:rPr sz="1211" spc="-73">
                <a:solidFill>
                  <a:srgbClr val="3D4049"/>
                </a:solidFill>
                <a:latin typeface="Verdana"/>
                <a:cs typeface="Verdana"/>
              </a:rPr>
              <a:t> </a:t>
            </a:r>
            <a:r>
              <a:rPr sz="1211" spc="-12">
                <a:solidFill>
                  <a:srgbClr val="3D4049"/>
                </a:solidFill>
                <a:latin typeface="Verdana"/>
                <a:cs typeface="Verdana"/>
              </a:rPr>
              <a:t>Months</a:t>
            </a:r>
            <a:endParaRPr sz="1211">
              <a:latin typeface="Verdana"/>
              <a:cs typeface="Verdana"/>
            </a:endParaRPr>
          </a:p>
        </p:txBody>
      </p:sp>
      <p:sp>
        <p:nvSpPr>
          <p:cNvPr id="6" name="object 6">
            <a:extLst>
              <a:ext uri="{FF2B5EF4-FFF2-40B4-BE49-F238E27FC236}">
                <a16:creationId xmlns:a16="http://schemas.microsoft.com/office/drawing/2014/main" id="{DD13FA63-ACE6-727E-98B5-679634266DCA}"/>
              </a:ext>
            </a:extLst>
          </p:cNvPr>
          <p:cNvSpPr txBox="1"/>
          <p:nvPr/>
        </p:nvSpPr>
        <p:spPr>
          <a:xfrm>
            <a:off x="2554328" y="3096755"/>
            <a:ext cx="1742178" cy="118327"/>
          </a:xfrm>
          <a:prstGeom prst="rect">
            <a:avLst/>
          </a:prstGeom>
        </p:spPr>
        <p:txBody>
          <a:bodyPr vert="horz" wrap="square" lIns="0" tIns="14608" rIns="0" bIns="0" rtlCol="0">
            <a:spAutoFit/>
          </a:bodyPr>
          <a:lstStyle/>
          <a:p>
            <a:pPr marL="15377">
              <a:lnSpc>
                <a:spcPct val="100000"/>
              </a:lnSpc>
              <a:spcBef>
                <a:spcPts val="115"/>
              </a:spcBef>
            </a:pPr>
            <a:r>
              <a:rPr sz="1271">
                <a:solidFill>
                  <a:srgbClr val="FFFFFF"/>
                </a:solidFill>
                <a:latin typeface="Verdana"/>
                <a:cs typeface="Verdana"/>
              </a:rPr>
              <a:t>BENCHMARK</a:t>
            </a:r>
            <a:r>
              <a:rPr sz="1271" spc="-79">
                <a:solidFill>
                  <a:srgbClr val="FFFFFF"/>
                </a:solidFill>
                <a:latin typeface="Verdana"/>
                <a:cs typeface="Verdana"/>
              </a:rPr>
              <a:t> </a:t>
            </a:r>
            <a:r>
              <a:rPr sz="1271" spc="-12">
                <a:solidFill>
                  <a:srgbClr val="FFFFFF"/>
                </a:solidFill>
                <a:latin typeface="Verdana"/>
                <a:cs typeface="Verdana"/>
              </a:rPr>
              <a:t>PERIOD</a:t>
            </a:r>
            <a:endParaRPr sz="1271">
              <a:latin typeface="Verdana"/>
              <a:cs typeface="Verdana"/>
            </a:endParaRPr>
          </a:p>
        </p:txBody>
      </p:sp>
      <p:sp>
        <p:nvSpPr>
          <p:cNvPr id="13" name="object 13">
            <a:extLst>
              <a:ext uri="{FF2B5EF4-FFF2-40B4-BE49-F238E27FC236}">
                <a16:creationId xmlns:a16="http://schemas.microsoft.com/office/drawing/2014/main" id="{18D59150-97B4-0672-5B8C-5341BD8A95EB}"/>
              </a:ext>
            </a:extLst>
          </p:cNvPr>
          <p:cNvSpPr txBox="1"/>
          <p:nvPr/>
        </p:nvSpPr>
        <p:spPr>
          <a:xfrm>
            <a:off x="4785932" y="3109471"/>
            <a:ext cx="1587642" cy="116563"/>
          </a:xfrm>
          <a:prstGeom prst="rect">
            <a:avLst/>
          </a:prstGeom>
        </p:spPr>
        <p:txBody>
          <a:bodyPr vert="horz" wrap="square" lIns="0" tIns="20759" rIns="0" bIns="0" rtlCol="0">
            <a:spAutoFit/>
          </a:bodyPr>
          <a:lstStyle/>
          <a:p>
            <a:pPr marL="15377">
              <a:lnSpc>
                <a:spcPct val="100000"/>
              </a:lnSpc>
              <a:spcBef>
                <a:spcPts val="163"/>
              </a:spcBef>
            </a:pPr>
            <a:r>
              <a:rPr sz="1211" spc="-61">
                <a:solidFill>
                  <a:srgbClr val="3D4049"/>
                </a:solidFill>
                <a:latin typeface="Verdana"/>
                <a:cs typeface="Verdana"/>
              </a:rPr>
              <a:t>Same</a:t>
            </a:r>
            <a:r>
              <a:rPr sz="1211" spc="-85">
                <a:solidFill>
                  <a:srgbClr val="3D4049"/>
                </a:solidFill>
                <a:latin typeface="Verdana"/>
                <a:cs typeface="Verdana"/>
              </a:rPr>
              <a:t> </a:t>
            </a:r>
            <a:r>
              <a:rPr sz="1211" spc="-30">
                <a:solidFill>
                  <a:srgbClr val="3D4049"/>
                </a:solidFill>
                <a:latin typeface="Verdana"/>
                <a:cs typeface="Verdana"/>
              </a:rPr>
              <a:t>period</a:t>
            </a:r>
            <a:r>
              <a:rPr sz="1211" spc="-85">
                <a:solidFill>
                  <a:srgbClr val="3D4049"/>
                </a:solidFill>
                <a:latin typeface="Verdana"/>
                <a:cs typeface="Verdana"/>
              </a:rPr>
              <a:t> </a:t>
            </a:r>
            <a:r>
              <a:rPr sz="1211" spc="-61">
                <a:solidFill>
                  <a:srgbClr val="3D4049"/>
                </a:solidFill>
                <a:latin typeface="Verdana"/>
                <a:cs typeface="Verdana"/>
              </a:rPr>
              <a:t>last</a:t>
            </a:r>
            <a:r>
              <a:rPr sz="1211" spc="-85">
                <a:solidFill>
                  <a:srgbClr val="3D4049"/>
                </a:solidFill>
                <a:latin typeface="Verdana"/>
                <a:cs typeface="Verdana"/>
              </a:rPr>
              <a:t> </a:t>
            </a:r>
            <a:r>
              <a:rPr sz="1211" spc="-54">
                <a:solidFill>
                  <a:srgbClr val="3D4049"/>
                </a:solidFill>
                <a:latin typeface="Verdana"/>
                <a:cs typeface="Verdana"/>
              </a:rPr>
              <a:t>year</a:t>
            </a:r>
            <a:endParaRPr sz="1211">
              <a:latin typeface="Verdana"/>
              <a:cs typeface="Verdana"/>
            </a:endParaRPr>
          </a:p>
        </p:txBody>
      </p:sp>
      <p:sp>
        <p:nvSpPr>
          <p:cNvPr id="7" name="object 7">
            <a:extLst>
              <a:ext uri="{FF2B5EF4-FFF2-40B4-BE49-F238E27FC236}">
                <a16:creationId xmlns:a16="http://schemas.microsoft.com/office/drawing/2014/main" id="{F421D5D7-81D0-25EA-E2CF-C1EFC5F73357}"/>
              </a:ext>
            </a:extLst>
          </p:cNvPr>
          <p:cNvSpPr txBox="1"/>
          <p:nvPr/>
        </p:nvSpPr>
        <p:spPr>
          <a:xfrm>
            <a:off x="3442272" y="3570904"/>
            <a:ext cx="854175" cy="118327"/>
          </a:xfrm>
          <a:prstGeom prst="rect">
            <a:avLst/>
          </a:prstGeom>
        </p:spPr>
        <p:txBody>
          <a:bodyPr vert="horz" wrap="square" lIns="0" tIns="14608" rIns="0" bIns="0" rtlCol="0">
            <a:spAutoFit/>
          </a:bodyPr>
          <a:lstStyle/>
          <a:p>
            <a:pPr marL="15377">
              <a:lnSpc>
                <a:spcPct val="100000"/>
              </a:lnSpc>
              <a:spcBef>
                <a:spcPts val="115"/>
              </a:spcBef>
            </a:pPr>
            <a:r>
              <a:rPr sz="1271" spc="-30">
                <a:solidFill>
                  <a:srgbClr val="FFFFFF"/>
                </a:solidFill>
                <a:latin typeface="Verdana"/>
                <a:cs typeface="Verdana"/>
              </a:rPr>
              <a:t>LOCATION</a:t>
            </a:r>
            <a:endParaRPr sz="1271">
              <a:latin typeface="Verdana"/>
              <a:cs typeface="Verdana"/>
            </a:endParaRPr>
          </a:p>
        </p:txBody>
      </p:sp>
      <p:sp>
        <p:nvSpPr>
          <p:cNvPr id="14" name="object 14">
            <a:extLst>
              <a:ext uri="{FF2B5EF4-FFF2-40B4-BE49-F238E27FC236}">
                <a16:creationId xmlns:a16="http://schemas.microsoft.com/office/drawing/2014/main" id="{1CC3AA4E-8B9D-B654-00F9-4A235E6BD6A5}"/>
              </a:ext>
            </a:extLst>
          </p:cNvPr>
          <p:cNvSpPr txBox="1"/>
          <p:nvPr/>
        </p:nvSpPr>
        <p:spPr>
          <a:xfrm>
            <a:off x="4785931" y="3583619"/>
            <a:ext cx="2059705" cy="116563"/>
          </a:xfrm>
          <a:prstGeom prst="rect">
            <a:avLst/>
          </a:prstGeom>
        </p:spPr>
        <p:txBody>
          <a:bodyPr vert="horz" wrap="square" lIns="0" tIns="20759" rIns="0" bIns="0" rtlCol="0">
            <a:spAutoFit/>
          </a:bodyPr>
          <a:lstStyle/>
          <a:p>
            <a:pPr marL="15377">
              <a:lnSpc>
                <a:spcPct val="100000"/>
              </a:lnSpc>
              <a:spcBef>
                <a:spcPts val="163"/>
              </a:spcBef>
            </a:pPr>
            <a:r>
              <a:rPr sz="1211" spc="-36">
                <a:solidFill>
                  <a:srgbClr val="3D4049"/>
                </a:solidFill>
                <a:latin typeface="Verdana"/>
                <a:cs typeface="Verdana"/>
              </a:rPr>
              <a:t>TOWER</a:t>
            </a:r>
            <a:r>
              <a:rPr sz="1211" spc="-85">
                <a:solidFill>
                  <a:srgbClr val="3D4049"/>
                </a:solidFill>
                <a:latin typeface="Verdana"/>
                <a:cs typeface="Verdana"/>
              </a:rPr>
              <a:t> </a:t>
            </a:r>
            <a:r>
              <a:rPr sz="1211" spc="-36">
                <a:solidFill>
                  <a:srgbClr val="3D4049"/>
                </a:solidFill>
                <a:latin typeface="Verdana"/>
                <a:cs typeface="Verdana"/>
              </a:rPr>
              <a:t>HAMLETS</a:t>
            </a:r>
            <a:r>
              <a:rPr sz="1211" spc="-85">
                <a:solidFill>
                  <a:srgbClr val="3D4049"/>
                </a:solidFill>
                <a:latin typeface="Verdana"/>
                <a:cs typeface="Verdana"/>
              </a:rPr>
              <a:t> </a:t>
            </a:r>
            <a:r>
              <a:rPr sz="1211" spc="-30">
                <a:solidFill>
                  <a:srgbClr val="3D4049"/>
                </a:solidFill>
                <a:latin typeface="Verdana"/>
                <a:cs typeface="Verdana"/>
              </a:rPr>
              <a:t>COUNCIL</a:t>
            </a:r>
            <a:endParaRPr sz="1211">
              <a:latin typeface="Verdana"/>
              <a:cs typeface="Verdana"/>
            </a:endParaRPr>
          </a:p>
        </p:txBody>
      </p:sp>
      <p:sp>
        <p:nvSpPr>
          <p:cNvPr id="8" name="object 8">
            <a:extLst>
              <a:ext uri="{FF2B5EF4-FFF2-40B4-BE49-F238E27FC236}">
                <a16:creationId xmlns:a16="http://schemas.microsoft.com/office/drawing/2014/main" id="{28E3AEB2-E56F-7073-4A16-009667241187}"/>
              </a:ext>
            </a:extLst>
          </p:cNvPr>
          <p:cNvSpPr txBox="1"/>
          <p:nvPr/>
        </p:nvSpPr>
        <p:spPr>
          <a:xfrm>
            <a:off x="2944813" y="4045052"/>
            <a:ext cx="1351610" cy="118327"/>
          </a:xfrm>
          <a:prstGeom prst="rect">
            <a:avLst/>
          </a:prstGeom>
        </p:spPr>
        <p:txBody>
          <a:bodyPr vert="horz" wrap="square" lIns="0" tIns="14608" rIns="0" bIns="0" rtlCol="0">
            <a:spAutoFit/>
          </a:bodyPr>
          <a:lstStyle/>
          <a:p>
            <a:pPr marL="15377">
              <a:lnSpc>
                <a:spcPct val="100000"/>
              </a:lnSpc>
              <a:spcBef>
                <a:spcPts val="115"/>
              </a:spcBef>
            </a:pPr>
            <a:r>
              <a:rPr sz="1271" spc="-12">
                <a:solidFill>
                  <a:srgbClr val="FFFFFF"/>
                </a:solidFill>
                <a:latin typeface="Verdana"/>
                <a:cs typeface="Verdana"/>
              </a:rPr>
              <a:t>DEMOGRAPHICS</a:t>
            </a:r>
            <a:endParaRPr sz="1271">
              <a:latin typeface="Verdana"/>
              <a:cs typeface="Verdana"/>
            </a:endParaRPr>
          </a:p>
        </p:txBody>
      </p:sp>
      <p:sp>
        <p:nvSpPr>
          <p:cNvPr id="15" name="object 15">
            <a:extLst>
              <a:ext uri="{FF2B5EF4-FFF2-40B4-BE49-F238E27FC236}">
                <a16:creationId xmlns:a16="http://schemas.microsoft.com/office/drawing/2014/main" id="{140E4E57-D206-4883-FA44-2FDD047DE3D4}"/>
              </a:ext>
            </a:extLst>
          </p:cNvPr>
          <p:cNvSpPr txBox="1"/>
          <p:nvPr/>
        </p:nvSpPr>
        <p:spPr>
          <a:xfrm>
            <a:off x="4785931" y="4057766"/>
            <a:ext cx="1443102" cy="116563"/>
          </a:xfrm>
          <a:prstGeom prst="rect">
            <a:avLst/>
          </a:prstGeom>
        </p:spPr>
        <p:txBody>
          <a:bodyPr vert="horz" wrap="square" lIns="0" tIns="20759" rIns="0" bIns="0" rtlCol="0">
            <a:spAutoFit/>
          </a:bodyPr>
          <a:lstStyle/>
          <a:p>
            <a:pPr marL="15377">
              <a:lnSpc>
                <a:spcPct val="100000"/>
              </a:lnSpc>
              <a:spcBef>
                <a:spcPts val="163"/>
              </a:spcBef>
            </a:pPr>
            <a:r>
              <a:rPr sz="1211">
                <a:solidFill>
                  <a:srgbClr val="043856"/>
                </a:solidFill>
                <a:latin typeface="Lucida Sans Unicode"/>
                <a:cs typeface="Lucida Sans Unicode"/>
              </a:rPr>
              <a:t>Gender:</a:t>
            </a:r>
            <a:r>
              <a:rPr sz="1211" spc="-48">
                <a:solidFill>
                  <a:srgbClr val="043856"/>
                </a:solidFill>
                <a:latin typeface="Lucida Sans Unicode"/>
                <a:cs typeface="Lucida Sans Unicode"/>
              </a:rPr>
              <a:t> </a:t>
            </a:r>
            <a:r>
              <a:rPr sz="1211" spc="-36">
                <a:solidFill>
                  <a:srgbClr val="3D4049"/>
                </a:solidFill>
                <a:latin typeface="Verdana"/>
                <a:cs typeface="Verdana"/>
              </a:rPr>
              <a:t>All</a:t>
            </a:r>
            <a:r>
              <a:rPr sz="1211" spc="-85">
                <a:solidFill>
                  <a:srgbClr val="3D4049"/>
                </a:solidFill>
                <a:latin typeface="Verdana"/>
                <a:cs typeface="Verdana"/>
              </a:rPr>
              <a:t> </a:t>
            </a:r>
            <a:r>
              <a:rPr sz="1211">
                <a:solidFill>
                  <a:srgbClr val="043856"/>
                </a:solidFill>
                <a:latin typeface="Lucida Sans Unicode"/>
                <a:cs typeface="Lucida Sans Unicode"/>
              </a:rPr>
              <a:t>Age:</a:t>
            </a:r>
            <a:r>
              <a:rPr sz="1211" spc="-48">
                <a:solidFill>
                  <a:srgbClr val="043856"/>
                </a:solidFill>
                <a:latin typeface="Lucida Sans Unicode"/>
                <a:cs typeface="Lucida Sans Unicode"/>
              </a:rPr>
              <a:t> </a:t>
            </a:r>
            <a:r>
              <a:rPr sz="1211" spc="-30">
                <a:solidFill>
                  <a:srgbClr val="3D4049"/>
                </a:solidFill>
                <a:latin typeface="Verdana"/>
                <a:cs typeface="Verdana"/>
              </a:rPr>
              <a:t>All</a:t>
            </a:r>
            <a:endParaRPr sz="1211">
              <a:latin typeface="Verdana"/>
              <a:cs typeface="Verdana"/>
            </a:endParaRPr>
          </a:p>
        </p:txBody>
      </p:sp>
      <p:sp>
        <p:nvSpPr>
          <p:cNvPr id="9" name="object 9">
            <a:extLst>
              <a:ext uri="{FF2B5EF4-FFF2-40B4-BE49-F238E27FC236}">
                <a16:creationId xmlns:a16="http://schemas.microsoft.com/office/drawing/2014/main" id="{C3E86578-E988-6891-1F2D-90519F21284C}"/>
              </a:ext>
            </a:extLst>
          </p:cNvPr>
          <p:cNvSpPr txBox="1"/>
          <p:nvPr/>
        </p:nvSpPr>
        <p:spPr>
          <a:xfrm>
            <a:off x="2767008" y="4519200"/>
            <a:ext cx="1529980" cy="118327"/>
          </a:xfrm>
          <a:prstGeom prst="rect">
            <a:avLst/>
          </a:prstGeom>
        </p:spPr>
        <p:txBody>
          <a:bodyPr vert="horz" wrap="square" lIns="0" tIns="14608" rIns="0" bIns="0" rtlCol="0">
            <a:spAutoFit/>
          </a:bodyPr>
          <a:lstStyle/>
          <a:p>
            <a:pPr marL="15377">
              <a:lnSpc>
                <a:spcPct val="100000"/>
              </a:lnSpc>
              <a:spcBef>
                <a:spcPts val="115"/>
              </a:spcBef>
            </a:pPr>
            <a:r>
              <a:rPr sz="1271" spc="-30">
                <a:solidFill>
                  <a:srgbClr val="FFFFFF"/>
                </a:solidFill>
                <a:latin typeface="Verdana"/>
                <a:cs typeface="Verdana"/>
              </a:rPr>
              <a:t>CASUAL</a:t>
            </a:r>
            <a:r>
              <a:rPr sz="1271" spc="-85">
                <a:solidFill>
                  <a:srgbClr val="FFFFFF"/>
                </a:solidFill>
                <a:latin typeface="Verdana"/>
                <a:cs typeface="Verdana"/>
              </a:rPr>
              <a:t> </a:t>
            </a:r>
            <a:r>
              <a:rPr sz="1271" spc="-127">
                <a:solidFill>
                  <a:srgbClr val="FFFFFF"/>
                </a:solidFill>
                <a:latin typeface="Verdana"/>
                <a:cs typeface="Verdana"/>
              </a:rPr>
              <a:t>/</a:t>
            </a:r>
            <a:r>
              <a:rPr sz="1271" spc="-85">
                <a:solidFill>
                  <a:srgbClr val="FFFFFF"/>
                </a:solidFill>
                <a:latin typeface="Verdana"/>
                <a:cs typeface="Verdana"/>
              </a:rPr>
              <a:t> </a:t>
            </a:r>
            <a:r>
              <a:rPr sz="1271" spc="-12">
                <a:solidFill>
                  <a:srgbClr val="FFFFFF"/>
                </a:solidFill>
                <a:latin typeface="Verdana"/>
                <a:cs typeface="Verdana"/>
              </a:rPr>
              <a:t>MEMBER</a:t>
            </a:r>
            <a:endParaRPr sz="1271">
              <a:latin typeface="Verdana"/>
              <a:cs typeface="Verdana"/>
            </a:endParaRPr>
          </a:p>
        </p:txBody>
      </p:sp>
      <p:sp>
        <p:nvSpPr>
          <p:cNvPr id="16" name="object 16">
            <a:extLst>
              <a:ext uri="{FF2B5EF4-FFF2-40B4-BE49-F238E27FC236}">
                <a16:creationId xmlns:a16="http://schemas.microsoft.com/office/drawing/2014/main" id="{43C46C19-5BE7-52FE-3390-3E16E3D02C93}"/>
              </a:ext>
            </a:extLst>
          </p:cNvPr>
          <p:cNvSpPr txBox="1"/>
          <p:nvPr/>
        </p:nvSpPr>
        <p:spPr>
          <a:xfrm>
            <a:off x="4785931" y="4531914"/>
            <a:ext cx="653509" cy="116563"/>
          </a:xfrm>
          <a:prstGeom prst="rect">
            <a:avLst/>
          </a:prstGeom>
        </p:spPr>
        <p:txBody>
          <a:bodyPr vert="horz" wrap="square" lIns="0" tIns="20759" rIns="0" bIns="0" rtlCol="0">
            <a:spAutoFit/>
          </a:bodyPr>
          <a:lstStyle/>
          <a:p>
            <a:pPr marL="15377">
              <a:lnSpc>
                <a:spcPct val="100000"/>
              </a:lnSpc>
              <a:spcBef>
                <a:spcPts val="163"/>
              </a:spcBef>
            </a:pPr>
            <a:r>
              <a:rPr sz="1211" spc="-12">
                <a:solidFill>
                  <a:srgbClr val="3D4049"/>
                </a:solidFill>
                <a:latin typeface="Verdana"/>
                <a:cs typeface="Verdana"/>
              </a:rPr>
              <a:t>Member</a:t>
            </a:r>
            <a:endParaRPr sz="1211">
              <a:latin typeface="Verdana"/>
              <a:cs typeface="Verdana"/>
            </a:endParaRPr>
          </a:p>
        </p:txBody>
      </p:sp>
      <p:sp>
        <p:nvSpPr>
          <p:cNvPr id="10" name="object 10">
            <a:extLst>
              <a:ext uri="{FF2B5EF4-FFF2-40B4-BE49-F238E27FC236}">
                <a16:creationId xmlns:a16="http://schemas.microsoft.com/office/drawing/2014/main" id="{2933E99E-4D08-FAEE-C3BB-FF4929486EBF}"/>
              </a:ext>
            </a:extLst>
          </p:cNvPr>
          <p:cNvSpPr txBox="1"/>
          <p:nvPr/>
        </p:nvSpPr>
        <p:spPr>
          <a:xfrm>
            <a:off x="2731410" y="4993348"/>
            <a:ext cx="1565346" cy="118327"/>
          </a:xfrm>
          <a:prstGeom prst="rect">
            <a:avLst/>
          </a:prstGeom>
        </p:spPr>
        <p:txBody>
          <a:bodyPr vert="horz" wrap="square" lIns="0" tIns="14608" rIns="0" bIns="0" rtlCol="0">
            <a:spAutoFit/>
          </a:bodyPr>
          <a:lstStyle/>
          <a:p>
            <a:pPr marL="15377">
              <a:lnSpc>
                <a:spcPct val="100000"/>
              </a:lnSpc>
              <a:spcBef>
                <a:spcPts val="115"/>
              </a:spcBef>
            </a:pPr>
            <a:r>
              <a:rPr sz="1271" spc="-12">
                <a:solidFill>
                  <a:srgbClr val="FFFFFF"/>
                </a:solidFill>
                <a:latin typeface="Verdana"/>
                <a:cs typeface="Verdana"/>
              </a:rPr>
              <a:t>MEMBERSHIP</a:t>
            </a:r>
            <a:r>
              <a:rPr sz="1271" spc="-79">
                <a:solidFill>
                  <a:srgbClr val="FFFFFF"/>
                </a:solidFill>
                <a:latin typeface="Verdana"/>
                <a:cs typeface="Verdana"/>
              </a:rPr>
              <a:t> </a:t>
            </a:r>
            <a:r>
              <a:rPr sz="1271" spc="-24">
                <a:solidFill>
                  <a:srgbClr val="FFFFFF"/>
                </a:solidFill>
                <a:latin typeface="Verdana"/>
                <a:cs typeface="Verdana"/>
              </a:rPr>
              <a:t>TYPE</a:t>
            </a:r>
            <a:endParaRPr sz="1271">
              <a:latin typeface="Verdana"/>
              <a:cs typeface="Verdana"/>
            </a:endParaRPr>
          </a:p>
        </p:txBody>
      </p:sp>
      <p:sp>
        <p:nvSpPr>
          <p:cNvPr id="17" name="object 17">
            <a:extLst>
              <a:ext uri="{FF2B5EF4-FFF2-40B4-BE49-F238E27FC236}">
                <a16:creationId xmlns:a16="http://schemas.microsoft.com/office/drawing/2014/main" id="{8BD8E2AA-3D2A-8C55-149E-EEB6FAC8F0F7}"/>
              </a:ext>
            </a:extLst>
          </p:cNvPr>
          <p:cNvSpPr txBox="1"/>
          <p:nvPr/>
        </p:nvSpPr>
        <p:spPr>
          <a:xfrm>
            <a:off x="4785931" y="5006062"/>
            <a:ext cx="86109" cy="116563"/>
          </a:xfrm>
          <a:prstGeom prst="rect">
            <a:avLst/>
          </a:prstGeom>
        </p:spPr>
        <p:txBody>
          <a:bodyPr vert="horz" wrap="square" lIns="0" tIns="20759" rIns="0" bIns="0" rtlCol="0">
            <a:spAutoFit/>
          </a:bodyPr>
          <a:lstStyle/>
          <a:p>
            <a:pPr marL="15377">
              <a:lnSpc>
                <a:spcPct val="100000"/>
              </a:lnSpc>
              <a:spcBef>
                <a:spcPts val="163"/>
              </a:spcBef>
            </a:pPr>
            <a:r>
              <a:rPr sz="1211" spc="-61">
                <a:solidFill>
                  <a:srgbClr val="3D4049"/>
                </a:solidFill>
                <a:latin typeface="Verdana"/>
                <a:cs typeface="Verdana"/>
              </a:rPr>
              <a:t>-</a:t>
            </a:r>
            <a:endParaRPr sz="1211">
              <a:latin typeface="Verdana"/>
              <a:cs typeface="Verdana"/>
            </a:endParaRPr>
          </a:p>
        </p:txBody>
      </p:sp>
      <p:sp>
        <p:nvSpPr>
          <p:cNvPr id="11" name="object 11">
            <a:extLst>
              <a:ext uri="{FF2B5EF4-FFF2-40B4-BE49-F238E27FC236}">
                <a16:creationId xmlns:a16="http://schemas.microsoft.com/office/drawing/2014/main" id="{C2244B45-9455-2826-B1C3-C16D88C393AE}"/>
              </a:ext>
            </a:extLst>
          </p:cNvPr>
          <p:cNvSpPr txBox="1"/>
          <p:nvPr/>
        </p:nvSpPr>
        <p:spPr>
          <a:xfrm>
            <a:off x="3110332" y="5467496"/>
            <a:ext cx="1186311" cy="118327"/>
          </a:xfrm>
          <a:prstGeom prst="rect">
            <a:avLst/>
          </a:prstGeom>
        </p:spPr>
        <p:txBody>
          <a:bodyPr vert="horz" wrap="square" lIns="0" tIns="14608" rIns="0" bIns="0" rtlCol="0">
            <a:spAutoFit/>
          </a:bodyPr>
          <a:lstStyle/>
          <a:p>
            <a:pPr marL="15377">
              <a:lnSpc>
                <a:spcPct val="100000"/>
              </a:lnSpc>
              <a:spcBef>
                <a:spcPts val="115"/>
              </a:spcBef>
            </a:pPr>
            <a:r>
              <a:rPr sz="1271" spc="-67">
                <a:solidFill>
                  <a:srgbClr val="FFFFFF"/>
                </a:solidFill>
                <a:latin typeface="Verdana"/>
                <a:cs typeface="Verdana"/>
              </a:rPr>
              <a:t>ACTIVITY</a:t>
            </a:r>
            <a:r>
              <a:rPr sz="1271" spc="-61">
                <a:solidFill>
                  <a:srgbClr val="FFFFFF"/>
                </a:solidFill>
                <a:latin typeface="Verdana"/>
                <a:cs typeface="Verdana"/>
              </a:rPr>
              <a:t> </a:t>
            </a:r>
            <a:r>
              <a:rPr sz="1271" spc="-24">
                <a:solidFill>
                  <a:srgbClr val="FFFFFF"/>
                </a:solidFill>
                <a:latin typeface="Verdana"/>
                <a:cs typeface="Verdana"/>
              </a:rPr>
              <a:t>TYPE</a:t>
            </a:r>
            <a:endParaRPr sz="1271">
              <a:latin typeface="Verdana"/>
              <a:cs typeface="Verdana"/>
            </a:endParaRPr>
          </a:p>
        </p:txBody>
      </p:sp>
      <p:sp>
        <p:nvSpPr>
          <p:cNvPr id="18" name="object 18">
            <a:extLst>
              <a:ext uri="{FF2B5EF4-FFF2-40B4-BE49-F238E27FC236}">
                <a16:creationId xmlns:a16="http://schemas.microsoft.com/office/drawing/2014/main" id="{DD76FB15-0360-8FD6-F978-C9D5903DDE07}"/>
              </a:ext>
            </a:extLst>
          </p:cNvPr>
          <p:cNvSpPr txBox="1"/>
          <p:nvPr/>
        </p:nvSpPr>
        <p:spPr>
          <a:xfrm>
            <a:off x="4785931" y="5480210"/>
            <a:ext cx="1608401" cy="116563"/>
          </a:xfrm>
          <a:prstGeom prst="rect">
            <a:avLst/>
          </a:prstGeom>
        </p:spPr>
        <p:txBody>
          <a:bodyPr vert="horz" wrap="square" lIns="0" tIns="20759" rIns="0" bIns="0" rtlCol="0">
            <a:spAutoFit/>
          </a:bodyPr>
          <a:lstStyle/>
          <a:p>
            <a:pPr marL="15377">
              <a:lnSpc>
                <a:spcPct val="100000"/>
              </a:lnSpc>
              <a:spcBef>
                <a:spcPts val="163"/>
              </a:spcBef>
            </a:pPr>
            <a:r>
              <a:rPr sz="1211" spc="-36">
                <a:solidFill>
                  <a:srgbClr val="3D4049"/>
                </a:solidFill>
                <a:latin typeface="Verdana"/>
                <a:cs typeface="Verdana"/>
              </a:rPr>
              <a:t>Health</a:t>
            </a:r>
            <a:r>
              <a:rPr sz="1211" spc="-97">
                <a:solidFill>
                  <a:srgbClr val="3D4049"/>
                </a:solidFill>
                <a:latin typeface="Verdana"/>
                <a:cs typeface="Verdana"/>
              </a:rPr>
              <a:t> </a:t>
            </a:r>
            <a:r>
              <a:rPr sz="1211" spc="-24">
                <a:solidFill>
                  <a:srgbClr val="3D4049"/>
                </a:solidFill>
                <a:latin typeface="Verdana"/>
                <a:cs typeface="Verdana"/>
              </a:rPr>
              <a:t>and</a:t>
            </a:r>
            <a:r>
              <a:rPr sz="1211" spc="-97">
                <a:solidFill>
                  <a:srgbClr val="3D4049"/>
                </a:solidFill>
                <a:latin typeface="Verdana"/>
                <a:cs typeface="Verdana"/>
              </a:rPr>
              <a:t> </a:t>
            </a:r>
            <a:r>
              <a:rPr sz="1211" spc="-12">
                <a:solidFill>
                  <a:srgbClr val="3D4049"/>
                </a:solidFill>
                <a:latin typeface="Verdana"/>
                <a:cs typeface="Verdana"/>
              </a:rPr>
              <a:t>Wellbeing</a:t>
            </a:r>
            <a:endParaRPr sz="1211">
              <a:latin typeface="Verdana"/>
              <a:cs typeface="Verdana"/>
            </a:endParaRPr>
          </a:p>
        </p:txBody>
      </p:sp>
    </p:spTree>
    <p:extLst>
      <p:ext uri="{BB962C8B-B14F-4D97-AF65-F5344CB8AC3E}">
        <p14:creationId xmlns:p14="http://schemas.microsoft.com/office/powerpoint/2010/main" val="1221111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p:nvPr>
        </p:nvSpPr>
        <p:spPr>
          <a:xfrm>
            <a:off x="1834690" y="904759"/>
            <a:ext cx="9047431" cy="523272"/>
          </a:xfrm>
          <a:prstGeom prst="rect">
            <a:avLst/>
          </a:prstGeom>
        </p:spPr>
        <p:txBody>
          <a:bodyPr vert="horz" wrap="square" lIns="0" tIns="19990" rIns="0" bIns="0" rtlCol="0">
            <a:spAutoFit/>
          </a:bodyPr>
          <a:lstStyle/>
          <a:p>
            <a:pPr marL="702736">
              <a:lnSpc>
                <a:spcPct val="100000"/>
              </a:lnSpc>
              <a:spcBef>
                <a:spcPts val="157"/>
              </a:spcBef>
            </a:pPr>
            <a:r>
              <a:t>SOCIAL</a:t>
            </a:r>
            <a:r>
              <a:rPr spc="6"/>
              <a:t> </a:t>
            </a:r>
            <a:r>
              <a:t>VALUE</a:t>
            </a:r>
            <a:r>
              <a:rPr spc="6"/>
              <a:t> </a:t>
            </a:r>
            <a:r>
              <a:rPr spc="67"/>
              <a:t>DASHBOARD</a:t>
            </a:r>
          </a:p>
        </p:txBody>
      </p:sp>
      <p:sp>
        <p:nvSpPr>
          <p:cNvPr id="4" name="object 4"/>
          <p:cNvSpPr txBox="1"/>
          <p:nvPr/>
        </p:nvSpPr>
        <p:spPr>
          <a:xfrm>
            <a:off x="1725835" y="1473778"/>
            <a:ext cx="8693207" cy="217842"/>
          </a:xfrm>
          <a:prstGeom prst="rect">
            <a:avLst/>
          </a:prstGeom>
        </p:spPr>
        <p:txBody>
          <a:bodyPr vert="horz" wrap="square" lIns="0" tIns="14608" rIns="0" bIns="0" rtlCol="0">
            <a:spAutoFit/>
          </a:bodyPr>
          <a:lstStyle/>
          <a:p>
            <a:pPr marL="15377" marR="6151">
              <a:lnSpc>
                <a:spcPct val="100000"/>
              </a:lnSpc>
              <a:spcBef>
                <a:spcPts val="115"/>
              </a:spcBef>
            </a:pPr>
            <a:r>
              <a:rPr sz="1211" spc="-103">
                <a:solidFill>
                  <a:srgbClr val="1B2D40"/>
                </a:solidFill>
                <a:latin typeface="Arial MT"/>
                <a:cs typeface="Arial MT"/>
              </a:rPr>
              <a:t>The</a:t>
            </a:r>
            <a:r>
              <a:rPr sz="1211" spc="-42">
                <a:solidFill>
                  <a:srgbClr val="1B2D40"/>
                </a:solidFill>
                <a:latin typeface="Arial MT"/>
                <a:cs typeface="Arial MT"/>
              </a:rPr>
              <a:t> </a:t>
            </a:r>
            <a:r>
              <a:rPr sz="1211" spc="-67">
                <a:solidFill>
                  <a:srgbClr val="1B2D40"/>
                </a:solidFill>
                <a:latin typeface="Arial MT"/>
                <a:cs typeface="Arial MT"/>
              </a:rPr>
              <a:t>dashboard</a:t>
            </a:r>
            <a:r>
              <a:rPr sz="1211" spc="-36">
                <a:solidFill>
                  <a:srgbClr val="1B2D40"/>
                </a:solidFill>
                <a:latin typeface="Arial MT"/>
                <a:cs typeface="Arial MT"/>
              </a:rPr>
              <a:t> </a:t>
            </a:r>
            <a:r>
              <a:rPr sz="1211" spc="-67">
                <a:solidFill>
                  <a:srgbClr val="1B2D40"/>
                </a:solidFill>
                <a:latin typeface="Arial MT"/>
                <a:cs typeface="Arial MT"/>
              </a:rPr>
              <a:t>displays</a:t>
            </a:r>
            <a:r>
              <a:rPr sz="1211" spc="-36">
                <a:solidFill>
                  <a:srgbClr val="1B2D40"/>
                </a:solidFill>
                <a:latin typeface="Arial MT"/>
                <a:cs typeface="Arial MT"/>
              </a:rPr>
              <a:t> the </a:t>
            </a:r>
            <a:r>
              <a:rPr sz="1211" spc="-48">
                <a:solidFill>
                  <a:srgbClr val="1B2D40"/>
                </a:solidFill>
                <a:latin typeface="Arial MT"/>
                <a:cs typeface="Arial MT"/>
              </a:rPr>
              <a:t>main</a:t>
            </a:r>
            <a:r>
              <a:rPr sz="1211" spc="-36">
                <a:solidFill>
                  <a:srgbClr val="1B2D40"/>
                </a:solidFill>
                <a:latin typeface="Arial MT"/>
                <a:cs typeface="Arial MT"/>
              </a:rPr>
              <a:t> </a:t>
            </a:r>
            <a:r>
              <a:rPr sz="1211" spc="-91">
                <a:solidFill>
                  <a:srgbClr val="1B2D40"/>
                </a:solidFill>
                <a:latin typeface="Arial MT"/>
                <a:cs typeface="Arial MT"/>
              </a:rPr>
              <a:t>Social</a:t>
            </a:r>
            <a:r>
              <a:rPr sz="1211" spc="-36">
                <a:solidFill>
                  <a:srgbClr val="1B2D40"/>
                </a:solidFill>
                <a:latin typeface="Arial MT"/>
                <a:cs typeface="Arial MT"/>
              </a:rPr>
              <a:t> </a:t>
            </a:r>
            <a:r>
              <a:rPr sz="1211" spc="-85">
                <a:solidFill>
                  <a:srgbClr val="1B2D40"/>
                </a:solidFill>
                <a:latin typeface="Arial MT"/>
                <a:cs typeface="Arial MT"/>
              </a:rPr>
              <a:t>Value</a:t>
            </a:r>
            <a:r>
              <a:rPr sz="1211" spc="-42">
                <a:solidFill>
                  <a:srgbClr val="1B2D40"/>
                </a:solidFill>
                <a:latin typeface="Arial MT"/>
                <a:cs typeface="Arial MT"/>
              </a:rPr>
              <a:t> </a:t>
            </a:r>
            <a:r>
              <a:rPr sz="1211" spc="-127">
                <a:solidFill>
                  <a:srgbClr val="1B2D40"/>
                </a:solidFill>
                <a:latin typeface="Arial MT"/>
                <a:cs typeface="Arial MT"/>
              </a:rPr>
              <a:t>KPIs</a:t>
            </a:r>
            <a:r>
              <a:rPr sz="1211" spc="-36">
                <a:solidFill>
                  <a:srgbClr val="1B2D40"/>
                </a:solidFill>
                <a:latin typeface="Arial MT"/>
                <a:cs typeface="Arial MT"/>
              </a:rPr>
              <a:t> </a:t>
            </a:r>
            <a:r>
              <a:rPr sz="1211" spc="-79">
                <a:solidFill>
                  <a:srgbClr val="1B2D40"/>
                </a:solidFill>
                <a:latin typeface="Arial MT"/>
                <a:cs typeface="Arial MT"/>
              </a:rPr>
              <a:t>based</a:t>
            </a:r>
            <a:r>
              <a:rPr sz="1211" spc="-36">
                <a:solidFill>
                  <a:srgbClr val="1B2D40"/>
                </a:solidFill>
                <a:latin typeface="Arial MT"/>
                <a:cs typeface="Arial MT"/>
              </a:rPr>
              <a:t> </a:t>
            </a:r>
            <a:r>
              <a:rPr sz="1211" spc="-42">
                <a:solidFill>
                  <a:srgbClr val="1B2D40"/>
                </a:solidFill>
                <a:latin typeface="Arial MT"/>
                <a:cs typeface="Arial MT"/>
              </a:rPr>
              <a:t>on</a:t>
            </a:r>
            <a:r>
              <a:rPr sz="1211" spc="-36">
                <a:solidFill>
                  <a:srgbClr val="1B2D40"/>
                </a:solidFill>
                <a:latin typeface="Arial MT"/>
                <a:cs typeface="Arial MT"/>
              </a:rPr>
              <a:t> </a:t>
            </a:r>
            <a:r>
              <a:rPr sz="1211" spc="-42">
                <a:solidFill>
                  <a:srgbClr val="1B2D40"/>
                </a:solidFill>
                <a:latin typeface="Arial MT"/>
                <a:cs typeface="Arial MT"/>
              </a:rPr>
              <a:t>selected</a:t>
            </a:r>
            <a:r>
              <a:rPr sz="1211" spc="339">
                <a:solidFill>
                  <a:srgbClr val="1B2D40"/>
                </a:solidFill>
                <a:latin typeface="Arial MT"/>
                <a:cs typeface="Arial MT"/>
              </a:rPr>
              <a:t> </a:t>
            </a:r>
            <a:r>
              <a:rPr sz="1211">
                <a:solidFill>
                  <a:srgbClr val="1B2D40"/>
                </a:solidFill>
                <a:latin typeface="Arial MT"/>
                <a:cs typeface="Arial MT"/>
              </a:rPr>
              <a:t>lters:</a:t>
            </a:r>
            <a:r>
              <a:rPr sz="1211" spc="-36">
                <a:solidFill>
                  <a:srgbClr val="1B2D40"/>
                </a:solidFill>
                <a:latin typeface="Arial MT"/>
                <a:cs typeface="Arial MT"/>
              </a:rPr>
              <a:t> </a:t>
            </a:r>
            <a:r>
              <a:rPr sz="1211" spc="-48">
                <a:solidFill>
                  <a:srgbClr val="1B2D40"/>
                </a:solidFill>
                <a:latin typeface="Arial MT"/>
                <a:cs typeface="Arial MT"/>
              </a:rPr>
              <a:t>1-</a:t>
            </a:r>
            <a:r>
              <a:rPr sz="1211" spc="-42">
                <a:solidFill>
                  <a:srgbClr val="1B2D40"/>
                </a:solidFill>
                <a:latin typeface="Arial MT"/>
                <a:cs typeface="Arial MT"/>
              </a:rPr>
              <a:t>Attributable</a:t>
            </a:r>
            <a:r>
              <a:rPr sz="1211" spc="-36">
                <a:solidFill>
                  <a:srgbClr val="1B2D40"/>
                </a:solidFill>
                <a:latin typeface="Arial MT"/>
                <a:cs typeface="Arial MT"/>
              </a:rPr>
              <a:t> </a:t>
            </a:r>
            <a:r>
              <a:rPr sz="1211" spc="-67">
                <a:solidFill>
                  <a:srgbClr val="1B2D40"/>
                </a:solidFill>
                <a:latin typeface="Arial MT"/>
                <a:cs typeface="Arial MT"/>
              </a:rPr>
              <a:t>social</a:t>
            </a:r>
            <a:r>
              <a:rPr sz="1211" spc="-36">
                <a:solidFill>
                  <a:srgbClr val="1B2D40"/>
                </a:solidFill>
                <a:latin typeface="Arial MT"/>
                <a:cs typeface="Arial MT"/>
              </a:rPr>
              <a:t> </a:t>
            </a:r>
            <a:r>
              <a:rPr sz="1211" spc="-67">
                <a:solidFill>
                  <a:srgbClr val="1B2D40"/>
                </a:solidFill>
                <a:latin typeface="Arial MT"/>
                <a:cs typeface="Arial MT"/>
              </a:rPr>
              <a:t>value</a:t>
            </a:r>
            <a:r>
              <a:rPr sz="1211" spc="-42">
                <a:solidFill>
                  <a:srgbClr val="1B2D40"/>
                </a:solidFill>
                <a:latin typeface="Arial MT"/>
                <a:cs typeface="Arial MT"/>
              </a:rPr>
              <a:t> </a:t>
            </a:r>
            <a:r>
              <a:rPr sz="1211" spc="-67">
                <a:solidFill>
                  <a:srgbClr val="1B2D40"/>
                </a:solidFill>
                <a:latin typeface="Arial MT"/>
                <a:cs typeface="Arial MT"/>
              </a:rPr>
              <a:t>generated,</a:t>
            </a:r>
            <a:r>
              <a:rPr sz="1211" spc="-36">
                <a:solidFill>
                  <a:srgbClr val="1B2D40"/>
                </a:solidFill>
                <a:latin typeface="Arial MT"/>
                <a:cs typeface="Arial MT"/>
              </a:rPr>
              <a:t> </a:t>
            </a:r>
            <a:r>
              <a:rPr sz="1211" spc="-73">
                <a:solidFill>
                  <a:srgbClr val="1B2D40"/>
                </a:solidFill>
                <a:latin typeface="Arial MT"/>
                <a:cs typeface="Arial MT"/>
              </a:rPr>
              <a:t>2-Total</a:t>
            </a:r>
            <a:r>
              <a:rPr sz="1211" spc="-36">
                <a:solidFill>
                  <a:srgbClr val="1B2D40"/>
                </a:solidFill>
                <a:latin typeface="Arial MT"/>
                <a:cs typeface="Arial MT"/>
              </a:rPr>
              <a:t> </a:t>
            </a:r>
            <a:r>
              <a:rPr sz="1211" spc="-48">
                <a:solidFill>
                  <a:srgbClr val="1B2D40"/>
                </a:solidFill>
                <a:latin typeface="Arial MT"/>
                <a:cs typeface="Arial MT"/>
              </a:rPr>
              <a:t>number</a:t>
            </a:r>
            <a:r>
              <a:rPr sz="1211" spc="-36">
                <a:solidFill>
                  <a:srgbClr val="1B2D40"/>
                </a:solidFill>
                <a:latin typeface="Arial MT"/>
                <a:cs typeface="Arial MT"/>
              </a:rPr>
              <a:t> </a:t>
            </a:r>
            <a:r>
              <a:rPr sz="1211" spc="-30">
                <a:solidFill>
                  <a:srgbClr val="1B2D40"/>
                </a:solidFill>
                <a:latin typeface="Arial MT"/>
                <a:cs typeface="Arial MT"/>
              </a:rPr>
              <a:t>of </a:t>
            </a:r>
            <a:r>
              <a:rPr sz="1211" spc="-42">
                <a:solidFill>
                  <a:srgbClr val="1B2D40"/>
                </a:solidFill>
                <a:latin typeface="Arial MT"/>
                <a:cs typeface="Arial MT"/>
              </a:rPr>
              <a:t>participants</a:t>
            </a:r>
            <a:r>
              <a:rPr sz="1211" spc="-30">
                <a:solidFill>
                  <a:srgbClr val="1B2D40"/>
                </a:solidFill>
                <a:latin typeface="Arial MT"/>
                <a:cs typeface="Arial MT"/>
              </a:rPr>
              <a:t> </a:t>
            </a:r>
            <a:r>
              <a:rPr sz="1211" spc="-61">
                <a:solidFill>
                  <a:srgbClr val="1B2D40"/>
                </a:solidFill>
                <a:latin typeface="Arial MT"/>
                <a:cs typeface="Arial MT"/>
              </a:rPr>
              <a:t>generating</a:t>
            </a:r>
            <a:r>
              <a:rPr sz="1211" spc="-30">
                <a:solidFill>
                  <a:srgbClr val="1B2D40"/>
                </a:solidFill>
                <a:latin typeface="Arial MT"/>
                <a:cs typeface="Arial MT"/>
              </a:rPr>
              <a:t> </a:t>
            </a:r>
            <a:r>
              <a:rPr sz="1211" spc="-67">
                <a:solidFill>
                  <a:srgbClr val="1B2D40"/>
                </a:solidFill>
                <a:latin typeface="Arial MT"/>
                <a:cs typeface="Arial MT"/>
              </a:rPr>
              <a:t>social</a:t>
            </a:r>
            <a:r>
              <a:rPr sz="1211" spc="-30">
                <a:solidFill>
                  <a:srgbClr val="1B2D40"/>
                </a:solidFill>
                <a:latin typeface="Arial MT"/>
                <a:cs typeface="Arial MT"/>
              </a:rPr>
              <a:t> </a:t>
            </a:r>
            <a:r>
              <a:rPr sz="1211" spc="-67">
                <a:solidFill>
                  <a:srgbClr val="1B2D40"/>
                </a:solidFill>
                <a:latin typeface="Arial MT"/>
                <a:cs typeface="Arial MT"/>
              </a:rPr>
              <a:t>value</a:t>
            </a:r>
            <a:r>
              <a:rPr sz="1211" spc="-30">
                <a:solidFill>
                  <a:srgbClr val="1B2D40"/>
                </a:solidFill>
                <a:latin typeface="Arial MT"/>
                <a:cs typeface="Arial MT"/>
              </a:rPr>
              <a:t> </a:t>
            </a:r>
            <a:r>
              <a:rPr sz="1211" spc="-85">
                <a:solidFill>
                  <a:srgbClr val="1B2D40"/>
                </a:solidFill>
                <a:latin typeface="Arial MT"/>
                <a:cs typeface="Arial MT"/>
              </a:rPr>
              <a:t>3-</a:t>
            </a:r>
            <a:r>
              <a:rPr sz="1211" spc="-97">
                <a:solidFill>
                  <a:srgbClr val="1B2D40"/>
                </a:solidFill>
                <a:latin typeface="Arial MT"/>
                <a:cs typeface="Arial MT"/>
              </a:rPr>
              <a:t>Average</a:t>
            </a:r>
            <a:r>
              <a:rPr sz="1211" spc="-30">
                <a:solidFill>
                  <a:srgbClr val="1B2D40"/>
                </a:solidFill>
                <a:latin typeface="Arial MT"/>
                <a:cs typeface="Arial MT"/>
              </a:rPr>
              <a:t> </a:t>
            </a:r>
            <a:r>
              <a:rPr sz="1211" spc="-67">
                <a:solidFill>
                  <a:srgbClr val="1B2D40"/>
                </a:solidFill>
                <a:latin typeface="Arial MT"/>
                <a:cs typeface="Arial MT"/>
              </a:rPr>
              <a:t>social</a:t>
            </a:r>
            <a:r>
              <a:rPr sz="1211" spc="-30">
                <a:solidFill>
                  <a:srgbClr val="1B2D40"/>
                </a:solidFill>
                <a:latin typeface="Arial MT"/>
                <a:cs typeface="Arial MT"/>
              </a:rPr>
              <a:t> </a:t>
            </a:r>
            <a:r>
              <a:rPr sz="1211" spc="-67">
                <a:solidFill>
                  <a:srgbClr val="1B2D40"/>
                </a:solidFill>
                <a:latin typeface="Arial MT"/>
                <a:cs typeface="Arial MT"/>
              </a:rPr>
              <a:t>value</a:t>
            </a:r>
            <a:r>
              <a:rPr sz="1211" spc="-30">
                <a:solidFill>
                  <a:srgbClr val="1B2D40"/>
                </a:solidFill>
                <a:latin typeface="Arial MT"/>
                <a:cs typeface="Arial MT"/>
              </a:rPr>
              <a:t> </a:t>
            </a:r>
            <a:r>
              <a:rPr sz="1211" spc="-42">
                <a:solidFill>
                  <a:srgbClr val="1B2D40"/>
                </a:solidFill>
                <a:latin typeface="Arial MT"/>
                <a:cs typeface="Arial MT"/>
              </a:rPr>
              <a:t>per</a:t>
            </a:r>
            <a:r>
              <a:rPr sz="1211" spc="-30">
                <a:solidFill>
                  <a:srgbClr val="1B2D40"/>
                </a:solidFill>
                <a:latin typeface="Arial MT"/>
                <a:cs typeface="Arial MT"/>
              </a:rPr>
              <a:t> </a:t>
            </a:r>
            <a:r>
              <a:rPr sz="1211" spc="-61">
                <a:solidFill>
                  <a:srgbClr val="1B2D40"/>
                </a:solidFill>
                <a:latin typeface="Arial MT"/>
                <a:cs typeface="Arial MT"/>
              </a:rPr>
              <a:t>person,</a:t>
            </a:r>
            <a:r>
              <a:rPr sz="1211" spc="-30">
                <a:solidFill>
                  <a:srgbClr val="1B2D40"/>
                </a:solidFill>
                <a:latin typeface="Arial MT"/>
                <a:cs typeface="Arial MT"/>
              </a:rPr>
              <a:t> </a:t>
            </a:r>
            <a:r>
              <a:rPr sz="1211" spc="-73">
                <a:solidFill>
                  <a:srgbClr val="1B2D40"/>
                </a:solidFill>
                <a:latin typeface="Arial MT"/>
                <a:cs typeface="Arial MT"/>
              </a:rPr>
              <a:t>4-Leisure</a:t>
            </a:r>
            <a:r>
              <a:rPr sz="1211" spc="-30">
                <a:solidFill>
                  <a:srgbClr val="1B2D40"/>
                </a:solidFill>
                <a:latin typeface="Arial MT"/>
                <a:cs typeface="Arial MT"/>
              </a:rPr>
              <a:t> </a:t>
            </a:r>
            <a:r>
              <a:rPr sz="1211" spc="-48">
                <a:solidFill>
                  <a:srgbClr val="1B2D40"/>
                </a:solidFill>
                <a:latin typeface="Arial MT"/>
                <a:cs typeface="Arial MT"/>
              </a:rPr>
              <a:t>centre</a:t>
            </a:r>
            <a:r>
              <a:rPr sz="1211" spc="-30">
                <a:solidFill>
                  <a:srgbClr val="1B2D40"/>
                </a:solidFill>
                <a:latin typeface="Arial MT"/>
                <a:cs typeface="Arial MT"/>
              </a:rPr>
              <a:t> </a:t>
            </a:r>
            <a:r>
              <a:rPr sz="1211" spc="-73">
                <a:solidFill>
                  <a:srgbClr val="1B2D40"/>
                </a:solidFill>
                <a:latin typeface="Arial MT"/>
                <a:cs typeface="Arial MT"/>
              </a:rPr>
              <a:t>users</a:t>
            </a:r>
            <a:r>
              <a:rPr sz="1211" spc="-30">
                <a:solidFill>
                  <a:srgbClr val="1B2D40"/>
                </a:solidFill>
                <a:latin typeface="Arial MT"/>
                <a:cs typeface="Arial MT"/>
              </a:rPr>
              <a:t> </a:t>
            </a:r>
            <a:r>
              <a:rPr sz="1211" spc="-12">
                <a:solidFill>
                  <a:srgbClr val="1B2D40"/>
                </a:solidFill>
                <a:latin typeface="Arial MT"/>
                <a:cs typeface="Arial MT"/>
              </a:rPr>
              <a:t>full</a:t>
            </a:r>
            <a:r>
              <a:rPr sz="1211" spc="-30">
                <a:solidFill>
                  <a:srgbClr val="1B2D40"/>
                </a:solidFill>
                <a:latin typeface="Arial MT"/>
                <a:cs typeface="Arial MT"/>
              </a:rPr>
              <a:t> </a:t>
            </a:r>
            <a:r>
              <a:rPr sz="1211" spc="-67">
                <a:solidFill>
                  <a:srgbClr val="1B2D40"/>
                </a:solidFill>
                <a:latin typeface="Arial MT"/>
                <a:cs typeface="Arial MT"/>
              </a:rPr>
              <a:t>social</a:t>
            </a:r>
            <a:r>
              <a:rPr sz="1211" spc="-30">
                <a:solidFill>
                  <a:srgbClr val="1B2D40"/>
                </a:solidFill>
                <a:latin typeface="Arial MT"/>
                <a:cs typeface="Arial MT"/>
              </a:rPr>
              <a:t> </a:t>
            </a:r>
            <a:r>
              <a:rPr sz="1211" spc="-67">
                <a:solidFill>
                  <a:srgbClr val="1B2D40"/>
                </a:solidFill>
                <a:latin typeface="Arial MT"/>
                <a:cs typeface="Arial MT"/>
              </a:rPr>
              <a:t>value</a:t>
            </a:r>
            <a:r>
              <a:rPr sz="1211" spc="-30">
                <a:solidFill>
                  <a:srgbClr val="1B2D40"/>
                </a:solidFill>
                <a:latin typeface="Arial MT"/>
                <a:cs typeface="Arial MT"/>
              </a:rPr>
              <a:t> </a:t>
            </a:r>
            <a:r>
              <a:rPr sz="1211" spc="-42">
                <a:solidFill>
                  <a:srgbClr val="1B2D40"/>
                </a:solidFill>
                <a:latin typeface="Arial MT"/>
                <a:cs typeface="Arial MT"/>
              </a:rPr>
              <a:t>per</a:t>
            </a:r>
            <a:r>
              <a:rPr sz="1211" spc="-30">
                <a:solidFill>
                  <a:srgbClr val="1B2D40"/>
                </a:solidFill>
                <a:latin typeface="Arial MT"/>
                <a:cs typeface="Arial MT"/>
              </a:rPr>
              <a:t> </a:t>
            </a:r>
            <a:r>
              <a:rPr sz="1211" spc="-54">
                <a:solidFill>
                  <a:srgbClr val="1B2D40"/>
                </a:solidFill>
                <a:latin typeface="Arial MT"/>
                <a:cs typeface="Arial MT"/>
              </a:rPr>
              <a:t>site.</a:t>
            </a:r>
            <a:r>
              <a:rPr sz="1211" spc="-30">
                <a:solidFill>
                  <a:srgbClr val="1B2D40"/>
                </a:solidFill>
                <a:latin typeface="Arial MT"/>
                <a:cs typeface="Arial MT"/>
              </a:rPr>
              <a:t> </a:t>
            </a:r>
            <a:r>
              <a:rPr sz="1211" spc="-103">
                <a:solidFill>
                  <a:srgbClr val="1B2D40"/>
                </a:solidFill>
                <a:latin typeface="Arial MT"/>
                <a:cs typeface="Arial MT"/>
              </a:rPr>
              <a:t>The</a:t>
            </a:r>
            <a:r>
              <a:rPr sz="1211" spc="-30">
                <a:solidFill>
                  <a:srgbClr val="1B2D40"/>
                </a:solidFill>
                <a:latin typeface="Arial MT"/>
                <a:cs typeface="Arial MT"/>
              </a:rPr>
              <a:t> attributable </a:t>
            </a:r>
            <a:r>
              <a:rPr sz="1211" spc="-12">
                <a:solidFill>
                  <a:srgbClr val="1B2D40"/>
                </a:solidFill>
                <a:latin typeface="Arial MT"/>
                <a:cs typeface="Arial MT"/>
              </a:rPr>
              <a:t>social </a:t>
            </a:r>
            <a:r>
              <a:rPr sz="1211" spc="-67">
                <a:solidFill>
                  <a:srgbClr val="1B2D40"/>
                </a:solidFill>
                <a:latin typeface="Arial MT"/>
                <a:cs typeface="Arial MT"/>
              </a:rPr>
              <a:t>value</a:t>
            </a:r>
            <a:r>
              <a:rPr sz="1211" spc="-42">
                <a:solidFill>
                  <a:srgbClr val="1B2D40"/>
                </a:solidFill>
                <a:latin typeface="Arial MT"/>
                <a:cs typeface="Arial MT"/>
              </a:rPr>
              <a:t> </a:t>
            </a:r>
            <a:r>
              <a:rPr sz="1211" spc="-61">
                <a:solidFill>
                  <a:srgbClr val="1B2D40"/>
                </a:solidFill>
                <a:latin typeface="Arial MT"/>
                <a:cs typeface="Arial MT"/>
              </a:rPr>
              <a:t>is</a:t>
            </a:r>
            <a:r>
              <a:rPr sz="1211" spc="-42">
                <a:solidFill>
                  <a:srgbClr val="1B2D40"/>
                </a:solidFill>
                <a:latin typeface="Arial MT"/>
                <a:cs typeface="Arial MT"/>
              </a:rPr>
              <a:t> then </a:t>
            </a:r>
            <a:r>
              <a:rPr sz="1211" spc="-48">
                <a:solidFill>
                  <a:srgbClr val="1B2D40"/>
                </a:solidFill>
                <a:latin typeface="Arial MT"/>
                <a:cs typeface="Arial MT"/>
              </a:rPr>
              <a:t>broken</a:t>
            </a:r>
            <a:r>
              <a:rPr sz="1211" spc="-42">
                <a:solidFill>
                  <a:srgbClr val="1B2D40"/>
                </a:solidFill>
                <a:latin typeface="Arial MT"/>
                <a:cs typeface="Arial MT"/>
              </a:rPr>
              <a:t> </a:t>
            </a:r>
            <a:r>
              <a:rPr sz="1211" spc="-54">
                <a:solidFill>
                  <a:srgbClr val="1B2D40"/>
                </a:solidFill>
                <a:latin typeface="Arial MT"/>
                <a:cs typeface="Arial MT"/>
              </a:rPr>
              <a:t>down</a:t>
            </a:r>
            <a:r>
              <a:rPr sz="1211" spc="-36">
                <a:solidFill>
                  <a:srgbClr val="1B2D40"/>
                </a:solidFill>
                <a:latin typeface="Arial MT"/>
                <a:cs typeface="Arial MT"/>
              </a:rPr>
              <a:t> </a:t>
            </a:r>
            <a:r>
              <a:rPr sz="1211" spc="-67">
                <a:solidFill>
                  <a:srgbClr val="1B2D40"/>
                </a:solidFill>
                <a:latin typeface="Arial MT"/>
                <a:cs typeface="Arial MT"/>
              </a:rPr>
              <a:t>by</a:t>
            </a:r>
            <a:r>
              <a:rPr sz="1211" spc="-42">
                <a:solidFill>
                  <a:srgbClr val="1B2D40"/>
                </a:solidFill>
                <a:latin typeface="Arial MT"/>
                <a:cs typeface="Arial MT"/>
              </a:rPr>
              <a:t> </a:t>
            </a:r>
            <a:r>
              <a:rPr sz="1211" spc="-30">
                <a:solidFill>
                  <a:srgbClr val="1B2D40"/>
                </a:solidFill>
                <a:latin typeface="Arial MT"/>
                <a:cs typeface="Arial MT"/>
              </a:rPr>
              <a:t>month</a:t>
            </a:r>
            <a:r>
              <a:rPr sz="1211" spc="-42">
                <a:solidFill>
                  <a:srgbClr val="1B2D40"/>
                </a:solidFill>
                <a:latin typeface="Arial MT"/>
                <a:cs typeface="Arial MT"/>
              </a:rPr>
              <a:t> </a:t>
            </a:r>
            <a:r>
              <a:rPr sz="1211" spc="-24">
                <a:solidFill>
                  <a:srgbClr val="1B2D40"/>
                </a:solidFill>
                <a:latin typeface="Arial MT"/>
                <a:cs typeface="Arial MT"/>
              </a:rPr>
              <a:t>within</a:t>
            </a:r>
            <a:r>
              <a:rPr sz="1211" spc="-42">
                <a:solidFill>
                  <a:srgbClr val="1B2D40"/>
                </a:solidFill>
                <a:latin typeface="Arial MT"/>
                <a:cs typeface="Arial MT"/>
              </a:rPr>
              <a:t> </a:t>
            </a:r>
            <a:r>
              <a:rPr sz="1211" spc="-36">
                <a:solidFill>
                  <a:srgbClr val="1B2D40"/>
                </a:solidFill>
                <a:latin typeface="Arial MT"/>
                <a:cs typeface="Arial MT"/>
              </a:rPr>
              <a:t>the</a:t>
            </a:r>
            <a:r>
              <a:rPr sz="1211" spc="-42">
                <a:solidFill>
                  <a:srgbClr val="1B2D40"/>
                </a:solidFill>
                <a:latin typeface="Arial MT"/>
                <a:cs typeface="Arial MT"/>
              </a:rPr>
              <a:t> </a:t>
            </a:r>
            <a:r>
              <a:rPr sz="1211" spc="-67">
                <a:solidFill>
                  <a:srgbClr val="1B2D40"/>
                </a:solidFill>
                <a:latin typeface="Arial MT"/>
                <a:cs typeface="Arial MT"/>
              </a:rPr>
              <a:t>selected</a:t>
            </a:r>
            <a:r>
              <a:rPr sz="1211" spc="-36">
                <a:solidFill>
                  <a:srgbClr val="1B2D40"/>
                </a:solidFill>
                <a:latin typeface="Arial MT"/>
                <a:cs typeface="Arial MT"/>
              </a:rPr>
              <a:t> time</a:t>
            </a:r>
            <a:r>
              <a:rPr sz="1211" spc="-42">
                <a:solidFill>
                  <a:srgbClr val="1B2D40"/>
                </a:solidFill>
                <a:latin typeface="Arial MT"/>
                <a:cs typeface="Arial MT"/>
              </a:rPr>
              <a:t> period </a:t>
            </a:r>
            <a:r>
              <a:rPr sz="1211" spc="-61">
                <a:solidFill>
                  <a:srgbClr val="1B2D40"/>
                </a:solidFill>
                <a:latin typeface="Arial MT"/>
                <a:cs typeface="Arial MT"/>
              </a:rPr>
              <a:t>and</a:t>
            </a:r>
            <a:r>
              <a:rPr sz="1211" spc="-42">
                <a:solidFill>
                  <a:srgbClr val="1B2D40"/>
                </a:solidFill>
                <a:latin typeface="Arial MT"/>
                <a:cs typeface="Arial MT"/>
              </a:rPr>
              <a:t> </a:t>
            </a:r>
            <a:r>
              <a:rPr sz="1211" spc="-67">
                <a:solidFill>
                  <a:srgbClr val="1B2D40"/>
                </a:solidFill>
                <a:latin typeface="Arial MT"/>
                <a:cs typeface="Arial MT"/>
              </a:rPr>
              <a:t>benchmarked</a:t>
            </a:r>
            <a:r>
              <a:rPr sz="1211" spc="-36">
                <a:solidFill>
                  <a:srgbClr val="1B2D40"/>
                </a:solidFill>
                <a:latin typeface="Arial MT"/>
                <a:cs typeface="Arial MT"/>
              </a:rPr>
              <a:t> </a:t>
            </a:r>
            <a:r>
              <a:rPr sz="1211" spc="-67">
                <a:solidFill>
                  <a:srgbClr val="1B2D40"/>
                </a:solidFill>
                <a:latin typeface="Arial MT"/>
                <a:cs typeface="Arial MT"/>
              </a:rPr>
              <a:t>against</a:t>
            </a:r>
            <a:r>
              <a:rPr sz="1211" spc="-42">
                <a:solidFill>
                  <a:srgbClr val="1B2D40"/>
                </a:solidFill>
                <a:latin typeface="Arial MT"/>
                <a:cs typeface="Arial MT"/>
              </a:rPr>
              <a:t> </a:t>
            </a:r>
            <a:r>
              <a:rPr sz="1211" spc="-36">
                <a:solidFill>
                  <a:srgbClr val="1B2D40"/>
                </a:solidFill>
                <a:latin typeface="Arial MT"/>
                <a:cs typeface="Arial MT"/>
              </a:rPr>
              <a:t>the</a:t>
            </a:r>
            <a:r>
              <a:rPr sz="1211" spc="-42">
                <a:solidFill>
                  <a:srgbClr val="1B2D40"/>
                </a:solidFill>
                <a:latin typeface="Arial MT"/>
                <a:cs typeface="Arial MT"/>
              </a:rPr>
              <a:t> </a:t>
            </a:r>
            <a:r>
              <a:rPr sz="1211" spc="-91">
                <a:solidFill>
                  <a:srgbClr val="1B2D40"/>
                </a:solidFill>
                <a:latin typeface="Arial MT"/>
                <a:cs typeface="Arial MT"/>
              </a:rPr>
              <a:t>same</a:t>
            </a:r>
            <a:r>
              <a:rPr sz="1211" spc="-42">
                <a:solidFill>
                  <a:srgbClr val="1B2D40"/>
                </a:solidFill>
                <a:latin typeface="Arial MT"/>
                <a:cs typeface="Arial MT"/>
              </a:rPr>
              <a:t> </a:t>
            </a:r>
            <a:r>
              <a:rPr sz="1211" spc="-36">
                <a:solidFill>
                  <a:srgbClr val="1B2D40"/>
                </a:solidFill>
                <a:latin typeface="Arial MT"/>
                <a:cs typeface="Arial MT"/>
              </a:rPr>
              <a:t>time</a:t>
            </a:r>
            <a:r>
              <a:rPr sz="1211" spc="-42">
                <a:solidFill>
                  <a:srgbClr val="1B2D40"/>
                </a:solidFill>
                <a:latin typeface="Arial MT"/>
                <a:cs typeface="Arial MT"/>
              </a:rPr>
              <a:t> period</a:t>
            </a:r>
            <a:r>
              <a:rPr sz="1211" spc="-36">
                <a:solidFill>
                  <a:srgbClr val="1B2D40"/>
                </a:solidFill>
                <a:latin typeface="Arial MT"/>
                <a:cs typeface="Arial MT"/>
              </a:rPr>
              <a:t> </a:t>
            </a:r>
            <a:r>
              <a:rPr sz="1211" spc="-24">
                <a:solidFill>
                  <a:srgbClr val="1B2D40"/>
                </a:solidFill>
                <a:latin typeface="Arial MT"/>
                <a:cs typeface="Arial MT"/>
              </a:rPr>
              <a:t>from</a:t>
            </a:r>
            <a:r>
              <a:rPr sz="1211" spc="-42">
                <a:solidFill>
                  <a:srgbClr val="1B2D40"/>
                </a:solidFill>
                <a:latin typeface="Arial MT"/>
                <a:cs typeface="Arial MT"/>
              </a:rPr>
              <a:t> </a:t>
            </a:r>
            <a:r>
              <a:rPr sz="1211" spc="-36">
                <a:solidFill>
                  <a:srgbClr val="1B2D40"/>
                </a:solidFill>
                <a:latin typeface="Arial MT"/>
                <a:cs typeface="Arial MT"/>
              </a:rPr>
              <a:t>the</a:t>
            </a:r>
            <a:r>
              <a:rPr sz="1211" spc="-42">
                <a:solidFill>
                  <a:srgbClr val="1B2D40"/>
                </a:solidFill>
                <a:latin typeface="Arial MT"/>
                <a:cs typeface="Arial MT"/>
              </a:rPr>
              <a:t> </a:t>
            </a:r>
            <a:r>
              <a:rPr sz="1211" spc="-12">
                <a:solidFill>
                  <a:srgbClr val="1B2D40"/>
                </a:solidFill>
                <a:latin typeface="Arial MT"/>
                <a:cs typeface="Arial MT"/>
              </a:rPr>
              <a:t>previous</a:t>
            </a:r>
            <a:r>
              <a:rPr sz="1211" spc="605">
                <a:solidFill>
                  <a:srgbClr val="1B2D40"/>
                </a:solidFill>
                <a:latin typeface="Arial MT"/>
                <a:cs typeface="Arial MT"/>
              </a:rPr>
              <a:t> </a:t>
            </a:r>
            <a:r>
              <a:rPr sz="1211" spc="-12">
                <a:solidFill>
                  <a:srgbClr val="1B2D40"/>
                </a:solidFill>
                <a:latin typeface="Arial MT"/>
                <a:cs typeface="Arial MT"/>
              </a:rPr>
              <a:t>year.</a:t>
            </a:r>
            <a:endParaRPr sz="1211">
              <a:latin typeface="Arial MT"/>
              <a:cs typeface="Arial MT"/>
            </a:endParaRPr>
          </a:p>
        </p:txBody>
      </p:sp>
      <p:sp>
        <p:nvSpPr>
          <p:cNvPr id="5" name="object 5"/>
          <p:cNvSpPr txBox="1"/>
          <p:nvPr/>
        </p:nvSpPr>
        <p:spPr>
          <a:xfrm>
            <a:off x="2160048" y="2298799"/>
            <a:ext cx="1229366" cy="204337"/>
          </a:xfrm>
          <a:prstGeom prst="rect">
            <a:avLst/>
          </a:prstGeom>
        </p:spPr>
        <p:txBody>
          <a:bodyPr vert="horz" wrap="square" lIns="0" tIns="57663" rIns="0" bIns="0" rtlCol="0">
            <a:spAutoFit/>
          </a:bodyPr>
          <a:lstStyle/>
          <a:p>
            <a:pPr marL="33830" marR="6151" indent="-19221">
              <a:lnSpc>
                <a:spcPct val="77600"/>
              </a:lnSpc>
              <a:spcBef>
                <a:spcPts val="454"/>
              </a:spcBef>
            </a:pPr>
            <a:r>
              <a:rPr sz="1271" spc="-12">
                <a:solidFill>
                  <a:srgbClr val="FFFFFF"/>
                </a:solidFill>
                <a:latin typeface="Arial MT"/>
                <a:cs typeface="Arial MT"/>
              </a:rPr>
              <a:t>ATTRIBUTABLE </a:t>
            </a:r>
            <a:r>
              <a:rPr sz="1271">
                <a:solidFill>
                  <a:srgbClr val="FFFFFF"/>
                </a:solidFill>
                <a:latin typeface="Arial MT"/>
                <a:cs typeface="Arial MT"/>
              </a:rPr>
              <a:t>SOCIAL</a:t>
            </a:r>
            <a:r>
              <a:rPr sz="1271" spc="-85">
                <a:solidFill>
                  <a:srgbClr val="FFFFFF"/>
                </a:solidFill>
                <a:latin typeface="Arial MT"/>
                <a:cs typeface="Arial MT"/>
              </a:rPr>
              <a:t> </a:t>
            </a:r>
            <a:r>
              <a:rPr sz="1271" spc="-12">
                <a:solidFill>
                  <a:srgbClr val="FFFFFF"/>
                </a:solidFill>
                <a:latin typeface="Arial MT"/>
                <a:cs typeface="Arial MT"/>
              </a:rPr>
              <a:t>VALUE</a:t>
            </a:r>
            <a:endParaRPr sz="1271">
              <a:latin typeface="Arial MT"/>
              <a:cs typeface="Arial MT"/>
            </a:endParaRPr>
          </a:p>
        </p:txBody>
      </p:sp>
      <p:sp>
        <p:nvSpPr>
          <p:cNvPr id="9" name="object 9"/>
          <p:cNvSpPr txBox="1"/>
          <p:nvPr/>
        </p:nvSpPr>
        <p:spPr>
          <a:xfrm>
            <a:off x="2359537" y="2724310"/>
            <a:ext cx="834185" cy="142917"/>
          </a:xfrm>
          <a:prstGeom prst="rect">
            <a:avLst/>
          </a:prstGeom>
        </p:spPr>
        <p:txBody>
          <a:bodyPr vert="horz" wrap="square" lIns="0" tIns="20759" rIns="0" bIns="0" rtlCol="0">
            <a:spAutoFit/>
          </a:bodyPr>
          <a:lstStyle/>
          <a:p>
            <a:pPr marL="15377">
              <a:lnSpc>
                <a:spcPct val="100000"/>
              </a:lnSpc>
              <a:spcBef>
                <a:spcPts val="163"/>
              </a:spcBef>
            </a:pPr>
            <a:r>
              <a:rPr sz="1514" spc="-103">
                <a:solidFill>
                  <a:srgbClr val="FFFFFF"/>
                </a:solidFill>
                <a:latin typeface="Lucida Sans Unicode"/>
                <a:cs typeface="Lucida Sans Unicode"/>
              </a:rPr>
              <a:t>£141,646</a:t>
            </a:r>
            <a:endParaRPr sz="1514">
              <a:latin typeface="Lucida Sans Unicode"/>
              <a:cs typeface="Lucida Sans Unicode"/>
            </a:endParaRPr>
          </a:p>
        </p:txBody>
      </p:sp>
      <p:sp>
        <p:nvSpPr>
          <p:cNvPr id="6" name="object 6"/>
          <p:cNvSpPr txBox="1"/>
          <p:nvPr/>
        </p:nvSpPr>
        <p:spPr>
          <a:xfrm>
            <a:off x="3995022" y="2368186"/>
            <a:ext cx="1990510" cy="118327"/>
          </a:xfrm>
          <a:prstGeom prst="rect">
            <a:avLst/>
          </a:prstGeom>
        </p:spPr>
        <p:txBody>
          <a:bodyPr vert="horz" wrap="square" lIns="0" tIns="14608" rIns="0" bIns="0" rtlCol="0">
            <a:spAutoFit/>
          </a:bodyPr>
          <a:lstStyle/>
          <a:p>
            <a:pPr marL="15377">
              <a:lnSpc>
                <a:spcPct val="100000"/>
              </a:lnSpc>
              <a:spcBef>
                <a:spcPts val="115"/>
              </a:spcBef>
            </a:pPr>
            <a:r>
              <a:rPr sz="1271" spc="-12">
                <a:solidFill>
                  <a:srgbClr val="FFFFFF"/>
                </a:solidFill>
                <a:latin typeface="Arial MT"/>
                <a:cs typeface="Arial MT"/>
              </a:rPr>
              <a:t>TOTAL</a:t>
            </a:r>
            <a:r>
              <a:rPr sz="1271" spc="-54">
                <a:solidFill>
                  <a:srgbClr val="FFFFFF"/>
                </a:solidFill>
                <a:latin typeface="Arial MT"/>
                <a:cs typeface="Arial MT"/>
              </a:rPr>
              <a:t> </a:t>
            </a:r>
            <a:r>
              <a:rPr sz="1271" spc="-12">
                <a:solidFill>
                  <a:srgbClr val="FFFFFF"/>
                </a:solidFill>
                <a:latin typeface="Arial MT"/>
                <a:cs typeface="Arial MT"/>
              </a:rPr>
              <a:t>SV</a:t>
            </a:r>
            <a:r>
              <a:rPr sz="1271" spc="-54">
                <a:solidFill>
                  <a:srgbClr val="FFFFFF"/>
                </a:solidFill>
                <a:latin typeface="Arial MT"/>
                <a:cs typeface="Arial MT"/>
              </a:rPr>
              <a:t> </a:t>
            </a:r>
            <a:r>
              <a:rPr sz="1271" spc="-12">
                <a:solidFill>
                  <a:srgbClr val="FFFFFF"/>
                </a:solidFill>
                <a:latin typeface="Arial MT"/>
                <a:cs typeface="Arial MT"/>
              </a:rPr>
              <a:t>PARTICIPANTS</a:t>
            </a:r>
            <a:endParaRPr sz="1271">
              <a:latin typeface="Arial MT"/>
              <a:cs typeface="Arial MT"/>
            </a:endParaRPr>
          </a:p>
        </p:txBody>
      </p:sp>
      <p:sp>
        <p:nvSpPr>
          <p:cNvPr id="10" name="object 10"/>
          <p:cNvSpPr txBox="1"/>
          <p:nvPr/>
        </p:nvSpPr>
        <p:spPr>
          <a:xfrm>
            <a:off x="4743287" y="2724310"/>
            <a:ext cx="491285" cy="142917"/>
          </a:xfrm>
          <a:prstGeom prst="rect">
            <a:avLst/>
          </a:prstGeom>
        </p:spPr>
        <p:txBody>
          <a:bodyPr vert="horz" wrap="square" lIns="0" tIns="20759" rIns="0" bIns="0" rtlCol="0">
            <a:spAutoFit/>
          </a:bodyPr>
          <a:lstStyle/>
          <a:p>
            <a:pPr marL="15377">
              <a:lnSpc>
                <a:spcPct val="100000"/>
              </a:lnSpc>
              <a:spcBef>
                <a:spcPts val="163"/>
              </a:spcBef>
            </a:pPr>
            <a:r>
              <a:rPr sz="1514" spc="-133">
                <a:solidFill>
                  <a:srgbClr val="FFFFFF"/>
                </a:solidFill>
                <a:latin typeface="Lucida Sans Unicode"/>
                <a:cs typeface="Lucida Sans Unicode"/>
              </a:rPr>
              <a:t>1,033</a:t>
            </a:r>
            <a:endParaRPr sz="1514">
              <a:latin typeface="Lucida Sans Unicode"/>
              <a:cs typeface="Lucida Sans Unicode"/>
            </a:endParaRPr>
          </a:p>
        </p:txBody>
      </p:sp>
      <p:sp>
        <p:nvSpPr>
          <p:cNvPr id="7" name="object 7"/>
          <p:cNvSpPr txBox="1"/>
          <p:nvPr/>
        </p:nvSpPr>
        <p:spPr>
          <a:xfrm>
            <a:off x="6608980" y="2298799"/>
            <a:ext cx="1190924" cy="204337"/>
          </a:xfrm>
          <a:prstGeom prst="rect">
            <a:avLst/>
          </a:prstGeom>
        </p:spPr>
        <p:txBody>
          <a:bodyPr vert="horz" wrap="square" lIns="0" tIns="57663" rIns="0" bIns="0" rtlCol="0">
            <a:spAutoFit/>
          </a:bodyPr>
          <a:lstStyle/>
          <a:p>
            <a:pPr marL="81499" marR="6151" indent="-66889">
              <a:lnSpc>
                <a:spcPct val="77600"/>
              </a:lnSpc>
              <a:spcBef>
                <a:spcPts val="454"/>
              </a:spcBef>
            </a:pPr>
            <a:r>
              <a:rPr sz="1271">
                <a:solidFill>
                  <a:srgbClr val="FFFFFF"/>
                </a:solidFill>
                <a:latin typeface="Arial MT"/>
                <a:cs typeface="Arial MT"/>
              </a:rPr>
              <a:t>SOCIAL</a:t>
            </a:r>
            <a:r>
              <a:rPr sz="1271" spc="-85">
                <a:solidFill>
                  <a:srgbClr val="FFFFFF"/>
                </a:solidFill>
                <a:latin typeface="Arial MT"/>
                <a:cs typeface="Arial MT"/>
              </a:rPr>
              <a:t> </a:t>
            </a:r>
            <a:r>
              <a:rPr sz="1271" spc="-12">
                <a:solidFill>
                  <a:srgbClr val="FFFFFF"/>
                </a:solidFill>
                <a:latin typeface="Arial MT"/>
                <a:cs typeface="Arial MT"/>
              </a:rPr>
              <a:t>VALUE </a:t>
            </a:r>
            <a:r>
              <a:rPr sz="1271" spc="-36">
                <a:solidFill>
                  <a:srgbClr val="FFFFFF"/>
                </a:solidFill>
                <a:latin typeface="Arial MT"/>
                <a:cs typeface="Arial MT"/>
              </a:rPr>
              <a:t>PER</a:t>
            </a:r>
            <a:r>
              <a:rPr sz="1271" spc="-30">
                <a:solidFill>
                  <a:srgbClr val="FFFFFF"/>
                </a:solidFill>
                <a:latin typeface="Arial MT"/>
                <a:cs typeface="Arial MT"/>
              </a:rPr>
              <a:t> </a:t>
            </a:r>
            <a:r>
              <a:rPr sz="1271" spc="-12">
                <a:solidFill>
                  <a:srgbClr val="FFFFFF"/>
                </a:solidFill>
                <a:latin typeface="Arial MT"/>
                <a:cs typeface="Arial MT"/>
              </a:rPr>
              <a:t>PERSON</a:t>
            </a:r>
            <a:endParaRPr sz="1271">
              <a:latin typeface="Arial MT"/>
              <a:cs typeface="Arial MT"/>
            </a:endParaRPr>
          </a:p>
        </p:txBody>
      </p:sp>
      <p:sp>
        <p:nvSpPr>
          <p:cNvPr id="11" name="object 11"/>
          <p:cNvSpPr txBox="1"/>
          <p:nvPr/>
        </p:nvSpPr>
        <p:spPr>
          <a:xfrm>
            <a:off x="6979768" y="2724310"/>
            <a:ext cx="452074" cy="142917"/>
          </a:xfrm>
          <a:prstGeom prst="rect">
            <a:avLst/>
          </a:prstGeom>
        </p:spPr>
        <p:txBody>
          <a:bodyPr vert="horz" wrap="square" lIns="0" tIns="20759" rIns="0" bIns="0" rtlCol="0">
            <a:spAutoFit/>
          </a:bodyPr>
          <a:lstStyle/>
          <a:p>
            <a:pPr marL="15377">
              <a:lnSpc>
                <a:spcPct val="100000"/>
              </a:lnSpc>
              <a:spcBef>
                <a:spcPts val="163"/>
              </a:spcBef>
            </a:pPr>
            <a:r>
              <a:rPr sz="1514" spc="-109">
                <a:solidFill>
                  <a:srgbClr val="FFFFFF"/>
                </a:solidFill>
                <a:latin typeface="Lucida Sans Unicode"/>
                <a:cs typeface="Lucida Sans Unicode"/>
              </a:rPr>
              <a:t>£137</a:t>
            </a:r>
            <a:endParaRPr sz="1514">
              <a:latin typeface="Lucida Sans Unicode"/>
              <a:cs typeface="Lucida Sans Unicode"/>
            </a:endParaRPr>
          </a:p>
        </p:txBody>
      </p:sp>
      <p:sp>
        <p:nvSpPr>
          <p:cNvPr id="8" name="object 8"/>
          <p:cNvSpPr txBox="1"/>
          <p:nvPr/>
        </p:nvSpPr>
        <p:spPr>
          <a:xfrm>
            <a:off x="8677775" y="2368186"/>
            <a:ext cx="1482312" cy="118327"/>
          </a:xfrm>
          <a:prstGeom prst="rect">
            <a:avLst/>
          </a:prstGeom>
        </p:spPr>
        <p:txBody>
          <a:bodyPr vert="horz" wrap="square" lIns="0" tIns="14608" rIns="0" bIns="0" rtlCol="0">
            <a:spAutoFit/>
          </a:bodyPr>
          <a:lstStyle/>
          <a:p>
            <a:pPr marL="15377">
              <a:lnSpc>
                <a:spcPct val="100000"/>
              </a:lnSpc>
              <a:spcBef>
                <a:spcPts val="115"/>
              </a:spcBef>
            </a:pPr>
            <a:r>
              <a:rPr sz="1271" spc="-12">
                <a:solidFill>
                  <a:srgbClr val="FFFFFF"/>
                </a:solidFill>
                <a:latin typeface="Arial MT"/>
                <a:cs typeface="Arial MT"/>
              </a:rPr>
              <a:t>LC</a:t>
            </a:r>
            <a:r>
              <a:rPr sz="1271" spc="-30">
                <a:solidFill>
                  <a:srgbClr val="FFFFFF"/>
                </a:solidFill>
                <a:latin typeface="Arial MT"/>
                <a:cs typeface="Arial MT"/>
              </a:rPr>
              <a:t> </a:t>
            </a:r>
            <a:r>
              <a:rPr sz="1271" spc="-67">
                <a:solidFill>
                  <a:srgbClr val="FFFFFF"/>
                </a:solidFill>
                <a:latin typeface="Arial MT"/>
                <a:cs typeface="Arial MT"/>
              </a:rPr>
              <a:t>USERS</a:t>
            </a:r>
            <a:r>
              <a:rPr sz="1271" spc="-24">
                <a:solidFill>
                  <a:srgbClr val="FFFFFF"/>
                </a:solidFill>
                <a:latin typeface="Arial MT"/>
                <a:cs typeface="Arial MT"/>
              </a:rPr>
              <a:t> </a:t>
            </a:r>
            <a:r>
              <a:rPr sz="1271">
                <a:solidFill>
                  <a:srgbClr val="FFFFFF"/>
                </a:solidFill>
                <a:latin typeface="Arial MT"/>
                <a:cs typeface="Arial MT"/>
              </a:rPr>
              <a:t>FULL</a:t>
            </a:r>
            <a:r>
              <a:rPr sz="1271" spc="-24">
                <a:solidFill>
                  <a:srgbClr val="FFFFFF"/>
                </a:solidFill>
                <a:latin typeface="Arial MT"/>
                <a:cs typeface="Arial MT"/>
              </a:rPr>
              <a:t> </a:t>
            </a:r>
            <a:r>
              <a:rPr sz="1271" spc="-30">
                <a:solidFill>
                  <a:srgbClr val="FFFFFF"/>
                </a:solidFill>
                <a:latin typeface="Arial MT"/>
                <a:cs typeface="Arial MT"/>
              </a:rPr>
              <a:t>SV</a:t>
            </a:r>
            <a:endParaRPr sz="1271">
              <a:latin typeface="Arial MT"/>
              <a:cs typeface="Arial MT"/>
            </a:endParaRPr>
          </a:p>
        </p:txBody>
      </p:sp>
      <p:sp>
        <p:nvSpPr>
          <p:cNvPr id="12" name="object 12"/>
          <p:cNvSpPr txBox="1"/>
          <p:nvPr/>
        </p:nvSpPr>
        <p:spPr>
          <a:xfrm>
            <a:off x="9003571" y="2724310"/>
            <a:ext cx="822652" cy="142917"/>
          </a:xfrm>
          <a:prstGeom prst="rect">
            <a:avLst/>
          </a:prstGeom>
        </p:spPr>
        <p:txBody>
          <a:bodyPr vert="horz" wrap="square" lIns="0" tIns="20759" rIns="0" bIns="0" rtlCol="0">
            <a:spAutoFit/>
          </a:bodyPr>
          <a:lstStyle/>
          <a:p>
            <a:pPr marL="15377">
              <a:lnSpc>
                <a:spcPct val="100000"/>
              </a:lnSpc>
              <a:spcBef>
                <a:spcPts val="163"/>
              </a:spcBef>
            </a:pPr>
            <a:r>
              <a:rPr sz="1514" spc="-115">
                <a:solidFill>
                  <a:srgbClr val="FFFFFF"/>
                </a:solidFill>
                <a:latin typeface="Lucida Sans Unicode"/>
                <a:cs typeface="Lucida Sans Unicode"/>
              </a:rPr>
              <a:t>£410,661</a:t>
            </a:r>
            <a:endParaRPr sz="1514">
              <a:latin typeface="Lucida Sans Unicode"/>
              <a:cs typeface="Lucida Sans Unicode"/>
            </a:endParaRPr>
          </a:p>
        </p:txBody>
      </p:sp>
      <p:grpSp>
        <p:nvGrpSpPr>
          <p:cNvPr id="13" name="object 13">
            <a:extLst>
              <a:ext uri="{C183D7F6-B498-43B3-948B-1728B52AA6E4}">
                <adec:decorative xmlns:adec="http://schemas.microsoft.com/office/drawing/2017/decorative" val="1"/>
              </a:ext>
            </a:extLst>
          </p:cNvPr>
          <p:cNvGrpSpPr/>
          <p:nvPr/>
        </p:nvGrpSpPr>
        <p:grpSpPr>
          <a:xfrm>
            <a:off x="1738464" y="3234613"/>
            <a:ext cx="2906193" cy="2534077"/>
            <a:chOff x="407848" y="2671551"/>
            <a:chExt cx="2400300" cy="2092960"/>
          </a:xfrm>
        </p:grpSpPr>
        <p:sp>
          <p:nvSpPr>
            <p:cNvPr id="14" name="object 14"/>
            <p:cNvSpPr/>
            <p:nvPr/>
          </p:nvSpPr>
          <p:spPr>
            <a:xfrm>
              <a:off x="407848" y="2671551"/>
              <a:ext cx="2400300" cy="2092960"/>
            </a:xfrm>
            <a:custGeom>
              <a:avLst/>
              <a:gdLst/>
              <a:ahLst/>
              <a:cxnLst/>
              <a:rect l="l" t="t" r="r" b="b"/>
              <a:pathLst>
                <a:path w="2400300" h="2092960">
                  <a:moveTo>
                    <a:pt x="2400289" y="2092730"/>
                  </a:moveTo>
                  <a:lnTo>
                    <a:pt x="0" y="2092730"/>
                  </a:lnTo>
                  <a:lnTo>
                    <a:pt x="0" y="52194"/>
                  </a:lnTo>
                  <a:lnTo>
                    <a:pt x="1526" y="44518"/>
                  </a:lnTo>
                  <a:lnTo>
                    <a:pt x="23267" y="11981"/>
                  </a:lnTo>
                  <a:lnTo>
                    <a:pt x="52194" y="0"/>
                  </a:lnTo>
                  <a:lnTo>
                    <a:pt x="2400289" y="0"/>
                  </a:lnTo>
                  <a:lnTo>
                    <a:pt x="2400289" y="2092730"/>
                  </a:lnTo>
                  <a:close/>
                </a:path>
              </a:pathLst>
            </a:custGeom>
            <a:solidFill>
              <a:srgbClr val="FFFFFF"/>
            </a:solidFill>
          </p:spPr>
          <p:txBody>
            <a:bodyPr wrap="square" lIns="0" tIns="0" rIns="0" bIns="0" rtlCol="0"/>
            <a:lstStyle/>
            <a:p>
              <a:endParaRPr/>
            </a:p>
          </p:txBody>
        </p:sp>
        <p:sp>
          <p:nvSpPr>
            <p:cNvPr id="15" name="object 15"/>
            <p:cNvSpPr/>
            <p:nvPr/>
          </p:nvSpPr>
          <p:spPr>
            <a:xfrm>
              <a:off x="915987" y="3045980"/>
              <a:ext cx="1825625" cy="1150620"/>
            </a:xfrm>
            <a:custGeom>
              <a:avLst/>
              <a:gdLst/>
              <a:ahLst/>
              <a:cxnLst/>
              <a:rect l="l" t="t" r="r" b="b"/>
              <a:pathLst>
                <a:path w="1825625" h="1150620">
                  <a:moveTo>
                    <a:pt x="1825282" y="1143304"/>
                  </a:moveTo>
                  <a:lnTo>
                    <a:pt x="0" y="1143304"/>
                  </a:lnTo>
                  <a:lnTo>
                    <a:pt x="0" y="1149997"/>
                  </a:lnTo>
                  <a:lnTo>
                    <a:pt x="1825282" y="1149997"/>
                  </a:lnTo>
                  <a:lnTo>
                    <a:pt x="1825282" y="1143304"/>
                  </a:lnTo>
                  <a:close/>
                </a:path>
                <a:path w="1825625" h="1150620">
                  <a:moveTo>
                    <a:pt x="1825282" y="762203"/>
                  </a:moveTo>
                  <a:lnTo>
                    <a:pt x="0" y="762203"/>
                  </a:lnTo>
                  <a:lnTo>
                    <a:pt x="0" y="768896"/>
                  </a:lnTo>
                  <a:lnTo>
                    <a:pt x="1825282" y="768896"/>
                  </a:lnTo>
                  <a:lnTo>
                    <a:pt x="1825282" y="762203"/>
                  </a:lnTo>
                  <a:close/>
                </a:path>
                <a:path w="1825625" h="1150620">
                  <a:moveTo>
                    <a:pt x="1825282" y="381101"/>
                  </a:moveTo>
                  <a:lnTo>
                    <a:pt x="0" y="381101"/>
                  </a:lnTo>
                  <a:lnTo>
                    <a:pt x="0" y="387781"/>
                  </a:lnTo>
                  <a:lnTo>
                    <a:pt x="1825282" y="387781"/>
                  </a:lnTo>
                  <a:lnTo>
                    <a:pt x="1825282" y="381101"/>
                  </a:lnTo>
                  <a:close/>
                </a:path>
                <a:path w="1825625" h="1150620">
                  <a:moveTo>
                    <a:pt x="1825282" y="0"/>
                  </a:moveTo>
                  <a:lnTo>
                    <a:pt x="0" y="0"/>
                  </a:lnTo>
                  <a:lnTo>
                    <a:pt x="0" y="6680"/>
                  </a:lnTo>
                  <a:lnTo>
                    <a:pt x="1825282" y="6680"/>
                  </a:lnTo>
                  <a:lnTo>
                    <a:pt x="1825282" y="0"/>
                  </a:lnTo>
                  <a:close/>
                </a:path>
              </a:pathLst>
            </a:custGeom>
            <a:solidFill>
              <a:srgbClr val="E6E6E6"/>
            </a:solidFill>
          </p:spPr>
          <p:txBody>
            <a:bodyPr wrap="square" lIns="0" tIns="0" rIns="0" bIns="0" rtlCol="0"/>
            <a:lstStyle/>
            <a:p>
              <a:endParaRPr/>
            </a:p>
          </p:txBody>
        </p:sp>
        <p:sp>
          <p:nvSpPr>
            <p:cNvPr id="16" name="object 16"/>
            <p:cNvSpPr/>
            <p:nvPr/>
          </p:nvSpPr>
          <p:spPr>
            <a:xfrm>
              <a:off x="915987" y="4189283"/>
              <a:ext cx="1825625" cy="6985"/>
            </a:xfrm>
            <a:custGeom>
              <a:avLst/>
              <a:gdLst/>
              <a:ahLst/>
              <a:cxnLst/>
              <a:rect l="l" t="t" r="r" b="b"/>
              <a:pathLst>
                <a:path w="1825625" h="6985">
                  <a:moveTo>
                    <a:pt x="1825289" y="6686"/>
                  </a:moveTo>
                  <a:lnTo>
                    <a:pt x="0" y="6686"/>
                  </a:lnTo>
                  <a:lnTo>
                    <a:pt x="0" y="0"/>
                  </a:lnTo>
                  <a:lnTo>
                    <a:pt x="1825289" y="0"/>
                  </a:lnTo>
                  <a:lnTo>
                    <a:pt x="1825289" y="6686"/>
                  </a:lnTo>
                  <a:close/>
                </a:path>
              </a:pathLst>
            </a:custGeom>
            <a:solidFill>
              <a:srgbClr val="333333"/>
            </a:solidFill>
          </p:spPr>
          <p:txBody>
            <a:bodyPr wrap="square" lIns="0" tIns="0" rIns="0" bIns="0" rtlCol="0"/>
            <a:lstStyle/>
            <a:p>
              <a:endParaRPr/>
            </a:p>
          </p:txBody>
        </p:sp>
      </p:grpSp>
      <p:sp>
        <p:nvSpPr>
          <p:cNvPr id="17" name="object 17">
            <a:extLst>
              <a:ext uri="{C183D7F6-B498-43B3-948B-1728B52AA6E4}">
                <adec:decorative xmlns:adec="http://schemas.microsoft.com/office/drawing/2017/decorative" val="1"/>
              </a:ext>
            </a:extLst>
          </p:cNvPr>
          <p:cNvSpPr txBox="1"/>
          <p:nvPr/>
        </p:nvSpPr>
        <p:spPr>
          <a:xfrm>
            <a:off x="1844306" y="4331698"/>
            <a:ext cx="64120" cy="96873"/>
          </a:xfrm>
          <a:prstGeom prst="rect">
            <a:avLst/>
          </a:prstGeom>
        </p:spPr>
        <p:txBody>
          <a:bodyPr vert="vert270" wrap="square" lIns="0" tIns="0" rIns="0" bIns="0" rtlCol="0">
            <a:spAutoFit/>
          </a:bodyPr>
          <a:lstStyle/>
          <a:p>
            <a:pPr marL="15377">
              <a:lnSpc>
                <a:spcPts val="908"/>
              </a:lnSpc>
            </a:pPr>
            <a:r>
              <a:rPr sz="908" spc="-61">
                <a:solidFill>
                  <a:srgbClr val="666666"/>
                </a:solidFill>
                <a:latin typeface="Arial MT"/>
                <a:cs typeface="Arial MT"/>
              </a:rPr>
              <a:t>£</a:t>
            </a:r>
            <a:endParaRPr sz="908">
              <a:latin typeface="Arial MT"/>
              <a:cs typeface="Arial MT"/>
            </a:endParaRPr>
          </a:p>
        </p:txBody>
      </p:sp>
      <p:pic>
        <p:nvPicPr>
          <p:cNvPr id="18" name="object 18">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2394176" y="5476986"/>
            <a:ext cx="97142" cy="97142"/>
          </a:xfrm>
          <a:prstGeom prst="rect">
            <a:avLst/>
          </a:prstGeom>
        </p:spPr>
      </p:pic>
      <p:pic>
        <p:nvPicPr>
          <p:cNvPr id="19" name="object 19">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3321204" y="5476986"/>
            <a:ext cx="97142" cy="97142"/>
          </a:xfrm>
          <a:prstGeom prst="rect">
            <a:avLst/>
          </a:prstGeom>
        </p:spPr>
      </p:pic>
      <p:pic>
        <p:nvPicPr>
          <p:cNvPr id="20" name="object 20">
            <a:extLs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4149143" y="6022621"/>
            <a:ext cx="73039" cy="42286"/>
          </a:xfrm>
          <a:prstGeom prst="rect">
            <a:avLst/>
          </a:prstGeom>
        </p:spPr>
      </p:pic>
      <p:sp>
        <p:nvSpPr>
          <p:cNvPr id="21" name="object 21">
            <a:extLst>
              <a:ext uri="{C183D7F6-B498-43B3-948B-1728B52AA6E4}">
                <adec:decorative xmlns:adec="http://schemas.microsoft.com/office/drawing/2017/decorative" val="1"/>
              </a:ext>
            </a:extLst>
          </p:cNvPr>
          <p:cNvSpPr/>
          <p:nvPr/>
        </p:nvSpPr>
        <p:spPr>
          <a:xfrm>
            <a:off x="2952745" y="6156984"/>
            <a:ext cx="550484" cy="154536"/>
          </a:xfrm>
          <a:custGeom>
            <a:avLst/>
            <a:gdLst/>
            <a:ahLst/>
            <a:cxnLst/>
            <a:rect l="l" t="t" r="r" b="b"/>
            <a:pathLst>
              <a:path w="454660" h="127635">
                <a:moveTo>
                  <a:pt x="431453" y="127034"/>
                </a:moveTo>
                <a:lnTo>
                  <a:pt x="23197" y="127034"/>
                </a:lnTo>
                <a:lnTo>
                  <a:pt x="19786" y="126355"/>
                </a:lnTo>
                <a:lnTo>
                  <a:pt x="0" y="103837"/>
                </a:lnTo>
                <a:lnTo>
                  <a:pt x="0" y="100290"/>
                </a:lnTo>
                <a:lnTo>
                  <a:pt x="0" y="23197"/>
                </a:lnTo>
                <a:lnTo>
                  <a:pt x="23197" y="0"/>
                </a:lnTo>
                <a:lnTo>
                  <a:pt x="431453" y="0"/>
                </a:lnTo>
                <a:lnTo>
                  <a:pt x="454650" y="23197"/>
                </a:lnTo>
                <a:lnTo>
                  <a:pt x="454650" y="103837"/>
                </a:lnTo>
                <a:lnTo>
                  <a:pt x="434864" y="126355"/>
                </a:lnTo>
                <a:lnTo>
                  <a:pt x="431453" y="127034"/>
                </a:lnTo>
                <a:close/>
              </a:path>
            </a:pathLst>
          </a:custGeom>
          <a:solidFill>
            <a:srgbClr val="1CC8B6"/>
          </a:solidFill>
        </p:spPr>
        <p:txBody>
          <a:bodyPr wrap="square" lIns="0" tIns="0" rIns="0" bIns="0" rtlCol="0"/>
          <a:lstStyle/>
          <a:p>
            <a:endParaRPr/>
          </a:p>
        </p:txBody>
      </p:sp>
      <p:grpSp>
        <p:nvGrpSpPr>
          <p:cNvPr id="22" name="object 22">
            <a:extLst>
              <a:ext uri="{C183D7F6-B498-43B3-948B-1728B52AA6E4}">
                <adec:decorative xmlns:adec="http://schemas.microsoft.com/office/drawing/2017/decorative" val="1"/>
              </a:ext>
            </a:extLst>
          </p:cNvPr>
          <p:cNvGrpSpPr/>
          <p:nvPr/>
        </p:nvGrpSpPr>
        <p:grpSpPr>
          <a:xfrm>
            <a:off x="2928460" y="3234613"/>
            <a:ext cx="7536880" cy="2534077"/>
            <a:chOff x="1390696" y="2671551"/>
            <a:chExt cx="6224905" cy="2092960"/>
          </a:xfrm>
        </p:grpSpPr>
        <p:sp>
          <p:nvSpPr>
            <p:cNvPr id="23" name="object 23"/>
            <p:cNvSpPr/>
            <p:nvPr/>
          </p:nvSpPr>
          <p:spPr>
            <a:xfrm>
              <a:off x="1390696" y="3861667"/>
              <a:ext cx="334645" cy="327660"/>
            </a:xfrm>
            <a:custGeom>
              <a:avLst/>
              <a:gdLst/>
              <a:ahLst/>
              <a:cxnLst/>
              <a:rect l="l" t="t" r="r" b="b"/>
              <a:pathLst>
                <a:path w="334644" h="327660">
                  <a:moveTo>
                    <a:pt x="334302" y="327616"/>
                  </a:moveTo>
                  <a:lnTo>
                    <a:pt x="0" y="327616"/>
                  </a:lnTo>
                  <a:lnTo>
                    <a:pt x="0" y="17398"/>
                  </a:lnTo>
                  <a:lnTo>
                    <a:pt x="20058" y="0"/>
                  </a:lnTo>
                  <a:lnTo>
                    <a:pt x="316903" y="0"/>
                  </a:lnTo>
                  <a:lnTo>
                    <a:pt x="334302" y="327616"/>
                  </a:lnTo>
                  <a:close/>
                </a:path>
              </a:pathLst>
            </a:custGeom>
            <a:solidFill>
              <a:srgbClr val="93E1D5"/>
            </a:solidFill>
          </p:spPr>
          <p:txBody>
            <a:bodyPr wrap="square" lIns="0" tIns="0" rIns="0" bIns="0" rtlCol="0"/>
            <a:lstStyle/>
            <a:p>
              <a:endParaRPr/>
            </a:p>
          </p:txBody>
        </p:sp>
        <p:sp>
          <p:nvSpPr>
            <p:cNvPr id="24" name="object 24"/>
            <p:cNvSpPr/>
            <p:nvPr/>
          </p:nvSpPr>
          <p:spPr>
            <a:xfrm>
              <a:off x="1938952" y="3112830"/>
              <a:ext cx="334645" cy="1076960"/>
            </a:xfrm>
            <a:custGeom>
              <a:avLst/>
              <a:gdLst/>
              <a:ahLst/>
              <a:cxnLst/>
              <a:rect l="l" t="t" r="r" b="b"/>
              <a:pathLst>
                <a:path w="334644" h="1076960">
                  <a:moveTo>
                    <a:pt x="334302" y="1076452"/>
                  </a:moveTo>
                  <a:lnTo>
                    <a:pt x="0" y="1076452"/>
                  </a:lnTo>
                  <a:lnTo>
                    <a:pt x="0" y="17398"/>
                  </a:lnTo>
                  <a:lnTo>
                    <a:pt x="20058" y="0"/>
                  </a:lnTo>
                  <a:lnTo>
                    <a:pt x="316903" y="0"/>
                  </a:lnTo>
                  <a:lnTo>
                    <a:pt x="334302" y="1076452"/>
                  </a:lnTo>
                  <a:close/>
                </a:path>
              </a:pathLst>
            </a:custGeom>
            <a:solidFill>
              <a:srgbClr val="2B89B9"/>
            </a:solidFill>
          </p:spPr>
          <p:txBody>
            <a:bodyPr wrap="square" lIns="0" tIns="0" rIns="0" bIns="0" rtlCol="0"/>
            <a:lstStyle/>
            <a:p>
              <a:endParaRPr/>
            </a:p>
          </p:txBody>
        </p:sp>
        <p:sp>
          <p:nvSpPr>
            <p:cNvPr id="25" name="object 25"/>
            <p:cNvSpPr/>
            <p:nvPr/>
          </p:nvSpPr>
          <p:spPr>
            <a:xfrm>
              <a:off x="1413143" y="3768258"/>
              <a:ext cx="285750" cy="65405"/>
            </a:xfrm>
            <a:custGeom>
              <a:avLst/>
              <a:gdLst/>
              <a:ahLst/>
              <a:cxnLst/>
              <a:rect l="l" t="t" r="r" b="b"/>
              <a:pathLst>
                <a:path w="285750" h="65404">
                  <a:moveTo>
                    <a:pt x="7513" y="52012"/>
                  </a:moveTo>
                  <a:lnTo>
                    <a:pt x="7513" y="21444"/>
                  </a:lnTo>
                  <a:lnTo>
                    <a:pt x="7513" y="16984"/>
                  </a:lnTo>
                  <a:lnTo>
                    <a:pt x="8470" y="13150"/>
                  </a:lnTo>
                  <a:lnTo>
                    <a:pt x="10384" y="9945"/>
                  </a:lnTo>
                  <a:lnTo>
                    <a:pt x="12297" y="6740"/>
                  </a:lnTo>
                  <a:lnTo>
                    <a:pt x="15070" y="4284"/>
                  </a:lnTo>
                  <a:lnTo>
                    <a:pt x="18702" y="2577"/>
                  </a:lnTo>
                  <a:lnTo>
                    <a:pt x="22334" y="859"/>
                  </a:lnTo>
                  <a:lnTo>
                    <a:pt x="26716" y="0"/>
                  </a:lnTo>
                  <a:lnTo>
                    <a:pt x="31847" y="0"/>
                  </a:lnTo>
                  <a:lnTo>
                    <a:pt x="34906" y="0"/>
                  </a:lnTo>
                  <a:lnTo>
                    <a:pt x="37685" y="286"/>
                  </a:lnTo>
                  <a:lnTo>
                    <a:pt x="40184" y="859"/>
                  </a:lnTo>
                  <a:lnTo>
                    <a:pt x="42694" y="1432"/>
                  </a:lnTo>
                  <a:lnTo>
                    <a:pt x="44925" y="2291"/>
                  </a:lnTo>
                  <a:lnTo>
                    <a:pt x="46875" y="3437"/>
                  </a:lnTo>
                  <a:lnTo>
                    <a:pt x="43182" y="13016"/>
                  </a:lnTo>
                  <a:lnTo>
                    <a:pt x="41585" y="12005"/>
                  </a:lnTo>
                  <a:lnTo>
                    <a:pt x="39824" y="11298"/>
                  </a:lnTo>
                  <a:lnTo>
                    <a:pt x="37898" y="10896"/>
                  </a:lnTo>
                  <a:lnTo>
                    <a:pt x="35973" y="10481"/>
                  </a:lnTo>
                  <a:lnTo>
                    <a:pt x="33986" y="10274"/>
                  </a:lnTo>
                  <a:lnTo>
                    <a:pt x="31938" y="10274"/>
                  </a:lnTo>
                  <a:lnTo>
                    <a:pt x="27965" y="10274"/>
                  </a:lnTo>
                  <a:lnTo>
                    <a:pt x="24924" y="11194"/>
                  </a:lnTo>
                  <a:lnTo>
                    <a:pt x="22816" y="13035"/>
                  </a:lnTo>
                  <a:lnTo>
                    <a:pt x="20719" y="14875"/>
                  </a:lnTo>
                  <a:lnTo>
                    <a:pt x="19671" y="17611"/>
                  </a:lnTo>
                  <a:lnTo>
                    <a:pt x="19671" y="21243"/>
                  </a:lnTo>
                  <a:lnTo>
                    <a:pt x="19671" y="52012"/>
                  </a:lnTo>
                  <a:lnTo>
                    <a:pt x="7513" y="52012"/>
                  </a:lnTo>
                </a:path>
                <a:path w="285750" h="65404">
                  <a:moveTo>
                    <a:pt x="0" y="53292"/>
                  </a:moveTo>
                  <a:lnTo>
                    <a:pt x="0" y="43529"/>
                  </a:lnTo>
                  <a:lnTo>
                    <a:pt x="45412" y="43529"/>
                  </a:lnTo>
                  <a:lnTo>
                    <a:pt x="45412" y="53292"/>
                  </a:lnTo>
                  <a:lnTo>
                    <a:pt x="0" y="53292"/>
                  </a:lnTo>
                </a:path>
                <a:path w="285750" h="65404">
                  <a:moveTo>
                    <a:pt x="0" y="30714"/>
                  </a:moveTo>
                  <a:lnTo>
                    <a:pt x="0" y="23455"/>
                  </a:lnTo>
                  <a:lnTo>
                    <a:pt x="37642" y="23455"/>
                  </a:lnTo>
                  <a:lnTo>
                    <a:pt x="37642" y="30714"/>
                  </a:lnTo>
                  <a:lnTo>
                    <a:pt x="0" y="30714"/>
                  </a:lnTo>
                </a:path>
                <a:path w="285750" h="65404">
                  <a:moveTo>
                    <a:pt x="48799" y="42268"/>
                  </a:moveTo>
                  <a:lnTo>
                    <a:pt x="48799" y="34151"/>
                  </a:lnTo>
                  <a:lnTo>
                    <a:pt x="73534" y="877"/>
                  </a:lnTo>
                  <a:lnTo>
                    <a:pt x="86277" y="877"/>
                  </a:lnTo>
                  <a:lnTo>
                    <a:pt x="62108" y="34151"/>
                  </a:lnTo>
                  <a:lnTo>
                    <a:pt x="56166" y="32359"/>
                  </a:lnTo>
                  <a:lnTo>
                    <a:pt x="97429" y="32359"/>
                  </a:lnTo>
                  <a:lnTo>
                    <a:pt x="97429" y="42268"/>
                  </a:lnTo>
                  <a:lnTo>
                    <a:pt x="48799" y="42268"/>
                  </a:lnTo>
                </a:path>
                <a:path w="285750" h="65404">
                  <a:moveTo>
                    <a:pt x="77081" y="53292"/>
                  </a:moveTo>
                  <a:lnTo>
                    <a:pt x="77081" y="42268"/>
                  </a:lnTo>
                  <a:lnTo>
                    <a:pt x="77410" y="32359"/>
                  </a:lnTo>
                  <a:lnTo>
                    <a:pt x="77410" y="22596"/>
                  </a:lnTo>
                  <a:lnTo>
                    <a:pt x="88891" y="22596"/>
                  </a:lnTo>
                  <a:lnTo>
                    <a:pt x="88891" y="53292"/>
                  </a:lnTo>
                  <a:lnTo>
                    <a:pt x="77081" y="53292"/>
                  </a:lnTo>
                </a:path>
                <a:path w="285750" h="65404">
                  <a:moveTo>
                    <a:pt x="118114" y="54169"/>
                  </a:moveTo>
                  <a:lnTo>
                    <a:pt x="114457" y="54169"/>
                  </a:lnTo>
                  <a:lnTo>
                    <a:pt x="110837" y="53682"/>
                  </a:lnTo>
                  <a:lnTo>
                    <a:pt x="107254" y="52707"/>
                  </a:lnTo>
                  <a:lnTo>
                    <a:pt x="103683" y="51720"/>
                  </a:lnTo>
                  <a:lnTo>
                    <a:pt x="100636" y="50336"/>
                  </a:lnTo>
                  <a:lnTo>
                    <a:pt x="98113" y="48557"/>
                  </a:lnTo>
                  <a:lnTo>
                    <a:pt x="102848" y="39270"/>
                  </a:lnTo>
                  <a:lnTo>
                    <a:pt x="104847" y="40744"/>
                  </a:lnTo>
                  <a:lnTo>
                    <a:pt x="107163" y="41908"/>
                  </a:lnTo>
                  <a:lnTo>
                    <a:pt x="109795" y="42761"/>
                  </a:lnTo>
                  <a:lnTo>
                    <a:pt x="112440" y="43615"/>
                  </a:lnTo>
                  <a:lnTo>
                    <a:pt x="115115" y="44041"/>
                  </a:lnTo>
                  <a:lnTo>
                    <a:pt x="117821" y="44041"/>
                  </a:lnTo>
                  <a:lnTo>
                    <a:pt x="120844" y="44041"/>
                  </a:lnTo>
                  <a:lnTo>
                    <a:pt x="123233" y="43444"/>
                  </a:lnTo>
                  <a:lnTo>
                    <a:pt x="124988" y="42250"/>
                  </a:lnTo>
                  <a:lnTo>
                    <a:pt x="126743" y="41043"/>
                  </a:lnTo>
                  <a:lnTo>
                    <a:pt x="127620" y="39391"/>
                  </a:lnTo>
                  <a:lnTo>
                    <a:pt x="127620" y="37295"/>
                  </a:lnTo>
                  <a:lnTo>
                    <a:pt x="127620" y="35296"/>
                  </a:lnTo>
                  <a:lnTo>
                    <a:pt x="126846" y="33718"/>
                  </a:lnTo>
                  <a:lnTo>
                    <a:pt x="125299" y="32560"/>
                  </a:lnTo>
                  <a:lnTo>
                    <a:pt x="123751" y="31390"/>
                  </a:lnTo>
                  <a:lnTo>
                    <a:pt x="121246" y="30805"/>
                  </a:lnTo>
                  <a:lnTo>
                    <a:pt x="117785" y="30805"/>
                  </a:lnTo>
                  <a:lnTo>
                    <a:pt x="112318" y="30805"/>
                  </a:lnTo>
                  <a:lnTo>
                    <a:pt x="112318" y="22834"/>
                  </a:lnTo>
                  <a:lnTo>
                    <a:pt x="126871" y="6252"/>
                  </a:lnTo>
                  <a:lnTo>
                    <a:pt x="128260" y="10640"/>
                  </a:lnTo>
                  <a:lnTo>
                    <a:pt x="100727" y="10640"/>
                  </a:lnTo>
                  <a:lnTo>
                    <a:pt x="100727" y="877"/>
                  </a:lnTo>
                  <a:lnTo>
                    <a:pt x="137456" y="877"/>
                  </a:lnTo>
                  <a:lnTo>
                    <a:pt x="137456" y="8702"/>
                  </a:lnTo>
                  <a:lnTo>
                    <a:pt x="122922" y="25284"/>
                  </a:lnTo>
                  <a:lnTo>
                    <a:pt x="116797" y="21755"/>
                  </a:lnTo>
                  <a:lnTo>
                    <a:pt x="120271" y="21755"/>
                  </a:lnTo>
                  <a:lnTo>
                    <a:pt x="126743" y="21755"/>
                  </a:lnTo>
                  <a:lnTo>
                    <a:pt x="131624" y="23206"/>
                  </a:lnTo>
                  <a:lnTo>
                    <a:pt x="134915" y="26106"/>
                  </a:lnTo>
                  <a:lnTo>
                    <a:pt x="138206" y="29007"/>
                  </a:lnTo>
                  <a:lnTo>
                    <a:pt x="139851" y="32718"/>
                  </a:lnTo>
                  <a:lnTo>
                    <a:pt x="139851" y="37240"/>
                  </a:lnTo>
                  <a:lnTo>
                    <a:pt x="139851" y="40202"/>
                  </a:lnTo>
                  <a:lnTo>
                    <a:pt x="123099" y="54169"/>
                  </a:lnTo>
                  <a:lnTo>
                    <a:pt x="118114" y="54169"/>
                  </a:lnTo>
                </a:path>
                <a:path w="285750" h="65404">
                  <a:moveTo>
                    <a:pt x="146500" y="64828"/>
                  </a:moveTo>
                  <a:lnTo>
                    <a:pt x="151437" y="46857"/>
                  </a:lnTo>
                  <a:lnTo>
                    <a:pt x="153082" y="53621"/>
                  </a:lnTo>
                  <a:lnTo>
                    <a:pt x="150973" y="53621"/>
                  </a:lnTo>
                  <a:lnTo>
                    <a:pt x="149231" y="52987"/>
                  </a:lnTo>
                  <a:lnTo>
                    <a:pt x="147853" y="51720"/>
                  </a:lnTo>
                  <a:lnTo>
                    <a:pt x="146476" y="50452"/>
                  </a:lnTo>
                  <a:lnTo>
                    <a:pt x="145787" y="48734"/>
                  </a:lnTo>
                  <a:lnTo>
                    <a:pt x="145787" y="46564"/>
                  </a:lnTo>
                  <a:lnTo>
                    <a:pt x="145787" y="44370"/>
                  </a:lnTo>
                  <a:lnTo>
                    <a:pt x="146482" y="42615"/>
                  </a:lnTo>
                  <a:lnTo>
                    <a:pt x="147872" y="41299"/>
                  </a:lnTo>
                  <a:lnTo>
                    <a:pt x="149261" y="39983"/>
                  </a:lnTo>
                  <a:lnTo>
                    <a:pt x="150986" y="39324"/>
                  </a:lnTo>
                  <a:lnTo>
                    <a:pt x="153045" y="39324"/>
                  </a:lnTo>
                  <a:lnTo>
                    <a:pt x="155142" y="39324"/>
                  </a:lnTo>
                  <a:lnTo>
                    <a:pt x="156866" y="39995"/>
                  </a:lnTo>
                  <a:lnTo>
                    <a:pt x="158219" y="41335"/>
                  </a:lnTo>
                  <a:lnTo>
                    <a:pt x="159584" y="42664"/>
                  </a:lnTo>
                  <a:lnTo>
                    <a:pt x="160267" y="44407"/>
                  </a:lnTo>
                  <a:lnTo>
                    <a:pt x="160267" y="46564"/>
                  </a:lnTo>
                  <a:lnTo>
                    <a:pt x="160267" y="47186"/>
                  </a:lnTo>
                  <a:lnTo>
                    <a:pt x="160212" y="47813"/>
                  </a:lnTo>
                  <a:lnTo>
                    <a:pt x="160102" y="48447"/>
                  </a:lnTo>
                  <a:lnTo>
                    <a:pt x="159993" y="49081"/>
                  </a:lnTo>
                  <a:lnTo>
                    <a:pt x="158201" y="54078"/>
                  </a:lnTo>
                  <a:lnTo>
                    <a:pt x="153905" y="64828"/>
                  </a:lnTo>
                  <a:lnTo>
                    <a:pt x="146500" y="64828"/>
                  </a:lnTo>
                </a:path>
                <a:path w="285750" h="65404">
                  <a:moveTo>
                    <a:pt x="173182" y="53292"/>
                  </a:moveTo>
                  <a:lnTo>
                    <a:pt x="173182" y="5338"/>
                  </a:lnTo>
                  <a:lnTo>
                    <a:pt x="178447" y="10640"/>
                  </a:lnTo>
                  <a:lnTo>
                    <a:pt x="162706" y="10640"/>
                  </a:lnTo>
                  <a:lnTo>
                    <a:pt x="162706" y="877"/>
                  </a:lnTo>
                  <a:lnTo>
                    <a:pt x="185340" y="877"/>
                  </a:lnTo>
                  <a:lnTo>
                    <a:pt x="185340" y="53292"/>
                  </a:lnTo>
                  <a:lnTo>
                    <a:pt x="173182" y="53292"/>
                  </a:lnTo>
                </a:path>
                <a:path w="285750" h="65404">
                  <a:moveTo>
                    <a:pt x="217597" y="54169"/>
                  </a:moveTo>
                  <a:lnTo>
                    <a:pt x="213282" y="54169"/>
                  </a:lnTo>
                  <a:lnTo>
                    <a:pt x="209431" y="53115"/>
                  </a:lnTo>
                  <a:lnTo>
                    <a:pt x="195128" y="32840"/>
                  </a:lnTo>
                  <a:lnTo>
                    <a:pt x="195128" y="27075"/>
                  </a:lnTo>
                  <a:lnTo>
                    <a:pt x="195128" y="21323"/>
                  </a:lnTo>
                  <a:lnTo>
                    <a:pt x="206043" y="3181"/>
                  </a:lnTo>
                  <a:lnTo>
                    <a:pt x="209431" y="1060"/>
                  </a:lnTo>
                  <a:lnTo>
                    <a:pt x="213282" y="0"/>
                  </a:lnTo>
                  <a:lnTo>
                    <a:pt x="217597" y="0"/>
                  </a:lnTo>
                  <a:lnTo>
                    <a:pt x="221912" y="0"/>
                  </a:lnTo>
                  <a:lnTo>
                    <a:pt x="225763" y="1060"/>
                  </a:lnTo>
                  <a:lnTo>
                    <a:pt x="229151" y="3181"/>
                  </a:lnTo>
                  <a:lnTo>
                    <a:pt x="232540" y="5289"/>
                  </a:lnTo>
                  <a:lnTo>
                    <a:pt x="235203" y="8361"/>
                  </a:lnTo>
                  <a:lnTo>
                    <a:pt x="237141" y="12395"/>
                  </a:lnTo>
                  <a:lnTo>
                    <a:pt x="239091" y="16429"/>
                  </a:lnTo>
                  <a:lnTo>
                    <a:pt x="240066" y="21323"/>
                  </a:lnTo>
                  <a:lnTo>
                    <a:pt x="240066" y="27075"/>
                  </a:lnTo>
                  <a:lnTo>
                    <a:pt x="240066" y="32840"/>
                  </a:lnTo>
                  <a:lnTo>
                    <a:pt x="239091" y="37740"/>
                  </a:lnTo>
                  <a:lnTo>
                    <a:pt x="237141" y="41774"/>
                  </a:lnTo>
                  <a:lnTo>
                    <a:pt x="235203" y="45808"/>
                  </a:lnTo>
                  <a:lnTo>
                    <a:pt x="232540" y="48886"/>
                  </a:lnTo>
                  <a:lnTo>
                    <a:pt x="229151" y="51007"/>
                  </a:lnTo>
                  <a:lnTo>
                    <a:pt x="225763" y="53115"/>
                  </a:lnTo>
                  <a:lnTo>
                    <a:pt x="221912" y="54169"/>
                  </a:lnTo>
                  <a:lnTo>
                    <a:pt x="217597" y="54169"/>
                  </a:lnTo>
                </a:path>
                <a:path w="285750" h="65404">
                  <a:moveTo>
                    <a:pt x="217597" y="43950"/>
                  </a:moveTo>
                  <a:lnTo>
                    <a:pt x="219620" y="43950"/>
                  </a:lnTo>
                  <a:lnTo>
                    <a:pt x="221394" y="43371"/>
                  </a:lnTo>
                  <a:lnTo>
                    <a:pt x="222917" y="42213"/>
                  </a:lnTo>
                  <a:lnTo>
                    <a:pt x="224453" y="41055"/>
                  </a:lnTo>
                  <a:lnTo>
                    <a:pt x="225653" y="39233"/>
                  </a:lnTo>
                  <a:lnTo>
                    <a:pt x="226519" y="36747"/>
                  </a:lnTo>
                  <a:lnTo>
                    <a:pt x="227396" y="34248"/>
                  </a:lnTo>
                  <a:lnTo>
                    <a:pt x="227835" y="31024"/>
                  </a:lnTo>
                  <a:lnTo>
                    <a:pt x="227835" y="27075"/>
                  </a:lnTo>
                  <a:lnTo>
                    <a:pt x="227835" y="23114"/>
                  </a:lnTo>
                  <a:lnTo>
                    <a:pt x="227396" y="19897"/>
                  </a:lnTo>
                  <a:lnTo>
                    <a:pt x="226519" y="17422"/>
                  </a:lnTo>
                  <a:lnTo>
                    <a:pt x="225653" y="14936"/>
                  </a:lnTo>
                  <a:lnTo>
                    <a:pt x="224453" y="13114"/>
                  </a:lnTo>
                  <a:lnTo>
                    <a:pt x="222917" y="11956"/>
                  </a:lnTo>
                  <a:lnTo>
                    <a:pt x="221394" y="10798"/>
                  </a:lnTo>
                  <a:lnTo>
                    <a:pt x="219620" y="10219"/>
                  </a:lnTo>
                  <a:lnTo>
                    <a:pt x="217597" y="10219"/>
                  </a:lnTo>
                  <a:lnTo>
                    <a:pt x="215610" y="10219"/>
                  </a:lnTo>
                  <a:lnTo>
                    <a:pt x="207359" y="23114"/>
                  </a:lnTo>
                  <a:lnTo>
                    <a:pt x="207359" y="27075"/>
                  </a:lnTo>
                  <a:lnTo>
                    <a:pt x="207359" y="31024"/>
                  </a:lnTo>
                  <a:lnTo>
                    <a:pt x="212295" y="42213"/>
                  </a:lnTo>
                  <a:lnTo>
                    <a:pt x="213843" y="43371"/>
                  </a:lnTo>
                  <a:lnTo>
                    <a:pt x="215610" y="43950"/>
                  </a:lnTo>
                  <a:lnTo>
                    <a:pt x="217597" y="43950"/>
                  </a:lnTo>
                </a:path>
                <a:path w="285750" h="65404">
                  <a:moveTo>
                    <a:pt x="245795" y="53292"/>
                  </a:moveTo>
                  <a:lnTo>
                    <a:pt x="245795" y="45467"/>
                  </a:lnTo>
                  <a:lnTo>
                    <a:pt x="266052" y="26362"/>
                  </a:lnTo>
                  <a:lnTo>
                    <a:pt x="267612" y="24875"/>
                  </a:lnTo>
                  <a:lnTo>
                    <a:pt x="268776" y="23565"/>
                  </a:lnTo>
                  <a:lnTo>
                    <a:pt x="269544" y="22432"/>
                  </a:lnTo>
                  <a:lnTo>
                    <a:pt x="270324" y="21298"/>
                  </a:lnTo>
                  <a:lnTo>
                    <a:pt x="270842" y="20262"/>
                  </a:lnTo>
                  <a:lnTo>
                    <a:pt x="271098" y="19324"/>
                  </a:lnTo>
                  <a:lnTo>
                    <a:pt x="271354" y="18373"/>
                  </a:lnTo>
                  <a:lnTo>
                    <a:pt x="271482" y="17477"/>
                  </a:lnTo>
                  <a:lnTo>
                    <a:pt x="271482" y="16636"/>
                  </a:lnTo>
                  <a:lnTo>
                    <a:pt x="271482" y="14589"/>
                  </a:lnTo>
                  <a:lnTo>
                    <a:pt x="270781" y="12992"/>
                  </a:lnTo>
                  <a:lnTo>
                    <a:pt x="269379" y="11846"/>
                  </a:lnTo>
                  <a:lnTo>
                    <a:pt x="267978" y="10701"/>
                  </a:lnTo>
                  <a:lnTo>
                    <a:pt x="265900" y="10128"/>
                  </a:lnTo>
                  <a:lnTo>
                    <a:pt x="263145" y="10128"/>
                  </a:lnTo>
                  <a:lnTo>
                    <a:pt x="260902" y="10128"/>
                  </a:lnTo>
                  <a:lnTo>
                    <a:pt x="258849" y="10560"/>
                  </a:lnTo>
                  <a:lnTo>
                    <a:pt x="256984" y="11426"/>
                  </a:lnTo>
                  <a:lnTo>
                    <a:pt x="255119" y="12291"/>
                  </a:lnTo>
                  <a:lnTo>
                    <a:pt x="253547" y="13614"/>
                  </a:lnTo>
                  <a:lnTo>
                    <a:pt x="252267" y="15393"/>
                  </a:lnTo>
                  <a:lnTo>
                    <a:pt x="243455" y="9726"/>
                  </a:lnTo>
                  <a:lnTo>
                    <a:pt x="245442" y="6740"/>
                  </a:lnTo>
                  <a:lnTo>
                    <a:pt x="248227" y="4375"/>
                  </a:lnTo>
                  <a:lnTo>
                    <a:pt x="251810" y="2632"/>
                  </a:lnTo>
                  <a:lnTo>
                    <a:pt x="255393" y="877"/>
                  </a:lnTo>
                  <a:lnTo>
                    <a:pt x="259537" y="0"/>
                  </a:lnTo>
                  <a:lnTo>
                    <a:pt x="264242" y="0"/>
                  </a:lnTo>
                  <a:lnTo>
                    <a:pt x="268154" y="0"/>
                  </a:lnTo>
                  <a:lnTo>
                    <a:pt x="271567" y="627"/>
                  </a:lnTo>
                  <a:lnTo>
                    <a:pt x="274480" y="1883"/>
                  </a:lnTo>
                  <a:lnTo>
                    <a:pt x="277405" y="3138"/>
                  </a:lnTo>
                  <a:lnTo>
                    <a:pt x="279678" y="4923"/>
                  </a:lnTo>
                  <a:lnTo>
                    <a:pt x="281299" y="7239"/>
                  </a:lnTo>
                  <a:lnTo>
                    <a:pt x="282920" y="9543"/>
                  </a:lnTo>
                  <a:lnTo>
                    <a:pt x="283731" y="12279"/>
                  </a:lnTo>
                  <a:lnTo>
                    <a:pt x="283731" y="15448"/>
                  </a:lnTo>
                  <a:lnTo>
                    <a:pt x="283731" y="17142"/>
                  </a:lnTo>
                  <a:lnTo>
                    <a:pt x="283511" y="18830"/>
                  </a:lnTo>
                  <a:lnTo>
                    <a:pt x="283073" y="20512"/>
                  </a:lnTo>
                  <a:lnTo>
                    <a:pt x="282634" y="22194"/>
                  </a:lnTo>
                  <a:lnTo>
                    <a:pt x="281775" y="23967"/>
                  </a:lnTo>
                  <a:lnTo>
                    <a:pt x="280495" y="25832"/>
                  </a:lnTo>
                  <a:lnTo>
                    <a:pt x="279227" y="27685"/>
                  </a:lnTo>
                  <a:lnTo>
                    <a:pt x="277369" y="29757"/>
                  </a:lnTo>
                  <a:lnTo>
                    <a:pt x="274919" y="32048"/>
                  </a:lnTo>
                  <a:lnTo>
                    <a:pt x="258154" y="47807"/>
                  </a:lnTo>
                  <a:lnTo>
                    <a:pt x="255887" y="43383"/>
                  </a:lnTo>
                  <a:lnTo>
                    <a:pt x="285468" y="43383"/>
                  </a:lnTo>
                  <a:lnTo>
                    <a:pt x="285468" y="53292"/>
                  </a:lnTo>
                  <a:lnTo>
                    <a:pt x="245795" y="53292"/>
                  </a:lnTo>
                </a:path>
              </a:pathLst>
            </a:custGeom>
            <a:ln w="13372">
              <a:solidFill>
                <a:srgbClr val="FFFFFF"/>
              </a:solidFill>
            </a:ln>
          </p:spPr>
          <p:txBody>
            <a:bodyPr wrap="square" lIns="0" tIns="0" rIns="0" bIns="0" rtlCol="0"/>
            <a:lstStyle/>
            <a:p>
              <a:endParaRPr/>
            </a:p>
          </p:txBody>
        </p:sp>
        <p:sp>
          <p:nvSpPr>
            <p:cNvPr id="26" name="object 26"/>
            <p:cNvSpPr/>
            <p:nvPr/>
          </p:nvSpPr>
          <p:spPr>
            <a:xfrm>
              <a:off x="1940508" y="3166514"/>
              <a:ext cx="325755" cy="65405"/>
            </a:xfrm>
            <a:custGeom>
              <a:avLst/>
              <a:gdLst/>
              <a:ahLst/>
              <a:cxnLst/>
              <a:rect l="l" t="t" r="r" b="b"/>
              <a:pathLst>
                <a:path w="325755" h="65405">
                  <a:moveTo>
                    <a:pt x="7513" y="52012"/>
                  </a:moveTo>
                  <a:lnTo>
                    <a:pt x="7513" y="21444"/>
                  </a:lnTo>
                  <a:lnTo>
                    <a:pt x="7513" y="16984"/>
                  </a:lnTo>
                  <a:lnTo>
                    <a:pt x="8470" y="13150"/>
                  </a:lnTo>
                  <a:lnTo>
                    <a:pt x="10384" y="9945"/>
                  </a:lnTo>
                  <a:lnTo>
                    <a:pt x="12297" y="6740"/>
                  </a:lnTo>
                  <a:lnTo>
                    <a:pt x="15070" y="4284"/>
                  </a:lnTo>
                  <a:lnTo>
                    <a:pt x="18702" y="2577"/>
                  </a:lnTo>
                  <a:lnTo>
                    <a:pt x="22334" y="859"/>
                  </a:lnTo>
                  <a:lnTo>
                    <a:pt x="26716" y="0"/>
                  </a:lnTo>
                  <a:lnTo>
                    <a:pt x="31847" y="0"/>
                  </a:lnTo>
                  <a:lnTo>
                    <a:pt x="34906" y="0"/>
                  </a:lnTo>
                  <a:lnTo>
                    <a:pt x="37685" y="286"/>
                  </a:lnTo>
                  <a:lnTo>
                    <a:pt x="40184" y="859"/>
                  </a:lnTo>
                  <a:lnTo>
                    <a:pt x="42694" y="1432"/>
                  </a:lnTo>
                  <a:lnTo>
                    <a:pt x="44925" y="2291"/>
                  </a:lnTo>
                  <a:lnTo>
                    <a:pt x="46875" y="3437"/>
                  </a:lnTo>
                  <a:lnTo>
                    <a:pt x="43182" y="13016"/>
                  </a:lnTo>
                  <a:lnTo>
                    <a:pt x="41585" y="12005"/>
                  </a:lnTo>
                  <a:lnTo>
                    <a:pt x="39824" y="11298"/>
                  </a:lnTo>
                  <a:lnTo>
                    <a:pt x="37898" y="10896"/>
                  </a:lnTo>
                  <a:lnTo>
                    <a:pt x="35973" y="10481"/>
                  </a:lnTo>
                  <a:lnTo>
                    <a:pt x="33986" y="10274"/>
                  </a:lnTo>
                  <a:lnTo>
                    <a:pt x="31938" y="10274"/>
                  </a:lnTo>
                  <a:lnTo>
                    <a:pt x="27965" y="10274"/>
                  </a:lnTo>
                  <a:lnTo>
                    <a:pt x="24924" y="11194"/>
                  </a:lnTo>
                  <a:lnTo>
                    <a:pt x="22816" y="13035"/>
                  </a:lnTo>
                  <a:lnTo>
                    <a:pt x="20719" y="14875"/>
                  </a:lnTo>
                  <a:lnTo>
                    <a:pt x="19671" y="17611"/>
                  </a:lnTo>
                  <a:lnTo>
                    <a:pt x="19671" y="21243"/>
                  </a:lnTo>
                  <a:lnTo>
                    <a:pt x="19671" y="52012"/>
                  </a:lnTo>
                  <a:lnTo>
                    <a:pt x="7513" y="52012"/>
                  </a:lnTo>
                </a:path>
                <a:path w="325755" h="65405">
                  <a:moveTo>
                    <a:pt x="0" y="53292"/>
                  </a:moveTo>
                  <a:lnTo>
                    <a:pt x="0" y="43529"/>
                  </a:lnTo>
                  <a:lnTo>
                    <a:pt x="45412" y="43529"/>
                  </a:lnTo>
                  <a:lnTo>
                    <a:pt x="45412" y="53292"/>
                  </a:lnTo>
                  <a:lnTo>
                    <a:pt x="0" y="53292"/>
                  </a:lnTo>
                </a:path>
                <a:path w="325755" h="65405">
                  <a:moveTo>
                    <a:pt x="0" y="30714"/>
                  </a:moveTo>
                  <a:lnTo>
                    <a:pt x="0" y="23455"/>
                  </a:lnTo>
                  <a:lnTo>
                    <a:pt x="37642" y="23455"/>
                  </a:lnTo>
                  <a:lnTo>
                    <a:pt x="37642" y="30714"/>
                  </a:lnTo>
                  <a:lnTo>
                    <a:pt x="0" y="30714"/>
                  </a:lnTo>
                </a:path>
                <a:path w="325755" h="65405">
                  <a:moveTo>
                    <a:pt x="60393" y="53292"/>
                  </a:moveTo>
                  <a:lnTo>
                    <a:pt x="60393" y="5338"/>
                  </a:lnTo>
                  <a:lnTo>
                    <a:pt x="65659" y="10640"/>
                  </a:lnTo>
                  <a:lnTo>
                    <a:pt x="49918" y="10640"/>
                  </a:lnTo>
                  <a:lnTo>
                    <a:pt x="49918" y="877"/>
                  </a:lnTo>
                  <a:lnTo>
                    <a:pt x="72551" y="877"/>
                  </a:lnTo>
                  <a:lnTo>
                    <a:pt x="72551" y="53292"/>
                  </a:lnTo>
                  <a:lnTo>
                    <a:pt x="60393" y="53292"/>
                  </a:lnTo>
                </a:path>
                <a:path w="325755" h="65405">
                  <a:moveTo>
                    <a:pt x="81700" y="42268"/>
                  </a:moveTo>
                  <a:lnTo>
                    <a:pt x="81700" y="34151"/>
                  </a:lnTo>
                  <a:lnTo>
                    <a:pt x="106436" y="877"/>
                  </a:lnTo>
                  <a:lnTo>
                    <a:pt x="119178" y="877"/>
                  </a:lnTo>
                  <a:lnTo>
                    <a:pt x="95009" y="34151"/>
                  </a:lnTo>
                  <a:lnTo>
                    <a:pt x="89068" y="32359"/>
                  </a:lnTo>
                  <a:lnTo>
                    <a:pt x="130330" y="32359"/>
                  </a:lnTo>
                  <a:lnTo>
                    <a:pt x="130330" y="42268"/>
                  </a:lnTo>
                  <a:lnTo>
                    <a:pt x="81700" y="42268"/>
                  </a:lnTo>
                </a:path>
                <a:path w="325755" h="65405">
                  <a:moveTo>
                    <a:pt x="109982" y="53292"/>
                  </a:moveTo>
                  <a:lnTo>
                    <a:pt x="109982" y="42268"/>
                  </a:lnTo>
                  <a:lnTo>
                    <a:pt x="110311" y="32359"/>
                  </a:lnTo>
                  <a:lnTo>
                    <a:pt x="110311" y="22596"/>
                  </a:lnTo>
                  <a:lnTo>
                    <a:pt x="121793" y="22596"/>
                  </a:lnTo>
                  <a:lnTo>
                    <a:pt x="121793" y="53292"/>
                  </a:lnTo>
                  <a:lnTo>
                    <a:pt x="109982" y="53292"/>
                  </a:lnTo>
                </a:path>
                <a:path w="325755" h="65405">
                  <a:moveTo>
                    <a:pt x="140718" y="53292"/>
                  </a:moveTo>
                  <a:lnTo>
                    <a:pt x="140718" y="5338"/>
                  </a:lnTo>
                  <a:lnTo>
                    <a:pt x="145983" y="10640"/>
                  </a:lnTo>
                  <a:lnTo>
                    <a:pt x="130242" y="10640"/>
                  </a:lnTo>
                  <a:lnTo>
                    <a:pt x="130242" y="877"/>
                  </a:lnTo>
                  <a:lnTo>
                    <a:pt x="152875" y="877"/>
                  </a:lnTo>
                  <a:lnTo>
                    <a:pt x="152875" y="53292"/>
                  </a:lnTo>
                  <a:lnTo>
                    <a:pt x="140718" y="53292"/>
                  </a:lnTo>
                </a:path>
                <a:path w="325755" h="65405">
                  <a:moveTo>
                    <a:pt x="163066" y="64828"/>
                  </a:moveTo>
                  <a:lnTo>
                    <a:pt x="168002" y="46857"/>
                  </a:lnTo>
                  <a:lnTo>
                    <a:pt x="169648" y="53621"/>
                  </a:lnTo>
                  <a:lnTo>
                    <a:pt x="167539" y="53621"/>
                  </a:lnTo>
                  <a:lnTo>
                    <a:pt x="165796" y="52987"/>
                  </a:lnTo>
                  <a:lnTo>
                    <a:pt x="164419" y="51720"/>
                  </a:lnTo>
                  <a:lnTo>
                    <a:pt x="163042" y="50452"/>
                  </a:lnTo>
                  <a:lnTo>
                    <a:pt x="162353" y="48734"/>
                  </a:lnTo>
                  <a:lnTo>
                    <a:pt x="162353" y="46564"/>
                  </a:lnTo>
                  <a:lnTo>
                    <a:pt x="162353" y="44370"/>
                  </a:lnTo>
                  <a:lnTo>
                    <a:pt x="163048" y="42615"/>
                  </a:lnTo>
                  <a:lnTo>
                    <a:pt x="164437" y="41299"/>
                  </a:lnTo>
                  <a:lnTo>
                    <a:pt x="165827" y="39983"/>
                  </a:lnTo>
                  <a:lnTo>
                    <a:pt x="167551" y="39324"/>
                  </a:lnTo>
                  <a:lnTo>
                    <a:pt x="169611" y="39324"/>
                  </a:lnTo>
                  <a:lnTo>
                    <a:pt x="171708" y="39324"/>
                  </a:lnTo>
                  <a:lnTo>
                    <a:pt x="173432" y="39995"/>
                  </a:lnTo>
                  <a:lnTo>
                    <a:pt x="174785" y="41335"/>
                  </a:lnTo>
                  <a:lnTo>
                    <a:pt x="176150" y="42664"/>
                  </a:lnTo>
                  <a:lnTo>
                    <a:pt x="176833" y="44407"/>
                  </a:lnTo>
                  <a:lnTo>
                    <a:pt x="176833" y="46564"/>
                  </a:lnTo>
                  <a:lnTo>
                    <a:pt x="176833" y="47186"/>
                  </a:lnTo>
                  <a:lnTo>
                    <a:pt x="176778" y="47813"/>
                  </a:lnTo>
                  <a:lnTo>
                    <a:pt x="176668" y="48447"/>
                  </a:lnTo>
                  <a:lnTo>
                    <a:pt x="176558" y="49081"/>
                  </a:lnTo>
                  <a:lnTo>
                    <a:pt x="174767" y="54078"/>
                  </a:lnTo>
                  <a:lnTo>
                    <a:pt x="170471" y="64828"/>
                  </a:lnTo>
                  <a:lnTo>
                    <a:pt x="163066" y="64828"/>
                  </a:lnTo>
                </a:path>
                <a:path w="325755" h="65405">
                  <a:moveTo>
                    <a:pt x="205380" y="54169"/>
                  </a:moveTo>
                  <a:lnTo>
                    <a:pt x="200566" y="54169"/>
                  </a:lnTo>
                  <a:lnTo>
                    <a:pt x="196404" y="53182"/>
                  </a:lnTo>
                  <a:lnTo>
                    <a:pt x="181942" y="33858"/>
                  </a:lnTo>
                  <a:lnTo>
                    <a:pt x="181942" y="28227"/>
                  </a:lnTo>
                  <a:lnTo>
                    <a:pt x="181942" y="22182"/>
                  </a:lnTo>
                  <a:lnTo>
                    <a:pt x="183076" y="17063"/>
                  </a:lnTo>
                  <a:lnTo>
                    <a:pt x="185343" y="12870"/>
                  </a:lnTo>
                  <a:lnTo>
                    <a:pt x="187610" y="8665"/>
                  </a:lnTo>
                  <a:lnTo>
                    <a:pt x="190754" y="5472"/>
                  </a:lnTo>
                  <a:lnTo>
                    <a:pt x="194777" y="3290"/>
                  </a:lnTo>
                  <a:lnTo>
                    <a:pt x="198799" y="1096"/>
                  </a:lnTo>
                  <a:lnTo>
                    <a:pt x="203436" y="0"/>
                  </a:lnTo>
                  <a:lnTo>
                    <a:pt x="208689" y="0"/>
                  </a:lnTo>
                  <a:lnTo>
                    <a:pt x="211456" y="0"/>
                  </a:lnTo>
                  <a:lnTo>
                    <a:pt x="214113" y="304"/>
                  </a:lnTo>
                  <a:lnTo>
                    <a:pt x="216660" y="914"/>
                  </a:lnTo>
                  <a:lnTo>
                    <a:pt x="219220" y="1511"/>
                  </a:lnTo>
                  <a:lnTo>
                    <a:pt x="221408" y="2394"/>
                  </a:lnTo>
                  <a:lnTo>
                    <a:pt x="223224" y="3565"/>
                  </a:lnTo>
                  <a:lnTo>
                    <a:pt x="218763" y="12486"/>
                  </a:lnTo>
                  <a:lnTo>
                    <a:pt x="217300" y="11487"/>
                  </a:lnTo>
                  <a:lnTo>
                    <a:pt x="215746" y="10798"/>
                  </a:lnTo>
                  <a:lnTo>
                    <a:pt x="214101" y="10420"/>
                  </a:lnTo>
                  <a:lnTo>
                    <a:pt x="212455" y="10042"/>
                  </a:lnTo>
                  <a:lnTo>
                    <a:pt x="210731" y="9854"/>
                  </a:lnTo>
                  <a:lnTo>
                    <a:pt x="208927" y="9854"/>
                  </a:lnTo>
                  <a:lnTo>
                    <a:pt x="204417" y="9854"/>
                  </a:lnTo>
                  <a:lnTo>
                    <a:pt x="200828" y="11231"/>
                  </a:lnTo>
                  <a:lnTo>
                    <a:pt x="198159" y="13985"/>
                  </a:lnTo>
                  <a:lnTo>
                    <a:pt x="195502" y="16740"/>
                  </a:lnTo>
                  <a:lnTo>
                    <a:pt x="194173" y="20805"/>
                  </a:lnTo>
                  <a:lnTo>
                    <a:pt x="194173" y="26180"/>
                  </a:lnTo>
                  <a:lnTo>
                    <a:pt x="194173" y="27069"/>
                  </a:lnTo>
                  <a:lnTo>
                    <a:pt x="194630" y="32487"/>
                  </a:lnTo>
                  <a:lnTo>
                    <a:pt x="191303" y="29342"/>
                  </a:lnTo>
                  <a:lnTo>
                    <a:pt x="192217" y="27404"/>
                  </a:lnTo>
                  <a:lnTo>
                    <a:pt x="193430" y="25777"/>
                  </a:lnTo>
                  <a:lnTo>
                    <a:pt x="194941" y="24461"/>
                  </a:lnTo>
                  <a:lnTo>
                    <a:pt x="196452" y="23133"/>
                  </a:lnTo>
                  <a:lnTo>
                    <a:pt x="198244" y="22133"/>
                  </a:lnTo>
                  <a:lnTo>
                    <a:pt x="200316" y="21463"/>
                  </a:lnTo>
                  <a:lnTo>
                    <a:pt x="202388" y="20792"/>
                  </a:lnTo>
                  <a:lnTo>
                    <a:pt x="204679" y="20457"/>
                  </a:lnTo>
                  <a:lnTo>
                    <a:pt x="207190" y="20457"/>
                  </a:lnTo>
                  <a:lnTo>
                    <a:pt x="210566" y="20457"/>
                  </a:lnTo>
                  <a:lnTo>
                    <a:pt x="222785" y="28136"/>
                  </a:lnTo>
                  <a:lnTo>
                    <a:pt x="224394" y="30573"/>
                  </a:lnTo>
                  <a:lnTo>
                    <a:pt x="225198" y="33456"/>
                  </a:lnTo>
                  <a:lnTo>
                    <a:pt x="225198" y="36783"/>
                  </a:lnTo>
                  <a:lnTo>
                    <a:pt x="225198" y="40306"/>
                  </a:lnTo>
                  <a:lnTo>
                    <a:pt x="224314" y="43377"/>
                  </a:lnTo>
                  <a:lnTo>
                    <a:pt x="222547" y="45997"/>
                  </a:lnTo>
                  <a:lnTo>
                    <a:pt x="220792" y="48606"/>
                  </a:lnTo>
                  <a:lnTo>
                    <a:pt x="218415" y="50623"/>
                  </a:lnTo>
                  <a:lnTo>
                    <a:pt x="215417" y="52049"/>
                  </a:lnTo>
                  <a:lnTo>
                    <a:pt x="212431" y="53463"/>
                  </a:lnTo>
                  <a:lnTo>
                    <a:pt x="209085" y="54169"/>
                  </a:lnTo>
                  <a:lnTo>
                    <a:pt x="205380" y="54169"/>
                  </a:lnTo>
                </a:path>
                <a:path w="325755" h="65405">
                  <a:moveTo>
                    <a:pt x="204685" y="45138"/>
                  </a:moveTo>
                  <a:lnTo>
                    <a:pt x="206392" y="45138"/>
                  </a:lnTo>
                  <a:lnTo>
                    <a:pt x="207903" y="44821"/>
                  </a:lnTo>
                  <a:lnTo>
                    <a:pt x="209219" y="44187"/>
                  </a:lnTo>
                  <a:lnTo>
                    <a:pt x="210548" y="43541"/>
                  </a:lnTo>
                  <a:lnTo>
                    <a:pt x="211578" y="42633"/>
                  </a:lnTo>
                  <a:lnTo>
                    <a:pt x="212309" y="41463"/>
                  </a:lnTo>
                  <a:lnTo>
                    <a:pt x="213053" y="40293"/>
                  </a:lnTo>
                  <a:lnTo>
                    <a:pt x="213424" y="38916"/>
                  </a:lnTo>
                  <a:lnTo>
                    <a:pt x="213424" y="37332"/>
                  </a:lnTo>
                  <a:lnTo>
                    <a:pt x="213424" y="34931"/>
                  </a:lnTo>
                  <a:lnTo>
                    <a:pt x="212614" y="33023"/>
                  </a:lnTo>
                  <a:lnTo>
                    <a:pt x="210993" y="31609"/>
                  </a:lnTo>
                  <a:lnTo>
                    <a:pt x="209372" y="30196"/>
                  </a:lnTo>
                  <a:lnTo>
                    <a:pt x="207208" y="29489"/>
                  </a:lnTo>
                  <a:lnTo>
                    <a:pt x="204503" y="29489"/>
                  </a:lnTo>
                  <a:lnTo>
                    <a:pt x="202735" y="29489"/>
                  </a:lnTo>
                  <a:lnTo>
                    <a:pt x="201181" y="29830"/>
                  </a:lnTo>
                  <a:lnTo>
                    <a:pt x="199841" y="30512"/>
                  </a:lnTo>
                  <a:lnTo>
                    <a:pt x="198500" y="31183"/>
                  </a:lnTo>
                  <a:lnTo>
                    <a:pt x="197440" y="32109"/>
                  </a:lnTo>
                  <a:lnTo>
                    <a:pt x="196660" y="33291"/>
                  </a:lnTo>
                  <a:lnTo>
                    <a:pt x="195880" y="34461"/>
                  </a:lnTo>
                  <a:lnTo>
                    <a:pt x="195490" y="35820"/>
                  </a:lnTo>
                  <a:lnTo>
                    <a:pt x="195490" y="37368"/>
                  </a:lnTo>
                  <a:lnTo>
                    <a:pt x="195490" y="38831"/>
                  </a:lnTo>
                  <a:lnTo>
                    <a:pt x="202760" y="45138"/>
                  </a:lnTo>
                  <a:lnTo>
                    <a:pt x="204685" y="45138"/>
                  </a:lnTo>
                </a:path>
                <a:path w="325755" h="65405">
                  <a:moveTo>
                    <a:pt x="229619" y="42268"/>
                  </a:moveTo>
                  <a:lnTo>
                    <a:pt x="229619" y="34151"/>
                  </a:lnTo>
                  <a:lnTo>
                    <a:pt x="254355" y="877"/>
                  </a:lnTo>
                  <a:lnTo>
                    <a:pt x="267097" y="877"/>
                  </a:lnTo>
                  <a:lnTo>
                    <a:pt x="242928" y="34151"/>
                  </a:lnTo>
                  <a:lnTo>
                    <a:pt x="236987" y="32359"/>
                  </a:lnTo>
                  <a:lnTo>
                    <a:pt x="278250" y="32359"/>
                  </a:lnTo>
                  <a:lnTo>
                    <a:pt x="278250" y="42268"/>
                  </a:lnTo>
                  <a:lnTo>
                    <a:pt x="229619" y="42268"/>
                  </a:lnTo>
                </a:path>
                <a:path w="325755" h="65405">
                  <a:moveTo>
                    <a:pt x="257901" y="53292"/>
                  </a:moveTo>
                  <a:lnTo>
                    <a:pt x="257901" y="42268"/>
                  </a:lnTo>
                  <a:lnTo>
                    <a:pt x="258231" y="32359"/>
                  </a:lnTo>
                  <a:lnTo>
                    <a:pt x="258231" y="22596"/>
                  </a:lnTo>
                  <a:lnTo>
                    <a:pt x="269712" y="22596"/>
                  </a:lnTo>
                  <a:lnTo>
                    <a:pt x="269712" y="53292"/>
                  </a:lnTo>
                  <a:lnTo>
                    <a:pt x="257901" y="53292"/>
                  </a:lnTo>
                </a:path>
                <a:path w="325755" h="65405">
                  <a:moveTo>
                    <a:pt x="305903" y="54169"/>
                  </a:moveTo>
                  <a:lnTo>
                    <a:pt x="301088" y="54169"/>
                  </a:lnTo>
                  <a:lnTo>
                    <a:pt x="296926" y="53182"/>
                  </a:lnTo>
                  <a:lnTo>
                    <a:pt x="282465" y="33858"/>
                  </a:lnTo>
                  <a:lnTo>
                    <a:pt x="282465" y="28227"/>
                  </a:lnTo>
                  <a:lnTo>
                    <a:pt x="282465" y="22182"/>
                  </a:lnTo>
                  <a:lnTo>
                    <a:pt x="283598" y="17063"/>
                  </a:lnTo>
                  <a:lnTo>
                    <a:pt x="285865" y="12870"/>
                  </a:lnTo>
                  <a:lnTo>
                    <a:pt x="288132" y="8665"/>
                  </a:lnTo>
                  <a:lnTo>
                    <a:pt x="291277" y="5472"/>
                  </a:lnTo>
                  <a:lnTo>
                    <a:pt x="295299" y="3290"/>
                  </a:lnTo>
                  <a:lnTo>
                    <a:pt x="299321" y="1096"/>
                  </a:lnTo>
                  <a:lnTo>
                    <a:pt x="303959" y="0"/>
                  </a:lnTo>
                  <a:lnTo>
                    <a:pt x="309212" y="0"/>
                  </a:lnTo>
                  <a:lnTo>
                    <a:pt x="311978" y="0"/>
                  </a:lnTo>
                  <a:lnTo>
                    <a:pt x="314635" y="304"/>
                  </a:lnTo>
                  <a:lnTo>
                    <a:pt x="317183" y="914"/>
                  </a:lnTo>
                  <a:lnTo>
                    <a:pt x="319742" y="1511"/>
                  </a:lnTo>
                  <a:lnTo>
                    <a:pt x="321930" y="2394"/>
                  </a:lnTo>
                  <a:lnTo>
                    <a:pt x="323746" y="3565"/>
                  </a:lnTo>
                  <a:lnTo>
                    <a:pt x="319285" y="12486"/>
                  </a:lnTo>
                  <a:lnTo>
                    <a:pt x="317823" y="11487"/>
                  </a:lnTo>
                  <a:lnTo>
                    <a:pt x="316269" y="10798"/>
                  </a:lnTo>
                  <a:lnTo>
                    <a:pt x="314623" y="10420"/>
                  </a:lnTo>
                  <a:lnTo>
                    <a:pt x="312978" y="10042"/>
                  </a:lnTo>
                  <a:lnTo>
                    <a:pt x="311253" y="9854"/>
                  </a:lnTo>
                  <a:lnTo>
                    <a:pt x="309449" y="9854"/>
                  </a:lnTo>
                  <a:lnTo>
                    <a:pt x="304940" y="9854"/>
                  </a:lnTo>
                  <a:lnTo>
                    <a:pt x="301350" y="11231"/>
                  </a:lnTo>
                  <a:lnTo>
                    <a:pt x="298681" y="13985"/>
                  </a:lnTo>
                  <a:lnTo>
                    <a:pt x="296024" y="16740"/>
                  </a:lnTo>
                  <a:lnTo>
                    <a:pt x="294696" y="20805"/>
                  </a:lnTo>
                  <a:lnTo>
                    <a:pt x="294696" y="26180"/>
                  </a:lnTo>
                  <a:lnTo>
                    <a:pt x="294696" y="27069"/>
                  </a:lnTo>
                  <a:lnTo>
                    <a:pt x="295153" y="32487"/>
                  </a:lnTo>
                  <a:lnTo>
                    <a:pt x="291825" y="29342"/>
                  </a:lnTo>
                  <a:lnTo>
                    <a:pt x="292740" y="27404"/>
                  </a:lnTo>
                  <a:lnTo>
                    <a:pt x="293952" y="25777"/>
                  </a:lnTo>
                  <a:lnTo>
                    <a:pt x="295464" y="24461"/>
                  </a:lnTo>
                  <a:lnTo>
                    <a:pt x="296975" y="23133"/>
                  </a:lnTo>
                  <a:lnTo>
                    <a:pt x="298767" y="22133"/>
                  </a:lnTo>
                  <a:lnTo>
                    <a:pt x="300839" y="21463"/>
                  </a:lnTo>
                  <a:lnTo>
                    <a:pt x="302911" y="20792"/>
                  </a:lnTo>
                  <a:lnTo>
                    <a:pt x="305202" y="20457"/>
                  </a:lnTo>
                  <a:lnTo>
                    <a:pt x="307713" y="20457"/>
                  </a:lnTo>
                  <a:lnTo>
                    <a:pt x="311089" y="20457"/>
                  </a:lnTo>
                  <a:lnTo>
                    <a:pt x="323307" y="28136"/>
                  </a:lnTo>
                  <a:lnTo>
                    <a:pt x="324916" y="30573"/>
                  </a:lnTo>
                  <a:lnTo>
                    <a:pt x="325721" y="33456"/>
                  </a:lnTo>
                  <a:lnTo>
                    <a:pt x="325721" y="36783"/>
                  </a:lnTo>
                  <a:lnTo>
                    <a:pt x="325721" y="40306"/>
                  </a:lnTo>
                  <a:lnTo>
                    <a:pt x="324837" y="43377"/>
                  </a:lnTo>
                  <a:lnTo>
                    <a:pt x="323070" y="45997"/>
                  </a:lnTo>
                  <a:lnTo>
                    <a:pt x="321315" y="48606"/>
                  </a:lnTo>
                  <a:lnTo>
                    <a:pt x="318938" y="50623"/>
                  </a:lnTo>
                  <a:lnTo>
                    <a:pt x="315940" y="52049"/>
                  </a:lnTo>
                  <a:lnTo>
                    <a:pt x="312954" y="53463"/>
                  </a:lnTo>
                  <a:lnTo>
                    <a:pt x="309608" y="54169"/>
                  </a:lnTo>
                  <a:lnTo>
                    <a:pt x="305903" y="54169"/>
                  </a:lnTo>
                </a:path>
                <a:path w="325755" h="65405">
                  <a:moveTo>
                    <a:pt x="305208" y="45138"/>
                  </a:moveTo>
                  <a:lnTo>
                    <a:pt x="306914" y="45138"/>
                  </a:lnTo>
                  <a:lnTo>
                    <a:pt x="308426" y="44821"/>
                  </a:lnTo>
                  <a:lnTo>
                    <a:pt x="309742" y="44187"/>
                  </a:lnTo>
                  <a:lnTo>
                    <a:pt x="311070" y="43541"/>
                  </a:lnTo>
                  <a:lnTo>
                    <a:pt x="312100" y="42633"/>
                  </a:lnTo>
                  <a:lnTo>
                    <a:pt x="312832" y="41463"/>
                  </a:lnTo>
                  <a:lnTo>
                    <a:pt x="313575" y="40293"/>
                  </a:lnTo>
                  <a:lnTo>
                    <a:pt x="313947" y="38916"/>
                  </a:lnTo>
                  <a:lnTo>
                    <a:pt x="313947" y="37332"/>
                  </a:lnTo>
                  <a:lnTo>
                    <a:pt x="313947" y="34931"/>
                  </a:lnTo>
                  <a:lnTo>
                    <a:pt x="313136" y="33023"/>
                  </a:lnTo>
                  <a:lnTo>
                    <a:pt x="311515" y="31609"/>
                  </a:lnTo>
                  <a:lnTo>
                    <a:pt x="309894" y="30196"/>
                  </a:lnTo>
                  <a:lnTo>
                    <a:pt x="307731" y="29489"/>
                  </a:lnTo>
                  <a:lnTo>
                    <a:pt x="305025" y="29489"/>
                  </a:lnTo>
                  <a:lnTo>
                    <a:pt x="303258" y="29489"/>
                  </a:lnTo>
                  <a:lnTo>
                    <a:pt x="301704" y="29830"/>
                  </a:lnTo>
                  <a:lnTo>
                    <a:pt x="300363" y="30512"/>
                  </a:lnTo>
                  <a:lnTo>
                    <a:pt x="299023" y="31183"/>
                  </a:lnTo>
                  <a:lnTo>
                    <a:pt x="297962" y="32109"/>
                  </a:lnTo>
                  <a:lnTo>
                    <a:pt x="297182" y="33291"/>
                  </a:lnTo>
                  <a:lnTo>
                    <a:pt x="296402" y="34461"/>
                  </a:lnTo>
                  <a:lnTo>
                    <a:pt x="296012" y="35820"/>
                  </a:lnTo>
                  <a:lnTo>
                    <a:pt x="296012" y="37368"/>
                  </a:lnTo>
                  <a:lnTo>
                    <a:pt x="296012" y="38831"/>
                  </a:lnTo>
                  <a:lnTo>
                    <a:pt x="303282" y="45138"/>
                  </a:lnTo>
                  <a:lnTo>
                    <a:pt x="305208" y="45138"/>
                  </a:lnTo>
                </a:path>
              </a:pathLst>
            </a:custGeom>
            <a:ln w="13372">
              <a:solidFill>
                <a:srgbClr val="FFFFFF"/>
              </a:solidFill>
            </a:ln>
          </p:spPr>
          <p:txBody>
            <a:bodyPr wrap="square" lIns="0" tIns="0" rIns="0" bIns="0" rtlCol="0"/>
            <a:lstStyle/>
            <a:p>
              <a:endParaRPr/>
            </a:p>
          </p:txBody>
        </p:sp>
        <p:sp>
          <p:nvSpPr>
            <p:cNvPr id="27" name="object 27"/>
            <p:cNvSpPr/>
            <p:nvPr/>
          </p:nvSpPr>
          <p:spPr>
            <a:xfrm>
              <a:off x="2808137" y="2671551"/>
              <a:ext cx="4807585" cy="2092960"/>
            </a:xfrm>
            <a:custGeom>
              <a:avLst/>
              <a:gdLst/>
              <a:ahLst/>
              <a:cxnLst/>
              <a:rect l="l" t="t" r="r" b="b"/>
              <a:pathLst>
                <a:path w="4807584" h="2092960">
                  <a:moveTo>
                    <a:pt x="4807264" y="2092730"/>
                  </a:moveTo>
                  <a:lnTo>
                    <a:pt x="0" y="2092730"/>
                  </a:lnTo>
                  <a:lnTo>
                    <a:pt x="0" y="0"/>
                  </a:lnTo>
                  <a:lnTo>
                    <a:pt x="4740404" y="0"/>
                  </a:lnTo>
                  <a:lnTo>
                    <a:pt x="4746989" y="318"/>
                  </a:lnTo>
                  <a:lnTo>
                    <a:pt x="4782799" y="15150"/>
                  </a:lnTo>
                  <a:lnTo>
                    <a:pt x="4804400" y="47480"/>
                  </a:lnTo>
                  <a:lnTo>
                    <a:pt x="4807264" y="66860"/>
                  </a:lnTo>
                  <a:lnTo>
                    <a:pt x="4807264" y="2092730"/>
                  </a:lnTo>
                  <a:close/>
                </a:path>
              </a:pathLst>
            </a:custGeom>
            <a:solidFill>
              <a:srgbClr val="FFFFFF"/>
            </a:solidFill>
          </p:spPr>
          <p:txBody>
            <a:bodyPr wrap="square" lIns="0" tIns="0" rIns="0" bIns="0" rtlCol="0"/>
            <a:lstStyle/>
            <a:p>
              <a:endParaRPr/>
            </a:p>
          </p:txBody>
        </p:sp>
        <p:sp>
          <p:nvSpPr>
            <p:cNvPr id="28" name="object 28"/>
            <p:cNvSpPr/>
            <p:nvPr/>
          </p:nvSpPr>
          <p:spPr>
            <a:xfrm>
              <a:off x="6036076" y="3340155"/>
              <a:ext cx="329565" cy="6985"/>
            </a:xfrm>
            <a:custGeom>
              <a:avLst/>
              <a:gdLst/>
              <a:ahLst/>
              <a:cxnLst/>
              <a:rect l="l" t="t" r="r" b="b"/>
              <a:pathLst>
                <a:path w="329564" h="6985">
                  <a:moveTo>
                    <a:pt x="0" y="6686"/>
                  </a:moveTo>
                  <a:lnTo>
                    <a:pt x="328958" y="6686"/>
                  </a:lnTo>
                  <a:lnTo>
                    <a:pt x="328958" y="0"/>
                  </a:lnTo>
                  <a:lnTo>
                    <a:pt x="0" y="0"/>
                  </a:lnTo>
                  <a:lnTo>
                    <a:pt x="0" y="6686"/>
                  </a:lnTo>
                  <a:close/>
                </a:path>
              </a:pathLst>
            </a:custGeom>
            <a:solidFill>
              <a:srgbClr val="E6E6E6"/>
            </a:solidFill>
          </p:spPr>
          <p:txBody>
            <a:bodyPr wrap="square" lIns="0" tIns="0" rIns="0" bIns="0" rtlCol="0"/>
            <a:lstStyle/>
            <a:p>
              <a:endParaRPr/>
            </a:p>
          </p:txBody>
        </p:sp>
      </p:grpSp>
      <p:sp>
        <p:nvSpPr>
          <p:cNvPr id="29" name="object 29">
            <a:extLst>
              <a:ext uri="{C183D7F6-B498-43B3-948B-1728B52AA6E4}">
                <adec:decorative xmlns:adec="http://schemas.microsoft.com/office/drawing/2017/decorative" val="1"/>
              </a:ext>
            </a:extLst>
          </p:cNvPr>
          <p:cNvSpPr txBox="1"/>
          <p:nvPr/>
        </p:nvSpPr>
        <p:spPr>
          <a:xfrm>
            <a:off x="4752130" y="4339794"/>
            <a:ext cx="64120" cy="96873"/>
          </a:xfrm>
          <a:prstGeom prst="rect">
            <a:avLst/>
          </a:prstGeom>
        </p:spPr>
        <p:txBody>
          <a:bodyPr vert="vert270" wrap="square" lIns="0" tIns="0" rIns="0" bIns="0" rtlCol="0">
            <a:spAutoFit/>
          </a:bodyPr>
          <a:lstStyle/>
          <a:p>
            <a:pPr marL="15377">
              <a:lnSpc>
                <a:spcPts val="908"/>
              </a:lnSpc>
            </a:pPr>
            <a:r>
              <a:rPr sz="908" spc="-61">
                <a:solidFill>
                  <a:srgbClr val="666666"/>
                </a:solidFill>
                <a:latin typeface="Arial MT"/>
                <a:cs typeface="Arial MT"/>
              </a:rPr>
              <a:t>£</a:t>
            </a:r>
            <a:endParaRPr sz="908">
              <a:latin typeface="Arial MT"/>
              <a:cs typeface="Arial MT"/>
            </a:endParaRPr>
          </a:p>
        </p:txBody>
      </p:sp>
      <p:grpSp>
        <p:nvGrpSpPr>
          <p:cNvPr id="30" name="object 30">
            <a:extLst>
              <a:ext uri="{C183D7F6-B498-43B3-948B-1728B52AA6E4}">
                <adec:decorative xmlns:adec="http://schemas.microsoft.com/office/drawing/2017/decorative" val="1"/>
              </a:ext>
            </a:extLst>
          </p:cNvPr>
          <p:cNvGrpSpPr/>
          <p:nvPr/>
        </p:nvGrpSpPr>
        <p:grpSpPr>
          <a:xfrm>
            <a:off x="5337935" y="3858182"/>
            <a:ext cx="4987427" cy="1206301"/>
            <a:chOff x="3380744" y="3186572"/>
            <a:chExt cx="4119245" cy="996315"/>
          </a:xfrm>
        </p:grpSpPr>
        <p:sp>
          <p:nvSpPr>
            <p:cNvPr id="31" name="object 31"/>
            <p:cNvSpPr/>
            <p:nvPr/>
          </p:nvSpPr>
          <p:spPr>
            <a:xfrm>
              <a:off x="5863653" y="3634345"/>
              <a:ext cx="1491615" cy="548640"/>
            </a:xfrm>
            <a:custGeom>
              <a:avLst/>
              <a:gdLst/>
              <a:ahLst/>
              <a:cxnLst/>
              <a:rect l="l" t="t" r="r" b="b"/>
              <a:pathLst>
                <a:path w="1491615" h="548639">
                  <a:moveTo>
                    <a:pt x="66865" y="211289"/>
                  </a:moveTo>
                  <a:lnTo>
                    <a:pt x="49466" y="193903"/>
                  </a:lnTo>
                  <a:lnTo>
                    <a:pt x="20053" y="193903"/>
                  </a:lnTo>
                  <a:lnTo>
                    <a:pt x="17399" y="193903"/>
                  </a:lnTo>
                  <a:lnTo>
                    <a:pt x="0" y="211289"/>
                  </a:lnTo>
                  <a:lnTo>
                    <a:pt x="0" y="548259"/>
                  </a:lnTo>
                  <a:lnTo>
                    <a:pt x="66865" y="548259"/>
                  </a:lnTo>
                  <a:lnTo>
                    <a:pt x="66865" y="211289"/>
                  </a:lnTo>
                  <a:close/>
                </a:path>
                <a:path w="1491615" h="548639">
                  <a:moveTo>
                    <a:pt x="421220" y="70891"/>
                  </a:moveTo>
                  <a:lnTo>
                    <a:pt x="403821" y="53492"/>
                  </a:lnTo>
                  <a:lnTo>
                    <a:pt x="374421" y="53492"/>
                  </a:lnTo>
                  <a:lnTo>
                    <a:pt x="371754" y="53492"/>
                  </a:lnTo>
                  <a:lnTo>
                    <a:pt x="354355" y="70891"/>
                  </a:lnTo>
                  <a:lnTo>
                    <a:pt x="354355" y="548259"/>
                  </a:lnTo>
                  <a:lnTo>
                    <a:pt x="421220" y="548259"/>
                  </a:lnTo>
                  <a:lnTo>
                    <a:pt x="421220" y="70891"/>
                  </a:lnTo>
                  <a:close/>
                </a:path>
                <a:path w="1491615" h="548639">
                  <a:moveTo>
                    <a:pt x="775576" y="84264"/>
                  </a:moveTo>
                  <a:lnTo>
                    <a:pt x="758177" y="66865"/>
                  </a:lnTo>
                  <a:lnTo>
                    <a:pt x="728776" y="66865"/>
                  </a:lnTo>
                  <a:lnTo>
                    <a:pt x="726122" y="66865"/>
                  </a:lnTo>
                  <a:lnTo>
                    <a:pt x="708723" y="84264"/>
                  </a:lnTo>
                  <a:lnTo>
                    <a:pt x="708723" y="548259"/>
                  </a:lnTo>
                  <a:lnTo>
                    <a:pt x="775576" y="548259"/>
                  </a:lnTo>
                  <a:lnTo>
                    <a:pt x="775576" y="84264"/>
                  </a:lnTo>
                  <a:close/>
                </a:path>
                <a:path w="1491615" h="548639">
                  <a:moveTo>
                    <a:pt x="1129944" y="44145"/>
                  </a:moveTo>
                  <a:lnTo>
                    <a:pt x="1112545" y="26746"/>
                  </a:lnTo>
                  <a:lnTo>
                    <a:pt x="1083132" y="26746"/>
                  </a:lnTo>
                  <a:lnTo>
                    <a:pt x="1080477" y="26746"/>
                  </a:lnTo>
                  <a:lnTo>
                    <a:pt x="1063078" y="44145"/>
                  </a:lnTo>
                  <a:lnTo>
                    <a:pt x="1063078" y="548259"/>
                  </a:lnTo>
                  <a:lnTo>
                    <a:pt x="1129944" y="548259"/>
                  </a:lnTo>
                  <a:lnTo>
                    <a:pt x="1129944" y="44145"/>
                  </a:lnTo>
                  <a:close/>
                </a:path>
                <a:path w="1491615" h="548639">
                  <a:moveTo>
                    <a:pt x="1490992" y="17399"/>
                  </a:moveTo>
                  <a:lnTo>
                    <a:pt x="1473593" y="0"/>
                  </a:lnTo>
                  <a:lnTo>
                    <a:pt x="1444180" y="0"/>
                  </a:lnTo>
                  <a:lnTo>
                    <a:pt x="1441526" y="0"/>
                  </a:lnTo>
                  <a:lnTo>
                    <a:pt x="1424127" y="17399"/>
                  </a:lnTo>
                  <a:lnTo>
                    <a:pt x="1424127" y="548259"/>
                  </a:lnTo>
                  <a:lnTo>
                    <a:pt x="1490992" y="548259"/>
                  </a:lnTo>
                  <a:lnTo>
                    <a:pt x="1490992" y="17399"/>
                  </a:lnTo>
                  <a:close/>
                </a:path>
              </a:pathLst>
            </a:custGeom>
            <a:solidFill>
              <a:srgbClr val="93E1D5"/>
            </a:solidFill>
          </p:spPr>
          <p:txBody>
            <a:bodyPr wrap="square" lIns="0" tIns="0" rIns="0" bIns="0" rtlCol="0"/>
            <a:lstStyle/>
            <a:p>
              <a:endParaRPr/>
            </a:p>
          </p:txBody>
        </p:sp>
        <p:sp>
          <p:nvSpPr>
            <p:cNvPr id="32" name="object 32"/>
            <p:cNvSpPr/>
            <p:nvPr/>
          </p:nvSpPr>
          <p:spPr>
            <a:xfrm>
              <a:off x="3483419" y="3300043"/>
              <a:ext cx="3978275" cy="882650"/>
            </a:xfrm>
            <a:custGeom>
              <a:avLst/>
              <a:gdLst/>
              <a:ahLst/>
              <a:cxnLst/>
              <a:rect l="l" t="t" r="r" b="b"/>
              <a:pathLst>
                <a:path w="3978275" h="882650">
                  <a:moveTo>
                    <a:pt x="66865" y="271475"/>
                  </a:moveTo>
                  <a:lnTo>
                    <a:pt x="49466" y="254076"/>
                  </a:lnTo>
                  <a:lnTo>
                    <a:pt x="20066" y="254076"/>
                  </a:lnTo>
                  <a:lnTo>
                    <a:pt x="17399" y="254076"/>
                  </a:lnTo>
                  <a:lnTo>
                    <a:pt x="0" y="271475"/>
                  </a:lnTo>
                  <a:lnTo>
                    <a:pt x="0" y="882561"/>
                  </a:lnTo>
                  <a:lnTo>
                    <a:pt x="66865" y="882561"/>
                  </a:lnTo>
                  <a:lnTo>
                    <a:pt x="66865" y="271475"/>
                  </a:lnTo>
                  <a:close/>
                </a:path>
                <a:path w="3978275" h="882650">
                  <a:moveTo>
                    <a:pt x="421220" y="271475"/>
                  </a:moveTo>
                  <a:lnTo>
                    <a:pt x="403821" y="254076"/>
                  </a:lnTo>
                  <a:lnTo>
                    <a:pt x="374421" y="254076"/>
                  </a:lnTo>
                  <a:lnTo>
                    <a:pt x="371767" y="254076"/>
                  </a:lnTo>
                  <a:lnTo>
                    <a:pt x="354368" y="271475"/>
                  </a:lnTo>
                  <a:lnTo>
                    <a:pt x="354368" y="882561"/>
                  </a:lnTo>
                  <a:lnTo>
                    <a:pt x="421220" y="882561"/>
                  </a:lnTo>
                  <a:lnTo>
                    <a:pt x="421220" y="271475"/>
                  </a:lnTo>
                  <a:close/>
                </a:path>
                <a:path w="3978275" h="882650">
                  <a:moveTo>
                    <a:pt x="775589" y="318274"/>
                  </a:moveTo>
                  <a:lnTo>
                    <a:pt x="758190" y="300875"/>
                  </a:lnTo>
                  <a:lnTo>
                    <a:pt x="728776" y="300875"/>
                  </a:lnTo>
                  <a:lnTo>
                    <a:pt x="726122" y="300875"/>
                  </a:lnTo>
                  <a:lnTo>
                    <a:pt x="708723" y="318274"/>
                  </a:lnTo>
                  <a:lnTo>
                    <a:pt x="708723" y="882561"/>
                  </a:lnTo>
                  <a:lnTo>
                    <a:pt x="775589" y="882561"/>
                  </a:lnTo>
                  <a:lnTo>
                    <a:pt x="775589" y="318274"/>
                  </a:lnTo>
                  <a:close/>
                </a:path>
                <a:path w="3978275" h="882650">
                  <a:moveTo>
                    <a:pt x="1129944" y="204609"/>
                  </a:moveTo>
                  <a:lnTo>
                    <a:pt x="1112545" y="187210"/>
                  </a:lnTo>
                  <a:lnTo>
                    <a:pt x="1083144" y="187210"/>
                  </a:lnTo>
                  <a:lnTo>
                    <a:pt x="1080477" y="187210"/>
                  </a:lnTo>
                  <a:lnTo>
                    <a:pt x="1063078" y="204609"/>
                  </a:lnTo>
                  <a:lnTo>
                    <a:pt x="1063078" y="882561"/>
                  </a:lnTo>
                  <a:lnTo>
                    <a:pt x="1129944" y="882561"/>
                  </a:lnTo>
                  <a:lnTo>
                    <a:pt x="1129944" y="204609"/>
                  </a:lnTo>
                  <a:close/>
                </a:path>
                <a:path w="3978275" h="882650">
                  <a:moveTo>
                    <a:pt x="1484299" y="258102"/>
                  </a:moveTo>
                  <a:lnTo>
                    <a:pt x="1466900" y="240703"/>
                  </a:lnTo>
                  <a:lnTo>
                    <a:pt x="1437500" y="240703"/>
                  </a:lnTo>
                  <a:lnTo>
                    <a:pt x="1434846" y="240703"/>
                  </a:lnTo>
                  <a:lnTo>
                    <a:pt x="1417447" y="258102"/>
                  </a:lnTo>
                  <a:lnTo>
                    <a:pt x="1417447" y="882561"/>
                  </a:lnTo>
                  <a:lnTo>
                    <a:pt x="1484299" y="882561"/>
                  </a:lnTo>
                  <a:lnTo>
                    <a:pt x="1484299" y="258102"/>
                  </a:lnTo>
                  <a:close/>
                </a:path>
                <a:path w="3978275" h="882650">
                  <a:moveTo>
                    <a:pt x="1845348" y="445312"/>
                  </a:moveTo>
                  <a:lnTo>
                    <a:pt x="1827949" y="427913"/>
                  </a:lnTo>
                  <a:lnTo>
                    <a:pt x="1798548" y="427913"/>
                  </a:lnTo>
                  <a:lnTo>
                    <a:pt x="1795881" y="427913"/>
                  </a:lnTo>
                  <a:lnTo>
                    <a:pt x="1778495" y="445312"/>
                  </a:lnTo>
                  <a:lnTo>
                    <a:pt x="1778495" y="882561"/>
                  </a:lnTo>
                  <a:lnTo>
                    <a:pt x="1845348" y="882561"/>
                  </a:lnTo>
                  <a:lnTo>
                    <a:pt x="1845348" y="445312"/>
                  </a:lnTo>
                  <a:close/>
                </a:path>
                <a:path w="3978275" h="882650">
                  <a:moveTo>
                    <a:pt x="2199716" y="231355"/>
                  </a:moveTo>
                  <a:lnTo>
                    <a:pt x="2182317" y="213956"/>
                  </a:lnTo>
                  <a:lnTo>
                    <a:pt x="2152904" y="213956"/>
                  </a:lnTo>
                  <a:lnTo>
                    <a:pt x="2150249" y="213956"/>
                  </a:lnTo>
                  <a:lnTo>
                    <a:pt x="2132850" y="231355"/>
                  </a:lnTo>
                  <a:lnTo>
                    <a:pt x="2132850" y="882561"/>
                  </a:lnTo>
                  <a:lnTo>
                    <a:pt x="2199716" y="882561"/>
                  </a:lnTo>
                  <a:lnTo>
                    <a:pt x="2199716" y="231355"/>
                  </a:lnTo>
                  <a:close/>
                </a:path>
                <a:path w="3978275" h="882650">
                  <a:moveTo>
                    <a:pt x="2554071" y="164490"/>
                  </a:moveTo>
                  <a:lnTo>
                    <a:pt x="2536672" y="147091"/>
                  </a:lnTo>
                  <a:lnTo>
                    <a:pt x="2507272" y="147091"/>
                  </a:lnTo>
                  <a:lnTo>
                    <a:pt x="2504605" y="147091"/>
                  </a:lnTo>
                  <a:lnTo>
                    <a:pt x="2487206" y="164490"/>
                  </a:lnTo>
                  <a:lnTo>
                    <a:pt x="2487206" y="882561"/>
                  </a:lnTo>
                  <a:lnTo>
                    <a:pt x="2554071" y="882561"/>
                  </a:lnTo>
                  <a:lnTo>
                    <a:pt x="2554071" y="164490"/>
                  </a:lnTo>
                  <a:close/>
                </a:path>
                <a:path w="3978275" h="882650">
                  <a:moveTo>
                    <a:pt x="2908427" y="157810"/>
                  </a:moveTo>
                  <a:lnTo>
                    <a:pt x="2891028" y="140411"/>
                  </a:lnTo>
                  <a:lnTo>
                    <a:pt x="2861627" y="140411"/>
                  </a:lnTo>
                  <a:lnTo>
                    <a:pt x="2858973" y="140411"/>
                  </a:lnTo>
                  <a:lnTo>
                    <a:pt x="2841574" y="157810"/>
                  </a:lnTo>
                  <a:lnTo>
                    <a:pt x="2841574" y="882561"/>
                  </a:lnTo>
                  <a:lnTo>
                    <a:pt x="2908427" y="882561"/>
                  </a:lnTo>
                  <a:lnTo>
                    <a:pt x="2908427" y="157810"/>
                  </a:lnTo>
                  <a:close/>
                </a:path>
                <a:path w="3978275" h="882650">
                  <a:moveTo>
                    <a:pt x="3262795" y="311581"/>
                  </a:moveTo>
                  <a:lnTo>
                    <a:pt x="3245396" y="294182"/>
                  </a:lnTo>
                  <a:lnTo>
                    <a:pt x="3215983" y="294182"/>
                  </a:lnTo>
                  <a:lnTo>
                    <a:pt x="3213328" y="294182"/>
                  </a:lnTo>
                  <a:lnTo>
                    <a:pt x="3195929" y="311581"/>
                  </a:lnTo>
                  <a:lnTo>
                    <a:pt x="3195929" y="882561"/>
                  </a:lnTo>
                  <a:lnTo>
                    <a:pt x="3262795" y="882561"/>
                  </a:lnTo>
                  <a:lnTo>
                    <a:pt x="3262795" y="311581"/>
                  </a:lnTo>
                  <a:close/>
                </a:path>
                <a:path w="3978275" h="882650">
                  <a:moveTo>
                    <a:pt x="3617150" y="238036"/>
                  </a:moveTo>
                  <a:lnTo>
                    <a:pt x="3599751" y="220637"/>
                  </a:lnTo>
                  <a:lnTo>
                    <a:pt x="3570351" y="220637"/>
                  </a:lnTo>
                  <a:lnTo>
                    <a:pt x="3567684" y="220637"/>
                  </a:lnTo>
                  <a:lnTo>
                    <a:pt x="3550285" y="238036"/>
                  </a:lnTo>
                  <a:lnTo>
                    <a:pt x="3550285" y="882561"/>
                  </a:lnTo>
                  <a:lnTo>
                    <a:pt x="3617150" y="882561"/>
                  </a:lnTo>
                  <a:lnTo>
                    <a:pt x="3617150" y="238036"/>
                  </a:lnTo>
                  <a:close/>
                </a:path>
                <a:path w="3978275" h="882650">
                  <a:moveTo>
                    <a:pt x="3978198" y="17399"/>
                  </a:moveTo>
                  <a:lnTo>
                    <a:pt x="3960799" y="0"/>
                  </a:lnTo>
                  <a:lnTo>
                    <a:pt x="3931399" y="0"/>
                  </a:lnTo>
                  <a:lnTo>
                    <a:pt x="3928732" y="0"/>
                  </a:lnTo>
                  <a:lnTo>
                    <a:pt x="3911333" y="17399"/>
                  </a:lnTo>
                  <a:lnTo>
                    <a:pt x="3911333" y="882561"/>
                  </a:lnTo>
                  <a:lnTo>
                    <a:pt x="3978198" y="882561"/>
                  </a:lnTo>
                  <a:lnTo>
                    <a:pt x="3978198" y="17399"/>
                  </a:lnTo>
                  <a:close/>
                </a:path>
              </a:pathLst>
            </a:custGeom>
            <a:solidFill>
              <a:srgbClr val="2B89B9"/>
            </a:solidFill>
          </p:spPr>
          <p:txBody>
            <a:bodyPr wrap="square" lIns="0" tIns="0" rIns="0" bIns="0" rtlCol="0"/>
            <a:lstStyle/>
            <a:p>
              <a:endParaRPr/>
            </a:p>
          </p:txBody>
        </p:sp>
        <p:sp>
          <p:nvSpPr>
            <p:cNvPr id="33" name="object 33"/>
            <p:cNvSpPr/>
            <p:nvPr/>
          </p:nvSpPr>
          <p:spPr>
            <a:xfrm>
              <a:off x="3387430"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34" name="object 34"/>
            <p:cNvSpPr/>
            <p:nvPr/>
          </p:nvSpPr>
          <p:spPr>
            <a:xfrm>
              <a:off x="3741790"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35" name="object 35"/>
            <p:cNvSpPr/>
            <p:nvPr/>
          </p:nvSpPr>
          <p:spPr>
            <a:xfrm>
              <a:off x="4096151"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36" name="object 36"/>
            <p:cNvSpPr/>
            <p:nvPr/>
          </p:nvSpPr>
          <p:spPr>
            <a:xfrm>
              <a:off x="4450511"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37" name="object 37"/>
            <p:cNvSpPr/>
            <p:nvPr/>
          </p:nvSpPr>
          <p:spPr>
            <a:xfrm>
              <a:off x="4804871"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38" name="object 38"/>
            <p:cNvSpPr/>
            <p:nvPr/>
          </p:nvSpPr>
          <p:spPr>
            <a:xfrm>
              <a:off x="5165917"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sp>
          <p:nvSpPr>
            <p:cNvPr id="39" name="object 39"/>
            <p:cNvSpPr/>
            <p:nvPr/>
          </p:nvSpPr>
          <p:spPr>
            <a:xfrm>
              <a:off x="5520277" y="4075816"/>
              <a:ext cx="45085" cy="54610"/>
            </a:xfrm>
            <a:custGeom>
              <a:avLst/>
              <a:gdLst/>
              <a:ahLst/>
              <a:cxnLst/>
              <a:rect l="l" t="t" r="r" b="b"/>
              <a:pathLst>
                <a:path w="45085" h="54610">
                  <a:moveTo>
                    <a:pt x="22468" y="54169"/>
                  </a:moveTo>
                  <a:lnTo>
                    <a:pt x="18154" y="54169"/>
                  </a:lnTo>
                  <a:lnTo>
                    <a:pt x="14302" y="53115"/>
                  </a:lnTo>
                  <a:lnTo>
                    <a:pt x="0" y="32840"/>
                  </a:lnTo>
                  <a:lnTo>
                    <a:pt x="0" y="27075"/>
                  </a:lnTo>
                  <a:lnTo>
                    <a:pt x="0" y="21323"/>
                  </a:lnTo>
                  <a:lnTo>
                    <a:pt x="10914" y="3181"/>
                  </a:lnTo>
                  <a:lnTo>
                    <a:pt x="14302" y="1060"/>
                  </a:lnTo>
                  <a:lnTo>
                    <a:pt x="18154" y="0"/>
                  </a:lnTo>
                  <a:lnTo>
                    <a:pt x="22468" y="0"/>
                  </a:lnTo>
                  <a:lnTo>
                    <a:pt x="26783" y="0"/>
                  </a:lnTo>
                  <a:lnTo>
                    <a:pt x="30634" y="1060"/>
                  </a:lnTo>
                  <a:lnTo>
                    <a:pt x="34023" y="3181"/>
                  </a:lnTo>
                  <a:lnTo>
                    <a:pt x="37411" y="5289"/>
                  </a:lnTo>
                  <a:lnTo>
                    <a:pt x="40074" y="8361"/>
                  </a:lnTo>
                  <a:lnTo>
                    <a:pt x="42012" y="12395"/>
                  </a:lnTo>
                  <a:lnTo>
                    <a:pt x="43962" y="16429"/>
                  </a:lnTo>
                  <a:lnTo>
                    <a:pt x="44937" y="21323"/>
                  </a:lnTo>
                  <a:lnTo>
                    <a:pt x="44937" y="27075"/>
                  </a:lnTo>
                  <a:lnTo>
                    <a:pt x="44937" y="32840"/>
                  </a:lnTo>
                  <a:lnTo>
                    <a:pt x="43962" y="37740"/>
                  </a:lnTo>
                  <a:lnTo>
                    <a:pt x="42012" y="41774"/>
                  </a:lnTo>
                  <a:lnTo>
                    <a:pt x="40074" y="45808"/>
                  </a:lnTo>
                  <a:lnTo>
                    <a:pt x="37411" y="48886"/>
                  </a:lnTo>
                  <a:lnTo>
                    <a:pt x="34023" y="51007"/>
                  </a:lnTo>
                  <a:lnTo>
                    <a:pt x="30634" y="53115"/>
                  </a:lnTo>
                  <a:lnTo>
                    <a:pt x="26783" y="54169"/>
                  </a:lnTo>
                  <a:lnTo>
                    <a:pt x="22468" y="54169"/>
                  </a:lnTo>
                </a:path>
                <a:path w="45085" h="54610">
                  <a:moveTo>
                    <a:pt x="22468" y="43950"/>
                  </a:moveTo>
                  <a:lnTo>
                    <a:pt x="24491" y="43950"/>
                  </a:lnTo>
                  <a:lnTo>
                    <a:pt x="26265" y="43371"/>
                  </a:lnTo>
                  <a:lnTo>
                    <a:pt x="27788" y="42213"/>
                  </a:lnTo>
                  <a:lnTo>
                    <a:pt x="29324" y="41055"/>
                  </a:lnTo>
                  <a:lnTo>
                    <a:pt x="30525" y="39233"/>
                  </a:lnTo>
                  <a:lnTo>
                    <a:pt x="31390" y="36747"/>
                  </a:lnTo>
                  <a:lnTo>
                    <a:pt x="32267" y="34248"/>
                  </a:lnTo>
                  <a:lnTo>
                    <a:pt x="32706" y="31024"/>
                  </a:lnTo>
                  <a:lnTo>
                    <a:pt x="32706" y="27075"/>
                  </a:lnTo>
                  <a:lnTo>
                    <a:pt x="32706" y="23114"/>
                  </a:lnTo>
                  <a:lnTo>
                    <a:pt x="32267" y="19897"/>
                  </a:lnTo>
                  <a:lnTo>
                    <a:pt x="31390" y="17422"/>
                  </a:lnTo>
                  <a:lnTo>
                    <a:pt x="30525" y="14936"/>
                  </a:lnTo>
                  <a:lnTo>
                    <a:pt x="29324" y="13114"/>
                  </a:lnTo>
                  <a:lnTo>
                    <a:pt x="27788" y="11956"/>
                  </a:lnTo>
                  <a:lnTo>
                    <a:pt x="26265" y="10798"/>
                  </a:lnTo>
                  <a:lnTo>
                    <a:pt x="24491" y="10219"/>
                  </a:lnTo>
                  <a:lnTo>
                    <a:pt x="22468" y="10219"/>
                  </a:lnTo>
                  <a:lnTo>
                    <a:pt x="20482" y="10219"/>
                  </a:lnTo>
                  <a:lnTo>
                    <a:pt x="18714" y="10798"/>
                  </a:lnTo>
                  <a:lnTo>
                    <a:pt x="17166" y="11956"/>
                  </a:lnTo>
                  <a:lnTo>
                    <a:pt x="15619" y="13114"/>
                  </a:lnTo>
                  <a:lnTo>
                    <a:pt x="14406" y="14936"/>
                  </a:lnTo>
                  <a:lnTo>
                    <a:pt x="13528" y="17422"/>
                  </a:lnTo>
                  <a:lnTo>
                    <a:pt x="12663" y="19897"/>
                  </a:lnTo>
                  <a:lnTo>
                    <a:pt x="12230" y="23114"/>
                  </a:lnTo>
                  <a:lnTo>
                    <a:pt x="12230" y="27075"/>
                  </a:lnTo>
                  <a:lnTo>
                    <a:pt x="12230" y="31024"/>
                  </a:lnTo>
                  <a:lnTo>
                    <a:pt x="17166" y="42213"/>
                  </a:lnTo>
                  <a:lnTo>
                    <a:pt x="18714" y="43371"/>
                  </a:lnTo>
                  <a:lnTo>
                    <a:pt x="20482" y="43950"/>
                  </a:lnTo>
                  <a:lnTo>
                    <a:pt x="22468" y="43950"/>
                  </a:lnTo>
                </a:path>
              </a:pathLst>
            </a:custGeom>
            <a:ln w="13372">
              <a:solidFill>
                <a:srgbClr val="FFFFFF"/>
              </a:solidFill>
            </a:ln>
          </p:spPr>
          <p:txBody>
            <a:bodyPr wrap="square" lIns="0" tIns="0" rIns="0" bIns="0" rtlCol="0"/>
            <a:lstStyle/>
            <a:p>
              <a:endParaRPr/>
            </a:p>
          </p:txBody>
        </p:sp>
        <p:pic>
          <p:nvPicPr>
            <p:cNvPr id="40" name="object 40"/>
            <p:cNvPicPr/>
            <p:nvPr/>
          </p:nvPicPr>
          <p:blipFill>
            <a:blip r:embed="rId6" cstate="email">
              <a:extLst>
                <a:ext uri="{28A0092B-C50C-407E-A947-70E740481C1C}">
                  <a14:useLocalDpi xmlns:a14="http://schemas.microsoft.com/office/drawing/2010/main"/>
                </a:ext>
              </a:extLst>
            </a:blip>
            <a:stretch>
              <a:fillRect/>
            </a:stretch>
          </p:blipFill>
          <p:spPr>
            <a:xfrm>
              <a:off x="5842295" y="3714770"/>
              <a:ext cx="115017" cy="67542"/>
            </a:xfrm>
            <a:prstGeom prst="rect">
              <a:avLst/>
            </a:prstGeom>
          </p:spPr>
        </p:pic>
        <p:sp>
          <p:nvSpPr>
            <p:cNvPr id="41" name="object 41"/>
            <p:cNvSpPr/>
            <p:nvPr/>
          </p:nvSpPr>
          <p:spPr>
            <a:xfrm>
              <a:off x="6201934" y="3581049"/>
              <a:ext cx="103505" cy="54610"/>
            </a:xfrm>
            <a:custGeom>
              <a:avLst/>
              <a:gdLst/>
              <a:ahLst/>
              <a:cxnLst/>
              <a:rect l="l" t="t" r="r" b="b"/>
              <a:pathLst>
                <a:path w="103504" h="54610">
                  <a:moveTo>
                    <a:pt x="16508" y="54169"/>
                  </a:moveTo>
                  <a:lnTo>
                    <a:pt x="13742" y="54169"/>
                  </a:lnTo>
                  <a:lnTo>
                    <a:pt x="11091" y="53871"/>
                  </a:lnTo>
                  <a:lnTo>
                    <a:pt x="8556" y="53274"/>
                  </a:lnTo>
                  <a:lnTo>
                    <a:pt x="6020" y="52664"/>
                  </a:lnTo>
                  <a:lnTo>
                    <a:pt x="3827" y="51775"/>
                  </a:lnTo>
                  <a:lnTo>
                    <a:pt x="1974" y="50604"/>
                  </a:lnTo>
                  <a:lnTo>
                    <a:pt x="6435" y="41683"/>
                  </a:lnTo>
                  <a:lnTo>
                    <a:pt x="7897" y="42682"/>
                  </a:lnTo>
                  <a:lnTo>
                    <a:pt x="9457" y="43371"/>
                  </a:lnTo>
                  <a:lnTo>
                    <a:pt x="11115" y="43749"/>
                  </a:lnTo>
                  <a:lnTo>
                    <a:pt x="12785" y="44127"/>
                  </a:lnTo>
                  <a:lnTo>
                    <a:pt x="14503" y="44315"/>
                  </a:lnTo>
                  <a:lnTo>
                    <a:pt x="16271" y="44315"/>
                  </a:lnTo>
                  <a:lnTo>
                    <a:pt x="20780" y="44315"/>
                  </a:lnTo>
                  <a:lnTo>
                    <a:pt x="24364" y="42938"/>
                  </a:lnTo>
                  <a:lnTo>
                    <a:pt x="27021" y="40184"/>
                  </a:lnTo>
                  <a:lnTo>
                    <a:pt x="29690" y="37429"/>
                  </a:lnTo>
                  <a:lnTo>
                    <a:pt x="31024" y="33364"/>
                  </a:lnTo>
                  <a:lnTo>
                    <a:pt x="31024" y="27989"/>
                  </a:lnTo>
                  <a:lnTo>
                    <a:pt x="31024" y="27088"/>
                  </a:lnTo>
                  <a:lnTo>
                    <a:pt x="31000" y="26088"/>
                  </a:lnTo>
                  <a:lnTo>
                    <a:pt x="30951" y="24991"/>
                  </a:lnTo>
                  <a:lnTo>
                    <a:pt x="30915" y="23894"/>
                  </a:lnTo>
                  <a:lnTo>
                    <a:pt x="30787" y="22791"/>
                  </a:lnTo>
                  <a:lnTo>
                    <a:pt x="30567" y="21682"/>
                  </a:lnTo>
                  <a:lnTo>
                    <a:pt x="33895" y="24827"/>
                  </a:lnTo>
                  <a:lnTo>
                    <a:pt x="24900" y="32706"/>
                  </a:lnTo>
                  <a:lnTo>
                    <a:pt x="22840" y="33377"/>
                  </a:lnTo>
                  <a:lnTo>
                    <a:pt x="20543" y="33712"/>
                  </a:lnTo>
                  <a:lnTo>
                    <a:pt x="18007" y="33712"/>
                  </a:lnTo>
                  <a:lnTo>
                    <a:pt x="14668" y="33712"/>
                  </a:lnTo>
                  <a:lnTo>
                    <a:pt x="0" y="20689"/>
                  </a:lnTo>
                  <a:lnTo>
                    <a:pt x="0" y="17386"/>
                  </a:lnTo>
                  <a:lnTo>
                    <a:pt x="0" y="13827"/>
                  </a:lnTo>
                  <a:lnTo>
                    <a:pt x="9799" y="2139"/>
                  </a:lnTo>
                  <a:lnTo>
                    <a:pt x="12809" y="713"/>
                  </a:lnTo>
                  <a:lnTo>
                    <a:pt x="16149" y="0"/>
                  </a:lnTo>
                  <a:lnTo>
                    <a:pt x="19817" y="0"/>
                  </a:lnTo>
                  <a:lnTo>
                    <a:pt x="24656" y="0"/>
                  </a:lnTo>
                  <a:lnTo>
                    <a:pt x="28824" y="993"/>
                  </a:lnTo>
                  <a:lnTo>
                    <a:pt x="32322" y="2979"/>
                  </a:lnTo>
                  <a:lnTo>
                    <a:pt x="35820" y="4954"/>
                  </a:lnTo>
                  <a:lnTo>
                    <a:pt x="38514" y="7861"/>
                  </a:lnTo>
                  <a:lnTo>
                    <a:pt x="40403" y="11700"/>
                  </a:lnTo>
                  <a:lnTo>
                    <a:pt x="42304" y="15539"/>
                  </a:lnTo>
                  <a:lnTo>
                    <a:pt x="43255" y="20280"/>
                  </a:lnTo>
                  <a:lnTo>
                    <a:pt x="43255" y="25924"/>
                  </a:lnTo>
                  <a:lnTo>
                    <a:pt x="43255" y="31981"/>
                  </a:lnTo>
                  <a:lnTo>
                    <a:pt x="42122" y="37112"/>
                  </a:lnTo>
                  <a:lnTo>
                    <a:pt x="39855" y="41317"/>
                  </a:lnTo>
                  <a:lnTo>
                    <a:pt x="37600" y="45510"/>
                  </a:lnTo>
                  <a:lnTo>
                    <a:pt x="34474" y="48703"/>
                  </a:lnTo>
                  <a:lnTo>
                    <a:pt x="30476" y="50897"/>
                  </a:lnTo>
                  <a:lnTo>
                    <a:pt x="26478" y="53079"/>
                  </a:lnTo>
                  <a:lnTo>
                    <a:pt x="21822" y="54169"/>
                  </a:lnTo>
                  <a:lnTo>
                    <a:pt x="16508" y="54169"/>
                  </a:lnTo>
                </a:path>
                <a:path w="103504" h="54610">
                  <a:moveTo>
                    <a:pt x="20695" y="24662"/>
                  </a:moveTo>
                  <a:lnTo>
                    <a:pt x="22462" y="24662"/>
                  </a:lnTo>
                  <a:lnTo>
                    <a:pt x="24028" y="24327"/>
                  </a:lnTo>
                  <a:lnTo>
                    <a:pt x="25393" y="23657"/>
                  </a:lnTo>
                  <a:lnTo>
                    <a:pt x="26771" y="22986"/>
                  </a:lnTo>
                  <a:lnTo>
                    <a:pt x="27831" y="22054"/>
                  </a:lnTo>
                  <a:lnTo>
                    <a:pt x="28574" y="20859"/>
                  </a:lnTo>
                  <a:lnTo>
                    <a:pt x="29330" y="19665"/>
                  </a:lnTo>
                  <a:lnTo>
                    <a:pt x="29708" y="18306"/>
                  </a:lnTo>
                  <a:lnTo>
                    <a:pt x="29708" y="16783"/>
                  </a:lnTo>
                  <a:lnTo>
                    <a:pt x="29708" y="15296"/>
                  </a:lnTo>
                  <a:lnTo>
                    <a:pt x="25485" y="10055"/>
                  </a:lnTo>
                  <a:lnTo>
                    <a:pt x="24120" y="9372"/>
                  </a:lnTo>
                  <a:lnTo>
                    <a:pt x="22462" y="9031"/>
                  </a:lnTo>
                  <a:lnTo>
                    <a:pt x="20512" y="9031"/>
                  </a:lnTo>
                  <a:lnTo>
                    <a:pt x="18806" y="9031"/>
                  </a:lnTo>
                  <a:lnTo>
                    <a:pt x="11773" y="15229"/>
                  </a:lnTo>
                  <a:lnTo>
                    <a:pt x="11773" y="16837"/>
                  </a:lnTo>
                  <a:lnTo>
                    <a:pt x="11773" y="19238"/>
                  </a:lnTo>
                  <a:lnTo>
                    <a:pt x="12584" y="21146"/>
                  </a:lnTo>
                  <a:lnTo>
                    <a:pt x="14205" y="22560"/>
                  </a:lnTo>
                  <a:lnTo>
                    <a:pt x="15838" y="23961"/>
                  </a:lnTo>
                  <a:lnTo>
                    <a:pt x="18001" y="24662"/>
                  </a:lnTo>
                  <a:lnTo>
                    <a:pt x="20695" y="24662"/>
                  </a:lnTo>
                </a:path>
                <a:path w="103504" h="54610">
                  <a:moveTo>
                    <a:pt x="63819" y="41299"/>
                  </a:moveTo>
                  <a:lnTo>
                    <a:pt x="63161" y="27313"/>
                  </a:lnTo>
                  <a:lnTo>
                    <a:pt x="88262" y="877"/>
                  </a:lnTo>
                  <a:lnTo>
                    <a:pt x="101773" y="877"/>
                  </a:lnTo>
                  <a:lnTo>
                    <a:pt x="79158" y="25192"/>
                  </a:lnTo>
                  <a:lnTo>
                    <a:pt x="72375" y="32377"/>
                  </a:lnTo>
                  <a:lnTo>
                    <a:pt x="63819" y="41299"/>
                  </a:lnTo>
                </a:path>
                <a:path w="103504" h="54610">
                  <a:moveTo>
                    <a:pt x="52996" y="53292"/>
                  </a:moveTo>
                  <a:lnTo>
                    <a:pt x="52996" y="877"/>
                  </a:lnTo>
                  <a:lnTo>
                    <a:pt x="65026" y="877"/>
                  </a:lnTo>
                  <a:lnTo>
                    <a:pt x="65026" y="53292"/>
                  </a:lnTo>
                  <a:lnTo>
                    <a:pt x="52996" y="53292"/>
                  </a:lnTo>
                </a:path>
                <a:path w="103504" h="54610">
                  <a:moveTo>
                    <a:pt x="88884" y="53292"/>
                  </a:moveTo>
                  <a:lnTo>
                    <a:pt x="70200" y="30476"/>
                  </a:lnTo>
                  <a:lnTo>
                    <a:pt x="78189" y="21828"/>
                  </a:lnTo>
                  <a:lnTo>
                    <a:pt x="103053" y="53292"/>
                  </a:lnTo>
                  <a:lnTo>
                    <a:pt x="88884" y="53292"/>
                  </a:lnTo>
                </a:path>
              </a:pathLst>
            </a:custGeom>
            <a:ln w="13372">
              <a:solidFill>
                <a:srgbClr val="FFFFFF"/>
              </a:solidFill>
            </a:ln>
          </p:spPr>
          <p:txBody>
            <a:bodyPr wrap="square" lIns="0" tIns="0" rIns="0" bIns="0" rtlCol="0"/>
            <a:lstStyle/>
            <a:p>
              <a:endParaRPr/>
            </a:p>
          </p:txBody>
        </p:sp>
        <p:sp>
          <p:nvSpPr>
            <p:cNvPr id="42" name="object 42"/>
            <p:cNvSpPr/>
            <p:nvPr/>
          </p:nvSpPr>
          <p:spPr>
            <a:xfrm>
              <a:off x="6556294" y="3594421"/>
              <a:ext cx="103505" cy="54610"/>
            </a:xfrm>
            <a:custGeom>
              <a:avLst/>
              <a:gdLst/>
              <a:ahLst/>
              <a:cxnLst/>
              <a:rect l="l" t="t" r="r" b="b"/>
              <a:pathLst>
                <a:path w="103504" h="54610">
                  <a:moveTo>
                    <a:pt x="16508" y="54169"/>
                  </a:moveTo>
                  <a:lnTo>
                    <a:pt x="13742" y="54169"/>
                  </a:lnTo>
                  <a:lnTo>
                    <a:pt x="11091" y="53871"/>
                  </a:lnTo>
                  <a:lnTo>
                    <a:pt x="8556" y="53274"/>
                  </a:lnTo>
                  <a:lnTo>
                    <a:pt x="6020" y="52664"/>
                  </a:lnTo>
                  <a:lnTo>
                    <a:pt x="3827" y="51775"/>
                  </a:lnTo>
                  <a:lnTo>
                    <a:pt x="1974" y="50604"/>
                  </a:lnTo>
                  <a:lnTo>
                    <a:pt x="6435" y="41683"/>
                  </a:lnTo>
                  <a:lnTo>
                    <a:pt x="7897" y="42682"/>
                  </a:lnTo>
                  <a:lnTo>
                    <a:pt x="9457" y="43371"/>
                  </a:lnTo>
                  <a:lnTo>
                    <a:pt x="11115" y="43749"/>
                  </a:lnTo>
                  <a:lnTo>
                    <a:pt x="12785" y="44127"/>
                  </a:lnTo>
                  <a:lnTo>
                    <a:pt x="14503" y="44315"/>
                  </a:lnTo>
                  <a:lnTo>
                    <a:pt x="16271" y="44315"/>
                  </a:lnTo>
                  <a:lnTo>
                    <a:pt x="20780" y="44315"/>
                  </a:lnTo>
                  <a:lnTo>
                    <a:pt x="24364" y="42938"/>
                  </a:lnTo>
                  <a:lnTo>
                    <a:pt x="27021" y="40184"/>
                  </a:lnTo>
                  <a:lnTo>
                    <a:pt x="29690" y="37429"/>
                  </a:lnTo>
                  <a:lnTo>
                    <a:pt x="31024" y="33364"/>
                  </a:lnTo>
                  <a:lnTo>
                    <a:pt x="31024" y="27989"/>
                  </a:lnTo>
                  <a:lnTo>
                    <a:pt x="31024" y="27088"/>
                  </a:lnTo>
                  <a:lnTo>
                    <a:pt x="31000" y="26088"/>
                  </a:lnTo>
                  <a:lnTo>
                    <a:pt x="30951" y="24991"/>
                  </a:lnTo>
                  <a:lnTo>
                    <a:pt x="30915" y="23894"/>
                  </a:lnTo>
                  <a:lnTo>
                    <a:pt x="30787" y="22791"/>
                  </a:lnTo>
                  <a:lnTo>
                    <a:pt x="30567" y="21682"/>
                  </a:lnTo>
                  <a:lnTo>
                    <a:pt x="33895" y="24827"/>
                  </a:lnTo>
                  <a:lnTo>
                    <a:pt x="24900" y="32706"/>
                  </a:lnTo>
                  <a:lnTo>
                    <a:pt x="22840" y="33377"/>
                  </a:lnTo>
                  <a:lnTo>
                    <a:pt x="20543" y="33712"/>
                  </a:lnTo>
                  <a:lnTo>
                    <a:pt x="18007" y="33712"/>
                  </a:lnTo>
                  <a:lnTo>
                    <a:pt x="14668" y="33712"/>
                  </a:lnTo>
                  <a:lnTo>
                    <a:pt x="0" y="20689"/>
                  </a:lnTo>
                  <a:lnTo>
                    <a:pt x="0" y="17386"/>
                  </a:lnTo>
                  <a:lnTo>
                    <a:pt x="0" y="13827"/>
                  </a:lnTo>
                  <a:lnTo>
                    <a:pt x="9799" y="2139"/>
                  </a:lnTo>
                  <a:lnTo>
                    <a:pt x="12809" y="713"/>
                  </a:lnTo>
                  <a:lnTo>
                    <a:pt x="16149" y="0"/>
                  </a:lnTo>
                  <a:lnTo>
                    <a:pt x="19817" y="0"/>
                  </a:lnTo>
                  <a:lnTo>
                    <a:pt x="24656" y="0"/>
                  </a:lnTo>
                  <a:lnTo>
                    <a:pt x="28824" y="993"/>
                  </a:lnTo>
                  <a:lnTo>
                    <a:pt x="32322" y="2979"/>
                  </a:lnTo>
                  <a:lnTo>
                    <a:pt x="35820" y="4954"/>
                  </a:lnTo>
                  <a:lnTo>
                    <a:pt x="38514" y="7861"/>
                  </a:lnTo>
                  <a:lnTo>
                    <a:pt x="40403" y="11700"/>
                  </a:lnTo>
                  <a:lnTo>
                    <a:pt x="42304" y="15539"/>
                  </a:lnTo>
                  <a:lnTo>
                    <a:pt x="43255" y="20280"/>
                  </a:lnTo>
                  <a:lnTo>
                    <a:pt x="43255" y="25924"/>
                  </a:lnTo>
                  <a:lnTo>
                    <a:pt x="43255" y="31981"/>
                  </a:lnTo>
                  <a:lnTo>
                    <a:pt x="42122" y="37112"/>
                  </a:lnTo>
                  <a:lnTo>
                    <a:pt x="39855" y="41317"/>
                  </a:lnTo>
                  <a:lnTo>
                    <a:pt x="37600" y="45510"/>
                  </a:lnTo>
                  <a:lnTo>
                    <a:pt x="34474" y="48703"/>
                  </a:lnTo>
                  <a:lnTo>
                    <a:pt x="30476" y="50897"/>
                  </a:lnTo>
                  <a:lnTo>
                    <a:pt x="26478" y="53079"/>
                  </a:lnTo>
                  <a:lnTo>
                    <a:pt x="21822" y="54169"/>
                  </a:lnTo>
                  <a:lnTo>
                    <a:pt x="16508" y="54169"/>
                  </a:lnTo>
                </a:path>
                <a:path w="103504" h="54610">
                  <a:moveTo>
                    <a:pt x="20695" y="24662"/>
                  </a:moveTo>
                  <a:lnTo>
                    <a:pt x="22462" y="24662"/>
                  </a:lnTo>
                  <a:lnTo>
                    <a:pt x="24028" y="24327"/>
                  </a:lnTo>
                  <a:lnTo>
                    <a:pt x="25393" y="23657"/>
                  </a:lnTo>
                  <a:lnTo>
                    <a:pt x="26771" y="22986"/>
                  </a:lnTo>
                  <a:lnTo>
                    <a:pt x="27831" y="22054"/>
                  </a:lnTo>
                  <a:lnTo>
                    <a:pt x="28574" y="20859"/>
                  </a:lnTo>
                  <a:lnTo>
                    <a:pt x="29330" y="19665"/>
                  </a:lnTo>
                  <a:lnTo>
                    <a:pt x="29708" y="18306"/>
                  </a:lnTo>
                  <a:lnTo>
                    <a:pt x="29708" y="16783"/>
                  </a:lnTo>
                  <a:lnTo>
                    <a:pt x="29708" y="15296"/>
                  </a:lnTo>
                  <a:lnTo>
                    <a:pt x="25485" y="10055"/>
                  </a:lnTo>
                  <a:lnTo>
                    <a:pt x="24120" y="9372"/>
                  </a:lnTo>
                  <a:lnTo>
                    <a:pt x="22462" y="9031"/>
                  </a:lnTo>
                  <a:lnTo>
                    <a:pt x="20512" y="9031"/>
                  </a:lnTo>
                  <a:lnTo>
                    <a:pt x="18806" y="9031"/>
                  </a:lnTo>
                  <a:lnTo>
                    <a:pt x="11773" y="15229"/>
                  </a:lnTo>
                  <a:lnTo>
                    <a:pt x="11773" y="16837"/>
                  </a:lnTo>
                  <a:lnTo>
                    <a:pt x="11773" y="19238"/>
                  </a:lnTo>
                  <a:lnTo>
                    <a:pt x="12584" y="21146"/>
                  </a:lnTo>
                  <a:lnTo>
                    <a:pt x="14205" y="22560"/>
                  </a:lnTo>
                  <a:lnTo>
                    <a:pt x="15838" y="23961"/>
                  </a:lnTo>
                  <a:lnTo>
                    <a:pt x="18001" y="24662"/>
                  </a:lnTo>
                  <a:lnTo>
                    <a:pt x="20695" y="24662"/>
                  </a:lnTo>
                </a:path>
                <a:path w="103504" h="54610">
                  <a:moveTo>
                    <a:pt x="63819" y="41299"/>
                  </a:moveTo>
                  <a:lnTo>
                    <a:pt x="63161" y="27313"/>
                  </a:lnTo>
                  <a:lnTo>
                    <a:pt x="88262" y="877"/>
                  </a:lnTo>
                  <a:lnTo>
                    <a:pt x="101773" y="877"/>
                  </a:lnTo>
                  <a:lnTo>
                    <a:pt x="79158" y="25192"/>
                  </a:lnTo>
                  <a:lnTo>
                    <a:pt x="72375" y="32377"/>
                  </a:lnTo>
                  <a:lnTo>
                    <a:pt x="63819" y="41299"/>
                  </a:lnTo>
                </a:path>
                <a:path w="103504" h="54610">
                  <a:moveTo>
                    <a:pt x="52996" y="53292"/>
                  </a:moveTo>
                  <a:lnTo>
                    <a:pt x="52996" y="877"/>
                  </a:lnTo>
                  <a:lnTo>
                    <a:pt x="65026" y="877"/>
                  </a:lnTo>
                  <a:lnTo>
                    <a:pt x="65026" y="53292"/>
                  </a:lnTo>
                  <a:lnTo>
                    <a:pt x="52996" y="53292"/>
                  </a:lnTo>
                </a:path>
                <a:path w="103504" h="54610">
                  <a:moveTo>
                    <a:pt x="88884" y="53292"/>
                  </a:moveTo>
                  <a:lnTo>
                    <a:pt x="70200" y="30476"/>
                  </a:lnTo>
                  <a:lnTo>
                    <a:pt x="78189" y="21828"/>
                  </a:lnTo>
                  <a:lnTo>
                    <a:pt x="103053" y="53292"/>
                  </a:lnTo>
                  <a:lnTo>
                    <a:pt x="88884" y="53292"/>
                  </a:lnTo>
                </a:path>
              </a:pathLst>
            </a:custGeom>
            <a:ln w="13372">
              <a:solidFill>
                <a:srgbClr val="FFFFFF"/>
              </a:solidFill>
            </a:ln>
          </p:spPr>
          <p:txBody>
            <a:bodyPr wrap="square" lIns="0" tIns="0" rIns="0" bIns="0" rtlCol="0"/>
            <a:lstStyle/>
            <a:p>
              <a:endParaRPr/>
            </a:p>
          </p:txBody>
        </p:sp>
        <p:sp>
          <p:nvSpPr>
            <p:cNvPr id="43" name="object 43"/>
            <p:cNvSpPr/>
            <p:nvPr/>
          </p:nvSpPr>
          <p:spPr>
            <a:xfrm>
              <a:off x="6910655" y="3554305"/>
              <a:ext cx="103505" cy="54610"/>
            </a:xfrm>
            <a:custGeom>
              <a:avLst/>
              <a:gdLst/>
              <a:ahLst/>
              <a:cxnLst/>
              <a:rect l="l" t="t" r="r" b="b"/>
              <a:pathLst>
                <a:path w="103504" h="54610">
                  <a:moveTo>
                    <a:pt x="16508" y="54169"/>
                  </a:moveTo>
                  <a:lnTo>
                    <a:pt x="13742" y="54169"/>
                  </a:lnTo>
                  <a:lnTo>
                    <a:pt x="11091" y="53871"/>
                  </a:lnTo>
                  <a:lnTo>
                    <a:pt x="8556" y="53274"/>
                  </a:lnTo>
                  <a:lnTo>
                    <a:pt x="6020" y="52664"/>
                  </a:lnTo>
                  <a:lnTo>
                    <a:pt x="3827" y="51775"/>
                  </a:lnTo>
                  <a:lnTo>
                    <a:pt x="1974" y="50604"/>
                  </a:lnTo>
                  <a:lnTo>
                    <a:pt x="6435" y="41683"/>
                  </a:lnTo>
                  <a:lnTo>
                    <a:pt x="7897" y="42682"/>
                  </a:lnTo>
                  <a:lnTo>
                    <a:pt x="9457" y="43371"/>
                  </a:lnTo>
                  <a:lnTo>
                    <a:pt x="11115" y="43749"/>
                  </a:lnTo>
                  <a:lnTo>
                    <a:pt x="12785" y="44127"/>
                  </a:lnTo>
                  <a:lnTo>
                    <a:pt x="14503" y="44315"/>
                  </a:lnTo>
                  <a:lnTo>
                    <a:pt x="16271" y="44315"/>
                  </a:lnTo>
                  <a:lnTo>
                    <a:pt x="20780" y="44315"/>
                  </a:lnTo>
                  <a:lnTo>
                    <a:pt x="24364" y="42938"/>
                  </a:lnTo>
                  <a:lnTo>
                    <a:pt x="27021" y="40184"/>
                  </a:lnTo>
                  <a:lnTo>
                    <a:pt x="29690" y="37429"/>
                  </a:lnTo>
                  <a:lnTo>
                    <a:pt x="31024" y="33364"/>
                  </a:lnTo>
                  <a:lnTo>
                    <a:pt x="31024" y="27989"/>
                  </a:lnTo>
                  <a:lnTo>
                    <a:pt x="31024" y="27088"/>
                  </a:lnTo>
                  <a:lnTo>
                    <a:pt x="31000" y="26088"/>
                  </a:lnTo>
                  <a:lnTo>
                    <a:pt x="30951" y="24991"/>
                  </a:lnTo>
                  <a:lnTo>
                    <a:pt x="30915" y="23894"/>
                  </a:lnTo>
                  <a:lnTo>
                    <a:pt x="30787" y="22791"/>
                  </a:lnTo>
                  <a:lnTo>
                    <a:pt x="30567" y="21682"/>
                  </a:lnTo>
                  <a:lnTo>
                    <a:pt x="33895" y="24827"/>
                  </a:lnTo>
                  <a:lnTo>
                    <a:pt x="24900" y="32706"/>
                  </a:lnTo>
                  <a:lnTo>
                    <a:pt x="22840" y="33377"/>
                  </a:lnTo>
                  <a:lnTo>
                    <a:pt x="20543" y="33712"/>
                  </a:lnTo>
                  <a:lnTo>
                    <a:pt x="18007" y="33712"/>
                  </a:lnTo>
                  <a:lnTo>
                    <a:pt x="14668" y="33712"/>
                  </a:lnTo>
                  <a:lnTo>
                    <a:pt x="0" y="20689"/>
                  </a:lnTo>
                  <a:lnTo>
                    <a:pt x="0" y="17386"/>
                  </a:lnTo>
                  <a:lnTo>
                    <a:pt x="0" y="13827"/>
                  </a:lnTo>
                  <a:lnTo>
                    <a:pt x="9799" y="2139"/>
                  </a:lnTo>
                  <a:lnTo>
                    <a:pt x="12809" y="713"/>
                  </a:lnTo>
                  <a:lnTo>
                    <a:pt x="16149" y="0"/>
                  </a:lnTo>
                  <a:lnTo>
                    <a:pt x="19817" y="0"/>
                  </a:lnTo>
                  <a:lnTo>
                    <a:pt x="24656" y="0"/>
                  </a:lnTo>
                  <a:lnTo>
                    <a:pt x="28824" y="993"/>
                  </a:lnTo>
                  <a:lnTo>
                    <a:pt x="32322" y="2979"/>
                  </a:lnTo>
                  <a:lnTo>
                    <a:pt x="35820" y="4954"/>
                  </a:lnTo>
                  <a:lnTo>
                    <a:pt x="38514" y="7861"/>
                  </a:lnTo>
                  <a:lnTo>
                    <a:pt x="40403" y="11700"/>
                  </a:lnTo>
                  <a:lnTo>
                    <a:pt x="42304" y="15539"/>
                  </a:lnTo>
                  <a:lnTo>
                    <a:pt x="43255" y="20280"/>
                  </a:lnTo>
                  <a:lnTo>
                    <a:pt x="43255" y="25924"/>
                  </a:lnTo>
                  <a:lnTo>
                    <a:pt x="43255" y="31981"/>
                  </a:lnTo>
                  <a:lnTo>
                    <a:pt x="42122" y="37112"/>
                  </a:lnTo>
                  <a:lnTo>
                    <a:pt x="39855" y="41317"/>
                  </a:lnTo>
                  <a:lnTo>
                    <a:pt x="37600" y="45510"/>
                  </a:lnTo>
                  <a:lnTo>
                    <a:pt x="34474" y="48703"/>
                  </a:lnTo>
                  <a:lnTo>
                    <a:pt x="30476" y="50897"/>
                  </a:lnTo>
                  <a:lnTo>
                    <a:pt x="26478" y="53079"/>
                  </a:lnTo>
                  <a:lnTo>
                    <a:pt x="21822" y="54169"/>
                  </a:lnTo>
                  <a:lnTo>
                    <a:pt x="16508" y="54169"/>
                  </a:lnTo>
                </a:path>
                <a:path w="103504" h="54610">
                  <a:moveTo>
                    <a:pt x="20695" y="24662"/>
                  </a:moveTo>
                  <a:lnTo>
                    <a:pt x="22462" y="24662"/>
                  </a:lnTo>
                  <a:lnTo>
                    <a:pt x="24028" y="24327"/>
                  </a:lnTo>
                  <a:lnTo>
                    <a:pt x="25393" y="23657"/>
                  </a:lnTo>
                  <a:lnTo>
                    <a:pt x="26771" y="22986"/>
                  </a:lnTo>
                  <a:lnTo>
                    <a:pt x="27831" y="22054"/>
                  </a:lnTo>
                  <a:lnTo>
                    <a:pt x="28574" y="20859"/>
                  </a:lnTo>
                  <a:lnTo>
                    <a:pt x="29330" y="19665"/>
                  </a:lnTo>
                  <a:lnTo>
                    <a:pt x="29708" y="18306"/>
                  </a:lnTo>
                  <a:lnTo>
                    <a:pt x="29708" y="16783"/>
                  </a:lnTo>
                  <a:lnTo>
                    <a:pt x="29708" y="15296"/>
                  </a:lnTo>
                  <a:lnTo>
                    <a:pt x="25485" y="10055"/>
                  </a:lnTo>
                  <a:lnTo>
                    <a:pt x="24120" y="9372"/>
                  </a:lnTo>
                  <a:lnTo>
                    <a:pt x="22462" y="9031"/>
                  </a:lnTo>
                  <a:lnTo>
                    <a:pt x="20512" y="9031"/>
                  </a:lnTo>
                  <a:lnTo>
                    <a:pt x="18806" y="9031"/>
                  </a:lnTo>
                  <a:lnTo>
                    <a:pt x="11773" y="15229"/>
                  </a:lnTo>
                  <a:lnTo>
                    <a:pt x="11773" y="16837"/>
                  </a:lnTo>
                  <a:lnTo>
                    <a:pt x="11773" y="19238"/>
                  </a:lnTo>
                  <a:lnTo>
                    <a:pt x="12584" y="21146"/>
                  </a:lnTo>
                  <a:lnTo>
                    <a:pt x="14205" y="22560"/>
                  </a:lnTo>
                  <a:lnTo>
                    <a:pt x="15838" y="23961"/>
                  </a:lnTo>
                  <a:lnTo>
                    <a:pt x="18001" y="24662"/>
                  </a:lnTo>
                  <a:lnTo>
                    <a:pt x="20695" y="24662"/>
                  </a:lnTo>
                </a:path>
                <a:path w="103504" h="54610">
                  <a:moveTo>
                    <a:pt x="63819" y="41299"/>
                  </a:moveTo>
                  <a:lnTo>
                    <a:pt x="63161" y="27313"/>
                  </a:lnTo>
                  <a:lnTo>
                    <a:pt x="88262" y="877"/>
                  </a:lnTo>
                  <a:lnTo>
                    <a:pt x="101773" y="877"/>
                  </a:lnTo>
                  <a:lnTo>
                    <a:pt x="79158" y="25192"/>
                  </a:lnTo>
                  <a:lnTo>
                    <a:pt x="72375" y="32377"/>
                  </a:lnTo>
                  <a:lnTo>
                    <a:pt x="63819" y="41299"/>
                  </a:lnTo>
                </a:path>
                <a:path w="103504" h="54610">
                  <a:moveTo>
                    <a:pt x="52996" y="53292"/>
                  </a:moveTo>
                  <a:lnTo>
                    <a:pt x="52996" y="877"/>
                  </a:lnTo>
                  <a:lnTo>
                    <a:pt x="65026" y="877"/>
                  </a:lnTo>
                  <a:lnTo>
                    <a:pt x="65026" y="53292"/>
                  </a:lnTo>
                  <a:lnTo>
                    <a:pt x="52996" y="53292"/>
                  </a:lnTo>
                </a:path>
                <a:path w="103504" h="54610">
                  <a:moveTo>
                    <a:pt x="88884" y="53292"/>
                  </a:moveTo>
                  <a:lnTo>
                    <a:pt x="70200" y="30476"/>
                  </a:lnTo>
                  <a:lnTo>
                    <a:pt x="78189" y="21828"/>
                  </a:lnTo>
                  <a:lnTo>
                    <a:pt x="103053" y="53292"/>
                  </a:lnTo>
                  <a:lnTo>
                    <a:pt x="88884" y="53292"/>
                  </a:lnTo>
                </a:path>
              </a:pathLst>
            </a:custGeom>
            <a:ln w="13372">
              <a:solidFill>
                <a:srgbClr val="FFFFFF"/>
              </a:solidFill>
            </a:ln>
          </p:spPr>
          <p:txBody>
            <a:bodyPr wrap="square" lIns="0" tIns="0" rIns="0" bIns="0" rtlCol="0"/>
            <a:lstStyle/>
            <a:p>
              <a:endParaRPr/>
            </a:p>
          </p:txBody>
        </p:sp>
        <p:pic>
          <p:nvPicPr>
            <p:cNvPr id="44" name="object 44"/>
            <p:cNvPicPr/>
            <p:nvPr/>
          </p:nvPicPr>
          <p:blipFill>
            <a:blip r:embed="rId7" cstate="email">
              <a:extLst>
                <a:ext uri="{28A0092B-C50C-407E-A947-70E740481C1C}">
                  <a14:useLocalDpi xmlns:a14="http://schemas.microsoft.com/office/drawing/2010/main"/>
                </a:ext>
              </a:extLst>
            </a:blip>
            <a:stretch>
              <a:fillRect/>
            </a:stretch>
          </p:blipFill>
          <p:spPr>
            <a:xfrm>
              <a:off x="7243926" y="3520874"/>
              <a:ext cx="150581" cy="67542"/>
            </a:xfrm>
            <a:prstGeom prst="rect">
              <a:avLst/>
            </a:prstGeom>
          </p:spPr>
        </p:pic>
        <p:pic>
          <p:nvPicPr>
            <p:cNvPr id="45" name="object 45"/>
            <p:cNvPicPr/>
            <p:nvPr/>
          </p:nvPicPr>
          <p:blipFill>
            <a:blip r:embed="rId8" cstate="email">
              <a:extLst>
                <a:ext uri="{28A0092B-C50C-407E-A947-70E740481C1C}">
                  <a14:useLocalDpi xmlns:a14="http://schemas.microsoft.com/office/drawing/2010/main"/>
                </a:ext>
              </a:extLst>
            </a:blip>
            <a:stretch>
              <a:fillRect/>
            </a:stretch>
          </p:blipFill>
          <p:spPr>
            <a:xfrm>
              <a:off x="3450301" y="3441519"/>
              <a:ext cx="129113" cy="65786"/>
            </a:xfrm>
            <a:prstGeom prst="rect">
              <a:avLst/>
            </a:prstGeom>
          </p:spPr>
        </p:pic>
        <p:pic>
          <p:nvPicPr>
            <p:cNvPr id="46" name="object 46"/>
            <p:cNvPicPr/>
            <p:nvPr/>
          </p:nvPicPr>
          <p:blipFill>
            <a:blip r:embed="rId9" cstate="email">
              <a:extLst>
                <a:ext uri="{28A0092B-C50C-407E-A947-70E740481C1C}">
                  <a14:useLocalDpi xmlns:a14="http://schemas.microsoft.com/office/drawing/2010/main"/>
                </a:ext>
              </a:extLst>
            </a:blip>
            <a:stretch>
              <a:fillRect/>
            </a:stretch>
          </p:blipFill>
          <p:spPr>
            <a:xfrm>
              <a:off x="4148287" y="3487444"/>
              <a:ext cx="150581" cy="67542"/>
            </a:xfrm>
            <a:prstGeom prst="rect">
              <a:avLst/>
            </a:prstGeom>
          </p:spPr>
        </p:pic>
        <p:sp>
          <p:nvSpPr>
            <p:cNvPr id="47" name="object 47"/>
            <p:cNvSpPr/>
            <p:nvPr/>
          </p:nvSpPr>
          <p:spPr>
            <a:xfrm>
              <a:off x="5246067" y="3621165"/>
              <a:ext cx="104139" cy="54610"/>
            </a:xfrm>
            <a:custGeom>
              <a:avLst/>
              <a:gdLst/>
              <a:ahLst/>
              <a:cxnLst/>
              <a:rect l="l" t="t" r="r" b="b"/>
              <a:pathLst>
                <a:path w="104139" h="54610">
                  <a:moveTo>
                    <a:pt x="22029" y="54169"/>
                  </a:moveTo>
                  <a:lnTo>
                    <a:pt x="17593" y="54169"/>
                  </a:lnTo>
                  <a:lnTo>
                    <a:pt x="13729" y="53517"/>
                  </a:lnTo>
                  <a:lnTo>
                    <a:pt x="0" y="41348"/>
                  </a:lnTo>
                  <a:lnTo>
                    <a:pt x="0" y="38081"/>
                  </a:lnTo>
                  <a:lnTo>
                    <a:pt x="0" y="34839"/>
                  </a:lnTo>
                  <a:lnTo>
                    <a:pt x="10384" y="24662"/>
                  </a:lnTo>
                  <a:lnTo>
                    <a:pt x="13687" y="23468"/>
                  </a:lnTo>
                  <a:lnTo>
                    <a:pt x="17569" y="22870"/>
                  </a:lnTo>
                  <a:lnTo>
                    <a:pt x="22029" y="22870"/>
                  </a:lnTo>
                  <a:lnTo>
                    <a:pt x="26490" y="22870"/>
                  </a:lnTo>
                  <a:lnTo>
                    <a:pt x="30378" y="23468"/>
                  </a:lnTo>
                  <a:lnTo>
                    <a:pt x="33693" y="24662"/>
                  </a:lnTo>
                  <a:lnTo>
                    <a:pt x="37021" y="25844"/>
                  </a:lnTo>
                  <a:lnTo>
                    <a:pt x="39593" y="27575"/>
                  </a:lnTo>
                  <a:lnTo>
                    <a:pt x="41409" y="29854"/>
                  </a:lnTo>
                  <a:lnTo>
                    <a:pt x="43237" y="32121"/>
                  </a:lnTo>
                  <a:lnTo>
                    <a:pt x="44151" y="34864"/>
                  </a:lnTo>
                  <a:lnTo>
                    <a:pt x="44151" y="38081"/>
                  </a:lnTo>
                  <a:lnTo>
                    <a:pt x="44151" y="41348"/>
                  </a:lnTo>
                  <a:lnTo>
                    <a:pt x="43225" y="44194"/>
                  </a:lnTo>
                  <a:lnTo>
                    <a:pt x="41372" y="46619"/>
                  </a:lnTo>
                  <a:lnTo>
                    <a:pt x="39532" y="49032"/>
                  </a:lnTo>
                  <a:lnTo>
                    <a:pt x="36954" y="50897"/>
                  </a:lnTo>
                  <a:lnTo>
                    <a:pt x="33639" y="52213"/>
                  </a:lnTo>
                  <a:lnTo>
                    <a:pt x="30336" y="53517"/>
                  </a:lnTo>
                  <a:lnTo>
                    <a:pt x="26466" y="54169"/>
                  </a:lnTo>
                  <a:lnTo>
                    <a:pt x="22029" y="54169"/>
                  </a:lnTo>
                </a:path>
                <a:path w="104139" h="54610">
                  <a:moveTo>
                    <a:pt x="22029" y="45248"/>
                  </a:moveTo>
                  <a:lnTo>
                    <a:pt x="25052" y="45248"/>
                  </a:lnTo>
                  <a:lnTo>
                    <a:pt x="27453" y="44577"/>
                  </a:lnTo>
                  <a:lnTo>
                    <a:pt x="29233" y="43237"/>
                  </a:lnTo>
                  <a:lnTo>
                    <a:pt x="31012" y="41884"/>
                  </a:lnTo>
                  <a:lnTo>
                    <a:pt x="31902" y="40037"/>
                  </a:lnTo>
                  <a:lnTo>
                    <a:pt x="31902" y="37697"/>
                  </a:lnTo>
                  <a:lnTo>
                    <a:pt x="31902" y="35369"/>
                  </a:lnTo>
                  <a:lnTo>
                    <a:pt x="31012" y="33541"/>
                  </a:lnTo>
                  <a:lnTo>
                    <a:pt x="29233" y="32213"/>
                  </a:lnTo>
                  <a:lnTo>
                    <a:pt x="27453" y="30872"/>
                  </a:lnTo>
                  <a:lnTo>
                    <a:pt x="25052" y="30202"/>
                  </a:lnTo>
                  <a:lnTo>
                    <a:pt x="22029" y="30202"/>
                  </a:lnTo>
                  <a:lnTo>
                    <a:pt x="19007" y="30202"/>
                  </a:lnTo>
                  <a:lnTo>
                    <a:pt x="16618" y="30872"/>
                  </a:lnTo>
                  <a:lnTo>
                    <a:pt x="14863" y="32213"/>
                  </a:lnTo>
                  <a:lnTo>
                    <a:pt x="13120" y="33541"/>
                  </a:lnTo>
                  <a:lnTo>
                    <a:pt x="12249" y="35369"/>
                  </a:lnTo>
                  <a:lnTo>
                    <a:pt x="12249" y="37697"/>
                  </a:lnTo>
                  <a:lnTo>
                    <a:pt x="12249" y="40037"/>
                  </a:lnTo>
                  <a:lnTo>
                    <a:pt x="13120" y="41884"/>
                  </a:lnTo>
                  <a:lnTo>
                    <a:pt x="14863" y="43237"/>
                  </a:lnTo>
                  <a:lnTo>
                    <a:pt x="16618" y="44577"/>
                  </a:lnTo>
                  <a:lnTo>
                    <a:pt x="19007" y="45248"/>
                  </a:lnTo>
                  <a:lnTo>
                    <a:pt x="22029" y="45248"/>
                  </a:lnTo>
                </a:path>
                <a:path w="104139" h="54610">
                  <a:moveTo>
                    <a:pt x="22029" y="21920"/>
                  </a:moveTo>
                  <a:lnTo>
                    <a:pt x="24552" y="21920"/>
                  </a:lnTo>
                  <a:lnTo>
                    <a:pt x="26551" y="21341"/>
                  </a:lnTo>
                  <a:lnTo>
                    <a:pt x="28026" y="20183"/>
                  </a:lnTo>
                  <a:lnTo>
                    <a:pt x="29501" y="19025"/>
                  </a:lnTo>
                  <a:lnTo>
                    <a:pt x="30238" y="17447"/>
                  </a:lnTo>
                  <a:lnTo>
                    <a:pt x="30238" y="15448"/>
                  </a:lnTo>
                  <a:lnTo>
                    <a:pt x="30238" y="13364"/>
                  </a:lnTo>
                  <a:lnTo>
                    <a:pt x="29476" y="11755"/>
                  </a:lnTo>
                  <a:lnTo>
                    <a:pt x="27953" y="10621"/>
                  </a:lnTo>
                  <a:lnTo>
                    <a:pt x="26442" y="9488"/>
                  </a:lnTo>
                  <a:lnTo>
                    <a:pt x="24467" y="8921"/>
                  </a:lnTo>
                  <a:lnTo>
                    <a:pt x="22029" y="8921"/>
                  </a:lnTo>
                  <a:lnTo>
                    <a:pt x="19592" y="8921"/>
                  </a:lnTo>
                  <a:lnTo>
                    <a:pt x="17630" y="9488"/>
                  </a:lnTo>
                  <a:lnTo>
                    <a:pt x="16143" y="10621"/>
                  </a:lnTo>
                  <a:lnTo>
                    <a:pt x="14656" y="11755"/>
                  </a:lnTo>
                  <a:lnTo>
                    <a:pt x="13912" y="13364"/>
                  </a:lnTo>
                  <a:lnTo>
                    <a:pt x="13912" y="15448"/>
                  </a:lnTo>
                  <a:lnTo>
                    <a:pt x="13912" y="17447"/>
                  </a:lnTo>
                  <a:lnTo>
                    <a:pt x="14637" y="19025"/>
                  </a:lnTo>
                  <a:lnTo>
                    <a:pt x="16088" y="20183"/>
                  </a:lnTo>
                  <a:lnTo>
                    <a:pt x="17550" y="21341"/>
                  </a:lnTo>
                  <a:lnTo>
                    <a:pt x="19531" y="21920"/>
                  </a:lnTo>
                  <a:lnTo>
                    <a:pt x="22029" y="21920"/>
                  </a:lnTo>
                </a:path>
                <a:path w="104139" h="54610">
                  <a:moveTo>
                    <a:pt x="22029" y="29050"/>
                  </a:moveTo>
                  <a:lnTo>
                    <a:pt x="17971" y="29050"/>
                  </a:lnTo>
                  <a:lnTo>
                    <a:pt x="14430" y="28495"/>
                  </a:lnTo>
                  <a:lnTo>
                    <a:pt x="11408" y="27386"/>
                  </a:lnTo>
                  <a:lnTo>
                    <a:pt x="8397" y="26277"/>
                  </a:lnTo>
                  <a:lnTo>
                    <a:pt x="6057" y="24662"/>
                  </a:lnTo>
                  <a:lnTo>
                    <a:pt x="4387" y="22541"/>
                  </a:lnTo>
                  <a:lnTo>
                    <a:pt x="2717" y="20421"/>
                  </a:lnTo>
                  <a:lnTo>
                    <a:pt x="1883" y="17879"/>
                  </a:lnTo>
                  <a:lnTo>
                    <a:pt x="1883" y="14918"/>
                  </a:lnTo>
                  <a:lnTo>
                    <a:pt x="1883" y="11846"/>
                  </a:lnTo>
                  <a:lnTo>
                    <a:pt x="11517" y="1828"/>
                  </a:lnTo>
                  <a:lnTo>
                    <a:pt x="14552" y="609"/>
                  </a:lnTo>
                  <a:lnTo>
                    <a:pt x="18056" y="0"/>
                  </a:lnTo>
                  <a:lnTo>
                    <a:pt x="22029" y="0"/>
                  </a:lnTo>
                  <a:lnTo>
                    <a:pt x="26027" y="0"/>
                  </a:lnTo>
                  <a:lnTo>
                    <a:pt x="39690" y="6983"/>
                  </a:lnTo>
                  <a:lnTo>
                    <a:pt x="41409" y="9202"/>
                  </a:lnTo>
                  <a:lnTo>
                    <a:pt x="42268" y="11846"/>
                  </a:lnTo>
                  <a:lnTo>
                    <a:pt x="42268" y="14918"/>
                  </a:lnTo>
                  <a:lnTo>
                    <a:pt x="42268" y="17879"/>
                  </a:lnTo>
                  <a:lnTo>
                    <a:pt x="41433" y="20421"/>
                  </a:lnTo>
                  <a:lnTo>
                    <a:pt x="39763" y="22541"/>
                  </a:lnTo>
                  <a:lnTo>
                    <a:pt x="38093" y="24662"/>
                  </a:lnTo>
                  <a:lnTo>
                    <a:pt x="35741" y="26277"/>
                  </a:lnTo>
                  <a:lnTo>
                    <a:pt x="32706" y="27386"/>
                  </a:lnTo>
                  <a:lnTo>
                    <a:pt x="29671" y="28495"/>
                  </a:lnTo>
                  <a:lnTo>
                    <a:pt x="26112" y="29050"/>
                  </a:lnTo>
                  <a:lnTo>
                    <a:pt x="22029" y="29050"/>
                  </a:lnTo>
                </a:path>
                <a:path w="104139" h="54610">
                  <a:moveTo>
                    <a:pt x="64443" y="41299"/>
                  </a:moveTo>
                  <a:lnTo>
                    <a:pt x="63785" y="27313"/>
                  </a:lnTo>
                  <a:lnTo>
                    <a:pt x="88886" y="877"/>
                  </a:lnTo>
                  <a:lnTo>
                    <a:pt x="102396" y="877"/>
                  </a:lnTo>
                  <a:lnTo>
                    <a:pt x="79781" y="25192"/>
                  </a:lnTo>
                  <a:lnTo>
                    <a:pt x="72999" y="32377"/>
                  </a:lnTo>
                  <a:lnTo>
                    <a:pt x="64443" y="41299"/>
                  </a:lnTo>
                </a:path>
                <a:path w="104139" h="54610">
                  <a:moveTo>
                    <a:pt x="53620" y="53292"/>
                  </a:moveTo>
                  <a:lnTo>
                    <a:pt x="53620" y="877"/>
                  </a:lnTo>
                  <a:lnTo>
                    <a:pt x="65649" y="877"/>
                  </a:lnTo>
                  <a:lnTo>
                    <a:pt x="65649" y="53292"/>
                  </a:lnTo>
                  <a:lnTo>
                    <a:pt x="53620" y="53292"/>
                  </a:lnTo>
                </a:path>
                <a:path w="104139" h="54610">
                  <a:moveTo>
                    <a:pt x="89508" y="53292"/>
                  </a:moveTo>
                  <a:lnTo>
                    <a:pt x="70823" y="30476"/>
                  </a:lnTo>
                  <a:lnTo>
                    <a:pt x="78813" y="21828"/>
                  </a:lnTo>
                  <a:lnTo>
                    <a:pt x="103676" y="53292"/>
                  </a:lnTo>
                  <a:lnTo>
                    <a:pt x="89508" y="53292"/>
                  </a:lnTo>
                </a:path>
              </a:pathLst>
            </a:custGeom>
            <a:ln w="13372">
              <a:solidFill>
                <a:srgbClr val="FFFFFF"/>
              </a:solidFill>
            </a:ln>
          </p:spPr>
          <p:txBody>
            <a:bodyPr wrap="square" lIns="0" tIns="0" rIns="0" bIns="0" rtlCol="0"/>
            <a:lstStyle/>
            <a:p>
              <a:endParaRPr/>
            </a:p>
          </p:txBody>
        </p:sp>
        <p:sp>
          <p:nvSpPr>
            <p:cNvPr id="48" name="object 48"/>
            <p:cNvSpPr/>
            <p:nvPr/>
          </p:nvSpPr>
          <p:spPr>
            <a:xfrm>
              <a:off x="5936715" y="3341229"/>
              <a:ext cx="130810" cy="53340"/>
            </a:xfrm>
            <a:custGeom>
              <a:avLst/>
              <a:gdLst/>
              <a:ahLst/>
              <a:cxnLst/>
              <a:rect l="l" t="t" r="r" b="b"/>
              <a:pathLst>
                <a:path w="130810" h="53339">
                  <a:moveTo>
                    <a:pt x="10475" y="52414"/>
                  </a:moveTo>
                  <a:lnTo>
                    <a:pt x="10475" y="4460"/>
                  </a:lnTo>
                  <a:lnTo>
                    <a:pt x="15740" y="9762"/>
                  </a:lnTo>
                  <a:lnTo>
                    <a:pt x="0" y="9762"/>
                  </a:lnTo>
                  <a:lnTo>
                    <a:pt x="0" y="0"/>
                  </a:lnTo>
                  <a:lnTo>
                    <a:pt x="22633" y="0"/>
                  </a:lnTo>
                  <a:lnTo>
                    <a:pt x="22633" y="52414"/>
                  </a:lnTo>
                  <a:lnTo>
                    <a:pt x="10475" y="52414"/>
                  </a:lnTo>
                </a:path>
                <a:path w="130810" h="53339">
                  <a:moveTo>
                    <a:pt x="49387" y="53292"/>
                  </a:moveTo>
                  <a:lnTo>
                    <a:pt x="45731" y="53292"/>
                  </a:lnTo>
                  <a:lnTo>
                    <a:pt x="42111" y="52804"/>
                  </a:lnTo>
                  <a:lnTo>
                    <a:pt x="38528" y="51829"/>
                  </a:lnTo>
                  <a:lnTo>
                    <a:pt x="34957" y="50842"/>
                  </a:lnTo>
                  <a:lnTo>
                    <a:pt x="31910" y="49459"/>
                  </a:lnTo>
                  <a:lnTo>
                    <a:pt x="29387" y="47679"/>
                  </a:lnTo>
                  <a:lnTo>
                    <a:pt x="34122" y="38392"/>
                  </a:lnTo>
                  <a:lnTo>
                    <a:pt x="36121" y="39867"/>
                  </a:lnTo>
                  <a:lnTo>
                    <a:pt x="38436" y="41031"/>
                  </a:lnTo>
                  <a:lnTo>
                    <a:pt x="41069" y="41884"/>
                  </a:lnTo>
                  <a:lnTo>
                    <a:pt x="43714" y="42737"/>
                  </a:lnTo>
                  <a:lnTo>
                    <a:pt x="46389" y="43164"/>
                  </a:lnTo>
                  <a:lnTo>
                    <a:pt x="49095" y="43164"/>
                  </a:lnTo>
                  <a:lnTo>
                    <a:pt x="52117" y="43164"/>
                  </a:lnTo>
                  <a:lnTo>
                    <a:pt x="54506" y="42566"/>
                  </a:lnTo>
                  <a:lnTo>
                    <a:pt x="56261" y="41372"/>
                  </a:lnTo>
                  <a:lnTo>
                    <a:pt x="58016" y="40165"/>
                  </a:lnTo>
                  <a:lnTo>
                    <a:pt x="58894" y="38514"/>
                  </a:lnTo>
                  <a:lnTo>
                    <a:pt x="58894" y="36418"/>
                  </a:lnTo>
                  <a:lnTo>
                    <a:pt x="58894" y="34419"/>
                  </a:lnTo>
                  <a:lnTo>
                    <a:pt x="58120" y="32840"/>
                  </a:lnTo>
                  <a:lnTo>
                    <a:pt x="56572" y="31682"/>
                  </a:lnTo>
                  <a:lnTo>
                    <a:pt x="55024" y="30512"/>
                  </a:lnTo>
                  <a:lnTo>
                    <a:pt x="52520" y="29927"/>
                  </a:lnTo>
                  <a:lnTo>
                    <a:pt x="49058" y="29927"/>
                  </a:lnTo>
                  <a:lnTo>
                    <a:pt x="43592" y="29927"/>
                  </a:lnTo>
                  <a:lnTo>
                    <a:pt x="43592" y="21956"/>
                  </a:lnTo>
                  <a:lnTo>
                    <a:pt x="58144" y="5374"/>
                  </a:lnTo>
                  <a:lnTo>
                    <a:pt x="59534" y="9762"/>
                  </a:lnTo>
                  <a:lnTo>
                    <a:pt x="32001" y="9762"/>
                  </a:lnTo>
                  <a:lnTo>
                    <a:pt x="32001" y="0"/>
                  </a:lnTo>
                  <a:lnTo>
                    <a:pt x="68730" y="0"/>
                  </a:lnTo>
                  <a:lnTo>
                    <a:pt x="68730" y="7824"/>
                  </a:lnTo>
                  <a:lnTo>
                    <a:pt x="54195" y="24406"/>
                  </a:lnTo>
                  <a:lnTo>
                    <a:pt x="48071" y="20878"/>
                  </a:lnTo>
                  <a:lnTo>
                    <a:pt x="51545" y="20878"/>
                  </a:lnTo>
                  <a:lnTo>
                    <a:pt x="58016" y="20878"/>
                  </a:lnTo>
                  <a:lnTo>
                    <a:pt x="62898" y="22328"/>
                  </a:lnTo>
                  <a:lnTo>
                    <a:pt x="66189" y="25229"/>
                  </a:lnTo>
                  <a:lnTo>
                    <a:pt x="69479" y="28130"/>
                  </a:lnTo>
                  <a:lnTo>
                    <a:pt x="71125" y="31841"/>
                  </a:lnTo>
                  <a:lnTo>
                    <a:pt x="71125" y="36363"/>
                  </a:lnTo>
                  <a:lnTo>
                    <a:pt x="71125" y="39324"/>
                  </a:lnTo>
                  <a:lnTo>
                    <a:pt x="54372" y="53292"/>
                  </a:lnTo>
                  <a:lnTo>
                    <a:pt x="49387" y="53292"/>
                  </a:lnTo>
                </a:path>
                <a:path w="130810" h="53339">
                  <a:moveTo>
                    <a:pt x="91467" y="40421"/>
                  </a:moveTo>
                  <a:lnTo>
                    <a:pt x="90809" y="26435"/>
                  </a:lnTo>
                  <a:lnTo>
                    <a:pt x="115911" y="0"/>
                  </a:lnTo>
                  <a:lnTo>
                    <a:pt x="129421" y="0"/>
                  </a:lnTo>
                  <a:lnTo>
                    <a:pt x="106806" y="24315"/>
                  </a:lnTo>
                  <a:lnTo>
                    <a:pt x="100024" y="31500"/>
                  </a:lnTo>
                  <a:lnTo>
                    <a:pt x="91467" y="40421"/>
                  </a:lnTo>
                </a:path>
                <a:path w="130810" h="53339">
                  <a:moveTo>
                    <a:pt x="116532" y="52414"/>
                  </a:moveTo>
                  <a:lnTo>
                    <a:pt x="97848" y="29598"/>
                  </a:lnTo>
                  <a:lnTo>
                    <a:pt x="105837" y="20951"/>
                  </a:lnTo>
                  <a:lnTo>
                    <a:pt x="130701" y="52414"/>
                  </a:lnTo>
                  <a:lnTo>
                    <a:pt x="116532" y="52414"/>
                  </a:lnTo>
                </a:path>
              </a:pathLst>
            </a:custGeom>
            <a:ln w="13372">
              <a:solidFill>
                <a:srgbClr val="FFFFFF"/>
              </a:solidFill>
            </a:ln>
          </p:spPr>
          <p:txBody>
            <a:bodyPr wrap="square" lIns="0" tIns="0" rIns="0" bIns="0" rtlCol="0"/>
            <a:lstStyle/>
            <a:p>
              <a:endParaRPr/>
            </a:p>
          </p:txBody>
        </p:sp>
        <p:sp>
          <p:nvSpPr>
            <p:cNvPr id="49" name="object 49"/>
            <p:cNvSpPr/>
            <p:nvPr/>
          </p:nvSpPr>
          <p:spPr>
            <a:xfrm>
              <a:off x="6291075" y="3334543"/>
              <a:ext cx="130810" cy="53340"/>
            </a:xfrm>
            <a:custGeom>
              <a:avLst/>
              <a:gdLst/>
              <a:ahLst/>
              <a:cxnLst/>
              <a:rect l="l" t="t" r="r" b="b"/>
              <a:pathLst>
                <a:path w="130810" h="53339">
                  <a:moveTo>
                    <a:pt x="10475" y="52414"/>
                  </a:moveTo>
                  <a:lnTo>
                    <a:pt x="10475" y="4460"/>
                  </a:lnTo>
                  <a:lnTo>
                    <a:pt x="15740" y="9762"/>
                  </a:lnTo>
                  <a:lnTo>
                    <a:pt x="0" y="9762"/>
                  </a:lnTo>
                  <a:lnTo>
                    <a:pt x="0" y="0"/>
                  </a:lnTo>
                  <a:lnTo>
                    <a:pt x="22633" y="0"/>
                  </a:lnTo>
                  <a:lnTo>
                    <a:pt x="22633" y="52414"/>
                  </a:lnTo>
                  <a:lnTo>
                    <a:pt x="10475" y="52414"/>
                  </a:lnTo>
                </a:path>
                <a:path w="130810" h="53339">
                  <a:moveTo>
                    <a:pt x="49387" y="53292"/>
                  </a:moveTo>
                  <a:lnTo>
                    <a:pt x="45731" y="53292"/>
                  </a:lnTo>
                  <a:lnTo>
                    <a:pt x="42111" y="52804"/>
                  </a:lnTo>
                  <a:lnTo>
                    <a:pt x="38528" y="51829"/>
                  </a:lnTo>
                  <a:lnTo>
                    <a:pt x="34957" y="50842"/>
                  </a:lnTo>
                  <a:lnTo>
                    <a:pt x="31910" y="49459"/>
                  </a:lnTo>
                  <a:lnTo>
                    <a:pt x="29387" y="47679"/>
                  </a:lnTo>
                  <a:lnTo>
                    <a:pt x="34122" y="38392"/>
                  </a:lnTo>
                  <a:lnTo>
                    <a:pt x="36121" y="39867"/>
                  </a:lnTo>
                  <a:lnTo>
                    <a:pt x="38436" y="41031"/>
                  </a:lnTo>
                  <a:lnTo>
                    <a:pt x="41069" y="41884"/>
                  </a:lnTo>
                  <a:lnTo>
                    <a:pt x="43714" y="42737"/>
                  </a:lnTo>
                  <a:lnTo>
                    <a:pt x="46389" y="43164"/>
                  </a:lnTo>
                  <a:lnTo>
                    <a:pt x="49095" y="43164"/>
                  </a:lnTo>
                  <a:lnTo>
                    <a:pt x="52117" y="43164"/>
                  </a:lnTo>
                  <a:lnTo>
                    <a:pt x="54506" y="42566"/>
                  </a:lnTo>
                  <a:lnTo>
                    <a:pt x="56261" y="41372"/>
                  </a:lnTo>
                  <a:lnTo>
                    <a:pt x="58016" y="40165"/>
                  </a:lnTo>
                  <a:lnTo>
                    <a:pt x="58894" y="38514"/>
                  </a:lnTo>
                  <a:lnTo>
                    <a:pt x="58894" y="36418"/>
                  </a:lnTo>
                  <a:lnTo>
                    <a:pt x="58894" y="34419"/>
                  </a:lnTo>
                  <a:lnTo>
                    <a:pt x="58120" y="32840"/>
                  </a:lnTo>
                  <a:lnTo>
                    <a:pt x="56572" y="31682"/>
                  </a:lnTo>
                  <a:lnTo>
                    <a:pt x="55024" y="30512"/>
                  </a:lnTo>
                  <a:lnTo>
                    <a:pt x="52520" y="29927"/>
                  </a:lnTo>
                  <a:lnTo>
                    <a:pt x="49058" y="29927"/>
                  </a:lnTo>
                  <a:lnTo>
                    <a:pt x="43592" y="29927"/>
                  </a:lnTo>
                  <a:lnTo>
                    <a:pt x="43592" y="21956"/>
                  </a:lnTo>
                  <a:lnTo>
                    <a:pt x="58144" y="5374"/>
                  </a:lnTo>
                  <a:lnTo>
                    <a:pt x="59534" y="9762"/>
                  </a:lnTo>
                  <a:lnTo>
                    <a:pt x="32001" y="9762"/>
                  </a:lnTo>
                  <a:lnTo>
                    <a:pt x="32001" y="0"/>
                  </a:lnTo>
                  <a:lnTo>
                    <a:pt x="68730" y="0"/>
                  </a:lnTo>
                  <a:lnTo>
                    <a:pt x="68730" y="7824"/>
                  </a:lnTo>
                  <a:lnTo>
                    <a:pt x="54195" y="24406"/>
                  </a:lnTo>
                  <a:lnTo>
                    <a:pt x="48071" y="20878"/>
                  </a:lnTo>
                  <a:lnTo>
                    <a:pt x="51545" y="20878"/>
                  </a:lnTo>
                  <a:lnTo>
                    <a:pt x="58016" y="20878"/>
                  </a:lnTo>
                  <a:lnTo>
                    <a:pt x="62898" y="22328"/>
                  </a:lnTo>
                  <a:lnTo>
                    <a:pt x="66189" y="25229"/>
                  </a:lnTo>
                  <a:lnTo>
                    <a:pt x="69479" y="28130"/>
                  </a:lnTo>
                  <a:lnTo>
                    <a:pt x="71125" y="31841"/>
                  </a:lnTo>
                  <a:lnTo>
                    <a:pt x="71125" y="36363"/>
                  </a:lnTo>
                  <a:lnTo>
                    <a:pt x="71125" y="39324"/>
                  </a:lnTo>
                  <a:lnTo>
                    <a:pt x="54372" y="53292"/>
                  </a:lnTo>
                  <a:lnTo>
                    <a:pt x="49387" y="53292"/>
                  </a:lnTo>
                </a:path>
                <a:path w="130810" h="53339">
                  <a:moveTo>
                    <a:pt x="91467" y="40421"/>
                  </a:moveTo>
                  <a:lnTo>
                    <a:pt x="90809" y="26435"/>
                  </a:lnTo>
                  <a:lnTo>
                    <a:pt x="115911" y="0"/>
                  </a:lnTo>
                  <a:lnTo>
                    <a:pt x="129421" y="0"/>
                  </a:lnTo>
                  <a:lnTo>
                    <a:pt x="106806" y="24315"/>
                  </a:lnTo>
                  <a:lnTo>
                    <a:pt x="100024" y="31500"/>
                  </a:lnTo>
                  <a:lnTo>
                    <a:pt x="91467" y="40421"/>
                  </a:lnTo>
                </a:path>
                <a:path w="130810" h="53339">
                  <a:moveTo>
                    <a:pt x="80644" y="52414"/>
                  </a:moveTo>
                  <a:lnTo>
                    <a:pt x="80644" y="0"/>
                  </a:lnTo>
                  <a:lnTo>
                    <a:pt x="92674" y="0"/>
                  </a:lnTo>
                  <a:lnTo>
                    <a:pt x="92674" y="52414"/>
                  </a:lnTo>
                  <a:lnTo>
                    <a:pt x="80644" y="52414"/>
                  </a:lnTo>
                </a:path>
                <a:path w="130810" h="53339">
                  <a:moveTo>
                    <a:pt x="116532" y="52414"/>
                  </a:moveTo>
                  <a:lnTo>
                    <a:pt x="97848" y="29598"/>
                  </a:lnTo>
                  <a:lnTo>
                    <a:pt x="105837" y="20951"/>
                  </a:lnTo>
                  <a:lnTo>
                    <a:pt x="130701" y="52414"/>
                  </a:lnTo>
                  <a:lnTo>
                    <a:pt x="116532" y="52414"/>
                  </a:lnTo>
                </a:path>
              </a:pathLst>
            </a:custGeom>
            <a:ln w="13372">
              <a:solidFill>
                <a:srgbClr val="FFFFFF"/>
              </a:solidFill>
            </a:ln>
          </p:spPr>
          <p:txBody>
            <a:bodyPr wrap="square" lIns="0" tIns="0" rIns="0" bIns="0" rtlCol="0"/>
            <a:lstStyle/>
            <a:p>
              <a:endParaRPr/>
            </a:p>
          </p:txBody>
        </p:sp>
        <p:pic>
          <p:nvPicPr>
            <p:cNvPr id="50" name="object 50"/>
            <p:cNvPicPr/>
            <p:nvPr/>
          </p:nvPicPr>
          <p:blipFill>
            <a:blip r:embed="rId10" cstate="email">
              <a:extLst>
                <a:ext uri="{28A0092B-C50C-407E-A947-70E740481C1C}">
                  <a14:useLocalDpi xmlns:a14="http://schemas.microsoft.com/office/drawing/2010/main"/>
                </a:ext>
              </a:extLst>
            </a:blip>
            <a:stretch>
              <a:fillRect/>
            </a:stretch>
          </p:blipFill>
          <p:spPr>
            <a:xfrm>
              <a:off x="6646229" y="3481636"/>
              <a:ext cx="129113" cy="65786"/>
            </a:xfrm>
            <a:prstGeom prst="rect">
              <a:avLst/>
            </a:prstGeom>
          </p:spPr>
        </p:pic>
        <p:pic>
          <p:nvPicPr>
            <p:cNvPr id="51" name="object 51"/>
            <p:cNvPicPr/>
            <p:nvPr/>
          </p:nvPicPr>
          <p:blipFill>
            <a:blip r:embed="rId11" cstate="email">
              <a:extLst>
                <a:ext uri="{28A0092B-C50C-407E-A947-70E740481C1C}">
                  <a14:useLocalDpi xmlns:a14="http://schemas.microsoft.com/office/drawing/2010/main"/>
                </a:ext>
              </a:extLst>
            </a:blip>
            <a:stretch>
              <a:fillRect/>
            </a:stretch>
          </p:blipFill>
          <p:spPr>
            <a:xfrm>
              <a:off x="6993184" y="3407212"/>
              <a:ext cx="143923" cy="66664"/>
            </a:xfrm>
            <a:prstGeom prst="rect">
              <a:avLst/>
            </a:prstGeom>
          </p:spPr>
        </p:pic>
        <p:pic>
          <p:nvPicPr>
            <p:cNvPr id="52" name="object 52"/>
            <p:cNvPicPr/>
            <p:nvPr/>
          </p:nvPicPr>
          <p:blipFill>
            <a:blip r:embed="rId12" cstate="email">
              <a:extLst>
                <a:ext uri="{28A0092B-C50C-407E-A947-70E740481C1C}">
                  <a14:useLocalDpi xmlns:a14="http://schemas.microsoft.com/office/drawing/2010/main"/>
                </a:ext>
              </a:extLst>
            </a:blip>
            <a:stretch>
              <a:fillRect/>
            </a:stretch>
          </p:blipFill>
          <p:spPr>
            <a:xfrm>
              <a:off x="7352473" y="3186572"/>
              <a:ext cx="147439" cy="67542"/>
            </a:xfrm>
            <a:prstGeom prst="rect">
              <a:avLst/>
            </a:prstGeom>
          </p:spPr>
        </p:pic>
      </p:grpSp>
      <p:sp>
        <p:nvSpPr>
          <p:cNvPr id="53" name="object 53">
            <a:extLst>
              <a:ext uri="{C183D7F6-B498-43B3-948B-1728B52AA6E4}">
                <adec:decorative xmlns:adec="http://schemas.microsoft.com/office/drawing/2017/decorative" val="1"/>
              </a:ext>
            </a:extLst>
          </p:cNvPr>
          <p:cNvSpPr/>
          <p:nvPr/>
        </p:nvSpPr>
        <p:spPr>
          <a:xfrm>
            <a:off x="8651772" y="6003174"/>
            <a:ext cx="550484" cy="154536"/>
          </a:xfrm>
          <a:custGeom>
            <a:avLst/>
            <a:gdLst/>
            <a:ahLst/>
            <a:cxnLst/>
            <a:rect l="l" t="t" r="r" b="b"/>
            <a:pathLst>
              <a:path w="454659" h="127635">
                <a:moveTo>
                  <a:pt x="431453" y="127034"/>
                </a:moveTo>
                <a:lnTo>
                  <a:pt x="23197" y="127034"/>
                </a:lnTo>
                <a:lnTo>
                  <a:pt x="19785" y="126355"/>
                </a:lnTo>
                <a:lnTo>
                  <a:pt x="0" y="103837"/>
                </a:lnTo>
                <a:lnTo>
                  <a:pt x="0" y="100290"/>
                </a:lnTo>
                <a:lnTo>
                  <a:pt x="0" y="23197"/>
                </a:lnTo>
                <a:lnTo>
                  <a:pt x="23197" y="0"/>
                </a:lnTo>
                <a:lnTo>
                  <a:pt x="431453" y="0"/>
                </a:lnTo>
                <a:lnTo>
                  <a:pt x="454650" y="23197"/>
                </a:lnTo>
                <a:lnTo>
                  <a:pt x="454650" y="103837"/>
                </a:lnTo>
                <a:lnTo>
                  <a:pt x="434864" y="126355"/>
                </a:lnTo>
                <a:lnTo>
                  <a:pt x="431453" y="127034"/>
                </a:lnTo>
                <a:close/>
              </a:path>
            </a:pathLst>
          </a:custGeom>
          <a:solidFill>
            <a:srgbClr val="1CC8B6"/>
          </a:solidFill>
        </p:spPr>
        <p:txBody>
          <a:bodyPr wrap="square" lIns="0" tIns="0" rIns="0" bIns="0" rtlCol="0"/>
          <a:lstStyle/>
          <a:p>
            <a:endParaRPr/>
          </a:p>
        </p:txBody>
      </p:sp>
      <p:graphicFrame>
        <p:nvGraphicFramePr>
          <p:cNvPr id="54" name="object 54">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56007273"/>
              </p:ext>
            </p:extLst>
          </p:nvPr>
        </p:nvGraphicFramePr>
        <p:xfrm>
          <a:off x="1730370" y="3226518"/>
          <a:ext cx="8740101" cy="3204499"/>
        </p:xfrm>
        <a:graphic>
          <a:graphicData uri="http://schemas.openxmlformats.org/drawingml/2006/table">
            <a:tbl>
              <a:tblPr firstRow="1" bandRow="1">
                <a:tableStyleId>{2D5ABB26-0587-4C30-8999-92F81FD0307C}</a:tableStyleId>
              </a:tblPr>
              <a:tblGrid>
                <a:gridCol w="608917">
                  <a:extLst>
                    <a:ext uri="{9D8B030D-6E8A-4147-A177-3AD203B41FA5}">
                      <a16:colId xmlns:a16="http://schemas.microsoft.com/office/drawing/2014/main" val="20000"/>
                    </a:ext>
                  </a:extLst>
                </a:gridCol>
                <a:gridCol w="2210398">
                  <a:extLst>
                    <a:ext uri="{9D8B030D-6E8A-4147-A177-3AD203B41FA5}">
                      <a16:colId xmlns:a16="http://schemas.microsoft.com/office/drawing/2014/main" val="20001"/>
                    </a:ext>
                  </a:extLst>
                </a:gridCol>
                <a:gridCol w="655815">
                  <a:extLst>
                    <a:ext uri="{9D8B030D-6E8A-4147-A177-3AD203B41FA5}">
                      <a16:colId xmlns:a16="http://schemas.microsoft.com/office/drawing/2014/main" val="20002"/>
                    </a:ext>
                  </a:extLst>
                </a:gridCol>
                <a:gridCol w="447460">
                  <a:extLst>
                    <a:ext uri="{9D8B030D-6E8A-4147-A177-3AD203B41FA5}">
                      <a16:colId xmlns:a16="http://schemas.microsoft.com/office/drawing/2014/main" val="20003"/>
                    </a:ext>
                  </a:extLst>
                </a:gridCol>
                <a:gridCol w="413633">
                  <a:extLst>
                    <a:ext uri="{9D8B030D-6E8A-4147-A177-3AD203B41FA5}">
                      <a16:colId xmlns:a16="http://schemas.microsoft.com/office/drawing/2014/main" val="20004"/>
                    </a:ext>
                  </a:extLst>
                </a:gridCol>
                <a:gridCol w="455917">
                  <a:extLst>
                    <a:ext uri="{9D8B030D-6E8A-4147-A177-3AD203B41FA5}">
                      <a16:colId xmlns:a16="http://schemas.microsoft.com/office/drawing/2014/main" val="20005"/>
                    </a:ext>
                  </a:extLst>
                </a:gridCol>
                <a:gridCol w="2077388">
                  <a:extLst>
                    <a:ext uri="{9D8B030D-6E8A-4147-A177-3AD203B41FA5}">
                      <a16:colId xmlns:a16="http://schemas.microsoft.com/office/drawing/2014/main" val="20006"/>
                    </a:ext>
                  </a:extLst>
                </a:gridCol>
                <a:gridCol w="555098">
                  <a:extLst>
                    <a:ext uri="{9D8B030D-6E8A-4147-A177-3AD203B41FA5}">
                      <a16:colId xmlns:a16="http://schemas.microsoft.com/office/drawing/2014/main" val="20007"/>
                    </a:ext>
                  </a:extLst>
                </a:gridCol>
                <a:gridCol w="380573">
                  <a:extLst>
                    <a:ext uri="{9D8B030D-6E8A-4147-A177-3AD203B41FA5}">
                      <a16:colId xmlns:a16="http://schemas.microsoft.com/office/drawing/2014/main" val="20008"/>
                    </a:ext>
                  </a:extLst>
                </a:gridCol>
                <a:gridCol w="425934">
                  <a:extLst>
                    <a:ext uri="{9D8B030D-6E8A-4147-A177-3AD203B41FA5}">
                      <a16:colId xmlns:a16="http://schemas.microsoft.com/office/drawing/2014/main" val="20009"/>
                    </a:ext>
                  </a:extLst>
                </a:gridCol>
                <a:gridCol w="508968">
                  <a:extLst>
                    <a:ext uri="{9D8B030D-6E8A-4147-A177-3AD203B41FA5}">
                      <a16:colId xmlns:a16="http://schemas.microsoft.com/office/drawing/2014/main" val="20010"/>
                    </a:ext>
                  </a:extLst>
                </a:gridCol>
              </a:tblGrid>
              <a:tr h="578163">
                <a:tc rowSpan="9">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70"/>
                        </a:spcBef>
                      </a:pPr>
                      <a:endParaRPr sz="800">
                        <a:latin typeface="Times New Roman"/>
                        <a:cs typeface="Times New Roman"/>
                      </a:endParaRPr>
                    </a:p>
                    <a:p>
                      <a:pPr marL="212725">
                        <a:lnSpc>
                          <a:spcPct val="100000"/>
                        </a:lnSpc>
                        <a:spcBef>
                          <a:spcPts val="5"/>
                        </a:spcBef>
                      </a:pPr>
                      <a:r>
                        <a:rPr sz="900" spc="-20">
                          <a:solidFill>
                            <a:srgbClr val="333333"/>
                          </a:solidFill>
                          <a:latin typeface="Arial MT"/>
                          <a:cs typeface="Arial MT"/>
                        </a:rPr>
                        <a:t>150k</a:t>
                      </a:r>
                      <a:endParaRPr sz="900">
                        <a:latin typeface="Arial MT"/>
                        <a:cs typeface="Arial MT"/>
                      </a:endParaRPr>
                    </a:p>
                    <a:p>
                      <a:pPr>
                        <a:lnSpc>
                          <a:spcPct val="100000"/>
                        </a:lnSpc>
                      </a:pPr>
                      <a:endParaRPr sz="800">
                        <a:latin typeface="Times New Roman"/>
                        <a:cs typeface="Times New Roman"/>
                      </a:endParaRPr>
                    </a:p>
                    <a:p>
                      <a:pPr>
                        <a:lnSpc>
                          <a:spcPct val="100000"/>
                        </a:lnSpc>
                        <a:spcBef>
                          <a:spcPts val="605"/>
                        </a:spcBef>
                      </a:pPr>
                      <a:endParaRPr sz="800">
                        <a:latin typeface="Times New Roman"/>
                        <a:cs typeface="Times New Roman"/>
                      </a:endParaRPr>
                    </a:p>
                    <a:p>
                      <a:pPr marL="204470">
                        <a:lnSpc>
                          <a:spcPct val="100000"/>
                        </a:lnSpc>
                      </a:pPr>
                      <a:r>
                        <a:rPr sz="900" spc="-20">
                          <a:solidFill>
                            <a:srgbClr val="333333"/>
                          </a:solidFill>
                          <a:latin typeface="Arial MT"/>
                          <a:cs typeface="Arial MT"/>
                        </a:rPr>
                        <a:t>100k</a:t>
                      </a:r>
                      <a:endParaRPr sz="900">
                        <a:latin typeface="Arial MT"/>
                        <a:cs typeface="Arial MT"/>
                      </a:endParaRPr>
                    </a:p>
                    <a:p>
                      <a:pPr marL="345440" marR="92075" indent="-100965" algn="r">
                        <a:lnSpc>
                          <a:spcPct val="333400"/>
                        </a:lnSpc>
                      </a:pPr>
                      <a:r>
                        <a:rPr sz="900" spc="-25">
                          <a:solidFill>
                            <a:srgbClr val="333333"/>
                          </a:solidFill>
                          <a:latin typeface="Arial MT"/>
                          <a:cs typeface="Arial MT"/>
                        </a:rPr>
                        <a:t>50k</a:t>
                      </a:r>
                      <a:r>
                        <a:rPr sz="900" spc="500">
                          <a:solidFill>
                            <a:srgbClr val="333333"/>
                          </a:solidFill>
                          <a:latin typeface="Arial MT"/>
                          <a:cs typeface="Arial MT"/>
                        </a:rPr>
                        <a:t> </a:t>
                      </a:r>
                      <a:r>
                        <a:rPr sz="900" spc="-50">
                          <a:solidFill>
                            <a:srgbClr val="333333"/>
                          </a:solidFill>
                          <a:latin typeface="Arial MT"/>
                          <a:cs typeface="Arial MT"/>
                        </a:rPr>
                        <a:t>0</a:t>
                      </a:r>
                      <a:endParaRPr sz="900">
                        <a:latin typeface="Arial MT"/>
                        <a:cs typeface="Arial MT"/>
                      </a:endParaRPr>
                    </a:p>
                  </a:txBody>
                  <a:tcPr marL="0" marR="0" marT="0" marB="0">
                    <a:lnL w="28575">
                      <a:solidFill>
                        <a:srgbClr val="0F4E6F"/>
                      </a:solidFill>
                      <a:prstDash val="solid"/>
                    </a:lnL>
                    <a:lnT w="28575">
                      <a:solidFill>
                        <a:srgbClr val="0F4E6F"/>
                      </a:solidFill>
                      <a:prstDash val="solid"/>
                    </a:lnT>
                    <a:lnB w="9525">
                      <a:solidFill>
                        <a:srgbClr val="000000"/>
                      </a:solidFill>
                      <a:prstDash val="solid"/>
                    </a:lnB>
                  </a:tcPr>
                </a:tc>
                <a:tc rowSpan="9">
                  <a:txBody>
                    <a:bodyPr/>
                    <a:lstStyle/>
                    <a:p>
                      <a:pPr marL="421640">
                        <a:lnSpc>
                          <a:spcPct val="100000"/>
                        </a:lnSpc>
                        <a:spcBef>
                          <a:spcPts val="210"/>
                        </a:spcBef>
                      </a:pPr>
                      <a:r>
                        <a:rPr sz="1100">
                          <a:solidFill>
                            <a:srgbClr val="004F72"/>
                          </a:solidFill>
                          <a:latin typeface="Arial MT"/>
                          <a:cs typeface="Arial MT"/>
                        </a:rPr>
                        <a:t>TOTAL</a:t>
                      </a:r>
                      <a:r>
                        <a:rPr sz="1100" spc="-55">
                          <a:solidFill>
                            <a:srgbClr val="004F72"/>
                          </a:solidFill>
                          <a:latin typeface="Arial MT"/>
                          <a:cs typeface="Arial MT"/>
                        </a:rPr>
                        <a:t> </a:t>
                      </a:r>
                      <a:r>
                        <a:rPr sz="1100" spc="-25">
                          <a:solidFill>
                            <a:srgbClr val="004F72"/>
                          </a:solidFill>
                          <a:latin typeface="Arial MT"/>
                          <a:cs typeface="Arial MT"/>
                        </a:rPr>
                        <a:t>SV</a:t>
                      </a:r>
                      <a:endParaRPr sz="1100">
                        <a:latin typeface="Arial MT"/>
                        <a:cs typeface="Arial MT"/>
                      </a:endParaRPr>
                    </a:p>
                    <a:p>
                      <a:pPr marR="484505" algn="r">
                        <a:lnSpc>
                          <a:spcPct val="100000"/>
                        </a:lnSpc>
                        <a:spcBef>
                          <a:spcPts val="175"/>
                        </a:spcBef>
                      </a:pPr>
                      <a:r>
                        <a:rPr sz="800">
                          <a:solidFill>
                            <a:srgbClr val="293140"/>
                          </a:solidFill>
                          <a:latin typeface="Arial MT"/>
                          <a:cs typeface="Arial MT"/>
                        </a:rPr>
                        <a:t>Oct-23</a:t>
                      </a:r>
                      <a:r>
                        <a:rPr sz="800" spc="114">
                          <a:solidFill>
                            <a:srgbClr val="293140"/>
                          </a:solidFill>
                          <a:latin typeface="Arial MT"/>
                          <a:cs typeface="Arial MT"/>
                        </a:rPr>
                        <a:t> </a:t>
                      </a:r>
                      <a:r>
                        <a:rPr sz="800">
                          <a:solidFill>
                            <a:srgbClr val="293140"/>
                          </a:solidFill>
                          <a:latin typeface="Arial MT"/>
                          <a:cs typeface="Arial MT"/>
                        </a:rPr>
                        <a:t>Sep-24</a:t>
                      </a:r>
                      <a:r>
                        <a:rPr sz="800" spc="120">
                          <a:solidFill>
                            <a:srgbClr val="293140"/>
                          </a:solidFill>
                          <a:latin typeface="Arial MT"/>
                          <a:cs typeface="Arial MT"/>
                        </a:rPr>
                        <a:t> </a:t>
                      </a:r>
                      <a:r>
                        <a:rPr sz="800">
                          <a:solidFill>
                            <a:srgbClr val="293140"/>
                          </a:solidFill>
                          <a:latin typeface="Arial MT"/>
                          <a:cs typeface="Arial MT"/>
                        </a:rPr>
                        <a:t>vs</a:t>
                      </a:r>
                      <a:r>
                        <a:rPr sz="800" spc="120">
                          <a:solidFill>
                            <a:srgbClr val="293140"/>
                          </a:solidFill>
                          <a:latin typeface="Arial MT"/>
                          <a:cs typeface="Arial MT"/>
                        </a:rPr>
                        <a:t> </a:t>
                      </a:r>
                      <a:r>
                        <a:rPr sz="800">
                          <a:solidFill>
                            <a:srgbClr val="293140"/>
                          </a:solidFill>
                          <a:latin typeface="Arial MT"/>
                          <a:cs typeface="Arial MT"/>
                        </a:rPr>
                        <a:t>Oct-24</a:t>
                      </a:r>
                      <a:r>
                        <a:rPr sz="800" spc="120">
                          <a:solidFill>
                            <a:srgbClr val="293140"/>
                          </a:solidFill>
                          <a:latin typeface="Arial MT"/>
                          <a:cs typeface="Arial MT"/>
                        </a:rPr>
                        <a:t> </a:t>
                      </a:r>
                      <a:r>
                        <a:rPr sz="800">
                          <a:solidFill>
                            <a:srgbClr val="293140"/>
                          </a:solidFill>
                          <a:latin typeface="Arial MT"/>
                          <a:cs typeface="Arial MT"/>
                        </a:rPr>
                        <a:t>Sep-</a:t>
                      </a:r>
                      <a:r>
                        <a:rPr sz="800" spc="-25">
                          <a:solidFill>
                            <a:srgbClr val="293140"/>
                          </a:solidFill>
                          <a:latin typeface="Arial MT"/>
                          <a:cs typeface="Arial MT"/>
                        </a:rPr>
                        <a:t>25</a:t>
                      </a:r>
                      <a:endParaRPr sz="800">
                        <a:latin typeface="Arial MT"/>
                        <a:cs typeface="Arial MT"/>
                      </a:endParaRPr>
                    </a:p>
                    <a:p>
                      <a:pPr>
                        <a:lnSpc>
                          <a:spcPct val="100000"/>
                        </a:lnSpc>
                      </a:pPr>
                      <a:endParaRPr sz="700">
                        <a:latin typeface="Times New Roman"/>
                        <a:cs typeface="Times New Roman"/>
                      </a:endParaRPr>
                    </a:p>
                    <a:p>
                      <a:pPr>
                        <a:lnSpc>
                          <a:spcPct val="100000"/>
                        </a:lnSpc>
                        <a:spcBef>
                          <a:spcPts val="45"/>
                        </a:spcBef>
                      </a:pPr>
                      <a:endParaRPr sz="700">
                        <a:latin typeface="Times New Roman"/>
                        <a:cs typeface="Times New Roman"/>
                      </a:endParaRPr>
                    </a:p>
                    <a:p>
                      <a:pPr marR="465455" algn="r">
                        <a:lnSpc>
                          <a:spcPct val="100000"/>
                        </a:lnSpc>
                      </a:pPr>
                      <a:r>
                        <a:rPr sz="700" spc="-10">
                          <a:latin typeface="Arial MT"/>
                          <a:cs typeface="Arial MT"/>
                        </a:rPr>
                        <a:t>£141,646</a:t>
                      </a:r>
                      <a:endParaRPr sz="700">
                        <a:latin typeface="Arial MT"/>
                        <a:cs typeface="Arial MT"/>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25"/>
                        </a:spcBef>
                      </a:pPr>
                      <a:endParaRPr sz="700">
                        <a:latin typeface="Times New Roman"/>
                        <a:cs typeface="Times New Roman"/>
                      </a:endParaRPr>
                    </a:p>
                    <a:p>
                      <a:pPr marL="494665">
                        <a:lnSpc>
                          <a:spcPct val="100000"/>
                        </a:lnSpc>
                      </a:pPr>
                      <a:r>
                        <a:rPr sz="700" spc="-10">
                          <a:latin typeface="Arial MT"/>
                          <a:cs typeface="Arial MT"/>
                        </a:rPr>
                        <a:t>£43,102</a:t>
                      </a:r>
                      <a:endParaRPr sz="700">
                        <a:latin typeface="Arial MT"/>
                        <a:cs typeface="Arial MT"/>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5"/>
                        </a:spcBef>
                      </a:pPr>
                      <a:endParaRPr sz="700">
                        <a:latin typeface="Times New Roman"/>
                        <a:cs typeface="Times New Roman"/>
                      </a:endParaRPr>
                    </a:p>
                    <a:p>
                      <a:pPr marL="160020" marR="361950" indent="575945">
                        <a:lnSpc>
                          <a:spcPct val="198900"/>
                        </a:lnSpc>
                        <a:tabLst>
                          <a:tab pos="925830" algn="l"/>
                        </a:tabLst>
                      </a:pPr>
                      <a:r>
                        <a:rPr sz="900">
                          <a:solidFill>
                            <a:srgbClr val="333333"/>
                          </a:solidFill>
                          <a:latin typeface="Arial MT"/>
                          <a:cs typeface="Arial MT"/>
                        </a:rPr>
                        <a:t>Oct-</a:t>
                      </a:r>
                      <a:r>
                        <a:rPr sz="900" spc="-25">
                          <a:solidFill>
                            <a:srgbClr val="333333"/>
                          </a:solidFill>
                          <a:latin typeface="Arial MT"/>
                          <a:cs typeface="Arial MT"/>
                        </a:rPr>
                        <a:t>Sep</a:t>
                      </a:r>
                      <a:r>
                        <a:rPr sz="900" spc="500">
                          <a:solidFill>
                            <a:srgbClr val="333333"/>
                          </a:solidFill>
                          <a:latin typeface="Arial MT"/>
                          <a:cs typeface="Arial MT"/>
                        </a:rPr>
                        <a:t> </a:t>
                      </a:r>
                      <a:r>
                        <a:rPr sz="900" spc="-10">
                          <a:solidFill>
                            <a:srgbClr val="333333"/>
                          </a:solidFill>
                          <a:latin typeface="Arial MT"/>
                          <a:cs typeface="Arial MT"/>
                        </a:rPr>
                        <a:t>Previous</a:t>
                      </a:r>
                      <a:r>
                        <a:rPr sz="900" spc="20">
                          <a:solidFill>
                            <a:srgbClr val="333333"/>
                          </a:solidFill>
                          <a:latin typeface="Arial MT"/>
                          <a:cs typeface="Arial MT"/>
                        </a:rPr>
                        <a:t> </a:t>
                      </a:r>
                      <a:r>
                        <a:rPr sz="900" spc="-20">
                          <a:solidFill>
                            <a:srgbClr val="333333"/>
                          </a:solidFill>
                          <a:latin typeface="Arial MT"/>
                          <a:cs typeface="Arial MT"/>
                        </a:rPr>
                        <a:t>Year</a:t>
                      </a:r>
                      <a:r>
                        <a:rPr sz="900">
                          <a:solidFill>
                            <a:srgbClr val="333333"/>
                          </a:solidFill>
                          <a:latin typeface="Arial MT"/>
                          <a:cs typeface="Arial MT"/>
                        </a:rPr>
                        <a:t>	Filter</a:t>
                      </a:r>
                      <a:r>
                        <a:rPr sz="900" spc="35">
                          <a:solidFill>
                            <a:srgbClr val="333333"/>
                          </a:solidFill>
                          <a:latin typeface="Arial MT"/>
                          <a:cs typeface="Arial MT"/>
                        </a:rPr>
                        <a:t> </a:t>
                      </a:r>
                      <a:r>
                        <a:rPr sz="900" spc="-10">
                          <a:solidFill>
                            <a:srgbClr val="333333"/>
                          </a:solidFill>
                          <a:latin typeface="Arial MT"/>
                          <a:cs typeface="Arial MT"/>
                        </a:rPr>
                        <a:t>Period</a:t>
                      </a:r>
                      <a:endParaRPr sz="900">
                        <a:latin typeface="Arial MT"/>
                        <a:cs typeface="Arial MT"/>
                      </a:endParaRPr>
                    </a:p>
                  </a:txBody>
                  <a:tcPr marL="0" marR="0" marT="32291"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330"/>
                        </a:spcBef>
                      </a:pPr>
                      <a:endParaRPr sz="800">
                        <a:latin typeface="Times New Roman"/>
                        <a:cs typeface="Times New Roman"/>
                      </a:endParaRPr>
                    </a:p>
                    <a:p>
                      <a:pPr marR="92075" algn="r">
                        <a:lnSpc>
                          <a:spcPct val="100000"/>
                        </a:lnSpc>
                      </a:pPr>
                      <a:r>
                        <a:rPr sz="900" spc="-25">
                          <a:solidFill>
                            <a:srgbClr val="333333"/>
                          </a:solidFill>
                          <a:latin typeface="Arial MT"/>
                          <a:cs typeface="Arial MT"/>
                        </a:rPr>
                        <a:t>20k</a:t>
                      </a:r>
                      <a:endParaRPr sz="900">
                        <a:latin typeface="Arial MT"/>
                        <a:cs typeface="Arial MT"/>
                      </a:endParaRPr>
                    </a:p>
                  </a:txBody>
                  <a:tcPr marL="0" marR="0" marT="0" marB="0">
                    <a:lnT w="28575">
                      <a:solidFill>
                        <a:srgbClr val="0F4E6F"/>
                      </a:solidFill>
                      <a:prstDash val="solid"/>
                    </a:lnT>
                  </a:tcPr>
                </a:tc>
                <a:tc>
                  <a:txBody>
                    <a:bodyPr/>
                    <a:lstStyle/>
                    <a:p>
                      <a:pPr>
                        <a:lnSpc>
                          <a:spcPct val="100000"/>
                        </a:lnSpc>
                      </a:pPr>
                      <a:endParaRPr sz="800">
                        <a:latin typeface="Times New Roman"/>
                        <a:cs typeface="Times New Roman"/>
                      </a:endParaRPr>
                    </a:p>
                  </a:txBody>
                  <a:tcPr marL="0" marR="0" marT="0" marB="0">
                    <a:lnT w="28575">
                      <a:solidFill>
                        <a:srgbClr val="0F4E6F"/>
                      </a:solidFill>
                      <a:prstDash val="solid"/>
                    </a:lnT>
                  </a:tcPr>
                </a:tc>
                <a:tc rowSpan="9">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80"/>
                        </a:spcBef>
                      </a:pPr>
                      <a:endParaRPr sz="700">
                        <a:latin typeface="Times New Roman"/>
                        <a:cs typeface="Times New Roman"/>
                      </a:endParaRPr>
                    </a:p>
                    <a:p>
                      <a:pPr marL="86995">
                        <a:lnSpc>
                          <a:spcPct val="100000"/>
                        </a:lnSpc>
                      </a:pPr>
                      <a:r>
                        <a:rPr sz="700" spc="20">
                          <a:latin typeface="Arial MT"/>
                          <a:cs typeface="Arial MT"/>
                        </a:rPr>
                        <a:t>0</a:t>
                      </a:r>
                      <a:endParaRPr sz="700">
                        <a:latin typeface="Arial MT"/>
                        <a:cs typeface="Arial MT"/>
                      </a:endParaRPr>
                    </a:p>
                    <a:p>
                      <a:pPr>
                        <a:lnSpc>
                          <a:spcPct val="100000"/>
                        </a:lnSpc>
                        <a:spcBef>
                          <a:spcPts val="340"/>
                        </a:spcBef>
                      </a:pPr>
                      <a:endParaRPr sz="700">
                        <a:latin typeface="Times New Roman"/>
                        <a:cs typeface="Times New Roman"/>
                      </a:endParaRPr>
                    </a:p>
                    <a:p>
                      <a:pPr marL="79375">
                        <a:lnSpc>
                          <a:spcPct val="100000"/>
                        </a:lnSpc>
                      </a:pPr>
                      <a:r>
                        <a:rPr sz="900" spc="-25">
                          <a:solidFill>
                            <a:srgbClr val="333333"/>
                          </a:solidFill>
                          <a:latin typeface="Arial MT"/>
                          <a:cs typeface="Arial MT"/>
                        </a:rPr>
                        <a:t>Nov</a:t>
                      </a:r>
                      <a:endParaRPr sz="900">
                        <a:latin typeface="Arial MT"/>
                        <a:cs typeface="Arial MT"/>
                      </a:endParaRPr>
                    </a:p>
                  </a:txBody>
                  <a:tcPr marL="0" marR="0" marT="0" marB="0">
                    <a:lnT w="28575">
                      <a:solidFill>
                        <a:srgbClr val="0F4E6F"/>
                      </a:solidFill>
                      <a:prstDash val="solid"/>
                    </a:lnT>
                    <a:lnB w="9525">
                      <a:solidFill>
                        <a:srgbClr val="000000"/>
                      </a:solidFill>
                      <a:prstDash val="solid"/>
                    </a:lnB>
                  </a:tcPr>
                </a:tc>
                <a:tc rowSpan="9">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60"/>
                        </a:spcBef>
                      </a:pPr>
                      <a:endParaRPr sz="700">
                        <a:latin typeface="Times New Roman"/>
                        <a:cs typeface="Times New Roman"/>
                      </a:endParaRPr>
                    </a:p>
                    <a:p>
                      <a:pPr marL="161290">
                        <a:lnSpc>
                          <a:spcPct val="100000"/>
                        </a:lnSpc>
                      </a:pPr>
                      <a:r>
                        <a:rPr sz="700" spc="-25">
                          <a:latin typeface="Arial MT"/>
                          <a:cs typeface="Arial MT"/>
                        </a:rPr>
                        <a:t>10K</a:t>
                      </a:r>
                      <a:endParaRPr sz="700">
                        <a:latin typeface="Arial MT"/>
                        <a:cs typeface="Arial MT"/>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65"/>
                        </a:spcBef>
                      </a:pPr>
                      <a:endParaRPr sz="700">
                        <a:latin typeface="Times New Roman"/>
                        <a:cs typeface="Times New Roman"/>
                      </a:endParaRPr>
                    </a:p>
                    <a:p>
                      <a:pPr marL="99695">
                        <a:lnSpc>
                          <a:spcPct val="100000"/>
                        </a:lnSpc>
                      </a:pPr>
                      <a:r>
                        <a:rPr sz="700" spc="20">
                          <a:latin typeface="Arial MT"/>
                          <a:cs typeface="Arial MT"/>
                        </a:rPr>
                        <a:t>0</a:t>
                      </a:r>
                      <a:endParaRPr sz="700">
                        <a:latin typeface="Arial MT"/>
                        <a:cs typeface="Arial MT"/>
                      </a:endParaRPr>
                    </a:p>
                    <a:p>
                      <a:pPr>
                        <a:lnSpc>
                          <a:spcPct val="100000"/>
                        </a:lnSpc>
                        <a:spcBef>
                          <a:spcPts val="340"/>
                        </a:spcBef>
                      </a:pPr>
                      <a:endParaRPr sz="700">
                        <a:latin typeface="Times New Roman"/>
                        <a:cs typeface="Times New Roman"/>
                      </a:endParaRPr>
                    </a:p>
                    <a:p>
                      <a:pPr marL="92075">
                        <a:lnSpc>
                          <a:spcPct val="100000"/>
                        </a:lnSpc>
                      </a:pPr>
                      <a:r>
                        <a:rPr sz="900" spc="-25">
                          <a:solidFill>
                            <a:srgbClr val="333333"/>
                          </a:solidFill>
                          <a:latin typeface="Arial MT"/>
                          <a:cs typeface="Arial MT"/>
                        </a:rPr>
                        <a:t>Dec</a:t>
                      </a:r>
                      <a:endParaRPr sz="900">
                        <a:latin typeface="Arial MT"/>
                        <a:cs typeface="Arial MT"/>
                      </a:endParaRPr>
                    </a:p>
                  </a:txBody>
                  <a:tcPr marL="0" marR="0" marT="0" marB="0">
                    <a:lnT w="28575">
                      <a:solidFill>
                        <a:srgbClr val="0F4E6F"/>
                      </a:solidFill>
                      <a:prstDash val="solid"/>
                    </a:lnT>
                    <a:lnB w="9525">
                      <a:solidFill>
                        <a:srgbClr val="000000"/>
                      </a:solidFill>
                      <a:prstDash val="solid"/>
                    </a:lnB>
                  </a:tcPr>
                </a:tc>
                <a:tc rowSpan="9">
                  <a:txBody>
                    <a:bodyPr/>
                    <a:lstStyle/>
                    <a:p>
                      <a:pPr marL="208915" marR="12065">
                        <a:lnSpc>
                          <a:spcPct val="100000"/>
                        </a:lnSpc>
                        <a:spcBef>
                          <a:spcPts val="210"/>
                        </a:spcBef>
                      </a:pPr>
                      <a:r>
                        <a:rPr sz="1100">
                          <a:solidFill>
                            <a:srgbClr val="004F72"/>
                          </a:solidFill>
                          <a:latin typeface="Arial MT"/>
                          <a:cs typeface="Arial MT"/>
                        </a:rPr>
                        <a:t>TOTAL</a:t>
                      </a:r>
                      <a:r>
                        <a:rPr sz="1100" spc="-50">
                          <a:solidFill>
                            <a:srgbClr val="004F72"/>
                          </a:solidFill>
                          <a:latin typeface="Arial MT"/>
                          <a:cs typeface="Arial MT"/>
                        </a:rPr>
                        <a:t> </a:t>
                      </a:r>
                      <a:r>
                        <a:rPr sz="1100">
                          <a:solidFill>
                            <a:srgbClr val="004F72"/>
                          </a:solidFill>
                          <a:latin typeface="Arial MT"/>
                          <a:cs typeface="Arial MT"/>
                        </a:rPr>
                        <a:t>SV</a:t>
                      </a:r>
                      <a:r>
                        <a:rPr sz="1100" spc="-45">
                          <a:solidFill>
                            <a:srgbClr val="004F72"/>
                          </a:solidFill>
                          <a:latin typeface="Arial MT"/>
                          <a:cs typeface="Arial MT"/>
                        </a:rPr>
                        <a:t> </a:t>
                      </a:r>
                      <a:r>
                        <a:rPr sz="1100">
                          <a:solidFill>
                            <a:srgbClr val="004F72"/>
                          </a:solidFill>
                          <a:latin typeface="Arial MT"/>
                          <a:cs typeface="Arial MT"/>
                        </a:rPr>
                        <a:t>PER</a:t>
                      </a:r>
                      <a:r>
                        <a:rPr sz="1100" spc="-45">
                          <a:solidFill>
                            <a:srgbClr val="004F72"/>
                          </a:solidFill>
                          <a:latin typeface="Arial MT"/>
                          <a:cs typeface="Arial MT"/>
                        </a:rPr>
                        <a:t> </a:t>
                      </a:r>
                      <a:r>
                        <a:rPr sz="1100" spc="-20">
                          <a:solidFill>
                            <a:srgbClr val="004F72"/>
                          </a:solidFill>
                          <a:latin typeface="Arial MT"/>
                          <a:cs typeface="Arial MT"/>
                        </a:rPr>
                        <a:t>MONTH</a:t>
                      </a:r>
                      <a:endParaRPr sz="1100">
                        <a:latin typeface="Arial MT"/>
                        <a:cs typeface="Arial MT"/>
                      </a:endParaRPr>
                    </a:p>
                    <a:p>
                      <a:pPr marL="207645" marR="12065">
                        <a:lnSpc>
                          <a:spcPct val="100000"/>
                        </a:lnSpc>
                        <a:spcBef>
                          <a:spcPts val="280"/>
                        </a:spcBef>
                      </a:pPr>
                      <a:r>
                        <a:rPr sz="800">
                          <a:solidFill>
                            <a:srgbClr val="293140"/>
                          </a:solidFill>
                          <a:latin typeface="Arial MT"/>
                          <a:cs typeface="Arial MT"/>
                        </a:rPr>
                        <a:t>Oct-23</a:t>
                      </a:r>
                      <a:r>
                        <a:rPr sz="800" spc="114">
                          <a:solidFill>
                            <a:srgbClr val="293140"/>
                          </a:solidFill>
                          <a:latin typeface="Arial MT"/>
                          <a:cs typeface="Arial MT"/>
                        </a:rPr>
                        <a:t> </a:t>
                      </a:r>
                      <a:r>
                        <a:rPr sz="800">
                          <a:solidFill>
                            <a:srgbClr val="293140"/>
                          </a:solidFill>
                          <a:latin typeface="Arial MT"/>
                          <a:cs typeface="Arial MT"/>
                        </a:rPr>
                        <a:t>Sep-24</a:t>
                      </a:r>
                      <a:r>
                        <a:rPr sz="800" spc="120">
                          <a:solidFill>
                            <a:srgbClr val="293140"/>
                          </a:solidFill>
                          <a:latin typeface="Arial MT"/>
                          <a:cs typeface="Arial MT"/>
                        </a:rPr>
                        <a:t> </a:t>
                      </a:r>
                      <a:r>
                        <a:rPr sz="800">
                          <a:solidFill>
                            <a:srgbClr val="293140"/>
                          </a:solidFill>
                          <a:latin typeface="Arial MT"/>
                          <a:cs typeface="Arial MT"/>
                        </a:rPr>
                        <a:t>vs</a:t>
                      </a:r>
                      <a:r>
                        <a:rPr sz="800" spc="120">
                          <a:solidFill>
                            <a:srgbClr val="293140"/>
                          </a:solidFill>
                          <a:latin typeface="Arial MT"/>
                          <a:cs typeface="Arial MT"/>
                        </a:rPr>
                        <a:t> </a:t>
                      </a:r>
                      <a:r>
                        <a:rPr sz="800">
                          <a:solidFill>
                            <a:srgbClr val="293140"/>
                          </a:solidFill>
                          <a:latin typeface="Arial MT"/>
                          <a:cs typeface="Arial MT"/>
                        </a:rPr>
                        <a:t>Oct-24</a:t>
                      </a:r>
                      <a:r>
                        <a:rPr sz="800" spc="120">
                          <a:solidFill>
                            <a:srgbClr val="293140"/>
                          </a:solidFill>
                          <a:latin typeface="Arial MT"/>
                          <a:cs typeface="Arial MT"/>
                        </a:rPr>
                        <a:t> </a:t>
                      </a:r>
                      <a:r>
                        <a:rPr sz="800">
                          <a:solidFill>
                            <a:srgbClr val="293140"/>
                          </a:solidFill>
                          <a:latin typeface="Arial MT"/>
                          <a:cs typeface="Arial MT"/>
                        </a:rPr>
                        <a:t>Sep-</a:t>
                      </a:r>
                      <a:r>
                        <a:rPr sz="800" spc="-25">
                          <a:solidFill>
                            <a:srgbClr val="293140"/>
                          </a:solidFill>
                          <a:latin typeface="Arial MT"/>
                          <a:cs typeface="Arial MT"/>
                        </a:rPr>
                        <a:t>25</a:t>
                      </a:r>
                      <a:endParaRPr sz="800">
                        <a:latin typeface="Arial MT"/>
                        <a:cs typeface="Arial MT"/>
                      </a:endParaRPr>
                    </a:p>
                    <a:p>
                      <a:pPr marR="12065">
                        <a:lnSpc>
                          <a:spcPct val="100000"/>
                        </a:lnSpc>
                      </a:pPr>
                      <a:endParaRPr sz="700">
                        <a:latin typeface="Times New Roman"/>
                        <a:cs typeface="Times New Roman"/>
                      </a:endParaRPr>
                    </a:p>
                    <a:p>
                      <a:pPr marR="12065">
                        <a:lnSpc>
                          <a:spcPct val="100000"/>
                        </a:lnSpc>
                      </a:pPr>
                      <a:endParaRPr sz="700">
                        <a:latin typeface="Times New Roman"/>
                        <a:cs typeface="Times New Roman"/>
                      </a:endParaRPr>
                    </a:p>
                    <a:p>
                      <a:pPr marR="12065">
                        <a:lnSpc>
                          <a:spcPct val="100000"/>
                        </a:lnSpc>
                      </a:pPr>
                      <a:endParaRPr sz="700">
                        <a:latin typeface="Times New Roman"/>
                        <a:cs typeface="Times New Roman"/>
                      </a:endParaRPr>
                    </a:p>
                    <a:p>
                      <a:pPr marR="12065">
                        <a:lnSpc>
                          <a:spcPct val="100000"/>
                        </a:lnSpc>
                      </a:pPr>
                      <a:endParaRPr sz="700">
                        <a:latin typeface="Times New Roman"/>
                        <a:cs typeface="Times New Roman"/>
                      </a:endParaRPr>
                    </a:p>
                    <a:p>
                      <a:pPr marR="12065">
                        <a:lnSpc>
                          <a:spcPct val="100000"/>
                        </a:lnSpc>
                      </a:pPr>
                      <a:endParaRPr sz="700">
                        <a:latin typeface="Times New Roman"/>
                        <a:cs typeface="Times New Roman"/>
                      </a:endParaRPr>
                    </a:p>
                    <a:p>
                      <a:pPr marR="12065">
                        <a:lnSpc>
                          <a:spcPct val="100000"/>
                        </a:lnSpc>
                      </a:pPr>
                      <a:endParaRPr sz="700">
                        <a:latin typeface="Times New Roman"/>
                        <a:cs typeface="Times New Roman"/>
                      </a:endParaRPr>
                    </a:p>
                    <a:p>
                      <a:pPr marR="12065">
                        <a:lnSpc>
                          <a:spcPct val="100000"/>
                        </a:lnSpc>
                        <a:spcBef>
                          <a:spcPts val="70"/>
                        </a:spcBef>
                      </a:pPr>
                      <a:endParaRPr sz="700">
                        <a:latin typeface="Times New Roman"/>
                        <a:cs typeface="Times New Roman"/>
                      </a:endParaRPr>
                    </a:p>
                    <a:p>
                      <a:pPr marL="199390" marR="12065" algn="ctr">
                        <a:lnSpc>
                          <a:spcPct val="100000"/>
                        </a:lnSpc>
                      </a:pPr>
                      <a:r>
                        <a:rPr sz="700" spc="25">
                          <a:latin typeface="Arial MT"/>
                          <a:cs typeface="Arial MT"/>
                        </a:rPr>
                        <a:t>8K</a:t>
                      </a:r>
                      <a:endParaRPr sz="700">
                        <a:latin typeface="Arial MT"/>
                        <a:cs typeface="Arial MT"/>
                      </a:endParaRPr>
                    </a:p>
                    <a:p>
                      <a:pPr marL="1402715" marR="12065" algn="ctr">
                        <a:lnSpc>
                          <a:spcPct val="100000"/>
                        </a:lnSpc>
                        <a:spcBef>
                          <a:spcPts val="70"/>
                        </a:spcBef>
                      </a:pPr>
                      <a:r>
                        <a:rPr sz="700" spc="-25">
                          <a:latin typeface="Arial MT"/>
                          <a:cs typeface="Arial MT"/>
                        </a:rPr>
                        <a:t>6K</a:t>
                      </a:r>
                      <a:endParaRPr sz="700">
                        <a:latin typeface="Arial MT"/>
                        <a:cs typeface="Arial MT"/>
                      </a:endParaRPr>
                    </a:p>
                    <a:p>
                      <a:pPr marR="12065">
                        <a:lnSpc>
                          <a:spcPct val="100000"/>
                        </a:lnSpc>
                      </a:pPr>
                      <a:endParaRPr sz="700">
                        <a:latin typeface="Times New Roman"/>
                        <a:cs typeface="Times New Roman"/>
                      </a:endParaRPr>
                    </a:p>
                    <a:p>
                      <a:pPr marR="12065">
                        <a:lnSpc>
                          <a:spcPct val="100000"/>
                        </a:lnSpc>
                      </a:pPr>
                      <a:endParaRPr sz="700">
                        <a:latin typeface="Times New Roman"/>
                        <a:cs typeface="Times New Roman"/>
                      </a:endParaRPr>
                    </a:p>
                    <a:p>
                      <a:pPr marR="12065">
                        <a:lnSpc>
                          <a:spcPct val="100000"/>
                        </a:lnSpc>
                        <a:spcBef>
                          <a:spcPts val="175"/>
                        </a:spcBef>
                      </a:pPr>
                      <a:endParaRPr sz="700">
                        <a:latin typeface="Times New Roman"/>
                        <a:cs typeface="Times New Roman"/>
                      </a:endParaRPr>
                    </a:p>
                    <a:p>
                      <a:pPr marL="78105" marR="12065">
                        <a:lnSpc>
                          <a:spcPct val="100000"/>
                        </a:lnSpc>
                        <a:tabLst>
                          <a:tab pos="431800" algn="l"/>
                          <a:tab pos="793115" algn="l"/>
                          <a:tab pos="1147445" algn="l"/>
                        </a:tabLst>
                      </a:pPr>
                      <a:r>
                        <a:rPr sz="700" spc="20">
                          <a:latin typeface="Arial MT"/>
                          <a:cs typeface="Arial MT"/>
                        </a:rPr>
                        <a:t>0</a:t>
                      </a:r>
                      <a:r>
                        <a:rPr sz="700">
                          <a:latin typeface="Arial MT"/>
                          <a:cs typeface="Arial MT"/>
                        </a:rPr>
                        <a:t>	</a:t>
                      </a:r>
                      <a:r>
                        <a:rPr sz="700" spc="20">
                          <a:latin typeface="Arial MT"/>
                          <a:cs typeface="Arial MT"/>
                        </a:rPr>
                        <a:t>0</a:t>
                      </a:r>
                      <a:r>
                        <a:rPr sz="700">
                          <a:latin typeface="Arial MT"/>
                          <a:cs typeface="Arial MT"/>
                        </a:rPr>
                        <a:t>	</a:t>
                      </a:r>
                      <a:r>
                        <a:rPr sz="700" spc="20">
                          <a:latin typeface="Arial MT"/>
                          <a:cs typeface="Arial MT"/>
                        </a:rPr>
                        <a:t>0</a:t>
                      </a:r>
                      <a:r>
                        <a:rPr sz="700">
                          <a:latin typeface="Arial MT"/>
                          <a:cs typeface="Arial MT"/>
                        </a:rPr>
                        <a:t>	</a:t>
                      </a:r>
                      <a:r>
                        <a:rPr sz="700" spc="10">
                          <a:latin typeface="Arial MT"/>
                          <a:cs typeface="Arial MT"/>
                        </a:rPr>
                        <a:t>0</a:t>
                      </a:r>
                      <a:endParaRPr sz="700">
                        <a:latin typeface="Arial MT"/>
                        <a:cs typeface="Arial MT"/>
                      </a:endParaRPr>
                    </a:p>
                    <a:p>
                      <a:pPr marL="216535" indent="-135890">
                        <a:lnSpc>
                          <a:spcPct val="204700"/>
                        </a:lnSpc>
                        <a:spcBef>
                          <a:spcPts val="30"/>
                        </a:spcBef>
                        <a:tabLst>
                          <a:tab pos="430530" algn="l"/>
                          <a:tab pos="783590" algn="l"/>
                          <a:tab pos="1071245" algn="l"/>
                          <a:tab pos="1145540" algn="l"/>
                          <a:tab pos="1489710" algn="l"/>
                        </a:tabLst>
                      </a:pPr>
                      <a:r>
                        <a:rPr sz="900" spc="-25">
                          <a:solidFill>
                            <a:srgbClr val="333333"/>
                          </a:solidFill>
                          <a:latin typeface="Arial MT"/>
                          <a:cs typeface="Arial MT"/>
                        </a:rPr>
                        <a:t>Jan</a:t>
                      </a:r>
                      <a:r>
                        <a:rPr sz="900">
                          <a:solidFill>
                            <a:srgbClr val="333333"/>
                          </a:solidFill>
                          <a:latin typeface="Arial MT"/>
                          <a:cs typeface="Arial MT"/>
                        </a:rPr>
                        <a:t>	</a:t>
                      </a:r>
                      <a:r>
                        <a:rPr sz="900" spc="-25">
                          <a:solidFill>
                            <a:srgbClr val="333333"/>
                          </a:solidFill>
                          <a:latin typeface="Arial MT"/>
                          <a:cs typeface="Arial MT"/>
                        </a:rPr>
                        <a:t>Feb</a:t>
                      </a:r>
                      <a:r>
                        <a:rPr sz="900">
                          <a:solidFill>
                            <a:srgbClr val="333333"/>
                          </a:solidFill>
                          <a:latin typeface="Arial MT"/>
                          <a:cs typeface="Arial MT"/>
                        </a:rPr>
                        <a:t>	</a:t>
                      </a:r>
                      <a:r>
                        <a:rPr sz="900" spc="-25">
                          <a:solidFill>
                            <a:srgbClr val="333333"/>
                          </a:solidFill>
                          <a:latin typeface="Arial MT"/>
                          <a:cs typeface="Arial MT"/>
                        </a:rPr>
                        <a:t>Mar</a:t>
                      </a:r>
                      <a:r>
                        <a:rPr sz="900">
                          <a:solidFill>
                            <a:srgbClr val="333333"/>
                          </a:solidFill>
                          <a:latin typeface="Arial MT"/>
                          <a:cs typeface="Arial MT"/>
                        </a:rPr>
                        <a:t>		</a:t>
                      </a:r>
                      <a:r>
                        <a:rPr sz="900" spc="-25">
                          <a:solidFill>
                            <a:srgbClr val="333333"/>
                          </a:solidFill>
                          <a:latin typeface="Arial MT"/>
                          <a:cs typeface="Arial MT"/>
                        </a:rPr>
                        <a:t>Apr</a:t>
                      </a:r>
                      <a:r>
                        <a:rPr sz="900">
                          <a:solidFill>
                            <a:srgbClr val="333333"/>
                          </a:solidFill>
                          <a:latin typeface="Arial MT"/>
                          <a:cs typeface="Arial MT"/>
                        </a:rPr>
                        <a:t>	</a:t>
                      </a:r>
                      <a:r>
                        <a:rPr sz="900" spc="-25">
                          <a:solidFill>
                            <a:srgbClr val="333333"/>
                          </a:solidFill>
                          <a:latin typeface="Arial MT"/>
                          <a:cs typeface="Arial MT"/>
                        </a:rPr>
                        <a:t>May</a:t>
                      </a:r>
                      <a:r>
                        <a:rPr sz="900" spc="-10">
                          <a:solidFill>
                            <a:srgbClr val="333333"/>
                          </a:solidFill>
                          <a:latin typeface="Arial MT"/>
                          <a:cs typeface="Arial MT"/>
                        </a:rPr>
                        <a:t> Previous</a:t>
                      </a:r>
                      <a:r>
                        <a:rPr sz="900" spc="20">
                          <a:solidFill>
                            <a:srgbClr val="333333"/>
                          </a:solidFill>
                          <a:latin typeface="Arial MT"/>
                          <a:cs typeface="Arial MT"/>
                        </a:rPr>
                        <a:t> </a:t>
                      </a:r>
                      <a:r>
                        <a:rPr sz="900" spc="-20">
                          <a:solidFill>
                            <a:srgbClr val="333333"/>
                          </a:solidFill>
                          <a:latin typeface="Arial MT"/>
                          <a:cs typeface="Arial MT"/>
                        </a:rPr>
                        <a:t>Year</a:t>
                      </a:r>
                      <a:r>
                        <a:rPr sz="900">
                          <a:solidFill>
                            <a:srgbClr val="333333"/>
                          </a:solidFill>
                          <a:latin typeface="Arial MT"/>
                          <a:cs typeface="Arial MT"/>
                        </a:rPr>
                        <a:t>	Filter</a:t>
                      </a:r>
                      <a:r>
                        <a:rPr sz="900" spc="35">
                          <a:solidFill>
                            <a:srgbClr val="333333"/>
                          </a:solidFill>
                          <a:latin typeface="Arial MT"/>
                          <a:cs typeface="Arial MT"/>
                        </a:rPr>
                        <a:t> </a:t>
                      </a:r>
                      <a:r>
                        <a:rPr sz="900" spc="-10">
                          <a:solidFill>
                            <a:srgbClr val="333333"/>
                          </a:solidFill>
                          <a:latin typeface="Arial MT"/>
                          <a:cs typeface="Arial MT"/>
                        </a:rPr>
                        <a:t>Period</a:t>
                      </a:r>
                      <a:endParaRPr sz="900">
                        <a:latin typeface="Arial MT"/>
                        <a:cs typeface="Arial MT"/>
                      </a:endParaRPr>
                    </a:p>
                  </a:txBody>
                  <a:tcPr marL="0" marR="0" marT="32291" marB="0">
                    <a:lnR w="28575">
                      <a:solidFill>
                        <a:srgbClr val="FFFFFF"/>
                      </a:solidFill>
                      <a:prstDash val="solid"/>
                    </a:lnR>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28575" cap="flat" cmpd="sng" algn="ctr">
                      <a:solidFill>
                        <a:srgbClr val="FFFFFF"/>
                      </a:solidFill>
                      <a:prstDash val="solid"/>
                      <a:round/>
                      <a:headEnd type="none" w="med" len="med"/>
                      <a:tailEnd type="none" w="med" len="med"/>
                    </a:lnL>
                    <a:lnT w="28575">
                      <a:solidFill>
                        <a:srgbClr val="0F4E6F"/>
                      </a:solidFill>
                      <a:prstDash val="solid"/>
                    </a:lnT>
                  </a:tcPr>
                </a:tc>
                <a:tc>
                  <a:txBody>
                    <a:bodyPr/>
                    <a:lstStyle/>
                    <a:p>
                      <a:pPr>
                        <a:lnSpc>
                          <a:spcPct val="100000"/>
                        </a:lnSpc>
                      </a:pPr>
                      <a:endParaRPr sz="800">
                        <a:latin typeface="Times New Roman"/>
                        <a:cs typeface="Times New Roman"/>
                      </a:endParaRPr>
                    </a:p>
                  </a:txBody>
                  <a:tcPr marL="0" marR="0" marT="0" marB="0">
                    <a:lnT w="28575">
                      <a:solidFill>
                        <a:srgbClr val="0F4E6F"/>
                      </a:solidFill>
                      <a:prstDash val="solid"/>
                    </a:lnT>
                  </a:tcPr>
                </a:tc>
                <a:tc>
                  <a:txBody>
                    <a:bodyPr/>
                    <a:lstStyle/>
                    <a:p>
                      <a:pPr>
                        <a:lnSpc>
                          <a:spcPct val="100000"/>
                        </a:lnSpc>
                      </a:pPr>
                      <a:endParaRPr sz="800">
                        <a:latin typeface="Times New Roman"/>
                        <a:cs typeface="Times New Roman"/>
                      </a:endParaRPr>
                    </a:p>
                  </a:txBody>
                  <a:tcPr marL="0" marR="0" marT="0" marB="0">
                    <a:lnT w="28575">
                      <a:solidFill>
                        <a:srgbClr val="0F4E6F"/>
                      </a:solidFill>
                      <a:prstDash val="solid"/>
                    </a:lnT>
                  </a:tcPr>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lnT w="28575">
                      <a:solidFill>
                        <a:srgbClr val="0F4E6F"/>
                      </a:solidFill>
                      <a:prstDash val="solid"/>
                    </a:lnT>
                  </a:tcPr>
                </a:tc>
                <a:extLst>
                  <a:ext uri="{0D108BD9-81ED-4DB2-BD59-A6C34878D82A}">
                    <a16:rowId xmlns:a16="http://schemas.microsoft.com/office/drawing/2014/main" val="10000"/>
                  </a:ext>
                </a:extLst>
              </a:tr>
              <a:tr h="156073">
                <a:tc vMerge="1">
                  <a:txBody>
                    <a:bodyPr/>
                    <a:lstStyle/>
                    <a:p>
                      <a:endParaRPr/>
                    </a:p>
                  </a:txBody>
                  <a:tcPr marL="0" marR="0" marT="0" marB="0">
                    <a:lnL w="28575">
                      <a:solidFill>
                        <a:srgbClr val="0F4E6F"/>
                      </a:solidFill>
                      <a:prstDash val="solid"/>
                    </a:lnL>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R w="28575">
                      <a:solidFill>
                        <a:srgbClr val="FFFFFF"/>
                      </a:solidFill>
                      <a:prstDash val="solid"/>
                    </a:lnR>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marL="168275">
                        <a:lnSpc>
                          <a:spcPct val="100000"/>
                        </a:lnSpc>
                        <a:spcBef>
                          <a:spcPts val="120"/>
                        </a:spcBef>
                      </a:pPr>
                      <a:r>
                        <a:rPr sz="700" spc="-25">
                          <a:latin typeface="Arial MT"/>
                          <a:cs typeface="Arial MT"/>
                        </a:rPr>
                        <a:t>16K</a:t>
                      </a:r>
                      <a:endParaRPr sz="700">
                        <a:latin typeface="Arial MT"/>
                        <a:cs typeface="Arial MT"/>
                      </a:endParaRPr>
                    </a:p>
                  </a:txBody>
                  <a:tcPr marL="0" marR="0" marT="18452" marB="0">
                    <a:lnR w="28575">
                      <a:solidFill>
                        <a:srgbClr val="0F4E6F"/>
                      </a:solidFill>
                      <a:prstDash val="solid"/>
                    </a:lnR>
                  </a:tcPr>
                </a:tc>
                <a:extLst>
                  <a:ext uri="{0D108BD9-81ED-4DB2-BD59-A6C34878D82A}">
                    <a16:rowId xmlns:a16="http://schemas.microsoft.com/office/drawing/2014/main" val="10001"/>
                  </a:ext>
                </a:extLst>
              </a:tr>
              <a:tr h="156841">
                <a:tc vMerge="1">
                  <a:txBody>
                    <a:bodyPr/>
                    <a:lstStyle/>
                    <a:p>
                      <a:endParaRPr/>
                    </a:p>
                  </a:txBody>
                  <a:tcPr marL="0" marR="0" marT="0" marB="0">
                    <a:lnL w="28575">
                      <a:solidFill>
                        <a:srgbClr val="0F4E6F"/>
                      </a:solidFill>
                      <a:prstDash val="solid"/>
                    </a:lnL>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marR="92075" algn="r">
                        <a:lnSpc>
                          <a:spcPts val="855"/>
                        </a:lnSpc>
                      </a:pPr>
                      <a:r>
                        <a:rPr sz="900" spc="-25">
                          <a:solidFill>
                            <a:srgbClr val="333333"/>
                          </a:solidFill>
                          <a:latin typeface="Arial MT"/>
                          <a:cs typeface="Arial MT"/>
                        </a:rPr>
                        <a:t>15k</a:t>
                      </a:r>
                      <a:endParaRPr sz="900">
                        <a:latin typeface="Arial MT"/>
                        <a:cs typeface="Arial MT"/>
                      </a:endParaRPr>
                    </a:p>
                  </a:txBody>
                  <a:tcPr marL="0" marR="0" marT="0" marB="0"/>
                </a:tc>
                <a:tc>
                  <a:txBody>
                    <a:bodyPr/>
                    <a:lstStyle/>
                    <a:p>
                      <a:pPr>
                        <a:lnSpc>
                          <a:spcPct val="100000"/>
                        </a:lnSpc>
                      </a:pPr>
                      <a:endParaRPr sz="800">
                        <a:latin typeface="Times New Roman"/>
                        <a:cs typeface="Times New Roman"/>
                      </a:endParaRPr>
                    </a:p>
                  </a:txBody>
                  <a:tcPr marL="0" marR="0" marT="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R w="28575">
                      <a:solidFill>
                        <a:srgbClr val="FFFFFF"/>
                      </a:solidFill>
                      <a:prstDash val="solid"/>
                    </a:lnR>
                    <a:lnT w="28575">
                      <a:solidFill>
                        <a:srgbClr val="0F4E6F"/>
                      </a:solidFill>
                      <a:prstDash val="solid"/>
                    </a:lnT>
                    <a:lnB w="9525">
                      <a:solidFill>
                        <a:srgbClr val="000000"/>
                      </a:solidFill>
                      <a:prstDash val="solid"/>
                    </a:lnB>
                  </a:tcPr>
                </a:tc>
                <a:tc>
                  <a:txBody>
                    <a:bodyPr/>
                    <a:lstStyle/>
                    <a:p>
                      <a:pPr marL="267335">
                        <a:lnSpc>
                          <a:spcPts val="710"/>
                        </a:lnSpc>
                        <a:spcBef>
                          <a:spcPts val="210"/>
                        </a:spcBef>
                      </a:pPr>
                      <a:r>
                        <a:rPr sz="700" spc="-25">
                          <a:latin typeface="Arial MT"/>
                          <a:cs typeface="Arial MT"/>
                        </a:rPr>
                        <a:t>13K</a:t>
                      </a:r>
                      <a:endParaRPr sz="700">
                        <a:latin typeface="Arial MT"/>
                        <a:cs typeface="Arial MT"/>
                      </a:endParaRPr>
                    </a:p>
                  </a:txBody>
                  <a:tcPr marL="0" marR="0" marT="32291" marB="0">
                    <a:lnL w="28575">
                      <a:solidFill>
                        <a:srgbClr val="FFFFFF"/>
                      </a:solidFill>
                      <a:prstDash val="solid"/>
                    </a:lnL>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tcPr>
                </a:tc>
                <a:extLst>
                  <a:ext uri="{0D108BD9-81ED-4DB2-BD59-A6C34878D82A}">
                    <a16:rowId xmlns:a16="http://schemas.microsoft.com/office/drawing/2014/main" val="10002"/>
                  </a:ext>
                </a:extLst>
              </a:tr>
              <a:tr h="481290">
                <a:tc vMerge="1">
                  <a:txBody>
                    <a:bodyPr/>
                    <a:lstStyle/>
                    <a:p>
                      <a:endParaRPr/>
                    </a:p>
                  </a:txBody>
                  <a:tcPr marL="0" marR="0" marT="0" marB="0">
                    <a:lnL w="28575">
                      <a:solidFill>
                        <a:srgbClr val="0F4E6F"/>
                      </a:solidFill>
                      <a:prstDash val="solid"/>
                    </a:lnL>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spcBef>
                          <a:spcPts val="395"/>
                        </a:spcBef>
                      </a:pPr>
                      <a:endParaRPr sz="800">
                        <a:latin typeface="Times New Roman"/>
                        <a:cs typeface="Times New Roman"/>
                      </a:endParaRPr>
                    </a:p>
                    <a:p>
                      <a:pPr marR="92075" algn="r">
                        <a:lnSpc>
                          <a:spcPct val="100000"/>
                        </a:lnSpc>
                      </a:pPr>
                      <a:r>
                        <a:rPr sz="900" spc="-25">
                          <a:solidFill>
                            <a:srgbClr val="333333"/>
                          </a:solidFill>
                          <a:latin typeface="Arial MT"/>
                          <a:cs typeface="Arial MT"/>
                        </a:rPr>
                        <a:t>10k</a:t>
                      </a:r>
                      <a:endParaRPr sz="900">
                        <a:latin typeface="Arial MT"/>
                        <a:cs typeface="Arial MT"/>
                      </a:endParaRPr>
                    </a:p>
                  </a:txBody>
                  <a:tcPr marL="0" marR="0" marT="60738" marB="0"/>
                </a:tc>
                <a:tc>
                  <a:txBody>
                    <a:bodyPr/>
                    <a:lstStyle/>
                    <a:p>
                      <a:pPr marL="173990">
                        <a:lnSpc>
                          <a:spcPct val="100000"/>
                        </a:lnSpc>
                        <a:spcBef>
                          <a:spcPts val="80"/>
                        </a:spcBef>
                      </a:pPr>
                      <a:r>
                        <a:rPr sz="700" spc="-25">
                          <a:latin typeface="Arial MT"/>
                          <a:cs typeface="Arial MT"/>
                        </a:rPr>
                        <a:t>11K</a:t>
                      </a:r>
                      <a:endParaRPr sz="700">
                        <a:latin typeface="Arial MT"/>
                        <a:cs typeface="Arial MT"/>
                      </a:endParaRPr>
                    </a:p>
                  </a:txBody>
                  <a:tcPr marL="0" marR="0" marT="12301"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R w="28575">
                      <a:solidFill>
                        <a:srgbClr val="FFFFFF"/>
                      </a:solidFill>
                      <a:prstDash val="solid"/>
                    </a:lnR>
                    <a:lnT w="28575">
                      <a:solidFill>
                        <a:srgbClr val="0F4E6F"/>
                      </a:solidFill>
                      <a:prstDash val="solid"/>
                    </a:lnT>
                    <a:lnB w="9525">
                      <a:solidFill>
                        <a:srgbClr val="000000"/>
                      </a:solidFill>
                      <a:prstDash val="solid"/>
                    </a:lnB>
                  </a:tcPr>
                </a:tc>
                <a:tc>
                  <a:txBody>
                    <a:bodyPr/>
                    <a:lstStyle/>
                    <a:p>
                      <a:pPr>
                        <a:lnSpc>
                          <a:spcPct val="100000"/>
                        </a:lnSpc>
                        <a:spcBef>
                          <a:spcPts val="500"/>
                        </a:spcBef>
                      </a:pPr>
                      <a:endParaRPr sz="700">
                        <a:latin typeface="Times New Roman"/>
                        <a:cs typeface="Times New Roman"/>
                      </a:endParaRPr>
                    </a:p>
                    <a:p>
                      <a:pPr marL="133350">
                        <a:lnSpc>
                          <a:spcPct val="100000"/>
                        </a:lnSpc>
                      </a:pPr>
                      <a:r>
                        <a:rPr sz="700" spc="-25">
                          <a:latin typeface="Arial MT"/>
                          <a:cs typeface="Arial MT"/>
                        </a:rPr>
                        <a:t>9K</a:t>
                      </a:r>
                      <a:endParaRPr sz="700">
                        <a:latin typeface="Arial MT"/>
                        <a:cs typeface="Arial MT"/>
                      </a:endParaRPr>
                    </a:p>
                  </a:txBody>
                  <a:tcPr marL="0" marR="0" marT="76883" marB="0"/>
                </a:tc>
                <a:tc>
                  <a:txBody>
                    <a:bodyPr/>
                    <a:lstStyle/>
                    <a:p>
                      <a:pPr marL="127635">
                        <a:lnSpc>
                          <a:spcPct val="100000"/>
                        </a:lnSpc>
                        <a:spcBef>
                          <a:spcPts val="395"/>
                        </a:spcBef>
                      </a:pPr>
                      <a:r>
                        <a:rPr sz="700" spc="-25">
                          <a:latin typeface="Arial MT"/>
                          <a:cs typeface="Arial MT"/>
                        </a:rPr>
                        <a:t>11K</a:t>
                      </a:r>
                      <a:endParaRPr sz="700">
                        <a:latin typeface="Arial MT"/>
                        <a:cs typeface="Arial MT"/>
                      </a:endParaRPr>
                    </a:p>
                    <a:p>
                      <a:pPr marL="29845">
                        <a:lnSpc>
                          <a:spcPct val="100000"/>
                        </a:lnSpc>
                        <a:spcBef>
                          <a:spcPts val="125"/>
                        </a:spcBef>
                      </a:pPr>
                      <a:r>
                        <a:rPr sz="700" spc="-25">
                          <a:latin typeface="Arial MT"/>
                          <a:cs typeface="Arial MT"/>
                        </a:rPr>
                        <a:t>9K</a:t>
                      </a:r>
                      <a:endParaRPr sz="700">
                        <a:latin typeface="Arial MT"/>
                        <a:cs typeface="Arial MT"/>
                      </a:endParaRPr>
                    </a:p>
                  </a:txBody>
                  <a:tcPr marL="0" marR="0" marT="60738" marB="0"/>
                </a:tc>
                <a:tc>
                  <a:txBody>
                    <a:bodyPr/>
                    <a:lstStyle/>
                    <a:p>
                      <a:pPr marL="160655">
                        <a:lnSpc>
                          <a:spcPts val="540"/>
                        </a:lnSpc>
                      </a:pPr>
                      <a:r>
                        <a:rPr sz="700" spc="-25">
                          <a:latin typeface="Arial MT"/>
                          <a:cs typeface="Arial MT"/>
                        </a:rPr>
                        <a:t>12K</a:t>
                      </a:r>
                      <a:endParaRPr sz="700">
                        <a:latin typeface="Arial MT"/>
                        <a:cs typeface="Arial MT"/>
                      </a:endParaRPr>
                    </a:p>
                    <a:p>
                      <a:pPr marL="70485">
                        <a:lnSpc>
                          <a:spcPct val="100000"/>
                        </a:lnSpc>
                        <a:spcBef>
                          <a:spcPts val="385"/>
                        </a:spcBef>
                      </a:pPr>
                      <a:r>
                        <a:rPr sz="700" spc="-25">
                          <a:latin typeface="Arial MT"/>
                          <a:cs typeface="Arial MT"/>
                        </a:rPr>
                        <a:t>9K</a:t>
                      </a:r>
                      <a:endParaRPr sz="700">
                        <a:latin typeface="Arial MT"/>
                        <a:cs typeface="Arial MT"/>
                      </a:endParaRPr>
                    </a:p>
                  </a:txBody>
                  <a:tcPr marL="0" marR="0" marT="0" marB="0"/>
                </a:tc>
                <a:tc>
                  <a:txBody>
                    <a:bodyPr/>
                    <a:lstStyle/>
                    <a:p>
                      <a:pPr>
                        <a:lnSpc>
                          <a:spcPct val="100000"/>
                        </a:lnSpc>
                        <a:spcBef>
                          <a:spcPts val="80"/>
                        </a:spcBef>
                      </a:pPr>
                      <a:endParaRPr sz="700">
                        <a:latin typeface="Times New Roman"/>
                        <a:cs typeface="Times New Roman"/>
                      </a:endParaRPr>
                    </a:p>
                    <a:p>
                      <a:pPr marL="59690">
                        <a:lnSpc>
                          <a:spcPct val="100000"/>
                        </a:lnSpc>
                      </a:pPr>
                      <a:r>
                        <a:rPr sz="700" spc="-25">
                          <a:latin typeface="Arial MT"/>
                          <a:cs typeface="Arial MT"/>
                        </a:rPr>
                        <a:t>10K</a:t>
                      </a:r>
                      <a:endParaRPr sz="700">
                        <a:latin typeface="Arial MT"/>
                        <a:cs typeface="Arial MT"/>
                      </a:endParaRPr>
                    </a:p>
                  </a:txBody>
                  <a:tcPr marL="0" marR="0" marT="12301" marB="0">
                    <a:lnR w="28575">
                      <a:solidFill>
                        <a:srgbClr val="0F4E6F"/>
                      </a:solidFill>
                      <a:prstDash val="solid"/>
                    </a:lnR>
                  </a:tcPr>
                </a:tc>
                <a:extLst>
                  <a:ext uri="{0D108BD9-81ED-4DB2-BD59-A6C34878D82A}">
                    <a16:rowId xmlns:a16="http://schemas.microsoft.com/office/drawing/2014/main" val="10003"/>
                  </a:ext>
                </a:extLst>
              </a:tr>
              <a:tr h="244489">
                <a:tc vMerge="1">
                  <a:txBody>
                    <a:bodyPr/>
                    <a:lstStyle/>
                    <a:p>
                      <a:endParaRPr/>
                    </a:p>
                  </a:txBody>
                  <a:tcPr marL="0" marR="0" marT="0" marB="0">
                    <a:lnL w="28575">
                      <a:solidFill>
                        <a:srgbClr val="0F4E6F"/>
                      </a:solidFill>
                      <a:prstDash val="solid"/>
                    </a:lnL>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marR="92075" algn="r">
                        <a:lnSpc>
                          <a:spcPct val="100000"/>
                        </a:lnSpc>
                        <a:spcBef>
                          <a:spcPts val="220"/>
                        </a:spcBef>
                      </a:pPr>
                      <a:r>
                        <a:rPr sz="900" spc="-25">
                          <a:solidFill>
                            <a:srgbClr val="333333"/>
                          </a:solidFill>
                          <a:latin typeface="Arial MT"/>
                          <a:cs typeface="Arial MT"/>
                        </a:rPr>
                        <a:t>5k</a:t>
                      </a:r>
                      <a:endParaRPr sz="900">
                        <a:latin typeface="Arial MT"/>
                        <a:cs typeface="Arial MT"/>
                      </a:endParaRPr>
                    </a:p>
                  </a:txBody>
                  <a:tcPr marL="0" marR="0" marT="33829" marB="0"/>
                </a:tc>
                <a:tc>
                  <a:txBody>
                    <a:bodyPr/>
                    <a:lstStyle/>
                    <a:p>
                      <a:pPr>
                        <a:lnSpc>
                          <a:spcPct val="100000"/>
                        </a:lnSpc>
                      </a:pPr>
                      <a:endParaRPr sz="800">
                        <a:latin typeface="Times New Roman"/>
                        <a:cs typeface="Times New Roman"/>
                      </a:endParaRPr>
                    </a:p>
                  </a:txBody>
                  <a:tcPr marL="0" marR="0" marT="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R w="28575">
                      <a:solidFill>
                        <a:srgbClr val="FFFFFF"/>
                      </a:solidFill>
                      <a:prstDash val="solid"/>
                    </a:lnR>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tcPr>
                </a:tc>
                <a:extLst>
                  <a:ext uri="{0D108BD9-81ED-4DB2-BD59-A6C34878D82A}">
                    <a16:rowId xmlns:a16="http://schemas.microsoft.com/office/drawing/2014/main" val="10004"/>
                  </a:ext>
                </a:extLst>
              </a:tr>
              <a:tr h="159917">
                <a:tc vMerge="1">
                  <a:txBody>
                    <a:bodyPr/>
                    <a:lstStyle/>
                    <a:p>
                      <a:endParaRPr/>
                    </a:p>
                  </a:txBody>
                  <a:tcPr marL="0" marR="0" marT="0" marB="0">
                    <a:lnL w="28575">
                      <a:solidFill>
                        <a:srgbClr val="0F4E6F"/>
                      </a:solidFill>
                      <a:prstDash val="solid"/>
                    </a:lnL>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marL="102235">
                        <a:lnSpc>
                          <a:spcPts val="635"/>
                        </a:lnSpc>
                        <a:spcBef>
                          <a:spcPts val="305"/>
                        </a:spcBef>
                      </a:pPr>
                      <a:r>
                        <a:rPr sz="700" spc="20">
                          <a:latin typeface="Arial MT"/>
                          <a:cs typeface="Arial MT"/>
                        </a:rPr>
                        <a:t>0</a:t>
                      </a:r>
                      <a:endParaRPr sz="700">
                        <a:latin typeface="Arial MT"/>
                        <a:cs typeface="Arial MT"/>
                      </a:endParaRPr>
                    </a:p>
                  </a:txBody>
                  <a:tcPr marL="0" marR="0" marT="46899"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R w="28575">
                      <a:solidFill>
                        <a:srgbClr val="FFFFFF"/>
                      </a:solidFill>
                      <a:prstDash val="solid"/>
                    </a:lnR>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tcPr>
                </a:tc>
                <a:extLst>
                  <a:ext uri="{0D108BD9-81ED-4DB2-BD59-A6C34878D82A}">
                    <a16:rowId xmlns:a16="http://schemas.microsoft.com/office/drawing/2014/main" val="10005"/>
                  </a:ext>
                </a:extLst>
              </a:tr>
              <a:tr h="144541">
                <a:tc vMerge="1">
                  <a:txBody>
                    <a:bodyPr/>
                    <a:lstStyle/>
                    <a:p>
                      <a:endParaRPr/>
                    </a:p>
                  </a:txBody>
                  <a:tcPr marL="0" marR="0" marT="0" marB="0">
                    <a:lnL w="28575">
                      <a:solidFill>
                        <a:srgbClr val="0F4E6F"/>
                      </a:solidFill>
                      <a:prstDash val="solid"/>
                    </a:lnL>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marR="92075" algn="r">
                        <a:lnSpc>
                          <a:spcPts val="695"/>
                        </a:lnSpc>
                      </a:pPr>
                      <a:r>
                        <a:rPr sz="900" spc="-50">
                          <a:solidFill>
                            <a:srgbClr val="333333"/>
                          </a:solidFill>
                          <a:latin typeface="Arial MT"/>
                          <a:cs typeface="Arial MT"/>
                        </a:rPr>
                        <a:t>0</a:t>
                      </a:r>
                      <a:endParaRPr sz="900">
                        <a:latin typeface="Arial MT"/>
                        <a:cs typeface="Arial MT"/>
                      </a:endParaRPr>
                    </a:p>
                  </a:txBody>
                  <a:tcPr marL="0" marR="0" marT="0" marB="0"/>
                </a:tc>
                <a:tc>
                  <a:txBody>
                    <a:bodyPr/>
                    <a:lstStyle/>
                    <a:p>
                      <a:pPr>
                        <a:lnSpc>
                          <a:spcPct val="100000"/>
                        </a:lnSpc>
                      </a:pPr>
                      <a:endParaRPr sz="700">
                        <a:latin typeface="Times New Roman"/>
                        <a:cs typeface="Times New Roman"/>
                      </a:endParaRPr>
                    </a:p>
                  </a:txBody>
                  <a:tcPr marL="0" marR="0" marT="0"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R w="28575">
                      <a:solidFill>
                        <a:srgbClr val="FFFFFF"/>
                      </a:solidFill>
                      <a:prstDash val="solid"/>
                    </a:lnR>
                    <a:lnT w="28575">
                      <a:solidFill>
                        <a:srgbClr val="0F4E6F"/>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lnR w="28575">
                      <a:solidFill>
                        <a:srgbClr val="0F4E6F"/>
                      </a:solidFill>
                      <a:prstDash val="solid"/>
                    </a:lnR>
                  </a:tcPr>
                </a:tc>
                <a:extLst>
                  <a:ext uri="{0D108BD9-81ED-4DB2-BD59-A6C34878D82A}">
                    <a16:rowId xmlns:a16="http://schemas.microsoft.com/office/drawing/2014/main" val="10006"/>
                  </a:ext>
                </a:extLst>
              </a:tr>
              <a:tr h="224500">
                <a:tc vMerge="1">
                  <a:txBody>
                    <a:bodyPr/>
                    <a:lstStyle/>
                    <a:p>
                      <a:endParaRPr/>
                    </a:p>
                  </a:txBody>
                  <a:tcPr marL="0" marR="0" marT="0" marB="0">
                    <a:lnL w="28575">
                      <a:solidFill>
                        <a:srgbClr val="0F4E6F"/>
                      </a:solidFill>
                      <a:prstDash val="solid"/>
                    </a:lnL>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tc>
                <a:tc>
                  <a:txBody>
                    <a:bodyPr/>
                    <a:lstStyle/>
                    <a:p>
                      <a:pPr marL="99695">
                        <a:lnSpc>
                          <a:spcPct val="100000"/>
                        </a:lnSpc>
                        <a:spcBef>
                          <a:spcPts val="10"/>
                        </a:spcBef>
                      </a:pPr>
                      <a:r>
                        <a:rPr sz="900" spc="-25">
                          <a:solidFill>
                            <a:srgbClr val="333333"/>
                          </a:solidFill>
                          <a:latin typeface="Arial MT"/>
                          <a:cs typeface="Arial MT"/>
                        </a:rPr>
                        <a:t>Oct</a:t>
                      </a:r>
                      <a:endParaRPr sz="900">
                        <a:latin typeface="Arial MT"/>
                        <a:cs typeface="Arial MT"/>
                      </a:endParaRPr>
                    </a:p>
                  </a:txBody>
                  <a:tcPr marL="0" marR="0" marT="1538" marB="0"/>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R w="28575">
                      <a:solidFill>
                        <a:srgbClr val="FFFFFF"/>
                      </a:solidFill>
                      <a:prstDash val="solid"/>
                    </a:lnR>
                    <a:lnT w="28575">
                      <a:solidFill>
                        <a:srgbClr val="0F4E6F"/>
                      </a:solidFill>
                      <a:prstDash val="solid"/>
                    </a:lnT>
                    <a:lnB w="9525">
                      <a:solidFill>
                        <a:srgbClr val="000000"/>
                      </a:solidFill>
                      <a:prstDash val="solid"/>
                    </a:lnB>
                  </a:tcPr>
                </a:tc>
                <a:tc>
                  <a:txBody>
                    <a:bodyPr/>
                    <a:lstStyle/>
                    <a:p>
                      <a:pPr marL="157480">
                        <a:lnSpc>
                          <a:spcPct val="100000"/>
                        </a:lnSpc>
                        <a:spcBef>
                          <a:spcPts val="10"/>
                        </a:spcBef>
                      </a:pPr>
                      <a:r>
                        <a:rPr sz="900" spc="-25">
                          <a:solidFill>
                            <a:srgbClr val="333333"/>
                          </a:solidFill>
                          <a:latin typeface="Arial MT"/>
                          <a:cs typeface="Arial MT"/>
                        </a:rPr>
                        <a:t>Jun</a:t>
                      </a:r>
                      <a:endParaRPr sz="900">
                        <a:latin typeface="Arial MT"/>
                        <a:cs typeface="Arial MT"/>
                      </a:endParaRPr>
                    </a:p>
                  </a:txBody>
                  <a:tcPr marL="0" marR="0" marT="1538" marB="0"/>
                </a:tc>
                <a:tc>
                  <a:txBody>
                    <a:bodyPr/>
                    <a:lstStyle/>
                    <a:p>
                      <a:pPr marL="72390">
                        <a:lnSpc>
                          <a:spcPct val="100000"/>
                        </a:lnSpc>
                        <a:spcBef>
                          <a:spcPts val="10"/>
                        </a:spcBef>
                      </a:pPr>
                      <a:r>
                        <a:rPr sz="900" spc="-25">
                          <a:solidFill>
                            <a:srgbClr val="333333"/>
                          </a:solidFill>
                          <a:latin typeface="Arial MT"/>
                          <a:cs typeface="Arial MT"/>
                        </a:rPr>
                        <a:t>Jul</a:t>
                      </a:r>
                      <a:endParaRPr sz="900">
                        <a:latin typeface="Arial MT"/>
                        <a:cs typeface="Arial MT"/>
                      </a:endParaRPr>
                    </a:p>
                  </a:txBody>
                  <a:tcPr marL="0" marR="0" marT="1538" marB="0"/>
                </a:tc>
                <a:tc>
                  <a:txBody>
                    <a:bodyPr/>
                    <a:lstStyle/>
                    <a:p>
                      <a:pPr marL="86995">
                        <a:lnSpc>
                          <a:spcPct val="100000"/>
                        </a:lnSpc>
                        <a:spcBef>
                          <a:spcPts val="10"/>
                        </a:spcBef>
                      </a:pPr>
                      <a:r>
                        <a:rPr sz="900" spc="-25">
                          <a:solidFill>
                            <a:srgbClr val="333333"/>
                          </a:solidFill>
                          <a:latin typeface="Arial MT"/>
                          <a:cs typeface="Arial MT"/>
                        </a:rPr>
                        <a:t>Aug</a:t>
                      </a:r>
                      <a:endParaRPr sz="900">
                        <a:latin typeface="Arial MT"/>
                        <a:cs typeface="Arial MT"/>
                      </a:endParaRPr>
                    </a:p>
                  </a:txBody>
                  <a:tcPr marL="0" marR="0" marT="1538" marB="0"/>
                </a:tc>
                <a:tc>
                  <a:txBody>
                    <a:bodyPr/>
                    <a:lstStyle/>
                    <a:p>
                      <a:pPr marL="98425">
                        <a:lnSpc>
                          <a:spcPct val="100000"/>
                        </a:lnSpc>
                        <a:spcBef>
                          <a:spcPts val="10"/>
                        </a:spcBef>
                      </a:pPr>
                      <a:r>
                        <a:rPr sz="900" spc="-25">
                          <a:solidFill>
                            <a:srgbClr val="333333"/>
                          </a:solidFill>
                          <a:latin typeface="Arial MT"/>
                          <a:cs typeface="Arial MT"/>
                        </a:rPr>
                        <a:t>Sep</a:t>
                      </a:r>
                      <a:endParaRPr sz="900">
                        <a:latin typeface="Arial MT"/>
                        <a:cs typeface="Arial MT"/>
                      </a:endParaRPr>
                    </a:p>
                  </a:txBody>
                  <a:tcPr marL="0" marR="0" marT="1538" marB="0">
                    <a:lnR w="28575">
                      <a:solidFill>
                        <a:srgbClr val="0F4E6F"/>
                      </a:solidFill>
                      <a:prstDash val="solid"/>
                    </a:lnR>
                  </a:tcPr>
                </a:tc>
                <a:extLst>
                  <a:ext uri="{0D108BD9-81ED-4DB2-BD59-A6C34878D82A}">
                    <a16:rowId xmlns:a16="http://schemas.microsoft.com/office/drawing/2014/main" val="10007"/>
                  </a:ext>
                </a:extLst>
              </a:tr>
              <a:tr h="382111">
                <a:tc vMerge="1">
                  <a:txBody>
                    <a:bodyPr/>
                    <a:lstStyle/>
                    <a:p>
                      <a:endParaRPr/>
                    </a:p>
                  </a:txBody>
                  <a:tcPr marL="0" marR="0" marT="0" marB="0">
                    <a:lnL w="28575">
                      <a:solidFill>
                        <a:srgbClr val="0F4E6F"/>
                      </a:solidFill>
                      <a:prstDash val="solid"/>
                    </a:lnL>
                    <a:lnT w="28575">
                      <a:solidFill>
                        <a:srgbClr val="0F4E6F"/>
                      </a:solidFill>
                      <a:prstDash val="solid"/>
                    </a:lnT>
                    <a:lnB w="9525">
                      <a:solidFill>
                        <a:srgbClr val="000000"/>
                      </a:solidFill>
                      <a:prstDash val="solid"/>
                    </a:lnB>
                  </a:tcPr>
                </a:tc>
                <a:tc vMerge="1">
                  <a:txBody>
                    <a:bodyPr/>
                    <a:lstStyle/>
                    <a:p>
                      <a:endParaRPr/>
                    </a:p>
                  </a:txBody>
                  <a:tcPr marL="0" marR="0" marT="26670" marB="0">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0" marB="0">
                    <a:lnT w="28575">
                      <a:solidFill>
                        <a:srgbClr val="0F4E6F"/>
                      </a:solidFill>
                      <a:prstDash val="solid"/>
                    </a:lnT>
                    <a:lnB w="9525">
                      <a:solidFill>
                        <a:srgbClr val="000000"/>
                      </a:solidFill>
                      <a:prstDash val="solid"/>
                    </a:lnB>
                  </a:tcPr>
                </a:tc>
                <a:tc vMerge="1">
                  <a:txBody>
                    <a:bodyPr/>
                    <a:lstStyle/>
                    <a:p>
                      <a:endParaRPr/>
                    </a:p>
                  </a:txBody>
                  <a:tcPr marL="0" marR="0" marT="26670" marB="0">
                    <a:lnR w="28575">
                      <a:solidFill>
                        <a:srgbClr val="FFFFFF"/>
                      </a:solidFill>
                      <a:prstDash val="solid"/>
                    </a:lnR>
                    <a:lnT w="28575">
                      <a:solidFill>
                        <a:srgbClr val="0F4E6F"/>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lnB w="9525">
                      <a:solidFill>
                        <a:srgbClr val="000000"/>
                      </a:solidFill>
                      <a:prstDash val="solid"/>
                    </a:lnB>
                  </a:tcPr>
                </a:tc>
                <a:extLst>
                  <a:ext uri="{0D108BD9-81ED-4DB2-BD59-A6C34878D82A}">
                    <a16:rowId xmlns:a16="http://schemas.microsoft.com/office/drawing/2014/main" val="10008"/>
                  </a:ext>
                </a:extLst>
              </a:tr>
              <a:tr h="676574">
                <a:tc gridSpan="2">
                  <a:txBody>
                    <a:bodyPr/>
                    <a:lstStyle/>
                    <a:p>
                      <a:pPr>
                        <a:lnSpc>
                          <a:spcPct val="100000"/>
                        </a:lnSpc>
                        <a:spcBef>
                          <a:spcPts val="525"/>
                        </a:spcBef>
                      </a:pPr>
                      <a:endParaRPr sz="800">
                        <a:latin typeface="Times New Roman"/>
                        <a:cs typeface="Times New Roman"/>
                      </a:endParaRPr>
                    </a:p>
                    <a:p>
                      <a:pPr marL="398780">
                        <a:lnSpc>
                          <a:spcPct val="100000"/>
                        </a:lnSpc>
                        <a:spcBef>
                          <a:spcPts val="5"/>
                        </a:spcBef>
                      </a:pPr>
                      <a:r>
                        <a:rPr sz="900" spc="-40">
                          <a:solidFill>
                            <a:srgbClr val="868E95"/>
                          </a:solidFill>
                          <a:latin typeface="Lucida Sans Unicode"/>
                          <a:cs typeface="Lucida Sans Unicode"/>
                        </a:rPr>
                        <a:t>YOY</a:t>
                      </a:r>
                      <a:r>
                        <a:rPr sz="900" spc="-15">
                          <a:solidFill>
                            <a:srgbClr val="868E95"/>
                          </a:solidFill>
                          <a:latin typeface="Lucida Sans Unicode"/>
                          <a:cs typeface="Lucida Sans Unicode"/>
                        </a:rPr>
                        <a:t> </a:t>
                      </a:r>
                      <a:r>
                        <a:rPr sz="900" spc="-30">
                          <a:solidFill>
                            <a:srgbClr val="868E95"/>
                          </a:solidFill>
                          <a:latin typeface="Arial MT"/>
                          <a:cs typeface="Arial MT"/>
                        </a:rPr>
                        <a:t>(Oct-23</a:t>
                      </a:r>
                      <a:r>
                        <a:rPr sz="900" spc="15">
                          <a:solidFill>
                            <a:srgbClr val="868E95"/>
                          </a:solidFill>
                          <a:latin typeface="Arial MT"/>
                          <a:cs typeface="Arial MT"/>
                        </a:rPr>
                        <a:t> </a:t>
                      </a:r>
                      <a:r>
                        <a:rPr sz="900" spc="-50">
                          <a:solidFill>
                            <a:srgbClr val="868E95"/>
                          </a:solidFill>
                          <a:latin typeface="Arial MT"/>
                          <a:cs typeface="Arial MT"/>
                        </a:rPr>
                        <a:t>Sep-</a:t>
                      </a:r>
                      <a:r>
                        <a:rPr sz="900" spc="-30">
                          <a:solidFill>
                            <a:srgbClr val="868E95"/>
                          </a:solidFill>
                          <a:latin typeface="Arial MT"/>
                          <a:cs typeface="Arial MT"/>
                        </a:rPr>
                        <a:t>24</a:t>
                      </a:r>
                      <a:r>
                        <a:rPr sz="900" spc="10">
                          <a:solidFill>
                            <a:srgbClr val="868E95"/>
                          </a:solidFill>
                          <a:latin typeface="Arial MT"/>
                          <a:cs typeface="Arial MT"/>
                        </a:rPr>
                        <a:t> </a:t>
                      </a:r>
                      <a:r>
                        <a:rPr sz="900" spc="-45">
                          <a:solidFill>
                            <a:srgbClr val="868E95"/>
                          </a:solidFill>
                          <a:latin typeface="Arial MT"/>
                          <a:cs typeface="Arial MT"/>
                        </a:rPr>
                        <a:t>vs</a:t>
                      </a:r>
                      <a:r>
                        <a:rPr sz="900" spc="15">
                          <a:solidFill>
                            <a:srgbClr val="868E95"/>
                          </a:solidFill>
                          <a:latin typeface="Arial MT"/>
                          <a:cs typeface="Arial MT"/>
                        </a:rPr>
                        <a:t> </a:t>
                      </a:r>
                      <a:r>
                        <a:rPr sz="900" spc="-25">
                          <a:solidFill>
                            <a:srgbClr val="868E95"/>
                          </a:solidFill>
                          <a:latin typeface="Arial MT"/>
                          <a:cs typeface="Arial MT"/>
                        </a:rPr>
                        <a:t>Oct-</a:t>
                      </a:r>
                      <a:r>
                        <a:rPr sz="900" spc="-30">
                          <a:solidFill>
                            <a:srgbClr val="868E95"/>
                          </a:solidFill>
                          <a:latin typeface="Arial MT"/>
                          <a:cs typeface="Arial MT"/>
                        </a:rPr>
                        <a:t>24</a:t>
                      </a:r>
                      <a:r>
                        <a:rPr sz="900" spc="15">
                          <a:solidFill>
                            <a:srgbClr val="868E95"/>
                          </a:solidFill>
                          <a:latin typeface="Arial MT"/>
                          <a:cs typeface="Arial MT"/>
                        </a:rPr>
                        <a:t> </a:t>
                      </a:r>
                      <a:r>
                        <a:rPr sz="900" spc="-50">
                          <a:solidFill>
                            <a:srgbClr val="868E95"/>
                          </a:solidFill>
                          <a:latin typeface="Arial MT"/>
                          <a:cs typeface="Arial MT"/>
                        </a:rPr>
                        <a:t>Sep-</a:t>
                      </a:r>
                      <a:r>
                        <a:rPr sz="900" spc="-25">
                          <a:solidFill>
                            <a:srgbClr val="868E95"/>
                          </a:solidFill>
                          <a:latin typeface="Arial MT"/>
                          <a:cs typeface="Arial MT"/>
                        </a:rPr>
                        <a:t>25)</a:t>
                      </a:r>
                      <a:endParaRPr sz="900">
                        <a:latin typeface="Arial MT"/>
                        <a:cs typeface="Arial MT"/>
                      </a:endParaRPr>
                    </a:p>
                    <a:p>
                      <a:pPr marL="113664" algn="ctr">
                        <a:lnSpc>
                          <a:spcPct val="100000"/>
                        </a:lnSpc>
                        <a:spcBef>
                          <a:spcPts val="459"/>
                        </a:spcBef>
                      </a:pPr>
                      <a:r>
                        <a:rPr sz="700" spc="-10">
                          <a:solidFill>
                            <a:srgbClr val="FFFFFF"/>
                          </a:solidFill>
                          <a:latin typeface="Arial MT"/>
                          <a:cs typeface="Arial MT"/>
                        </a:rPr>
                        <a:t>+228.63%</a:t>
                      </a:r>
                      <a:endParaRPr sz="700">
                        <a:latin typeface="Arial MT"/>
                        <a:cs typeface="Arial MT"/>
                      </a:endParaRPr>
                    </a:p>
                  </a:txBody>
                  <a:tcPr marL="0" marR="0" marT="0" marB="0">
                    <a:lnL w="28575">
                      <a:solidFill>
                        <a:srgbClr val="0F4E6F"/>
                      </a:solidFill>
                      <a:prstDash val="solid"/>
                    </a:lnL>
                    <a:lnT w="9525">
                      <a:solidFill>
                        <a:srgbClr val="000000"/>
                      </a:solidFill>
                      <a:prstDash val="solid"/>
                    </a:lnT>
                    <a:lnB w="28575">
                      <a:solidFill>
                        <a:srgbClr val="0F4E6F"/>
                      </a:solidFill>
                      <a:prstDash val="solid"/>
                    </a:lnB>
                  </a:tcPr>
                </a:tc>
                <a:tc hMerge="1">
                  <a:txBody>
                    <a:bodyPr/>
                    <a:lstStyle/>
                    <a:p>
                      <a:endParaRPr/>
                    </a:p>
                  </a:txBody>
                  <a:tcPr marL="0" marR="0" marT="0" marB="0"/>
                </a:tc>
                <a:tc>
                  <a:txBody>
                    <a:bodyPr/>
                    <a:lstStyle/>
                    <a:p>
                      <a:pPr>
                        <a:lnSpc>
                          <a:spcPct val="100000"/>
                        </a:lnSpc>
                      </a:pPr>
                      <a:endParaRPr sz="800">
                        <a:latin typeface="Times New Roman"/>
                        <a:cs typeface="Times New Roman"/>
                      </a:endParaRPr>
                    </a:p>
                  </a:txBody>
                  <a:tcPr marL="0" marR="0" marT="0" marB="0">
                    <a:lnT w="9525">
                      <a:solidFill>
                        <a:srgbClr val="000000"/>
                      </a:solidFill>
                      <a:prstDash val="solid"/>
                    </a:lnT>
                    <a:lnB w="28575">
                      <a:solidFill>
                        <a:srgbClr val="0F4E6F"/>
                      </a:solidFill>
                      <a:prstDash val="solid"/>
                    </a:lnB>
                  </a:tcPr>
                </a:tc>
                <a:tc>
                  <a:txBody>
                    <a:bodyPr/>
                    <a:lstStyle/>
                    <a:p>
                      <a:pPr>
                        <a:lnSpc>
                          <a:spcPct val="100000"/>
                        </a:lnSpc>
                      </a:pPr>
                      <a:endParaRPr sz="800">
                        <a:latin typeface="Times New Roman"/>
                        <a:cs typeface="Times New Roman"/>
                      </a:endParaRPr>
                    </a:p>
                  </a:txBody>
                  <a:tcPr marL="0" marR="0" marT="0" marB="0">
                    <a:lnT w="9525">
                      <a:solidFill>
                        <a:srgbClr val="000000"/>
                      </a:solidFill>
                      <a:prstDash val="solid"/>
                    </a:lnT>
                    <a:lnB w="28575">
                      <a:solidFill>
                        <a:srgbClr val="0F4E6F"/>
                      </a:solidFill>
                      <a:prstDash val="solid"/>
                    </a:lnB>
                  </a:tcPr>
                </a:tc>
                <a:tc gridSpan="3">
                  <a:txBody>
                    <a:bodyPr/>
                    <a:lstStyle/>
                    <a:p>
                      <a:pPr marR="12065">
                        <a:lnSpc>
                          <a:spcPct val="100000"/>
                        </a:lnSpc>
                        <a:spcBef>
                          <a:spcPts val="740"/>
                        </a:spcBef>
                      </a:pPr>
                      <a:endParaRPr sz="800">
                        <a:latin typeface="Times New Roman"/>
                        <a:cs typeface="Times New Roman"/>
                      </a:endParaRPr>
                    </a:p>
                    <a:p>
                      <a:pPr marL="251460" marR="12065">
                        <a:lnSpc>
                          <a:spcPct val="100000"/>
                        </a:lnSpc>
                      </a:pPr>
                      <a:r>
                        <a:rPr sz="900" spc="-30">
                          <a:solidFill>
                            <a:srgbClr val="868E95"/>
                          </a:solidFill>
                          <a:latin typeface="Lucida Sans Unicode"/>
                          <a:cs typeface="Lucida Sans Unicode"/>
                        </a:rPr>
                        <a:t>MONTH</a:t>
                      </a:r>
                      <a:r>
                        <a:rPr sz="900" spc="-25">
                          <a:solidFill>
                            <a:srgbClr val="868E95"/>
                          </a:solidFill>
                          <a:latin typeface="Lucida Sans Unicode"/>
                          <a:cs typeface="Lucida Sans Unicode"/>
                        </a:rPr>
                        <a:t> </a:t>
                      </a:r>
                      <a:r>
                        <a:rPr sz="900" spc="-20">
                          <a:solidFill>
                            <a:srgbClr val="868E95"/>
                          </a:solidFill>
                          <a:latin typeface="Lucida Sans Unicode"/>
                          <a:cs typeface="Lucida Sans Unicode"/>
                        </a:rPr>
                        <a:t>ON </a:t>
                      </a:r>
                      <a:r>
                        <a:rPr sz="900" spc="-30">
                          <a:solidFill>
                            <a:srgbClr val="868E95"/>
                          </a:solidFill>
                          <a:latin typeface="Lucida Sans Unicode"/>
                          <a:cs typeface="Lucida Sans Unicode"/>
                        </a:rPr>
                        <a:t>MONTH</a:t>
                      </a:r>
                      <a:r>
                        <a:rPr sz="900" spc="-25">
                          <a:solidFill>
                            <a:srgbClr val="868E95"/>
                          </a:solidFill>
                          <a:latin typeface="Lucida Sans Unicode"/>
                          <a:cs typeface="Lucida Sans Unicode"/>
                        </a:rPr>
                        <a:t> </a:t>
                      </a:r>
                      <a:r>
                        <a:rPr sz="900" spc="-40">
                          <a:solidFill>
                            <a:srgbClr val="868E95"/>
                          </a:solidFill>
                          <a:latin typeface="Lucida Sans Unicode"/>
                          <a:cs typeface="Lucida Sans Unicode"/>
                        </a:rPr>
                        <a:t>CHANGE</a:t>
                      </a:r>
                      <a:r>
                        <a:rPr sz="900" spc="-20">
                          <a:solidFill>
                            <a:srgbClr val="868E95"/>
                          </a:solidFill>
                          <a:latin typeface="Lucida Sans Unicode"/>
                          <a:cs typeface="Lucida Sans Unicode"/>
                        </a:rPr>
                        <a:t> </a:t>
                      </a:r>
                      <a:r>
                        <a:rPr sz="900" spc="-50">
                          <a:solidFill>
                            <a:srgbClr val="868E95"/>
                          </a:solidFill>
                          <a:latin typeface="Arial MT"/>
                          <a:cs typeface="Arial MT"/>
                        </a:rPr>
                        <a:t>(Sep-</a:t>
                      </a:r>
                      <a:r>
                        <a:rPr sz="900" spc="-30">
                          <a:solidFill>
                            <a:srgbClr val="868E95"/>
                          </a:solidFill>
                          <a:latin typeface="Arial MT"/>
                          <a:cs typeface="Arial MT"/>
                        </a:rPr>
                        <a:t>24</a:t>
                      </a:r>
                      <a:r>
                        <a:rPr sz="900">
                          <a:solidFill>
                            <a:srgbClr val="868E95"/>
                          </a:solidFill>
                          <a:latin typeface="Arial MT"/>
                          <a:cs typeface="Arial MT"/>
                        </a:rPr>
                        <a:t> </a:t>
                      </a:r>
                      <a:r>
                        <a:rPr sz="900" spc="-45">
                          <a:solidFill>
                            <a:srgbClr val="868E95"/>
                          </a:solidFill>
                          <a:latin typeface="Arial MT"/>
                          <a:cs typeface="Arial MT"/>
                        </a:rPr>
                        <a:t>vs</a:t>
                      </a:r>
                      <a:r>
                        <a:rPr sz="900" spc="5">
                          <a:solidFill>
                            <a:srgbClr val="868E95"/>
                          </a:solidFill>
                          <a:latin typeface="Arial MT"/>
                          <a:cs typeface="Arial MT"/>
                        </a:rPr>
                        <a:t> </a:t>
                      </a:r>
                      <a:r>
                        <a:rPr sz="900" spc="-50">
                          <a:solidFill>
                            <a:srgbClr val="868E95"/>
                          </a:solidFill>
                          <a:latin typeface="Arial MT"/>
                          <a:cs typeface="Arial MT"/>
                        </a:rPr>
                        <a:t>Sep-</a:t>
                      </a:r>
                      <a:r>
                        <a:rPr sz="900" spc="-25">
                          <a:solidFill>
                            <a:srgbClr val="868E95"/>
                          </a:solidFill>
                          <a:latin typeface="Arial MT"/>
                          <a:cs typeface="Arial MT"/>
                        </a:rPr>
                        <a:t>25)</a:t>
                      </a:r>
                      <a:endParaRPr sz="900">
                        <a:latin typeface="Arial MT"/>
                        <a:cs typeface="Arial MT"/>
                      </a:endParaRPr>
                    </a:p>
                  </a:txBody>
                  <a:tcPr marL="0" marR="0" marT="0" marB="0">
                    <a:lnT w="9525">
                      <a:solidFill>
                        <a:srgbClr val="000000"/>
                      </a:solidFill>
                      <a:prstDash val="solid"/>
                    </a:lnT>
                    <a:lnB w="28575">
                      <a:solidFill>
                        <a:srgbClr val="0F4E6F"/>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700">
                        <a:latin typeface="Times New Roman"/>
                        <a:cs typeface="Times New Roman"/>
                      </a:endParaRPr>
                    </a:p>
                    <a:p>
                      <a:pPr>
                        <a:lnSpc>
                          <a:spcPct val="100000"/>
                        </a:lnSpc>
                        <a:spcBef>
                          <a:spcPts val="370"/>
                        </a:spcBef>
                      </a:pPr>
                      <a:endParaRPr sz="700">
                        <a:latin typeface="Times New Roman"/>
                        <a:cs typeface="Times New Roman"/>
                      </a:endParaRPr>
                    </a:p>
                    <a:p>
                      <a:pPr marL="130175">
                        <a:lnSpc>
                          <a:spcPct val="100000"/>
                        </a:lnSpc>
                      </a:pPr>
                      <a:r>
                        <a:rPr sz="700" spc="-10">
                          <a:solidFill>
                            <a:srgbClr val="FFFFFF"/>
                          </a:solidFill>
                          <a:latin typeface="Arial MT"/>
                          <a:cs typeface="Arial MT"/>
                        </a:rPr>
                        <a:t>+61.27%</a:t>
                      </a:r>
                      <a:endParaRPr sz="700">
                        <a:latin typeface="Arial MT"/>
                        <a:cs typeface="Arial MT"/>
                      </a:endParaRPr>
                    </a:p>
                  </a:txBody>
                  <a:tcPr marL="0" marR="0" marT="0" marB="0">
                    <a:lnT w="9525">
                      <a:solidFill>
                        <a:srgbClr val="000000"/>
                      </a:solidFill>
                      <a:prstDash val="solid"/>
                    </a:lnT>
                    <a:lnB w="28575">
                      <a:solidFill>
                        <a:srgbClr val="0F4E6F"/>
                      </a:solidFill>
                      <a:prstDash val="solid"/>
                    </a:lnB>
                  </a:tcPr>
                </a:tc>
                <a:tc>
                  <a:txBody>
                    <a:bodyPr/>
                    <a:lstStyle/>
                    <a:p>
                      <a:pPr>
                        <a:lnSpc>
                          <a:spcPct val="100000"/>
                        </a:lnSpc>
                      </a:pPr>
                      <a:endParaRPr sz="800">
                        <a:latin typeface="Times New Roman"/>
                        <a:cs typeface="Times New Roman"/>
                      </a:endParaRPr>
                    </a:p>
                  </a:txBody>
                  <a:tcPr marL="0" marR="0" marT="0" marB="0">
                    <a:lnT w="9525">
                      <a:solidFill>
                        <a:srgbClr val="000000"/>
                      </a:solidFill>
                      <a:prstDash val="solid"/>
                    </a:lnT>
                    <a:lnB w="28575">
                      <a:solidFill>
                        <a:srgbClr val="0F4E6F"/>
                      </a:solidFill>
                      <a:prstDash val="solid"/>
                    </a:lnB>
                  </a:tcPr>
                </a:tc>
                <a:tc>
                  <a:txBody>
                    <a:bodyPr/>
                    <a:lstStyle/>
                    <a:p>
                      <a:pPr>
                        <a:lnSpc>
                          <a:spcPct val="100000"/>
                        </a:lnSpc>
                      </a:pPr>
                      <a:endParaRPr sz="800">
                        <a:latin typeface="Times New Roman"/>
                        <a:cs typeface="Times New Roman"/>
                      </a:endParaRPr>
                    </a:p>
                  </a:txBody>
                  <a:tcPr marL="0" marR="0" marT="0" marB="0">
                    <a:lnT w="9525">
                      <a:solidFill>
                        <a:srgbClr val="000000"/>
                      </a:solidFill>
                      <a:prstDash val="solid"/>
                    </a:lnT>
                    <a:lnB w="28575">
                      <a:solidFill>
                        <a:srgbClr val="0F4E6F"/>
                      </a:solidFill>
                      <a:prstDash val="solid"/>
                    </a:lnB>
                  </a:tcPr>
                </a:tc>
                <a:tc>
                  <a:txBody>
                    <a:bodyPr/>
                    <a:lstStyle/>
                    <a:p>
                      <a:pPr>
                        <a:lnSpc>
                          <a:spcPct val="100000"/>
                        </a:lnSpc>
                      </a:pPr>
                      <a:endParaRPr sz="800">
                        <a:latin typeface="Times New Roman"/>
                        <a:cs typeface="Times New Roman"/>
                      </a:endParaRPr>
                    </a:p>
                  </a:txBody>
                  <a:tcPr marL="0" marR="0" marT="0" marB="0">
                    <a:lnR w="28575">
                      <a:solidFill>
                        <a:srgbClr val="0F4E6F"/>
                      </a:solidFill>
                      <a:prstDash val="solid"/>
                    </a:lnR>
                    <a:lnT w="9525">
                      <a:solidFill>
                        <a:srgbClr val="000000"/>
                      </a:solidFill>
                      <a:prstDash val="solid"/>
                    </a:lnT>
                    <a:lnB w="28575">
                      <a:solidFill>
                        <a:srgbClr val="0F4E6F"/>
                      </a:solidFill>
                      <a:prstDash val="solid"/>
                    </a:lnB>
                  </a:tcPr>
                </a:tc>
                <a:extLst>
                  <a:ext uri="{0D108BD9-81ED-4DB2-BD59-A6C34878D82A}">
                    <a16:rowId xmlns:a16="http://schemas.microsoft.com/office/drawing/2014/main" val="10009"/>
                  </a:ext>
                </a:extLst>
              </a:tr>
            </a:tbl>
          </a:graphicData>
        </a:graphic>
      </p:graphicFrame>
      <p:pic>
        <p:nvPicPr>
          <p:cNvPr id="55" name="object 55">
            <a:extLst>
              <a:ext uri="{C183D7F6-B498-43B3-948B-1728B52AA6E4}">
                <adec:decorative xmlns:adec="http://schemas.microsoft.com/office/drawing/2017/decorative" val="1"/>
              </a:ext>
            </a:extLst>
          </p:cNvPr>
          <p:cNvPicPr/>
          <p:nvPr/>
        </p:nvPicPr>
        <p:blipFill>
          <a:blip r:embed="rId13" cstate="email">
            <a:extLst>
              <a:ext uri="{28A0092B-C50C-407E-A947-70E740481C1C}">
                <a14:useLocalDpi xmlns:a14="http://schemas.microsoft.com/office/drawing/2010/main"/>
              </a:ext>
            </a:extLst>
          </a:blip>
          <a:stretch>
            <a:fillRect/>
          </a:stretch>
        </p:blipFill>
        <p:spPr>
          <a:xfrm>
            <a:off x="5851198" y="4166862"/>
            <a:ext cx="156325" cy="79651"/>
          </a:xfrm>
          <a:prstGeom prst="rect">
            <a:avLst/>
          </a:prstGeom>
        </p:spPr>
      </p:pic>
      <p:pic>
        <p:nvPicPr>
          <p:cNvPr id="56" name="object 56">
            <a:extLst>
              <a:ext uri="{C183D7F6-B498-43B3-948B-1728B52AA6E4}">
                <adec:decorative xmlns:adec="http://schemas.microsoft.com/office/drawing/2017/decorative" val="1"/>
              </a:ext>
            </a:extLst>
          </p:cNvPr>
          <p:cNvPicPr/>
          <p:nvPr/>
        </p:nvPicPr>
        <p:blipFill>
          <a:blip r:embed="rId14" cstate="email">
            <a:extLst>
              <a:ext uri="{28A0092B-C50C-407E-A947-70E740481C1C}">
                <a14:useLocalDpi xmlns:a14="http://schemas.microsoft.com/office/drawing/2010/main"/>
              </a:ext>
            </a:extLst>
          </a:blip>
          <a:stretch>
            <a:fillRect/>
          </a:stretch>
        </p:blipFill>
        <p:spPr>
          <a:xfrm>
            <a:off x="6700323" y="4084848"/>
            <a:ext cx="174257" cy="80714"/>
          </a:xfrm>
          <a:prstGeom prst="rect">
            <a:avLst/>
          </a:prstGeom>
        </p:spPr>
      </p:pic>
      <p:pic>
        <p:nvPicPr>
          <p:cNvPr id="57" name="object 57">
            <a:extLst>
              <a:ext uri="{C183D7F6-B498-43B3-948B-1728B52AA6E4}">
                <adec:decorative xmlns:adec="http://schemas.microsoft.com/office/drawing/2017/decorative" val="1"/>
              </a:ext>
            </a:extLst>
          </p:cNvPr>
          <p:cNvPicPr/>
          <p:nvPr/>
        </p:nvPicPr>
        <p:blipFill>
          <a:blip r:embed="rId10" cstate="email">
            <a:extLst>
              <a:ext uri="{28A0092B-C50C-407E-A947-70E740481C1C}">
                <a14:useLocalDpi xmlns:a14="http://schemas.microsoft.com/office/drawing/2010/main"/>
              </a:ext>
            </a:extLst>
          </a:blip>
          <a:stretch>
            <a:fillRect/>
          </a:stretch>
        </p:blipFill>
        <p:spPr>
          <a:xfrm>
            <a:off x="7138336" y="4150673"/>
            <a:ext cx="156325" cy="79651"/>
          </a:xfrm>
          <a:prstGeom prst="rect">
            <a:avLst/>
          </a:prstGeom>
        </p:spPr>
      </p:pic>
      <p:pic>
        <p:nvPicPr>
          <p:cNvPr id="58" name="object 58">
            <a:extLst>
              <a:ext uri="{C183D7F6-B498-43B3-948B-1728B52AA6E4}">
                <adec:decorative xmlns:adec="http://schemas.microsoft.com/office/drawing/2017/decorative" val="1"/>
              </a:ext>
            </a:extLst>
          </p:cNvPr>
          <p:cNvPicPr/>
          <p:nvPr/>
        </p:nvPicPr>
        <p:blipFill>
          <a:blip r:embed="rId14" cstate="email">
            <a:extLst>
              <a:ext uri="{28A0092B-C50C-407E-A947-70E740481C1C}">
                <a14:useLocalDpi xmlns:a14="http://schemas.microsoft.com/office/drawing/2010/main"/>
              </a:ext>
            </a:extLst>
          </a:blip>
          <a:stretch>
            <a:fillRect/>
          </a:stretch>
        </p:blipFill>
        <p:spPr>
          <a:xfrm>
            <a:off x="7995557" y="4117229"/>
            <a:ext cx="174257" cy="80714"/>
          </a:xfrm>
          <a:prstGeom prst="rect">
            <a:avLst/>
          </a:prstGeom>
        </p:spPr>
      </p:pic>
      <p:pic>
        <p:nvPicPr>
          <p:cNvPr id="59" name="object 59">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6644160" y="5476986"/>
            <a:ext cx="97142" cy="97142"/>
          </a:xfrm>
          <a:prstGeom prst="rect">
            <a:avLst/>
          </a:prstGeom>
        </p:spPr>
      </p:pic>
      <p:pic>
        <p:nvPicPr>
          <p:cNvPr id="60" name="object 60">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7679209" y="5476986"/>
            <a:ext cx="97142" cy="97142"/>
          </a:xfrm>
          <a:prstGeom prst="rect">
            <a:avLst/>
          </a:prstGeom>
        </p:spPr>
      </p:pic>
      <p:pic>
        <p:nvPicPr>
          <p:cNvPr id="61" name="object 61">
            <a:extLs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8489692" y="6055001"/>
            <a:ext cx="73039" cy="42286"/>
          </a:xfrm>
          <a:prstGeom prst="rect">
            <a:avLst/>
          </a:prstGeom>
        </p:spPr>
      </p:pic>
      <p:sp>
        <p:nvSpPr>
          <p:cNvPr id="62" name="object 62">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45363">
              <a:lnSpc>
                <a:spcPts val="914"/>
              </a:lnSpc>
            </a:pPr>
            <a:r>
              <a:rPr spc="-61"/>
              <a:t>2</a:t>
            </a:r>
          </a:p>
        </p:txBody>
      </p:sp>
    </p:spTree>
    <p:extLst>
      <p:ext uri="{BB962C8B-B14F-4D97-AF65-F5344CB8AC3E}">
        <p14:creationId xmlns:p14="http://schemas.microsoft.com/office/powerpoint/2010/main" val="3336499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1"/>
            <a:ext cx="9702070" cy="6856767"/>
          </a:xfrm>
          <a:prstGeom prst="rect">
            <a:avLst/>
          </a:prstGeom>
        </p:spPr>
      </p:pic>
      <p:sp>
        <p:nvSpPr>
          <p:cNvPr id="3" name="object 3"/>
          <p:cNvSpPr txBox="1">
            <a:spLocks noGrp="1"/>
          </p:cNvSpPr>
          <p:nvPr>
            <p:ph type="title"/>
          </p:nvPr>
        </p:nvSpPr>
        <p:spPr>
          <a:xfrm>
            <a:off x="588053" y="859709"/>
            <a:ext cx="9047431" cy="514166"/>
          </a:xfrm>
          <a:prstGeom prst="rect">
            <a:avLst/>
          </a:prstGeom>
        </p:spPr>
        <p:txBody>
          <a:bodyPr vert="horz" wrap="square" lIns="0" tIns="66344" rIns="0" bIns="0" rtlCol="0" anchor="t">
            <a:spAutoFit/>
          </a:bodyPr>
          <a:lstStyle/>
          <a:p>
            <a:pPr marL="15240">
              <a:spcBef>
                <a:spcPts val="133"/>
              </a:spcBef>
            </a:pPr>
            <a:r>
              <a:rPr sz="2900" spc="-12"/>
              <a:t>INDICATORS</a:t>
            </a:r>
            <a:r>
              <a:rPr lang="en-GB" sz="2900" spc="-12"/>
              <a:t> (1)</a:t>
            </a:r>
            <a:endParaRPr lang="en-US" sz="2906"/>
          </a:p>
        </p:txBody>
      </p:sp>
      <p:sp>
        <p:nvSpPr>
          <p:cNvPr id="4" name="object 4"/>
          <p:cNvSpPr txBox="1"/>
          <p:nvPr/>
        </p:nvSpPr>
        <p:spPr>
          <a:xfrm>
            <a:off x="2282019" y="1477714"/>
            <a:ext cx="988721" cy="204337"/>
          </a:xfrm>
          <a:prstGeom prst="rect">
            <a:avLst/>
          </a:prstGeom>
        </p:spPr>
        <p:txBody>
          <a:bodyPr vert="horz" wrap="square" lIns="0" tIns="57663" rIns="0" bIns="0" rtlCol="0">
            <a:spAutoFit/>
          </a:bodyPr>
          <a:lstStyle/>
          <a:p>
            <a:pPr marL="15377" marR="6151" indent="4613">
              <a:lnSpc>
                <a:spcPct val="77600"/>
              </a:lnSpc>
              <a:spcBef>
                <a:spcPts val="454"/>
              </a:spcBef>
            </a:pPr>
            <a:r>
              <a:rPr sz="1271" spc="-12">
                <a:solidFill>
                  <a:srgbClr val="FFFFFF"/>
                </a:solidFill>
                <a:latin typeface="Arial MT"/>
                <a:cs typeface="Arial MT"/>
              </a:rPr>
              <a:t>INDIVIDUAL WELLBEING</a:t>
            </a:r>
            <a:endParaRPr sz="1271">
              <a:latin typeface="Arial MT"/>
              <a:cs typeface="Arial MT"/>
            </a:endParaRPr>
          </a:p>
        </p:txBody>
      </p:sp>
      <p:sp>
        <p:nvSpPr>
          <p:cNvPr id="6" name="object 6"/>
          <p:cNvSpPr txBox="1"/>
          <p:nvPr/>
        </p:nvSpPr>
        <p:spPr>
          <a:xfrm>
            <a:off x="2349780" y="1914791"/>
            <a:ext cx="857250" cy="142917"/>
          </a:xfrm>
          <a:prstGeom prst="rect">
            <a:avLst/>
          </a:prstGeom>
        </p:spPr>
        <p:txBody>
          <a:bodyPr vert="horz" wrap="square" lIns="0" tIns="20759" rIns="0" bIns="0" rtlCol="0">
            <a:spAutoFit/>
          </a:bodyPr>
          <a:lstStyle/>
          <a:p>
            <a:pPr marL="15377">
              <a:lnSpc>
                <a:spcPct val="100000"/>
              </a:lnSpc>
              <a:spcBef>
                <a:spcPts val="163"/>
              </a:spcBef>
            </a:pPr>
            <a:r>
              <a:rPr sz="1514" spc="-85">
                <a:solidFill>
                  <a:srgbClr val="FFFFFF"/>
                </a:solidFill>
                <a:latin typeface="Lucida Sans Unicode"/>
                <a:cs typeface="Lucida Sans Unicode"/>
              </a:rPr>
              <a:t>£120,299</a:t>
            </a:r>
            <a:endParaRPr sz="1514">
              <a:latin typeface="Lucida Sans Unicode"/>
              <a:cs typeface="Lucida Sans Unicode"/>
            </a:endParaRPr>
          </a:p>
        </p:txBody>
      </p:sp>
      <p:sp>
        <p:nvSpPr>
          <p:cNvPr id="5" name="object 5"/>
          <p:cNvSpPr txBox="1"/>
          <p:nvPr/>
        </p:nvSpPr>
        <p:spPr>
          <a:xfrm>
            <a:off x="6378411" y="1477714"/>
            <a:ext cx="1670676" cy="118544"/>
          </a:xfrm>
          <a:prstGeom prst="rect">
            <a:avLst/>
          </a:prstGeom>
        </p:spPr>
        <p:txBody>
          <a:bodyPr vert="horz" wrap="square" lIns="0" tIns="57663" rIns="0" bIns="0" rtlCol="0">
            <a:spAutoFit/>
          </a:bodyPr>
          <a:lstStyle/>
          <a:p>
            <a:pPr marL="433636" marR="6151" indent="-419028">
              <a:lnSpc>
                <a:spcPct val="77600"/>
              </a:lnSpc>
              <a:spcBef>
                <a:spcPts val="454"/>
              </a:spcBef>
            </a:pPr>
            <a:r>
              <a:rPr sz="1271" spc="-24">
                <a:solidFill>
                  <a:srgbClr val="FFFFFF"/>
                </a:solidFill>
                <a:latin typeface="Arial MT"/>
                <a:cs typeface="Arial MT"/>
              </a:rPr>
              <a:t>PHYSICAL</a:t>
            </a:r>
            <a:r>
              <a:rPr sz="1271">
                <a:solidFill>
                  <a:srgbClr val="FFFFFF"/>
                </a:solidFill>
                <a:latin typeface="Arial MT"/>
                <a:cs typeface="Arial MT"/>
              </a:rPr>
              <a:t> &amp; </a:t>
            </a:r>
            <a:r>
              <a:rPr sz="1271" spc="-12">
                <a:solidFill>
                  <a:srgbClr val="FFFFFF"/>
                </a:solidFill>
                <a:latin typeface="Arial MT"/>
                <a:cs typeface="Arial MT"/>
              </a:rPr>
              <a:t>MENTAL HEALTH</a:t>
            </a:r>
            <a:endParaRPr sz="1271">
              <a:latin typeface="Arial MT"/>
              <a:cs typeface="Arial MT"/>
            </a:endParaRPr>
          </a:p>
        </p:txBody>
      </p:sp>
      <p:sp>
        <p:nvSpPr>
          <p:cNvPr id="8" name="object 8"/>
          <p:cNvSpPr txBox="1"/>
          <p:nvPr/>
        </p:nvSpPr>
        <p:spPr>
          <a:xfrm>
            <a:off x="6843523" y="1914791"/>
            <a:ext cx="728855" cy="142917"/>
          </a:xfrm>
          <a:prstGeom prst="rect">
            <a:avLst/>
          </a:prstGeom>
        </p:spPr>
        <p:txBody>
          <a:bodyPr vert="horz" wrap="square" lIns="0" tIns="20759" rIns="0" bIns="0" rtlCol="0">
            <a:spAutoFit/>
          </a:bodyPr>
          <a:lstStyle/>
          <a:p>
            <a:pPr marL="15377">
              <a:lnSpc>
                <a:spcPct val="100000"/>
              </a:lnSpc>
              <a:spcBef>
                <a:spcPts val="163"/>
              </a:spcBef>
            </a:pPr>
            <a:r>
              <a:rPr sz="1514" spc="-103">
                <a:solidFill>
                  <a:srgbClr val="FFFFFF"/>
                </a:solidFill>
                <a:latin typeface="Lucida Sans Unicode"/>
                <a:cs typeface="Lucida Sans Unicode"/>
              </a:rPr>
              <a:t>£21,347</a:t>
            </a:r>
            <a:endParaRPr sz="1514">
              <a:latin typeface="Lucida Sans Unicode"/>
              <a:cs typeface="Lucida Sans Unicode"/>
            </a:endParaRPr>
          </a:p>
        </p:txBody>
      </p:sp>
      <p:sp>
        <p:nvSpPr>
          <p:cNvPr id="7" name="object 7"/>
          <p:cNvSpPr txBox="1"/>
          <p:nvPr/>
        </p:nvSpPr>
        <p:spPr>
          <a:xfrm>
            <a:off x="4186922" y="1547102"/>
            <a:ext cx="1769856" cy="340761"/>
          </a:xfrm>
          <a:prstGeom prst="rect">
            <a:avLst/>
          </a:prstGeom>
        </p:spPr>
        <p:txBody>
          <a:bodyPr vert="horz" wrap="square" lIns="0" tIns="14608" rIns="0" bIns="0" rtlCol="0">
            <a:spAutoFit/>
          </a:bodyPr>
          <a:lstStyle/>
          <a:p>
            <a:pPr marL="15377">
              <a:lnSpc>
                <a:spcPct val="100000"/>
              </a:lnSpc>
              <a:spcBef>
                <a:spcPts val="115"/>
              </a:spcBef>
            </a:pPr>
            <a:r>
              <a:rPr sz="1271" spc="-12">
                <a:solidFill>
                  <a:srgbClr val="FFFFFF"/>
                </a:solidFill>
                <a:latin typeface="Arial MT"/>
                <a:cs typeface="Arial MT"/>
              </a:rPr>
              <a:t>TOTAL</a:t>
            </a:r>
            <a:r>
              <a:rPr sz="1271" spc="-6">
                <a:solidFill>
                  <a:srgbClr val="FFFFFF"/>
                </a:solidFill>
                <a:latin typeface="Arial MT"/>
                <a:cs typeface="Arial MT"/>
              </a:rPr>
              <a:t> </a:t>
            </a:r>
            <a:r>
              <a:rPr sz="1271" spc="-12">
                <a:solidFill>
                  <a:srgbClr val="FFFFFF"/>
                </a:solidFill>
                <a:latin typeface="Arial MT"/>
                <a:cs typeface="Arial MT"/>
              </a:rPr>
              <a:t>SV</a:t>
            </a:r>
            <a:r>
              <a:rPr sz="1271" spc="-6">
                <a:solidFill>
                  <a:srgbClr val="FFFFFF"/>
                </a:solidFill>
                <a:latin typeface="Arial MT"/>
                <a:cs typeface="Arial MT"/>
              </a:rPr>
              <a:t> </a:t>
            </a:r>
            <a:r>
              <a:rPr sz="1271" spc="85">
                <a:solidFill>
                  <a:srgbClr val="FFFFFF"/>
                </a:solidFill>
                <a:latin typeface="Arial MT"/>
                <a:cs typeface="Arial MT"/>
              </a:rPr>
              <a:t>£</a:t>
            </a:r>
            <a:r>
              <a:rPr sz="1271" spc="-6">
                <a:solidFill>
                  <a:srgbClr val="FFFFFF"/>
                </a:solidFill>
                <a:latin typeface="Arial MT"/>
                <a:cs typeface="Arial MT"/>
              </a:rPr>
              <a:t> </a:t>
            </a:r>
            <a:r>
              <a:rPr sz="1271">
                <a:solidFill>
                  <a:srgbClr val="FFFFFF"/>
                </a:solidFill>
                <a:latin typeface="Arial MT"/>
                <a:cs typeface="Arial MT"/>
              </a:rPr>
              <a:t>(IND </a:t>
            </a:r>
            <a:r>
              <a:rPr sz="1271" spc="-30">
                <a:solidFill>
                  <a:srgbClr val="FFFFFF"/>
                </a:solidFill>
                <a:latin typeface="Arial MT"/>
                <a:cs typeface="Arial MT"/>
              </a:rPr>
              <a:t>W.)</a:t>
            </a:r>
            <a:endParaRPr sz="1271">
              <a:latin typeface="Arial MT"/>
              <a:cs typeface="Arial MT"/>
            </a:endParaRPr>
          </a:p>
          <a:p>
            <a:pPr>
              <a:lnSpc>
                <a:spcPct val="100000"/>
              </a:lnSpc>
              <a:spcBef>
                <a:spcPts val="242"/>
              </a:spcBef>
            </a:pPr>
            <a:endParaRPr sz="1150">
              <a:latin typeface="Arial MT"/>
              <a:cs typeface="Arial MT"/>
            </a:endParaRPr>
          </a:p>
          <a:p>
            <a:pPr marL="112253">
              <a:lnSpc>
                <a:spcPct val="100000"/>
              </a:lnSpc>
              <a:spcBef>
                <a:spcPts val="6"/>
              </a:spcBef>
              <a:tabLst>
                <a:tab pos="938007" algn="l"/>
              </a:tabLst>
            </a:pPr>
            <a:r>
              <a:rPr sz="1271" spc="-24">
                <a:solidFill>
                  <a:srgbClr val="FFFFFF"/>
                </a:solidFill>
                <a:latin typeface="Arial MT"/>
                <a:cs typeface="Arial MT"/>
              </a:rPr>
              <a:t>£0.0</a:t>
            </a:r>
            <a:r>
              <a:rPr sz="1271">
                <a:solidFill>
                  <a:srgbClr val="FFFFFF"/>
                </a:solidFill>
                <a:latin typeface="Arial MT"/>
                <a:cs typeface="Arial MT"/>
              </a:rPr>
              <a:t>	</a:t>
            </a:r>
            <a:r>
              <a:rPr sz="1271" spc="-12">
                <a:solidFill>
                  <a:srgbClr val="FFFFFF"/>
                </a:solidFill>
                <a:latin typeface="Arial MT"/>
                <a:cs typeface="Arial MT"/>
              </a:rPr>
              <a:t>£120,298.0</a:t>
            </a:r>
            <a:endParaRPr sz="1271">
              <a:latin typeface="Arial MT"/>
              <a:cs typeface="Arial MT"/>
            </a:endParaRPr>
          </a:p>
        </p:txBody>
      </p:sp>
      <p:sp>
        <p:nvSpPr>
          <p:cNvPr id="9" name="object 9"/>
          <p:cNvSpPr txBox="1"/>
          <p:nvPr/>
        </p:nvSpPr>
        <p:spPr>
          <a:xfrm>
            <a:off x="8526894" y="1558667"/>
            <a:ext cx="1746791" cy="340761"/>
          </a:xfrm>
          <a:prstGeom prst="rect">
            <a:avLst/>
          </a:prstGeom>
        </p:spPr>
        <p:txBody>
          <a:bodyPr vert="horz" wrap="square" lIns="0" tIns="14608" rIns="0" bIns="0" rtlCol="0">
            <a:spAutoFit/>
          </a:bodyPr>
          <a:lstStyle/>
          <a:p>
            <a:pPr marL="33830" algn="ctr">
              <a:lnSpc>
                <a:spcPct val="100000"/>
              </a:lnSpc>
              <a:spcBef>
                <a:spcPts val="115"/>
              </a:spcBef>
            </a:pPr>
            <a:r>
              <a:rPr sz="1271" spc="-12">
                <a:solidFill>
                  <a:srgbClr val="FFFFFF"/>
                </a:solidFill>
                <a:latin typeface="Arial MT"/>
                <a:cs typeface="Arial MT"/>
              </a:rPr>
              <a:t>TOTAL</a:t>
            </a:r>
            <a:r>
              <a:rPr sz="1271" spc="-42">
                <a:solidFill>
                  <a:srgbClr val="FFFFFF"/>
                </a:solidFill>
                <a:latin typeface="Arial MT"/>
                <a:cs typeface="Arial MT"/>
              </a:rPr>
              <a:t> </a:t>
            </a:r>
            <a:r>
              <a:rPr sz="1271" spc="-12">
                <a:solidFill>
                  <a:srgbClr val="FFFFFF"/>
                </a:solidFill>
                <a:latin typeface="Arial MT"/>
                <a:cs typeface="Arial MT"/>
              </a:rPr>
              <a:t>SV</a:t>
            </a:r>
            <a:r>
              <a:rPr sz="1271" spc="-42">
                <a:solidFill>
                  <a:srgbClr val="FFFFFF"/>
                </a:solidFill>
                <a:latin typeface="Arial MT"/>
                <a:cs typeface="Arial MT"/>
              </a:rPr>
              <a:t> </a:t>
            </a:r>
            <a:r>
              <a:rPr sz="1271" spc="85">
                <a:solidFill>
                  <a:srgbClr val="FFFFFF"/>
                </a:solidFill>
                <a:latin typeface="Arial MT"/>
                <a:cs typeface="Arial MT"/>
              </a:rPr>
              <a:t>£</a:t>
            </a:r>
            <a:r>
              <a:rPr sz="1271" spc="-42">
                <a:solidFill>
                  <a:srgbClr val="FFFFFF"/>
                </a:solidFill>
                <a:latin typeface="Arial MT"/>
                <a:cs typeface="Arial MT"/>
              </a:rPr>
              <a:t> </a:t>
            </a:r>
            <a:r>
              <a:rPr sz="1271" spc="-12">
                <a:solidFill>
                  <a:srgbClr val="FFFFFF"/>
                </a:solidFill>
                <a:latin typeface="Arial MT"/>
                <a:cs typeface="Arial MT"/>
              </a:rPr>
              <a:t>(P&amp;MH)</a:t>
            </a:r>
            <a:endParaRPr sz="1271">
              <a:latin typeface="Arial MT"/>
              <a:cs typeface="Arial MT"/>
            </a:endParaRPr>
          </a:p>
          <a:p>
            <a:pPr>
              <a:lnSpc>
                <a:spcPct val="100000"/>
              </a:lnSpc>
              <a:spcBef>
                <a:spcPts val="151"/>
              </a:spcBef>
            </a:pPr>
            <a:endParaRPr sz="1150">
              <a:latin typeface="Arial MT"/>
              <a:cs typeface="Arial MT"/>
            </a:endParaRPr>
          </a:p>
          <a:p>
            <a:pPr algn="ctr">
              <a:lnSpc>
                <a:spcPct val="100000"/>
              </a:lnSpc>
              <a:spcBef>
                <a:spcPts val="6"/>
              </a:spcBef>
              <a:tabLst>
                <a:tab pos="1079477" algn="l"/>
              </a:tabLst>
            </a:pPr>
            <a:r>
              <a:rPr sz="1271" spc="-12">
                <a:solidFill>
                  <a:srgbClr val="FFFFFF"/>
                </a:solidFill>
                <a:latin typeface="Arial MT"/>
                <a:cs typeface="Arial MT"/>
              </a:rPr>
              <a:t>£18,796.5</a:t>
            </a:r>
            <a:r>
              <a:rPr sz="1271">
                <a:solidFill>
                  <a:srgbClr val="FFFFFF"/>
                </a:solidFill>
                <a:latin typeface="Arial MT"/>
                <a:cs typeface="Arial MT"/>
              </a:rPr>
              <a:t>	</a:t>
            </a:r>
            <a:r>
              <a:rPr sz="1271" spc="-12">
                <a:solidFill>
                  <a:srgbClr val="FFFFFF"/>
                </a:solidFill>
                <a:latin typeface="Arial MT"/>
                <a:cs typeface="Arial MT"/>
              </a:rPr>
              <a:t>£2,550.5</a:t>
            </a:r>
            <a:endParaRPr sz="1271">
              <a:latin typeface="Arial MT"/>
              <a:cs typeface="Arial MT"/>
            </a:endParaRPr>
          </a:p>
        </p:txBody>
      </p:sp>
      <p:grpSp>
        <p:nvGrpSpPr>
          <p:cNvPr id="10" name="object 10">
            <a:extLst>
              <a:ext uri="{C183D7F6-B498-43B3-948B-1728B52AA6E4}">
                <adec:decorative xmlns:adec="http://schemas.microsoft.com/office/drawing/2017/decorative" val="1"/>
              </a:ext>
            </a:extLst>
          </p:cNvPr>
          <p:cNvGrpSpPr/>
          <p:nvPr/>
        </p:nvGrpSpPr>
        <p:grpSpPr>
          <a:xfrm>
            <a:off x="1730188" y="2463077"/>
            <a:ext cx="8743181" cy="2267290"/>
            <a:chOff x="401013" y="2034319"/>
            <a:chExt cx="7221220" cy="1872614"/>
          </a:xfrm>
        </p:grpSpPr>
        <p:sp>
          <p:nvSpPr>
            <p:cNvPr id="11" name="object 11"/>
            <p:cNvSpPr/>
            <p:nvPr/>
          </p:nvSpPr>
          <p:spPr>
            <a:xfrm>
              <a:off x="404505" y="2037811"/>
              <a:ext cx="7214234" cy="1865630"/>
            </a:xfrm>
            <a:custGeom>
              <a:avLst/>
              <a:gdLst/>
              <a:ahLst/>
              <a:cxnLst/>
              <a:rect l="l" t="t" r="r" b="b"/>
              <a:pathLst>
                <a:path w="7214234" h="1865629">
                  <a:moveTo>
                    <a:pt x="0" y="1801888"/>
                  </a:moveTo>
                  <a:lnTo>
                    <a:pt x="0" y="63517"/>
                  </a:lnTo>
                  <a:lnTo>
                    <a:pt x="0" y="59346"/>
                  </a:lnTo>
                  <a:lnTo>
                    <a:pt x="406" y="55216"/>
                  </a:lnTo>
                  <a:lnTo>
                    <a:pt x="10704" y="28229"/>
                  </a:lnTo>
                  <a:lnTo>
                    <a:pt x="13021" y="24761"/>
                  </a:lnTo>
                  <a:lnTo>
                    <a:pt x="28229" y="10704"/>
                  </a:lnTo>
                  <a:lnTo>
                    <a:pt x="31696" y="8387"/>
                  </a:lnTo>
                  <a:lnTo>
                    <a:pt x="59346" y="0"/>
                  </a:lnTo>
                  <a:lnTo>
                    <a:pt x="63517" y="0"/>
                  </a:lnTo>
                  <a:lnTo>
                    <a:pt x="7150721" y="0"/>
                  </a:lnTo>
                  <a:lnTo>
                    <a:pt x="7154891" y="0"/>
                  </a:lnTo>
                  <a:lnTo>
                    <a:pt x="7159022" y="406"/>
                  </a:lnTo>
                  <a:lnTo>
                    <a:pt x="7163112" y="1220"/>
                  </a:lnTo>
                  <a:lnTo>
                    <a:pt x="7167202" y="2034"/>
                  </a:lnTo>
                  <a:lnTo>
                    <a:pt x="7171174" y="3238"/>
                  </a:lnTo>
                  <a:lnTo>
                    <a:pt x="7175027" y="4834"/>
                  </a:lnTo>
                  <a:lnTo>
                    <a:pt x="7178880" y="6430"/>
                  </a:lnTo>
                  <a:lnTo>
                    <a:pt x="7182540" y="8387"/>
                  </a:lnTo>
                  <a:lnTo>
                    <a:pt x="7186008" y="10704"/>
                  </a:lnTo>
                  <a:lnTo>
                    <a:pt x="7189476" y="13021"/>
                  </a:lnTo>
                  <a:lnTo>
                    <a:pt x="7203532" y="28229"/>
                  </a:lnTo>
                  <a:lnTo>
                    <a:pt x="7205849" y="31696"/>
                  </a:lnTo>
                  <a:lnTo>
                    <a:pt x="7214239" y="63517"/>
                  </a:lnTo>
                  <a:lnTo>
                    <a:pt x="7214239" y="1801888"/>
                  </a:lnTo>
                  <a:lnTo>
                    <a:pt x="7209402" y="1826195"/>
                  </a:lnTo>
                  <a:lnTo>
                    <a:pt x="7207806" y="1830048"/>
                  </a:lnTo>
                  <a:lnTo>
                    <a:pt x="7205850" y="1833708"/>
                  </a:lnTo>
                  <a:lnTo>
                    <a:pt x="7203533" y="1837176"/>
                  </a:lnTo>
                  <a:lnTo>
                    <a:pt x="7201216" y="1840644"/>
                  </a:lnTo>
                  <a:lnTo>
                    <a:pt x="7198583" y="1843852"/>
                  </a:lnTo>
                  <a:lnTo>
                    <a:pt x="7195634" y="1846801"/>
                  </a:lnTo>
                  <a:lnTo>
                    <a:pt x="7192685" y="1849750"/>
                  </a:lnTo>
                  <a:lnTo>
                    <a:pt x="7189476" y="1852383"/>
                  </a:lnTo>
                  <a:lnTo>
                    <a:pt x="7186008" y="1854700"/>
                  </a:lnTo>
                  <a:lnTo>
                    <a:pt x="7182540" y="1857017"/>
                  </a:lnTo>
                  <a:lnTo>
                    <a:pt x="7178880" y="1858974"/>
                  </a:lnTo>
                  <a:lnTo>
                    <a:pt x="7175027" y="1860570"/>
                  </a:lnTo>
                  <a:lnTo>
                    <a:pt x="7171174" y="1862166"/>
                  </a:lnTo>
                  <a:lnTo>
                    <a:pt x="7167202" y="1863371"/>
                  </a:lnTo>
                  <a:lnTo>
                    <a:pt x="7163112" y="1864185"/>
                  </a:lnTo>
                  <a:lnTo>
                    <a:pt x="7159022" y="1864998"/>
                  </a:lnTo>
                  <a:lnTo>
                    <a:pt x="7154891" y="1865405"/>
                  </a:lnTo>
                  <a:lnTo>
                    <a:pt x="7150721" y="1865405"/>
                  </a:lnTo>
                  <a:lnTo>
                    <a:pt x="63517" y="1865405"/>
                  </a:lnTo>
                  <a:lnTo>
                    <a:pt x="59346" y="1865405"/>
                  </a:lnTo>
                  <a:lnTo>
                    <a:pt x="55216" y="1864998"/>
                  </a:lnTo>
                  <a:lnTo>
                    <a:pt x="51125" y="1864185"/>
                  </a:lnTo>
                  <a:lnTo>
                    <a:pt x="47035" y="1863371"/>
                  </a:lnTo>
                  <a:lnTo>
                    <a:pt x="43063" y="1862166"/>
                  </a:lnTo>
                  <a:lnTo>
                    <a:pt x="39210" y="1860570"/>
                  </a:lnTo>
                  <a:lnTo>
                    <a:pt x="35357" y="1858974"/>
                  </a:lnTo>
                  <a:lnTo>
                    <a:pt x="31696" y="1857017"/>
                  </a:lnTo>
                  <a:lnTo>
                    <a:pt x="28229" y="1854700"/>
                  </a:lnTo>
                  <a:lnTo>
                    <a:pt x="24761" y="1852383"/>
                  </a:lnTo>
                  <a:lnTo>
                    <a:pt x="10704" y="1837176"/>
                  </a:lnTo>
                  <a:lnTo>
                    <a:pt x="8387" y="1833708"/>
                  </a:lnTo>
                  <a:lnTo>
                    <a:pt x="6430" y="1830048"/>
                  </a:lnTo>
                  <a:lnTo>
                    <a:pt x="4834" y="1826195"/>
                  </a:lnTo>
                  <a:lnTo>
                    <a:pt x="3238" y="1822342"/>
                  </a:lnTo>
                  <a:lnTo>
                    <a:pt x="2034" y="1818370"/>
                  </a:lnTo>
                  <a:lnTo>
                    <a:pt x="1220" y="1814279"/>
                  </a:lnTo>
                  <a:lnTo>
                    <a:pt x="406" y="1810189"/>
                  </a:lnTo>
                  <a:lnTo>
                    <a:pt x="0" y="1806058"/>
                  </a:lnTo>
                  <a:lnTo>
                    <a:pt x="0" y="1801888"/>
                  </a:lnTo>
                  <a:close/>
                </a:path>
              </a:pathLst>
            </a:custGeom>
            <a:ln w="6686">
              <a:solidFill>
                <a:srgbClr val="0F4E6F"/>
              </a:solidFill>
            </a:ln>
          </p:spPr>
          <p:txBody>
            <a:bodyPr wrap="square" lIns="0" tIns="0" rIns="0" bIns="0" rtlCol="0"/>
            <a:lstStyle/>
            <a:p>
              <a:endParaRPr/>
            </a:p>
          </p:txBody>
        </p:sp>
        <p:sp>
          <p:nvSpPr>
            <p:cNvPr id="12" name="object 12"/>
            <p:cNvSpPr/>
            <p:nvPr/>
          </p:nvSpPr>
          <p:spPr>
            <a:xfrm>
              <a:off x="407848" y="2041154"/>
              <a:ext cx="7207884" cy="1859280"/>
            </a:xfrm>
            <a:custGeom>
              <a:avLst/>
              <a:gdLst/>
              <a:ahLst/>
              <a:cxnLst/>
              <a:rect l="l" t="t" r="r" b="b"/>
              <a:pathLst>
                <a:path w="7207884" h="1859279">
                  <a:moveTo>
                    <a:pt x="7155358" y="1858719"/>
                  </a:moveTo>
                  <a:lnTo>
                    <a:pt x="52194" y="1858719"/>
                  </a:lnTo>
                  <a:lnTo>
                    <a:pt x="44518" y="1857192"/>
                  </a:lnTo>
                  <a:lnTo>
                    <a:pt x="11982" y="1835452"/>
                  </a:lnTo>
                  <a:lnTo>
                    <a:pt x="0" y="1806524"/>
                  </a:lnTo>
                  <a:lnTo>
                    <a:pt x="0" y="52194"/>
                  </a:lnTo>
                  <a:lnTo>
                    <a:pt x="23267" y="11981"/>
                  </a:lnTo>
                  <a:lnTo>
                    <a:pt x="52194" y="0"/>
                  </a:lnTo>
                  <a:lnTo>
                    <a:pt x="7155358" y="0"/>
                  </a:lnTo>
                  <a:lnTo>
                    <a:pt x="7195569" y="23266"/>
                  </a:lnTo>
                  <a:lnTo>
                    <a:pt x="7207552" y="52194"/>
                  </a:lnTo>
                  <a:lnTo>
                    <a:pt x="7207552" y="1806524"/>
                  </a:lnTo>
                  <a:lnTo>
                    <a:pt x="7184284" y="1846736"/>
                  </a:lnTo>
                  <a:lnTo>
                    <a:pt x="7155358" y="1858719"/>
                  </a:lnTo>
                  <a:close/>
                </a:path>
              </a:pathLst>
            </a:custGeom>
            <a:solidFill>
              <a:srgbClr val="FFFFFF"/>
            </a:solidFill>
          </p:spPr>
          <p:txBody>
            <a:bodyPr wrap="square" lIns="0" tIns="0" rIns="0" bIns="0" rtlCol="0"/>
            <a:lstStyle/>
            <a:p>
              <a:endParaRPr/>
            </a:p>
          </p:txBody>
        </p:sp>
        <p:sp>
          <p:nvSpPr>
            <p:cNvPr id="13" name="object 13"/>
            <p:cNvSpPr/>
            <p:nvPr/>
          </p:nvSpPr>
          <p:spPr>
            <a:xfrm>
              <a:off x="882548" y="2435643"/>
              <a:ext cx="6666230" cy="688975"/>
            </a:xfrm>
            <a:custGeom>
              <a:avLst/>
              <a:gdLst/>
              <a:ahLst/>
              <a:cxnLst/>
              <a:rect l="l" t="t" r="r" b="b"/>
              <a:pathLst>
                <a:path w="6666230" h="688975">
                  <a:moveTo>
                    <a:pt x="6665989" y="681964"/>
                  </a:moveTo>
                  <a:lnTo>
                    <a:pt x="0" y="681964"/>
                  </a:lnTo>
                  <a:lnTo>
                    <a:pt x="0" y="688657"/>
                  </a:lnTo>
                  <a:lnTo>
                    <a:pt x="6665989" y="688657"/>
                  </a:lnTo>
                  <a:lnTo>
                    <a:pt x="6665989" y="681964"/>
                  </a:lnTo>
                  <a:close/>
                </a:path>
                <a:path w="6666230" h="688975">
                  <a:moveTo>
                    <a:pt x="6665989" y="454647"/>
                  </a:moveTo>
                  <a:lnTo>
                    <a:pt x="0" y="454647"/>
                  </a:lnTo>
                  <a:lnTo>
                    <a:pt x="0" y="461327"/>
                  </a:lnTo>
                  <a:lnTo>
                    <a:pt x="6665989" y="461327"/>
                  </a:lnTo>
                  <a:lnTo>
                    <a:pt x="6665989" y="454647"/>
                  </a:lnTo>
                  <a:close/>
                </a:path>
                <a:path w="6666230" h="688975">
                  <a:moveTo>
                    <a:pt x="6665989" y="227317"/>
                  </a:moveTo>
                  <a:lnTo>
                    <a:pt x="0" y="227317"/>
                  </a:lnTo>
                  <a:lnTo>
                    <a:pt x="0" y="234010"/>
                  </a:lnTo>
                  <a:lnTo>
                    <a:pt x="6665989" y="234010"/>
                  </a:lnTo>
                  <a:lnTo>
                    <a:pt x="6665989" y="227317"/>
                  </a:lnTo>
                  <a:close/>
                </a:path>
                <a:path w="6666230" h="688975">
                  <a:moveTo>
                    <a:pt x="6665989" y="0"/>
                  </a:moveTo>
                  <a:lnTo>
                    <a:pt x="0" y="0"/>
                  </a:lnTo>
                  <a:lnTo>
                    <a:pt x="0" y="6680"/>
                  </a:lnTo>
                  <a:lnTo>
                    <a:pt x="6665989" y="6680"/>
                  </a:lnTo>
                  <a:lnTo>
                    <a:pt x="6665989" y="0"/>
                  </a:lnTo>
                  <a:close/>
                </a:path>
              </a:pathLst>
            </a:custGeom>
            <a:solidFill>
              <a:srgbClr val="E6E6E6"/>
            </a:solidFill>
          </p:spPr>
          <p:txBody>
            <a:bodyPr wrap="square" lIns="0" tIns="0" rIns="0" bIns="0" rtlCol="0"/>
            <a:lstStyle/>
            <a:p>
              <a:endParaRPr/>
            </a:p>
          </p:txBody>
        </p:sp>
        <p:sp>
          <p:nvSpPr>
            <p:cNvPr id="14" name="object 14"/>
            <p:cNvSpPr/>
            <p:nvPr/>
          </p:nvSpPr>
          <p:spPr>
            <a:xfrm>
              <a:off x="882557" y="3117607"/>
              <a:ext cx="6666230" cy="6985"/>
            </a:xfrm>
            <a:custGeom>
              <a:avLst/>
              <a:gdLst/>
              <a:ahLst/>
              <a:cxnLst/>
              <a:rect l="l" t="t" r="r" b="b"/>
              <a:pathLst>
                <a:path w="6666230" h="6985">
                  <a:moveTo>
                    <a:pt x="6665983" y="6686"/>
                  </a:moveTo>
                  <a:lnTo>
                    <a:pt x="0" y="6686"/>
                  </a:lnTo>
                  <a:lnTo>
                    <a:pt x="0" y="0"/>
                  </a:lnTo>
                  <a:lnTo>
                    <a:pt x="6665983" y="0"/>
                  </a:lnTo>
                  <a:lnTo>
                    <a:pt x="6665983" y="6686"/>
                  </a:lnTo>
                  <a:close/>
                </a:path>
              </a:pathLst>
            </a:custGeom>
            <a:solidFill>
              <a:srgbClr val="333333"/>
            </a:solidFill>
          </p:spPr>
          <p:txBody>
            <a:bodyPr wrap="square" lIns="0" tIns="0" rIns="0" bIns="0" rtlCol="0"/>
            <a:lstStyle/>
            <a:p>
              <a:endParaRPr/>
            </a:p>
          </p:txBody>
        </p:sp>
      </p:grpSp>
      <p:sp>
        <p:nvSpPr>
          <p:cNvPr id="15" name="object 15">
            <a:extLst>
              <a:ext uri="{C183D7F6-B498-43B3-948B-1728B52AA6E4}">
                <adec:decorative xmlns:adec="http://schemas.microsoft.com/office/drawing/2017/decorative" val="1"/>
              </a:ext>
            </a:extLst>
          </p:cNvPr>
          <p:cNvSpPr txBox="1"/>
          <p:nvPr/>
        </p:nvSpPr>
        <p:spPr>
          <a:xfrm>
            <a:off x="1845950" y="3313438"/>
            <a:ext cx="64120" cy="96873"/>
          </a:xfrm>
          <a:prstGeom prst="rect">
            <a:avLst/>
          </a:prstGeom>
        </p:spPr>
        <p:txBody>
          <a:bodyPr vert="vert270" wrap="square" lIns="0" tIns="0" rIns="0" bIns="0" rtlCol="0">
            <a:spAutoFit/>
          </a:bodyPr>
          <a:lstStyle/>
          <a:p>
            <a:pPr marL="15377">
              <a:lnSpc>
                <a:spcPts val="908"/>
              </a:lnSpc>
            </a:pPr>
            <a:r>
              <a:rPr sz="908" spc="-61">
                <a:solidFill>
                  <a:srgbClr val="666666"/>
                </a:solidFill>
                <a:latin typeface="Arial MT"/>
                <a:cs typeface="Arial MT"/>
              </a:rPr>
              <a:t>£</a:t>
            </a:r>
            <a:endParaRPr sz="908">
              <a:latin typeface="Arial MT"/>
              <a:cs typeface="Arial MT"/>
            </a:endParaRPr>
          </a:p>
        </p:txBody>
      </p:sp>
      <p:grpSp>
        <p:nvGrpSpPr>
          <p:cNvPr id="16" name="object 16">
            <a:extLst>
              <a:ext uri="{C183D7F6-B498-43B3-948B-1728B52AA6E4}">
                <adec:decorative xmlns:adec="http://schemas.microsoft.com/office/drawing/2017/decorative" val="1"/>
              </a:ext>
            </a:extLst>
          </p:cNvPr>
          <p:cNvGrpSpPr/>
          <p:nvPr/>
        </p:nvGrpSpPr>
        <p:grpSpPr>
          <a:xfrm>
            <a:off x="2507509" y="3167541"/>
            <a:ext cx="7690647" cy="348282"/>
            <a:chOff x="1043022" y="2616154"/>
            <a:chExt cx="6351905" cy="287655"/>
          </a:xfrm>
        </p:grpSpPr>
        <p:sp>
          <p:nvSpPr>
            <p:cNvPr id="17" name="object 17"/>
            <p:cNvSpPr/>
            <p:nvPr/>
          </p:nvSpPr>
          <p:spPr>
            <a:xfrm>
              <a:off x="1043012" y="2616161"/>
              <a:ext cx="6351905" cy="287655"/>
            </a:xfrm>
            <a:custGeom>
              <a:avLst/>
              <a:gdLst/>
              <a:ahLst/>
              <a:cxnLst/>
              <a:rect l="l" t="t" r="r" b="b"/>
              <a:pathLst>
                <a:path w="6351905" h="287655">
                  <a:moveTo>
                    <a:pt x="294195" y="211289"/>
                  </a:moveTo>
                  <a:lnTo>
                    <a:pt x="276796" y="193890"/>
                  </a:lnTo>
                  <a:lnTo>
                    <a:pt x="20066" y="193890"/>
                  </a:lnTo>
                  <a:lnTo>
                    <a:pt x="17399" y="193890"/>
                  </a:lnTo>
                  <a:lnTo>
                    <a:pt x="0" y="211289"/>
                  </a:lnTo>
                  <a:lnTo>
                    <a:pt x="0" y="274129"/>
                  </a:lnTo>
                  <a:lnTo>
                    <a:pt x="294195" y="274129"/>
                  </a:lnTo>
                  <a:lnTo>
                    <a:pt x="294195" y="211289"/>
                  </a:lnTo>
                  <a:close/>
                </a:path>
                <a:path w="6351905" h="287655">
                  <a:moveTo>
                    <a:pt x="895934" y="211289"/>
                  </a:moveTo>
                  <a:lnTo>
                    <a:pt x="878535" y="193890"/>
                  </a:lnTo>
                  <a:lnTo>
                    <a:pt x="621804" y="193890"/>
                  </a:lnTo>
                  <a:lnTo>
                    <a:pt x="619150" y="193890"/>
                  </a:lnTo>
                  <a:lnTo>
                    <a:pt x="601751" y="211289"/>
                  </a:lnTo>
                  <a:lnTo>
                    <a:pt x="601751" y="274129"/>
                  </a:lnTo>
                  <a:lnTo>
                    <a:pt x="895934" y="274129"/>
                  </a:lnTo>
                  <a:lnTo>
                    <a:pt x="895934" y="211289"/>
                  </a:lnTo>
                  <a:close/>
                </a:path>
                <a:path w="6351905" h="287655">
                  <a:moveTo>
                    <a:pt x="1504365" y="17399"/>
                  </a:moveTo>
                  <a:lnTo>
                    <a:pt x="1486966" y="0"/>
                  </a:lnTo>
                  <a:lnTo>
                    <a:pt x="1230236" y="0"/>
                  </a:lnTo>
                  <a:lnTo>
                    <a:pt x="1227569" y="0"/>
                  </a:lnTo>
                  <a:lnTo>
                    <a:pt x="1210183" y="17399"/>
                  </a:lnTo>
                  <a:lnTo>
                    <a:pt x="1210183" y="274129"/>
                  </a:lnTo>
                  <a:lnTo>
                    <a:pt x="1504365" y="274129"/>
                  </a:lnTo>
                  <a:lnTo>
                    <a:pt x="1504365" y="17399"/>
                  </a:lnTo>
                  <a:close/>
                </a:path>
                <a:path w="6351905" h="287655">
                  <a:moveTo>
                    <a:pt x="2106104" y="258089"/>
                  </a:moveTo>
                  <a:lnTo>
                    <a:pt x="2088705" y="240690"/>
                  </a:lnTo>
                  <a:lnTo>
                    <a:pt x="1831975" y="240690"/>
                  </a:lnTo>
                  <a:lnTo>
                    <a:pt x="1829320" y="240690"/>
                  </a:lnTo>
                  <a:lnTo>
                    <a:pt x="1811921" y="258089"/>
                  </a:lnTo>
                  <a:lnTo>
                    <a:pt x="1811921" y="274129"/>
                  </a:lnTo>
                  <a:lnTo>
                    <a:pt x="2106104" y="274129"/>
                  </a:lnTo>
                  <a:lnTo>
                    <a:pt x="2106104" y="258089"/>
                  </a:lnTo>
                  <a:close/>
                </a:path>
                <a:path w="6351905" h="287655">
                  <a:moveTo>
                    <a:pt x="2714536" y="37452"/>
                  </a:moveTo>
                  <a:lnTo>
                    <a:pt x="2697137" y="20053"/>
                  </a:lnTo>
                  <a:lnTo>
                    <a:pt x="2440406" y="20053"/>
                  </a:lnTo>
                  <a:lnTo>
                    <a:pt x="2437752" y="20053"/>
                  </a:lnTo>
                  <a:lnTo>
                    <a:pt x="2420353" y="37452"/>
                  </a:lnTo>
                  <a:lnTo>
                    <a:pt x="2420353" y="274129"/>
                  </a:lnTo>
                  <a:lnTo>
                    <a:pt x="2714536" y="274129"/>
                  </a:lnTo>
                  <a:lnTo>
                    <a:pt x="2714536" y="37452"/>
                  </a:lnTo>
                  <a:close/>
                </a:path>
                <a:path w="6351905" h="287655">
                  <a:moveTo>
                    <a:pt x="3322967" y="264782"/>
                  </a:moveTo>
                  <a:lnTo>
                    <a:pt x="3305568" y="247383"/>
                  </a:lnTo>
                  <a:lnTo>
                    <a:pt x="3048838" y="247383"/>
                  </a:lnTo>
                  <a:lnTo>
                    <a:pt x="3046184" y="247383"/>
                  </a:lnTo>
                  <a:lnTo>
                    <a:pt x="3028785" y="264782"/>
                  </a:lnTo>
                  <a:lnTo>
                    <a:pt x="3028785" y="274129"/>
                  </a:lnTo>
                  <a:lnTo>
                    <a:pt x="3322967" y="274129"/>
                  </a:lnTo>
                  <a:lnTo>
                    <a:pt x="3322967" y="264782"/>
                  </a:lnTo>
                  <a:close/>
                </a:path>
                <a:path w="6351905" h="287655">
                  <a:moveTo>
                    <a:pt x="3924706" y="238036"/>
                  </a:moveTo>
                  <a:lnTo>
                    <a:pt x="3907307" y="220637"/>
                  </a:lnTo>
                  <a:lnTo>
                    <a:pt x="3650577" y="220637"/>
                  </a:lnTo>
                  <a:lnTo>
                    <a:pt x="3647922" y="220637"/>
                  </a:lnTo>
                  <a:lnTo>
                    <a:pt x="3630523" y="238036"/>
                  </a:lnTo>
                  <a:lnTo>
                    <a:pt x="3630523" y="274129"/>
                  </a:lnTo>
                  <a:lnTo>
                    <a:pt x="3924706" y="274129"/>
                  </a:lnTo>
                  <a:lnTo>
                    <a:pt x="3924706" y="238036"/>
                  </a:lnTo>
                  <a:close/>
                </a:path>
                <a:path w="6351905" h="287655">
                  <a:moveTo>
                    <a:pt x="4533138" y="224663"/>
                  </a:moveTo>
                  <a:lnTo>
                    <a:pt x="4515739" y="207264"/>
                  </a:lnTo>
                  <a:lnTo>
                    <a:pt x="4259008" y="207264"/>
                  </a:lnTo>
                  <a:lnTo>
                    <a:pt x="4256354" y="207264"/>
                  </a:lnTo>
                  <a:lnTo>
                    <a:pt x="4238955" y="224663"/>
                  </a:lnTo>
                  <a:lnTo>
                    <a:pt x="4238955" y="274129"/>
                  </a:lnTo>
                  <a:lnTo>
                    <a:pt x="4533138" y="274129"/>
                  </a:lnTo>
                  <a:lnTo>
                    <a:pt x="4533138" y="224663"/>
                  </a:lnTo>
                  <a:close/>
                </a:path>
                <a:path w="6351905" h="287655">
                  <a:moveTo>
                    <a:pt x="5141569" y="197916"/>
                  </a:moveTo>
                  <a:lnTo>
                    <a:pt x="5124170" y="180517"/>
                  </a:lnTo>
                  <a:lnTo>
                    <a:pt x="4867440" y="180517"/>
                  </a:lnTo>
                  <a:lnTo>
                    <a:pt x="4864786" y="180517"/>
                  </a:lnTo>
                  <a:lnTo>
                    <a:pt x="4847387" y="197916"/>
                  </a:lnTo>
                  <a:lnTo>
                    <a:pt x="4847387" y="274129"/>
                  </a:lnTo>
                  <a:lnTo>
                    <a:pt x="5141569" y="274129"/>
                  </a:lnTo>
                  <a:lnTo>
                    <a:pt x="5141569" y="197916"/>
                  </a:lnTo>
                  <a:close/>
                </a:path>
                <a:path w="6351905" h="287655">
                  <a:moveTo>
                    <a:pt x="5742165" y="274129"/>
                  </a:moveTo>
                  <a:lnTo>
                    <a:pt x="5450281" y="274129"/>
                  </a:lnTo>
                  <a:lnTo>
                    <a:pt x="5451691" y="278130"/>
                  </a:lnTo>
                  <a:lnTo>
                    <a:pt x="5454129" y="281368"/>
                  </a:lnTo>
                  <a:lnTo>
                    <a:pt x="5461076" y="286270"/>
                  </a:lnTo>
                  <a:lnTo>
                    <a:pt x="5464937" y="287502"/>
                  </a:lnTo>
                  <a:lnTo>
                    <a:pt x="5727509" y="287502"/>
                  </a:lnTo>
                  <a:lnTo>
                    <a:pt x="5731370" y="286270"/>
                  </a:lnTo>
                  <a:lnTo>
                    <a:pt x="5738304" y="281368"/>
                  </a:lnTo>
                  <a:lnTo>
                    <a:pt x="5740755" y="278130"/>
                  </a:lnTo>
                  <a:lnTo>
                    <a:pt x="5742165" y="274129"/>
                  </a:lnTo>
                  <a:close/>
                </a:path>
                <a:path w="6351905" h="287655">
                  <a:moveTo>
                    <a:pt x="6351740" y="264782"/>
                  </a:moveTo>
                  <a:lnTo>
                    <a:pt x="6334341" y="247383"/>
                  </a:lnTo>
                  <a:lnTo>
                    <a:pt x="6077610" y="247383"/>
                  </a:lnTo>
                  <a:lnTo>
                    <a:pt x="6074956" y="247383"/>
                  </a:lnTo>
                  <a:lnTo>
                    <a:pt x="6057557" y="264782"/>
                  </a:lnTo>
                  <a:lnTo>
                    <a:pt x="6057557" y="274129"/>
                  </a:lnTo>
                  <a:lnTo>
                    <a:pt x="6351740" y="274129"/>
                  </a:lnTo>
                  <a:lnTo>
                    <a:pt x="6351740" y="264782"/>
                  </a:lnTo>
                  <a:close/>
                </a:path>
              </a:pathLst>
            </a:custGeom>
            <a:solidFill>
              <a:srgbClr val="86BE2B"/>
            </a:solidFill>
          </p:spPr>
          <p:txBody>
            <a:bodyPr wrap="square" lIns="0" tIns="0" rIns="0" bIns="0" rtlCol="0"/>
            <a:lstStyle/>
            <a:p>
              <a:endParaRPr/>
            </a:p>
          </p:txBody>
        </p:sp>
        <p:pic>
          <p:nvPicPr>
            <p:cNvPr id="18" name="object 18"/>
            <p:cNvPicPr/>
            <p:nvPr/>
          </p:nvPicPr>
          <p:blipFill>
            <a:blip r:embed="rId3" cstate="email">
              <a:extLst>
                <a:ext uri="{28A0092B-C50C-407E-A947-70E740481C1C}">
                  <a14:useLocalDpi xmlns:a14="http://schemas.microsoft.com/office/drawing/2010/main"/>
                </a:ext>
              </a:extLst>
            </a:blip>
            <a:stretch>
              <a:fillRect/>
            </a:stretch>
          </p:blipFill>
          <p:spPr>
            <a:xfrm>
              <a:off x="1060044" y="2696582"/>
              <a:ext cx="255512" cy="78200"/>
            </a:xfrm>
            <a:prstGeom prst="rect">
              <a:avLst/>
            </a:prstGeom>
          </p:spPr>
        </p:pic>
      </p:grpSp>
      <p:sp>
        <p:nvSpPr>
          <p:cNvPr id="19" name="object 19"/>
          <p:cNvSpPr txBox="1"/>
          <p:nvPr/>
        </p:nvSpPr>
        <p:spPr>
          <a:xfrm>
            <a:off x="5364999" y="2443208"/>
            <a:ext cx="1473855" cy="226557"/>
          </a:xfrm>
          <a:prstGeom prst="rect">
            <a:avLst/>
          </a:prstGeom>
        </p:spPr>
        <p:txBody>
          <a:bodyPr vert="horz" wrap="square" lIns="0" tIns="67657" rIns="0" bIns="0" rtlCol="0">
            <a:spAutoFit/>
          </a:bodyPr>
          <a:lstStyle/>
          <a:p>
            <a:pPr algn="ctr">
              <a:lnSpc>
                <a:spcPct val="100000"/>
              </a:lnSpc>
              <a:spcBef>
                <a:spcPts val="533"/>
              </a:spcBef>
            </a:pPr>
            <a:r>
              <a:rPr sz="1090">
                <a:solidFill>
                  <a:srgbClr val="004F72"/>
                </a:solidFill>
                <a:latin typeface="Arial MT"/>
                <a:cs typeface="Arial MT"/>
              </a:rPr>
              <a:t>HEALTH</a:t>
            </a:r>
            <a:r>
              <a:rPr sz="1090" spc="-18">
                <a:solidFill>
                  <a:srgbClr val="004F72"/>
                </a:solidFill>
                <a:latin typeface="Arial MT"/>
                <a:cs typeface="Arial MT"/>
              </a:rPr>
              <a:t> </a:t>
            </a:r>
            <a:r>
              <a:rPr sz="1090" spc="-12">
                <a:solidFill>
                  <a:srgbClr val="004F72"/>
                </a:solidFill>
                <a:latin typeface="Arial MT"/>
                <a:cs typeface="Arial MT"/>
              </a:rPr>
              <a:t>INDICATORS</a:t>
            </a:r>
            <a:endParaRPr sz="1090">
              <a:latin typeface="Arial MT"/>
              <a:cs typeface="Arial MT"/>
            </a:endParaRPr>
          </a:p>
          <a:p>
            <a:pPr algn="ctr">
              <a:lnSpc>
                <a:spcPct val="100000"/>
              </a:lnSpc>
              <a:spcBef>
                <a:spcPts val="333"/>
              </a:spcBef>
            </a:pPr>
            <a:r>
              <a:rPr sz="787">
                <a:solidFill>
                  <a:srgbClr val="293140"/>
                </a:solidFill>
                <a:latin typeface="Arial MT"/>
                <a:cs typeface="Arial MT"/>
              </a:rPr>
              <a:t>Oct-24</a:t>
            </a:r>
            <a:r>
              <a:rPr sz="787" spc="163">
                <a:solidFill>
                  <a:srgbClr val="293140"/>
                </a:solidFill>
                <a:latin typeface="Arial MT"/>
                <a:cs typeface="Arial MT"/>
              </a:rPr>
              <a:t> </a:t>
            </a:r>
            <a:r>
              <a:rPr sz="787">
                <a:solidFill>
                  <a:srgbClr val="293140"/>
                </a:solidFill>
                <a:latin typeface="Arial MT"/>
                <a:cs typeface="Arial MT"/>
              </a:rPr>
              <a:t>|</a:t>
            </a:r>
            <a:r>
              <a:rPr sz="787" spc="163">
                <a:solidFill>
                  <a:srgbClr val="293140"/>
                </a:solidFill>
                <a:latin typeface="Arial MT"/>
                <a:cs typeface="Arial MT"/>
              </a:rPr>
              <a:t> </a:t>
            </a:r>
            <a:r>
              <a:rPr sz="787">
                <a:solidFill>
                  <a:srgbClr val="293140"/>
                </a:solidFill>
                <a:latin typeface="Arial MT"/>
                <a:cs typeface="Arial MT"/>
              </a:rPr>
              <a:t>Sep-</a:t>
            </a:r>
            <a:r>
              <a:rPr sz="787" spc="-30">
                <a:solidFill>
                  <a:srgbClr val="293140"/>
                </a:solidFill>
                <a:latin typeface="Arial MT"/>
                <a:cs typeface="Arial MT"/>
              </a:rPr>
              <a:t>25</a:t>
            </a:r>
            <a:endParaRPr sz="787">
              <a:latin typeface="Arial MT"/>
              <a:cs typeface="Arial MT"/>
            </a:endParaRPr>
          </a:p>
        </p:txBody>
      </p:sp>
      <p:sp>
        <p:nvSpPr>
          <p:cNvPr id="43" name="object 43"/>
          <p:cNvSpPr txBox="1"/>
          <p:nvPr/>
        </p:nvSpPr>
        <p:spPr>
          <a:xfrm>
            <a:off x="2542280" y="3863549"/>
            <a:ext cx="276011"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CHD</a:t>
            </a:r>
            <a:endParaRPr sz="908">
              <a:latin typeface="Arial MT"/>
              <a:cs typeface="Arial MT"/>
            </a:endParaRPr>
          </a:p>
        </p:txBody>
      </p:sp>
      <p:sp>
        <p:nvSpPr>
          <p:cNvPr id="20" name="object 20"/>
          <p:cNvSpPr txBox="1"/>
          <p:nvPr/>
        </p:nvSpPr>
        <p:spPr>
          <a:xfrm>
            <a:off x="2518519" y="3225282"/>
            <a:ext cx="330599"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£1,780</a:t>
            </a:r>
            <a:endParaRPr sz="726">
              <a:latin typeface="Arial MT"/>
              <a:cs typeface="Arial MT"/>
            </a:endParaRPr>
          </a:p>
        </p:txBody>
      </p:sp>
      <p:pic>
        <p:nvPicPr>
          <p:cNvPr id="21" name="object 21">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3272308" y="3264920"/>
            <a:ext cx="274163" cy="94682"/>
          </a:xfrm>
          <a:prstGeom prst="rect">
            <a:avLst/>
          </a:prstGeom>
        </p:spPr>
      </p:pic>
      <p:sp>
        <p:nvSpPr>
          <p:cNvPr id="44" name="object 44"/>
          <p:cNvSpPr txBox="1"/>
          <p:nvPr/>
        </p:nvSpPr>
        <p:spPr>
          <a:xfrm>
            <a:off x="3229768" y="3863549"/>
            <a:ext cx="368272"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Stroke</a:t>
            </a:r>
            <a:endParaRPr sz="908">
              <a:latin typeface="Arial MT"/>
              <a:cs typeface="Arial MT"/>
            </a:endParaRPr>
          </a:p>
        </p:txBody>
      </p:sp>
      <p:sp>
        <p:nvSpPr>
          <p:cNvPr id="22" name="object 22"/>
          <p:cNvSpPr txBox="1"/>
          <p:nvPr/>
        </p:nvSpPr>
        <p:spPr>
          <a:xfrm>
            <a:off x="3262710" y="3225282"/>
            <a:ext cx="299076"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£1,731</a:t>
            </a:r>
            <a:endParaRPr sz="726">
              <a:latin typeface="Arial MT"/>
              <a:cs typeface="Arial MT"/>
            </a:endParaRPr>
          </a:p>
        </p:txBody>
      </p:sp>
      <p:pic>
        <p:nvPicPr>
          <p:cNvPr id="23" name="object 23">
            <a:extLs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3994585" y="3030159"/>
            <a:ext cx="302941" cy="94682"/>
          </a:xfrm>
          <a:prstGeom prst="rect">
            <a:avLst/>
          </a:prstGeom>
        </p:spPr>
      </p:pic>
      <p:sp>
        <p:nvSpPr>
          <p:cNvPr id="45" name="object 45"/>
          <p:cNvSpPr txBox="1"/>
          <p:nvPr/>
        </p:nvSpPr>
        <p:spPr>
          <a:xfrm>
            <a:off x="3899425" y="3863549"/>
            <a:ext cx="497436" cy="146582"/>
          </a:xfrm>
          <a:prstGeom prst="rect">
            <a:avLst/>
          </a:prstGeom>
        </p:spPr>
        <p:txBody>
          <a:bodyPr vert="horz" wrap="square" lIns="0" tIns="32291" rIns="0" bIns="0" rtlCol="0">
            <a:spAutoFit/>
          </a:bodyPr>
          <a:lstStyle/>
          <a:p>
            <a:pPr marL="15377" marR="6151" indent="63045">
              <a:lnSpc>
                <a:spcPts val="957"/>
              </a:lnSpc>
              <a:spcBef>
                <a:spcPts val="254"/>
              </a:spcBef>
            </a:pPr>
            <a:r>
              <a:rPr sz="908" spc="-12">
                <a:solidFill>
                  <a:srgbClr val="333333"/>
                </a:solidFill>
                <a:latin typeface="Arial MT"/>
                <a:cs typeface="Arial MT"/>
              </a:rPr>
              <a:t>Type</a:t>
            </a:r>
            <a:r>
              <a:rPr sz="908" spc="-48">
                <a:solidFill>
                  <a:srgbClr val="333333"/>
                </a:solidFill>
                <a:latin typeface="Arial MT"/>
                <a:cs typeface="Arial MT"/>
              </a:rPr>
              <a:t> </a:t>
            </a:r>
            <a:r>
              <a:rPr sz="908" spc="-61">
                <a:solidFill>
                  <a:srgbClr val="333333"/>
                </a:solidFill>
                <a:latin typeface="Arial MT"/>
                <a:cs typeface="Arial MT"/>
              </a:rPr>
              <a:t>2</a:t>
            </a:r>
            <a:r>
              <a:rPr sz="908" spc="-12">
                <a:solidFill>
                  <a:srgbClr val="333333"/>
                </a:solidFill>
                <a:latin typeface="Arial MT"/>
                <a:cs typeface="Arial MT"/>
              </a:rPr>
              <a:t> Diabetes</a:t>
            </a:r>
            <a:endParaRPr sz="908">
              <a:latin typeface="Arial MT"/>
              <a:cs typeface="Arial MT"/>
            </a:endParaRPr>
          </a:p>
        </p:txBody>
      </p:sp>
      <p:sp>
        <p:nvSpPr>
          <p:cNvPr id="24" name="object 24"/>
          <p:cNvSpPr txBox="1"/>
          <p:nvPr/>
        </p:nvSpPr>
        <p:spPr>
          <a:xfrm>
            <a:off x="3984986" y="2990521"/>
            <a:ext cx="328292"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£6,091</a:t>
            </a:r>
            <a:endParaRPr sz="726">
              <a:latin typeface="Arial MT"/>
              <a:cs typeface="Arial MT"/>
            </a:endParaRPr>
          </a:p>
        </p:txBody>
      </p:sp>
      <p:pic>
        <p:nvPicPr>
          <p:cNvPr id="25" name="object 25">
            <a:extLst>
              <a:ext uri="{C183D7F6-B498-43B3-948B-1728B52AA6E4}">
                <adec:decorative xmlns:adec="http://schemas.microsoft.com/office/drawing/2017/decorative" val="1"/>
              </a:ext>
            </a:extLst>
          </p:cNvPr>
          <p:cNvPicPr/>
          <p:nvPr/>
        </p:nvPicPr>
        <p:blipFill>
          <a:blip r:embed="rId6" cstate="email">
            <a:extLst>
              <a:ext uri="{28A0092B-C50C-407E-A947-70E740481C1C}">
                <a14:useLocalDpi xmlns:a14="http://schemas.microsoft.com/office/drawing/2010/main"/>
              </a:ext>
            </a:extLst>
          </a:blip>
          <a:stretch>
            <a:fillRect/>
          </a:stretch>
        </p:blipFill>
        <p:spPr>
          <a:xfrm>
            <a:off x="4752659" y="3321586"/>
            <a:ext cx="245369" cy="81777"/>
          </a:xfrm>
          <a:prstGeom prst="rect">
            <a:avLst/>
          </a:prstGeom>
        </p:spPr>
      </p:pic>
      <p:sp>
        <p:nvSpPr>
          <p:cNvPr id="46" name="object 46"/>
          <p:cNvSpPr txBox="1"/>
          <p:nvPr/>
        </p:nvSpPr>
        <p:spPr>
          <a:xfrm>
            <a:off x="4602188" y="3863549"/>
            <a:ext cx="558172"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Dementia</a:t>
            </a:r>
            <a:endParaRPr sz="908">
              <a:latin typeface="Arial MT"/>
              <a:cs typeface="Arial MT"/>
            </a:endParaRPr>
          </a:p>
        </p:txBody>
      </p:sp>
      <p:sp>
        <p:nvSpPr>
          <p:cNvPr id="26" name="object 26"/>
          <p:cNvSpPr txBox="1"/>
          <p:nvPr/>
        </p:nvSpPr>
        <p:spPr>
          <a:xfrm>
            <a:off x="4743059" y="3281948"/>
            <a:ext cx="266017" cy="74128"/>
          </a:xfrm>
          <a:prstGeom prst="rect">
            <a:avLst/>
          </a:prstGeom>
        </p:spPr>
        <p:txBody>
          <a:bodyPr vert="horz" wrap="square" lIns="0" tIns="19990" rIns="0" bIns="0" rtlCol="0">
            <a:spAutoFit/>
          </a:bodyPr>
          <a:lstStyle/>
          <a:p>
            <a:pPr marL="15377">
              <a:lnSpc>
                <a:spcPct val="100000"/>
              </a:lnSpc>
              <a:spcBef>
                <a:spcPts val="157"/>
              </a:spcBef>
            </a:pPr>
            <a:r>
              <a:rPr sz="726" spc="36">
                <a:latin typeface="Arial MT"/>
                <a:cs typeface="Arial MT"/>
              </a:rPr>
              <a:t>£698</a:t>
            </a:r>
            <a:endParaRPr sz="726">
              <a:latin typeface="Arial MT"/>
              <a:cs typeface="Arial MT"/>
            </a:endParaRPr>
          </a:p>
        </p:txBody>
      </p:sp>
      <p:pic>
        <p:nvPicPr>
          <p:cNvPr id="27" name="object 27">
            <a:extLst>
              <a:ext uri="{C183D7F6-B498-43B3-948B-1728B52AA6E4}">
                <adec:decorative xmlns:adec="http://schemas.microsoft.com/office/drawing/2017/decorative" val="1"/>
              </a:ext>
            </a:extLst>
          </p:cNvPr>
          <p:cNvPicPr/>
          <p:nvPr/>
        </p:nvPicPr>
        <p:blipFill>
          <a:blip r:embed="rId7" cstate="email">
            <a:extLst>
              <a:ext uri="{28A0092B-C50C-407E-A947-70E740481C1C}">
                <a14:useLocalDpi xmlns:a14="http://schemas.microsoft.com/office/drawing/2010/main"/>
              </a:ext>
            </a:extLst>
          </a:blip>
          <a:stretch>
            <a:fillRect/>
          </a:stretch>
        </p:blipFill>
        <p:spPr>
          <a:xfrm>
            <a:off x="5450117" y="3054444"/>
            <a:ext cx="326299" cy="94682"/>
          </a:xfrm>
          <a:prstGeom prst="rect">
            <a:avLst/>
          </a:prstGeom>
        </p:spPr>
      </p:pic>
      <p:sp>
        <p:nvSpPr>
          <p:cNvPr id="47" name="object 47"/>
          <p:cNvSpPr txBox="1"/>
          <p:nvPr/>
        </p:nvSpPr>
        <p:spPr>
          <a:xfrm>
            <a:off x="5303384" y="3863549"/>
            <a:ext cx="623523"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Depression</a:t>
            </a:r>
            <a:endParaRPr sz="908">
              <a:latin typeface="Arial MT"/>
              <a:cs typeface="Arial MT"/>
            </a:endParaRPr>
          </a:p>
        </p:txBody>
      </p:sp>
      <p:sp>
        <p:nvSpPr>
          <p:cNvPr id="28" name="object 28"/>
          <p:cNvSpPr txBox="1"/>
          <p:nvPr/>
        </p:nvSpPr>
        <p:spPr>
          <a:xfrm>
            <a:off x="5440517" y="3014807"/>
            <a:ext cx="347513"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£5,660</a:t>
            </a:r>
            <a:endParaRPr sz="726">
              <a:latin typeface="Arial MT"/>
              <a:cs typeface="Arial MT"/>
            </a:endParaRPr>
          </a:p>
        </p:txBody>
      </p:sp>
      <p:pic>
        <p:nvPicPr>
          <p:cNvPr id="29" name="object 29">
            <a:extLst>
              <a:ext uri="{C183D7F6-B498-43B3-948B-1728B52AA6E4}">
                <adec:decorative xmlns:adec="http://schemas.microsoft.com/office/drawing/2017/decorative" val="1"/>
              </a:ext>
            </a:extLst>
          </p:cNvPr>
          <p:cNvPicPr/>
          <p:nvPr/>
        </p:nvPicPr>
        <p:blipFill>
          <a:blip r:embed="rId8" cstate="email">
            <a:extLst>
              <a:ext uri="{28A0092B-C50C-407E-A947-70E740481C1C}">
                <a14:useLocalDpi xmlns:a14="http://schemas.microsoft.com/office/drawing/2010/main"/>
              </a:ext>
            </a:extLst>
          </a:blip>
          <a:stretch>
            <a:fillRect/>
          </a:stretch>
        </p:blipFill>
        <p:spPr>
          <a:xfrm>
            <a:off x="6223892" y="3329683"/>
            <a:ext cx="249166" cy="81777"/>
          </a:xfrm>
          <a:prstGeom prst="rect">
            <a:avLst/>
          </a:prstGeom>
        </p:spPr>
      </p:pic>
      <p:sp>
        <p:nvSpPr>
          <p:cNvPr id="48" name="object 48"/>
          <p:cNvSpPr txBox="1"/>
          <p:nvPr/>
        </p:nvSpPr>
        <p:spPr>
          <a:xfrm>
            <a:off x="6086993" y="3863549"/>
            <a:ext cx="524345" cy="82462"/>
          </a:xfrm>
          <a:prstGeom prst="rect">
            <a:avLst/>
          </a:prstGeom>
        </p:spPr>
        <p:txBody>
          <a:bodyPr vert="horz" wrap="square" lIns="0" tIns="32291" rIns="0" bIns="0" rtlCol="0">
            <a:spAutoFit/>
          </a:bodyPr>
          <a:lstStyle/>
          <a:p>
            <a:pPr marL="15377" marR="6151" indent="153772">
              <a:lnSpc>
                <a:spcPts val="957"/>
              </a:lnSpc>
              <a:spcBef>
                <a:spcPts val="254"/>
              </a:spcBef>
            </a:pPr>
            <a:r>
              <a:rPr sz="908" spc="-30">
                <a:solidFill>
                  <a:srgbClr val="333333"/>
                </a:solidFill>
                <a:latin typeface="Arial MT"/>
                <a:cs typeface="Arial MT"/>
              </a:rPr>
              <a:t>Hip</a:t>
            </a:r>
            <a:r>
              <a:rPr sz="908" spc="-12">
                <a:solidFill>
                  <a:srgbClr val="333333"/>
                </a:solidFill>
                <a:latin typeface="Arial MT"/>
                <a:cs typeface="Arial MT"/>
              </a:rPr>
              <a:t> Fractures</a:t>
            </a:r>
            <a:endParaRPr sz="908">
              <a:latin typeface="Arial MT"/>
              <a:cs typeface="Arial MT"/>
            </a:endParaRPr>
          </a:p>
        </p:txBody>
      </p:sp>
      <p:sp>
        <p:nvSpPr>
          <p:cNvPr id="30" name="object 30"/>
          <p:cNvSpPr txBox="1"/>
          <p:nvPr/>
        </p:nvSpPr>
        <p:spPr>
          <a:xfrm>
            <a:off x="6214292" y="3290043"/>
            <a:ext cx="270630" cy="74128"/>
          </a:xfrm>
          <a:prstGeom prst="rect">
            <a:avLst/>
          </a:prstGeom>
        </p:spPr>
        <p:txBody>
          <a:bodyPr vert="horz" wrap="square" lIns="0" tIns="19990" rIns="0" bIns="0" rtlCol="0">
            <a:spAutoFit/>
          </a:bodyPr>
          <a:lstStyle/>
          <a:p>
            <a:pPr marL="15377">
              <a:lnSpc>
                <a:spcPct val="100000"/>
              </a:lnSpc>
              <a:spcBef>
                <a:spcPts val="157"/>
              </a:spcBef>
            </a:pPr>
            <a:r>
              <a:rPr sz="726" spc="48">
                <a:latin typeface="Arial MT"/>
                <a:cs typeface="Arial MT"/>
              </a:rPr>
              <a:t>£540</a:t>
            </a:r>
            <a:endParaRPr sz="726">
              <a:latin typeface="Arial MT"/>
              <a:cs typeface="Arial MT"/>
            </a:endParaRPr>
          </a:p>
        </p:txBody>
      </p:sp>
      <p:pic>
        <p:nvPicPr>
          <p:cNvPr id="31" name="object 31">
            <a:extLst>
              <a:ext uri="{C183D7F6-B498-43B3-948B-1728B52AA6E4}">
                <adec:decorative xmlns:adec="http://schemas.microsoft.com/office/drawing/2017/decorative" val="1"/>
              </a:ext>
            </a:extLst>
          </p:cNvPr>
          <p:cNvPicPr/>
          <p:nvPr/>
        </p:nvPicPr>
        <p:blipFill>
          <a:blip r:embed="rId9" cstate="email">
            <a:extLst>
              <a:ext uri="{28A0092B-C50C-407E-A947-70E740481C1C}">
                <a14:useLocalDpi xmlns:a14="http://schemas.microsoft.com/office/drawing/2010/main"/>
              </a:ext>
            </a:extLst>
          </a:blip>
          <a:stretch>
            <a:fillRect/>
          </a:stretch>
        </p:blipFill>
        <p:spPr>
          <a:xfrm>
            <a:off x="6926161" y="3297300"/>
            <a:ext cx="304676" cy="94682"/>
          </a:xfrm>
          <a:prstGeom prst="rect">
            <a:avLst/>
          </a:prstGeom>
        </p:spPr>
      </p:pic>
      <p:sp>
        <p:nvSpPr>
          <p:cNvPr id="32" name="object 32"/>
          <p:cNvSpPr txBox="1"/>
          <p:nvPr/>
        </p:nvSpPr>
        <p:spPr>
          <a:xfrm>
            <a:off x="6916560" y="3257663"/>
            <a:ext cx="325986"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£1,250</a:t>
            </a:r>
            <a:endParaRPr sz="726">
              <a:latin typeface="Arial MT"/>
              <a:cs typeface="Arial MT"/>
            </a:endParaRPr>
          </a:p>
        </p:txBody>
      </p:sp>
      <p:pic>
        <p:nvPicPr>
          <p:cNvPr id="33" name="object 33">
            <a:extLst>
              <a:ext uri="{C183D7F6-B498-43B3-948B-1728B52AA6E4}">
                <adec:decorative xmlns:adec="http://schemas.microsoft.com/office/drawing/2017/decorative" val="1"/>
              </a:ext>
            </a:extLst>
          </p:cNvPr>
          <p:cNvPicPr/>
          <p:nvPr/>
        </p:nvPicPr>
        <p:blipFill>
          <a:blip r:embed="rId10" cstate="email">
            <a:extLst>
              <a:ext uri="{28A0092B-C50C-407E-A947-70E740481C1C}">
                <a14:useLocalDpi xmlns:a14="http://schemas.microsoft.com/office/drawing/2010/main"/>
              </a:ext>
            </a:extLst>
          </a:blip>
          <a:stretch>
            <a:fillRect/>
          </a:stretch>
        </p:blipFill>
        <p:spPr>
          <a:xfrm>
            <a:off x="7668179" y="3281110"/>
            <a:ext cx="290011" cy="94682"/>
          </a:xfrm>
          <a:prstGeom prst="rect">
            <a:avLst/>
          </a:prstGeom>
        </p:spPr>
      </p:pic>
      <p:sp>
        <p:nvSpPr>
          <p:cNvPr id="49" name="object 49"/>
          <p:cNvSpPr txBox="1"/>
          <p:nvPr/>
        </p:nvSpPr>
        <p:spPr>
          <a:xfrm>
            <a:off x="6804951" y="3863549"/>
            <a:ext cx="1355454" cy="161748"/>
          </a:xfrm>
          <a:prstGeom prst="rect">
            <a:avLst/>
          </a:prstGeom>
        </p:spPr>
        <p:txBody>
          <a:bodyPr vert="horz" wrap="square" lIns="0" tIns="13839" rIns="0" bIns="0" rtlCol="0">
            <a:spAutoFit/>
          </a:bodyPr>
          <a:lstStyle/>
          <a:p>
            <a:pPr marL="15377">
              <a:lnSpc>
                <a:spcPts val="1022"/>
              </a:lnSpc>
              <a:spcBef>
                <a:spcPts val="109"/>
              </a:spcBef>
            </a:pPr>
            <a:r>
              <a:rPr sz="908">
                <a:solidFill>
                  <a:srgbClr val="333333"/>
                </a:solidFill>
                <a:latin typeface="Arial MT"/>
                <a:cs typeface="Arial MT"/>
              </a:rPr>
              <a:t>Back</a:t>
            </a:r>
            <a:r>
              <a:rPr sz="908" spc="-24">
                <a:solidFill>
                  <a:srgbClr val="333333"/>
                </a:solidFill>
                <a:latin typeface="Arial MT"/>
                <a:cs typeface="Arial MT"/>
              </a:rPr>
              <a:t> </a:t>
            </a:r>
            <a:r>
              <a:rPr sz="908">
                <a:solidFill>
                  <a:srgbClr val="333333"/>
                </a:solidFill>
                <a:latin typeface="Arial MT"/>
                <a:cs typeface="Arial MT"/>
              </a:rPr>
              <a:t>Pain</a:t>
            </a:r>
            <a:r>
              <a:rPr sz="908" spc="339">
                <a:solidFill>
                  <a:srgbClr val="333333"/>
                </a:solidFill>
                <a:latin typeface="Arial MT"/>
                <a:cs typeface="Arial MT"/>
              </a:rPr>
              <a:t>  </a:t>
            </a:r>
            <a:r>
              <a:rPr sz="908">
                <a:solidFill>
                  <a:srgbClr val="333333"/>
                </a:solidFill>
                <a:latin typeface="Arial MT"/>
                <a:cs typeface="Arial MT"/>
              </a:rPr>
              <a:t>Reduced</a:t>
            </a:r>
            <a:r>
              <a:rPr sz="908" spc="-18">
                <a:solidFill>
                  <a:srgbClr val="333333"/>
                </a:solidFill>
                <a:latin typeface="Arial MT"/>
                <a:cs typeface="Arial MT"/>
              </a:rPr>
              <a:t> </a:t>
            </a:r>
            <a:r>
              <a:rPr sz="908" spc="-30">
                <a:solidFill>
                  <a:srgbClr val="333333"/>
                </a:solidFill>
                <a:latin typeface="Arial MT"/>
                <a:cs typeface="Arial MT"/>
              </a:rPr>
              <a:t>GP</a:t>
            </a:r>
            <a:endParaRPr sz="908">
              <a:latin typeface="Arial MT"/>
              <a:cs typeface="Arial MT"/>
            </a:endParaRPr>
          </a:p>
          <a:p>
            <a:pPr marL="874960">
              <a:lnSpc>
                <a:spcPts val="1022"/>
              </a:lnSpc>
            </a:pPr>
            <a:r>
              <a:rPr sz="908" spc="-12">
                <a:solidFill>
                  <a:srgbClr val="333333"/>
                </a:solidFill>
                <a:latin typeface="Arial MT"/>
                <a:cs typeface="Arial MT"/>
              </a:rPr>
              <a:t>Visits</a:t>
            </a:r>
            <a:endParaRPr sz="908">
              <a:latin typeface="Arial MT"/>
              <a:cs typeface="Arial MT"/>
            </a:endParaRPr>
          </a:p>
        </p:txBody>
      </p:sp>
      <p:sp>
        <p:nvSpPr>
          <p:cNvPr id="34" name="object 34"/>
          <p:cNvSpPr txBox="1"/>
          <p:nvPr/>
        </p:nvSpPr>
        <p:spPr>
          <a:xfrm>
            <a:off x="7658578" y="3241472"/>
            <a:ext cx="315222"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£1,401</a:t>
            </a:r>
            <a:endParaRPr sz="726">
              <a:latin typeface="Arial MT"/>
              <a:cs typeface="Arial MT"/>
            </a:endParaRPr>
          </a:p>
        </p:txBody>
      </p:sp>
      <p:pic>
        <p:nvPicPr>
          <p:cNvPr id="35" name="object 35">
            <a:extLst>
              <a:ext uri="{C183D7F6-B498-43B3-948B-1728B52AA6E4}">
                <adec:decorative xmlns:adec="http://schemas.microsoft.com/office/drawing/2017/decorative" val="1"/>
              </a:ext>
            </a:extLst>
          </p:cNvPr>
          <p:cNvPicPr/>
          <p:nvPr/>
        </p:nvPicPr>
        <p:blipFill>
          <a:blip r:embed="rId11" cstate="email">
            <a:extLst>
              <a:ext uri="{28A0092B-C50C-407E-A947-70E740481C1C}">
                <a14:useLocalDpi xmlns:a14="http://schemas.microsoft.com/office/drawing/2010/main"/>
              </a:ext>
            </a:extLst>
          </a:blip>
          <a:stretch>
            <a:fillRect/>
          </a:stretch>
        </p:blipFill>
        <p:spPr>
          <a:xfrm>
            <a:off x="8398674" y="3248729"/>
            <a:ext cx="307427" cy="94682"/>
          </a:xfrm>
          <a:prstGeom prst="rect">
            <a:avLst/>
          </a:prstGeom>
        </p:spPr>
      </p:pic>
      <p:sp>
        <p:nvSpPr>
          <p:cNvPr id="50" name="object 50"/>
          <p:cNvSpPr txBox="1"/>
          <p:nvPr/>
        </p:nvSpPr>
        <p:spPr>
          <a:xfrm>
            <a:off x="8215475" y="3863549"/>
            <a:ext cx="669654" cy="146582"/>
          </a:xfrm>
          <a:prstGeom prst="rect">
            <a:avLst/>
          </a:prstGeom>
        </p:spPr>
        <p:txBody>
          <a:bodyPr vert="horz" wrap="square" lIns="0" tIns="32291" rIns="0" bIns="0" rtlCol="0">
            <a:spAutoFit/>
          </a:bodyPr>
          <a:lstStyle/>
          <a:p>
            <a:pPr marL="15377" marR="6151" indent="-1538" algn="ctr">
              <a:lnSpc>
                <a:spcPts val="957"/>
              </a:lnSpc>
              <a:spcBef>
                <a:spcPts val="254"/>
              </a:spcBef>
            </a:pPr>
            <a:r>
              <a:rPr sz="908" spc="-12">
                <a:solidFill>
                  <a:srgbClr val="333333"/>
                </a:solidFill>
                <a:latin typeface="Arial MT"/>
                <a:cs typeface="Arial MT"/>
              </a:rPr>
              <a:t>Reduced </a:t>
            </a:r>
            <a:r>
              <a:rPr sz="908" spc="-36">
                <a:solidFill>
                  <a:srgbClr val="333333"/>
                </a:solidFill>
                <a:latin typeface="Arial MT"/>
                <a:cs typeface="Arial MT"/>
              </a:rPr>
              <a:t>Psychologi…</a:t>
            </a:r>
            <a:r>
              <a:rPr sz="908" spc="-12">
                <a:solidFill>
                  <a:srgbClr val="333333"/>
                </a:solidFill>
                <a:latin typeface="Arial MT"/>
                <a:cs typeface="Arial MT"/>
              </a:rPr>
              <a:t> Distress</a:t>
            </a:r>
            <a:endParaRPr sz="908">
              <a:latin typeface="Arial MT"/>
              <a:cs typeface="Arial MT"/>
            </a:endParaRPr>
          </a:p>
        </p:txBody>
      </p:sp>
      <p:sp>
        <p:nvSpPr>
          <p:cNvPr id="36" name="object 36"/>
          <p:cNvSpPr txBox="1"/>
          <p:nvPr/>
        </p:nvSpPr>
        <p:spPr>
          <a:xfrm>
            <a:off x="8389074" y="3209092"/>
            <a:ext cx="327523" cy="74128"/>
          </a:xfrm>
          <a:prstGeom prst="rect">
            <a:avLst/>
          </a:prstGeom>
        </p:spPr>
        <p:txBody>
          <a:bodyPr vert="horz" wrap="square" lIns="0" tIns="19990" rIns="0" bIns="0" rtlCol="0">
            <a:spAutoFit/>
          </a:bodyPr>
          <a:lstStyle/>
          <a:p>
            <a:pPr marL="15377">
              <a:lnSpc>
                <a:spcPct val="100000"/>
              </a:lnSpc>
              <a:spcBef>
                <a:spcPts val="157"/>
              </a:spcBef>
            </a:pPr>
            <a:r>
              <a:rPr sz="726" spc="-12">
                <a:latin typeface="Arial MT"/>
                <a:cs typeface="Arial MT"/>
              </a:rPr>
              <a:t>£1,985</a:t>
            </a:r>
            <a:endParaRPr sz="726">
              <a:latin typeface="Arial MT"/>
              <a:cs typeface="Arial MT"/>
            </a:endParaRPr>
          </a:p>
        </p:txBody>
      </p:sp>
      <p:pic>
        <p:nvPicPr>
          <p:cNvPr id="37" name="object 37">
            <a:extLst>
              <a:ext uri="{C183D7F6-B498-43B3-948B-1728B52AA6E4}">
                <adec:decorative xmlns:adec="http://schemas.microsoft.com/office/drawing/2017/decorative" val="1"/>
              </a:ext>
            </a:extLst>
          </p:cNvPr>
          <p:cNvPicPr/>
          <p:nvPr/>
        </p:nvPicPr>
        <p:blipFill>
          <a:blip r:embed="rId12" cstate="email">
            <a:extLst>
              <a:ext uri="{28A0092B-C50C-407E-A947-70E740481C1C}">
                <a14:useLocalDpi xmlns:a14="http://schemas.microsoft.com/office/drawing/2010/main"/>
              </a:ext>
            </a:extLst>
          </a:blip>
          <a:stretch>
            <a:fillRect/>
          </a:stretch>
        </p:blipFill>
        <p:spPr>
          <a:xfrm>
            <a:off x="9148323" y="3572538"/>
            <a:ext cx="268635" cy="81777"/>
          </a:xfrm>
          <a:prstGeom prst="rect">
            <a:avLst/>
          </a:prstGeom>
        </p:spPr>
      </p:pic>
      <p:sp>
        <p:nvSpPr>
          <p:cNvPr id="51" name="object 51"/>
          <p:cNvSpPr txBox="1"/>
          <p:nvPr/>
        </p:nvSpPr>
        <p:spPr>
          <a:xfrm>
            <a:off x="9074835" y="3863549"/>
            <a:ext cx="417477"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Injuries</a:t>
            </a:r>
            <a:endParaRPr sz="908">
              <a:latin typeface="Arial MT"/>
              <a:cs typeface="Arial MT"/>
            </a:endParaRPr>
          </a:p>
        </p:txBody>
      </p:sp>
      <p:sp>
        <p:nvSpPr>
          <p:cNvPr id="38" name="object 38"/>
          <p:cNvSpPr txBox="1"/>
          <p:nvPr/>
        </p:nvSpPr>
        <p:spPr>
          <a:xfrm>
            <a:off x="9138724" y="3532899"/>
            <a:ext cx="289850" cy="74128"/>
          </a:xfrm>
          <a:prstGeom prst="rect">
            <a:avLst/>
          </a:prstGeom>
        </p:spPr>
        <p:txBody>
          <a:bodyPr vert="horz" wrap="square" lIns="0" tIns="19990" rIns="0" bIns="0" rtlCol="0">
            <a:spAutoFit/>
          </a:bodyPr>
          <a:lstStyle/>
          <a:p>
            <a:pPr marL="15377">
              <a:lnSpc>
                <a:spcPct val="100000"/>
              </a:lnSpc>
              <a:spcBef>
                <a:spcPts val="157"/>
              </a:spcBef>
            </a:pPr>
            <a:r>
              <a:rPr sz="726">
                <a:latin typeface="Arial MT"/>
                <a:cs typeface="Arial MT"/>
              </a:rPr>
              <a:t>£-</a:t>
            </a:r>
            <a:r>
              <a:rPr sz="726" spc="-30">
                <a:latin typeface="Arial MT"/>
                <a:cs typeface="Arial MT"/>
              </a:rPr>
              <a:t>339</a:t>
            </a:r>
            <a:endParaRPr sz="726">
              <a:latin typeface="Arial MT"/>
              <a:cs typeface="Arial MT"/>
            </a:endParaRPr>
          </a:p>
        </p:txBody>
      </p:sp>
      <p:pic>
        <p:nvPicPr>
          <p:cNvPr id="39" name="object 39">
            <a:extLst>
              <a:ext uri="{C183D7F6-B498-43B3-948B-1728B52AA6E4}">
                <adec:decorative xmlns:adec="http://schemas.microsoft.com/office/drawing/2017/decorative" val="1"/>
              </a:ext>
            </a:extLst>
          </p:cNvPr>
          <p:cNvPicPr/>
          <p:nvPr/>
        </p:nvPicPr>
        <p:blipFill>
          <a:blip r:embed="rId13" cstate="email">
            <a:extLst>
              <a:ext uri="{28A0092B-C50C-407E-A947-70E740481C1C}">
                <a14:useLocalDpi xmlns:a14="http://schemas.microsoft.com/office/drawing/2010/main"/>
              </a:ext>
            </a:extLst>
          </a:blip>
          <a:stretch>
            <a:fillRect/>
          </a:stretch>
        </p:blipFill>
        <p:spPr>
          <a:xfrm>
            <a:off x="9895505" y="3329683"/>
            <a:ext cx="240201" cy="81777"/>
          </a:xfrm>
          <a:prstGeom prst="rect">
            <a:avLst/>
          </a:prstGeom>
        </p:spPr>
      </p:pic>
      <p:sp>
        <p:nvSpPr>
          <p:cNvPr id="52" name="object 52"/>
          <p:cNvSpPr txBox="1"/>
          <p:nvPr/>
        </p:nvSpPr>
        <p:spPr>
          <a:xfrm>
            <a:off x="9817229" y="3863549"/>
            <a:ext cx="400563"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Cancer</a:t>
            </a:r>
            <a:endParaRPr sz="908">
              <a:latin typeface="Arial MT"/>
              <a:cs typeface="Arial MT"/>
            </a:endParaRPr>
          </a:p>
        </p:txBody>
      </p:sp>
      <p:sp>
        <p:nvSpPr>
          <p:cNvPr id="40" name="object 40"/>
          <p:cNvSpPr txBox="1"/>
          <p:nvPr/>
        </p:nvSpPr>
        <p:spPr>
          <a:xfrm>
            <a:off x="9885905" y="3290043"/>
            <a:ext cx="261404" cy="74128"/>
          </a:xfrm>
          <a:prstGeom prst="rect">
            <a:avLst/>
          </a:prstGeom>
        </p:spPr>
        <p:txBody>
          <a:bodyPr vert="horz" wrap="square" lIns="0" tIns="19990" rIns="0" bIns="0" rtlCol="0">
            <a:spAutoFit/>
          </a:bodyPr>
          <a:lstStyle/>
          <a:p>
            <a:pPr marL="15377">
              <a:lnSpc>
                <a:spcPct val="100000"/>
              </a:lnSpc>
              <a:spcBef>
                <a:spcPts val="157"/>
              </a:spcBef>
            </a:pPr>
            <a:r>
              <a:rPr sz="726" spc="-24">
                <a:latin typeface="Arial MT"/>
                <a:cs typeface="Arial MT"/>
              </a:rPr>
              <a:t>£550</a:t>
            </a:r>
            <a:endParaRPr sz="726">
              <a:latin typeface="Arial MT"/>
              <a:cs typeface="Arial MT"/>
            </a:endParaRPr>
          </a:p>
        </p:txBody>
      </p:sp>
      <p:sp>
        <p:nvSpPr>
          <p:cNvPr id="41" name="object 41">
            <a:extLst>
              <a:ext uri="{C183D7F6-B498-43B3-948B-1728B52AA6E4}">
                <adec:decorative xmlns:adec="http://schemas.microsoft.com/office/drawing/2017/decorative" val="1"/>
              </a:ext>
            </a:extLst>
          </p:cNvPr>
          <p:cNvSpPr txBox="1"/>
          <p:nvPr/>
        </p:nvSpPr>
        <p:spPr>
          <a:xfrm>
            <a:off x="5851644" y="4389738"/>
            <a:ext cx="671961"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Filter</a:t>
            </a:r>
            <a:r>
              <a:rPr sz="908" spc="42">
                <a:solidFill>
                  <a:srgbClr val="333333"/>
                </a:solidFill>
                <a:latin typeface="Arial MT"/>
                <a:cs typeface="Arial MT"/>
              </a:rPr>
              <a:t> </a:t>
            </a:r>
            <a:r>
              <a:rPr sz="908" spc="-12">
                <a:solidFill>
                  <a:srgbClr val="333333"/>
                </a:solidFill>
                <a:latin typeface="Arial MT"/>
                <a:cs typeface="Arial MT"/>
              </a:rPr>
              <a:t>Period</a:t>
            </a:r>
            <a:endParaRPr sz="908">
              <a:latin typeface="Arial MT"/>
              <a:cs typeface="Arial MT"/>
            </a:endParaRPr>
          </a:p>
        </p:txBody>
      </p:sp>
      <p:pic>
        <p:nvPicPr>
          <p:cNvPr id="42" name="object 42">
            <a:extLst>
              <a:ext uri="{C183D7F6-B498-43B3-948B-1728B52AA6E4}">
                <adec:decorative xmlns:adec="http://schemas.microsoft.com/office/drawing/2017/decorative" val="1"/>
              </a:ext>
            </a:extLst>
          </p:cNvPr>
          <p:cNvPicPr/>
          <p:nvPr/>
        </p:nvPicPr>
        <p:blipFill>
          <a:blip r:embed="rId14" cstate="email">
            <a:extLst>
              <a:ext uri="{28A0092B-C50C-407E-A947-70E740481C1C}">
                <a14:useLocalDpi xmlns:a14="http://schemas.microsoft.com/office/drawing/2010/main"/>
              </a:ext>
            </a:extLst>
          </a:blip>
          <a:stretch>
            <a:fillRect/>
          </a:stretch>
        </p:blipFill>
        <p:spPr>
          <a:xfrm>
            <a:off x="5713211" y="4430394"/>
            <a:ext cx="97142" cy="97142"/>
          </a:xfrm>
          <a:prstGeom prst="rect">
            <a:avLst/>
          </a:prstGeom>
        </p:spPr>
      </p:pic>
      <p:sp>
        <p:nvSpPr>
          <p:cNvPr id="60" name="object 60">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45363">
              <a:lnSpc>
                <a:spcPts val="914"/>
              </a:lnSpc>
            </a:pPr>
            <a:r>
              <a:rPr spc="-61"/>
              <a:t>3</a:t>
            </a:r>
          </a:p>
        </p:txBody>
      </p:sp>
      <p:sp>
        <p:nvSpPr>
          <p:cNvPr id="53" name="object 53">
            <a:extLst>
              <a:ext uri="{C183D7F6-B498-43B3-948B-1728B52AA6E4}">
                <adec:decorative xmlns:adec="http://schemas.microsoft.com/office/drawing/2017/decorative" val="1"/>
              </a:ext>
            </a:extLst>
          </p:cNvPr>
          <p:cNvSpPr txBox="1"/>
          <p:nvPr/>
        </p:nvSpPr>
        <p:spPr>
          <a:xfrm>
            <a:off x="2014646" y="3685454"/>
            <a:ext cx="192977"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a:t>
            </a:r>
            <a:r>
              <a:rPr sz="908" spc="-30">
                <a:solidFill>
                  <a:srgbClr val="333333"/>
                </a:solidFill>
                <a:latin typeface="Arial MT"/>
                <a:cs typeface="Arial MT"/>
              </a:rPr>
              <a:t>5k</a:t>
            </a:r>
            <a:endParaRPr sz="908">
              <a:latin typeface="Arial MT"/>
              <a:cs typeface="Arial MT"/>
            </a:endParaRPr>
          </a:p>
        </p:txBody>
      </p:sp>
      <p:sp>
        <p:nvSpPr>
          <p:cNvPr id="54" name="object 54">
            <a:extLst>
              <a:ext uri="{C183D7F6-B498-43B3-948B-1728B52AA6E4}">
                <adec:decorative xmlns:adec="http://schemas.microsoft.com/office/drawing/2017/decorative" val="1"/>
              </a:ext>
            </a:extLst>
          </p:cNvPr>
          <p:cNvSpPr txBox="1"/>
          <p:nvPr/>
        </p:nvSpPr>
        <p:spPr>
          <a:xfrm>
            <a:off x="2107841" y="3410218"/>
            <a:ext cx="99948" cy="86471"/>
          </a:xfrm>
          <a:prstGeom prst="rect">
            <a:avLst/>
          </a:prstGeom>
        </p:spPr>
        <p:txBody>
          <a:bodyPr vert="horz" wrap="square" lIns="0" tIns="13839" rIns="0" bIns="0" rtlCol="0">
            <a:spAutoFit/>
          </a:bodyPr>
          <a:lstStyle/>
          <a:p>
            <a:pPr marL="15377">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55" name="object 55">
            <a:extLst>
              <a:ext uri="{C183D7F6-B498-43B3-948B-1728B52AA6E4}">
                <adec:decorative xmlns:adec="http://schemas.microsoft.com/office/drawing/2017/decorative" val="1"/>
              </a:ext>
            </a:extLst>
          </p:cNvPr>
          <p:cNvSpPr txBox="1"/>
          <p:nvPr/>
        </p:nvSpPr>
        <p:spPr>
          <a:xfrm>
            <a:off x="2055028" y="3134980"/>
            <a:ext cx="15222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5k</a:t>
            </a:r>
            <a:endParaRPr sz="908">
              <a:latin typeface="Arial MT"/>
              <a:cs typeface="Arial MT"/>
            </a:endParaRPr>
          </a:p>
        </p:txBody>
      </p:sp>
      <p:sp>
        <p:nvSpPr>
          <p:cNvPr id="56" name="object 56">
            <a:extLst>
              <a:ext uri="{C183D7F6-B498-43B3-948B-1728B52AA6E4}">
                <adec:decorative xmlns:adec="http://schemas.microsoft.com/office/drawing/2017/decorative" val="1"/>
              </a:ext>
            </a:extLst>
          </p:cNvPr>
          <p:cNvSpPr txBox="1"/>
          <p:nvPr/>
        </p:nvSpPr>
        <p:spPr>
          <a:xfrm>
            <a:off x="2006876" y="2859744"/>
            <a:ext cx="200666"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10k</a:t>
            </a:r>
            <a:endParaRPr sz="908">
              <a:latin typeface="Arial MT"/>
              <a:cs typeface="Arial MT"/>
            </a:endParaRPr>
          </a:p>
        </p:txBody>
      </p:sp>
      <p:sp>
        <p:nvSpPr>
          <p:cNvPr id="58" name="object 58"/>
          <p:cNvSpPr txBox="1"/>
          <p:nvPr/>
        </p:nvSpPr>
        <p:spPr>
          <a:xfrm>
            <a:off x="1474486" y="5016477"/>
            <a:ext cx="2602503" cy="118327"/>
          </a:xfrm>
          <a:prstGeom prst="rect">
            <a:avLst/>
          </a:prstGeom>
        </p:spPr>
        <p:txBody>
          <a:bodyPr vert="horz" wrap="square" lIns="0" tIns="14608" rIns="0" bIns="0" rtlCol="0">
            <a:spAutoFit/>
          </a:bodyPr>
          <a:lstStyle/>
          <a:p>
            <a:pPr marL="15377">
              <a:lnSpc>
                <a:spcPct val="100000"/>
              </a:lnSpc>
              <a:spcBef>
                <a:spcPts val="115"/>
              </a:spcBef>
            </a:pPr>
            <a:r>
              <a:rPr sz="1271" i="1" spc="-12">
                <a:solidFill>
                  <a:srgbClr val="FFFFFF"/>
                </a:solidFill>
                <a:latin typeface="Arial"/>
                <a:cs typeface="Arial"/>
              </a:rPr>
              <a:t>PHYSICAL</a:t>
            </a:r>
            <a:r>
              <a:rPr sz="1271" i="1" spc="24">
                <a:solidFill>
                  <a:srgbClr val="FFFFFF"/>
                </a:solidFill>
                <a:latin typeface="Arial"/>
                <a:cs typeface="Arial"/>
              </a:rPr>
              <a:t> </a:t>
            </a:r>
            <a:r>
              <a:rPr sz="1271" i="1">
                <a:solidFill>
                  <a:srgbClr val="FFFFFF"/>
                </a:solidFill>
                <a:latin typeface="Arial"/>
                <a:cs typeface="Arial"/>
              </a:rPr>
              <a:t>AND</a:t>
            </a:r>
            <a:r>
              <a:rPr sz="1271" i="1" spc="30">
                <a:solidFill>
                  <a:srgbClr val="FFFFFF"/>
                </a:solidFill>
                <a:latin typeface="Arial"/>
                <a:cs typeface="Arial"/>
              </a:rPr>
              <a:t> </a:t>
            </a:r>
            <a:r>
              <a:rPr sz="1271" i="1">
                <a:solidFill>
                  <a:srgbClr val="FFFFFF"/>
                </a:solidFill>
                <a:latin typeface="Arial"/>
                <a:cs typeface="Arial"/>
              </a:rPr>
              <a:t>MENTAL</a:t>
            </a:r>
            <a:r>
              <a:rPr sz="1271" i="1" spc="30">
                <a:solidFill>
                  <a:srgbClr val="FFFFFF"/>
                </a:solidFill>
                <a:latin typeface="Arial"/>
                <a:cs typeface="Arial"/>
              </a:rPr>
              <a:t> </a:t>
            </a:r>
            <a:r>
              <a:rPr sz="1271" i="1" spc="-12">
                <a:solidFill>
                  <a:srgbClr val="FFFFFF"/>
                </a:solidFill>
                <a:latin typeface="Arial"/>
                <a:cs typeface="Arial"/>
              </a:rPr>
              <a:t>HEALTH</a:t>
            </a:r>
            <a:endParaRPr sz="1271">
              <a:latin typeface="Arial"/>
              <a:cs typeface="Arial"/>
            </a:endParaRPr>
          </a:p>
        </p:txBody>
      </p:sp>
      <p:sp>
        <p:nvSpPr>
          <p:cNvPr id="57" name="object 57"/>
          <p:cNvSpPr txBox="1"/>
          <p:nvPr/>
        </p:nvSpPr>
        <p:spPr>
          <a:xfrm>
            <a:off x="4373943" y="4799467"/>
            <a:ext cx="5989986" cy="202681"/>
          </a:xfrm>
          <a:prstGeom prst="rect">
            <a:avLst/>
          </a:prstGeom>
        </p:spPr>
        <p:txBody>
          <a:bodyPr vert="horz" wrap="square" lIns="0" tIns="40748" rIns="0" bIns="0" rtlCol="0">
            <a:spAutoFit/>
          </a:bodyPr>
          <a:lstStyle/>
          <a:p>
            <a:pPr marL="15377" marR="6151">
              <a:lnSpc>
                <a:spcPts val="1187"/>
              </a:lnSpc>
              <a:spcBef>
                <a:spcPts val="321"/>
              </a:spcBef>
            </a:pPr>
            <a:r>
              <a:rPr sz="1150" spc="-79">
                <a:solidFill>
                  <a:srgbClr val="255375"/>
                </a:solidFill>
                <a:latin typeface="Arial MT"/>
                <a:cs typeface="Arial MT"/>
              </a:rPr>
              <a:t>14</a:t>
            </a:r>
            <a:r>
              <a:rPr sz="1150" spc="-30">
                <a:solidFill>
                  <a:srgbClr val="255375"/>
                </a:solidFill>
                <a:latin typeface="Arial MT"/>
                <a:cs typeface="Arial MT"/>
              </a:rPr>
              <a:t> </a:t>
            </a:r>
            <a:r>
              <a:rPr sz="1150" spc="-42">
                <a:solidFill>
                  <a:srgbClr val="255375"/>
                </a:solidFill>
                <a:latin typeface="Arial MT"/>
                <a:cs typeface="Arial MT"/>
              </a:rPr>
              <a:t>health</a:t>
            </a:r>
            <a:r>
              <a:rPr sz="1150" spc="-30">
                <a:solidFill>
                  <a:srgbClr val="255375"/>
                </a:solidFill>
                <a:latin typeface="Arial MT"/>
                <a:cs typeface="Arial MT"/>
              </a:rPr>
              <a:t> </a:t>
            </a:r>
            <a:r>
              <a:rPr sz="1150" spc="-54">
                <a:solidFill>
                  <a:srgbClr val="255375"/>
                </a:solidFill>
                <a:latin typeface="Arial MT"/>
                <a:cs typeface="Arial MT"/>
              </a:rPr>
              <a:t>outcomes</a:t>
            </a:r>
            <a:r>
              <a:rPr sz="1150" spc="-30">
                <a:solidFill>
                  <a:srgbClr val="255375"/>
                </a:solidFill>
                <a:latin typeface="Arial MT"/>
                <a:cs typeface="Arial MT"/>
              </a:rPr>
              <a:t> </a:t>
            </a:r>
            <a:r>
              <a:rPr sz="1150" spc="-61">
                <a:solidFill>
                  <a:srgbClr val="255375"/>
                </a:solidFill>
                <a:latin typeface="Arial MT"/>
                <a:cs typeface="Arial MT"/>
              </a:rPr>
              <a:t>(reduced</a:t>
            </a:r>
            <a:r>
              <a:rPr sz="1150" spc="-30">
                <a:solidFill>
                  <a:srgbClr val="255375"/>
                </a:solidFill>
                <a:latin typeface="Arial MT"/>
                <a:cs typeface="Arial MT"/>
              </a:rPr>
              <a:t> </a:t>
            </a:r>
            <a:r>
              <a:rPr sz="1150" spc="-36">
                <a:solidFill>
                  <a:srgbClr val="255375"/>
                </a:solidFill>
                <a:latin typeface="Arial MT"/>
                <a:cs typeface="Arial MT"/>
              </a:rPr>
              <a:t>risk</a:t>
            </a:r>
            <a:r>
              <a:rPr sz="1150" spc="-30">
                <a:solidFill>
                  <a:srgbClr val="255375"/>
                </a:solidFill>
                <a:latin typeface="Arial MT"/>
                <a:cs typeface="Arial MT"/>
              </a:rPr>
              <a:t> </a:t>
            </a:r>
            <a:r>
              <a:rPr sz="1150" spc="-24">
                <a:solidFill>
                  <a:srgbClr val="255375"/>
                </a:solidFill>
                <a:latin typeface="Arial MT"/>
                <a:cs typeface="Arial MT"/>
              </a:rPr>
              <a:t>of</a:t>
            </a:r>
            <a:r>
              <a:rPr sz="1150" spc="-30">
                <a:solidFill>
                  <a:srgbClr val="255375"/>
                </a:solidFill>
                <a:latin typeface="Arial MT"/>
                <a:cs typeface="Arial MT"/>
              </a:rPr>
              <a:t> </a:t>
            </a:r>
            <a:r>
              <a:rPr sz="1150" spc="-54">
                <a:solidFill>
                  <a:srgbClr val="255375"/>
                </a:solidFill>
                <a:latin typeface="Arial MT"/>
                <a:cs typeface="Arial MT"/>
              </a:rPr>
              <a:t>various</a:t>
            </a:r>
            <a:r>
              <a:rPr sz="1150" spc="-30">
                <a:solidFill>
                  <a:srgbClr val="255375"/>
                </a:solidFill>
                <a:latin typeface="Arial MT"/>
                <a:cs typeface="Arial MT"/>
              </a:rPr>
              <a:t> </a:t>
            </a:r>
            <a:r>
              <a:rPr sz="1150" spc="-42">
                <a:solidFill>
                  <a:srgbClr val="255375"/>
                </a:solidFill>
                <a:latin typeface="Arial MT"/>
                <a:cs typeface="Arial MT"/>
              </a:rPr>
              <a:t>health</a:t>
            </a:r>
            <a:r>
              <a:rPr sz="1150" spc="-30">
                <a:solidFill>
                  <a:srgbClr val="255375"/>
                </a:solidFill>
                <a:latin typeface="Arial MT"/>
                <a:cs typeface="Arial MT"/>
              </a:rPr>
              <a:t> </a:t>
            </a:r>
            <a:r>
              <a:rPr sz="1150" spc="-48">
                <a:solidFill>
                  <a:srgbClr val="255375"/>
                </a:solidFill>
                <a:latin typeface="Arial MT"/>
                <a:cs typeface="Arial MT"/>
              </a:rPr>
              <a:t>conditions)</a:t>
            </a:r>
            <a:r>
              <a:rPr sz="1150" spc="-30">
                <a:solidFill>
                  <a:srgbClr val="255375"/>
                </a:solidFill>
                <a:latin typeface="Arial MT"/>
                <a:cs typeface="Arial MT"/>
              </a:rPr>
              <a:t> </a:t>
            </a:r>
            <a:r>
              <a:rPr sz="1150" spc="-54">
                <a:solidFill>
                  <a:srgbClr val="255375"/>
                </a:solidFill>
                <a:latin typeface="Arial MT"/>
                <a:cs typeface="Arial MT"/>
              </a:rPr>
              <a:t>are</a:t>
            </a:r>
            <a:r>
              <a:rPr sz="1150" spc="-30">
                <a:solidFill>
                  <a:srgbClr val="255375"/>
                </a:solidFill>
                <a:latin typeface="Arial MT"/>
                <a:cs typeface="Arial MT"/>
              </a:rPr>
              <a:t> </a:t>
            </a:r>
            <a:r>
              <a:rPr sz="1150" spc="-61">
                <a:solidFill>
                  <a:srgbClr val="255375"/>
                </a:solidFill>
                <a:latin typeface="Arial MT"/>
                <a:cs typeface="Arial MT"/>
              </a:rPr>
              <a:t>valued</a:t>
            </a:r>
            <a:r>
              <a:rPr sz="1150" spc="-30">
                <a:solidFill>
                  <a:srgbClr val="255375"/>
                </a:solidFill>
                <a:latin typeface="Arial MT"/>
                <a:cs typeface="Arial MT"/>
              </a:rPr>
              <a:t> </a:t>
            </a:r>
            <a:r>
              <a:rPr sz="1150" spc="-54">
                <a:solidFill>
                  <a:srgbClr val="255375"/>
                </a:solidFill>
                <a:latin typeface="Arial MT"/>
                <a:cs typeface="Arial MT"/>
              </a:rPr>
              <a:t>by</a:t>
            </a:r>
            <a:r>
              <a:rPr sz="1150" spc="-30">
                <a:solidFill>
                  <a:srgbClr val="255375"/>
                </a:solidFill>
                <a:latin typeface="Arial MT"/>
                <a:cs typeface="Arial MT"/>
              </a:rPr>
              <a:t> </a:t>
            </a:r>
            <a:r>
              <a:rPr sz="1150" spc="-42">
                <a:solidFill>
                  <a:srgbClr val="255375"/>
                </a:solidFill>
                <a:latin typeface="Arial MT"/>
                <a:cs typeface="Arial MT"/>
              </a:rPr>
              <a:t>estimating</a:t>
            </a:r>
            <a:r>
              <a:rPr sz="1150" spc="-24">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12">
                <a:solidFill>
                  <a:srgbClr val="255375"/>
                </a:solidFill>
                <a:latin typeface="Arial MT"/>
                <a:cs typeface="Arial MT"/>
              </a:rPr>
              <a:t>number </a:t>
            </a:r>
            <a:r>
              <a:rPr sz="1150" spc="-24">
                <a:solidFill>
                  <a:srgbClr val="255375"/>
                </a:solidFill>
                <a:latin typeface="Arial MT"/>
                <a:cs typeface="Arial MT"/>
              </a:rPr>
              <a:t>of </a:t>
            </a:r>
            <a:r>
              <a:rPr sz="1150" spc="-54">
                <a:solidFill>
                  <a:srgbClr val="255375"/>
                </a:solidFill>
                <a:latin typeface="Arial MT"/>
                <a:cs typeface="Arial MT"/>
              </a:rPr>
              <a:t>reduced</a:t>
            </a:r>
            <a:r>
              <a:rPr sz="1150" spc="-24">
                <a:solidFill>
                  <a:srgbClr val="255375"/>
                </a:solidFill>
                <a:latin typeface="Arial MT"/>
                <a:cs typeface="Arial MT"/>
              </a:rPr>
              <a:t> </a:t>
            </a:r>
            <a:r>
              <a:rPr sz="1150" spc="-103">
                <a:solidFill>
                  <a:srgbClr val="255375"/>
                </a:solidFill>
                <a:latin typeface="Arial MT"/>
                <a:cs typeface="Arial MT"/>
              </a:rPr>
              <a:t>cases</a:t>
            </a:r>
            <a:r>
              <a:rPr sz="1150" spc="-18">
                <a:solidFill>
                  <a:srgbClr val="255375"/>
                </a:solidFill>
                <a:latin typeface="Arial MT"/>
                <a:cs typeface="Arial MT"/>
              </a:rPr>
              <a:t> </a:t>
            </a:r>
            <a:r>
              <a:rPr sz="1150" spc="-42">
                <a:solidFill>
                  <a:srgbClr val="255375"/>
                </a:solidFill>
                <a:latin typeface="Arial MT"/>
                <a:cs typeface="Arial MT"/>
              </a:rPr>
              <a:t>resulting</a:t>
            </a:r>
            <a:r>
              <a:rPr sz="1150" spc="-24">
                <a:solidFill>
                  <a:srgbClr val="255375"/>
                </a:solidFill>
                <a:latin typeface="Arial MT"/>
                <a:cs typeface="Arial MT"/>
              </a:rPr>
              <a:t> </a:t>
            </a:r>
            <a:r>
              <a:rPr sz="1150" spc="-12">
                <a:solidFill>
                  <a:srgbClr val="255375"/>
                </a:solidFill>
                <a:latin typeface="Arial MT"/>
                <a:cs typeface="Arial MT"/>
              </a:rPr>
              <a:t>from</a:t>
            </a:r>
            <a:r>
              <a:rPr sz="1150" spc="-18">
                <a:solidFill>
                  <a:srgbClr val="255375"/>
                </a:solidFill>
                <a:latin typeface="Arial MT"/>
                <a:cs typeface="Arial MT"/>
              </a:rPr>
              <a:t> </a:t>
            </a:r>
            <a:r>
              <a:rPr sz="1150" spc="-36">
                <a:solidFill>
                  <a:srgbClr val="255375"/>
                </a:solidFill>
                <a:latin typeface="Arial MT"/>
                <a:cs typeface="Arial MT"/>
              </a:rPr>
              <a:t>participation</a:t>
            </a:r>
            <a:r>
              <a:rPr sz="1150" spc="-24">
                <a:solidFill>
                  <a:srgbClr val="255375"/>
                </a:solidFill>
                <a:latin typeface="Arial MT"/>
                <a:cs typeface="Arial MT"/>
              </a:rPr>
              <a:t> in</a:t>
            </a:r>
            <a:r>
              <a:rPr sz="1150" spc="-18">
                <a:solidFill>
                  <a:srgbClr val="255375"/>
                </a:solidFill>
                <a:latin typeface="Arial MT"/>
                <a:cs typeface="Arial MT"/>
              </a:rPr>
              <a:t> </a:t>
            </a:r>
            <a:r>
              <a:rPr sz="1150" spc="-30">
                <a:solidFill>
                  <a:srgbClr val="255375"/>
                </a:solidFill>
                <a:latin typeface="Arial MT"/>
                <a:cs typeface="Arial MT"/>
              </a:rPr>
              <a:t>sport</a:t>
            </a:r>
            <a:r>
              <a:rPr sz="1150" spc="-24">
                <a:solidFill>
                  <a:srgbClr val="255375"/>
                </a:solidFill>
                <a:latin typeface="Arial MT"/>
                <a:cs typeface="Arial MT"/>
              </a:rPr>
              <a:t> </a:t>
            </a:r>
            <a:r>
              <a:rPr sz="1150" spc="-61">
                <a:solidFill>
                  <a:srgbClr val="255375"/>
                </a:solidFill>
                <a:latin typeface="Arial MT"/>
                <a:cs typeface="Arial MT"/>
              </a:rPr>
              <a:t>and</a:t>
            </a:r>
            <a:r>
              <a:rPr sz="1150" spc="-18">
                <a:solidFill>
                  <a:srgbClr val="255375"/>
                </a:solidFill>
                <a:latin typeface="Arial MT"/>
                <a:cs typeface="Arial MT"/>
              </a:rPr>
              <a:t> </a:t>
            </a:r>
            <a:r>
              <a:rPr sz="1150" spc="-67">
                <a:solidFill>
                  <a:srgbClr val="255375"/>
                </a:solidFill>
                <a:latin typeface="Arial MT"/>
                <a:cs typeface="Arial MT"/>
              </a:rPr>
              <a:t>physical</a:t>
            </a:r>
            <a:r>
              <a:rPr sz="1150" spc="-24">
                <a:solidFill>
                  <a:srgbClr val="255375"/>
                </a:solidFill>
                <a:latin typeface="Arial MT"/>
                <a:cs typeface="Arial MT"/>
              </a:rPr>
              <a:t> </a:t>
            </a:r>
            <a:r>
              <a:rPr sz="1150" spc="-42">
                <a:solidFill>
                  <a:srgbClr val="255375"/>
                </a:solidFill>
                <a:latin typeface="Arial MT"/>
                <a:cs typeface="Arial MT"/>
              </a:rPr>
              <a:t>activity</a:t>
            </a:r>
            <a:r>
              <a:rPr sz="1150" spc="-18">
                <a:solidFill>
                  <a:srgbClr val="255375"/>
                </a:solidFill>
                <a:latin typeface="Arial MT"/>
                <a:cs typeface="Arial MT"/>
              </a:rPr>
              <a:t> </a:t>
            </a:r>
            <a:r>
              <a:rPr sz="1150" spc="-24">
                <a:solidFill>
                  <a:srgbClr val="255375"/>
                </a:solidFill>
                <a:latin typeface="Arial MT"/>
                <a:cs typeface="Arial MT"/>
              </a:rPr>
              <a:t>multiplied </a:t>
            </a:r>
            <a:r>
              <a:rPr sz="1150" spc="-54">
                <a:solidFill>
                  <a:srgbClr val="255375"/>
                </a:solidFill>
                <a:latin typeface="Arial MT"/>
                <a:cs typeface="Arial MT"/>
              </a:rPr>
              <a:t>by</a:t>
            </a:r>
            <a:r>
              <a:rPr sz="1150" spc="-18">
                <a:solidFill>
                  <a:srgbClr val="255375"/>
                </a:solidFill>
                <a:latin typeface="Arial MT"/>
                <a:cs typeface="Arial MT"/>
              </a:rPr>
              <a:t> </a:t>
            </a:r>
            <a:r>
              <a:rPr sz="1150" spc="-30">
                <a:solidFill>
                  <a:srgbClr val="255375"/>
                </a:solidFill>
                <a:latin typeface="Arial MT"/>
                <a:cs typeface="Arial MT"/>
              </a:rPr>
              <a:t>the</a:t>
            </a:r>
            <a:r>
              <a:rPr sz="1150" spc="605">
                <a:solidFill>
                  <a:srgbClr val="255375"/>
                </a:solidFill>
                <a:latin typeface="Arial MT"/>
                <a:cs typeface="Arial MT"/>
              </a:rPr>
              <a:t> </a:t>
            </a:r>
            <a:r>
              <a:rPr sz="1150" spc="-67">
                <a:solidFill>
                  <a:srgbClr val="255375"/>
                </a:solidFill>
                <a:latin typeface="Arial MT"/>
                <a:cs typeface="Arial MT"/>
              </a:rPr>
              <a:t>associated</a:t>
            </a:r>
            <a:r>
              <a:rPr sz="1150" spc="-24">
                <a:solidFill>
                  <a:srgbClr val="255375"/>
                </a:solidFill>
                <a:latin typeface="Arial MT"/>
                <a:cs typeface="Arial MT"/>
              </a:rPr>
              <a:t> </a:t>
            </a:r>
            <a:r>
              <a:rPr sz="1150" spc="-79">
                <a:solidFill>
                  <a:srgbClr val="255375"/>
                </a:solidFill>
                <a:latin typeface="Arial MT"/>
                <a:cs typeface="Arial MT"/>
              </a:rPr>
              <a:t>average</a:t>
            </a:r>
            <a:r>
              <a:rPr sz="1150" spc="-24">
                <a:solidFill>
                  <a:srgbClr val="255375"/>
                </a:solidFill>
                <a:latin typeface="Arial MT"/>
                <a:cs typeface="Arial MT"/>
              </a:rPr>
              <a:t> </a:t>
            </a:r>
            <a:r>
              <a:rPr sz="1150" spc="-54">
                <a:solidFill>
                  <a:srgbClr val="255375"/>
                </a:solidFill>
                <a:latin typeface="Arial MT"/>
                <a:cs typeface="Arial MT"/>
              </a:rPr>
              <a:t>annual</a:t>
            </a:r>
            <a:r>
              <a:rPr sz="1150" spc="-18">
                <a:solidFill>
                  <a:srgbClr val="255375"/>
                </a:solidFill>
                <a:latin typeface="Arial MT"/>
                <a:cs typeface="Arial MT"/>
              </a:rPr>
              <a:t> </a:t>
            </a:r>
            <a:r>
              <a:rPr sz="1150" spc="-36">
                <a:solidFill>
                  <a:srgbClr val="255375"/>
                </a:solidFill>
                <a:latin typeface="Arial MT"/>
                <a:cs typeface="Arial MT"/>
              </a:rPr>
              <a:t>direct</a:t>
            </a:r>
            <a:r>
              <a:rPr sz="1150" spc="-24">
                <a:solidFill>
                  <a:srgbClr val="255375"/>
                </a:solidFill>
                <a:latin typeface="Arial MT"/>
                <a:cs typeface="Arial MT"/>
              </a:rPr>
              <a:t> </a:t>
            </a:r>
            <a:r>
              <a:rPr sz="1150" spc="-61">
                <a:solidFill>
                  <a:srgbClr val="255375"/>
                </a:solidFill>
                <a:latin typeface="Arial MT"/>
                <a:cs typeface="Arial MT"/>
              </a:rPr>
              <a:t>(healthcare)</a:t>
            </a:r>
            <a:r>
              <a:rPr sz="1150" spc="-18">
                <a:solidFill>
                  <a:srgbClr val="255375"/>
                </a:solidFill>
                <a:latin typeface="Arial MT"/>
                <a:cs typeface="Arial MT"/>
              </a:rPr>
              <a:t> </a:t>
            </a:r>
            <a:r>
              <a:rPr sz="1150" spc="-61">
                <a:solidFill>
                  <a:srgbClr val="255375"/>
                </a:solidFill>
                <a:latin typeface="Arial MT"/>
                <a:cs typeface="Arial MT"/>
              </a:rPr>
              <a:t>and</a:t>
            </a:r>
            <a:r>
              <a:rPr sz="1150" spc="-24">
                <a:solidFill>
                  <a:srgbClr val="255375"/>
                </a:solidFill>
                <a:latin typeface="Arial MT"/>
                <a:cs typeface="Arial MT"/>
              </a:rPr>
              <a:t> </a:t>
            </a:r>
            <a:r>
              <a:rPr sz="1150" spc="-30">
                <a:solidFill>
                  <a:srgbClr val="255375"/>
                </a:solidFill>
                <a:latin typeface="Arial MT"/>
                <a:cs typeface="Arial MT"/>
              </a:rPr>
              <a:t>indirect</a:t>
            </a:r>
            <a:r>
              <a:rPr sz="1150" spc="-18">
                <a:solidFill>
                  <a:srgbClr val="255375"/>
                </a:solidFill>
                <a:latin typeface="Arial MT"/>
                <a:cs typeface="Arial MT"/>
              </a:rPr>
              <a:t> </a:t>
            </a:r>
            <a:r>
              <a:rPr sz="1150" spc="-67">
                <a:solidFill>
                  <a:srgbClr val="255375"/>
                </a:solidFill>
                <a:latin typeface="Arial MT"/>
                <a:cs typeface="Arial MT"/>
              </a:rPr>
              <a:t>(social</a:t>
            </a:r>
            <a:r>
              <a:rPr sz="1150" spc="-24">
                <a:solidFill>
                  <a:srgbClr val="255375"/>
                </a:solidFill>
                <a:latin typeface="Arial MT"/>
                <a:cs typeface="Arial MT"/>
              </a:rPr>
              <a:t> </a:t>
            </a:r>
            <a:r>
              <a:rPr sz="1150" spc="-61">
                <a:solidFill>
                  <a:srgbClr val="255375"/>
                </a:solidFill>
                <a:latin typeface="Arial MT"/>
                <a:cs typeface="Arial MT"/>
              </a:rPr>
              <a:t>and</a:t>
            </a:r>
            <a:r>
              <a:rPr sz="1150" spc="-18">
                <a:solidFill>
                  <a:srgbClr val="255375"/>
                </a:solidFill>
                <a:latin typeface="Arial MT"/>
                <a:cs typeface="Arial MT"/>
              </a:rPr>
              <a:t> </a:t>
            </a:r>
            <a:r>
              <a:rPr sz="1150" spc="-24">
                <a:solidFill>
                  <a:srgbClr val="255375"/>
                </a:solidFill>
                <a:latin typeface="Arial MT"/>
                <a:cs typeface="Arial MT"/>
              </a:rPr>
              <a:t>informal </a:t>
            </a:r>
            <a:r>
              <a:rPr sz="1150" spc="-73">
                <a:solidFill>
                  <a:srgbClr val="255375"/>
                </a:solidFill>
                <a:latin typeface="Arial MT"/>
                <a:cs typeface="Arial MT"/>
              </a:rPr>
              <a:t>care)</a:t>
            </a:r>
            <a:r>
              <a:rPr sz="1150" spc="-18">
                <a:solidFill>
                  <a:srgbClr val="255375"/>
                </a:solidFill>
                <a:latin typeface="Arial MT"/>
                <a:cs typeface="Arial MT"/>
              </a:rPr>
              <a:t> </a:t>
            </a:r>
            <a:r>
              <a:rPr sz="1150" spc="-54">
                <a:solidFill>
                  <a:srgbClr val="255375"/>
                </a:solidFill>
                <a:latin typeface="Arial MT"/>
                <a:cs typeface="Arial MT"/>
              </a:rPr>
              <a:t>cost</a:t>
            </a:r>
            <a:r>
              <a:rPr sz="1150" spc="-24">
                <a:solidFill>
                  <a:srgbClr val="255375"/>
                </a:solidFill>
                <a:latin typeface="Arial MT"/>
                <a:cs typeface="Arial MT"/>
              </a:rPr>
              <a:t> </a:t>
            </a:r>
            <a:r>
              <a:rPr sz="1150" spc="-36">
                <a:solidFill>
                  <a:srgbClr val="255375"/>
                </a:solidFill>
                <a:latin typeface="Arial MT"/>
                <a:cs typeface="Arial MT"/>
              </a:rPr>
              <a:t>per</a:t>
            </a:r>
            <a:r>
              <a:rPr sz="1150" spc="-24">
                <a:solidFill>
                  <a:srgbClr val="255375"/>
                </a:solidFill>
                <a:latin typeface="Arial MT"/>
                <a:cs typeface="Arial MT"/>
              </a:rPr>
              <a:t> </a:t>
            </a:r>
            <a:r>
              <a:rPr sz="1150" spc="-103">
                <a:solidFill>
                  <a:srgbClr val="255375"/>
                </a:solidFill>
                <a:latin typeface="Arial MT"/>
                <a:cs typeface="Arial MT"/>
              </a:rPr>
              <a:t>case</a:t>
            </a:r>
            <a:r>
              <a:rPr sz="1150" spc="-18">
                <a:solidFill>
                  <a:srgbClr val="255375"/>
                </a:solidFill>
                <a:latin typeface="Arial MT"/>
                <a:cs typeface="Arial MT"/>
              </a:rPr>
              <a:t> </a:t>
            </a:r>
            <a:r>
              <a:rPr sz="1150" spc="-30">
                <a:solidFill>
                  <a:srgbClr val="255375"/>
                </a:solidFill>
                <a:latin typeface="Arial MT"/>
                <a:cs typeface="Arial MT"/>
              </a:rPr>
              <a:t>for </a:t>
            </a:r>
            <a:r>
              <a:rPr sz="1150" spc="-85">
                <a:solidFill>
                  <a:srgbClr val="255375"/>
                </a:solidFill>
                <a:latin typeface="Arial MT"/>
                <a:cs typeface="Arial MT"/>
              </a:rPr>
              <a:t>each</a:t>
            </a:r>
            <a:r>
              <a:rPr sz="1150" spc="-36">
                <a:solidFill>
                  <a:srgbClr val="255375"/>
                </a:solidFill>
                <a:latin typeface="Arial MT"/>
                <a:cs typeface="Arial MT"/>
              </a:rPr>
              <a:t> </a:t>
            </a:r>
            <a:r>
              <a:rPr sz="1150" spc="-42">
                <a:solidFill>
                  <a:srgbClr val="255375"/>
                </a:solidFill>
                <a:latin typeface="Arial MT"/>
                <a:cs typeface="Arial MT"/>
              </a:rPr>
              <a:t>health</a:t>
            </a:r>
            <a:r>
              <a:rPr sz="1150" spc="-36">
                <a:solidFill>
                  <a:srgbClr val="255375"/>
                </a:solidFill>
                <a:latin typeface="Arial MT"/>
                <a:cs typeface="Arial MT"/>
              </a:rPr>
              <a:t> </a:t>
            </a:r>
            <a:r>
              <a:rPr sz="1150" spc="-12">
                <a:solidFill>
                  <a:srgbClr val="255375"/>
                </a:solidFill>
                <a:latin typeface="Arial MT"/>
                <a:cs typeface="Arial MT"/>
              </a:rPr>
              <a:t>outcome.</a:t>
            </a:r>
            <a:endParaRPr sz="1150">
              <a:latin typeface="Arial MT"/>
              <a:cs typeface="Arial MT"/>
            </a:endParaRPr>
          </a:p>
        </p:txBody>
      </p:sp>
      <p:sp>
        <p:nvSpPr>
          <p:cNvPr id="59" name="object 59"/>
          <p:cNvSpPr txBox="1"/>
          <p:nvPr/>
        </p:nvSpPr>
        <p:spPr>
          <a:xfrm>
            <a:off x="1720775" y="5526295"/>
            <a:ext cx="8530214" cy="430880"/>
          </a:xfrm>
          <a:prstGeom prst="rect">
            <a:avLst/>
          </a:prstGeom>
        </p:spPr>
        <p:txBody>
          <a:bodyPr vert="horz" wrap="square" lIns="0" tIns="20759" rIns="0" bIns="0" rtlCol="0">
            <a:spAutoFit/>
          </a:bodyPr>
          <a:lstStyle/>
          <a:p>
            <a:pPr marL="15377" marR="6151">
              <a:lnSpc>
                <a:spcPct val="100000"/>
              </a:lnSpc>
              <a:spcBef>
                <a:spcPts val="163"/>
              </a:spcBef>
            </a:pPr>
            <a:r>
              <a:rPr sz="1211" spc="-85">
                <a:latin typeface="Lucida Sans Unicode"/>
                <a:cs typeface="Lucida Sans Unicode"/>
              </a:rPr>
              <a:t>INDIVIDUAL</a:t>
            </a:r>
            <a:r>
              <a:rPr sz="1211" spc="-79">
                <a:latin typeface="Lucida Sans Unicode"/>
                <a:cs typeface="Lucida Sans Unicode"/>
              </a:rPr>
              <a:t> </a:t>
            </a:r>
            <a:r>
              <a:rPr sz="1211" spc="-54">
                <a:latin typeface="Lucida Sans Unicode"/>
                <a:cs typeface="Lucida Sans Unicode"/>
              </a:rPr>
              <a:t>WELLBEING:</a:t>
            </a:r>
            <a:r>
              <a:rPr sz="1211" spc="-73">
                <a:latin typeface="Lucida Sans Unicode"/>
                <a:cs typeface="Lucida Sans Unicode"/>
              </a:rPr>
              <a:t> </a:t>
            </a:r>
            <a:r>
              <a:rPr sz="1211" spc="-61">
                <a:latin typeface="Arial MT"/>
                <a:cs typeface="Arial MT"/>
              </a:rPr>
              <a:t>This</a:t>
            </a:r>
            <a:r>
              <a:rPr sz="1211" spc="-30">
                <a:latin typeface="Arial MT"/>
                <a:cs typeface="Arial MT"/>
              </a:rPr>
              <a:t> </a:t>
            </a:r>
            <a:r>
              <a:rPr sz="1211" spc="-24">
                <a:latin typeface="Arial MT"/>
                <a:cs typeface="Arial MT"/>
              </a:rPr>
              <a:t>outcome </a:t>
            </a:r>
            <a:r>
              <a:rPr sz="1211" spc="-48">
                <a:latin typeface="Arial MT"/>
                <a:cs typeface="Arial MT"/>
              </a:rPr>
              <a:t>is</a:t>
            </a:r>
            <a:r>
              <a:rPr sz="1211" spc="-30">
                <a:latin typeface="Arial MT"/>
                <a:cs typeface="Arial MT"/>
              </a:rPr>
              <a:t> </a:t>
            </a:r>
            <a:r>
              <a:rPr sz="1211" spc="-36">
                <a:latin typeface="Arial MT"/>
                <a:cs typeface="Arial MT"/>
              </a:rPr>
              <a:t>calculated</a:t>
            </a:r>
            <a:r>
              <a:rPr sz="1211" spc="-24">
                <a:latin typeface="Arial MT"/>
                <a:cs typeface="Arial MT"/>
              </a:rPr>
              <a:t> </a:t>
            </a:r>
            <a:r>
              <a:rPr sz="1211" spc="-36">
                <a:latin typeface="Arial MT"/>
                <a:cs typeface="Arial MT"/>
              </a:rPr>
              <a:t>by</a:t>
            </a:r>
            <a:r>
              <a:rPr sz="1211" spc="-30">
                <a:latin typeface="Arial MT"/>
                <a:cs typeface="Arial MT"/>
              </a:rPr>
              <a:t> </a:t>
            </a:r>
            <a:r>
              <a:rPr sz="1211" spc="-12">
                <a:latin typeface="Arial MT"/>
                <a:cs typeface="Arial MT"/>
              </a:rPr>
              <a:t>multiplying</a:t>
            </a:r>
            <a:r>
              <a:rPr sz="1211" spc="-24">
                <a:latin typeface="Arial MT"/>
                <a:cs typeface="Arial MT"/>
              </a:rPr>
              <a:t> </a:t>
            </a:r>
            <a:r>
              <a:rPr sz="1211">
                <a:latin typeface="Arial MT"/>
                <a:cs typeface="Arial MT"/>
              </a:rPr>
              <a:t>the</a:t>
            </a:r>
            <a:r>
              <a:rPr sz="1211" spc="-30">
                <a:latin typeface="Arial MT"/>
                <a:cs typeface="Arial MT"/>
              </a:rPr>
              <a:t> </a:t>
            </a:r>
            <a:r>
              <a:rPr sz="1211" spc="-42">
                <a:latin typeface="Arial MT"/>
                <a:cs typeface="Arial MT"/>
              </a:rPr>
              <a:t>value</a:t>
            </a:r>
            <a:r>
              <a:rPr sz="1211" spc="-24">
                <a:latin typeface="Arial MT"/>
                <a:cs typeface="Arial MT"/>
              </a:rPr>
              <a:t> </a:t>
            </a:r>
            <a:r>
              <a:rPr sz="1211">
                <a:latin typeface="Arial MT"/>
                <a:cs typeface="Arial MT"/>
              </a:rPr>
              <a:t>of</a:t>
            </a:r>
            <a:r>
              <a:rPr sz="1211" spc="-30">
                <a:latin typeface="Arial MT"/>
                <a:cs typeface="Arial MT"/>
              </a:rPr>
              <a:t> </a:t>
            </a:r>
            <a:r>
              <a:rPr sz="1211">
                <a:latin typeface="Arial MT"/>
                <a:cs typeface="Arial MT"/>
              </a:rPr>
              <a:t>the</a:t>
            </a:r>
            <a:r>
              <a:rPr sz="1211" spc="-24">
                <a:latin typeface="Arial MT"/>
                <a:cs typeface="Arial MT"/>
              </a:rPr>
              <a:t> </a:t>
            </a:r>
            <a:r>
              <a:rPr sz="1211" spc="-48">
                <a:latin typeface="Arial MT"/>
                <a:cs typeface="Arial MT"/>
              </a:rPr>
              <a:t>increase</a:t>
            </a:r>
            <a:r>
              <a:rPr sz="1211" spc="-24">
                <a:latin typeface="Arial MT"/>
                <a:cs typeface="Arial MT"/>
              </a:rPr>
              <a:t> </a:t>
            </a:r>
            <a:r>
              <a:rPr sz="1211">
                <a:latin typeface="Arial MT"/>
                <a:cs typeface="Arial MT"/>
              </a:rPr>
              <a:t>in</a:t>
            </a:r>
            <a:r>
              <a:rPr sz="1211" spc="-30">
                <a:latin typeface="Arial MT"/>
                <a:cs typeface="Arial MT"/>
              </a:rPr>
              <a:t> </a:t>
            </a:r>
            <a:r>
              <a:rPr sz="1211">
                <a:latin typeface="Arial MT"/>
                <a:cs typeface="Arial MT"/>
              </a:rPr>
              <a:t>life</a:t>
            </a:r>
            <a:r>
              <a:rPr sz="1211" spc="-24">
                <a:latin typeface="Arial MT"/>
                <a:cs typeface="Arial MT"/>
              </a:rPr>
              <a:t> </a:t>
            </a:r>
            <a:r>
              <a:rPr sz="1211" spc="-30">
                <a:latin typeface="Arial MT"/>
                <a:cs typeface="Arial MT"/>
              </a:rPr>
              <a:t>satisfaction </a:t>
            </a:r>
            <a:r>
              <a:rPr sz="1211" spc="-48">
                <a:latin typeface="Arial MT"/>
                <a:cs typeface="Arial MT"/>
              </a:rPr>
              <a:t>associated</a:t>
            </a:r>
            <a:r>
              <a:rPr sz="1211" spc="-24">
                <a:latin typeface="Arial MT"/>
                <a:cs typeface="Arial MT"/>
              </a:rPr>
              <a:t> </a:t>
            </a:r>
            <a:r>
              <a:rPr sz="1211">
                <a:latin typeface="Arial MT"/>
                <a:cs typeface="Arial MT"/>
              </a:rPr>
              <a:t>with</a:t>
            </a:r>
            <a:r>
              <a:rPr sz="1211" spc="-30">
                <a:latin typeface="Arial MT"/>
                <a:cs typeface="Arial MT"/>
              </a:rPr>
              <a:t> </a:t>
            </a:r>
            <a:r>
              <a:rPr sz="1211" spc="-12">
                <a:latin typeface="Arial MT"/>
                <a:cs typeface="Arial MT"/>
              </a:rPr>
              <a:t>sport </a:t>
            </a:r>
            <a:r>
              <a:rPr sz="1211" spc="-36">
                <a:latin typeface="Arial MT"/>
                <a:cs typeface="Arial MT"/>
              </a:rPr>
              <a:t>and</a:t>
            </a:r>
            <a:r>
              <a:rPr sz="1211" spc="-30">
                <a:latin typeface="Arial MT"/>
                <a:cs typeface="Arial MT"/>
              </a:rPr>
              <a:t> </a:t>
            </a:r>
            <a:r>
              <a:rPr sz="1211" spc="-42">
                <a:latin typeface="Arial MT"/>
                <a:cs typeface="Arial MT"/>
              </a:rPr>
              <a:t>physical</a:t>
            </a:r>
            <a:r>
              <a:rPr sz="1211" spc="-24">
                <a:latin typeface="Arial MT"/>
                <a:cs typeface="Arial MT"/>
              </a:rPr>
              <a:t> activity </a:t>
            </a:r>
            <a:r>
              <a:rPr sz="1211" spc="-12">
                <a:latin typeface="Arial MT"/>
                <a:cs typeface="Arial MT"/>
              </a:rPr>
              <a:t>participation</a:t>
            </a:r>
            <a:r>
              <a:rPr sz="1211" spc="-24">
                <a:latin typeface="Arial MT"/>
                <a:cs typeface="Arial MT"/>
              </a:rPr>
              <a:t> </a:t>
            </a:r>
            <a:r>
              <a:rPr sz="1211" spc="-48">
                <a:latin typeface="Arial MT"/>
                <a:cs typeface="Arial MT"/>
              </a:rPr>
              <a:t>(using</a:t>
            </a:r>
            <a:r>
              <a:rPr sz="1211" spc="-24">
                <a:latin typeface="Arial MT"/>
                <a:cs typeface="Arial MT"/>
              </a:rPr>
              <a:t> </a:t>
            </a:r>
            <a:r>
              <a:rPr sz="1211">
                <a:latin typeface="Arial MT"/>
                <a:cs typeface="Arial MT"/>
              </a:rPr>
              <a:t>the</a:t>
            </a:r>
            <a:r>
              <a:rPr sz="1211" spc="-24">
                <a:latin typeface="Arial MT"/>
                <a:cs typeface="Arial MT"/>
              </a:rPr>
              <a:t> </a:t>
            </a:r>
            <a:r>
              <a:rPr sz="1211" spc="-42">
                <a:latin typeface="Arial MT"/>
                <a:cs typeface="Arial MT"/>
              </a:rPr>
              <a:t>guidance</a:t>
            </a:r>
            <a:r>
              <a:rPr sz="1211" spc="-30">
                <a:latin typeface="Arial MT"/>
                <a:cs typeface="Arial MT"/>
              </a:rPr>
              <a:t> </a:t>
            </a:r>
            <a:r>
              <a:rPr sz="1211">
                <a:latin typeface="Arial MT"/>
                <a:cs typeface="Arial MT"/>
              </a:rPr>
              <a:t>on</a:t>
            </a:r>
            <a:r>
              <a:rPr sz="1211" spc="-24">
                <a:latin typeface="Arial MT"/>
                <a:cs typeface="Arial MT"/>
              </a:rPr>
              <a:t> </a:t>
            </a:r>
            <a:r>
              <a:rPr sz="1211" spc="-36">
                <a:latin typeface="Arial MT"/>
                <a:cs typeface="Arial MT"/>
              </a:rPr>
              <a:t>wellbeing</a:t>
            </a:r>
            <a:r>
              <a:rPr sz="1211" spc="-24">
                <a:latin typeface="Arial MT"/>
                <a:cs typeface="Arial MT"/>
              </a:rPr>
              <a:t> valuation </a:t>
            </a:r>
            <a:r>
              <a:rPr sz="1211" spc="-42">
                <a:latin typeface="Arial MT"/>
                <a:cs typeface="Arial MT"/>
              </a:rPr>
              <a:t>approach)</a:t>
            </a:r>
            <a:r>
              <a:rPr sz="1211" spc="-24">
                <a:latin typeface="Arial MT"/>
                <a:cs typeface="Arial MT"/>
              </a:rPr>
              <a:t> </a:t>
            </a:r>
            <a:r>
              <a:rPr sz="1211" spc="-36">
                <a:latin typeface="Arial MT"/>
                <a:cs typeface="Arial MT"/>
              </a:rPr>
              <a:t>by</a:t>
            </a:r>
            <a:r>
              <a:rPr sz="1211" spc="-24">
                <a:latin typeface="Arial MT"/>
                <a:cs typeface="Arial MT"/>
              </a:rPr>
              <a:t> </a:t>
            </a:r>
            <a:r>
              <a:rPr sz="1211">
                <a:latin typeface="Arial MT"/>
                <a:cs typeface="Arial MT"/>
              </a:rPr>
              <a:t>the</a:t>
            </a:r>
            <a:r>
              <a:rPr sz="1211" spc="-30">
                <a:latin typeface="Arial MT"/>
                <a:cs typeface="Arial MT"/>
              </a:rPr>
              <a:t> </a:t>
            </a:r>
            <a:r>
              <a:rPr sz="1211" spc="-12">
                <a:latin typeface="Arial MT"/>
                <a:cs typeface="Arial MT"/>
              </a:rPr>
              <a:t>number</a:t>
            </a:r>
            <a:r>
              <a:rPr sz="1211" spc="-24">
                <a:latin typeface="Arial MT"/>
                <a:cs typeface="Arial MT"/>
              </a:rPr>
              <a:t> </a:t>
            </a:r>
            <a:r>
              <a:rPr sz="1211">
                <a:latin typeface="Arial MT"/>
                <a:cs typeface="Arial MT"/>
              </a:rPr>
              <a:t>of</a:t>
            </a:r>
            <a:r>
              <a:rPr sz="1211" spc="-24">
                <a:latin typeface="Arial MT"/>
                <a:cs typeface="Arial MT"/>
              </a:rPr>
              <a:t> adults </a:t>
            </a:r>
            <a:r>
              <a:rPr sz="1211" spc="-67">
                <a:latin typeface="Arial MT"/>
                <a:cs typeface="Arial MT"/>
              </a:rPr>
              <a:t>(aged</a:t>
            </a:r>
            <a:r>
              <a:rPr sz="1211" spc="-24">
                <a:latin typeface="Arial MT"/>
                <a:cs typeface="Arial MT"/>
              </a:rPr>
              <a:t> </a:t>
            </a:r>
            <a:r>
              <a:rPr sz="1211" spc="-79">
                <a:latin typeface="Arial MT"/>
                <a:cs typeface="Arial MT"/>
              </a:rPr>
              <a:t>16+)</a:t>
            </a:r>
            <a:r>
              <a:rPr sz="1211" spc="-24">
                <a:latin typeface="Arial MT"/>
                <a:cs typeface="Arial MT"/>
              </a:rPr>
              <a:t> </a:t>
            </a:r>
            <a:r>
              <a:rPr sz="1211" spc="-30">
                <a:latin typeface="Arial MT"/>
                <a:cs typeface="Arial MT"/>
              </a:rPr>
              <a:t>and </a:t>
            </a:r>
            <a:r>
              <a:rPr sz="1211" spc="-24">
                <a:latin typeface="Arial MT"/>
                <a:cs typeface="Arial MT"/>
              </a:rPr>
              <a:t>children</a:t>
            </a:r>
            <a:r>
              <a:rPr sz="1211" spc="-36">
                <a:latin typeface="Arial MT"/>
                <a:cs typeface="Arial MT"/>
              </a:rPr>
              <a:t> </a:t>
            </a:r>
            <a:r>
              <a:rPr sz="1211" spc="-67">
                <a:latin typeface="Arial MT"/>
                <a:cs typeface="Arial MT"/>
              </a:rPr>
              <a:t>(aged</a:t>
            </a:r>
            <a:r>
              <a:rPr sz="1211" spc="-36">
                <a:latin typeface="Arial MT"/>
                <a:cs typeface="Arial MT"/>
              </a:rPr>
              <a:t> </a:t>
            </a:r>
            <a:r>
              <a:rPr sz="1211" spc="-67">
                <a:latin typeface="Arial MT"/>
                <a:cs typeface="Arial MT"/>
              </a:rPr>
              <a:t>11-</a:t>
            </a:r>
            <a:r>
              <a:rPr sz="1211" spc="-61">
                <a:latin typeface="Arial MT"/>
                <a:cs typeface="Arial MT"/>
              </a:rPr>
              <a:t>16)</a:t>
            </a:r>
            <a:r>
              <a:rPr sz="1211" spc="-30">
                <a:latin typeface="Arial MT"/>
                <a:cs typeface="Arial MT"/>
              </a:rPr>
              <a:t> meeting</a:t>
            </a:r>
            <a:r>
              <a:rPr sz="1211" spc="-36">
                <a:latin typeface="Arial MT"/>
                <a:cs typeface="Arial MT"/>
              </a:rPr>
              <a:t> </a:t>
            </a:r>
            <a:r>
              <a:rPr sz="1211" spc="-67">
                <a:latin typeface="Arial MT"/>
                <a:cs typeface="Arial MT"/>
              </a:rPr>
              <a:t>a</a:t>
            </a:r>
            <a:r>
              <a:rPr sz="1211" spc="-36">
                <a:latin typeface="Arial MT"/>
                <a:cs typeface="Arial MT"/>
              </a:rPr>
              <a:t> </a:t>
            </a:r>
            <a:r>
              <a:rPr sz="1211">
                <a:latin typeface="Arial MT"/>
                <a:cs typeface="Arial MT"/>
              </a:rPr>
              <a:t>speci</a:t>
            </a:r>
            <a:r>
              <a:rPr sz="1211" spc="24">
                <a:latin typeface="Arial MT"/>
                <a:cs typeface="Arial MT"/>
              </a:rPr>
              <a:t> </a:t>
            </a:r>
            <a:r>
              <a:rPr sz="1211">
                <a:latin typeface="Arial MT"/>
                <a:cs typeface="Arial MT"/>
              </a:rPr>
              <a:t>c</a:t>
            </a:r>
            <a:r>
              <a:rPr sz="1211" spc="-30">
                <a:latin typeface="Arial MT"/>
                <a:cs typeface="Arial MT"/>
              </a:rPr>
              <a:t> </a:t>
            </a:r>
            <a:r>
              <a:rPr sz="1211" spc="-12">
                <a:latin typeface="Arial MT"/>
                <a:cs typeface="Arial MT"/>
              </a:rPr>
              <a:t>threshold</a:t>
            </a:r>
            <a:r>
              <a:rPr sz="1211" spc="-36">
                <a:latin typeface="Arial MT"/>
                <a:cs typeface="Arial MT"/>
              </a:rPr>
              <a:t> </a:t>
            </a:r>
            <a:r>
              <a:rPr sz="1211">
                <a:latin typeface="Arial MT"/>
                <a:cs typeface="Arial MT"/>
              </a:rPr>
              <a:t>of</a:t>
            </a:r>
            <a:r>
              <a:rPr sz="1211" spc="-36">
                <a:latin typeface="Arial MT"/>
                <a:cs typeface="Arial MT"/>
              </a:rPr>
              <a:t> </a:t>
            </a:r>
            <a:r>
              <a:rPr sz="1211" spc="-12">
                <a:latin typeface="Arial MT"/>
                <a:cs typeface="Arial MT"/>
              </a:rPr>
              <a:t>participation.</a:t>
            </a:r>
            <a:endParaRPr sz="1211">
              <a:latin typeface="Arial MT"/>
              <a:cs typeface="Arial MT"/>
            </a:endParaRPr>
          </a:p>
          <a:p>
            <a:pPr marL="15377" marR="21528">
              <a:lnSpc>
                <a:spcPct val="100000"/>
              </a:lnSpc>
              <a:spcBef>
                <a:spcPts val="12"/>
              </a:spcBef>
            </a:pPr>
            <a:r>
              <a:rPr sz="1211" spc="-79">
                <a:latin typeface="Arial MT"/>
                <a:cs typeface="Arial MT"/>
              </a:rPr>
              <a:t>The</a:t>
            </a:r>
            <a:r>
              <a:rPr sz="1211" spc="-6">
                <a:latin typeface="Arial MT"/>
                <a:cs typeface="Arial MT"/>
              </a:rPr>
              <a:t> </a:t>
            </a:r>
            <a:r>
              <a:rPr sz="1211" spc="-36">
                <a:latin typeface="Arial MT"/>
                <a:cs typeface="Arial MT"/>
              </a:rPr>
              <a:t>wellbeing</a:t>
            </a:r>
            <a:r>
              <a:rPr sz="1211">
                <a:latin typeface="Arial MT"/>
                <a:cs typeface="Arial MT"/>
              </a:rPr>
              <a:t> </a:t>
            </a:r>
            <a:r>
              <a:rPr sz="1211" spc="-24">
                <a:latin typeface="Arial MT"/>
                <a:cs typeface="Arial MT"/>
              </a:rPr>
              <a:t>valuation</a:t>
            </a:r>
            <a:r>
              <a:rPr sz="1211">
                <a:latin typeface="Arial MT"/>
                <a:cs typeface="Arial MT"/>
              </a:rPr>
              <a:t> </a:t>
            </a:r>
            <a:r>
              <a:rPr sz="1211" spc="-30">
                <a:latin typeface="Arial MT"/>
                <a:cs typeface="Arial MT"/>
              </a:rPr>
              <a:t>approach</a:t>
            </a:r>
            <a:r>
              <a:rPr sz="1211">
                <a:latin typeface="Arial MT"/>
                <a:cs typeface="Arial MT"/>
              </a:rPr>
              <a:t> </a:t>
            </a:r>
            <a:r>
              <a:rPr sz="1211" spc="-67">
                <a:latin typeface="Arial MT"/>
                <a:cs typeface="Arial MT"/>
              </a:rPr>
              <a:t>uses</a:t>
            </a:r>
            <a:r>
              <a:rPr sz="1211">
                <a:latin typeface="Arial MT"/>
                <a:cs typeface="Arial MT"/>
              </a:rPr>
              <a:t> </a:t>
            </a:r>
            <a:r>
              <a:rPr sz="1211" spc="-36">
                <a:latin typeface="Arial MT"/>
                <a:cs typeface="Arial MT"/>
              </a:rPr>
              <a:t>large</a:t>
            </a:r>
            <a:r>
              <a:rPr sz="1211">
                <a:latin typeface="Arial MT"/>
                <a:cs typeface="Arial MT"/>
              </a:rPr>
              <a:t> </a:t>
            </a:r>
            <a:r>
              <a:rPr sz="1211" spc="-67">
                <a:latin typeface="Arial MT"/>
                <a:cs typeface="Arial MT"/>
              </a:rPr>
              <a:t>scale</a:t>
            </a:r>
            <a:r>
              <a:rPr sz="1211">
                <a:latin typeface="Arial MT"/>
                <a:cs typeface="Arial MT"/>
              </a:rPr>
              <a:t> </a:t>
            </a:r>
            <a:r>
              <a:rPr sz="1211" spc="-48">
                <a:latin typeface="Arial MT"/>
                <a:cs typeface="Arial MT"/>
              </a:rPr>
              <a:t>survey</a:t>
            </a:r>
            <a:r>
              <a:rPr sz="1211">
                <a:latin typeface="Arial MT"/>
                <a:cs typeface="Arial MT"/>
              </a:rPr>
              <a:t> </a:t>
            </a:r>
            <a:r>
              <a:rPr sz="1211" spc="-24">
                <a:latin typeface="Arial MT"/>
                <a:cs typeface="Arial MT"/>
              </a:rPr>
              <a:t>data</a:t>
            </a:r>
            <a:r>
              <a:rPr sz="1211">
                <a:latin typeface="Arial MT"/>
                <a:cs typeface="Arial MT"/>
              </a:rPr>
              <a:t> to</a:t>
            </a:r>
            <a:r>
              <a:rPr sz="1211" spc="-6">
                <a:latin typeface="Arial MT"/>
                <a:cs typeface="Arial MT"/>
              </a:rPr>
              <a:t> </a:t>
            </a:r>
            <a:r>
              <a:rPr sz="1211" spc="-30">
                <a:latin typeface="Arial MT"/>
                <a:cs typeface="Arial MT"/>
              </a:rPr>
              <a:t>estimate</a:t>
            </a:r>
            <a:r>
              <a:rPr sz="1211">
                <a:latin typeface="Arial MT"/>
                <a:cs typeface="Arial MT"/>
              </a:rPr>
              <a:t> the e</a:t>
            </a:r>
            <a:r>
              <a:rPr sz="1211" spc="97">
                <a:latin typeface="Arial MT"/>
                <a:cs typeface="Arial MT"/>
              </a:rPr>
              <a:t> </a:t>
            </a:r>
            <a:r>
              <a:rPr sz="1211">
                <a:latin typeface="Arial MT"/>
                <a:cs typeface="Arial MT"/>
              </a:rPr>
              <a:t>ect</a:t>
            </a:r>
            <a:r>
              <a:rPr sz="1211" spc="-6">
                <a:latin typeface="Arial MT"/>
                <a:cs typeface="Arial MT"/>
              </a:rPr>
              <a:t> </a:t>
            </a:r>
            <a:r>
              <a:rPr sz="1211">
                <a:latin typeface="Arial MT"/>
                <a:cs typeface="Arial MT"/>
              </a:rPr>
              <a:t>of di</a:t>
            </a:r>
            <a:r>
              <a:rPr sz="1211" spc="97">
                <a:latin typeface="Arial MT"/>
                <a:cs typeface="Arial MT"/>
              </a:rPr>
              <a:t> </a:t>
            </a:r>
            <a:r>
              <a:rPr sz="1211">
                <a:latin typeface="Arial MT"/>
                <a:cs typeface="Arial MT"/>
              </a:rPr>
              <a:t>erent </a:t>
            </a:r>
            <a:r>
              <a:rPr sz="1211" spc="-42">
                <a:latin typeface="Arial MT"/>
                <a:cs typeface="Arial MT"/>
              </a:rPr>
              <a:t>physical</a:t>
            </a:r>
            <a:r>
              <a:rPr sz="1211">
                <a:latin typeface="Arial MT"/>
                <a:cs typeface="Arial MT"/>
              </a:rPr>
              <a:t> </a:t>
            </a:r>
            <a:r>
              <a:rPr sz="1211" spc="-24">
                <a:latin typeface="Arial MT"/>
                <a:cs typeface="Arial MT"/>
              </a:rPr>
              <a:t>activity</a:t>
            </a:r>
            <a:r>
              <a:rPr sz="1211" spc="-6">
                <a:latin typeface="Arial MT"/>
                <a:cs typeface="Arial MT"/>
              </a:rPr>
              <a:t> </a:t>
            </a:r>
            <a:r>
              <a:rPr sz="1211" spc="-24">
                <a:latin typeface="Arial MT"/>
                <a:cs typeface="Arial MT"/>
              </a:rPr>
              <a:t>thresholds</a:t>
            </a:r>
            <a:r>
              <a:rPr sz="1211">
                <a:latin typeface="Arial MT"/>
                <a:cs typeface="Arial MT"/>
              </a:rPr>
              <a:t> </a:t>
            </a:r>
            <a:r>
              <a:rPr sz="1211" spc="-30">
                <a:latin typeface="Arial MT"/>
                <a:cs typeface="Arial MT"/>
              </a:rPr>
              <a:t>on </a:t>
            </a:r>
            <a:r>
              <a:rPr sz="1211" spc="-42">
                <a:latin typeface="Arial MT"/>
                <a:cs typeface="Arial MT"/>
              </a:rPr>
              <a:t>people’s</a:t>
            </a:r>
            <a:r>
              <a:rPr sz="1211" spc="-30">
                <a:latin typeface="Arial MT"/>
                <a:cs typeface="Arial MT"/>
              </a:rPr>
              <a:t> self </a:t>
            </a:r>
            <a:r>
              <a:rPr sz="1211" spc="-12">
                <a:latin typeface="Arial MT"/>
                <a:cs typeface="Arial MT"/>
              </a:rPr>
              <a:t>reported</a:t>
            </a:r>
            <a:r>
              <a:rPr sz="1211" spc="-30">
                <a:latin typeface="Arial MT"/>
                <a:cs typeface="Arial MT"/>
              </a:rPr>
              <a:t> </a:t>
            </a:r>
            <a:r>
              <a:rPr sz="1211">
                <a:latin typeface="Arial MT"/>
                <a:cs typeface="Arial MT"/>
              </a:rPr>
              <a:t>life</a:t>
            </a:r>
            <a:r>
              <a:rPr sz="1211" spc="-30">
                <a:latin typeface="Arial MT"/>
                <a:cs typeface="Arial MT"/>
              </a:rPr>
              <a:t> satisfaction,</a:t>
            </a:r>
            <a:r>
              <a:rPr sz="1211" spc="-24">
                <a:latin typeface="Arial MT"/>
                <a:cs typeface="Arial MT"/>
              </a:rPr>
              <a:t> </a:t>
            </a:r>
            <a:r>
              <a:rPr sz="1211" spc="-30">
                <a:latin typeface="Arial MT"/>
                <a:cs typeface="Arial MT"/>
              </a:rPr>
              <a:t>which </a:t>
            </a:r>
            <a:r>
              <a:rPr sz="1211" spc="-48">
                <a:latin typeface="Arial MT"/>
                <a:cs typeface="Arial MT"/>
              </a:rPr>
              <a:t>is</a:t>
            </a:r>
            <a:r>
              <a:rPr sz="1211" spc="-30">
                <a:latin typeface="Arial MT"/>
                <a:cs typeface="Arial MT"/>
              </a:rPr>
              <a:t> </a:t>
            </a:r>
            <a:r>
              <a:rPr sz="1211">
                <a:latin typeface="Arial MT"/>
                <a:cs typeface="Arial MT"/>
              </a:rPr>
              <a:t>then</a:t>
            </a:r>
            <a:r>
              <a:rPr sz="1211" spc="-30">
                <a:latin typeface="Arial MT"/>
                <a:cs typeface="Arial MT"/>
              </a:rPr>
              <a:t> converted</a:t>
            </a:r>
            <a:r>
              <a:rPr sz="1211" spc="-24">
                <a:latin typeface="Arial MT"/>
                <a:cs typeface="Arial MT"/>
              </a:rPr>
              <a:t> </a:t>
            </a:r>
            <a:r>
              <a:rPr sz="1211">
                <a:latin typeface="Arial MT"/>
                <a:cs typeface="Arial MT"/>
              </a:rPr>
              <a:t>to</a:t>
            </a:r>
            <a:r>
              <a:rPr sz="1211" spc="-30">
                <a:latin typeface="Arial MT"/>
                <a:cs typeface="Arial MT"/>
              </a:rPr>
              <a:t> </a:t>
            </a:r>
            <a:r>
              <a:rPr sz="1211" spc="-67">
                <a:latin typeface="Arial MT"/>
                <a:cs typeface="Arial MT"/>
              </a:rPr>
              <a:t>a</a:t>
            </a:r>
            <a:r>
              <a:rPr sz="1211" spc="-30">
                <a:latin typeface="Arial MT"/>
                <a:cs typeface="Arial MT"/>
              </a:rPr>
              <a:t> </a:t>
            </a:r>
            <a:r>
              <a:rPr sz="1211" spc="-24">
                <a:latin typeface="Arial MT"/>
                <a:cs typeface="Arial MT"/>
              </a:rPr>
              <a:t>monetary</a:t>
            </a:r>
            <a:r>
              <a:rPr sz="1211" spc="-30">
                <a:latin typeface="Arial MT"/>
                <a:cs typeface="Arial MT"/>
              </a:rPr>
              <a:t> </a:t>
            </a:r>
            <a:r>
              <a:rPr sz="1211" spc="-42">
                <a:latin typeface="Arial MT"/>
                <a:cs typeface="Arial MT"/>
              </a:rPr>
              <a:t>value</a:t>
            </a:r>
            <a:r>
              <a:rPr sz="1211" spc="-24">
                <a:latin typeface="Arial MT"/>
                <a:cs typeface="Arial MT"/>
              </a:rPr>
              <a:t> </a:t>
            </a:r>
            <a:r>
              <a:rPr sz="1211">
                <a:latin typeface="Arial MT"/>
                <a:cs typeface="Arial MT"/>
              </a:rPr>
              <a:t>of</a:t>
            </a:r>
            <a:r>
              <a:rPr sz="1211" spc="-30">
                <a:latin typeface="Arial MT"/>
                <a:cs typeface="Arial MT"/>
              </a:rPr>
              <a:t> </a:t>
            </a:r>
            <a:r>
              <a:rPr sz="1211" spc="-42">
                <a:latin typeface="Arial MT"/>
                <a:cs typeface="Arial MT"/>
              </a:rPr>
              <a:t>enhanced</a:t>
            </a:r>
            <a:r>
              <a:rPr sz="1211" spc="-30">
                <a:latin typeface="Arial MT"/>
                <a:cs typeface="Arial MT"/>
              </a:rPr>
              <a:t> </a:t>
            </a:r>
            <a:r>
              <a:rPr sz="1211" spc="-36">
                <a:latin typeface="Arial MT"/>
                <a:cs typeface="Arial MT"/>
              </a:rPr>
              <a:t>wellbeing</a:t>
            </a:r>
            <a:r>
              <a:rPr sz="1211" spc="-30">
                <a:latin typeface="Arial MT"/>
                <a:cs typeface="Arial MT"/>
              </a:rPr>
              <a:t> </a:t>
            </a:r>
            <a:r>
              <a:rPr sz="1211" spc="-36">
                <a:latin typeface="Arial MT"/>
                <a:cs typeface="Arial MT"/>
              </a:rPr>
              <a:t>using</a:t>
            </a:r>
            <a:r>
              <a:rPr sz="1211" spc="-24">
                <a:latin typeface="Arial MT"/>
                <a:cs typeface="Arial MT"/>
              </a:rPr>
              <a:t> </a:t>
            </a:r>
            <a:r>
              <a:rPr sz="1211" spc="-42">
                <a:latin typeface="Arial MT"/>
                <a:cs typeface="Arial MT"/>
              </a:rPr>
              <a:t>guidance</a:t>
            </a:r>
            <a:r>
              <a:rPr sz="1211" spc="-30">
                <a:latin typeface="Arial MT"/>
                <a:cs typeface="Arial MT"/>
              </a:rPr>
              <a:t> </a:t>
            </a:r>
            <a:r>
              <a:rPr sz="1211" spc="-42">
                <a:latin typeface="Arial MT"/>
                <a:cs typeface="Arial MT"/>
              </a:rPr>
              <a:t>issued</a:t>
            </a:r>
            <a:r>
              <a:rPr sz="1211" spc="-30">
                <a:latin typeface="Arial MT"/>
                <a:cs typeface="Arial MT"/>
              </a:rPr>
              <a:t> by </a:t>
            </a:r>
            <a:r>
              <a:rPr sz="1211" spc="-67">
                <a:latin typeface="Arial MT"/>
                <a:cs typeface="Arial MT"/>
              </a:rPr>
              <a:t>HM</a:t>
            </a:r>
            <a:r>
              <a:rPr sz="1211" spc="-36">
                <a:latin typeface="Arial MT"/>
                <a:cs typeface="Arial MT"/>
              </a:rPr>
              <a:t> </a:t>
            </a:r>
            <a:r>
              <a:rPr sz="1211" spc="-12">
                <a:latin typeface="Arial MT"/>
                <a:cs typeface="Arial MT"/>
              </a:rPr>
              <a:t>Treasury.</a:t>
            </a:r>
            <a:endParaRPr sz="1211">
              <a:latin typeface="Arial MT"/>
              <a:cs typeface="Arial MT"/>
            </a:endParaRPr>
          </a:p>
        </p:txBody>
      </p:sp>
    </p:spTree>
    <p:extLst>
      <p:ext uri="{BB962C8B-B14F-4D97-AF65-F5344CB8AC3E}">
        <p14:creationId xmlns:p14="http://schemas.microsoft.com/office/powerpoint/2010/main" val="2550050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82680-AF76-41BD-6850-2253BEDEF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0875E-E157-5372-959D-E3B2422A7AB4}"/>
              </a:ext>
            </a:extLst>
          </p:cNvPr>
          <p:cNvSpPr>
            <a:spLocks noGrp="1"/>
          </p:cNvSpPr>
          <p:nvPr>
            <p:ph type="title"/>
          </p:nvPr>
        </p:nvSpPr>
        <p:spPr/>
        <p:txBody>
          <a:bodyPr>
            <a:normAutofit/>
          </a:bodyPr>
          <a:lstStyle/>
          <a:p>
            <a:r>
              <a:rPr lang="en-GB" sz="2800"/>
              <a:t>Engagement Approach – Respondents Information</a:t>
            </a:r>
          </a:p>
        </p:txBody>
      </p:sp>
      <p:sp>
        <p:nvSpPr>
          <p:cNvPr id="5" name="TextBox 4">
            <a:extLst>
              <a:ext uri="{FF2B5EF4-FFF2-40B4-BE49-F238E27FC236}">
                <a16:creationId xmlns:a16="http://schemas.microsoft.com/office/drawing/2014/main" id="{29BEE45F-E2C5-599E-7675-6CA673836718}"/>
              </a:ext>
            </a:extLst>
          </p:cNvPr>
          <p:cNvSpPr txBox="1"/>
          <p:nvPr/>
        </p:nvSpPr>
        <p:spPr>
          <a:xfrm>
            <a:off x="838200" y="1152530"/>
            <a:ext cx="9868447" cy="675442"/>
          </a:xfrm>
          <a:prstGeom prst="rect">
            <a:avLst/>
          </a:prstGeom>
          <a:noFill/>
        </p:spPr>
        <p:txBody>
          <a:bodyPr wrap="square" lIns="91440" tIns="45720" rIns="91440" bIns="45720" anchor="t">
            <a:spAutoFit/>
          </a:bodyPr>
          <a:lstStyle/>
          <a:p>
            <a:r>
              <a:rPr lang="en-GB"/>
              <a:t>In total, 303 women shared their lived experience with the Commission, 111 from the survey, 118 from community workshops and 74 from supplementary workshops.  </a:t>
            </a:r>
          </a:p>
          <a:p>
            <a:endParaRPr lang="en-GB"/>
          </a:p>
          <a:p>
            <a:r>
              <a:rPr lang="en-GB"/>
              <a:t>Of the 303 women who engaged with the Commission, 257 shared information about their protected characteristics. </a:t>
            </a:r>
            <a:endParaRPr lang="en-GB">
              <a:cs typeface="Arial"/>
            </a:endParaRPr>
          </a:p>
          <a:p>
            <a:endParaRPr lang="en-GB"/>
          </a:p>
        </p:txBody>
      </p:sp>
      <p:sp>
        <p:nvSpPr>
          <p:cNvPr id="13" name="TextBox 12">
            <a:extLst>
              <a:ext uri="{FF2B5EF4-FFF2-40B4-BE49-F238E27FC236}">
                <a16:creationId xmlns:a16="http://schemas.microsoft.com/office/drawing/2014/main" id="{7C97FF60-4AB5-9FCC-BBB3-C4BC430116FD}"/>
              </a:ext>
            </a:extLst>
          </p:cNvPr>
          <p:cNvSpPr txBox="1"/>
          <p:nvPr/>
        </p:nvSpPr>
        <p:spPr>
          <a:xfrm>
            <a:off x="838200" y="2727733"/>
            <a:ext cx="4308142" cy="1143071"/>
          </a:xfrm>
          <a:prstGeom prst="rect">
            <a:avLst/>
          </a:prstGeom>
          <a:noFill/>
        </p:spPr>
        <p:txBody>
          <a:bodyPr wrap="square" lIns="91440" tIns="45720" rIns="91440" bIns="45720" anchor="t">
            <a:spAutoFit/>
          </a:bodyPr>
          <a:lstStyle/>
          <a:p>
            <a:r>
              <a:rPr lang="en-GB"/>
              <a:t>Engagement reflected a </a:t>
            </a:r>
            <a:r>
              <a:rPr lang="en-GB" b="1"/>
              <a:t>broad cross-section of women</a:t>
            </a:r>
            <a:r>
              <a:rPr lang="en-GB"/>
              <a:t>, with some overrepresentation in the </a:t>
            </a:r>
            <a:r>
              <a:rPr lang="en-GB" b="1"/>
              <a:t>35–64 age group and </a:t>
            </a:r>
            <a:r>
              <a:rPr lang="en-GB"/>
              <a:t>underrepresentation for young </a:t>
            </a:r>
            <a:r>
              <a:rPr lang="en-GB" b="1"/>
              <a:t>girls aged 0-15 years</a:t>
            </a:r>
            <a:r>
              <a:rPr lang="en-GB"/>
              <a:t>.</a:t>
            </a:r>
          </a:p>
          <a:p>
            <a:br>
              <a:rPr lang="en-GB"/>
            </a:br>
            <a:r>
              <a:rPr lang="en-GB"/>
              <a:t>Strong representation included:</a:t>
            </a:r>
            <a:endParaRPr lang="en-GB">
              <a:cs typeface="Arial"/>
            </a:endParaRPr>
          </a:p>
          <a:p>
            <a:pPr marL="285750" indent="-285750">
              <a:buFont typeface="Arial" panose="020B0604020202020204" pitchFamily="34" charset="0"/>
              <a:buChar char="•"/>
            </a:pPr>
            <a:r>
              <a:rPr lang="en-GB" b="1"/>
              <a:t>33%</a:t>
            </a:r>
            <a:r>
              <a:rPr lang="en-GB"/>
              <a:t> identifying as disabled</a:t>
            </a:r>
            <a:endParaRPr lang="en-GB">
              <a:cs typeface="Arial"/>
            </a:endParaRPr>
          </a:p>
          <a:p>
            <a:pPr marL="285750" indent="-285750">
              <a:buFont typeface="Arial" panose="020B0604020202020204" pitchFamily="34" charset="0"/>
              <a:buChar char="•"/>
            </a:pPr>
            <a:r>
              <a:rPr lang="en-GB" b="1"/>
              <a:t>14%</a:t>
            </a:r>
            <a:r>
              <a:rPr lang="en-GB"/>
              <a:t> aged 65 or older</a:t>
            </a:r>
            <a:endParaRPr lang="en-GB">
              <a:cs typeface="Arial"/>
            </a:endParaRPr>
          </a:p>
        </p:txBody>
      </p:sp>
      <p:graphicFrame>
        <p:nvGraphicFramePr>
          <p:cNvPr id="9" name="Chart 8" descr="Bar chart showing respondent information from women's commission compared to 2021 census. &#10;&#10;Census data shows:&#10;18% are 0-15 years old&#10;44% are 16-34 years old.&#10;22% are 35-64 years old.&#10;6% are 65 and over in age.&#10;14% identify as disabled.&#10;7% reported as carers.&#10;46% identify as Asian.&#10;38% identify as White.&#10;8% identify as Black.&#10;5% identify as Mixed.&#10;4% idntify as Other.&#10;&#10;Women's commission respondent information includs:&#10;3% are 0-15 years old&#10;21% are 16-34 years old.&#10;62% are 35-64 years old.&#10;14% are 65 and over in age.&#10;33% identify as disabled.&#10;2% reported as carers.&#10;47% identify as Asian.&#10;24% identify as White.&#10;21% identify as Black.&#10;5% identify as Mixed.&#10;4% identify as Other.">
            <a:extLst>
              <a:ext uri="{FF2B5EF4-FFF2-40B4-BE49-F238E27FC236}">
                <a16:creationId xmlns:a16="http://schemas.microsoft.com/office/drawing/2014/main" id="{6ABC4ED3-E1D7-37E5-9C8E-FEA5D4E21D3F}"/>
              </a:ext>
            </a:extLst>
          </p:cNvPr>
          <p:cNvGraphicFramePr>
            <a:graphicFrameLocks/>
          </p:cNvGraphicFramePr>
          <p:nvPr>
            <p:extLst>
              <p:ext uri="{D42A27DB-BD31-4B8C-83A1-F6EECF244321}">
                <p14:modId xmlns:p14="http://schemas.microsoft.com/office/powerpoint/2010/main" val="329701171"/>
              </p:ext>
            </p:extLst>
          </p:nvPr>
        </p:nvGraphicFramePr>
        <p:xfrm>
          <a:off x="5146342" y="2358074"/>
          <a:ext cx="6871715" cy="32704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descr="Bar chart showing respondent information from women's commission compared to 2021 census. &#10;&#10;Census data shows:&#10;18% are 0-15 years old&#10;44% are 16-34 years old.&#10;22% are 35-64 years old.&#10;6% are 65 and over in age.&#10;14% identify as disabled.&#10;7% reported as carers.&#10;46% identify as Asian.&#10;38% identify as White.&#10;8% identify as Black.&#10;5% identify as Mixed.&#10;4% idntify as Other.&#10;&#10;Women's commission respondent information includs:&#10;3% are 0-15 years old&#10;21% are 16-34 years old.&#10;62% are 35-64 years old.&#10;14% are 65 and over in age.&#10;33% identify as disabled.&#10;2% reported as carers.&#10;47% identify as Asian.&#10;24% identify as White.&#10;21% identify as Black.&#10;5% identify as Mixed.&#10;4% identify as Other.&#10;">
            <a:extLst>
              <a:ext uri="{FF2B5EF4-FFF2-40B4-BE49-F238E27FC236}">
                <a16:creationId xmlns:a16="http://schemas.microsoft.com/office/drawing/2014/main" id="{3AF6DE57-6C5E-826D-1F90-362E6519C771}"/>
              </a:ext>
            </a:extLst>
          </p:cNvPr>
          <p:cNvSpPr txBox="1"/>
          <p:nvPr/>
        </p:nvSpPr>
        <p:spPr>
          <a:xfrm>
            <a:off x="5302209" y="5705470"/>
            <a:ext cx="4532672" cy="178960"/>
          </a:xfrm>
          <a:prstGeom prst="rect">
            <a:avLst/>
          </a:prstGeom>
          <a:noFill/>
        </p:spPr>
        <p:txBody>
          <a:bodyPr wrap="square">
            <a:spAutoFit/>
          </a:bodyPr>
          <a:lstStyle/>
          <a:p>
            <a:r>
              <a:rPr lang="en-GB" sz="1000"/>
              <a:t>* Percentages may not add up to 100% due to the ‘prefer not to say’ category.</a:t>
            </a:r>
          </a:p>
        </p:txBody>
      </p:sp>
    </p:spTree>
    <p:extLst>
      <p:ext uri="{BB962C8B-B14F-4D97-AF65-F5344CB8AC3E}">
        <p14:creationId xmlns:p14="http://schemas.microsoft.com/office/powerpoint/2010/main" val="1454734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4"/>
            <a:ext cx="9702070" cy="6856765"/>
          </a:xfrm>
          <a:prstGeom prst="rect">
            <a:avLst/>
          </a:prstGeom>
        </p:spPr>
      </p:pic>
      <p:sp>
        <p:nvSpPr>
          <p:cNvPr id="3" name="object 3"/>
          <p:cNvSpPr txBox="1">
            <a:spLocks noGrp="1"/>
          </p:cNvSpPr>
          <p:nvPr>
            <p:ph type="title"/>
          </p:nvPr>
        </p:nvSpPr>
        <p:spPr>
          <a:xfrm>
            <a:off x="1874331" y="871340"/>
            <a:ext cx="9047431" cy="523272"/>
          </a:xfrm>
          <a:prstGeom prst="rect">
            <a:avLst/>
          </a:prstGeom>
        </p:spPr>
        <p:txBody>
          <a:bodyPr vert="horz" wrap="square" lIns="0" tIns="19990" rIns="0" bIns="0" rtlCol="0">
            <a:spAutoFit/>
          </a:bodyPr>
          <a:lstStyle/>
          <a:p>
            <a:pPr marL="697354">
              <a:lnSpc>
                <a:spcPct val="100000"/>
              </a:lnSpc>
              <a:spcBef>
                <a:spcPts val="157"/>
              </a:spcBef>
            </a:pPr>
            <a:r>
              <a:rPr spc="42"/>
              <a:t>BENCHMARKING</a:t>
            </a:r>
          </a:p>
        </p:txBody>
      </p:sp>
      <p:sp>
        <p:nvSpPr>
          <p:cNvPr id="4" name="object 4"/>
          <p:cNvSpPr txBox="1"/>
          <p:nvPr/>
        </p:nvSpPr>
        <p:spPr>
          <a:xfrm>
            <a:off x="1725835" y="1543167"/>
            <a:ext cx="8638619" cy="217842"/>
          </a:xfrm>
          <a:prstGeom prst="rect">
            <a:avLst/>
          </a:prstGeom>
        </p:spPr>
        <p:txBody>
          <a:bodyPr vert="horz" wrap="square" lIns="0" tIns="14608" rIns="0" bIns="0" rtlCol="0">
            <a:spAutoFit/>
          </a:bodyPr>
          <a:lstStyle/>
          <a:p>
            <a:pPr marL="15377" marR="6151">
              <a:lnSpc>
                <a:spcPct val="100000"/>
              </a:lnSpc>
              <a:spcBef>
                <a:spcPts val="115"/>
              </a:spcBef>
            </a:pPr>
            <a:r>
              <a:rPr sz="1211" spc="-85">
                <a:latin typeface="Arial MT"/>
                <a:cs typeface="Arial MT"/>
              </a:rPr>
              <a:t>This</a:t>
            </a:r>
            <a:r>
              <a:rPr sz="1211" spc="-36">
                <a:latin typeface="Arial MT"/>
                <a:cs typeface="Arial MT"/>
              </a:rPr>
              <a:t> </a:t>
            </a:r>
            <a:r>
              <a:rPr sz="1211" spc="-61">
                <a:latin typeface="Arial MT"/>
                <a:cs typeface="Arial MT"/>
              </a:rPr>
              <a:t>section</a:t>
            </a:r>
            <a:r>
              <a:rPr sz="1211" spc="-36">
                <a:latin typeface="Arial MT"/>
                <a:cs typeface="Arial MT"/>
              </a:rPr>
              <a:t> </a:t>
            </a:r>
            <a:r>
              <a:rPr sz="1211" spc="-61">
                <a:latin typeface="Arial MT"/>
                <a:cs typeface="Arial MT"/>
              </a:rPr>
              <a:t>provides</a:t>
            </a:r>
            <a:r>
              <a:rPr sz="1211" spc="-36">
                <a:latin typeface="Arial MT"/>
                <a:cs typeface="Arial MT"/>
              </a:rPr>
              <a:t> </a:t>
            </a:r>
            <a:r>
              <a:rPr sz="1211" spc="-67">
                <a:latin typeface="Arial MT"/>
                <a:cs typeface="Arial MT"/>
              </a:rPr>
              <a:t>comparisons</a:t>
            </a:r>
            <a:r>
              <a:rPr sz="1211" spc="-36">
                <a:latin typeface="Arial MT"/>
                <a:cs typeface="Arial MT"/>
              </a:rPr>
              <a:t> </a:t>
            </a:r>
            <a:r>
              <a:rPr sz="1211">
                <a:latin typeface="Arial MT"/>
                <a:cs typeface="Arial MT"/>
              </a:rPr>
              <a:t>for</a:t>
            </a:r>
            <a:r>
              <a:rPr sz="1211" spc="-36">
                <a:latin typeface="Arial MT"/>
                <a:cs typeface="Arial MT"/>
              </a:rPr>
              <a:t> the </a:t>
            </a:r>
            <a:r>
              <a:rPr sz="1211" spc="-67">
                <a:latin typeface="Arial MT"/>
                <a:cs typeface="Arial MT"/>
              </a:rPr>
              <a:t>selected</a:t>
            </a:r>
            <a:r>
              <a:rPr sz="1211" spc="-30">
                <a:latin typeface="Arial MT"/>
                <a:cs typeface="Arial MT"/>
              </a:rPr>
              <a:t> </a:t>
            </a:r>
            <a:r>
              <a:rPr sz="1211" spc="-127">
                <a:latin typeface="Arial MT"/>
                <a:cs typeface="Arial MT"/>
              </a:rPr>
              <a:t>KPIs</a:t>
            </a:r>
            <a:r>
              <a:rPr sz="1211" spc="-36">
                <a:latin typeface="Arial MT"/>
                <a:cs typeface="Arial MT"/>
              </a:rPr>
              <a:t> </a:t>
            </a:r>
            <a:r>
              <a:rPr sz="1211" spc="-79">
                <a:latin typeface="Arial MT"/>
                <a:cs typeface="Arial MT"/>
              </a:rPr>
              <a:t>(social</a:t>
            </a:r>
            <a:r>
              <a:rPr sz="1211" spc="-36">
                <a:latin typeface="Arial MT"/>
                <a:cs typeface="Arial MT"/>
              </a:rPr>
              <a:t> </a:t>
            </a:r>
            <a:r>
              <a:rPr sz="1211" spc="-67">
                <a:latin typeface="Arial MT"/>
                <a:cs typeface="Arial MT"/>
              </a:rPr>
              <a:t>value</a:t>
            </a:r>
            <a:r>
              <a:rPr sz="1211" spc="-36">
                <a:latin typeface="Arial MT"/>
                <a:cs typeface="Arial MT"/>
              </a:rPr>
              <a:t> </a:t>
            </a:r>
            <a:r>
              <a:rPr sz="1211" spc="-42">
                <a:latin typeface="Arial MT"/>
                <a:cs typeface="Arial MT"/>
              </a:rPr>
              <a:t>per</a:t>
            </a:r>
            <a:r>
              <a:rPr sz="1211" spc="-36">
                <a:latin typeface="Arial MT"/>
                <a:cs typeface="Arial MT"/>
              </a:rPr>
              <a:t> </a:t>
            </a:r>
            <a:r>
              <a:rPr sz="1211" spc="-54">
                <a:latin typeface="Arial MT"/>
                <a:cs typeface="Arial MT"/>
              </a:rPr>
              <a:t>site,</a:t>
            </a:r>
            <a:r>
              <a:rPr sz="1211" spc="-36">
                <a:latin typeface="Arial MT"/>
                <a:cs typeface="Arial MT"/>
              </a:rPr>
              <a:t> </a:t>
            </a:r>
            <a:r>
              <a:rPr sz="1211" spc="-67">
                <a:latin typeface="Arial MT"/>
                <a:cs typeface="Arial MT"/>
              </a:rPr>
              <a:t>social</a:t>
            </a:r>
            <a:r>
              <a:rPr sz="1211" spc="-30">
                <a:latin typeface="Arial MT"/>
                <a:cs typeface="Arial MT"/>
              </a:rPr>
              <a:t> </a:t>
            </a:r>
            <a:r>
              <a:rPr sz="1211" spc="-67">
                <a:latin typeface="Arial MT"/>
                <a:cs typeface="Arial MT"/>
              </a:rPr>
              <a:t>value</a:t>
            </a:r>
            <a:r>
              <a:rPr sz="1211" spc="-36">
                <a:latin typeface="Arial MT"/>
                <a:cs typeface="Arial MT"/>
              </a:rPr>
              <a:t> </a:t>
            </a:r>
            <a:r>
              <a:rPr sz="1211" spc="-42">
                <a:latin typeface="Arial MT"/>
                <a:cs typeface="Arial MT"/>
              </a:rPr>
              <a:t>per</a:t>
            </a:r>
            <a:r>
              <a:rPr sz="1211" spc="-36">
                <a:latin typeface="Arial MT"/>
                <a:cs typeface="Arial MT"/>
              </a:rPr>
              <a:t> </a:t>
            </a:r>
            <a:r>
              <a:rPr sz="1211" spc="-54">
                <a:latin typeface="Arial MT"/>
                <a:cs typeface="Arial MT"/>
              </a:rPr>
              <a:t>person</a:t>
            </a:r>
            <a:r>
              <a:rPr sz="1211" spc="-36">
                <a:latin typeface="Arial MT"/>
                <a:cs typeface="Arial MT"/>
              </a:rPr>
              <a:t> </a:t>
            </a:r>
            <a:r>
              <a:rPr sz="1211" spc="-61">
                <a:latin typeface="Arial MT"/>
                <a:cs typeface="Arial MT"/>
              </a:rPr>
              <a:t>and</a:t>
            </a:r>
            <a:r>
              <a:rPr sz="1211" spc="-36">
                <a:latin typeface="Arial MT"/>
                <a:cs typeface="Arial MT"/>
              </a:rPr>
              <a:t> </a:t>
            </a:r>
            <a:r>
              <a:rPr sz="1211" spc="-67">
                <a:latin typeface="Arial MT"/>
                <a:cs typeface="Arial MT"/>
              </a:rPr>
              <a:t>social</a:t>
            </a:r>
            <a:r>
              <a:rPr sz="1211" spc="-36">
                <a:latin typeface="Arial MT"/>
                <a:cs typeface="Arial MT"/>
              </a:rPr>
              <a:t> </a:t>
            </a:r>
            <a:r>
              <a:rPr sz="1211" spc="-67">
                <a:latin typeface="Arial MT"/>
                <a:cs typeface="Arial MT"/>
              </a:rPr>
              <a:t>value</a:t>
            </a:r>
            <a:r>
              <a:rPr sz="1211" spc="-30">
                <a:latin typeface="Arial MT"/>
                <a:cs typeface="Arial MT"/>
              </a:rPr>
              <a:t> </a:t>
            </a:r>
            <a:r>
              <a:rPr sz="1211" spc="-54">
                <a:latin typeface="Arial MT"/>
                <a:cs typeface="Arial MT"/>
              </a:rPr>
              <a:t>growth)</a:t>
            </a:r>
            <a:r>
              <a:rPr sz="1211" spc="-36">
                <a:latin typeface="Arial MT"/>
                <a:cs typeface="Arial MT"/>
              </a:rPr>
              <a:t> </a:t>
            </a:r>
            <a:r>
              <a:rPr sz="1211" spc="-67">
                <a:latin typeface="Arial MT"/>
                <a:cs typeface="Arial MT"/>
              </a:rPr>
              <a:t>against</a:t>
            </a:r>
            <a:r>
              <a:rPr sz="1211" spc="-36">
                <a:latin typeface="Arial MT"/>
                <a:cs typeface="Arial MT"/>
              </a:rPr>
              <a:t> </a:t>
            </a:r>
            <a:r>
              <a:rPr sz="1211" spc="-30">
                <a:latin typeface="Arial MT"/>
                <a:cs typeface="Arial MT"/>
              </a:rPr>
              <a:t>the </a:t>
            </a:r>
            <a:r>
              <a:rPr sz="1211" spc="-54">
                <a:latin typeface="Arial MT"/>
                <a:cs typeface="Arial MT"/>
              </a:rPr>
              <a:t>sector</a:t>
            </a:r>
            <a:r>
              <a:rPr sz="1211" spc="-42">
                <a:latin typeface="Arial MT"/>
                <a:cs typeface="Arial MT"/>
              </a:rPr>
              <a:t> </a:t>
            </a:r>
            <a:r>
              <a:rPr sz="1211" spc="-73">
                <a:latin typeface="Arial MT"/>
                <a:cs typeface="Arial MT"/>
              </a:rPr>
              <a:t>benchmarks.</a:t>
            </a:r>
            <a:r>
              <a:rPr sz="1211" spc="-36">
                <a:latin typeface="Arial MT"/>
                <a:cs typeface="Arial MT"/>
              </a:rPr>
              <a:t> </a:t>
            </a:r>
            <a:r>
              <a:rPr sz="1211" spc="-85">
                <a:latin typeface="Arial MT"/>
                <a:cs typeface="Arial MT"/>
              </a:rPr>
              <a:t>For</a:t>
            </a:r>
            <a:r>
              <a:rPr sz="1211" spc="-36">
                <a:latin typeface="Arial MT"/>
                <a:cs typeface="Arial MT"/>
              </a:rPr>
              <a:t> </a:t>
            </a:r>
            <a:r>
              <a:rPr sz="1211" spc="-91">
                <a:latin typeface="Arial MT"/>
                <a:cs typeface="Arial MT"/>
              </a:rPr>
              <a:t>each</a:t>
            </a:r>
            <a:r>
              <a:rPr sz="1211" spc="-36">
                <a:latin typeface="Arial MT"/>
                <a:cs typeface="Arial MT"/>
              </a:rPr>
              <a:t> </a:t>
            </a:r>
            <a:r>
              <a:rPr sz="1211" spc="-121">
                <a:latin typeface="Arial MT"/>
                <a:cs typeface="Arial MT"/>
              </a:rPr>
              <a:t>KPI,</a:t>
            </a:r>
            <a:r>
              <a:rPr sz="1211" spc="-36">
                <a:latin typeface="Arial MT"/>
                <a:cs typeface="Arial MT"/>
              </a:rPr>
              <a:t> </a:t>
            </a:r>
            <a:r>
              <a:rPr sz="1211" spc="-61">
                <a:latin typeface="Arial MT"/>
                <a:cs typeface="Arial MT"/>
              </a:rPr>
              <a:t>you</a:t>
            </a:r>
            <a:r>
              <a:rPr sz="1211" spc="-36">
                <a:latin typeface="Arial MT"/>
                <a:cs typeface="Arial MT"/>
              </a:rPr>
              <a:t> </a:t>
            </a:r>
            <a:r>
              <a:rPr sz="1211" spc="-79">
                <a:latin typeface="Arial MT"/>
                <a:cs typeface="Arial MT"/>
              </a:rPr>
              <a:t>can</a:t>
            </a:r>
            <a:r>
              <a:rPr sz="1211" spc="-36">
                <a:latin typeface="Arial MT"/>
                <a:cs typeface="Arial MT"/>
              </a:rPr>
              <a:t> </a:t>
            </a:r>
            <a:r>
              <a:rPr sz="1211" spc="-103">
                <a:latin typeface="Arial MT"/>
                <a:cs typeface="Arial MT"/>
              </a:rPr>
              <a:t>see</a:t>
            </a:r>
            <a:r>
              <a:rPr sz="1211" spc="-36">
                <a:latin typeface="Arial MT"/>
                <a:cs typeface="Arial MT"/>
              </a:rPr>
              <a:t> the</a:t>
            </a:r>
            <a:r>
              <a:rPr sz="1211" spc="-42">
                <a:latin typeface="Arial MT"/>
                <a:cs typeface="Arial MT"/>
              </a:rPr>
              <a:t> </a:t>
            </a:r>
            <a:r>
              <a:rPr sz="1211" spc="-67">
                <a:latin typeface="Arial MT"/>
                <a:cs typeface="Arial MT"/>
              </a:rPr>
              <a:t>Actual</a:t>
            </a:r>
            <a:r>
              <a:rPr sz="1211" spc="-36">
                <a:latin typeface="Arial MT"/>
                <a:cs typeface="Arial MT"/>
              </a:rPr>
              <a:t> </a:t>
            </a:r>
            <a:r>
              <a:rPr sz="1211" spc="-85">
                <a:latin typeface="Arial MT"/>
                <a:cs typeface="Arial MT"/>
              </a:rPr>
              <a:t>Value,</a:t>
            </a:r>
            <a:r>
              <a:rPr sz="1211" spc="-36">
                <a:latin typeface="Arial MT"/>
                <a:cs typeface="Arial MT"/>
              </a:rPr>
              <a:t> the </a:t>
            </a:r>
            <a:r>
              <a:rPr sz="1211" spc="-61">
                <a:latin typeface="Arial MT"/>
                <a:cs typeface="Arial MT"/>
              </a:rPr>
              <a:t>Index</a:t>
            </a:r>
            <a:r>
              <a:rPr sz="1211" spc="-36">
                <a:latin typeface="Arial MT"/>
                <a:cs typeface="Arial MT"/>
              </a:rPr>
              <a:t> </a:t>
            </a:r>
            <a:r>
              <a:rPr sz="1211" spc="-103">
                <a:latin typeface="Arial MT"/>
                <a:cs typeface="Arial MT"/>
              </a:rPr>
              <a:t>Score</a:t>
            </a:r>
            <a:r>
              <a:rPr sz="1211" spc="-36">
                <a:latin typeface="Arial MT"/>
                <a:cs typeface="Arial MT"/>
              </a:rPr>
              <a:t> </a:t>
            </a:r>
            <a:r>
              <a:rPr sz="1211" spc="-61">
                <a:latin typeface="Arial MT"/>
                <a:cs typeface="Arial MT"/>
              </a:rPr>
              <a:t>and</a:t>
            </a:r>
            <a:r>
              <a:rPr sz="1211" spc="-36">
                <a:latin typeface="Arial MT"/>
                <a:cs typeface="Arial MT"/>
              </a:rPr>
              <a:t> the </a:t>
            </a:r>
            <a:r>
              <a:rPr sz="1211" spc="-79">
                <a:latin typeface="Arial MT"/>
                <a:cs typeface="Arial MT"/>
              </a:rPr>
              <a:t>Sector</a:t>
            </a:r>
            <a:r>
              <a:rPr sz="1211" spc="-42">
                <a:latin typeface="Arial MT"/>
                <a:cs typeface="Arial MT"/>
              </a:rPr>
              <a:t> </a:t>
            </a:r>
            <a:r>
              <a:rPr sz="1211" spc="-73">
                <a:latin typeface="Arial MT"/>
                <a:cs typeface="Arial MT"/>
              </a:rPr>
              <a:t>Graph,</a:t>
            </a:r>
            <a:r>
              <a:rPr sz="1211" spc="-36">
                <a:latin typeface="Arial MT"/>
                <a:cs typeface="Arial MT"/>
              </a:rPr>
              <a:t> </a:t>
            </a:r>
            <a:r>
              <a:rPr sz="1211" spc="-54">
                <a:latin typeface="Arial MT"/>
                <a:cs typeface="Arial MT"/>
              </a:rPr>
              <a:t>which</a:t>
            </a:r>
            <a:r>
              <a:rPr sz="1211" spc="-36">
                <a:latin typeface="Arial MT"/>
                <a:cs typeface="Arial MT"/>
              </a:rPr>
              <a:t> </a:t>
            </a:r>
            <a:r>
              <a:rPr sz="1211" spc="-61">
                <a:latin typeface="Arial MT"/>
                <a:cs typeface="Arial MT"/>
              </a:rPr>
              <a:t>groups</a:t>
            </a:r>
            <a:r>
              <a:rPr sz="1211" spc="-36">
                <a:latin typeface="Arial MT"/>
                <a:cs typeface="Arial MT"/>
              </a:rPr>
              <a:t> </a:t>
            </a:r>
            <a:r>
              <a:rPr sz="1211" spc="-42">
                <a:latin typeface="Arial MT"/>
                <a:cs typeface="Arial MT"/>
              </a:rPr>
              <a:t>all</a:t>
            </a:r>
            <a:r>
              <a:rPr sz="1211" spc="-36">
                <a:latin typeface="Arial MT"/>
                <a:cs typeface="Arial MT"/>
              </a:rPr>
              <a:t> </a:t>
            </a:r>
            <a:r>
              <a:rPr sz="1211" spc="-42">
                <a:latin typeface="Arial MT"/>
                <a:cs typeface="Arial MT"/>
              </a:rPr>
              <a:t>individual</a:t>
            </a:r>
            <a:r>
              <a:rPr sz="1211" spc="-36">
                <a:latin typeface="Arial MT"/>
                <a:cs typeface="Arial MT"/>
              </a:rPr>
              <a:t> </a:t>
            </a:r>
            <a:r>
              <a:rPr sz="1211" spc="-61">
                <a:latin typeface="Arial MT"/>
                <a:cs typeface="Arial MT"/>
              </a:rPr>
              <a:t>sites</a:t>
            </a:r>
            <a:r>
              <a:rPr sz="1211" spc="-36">
                <a:latin typeface="Arial MT"/>
                <a:cs typeface="Arial MT"/>
              </a:rPr>
              <a:t> </a:t>
            </a:r>
            <a:r>
              <a:rPr sz="1211" spc="-24">
                <a:latin typeface="Arial MT"/>
                <a:cs typeface="Arial MT"/>
              </a:rPr>
              <a:t>from </a:t>
            </a:r>
            <a:r>
              <a:rPr sz="1211" spc="-36">
                <a:latin typeface="Arial MT"/>
                <a:cs typeface="Arial MT"/>
              </a:rPr>
              <a:t>the</a:t>
            </a:r>
            <a:r>
              <a:rPr sz="1211" spc="-42">
                <a:latin typeface="Arial MT"/>
                <a:cs typeface="Arial MT"/>
              </a:rPr>
              <a:t> </a:t>
            </a:r>
            <a:r>
              <a:rPr sz="1211" spc="-54">
                <a:latin typeface="Arial MT"/>
                <a:cs typeface="Arial MT"/>
              </a:rPr>
              <a:t>sector</a:t>
            </a:r>
            <a:r>
              <a:rPr sz="1211" spc="-36">
                <a:latin typeface="Arial MT"/>
                <a:cs typeface="Arial MT"/>
              </a:rPr>
              <a:t> </a:t>
            </a:r>
            <a:r>
              <a:rPr sz="1211" spc="-24">
                <a:latin typeface="Arial MT"/>
                <a:cs typeface="Arial MT"/>
              </a:rPr>
              <a:t>into</a:t>
            </a:r>
            <a:r>
              <a:rPr sz="1211" spc="-36">
                <a:latin typeface="Arial MT"/>
                <a:cs typeface="Arial MT"/>
              </a:rPr>
              <a:t> </a:t>
            </a:r>
            <a:r>
              <a:rPr sz="1211" spc="-24">
                <a:latin typeface="Arial MT"/>
                <a:cs typeface="Arial MT"/>
              </a:rPr>
              <a:t>four</a:t>
            </a:r>
            <a:r>
              <a:rPr sz="1211" spc="-36">
                <a:latin typeface="Arial MT"/>
                <a:cs typeface="Arial MT"/>
              </a:rPr>
              <a:t> </a:t>
            </a:r>
            <a:r>
              <a:rPr sz="1211" spc="-42">
                <a:latin typeface="Arial MT"/>
                <a:cs typeface="Arial MT"/>
              </a:rPr>
              <a:t>quartiles</a:t>
            </a:r>
            <a:r>
              <a:rPr sz="1211" spc="-36">
                <a:latin typeface="Arial MT"/>
                <a:cs typeface="Arial MT"/>
              </a:rPr>
              <a:t> </a:t>
            </a:r>
            <a:r>
              <a:rPr sz="1211" spc="-79">
                <a:latin typeface="Arial MT"/>
                <a:cs typeface="Arial MT"/>
              </a:rPr>
              <a:t>based</a:t>
            </a:r>
            <a:r>
              <a:rPr sz="1211" spc="-36">
                <a:latin typeface="Arial MT"/>
                <a:cs typeface="Arial MT"/>
              </a:rPr>
              <a:t> </a:t>
            </a:r>
            <a:r>
              <a:rPr sz="1211" spc="-42">
                <a:latin typeface="Arial MT"/>
                <a:cs typeface="Arial MT"/>
              </a:rPr>
              <a:t>on</a:t>
            </a:r>
            <a:r>
              <a:rPr sz="1211" spc="-36">
                <a:latin typeface="Arial MT"/>
                <a:cs typeface="Arial MT"/>
              </a:rPr>
              <a:t> </a:t>
            </a:r>
            <a:r>
              <a:rPr sz="1211" spc="-24">
                <a:latin typeface="Arial MT"/>
                <a:cs typeface="Arial MT"/>
              </a:rPr>
              <a:t>their</a:t>
            </a:r>
            <a:r>
              <a:rPr sz="1211" spc="-36">
                <a:latin typeface="Arial MT"/>
                <a:cs typeface="Arial MT"/>
              </a:rPr>
              <a:t> </a:t>
            </a:r>
            <a:r>
              <a:rPr sz="1211" spc="-54">
                <a:latin typeface="Arial MT"/>
                <a:cs typeface="Arial MT"/>
              </a:rPr>
              <a:t>performance</a:t>
            </a:r>
            <a:r>
              <a:rPr sz="1211" spc="-36">
                <a:latin typeface="Arial MT"/>
                <a:cs typeface="Arial MT"/>
              </a:rPr>
              <a:t> </a:t>
            </a:r>
            <a:r>
              <a:rPr sz="1211" spc="-24">
                <a:latin typeface="Arial MT"/>
                <a:cs typeface="Arial MT"/>
              </a:rPr>
              <a:t>in</a:t>
            </a:r>
            <a:r>
              <a:rPr sz="1211" spc="-36">
                <a:latin typeface="Arial MT"/>
                <a:cs typeface="Arial MT"/>
              </a:rPr>
              <a:t> the </a:t>
            </a:r>
            <a:r>
              <a:rPr sz="1211" spc="-67">
                <a:latin typeface="Arial MT"/>
                <a:cs typeface="Arial MT"/>
              </a:rPr>
              <a:t>selected</a:t>
            </a:r>
            <a:r>
              <a:rPr sz="1211" spc="-36">
                <a:latin typeface="Arial MT"/>
                <a:cs typeface="Arial MT"/>
              </a:rPr>
              <a:t> </a:t>
            </a:r>
            <a:r>
              <a:rPr sz="1211" spc="-24">
                <a:latin typeface="Arial MT"/>
                <a:cs typeface="Arial MT"/>
              </a:rPr>
              <a:t>KPI.</a:t>
            </a:r>
            <a:endParaRPr sz="1211">
              <a:latin typeface="Arial MT"/>
              <a:cs typeface="Arial MT"/>
            </a:endParaRPr>
          </a:p>
        </p:txBody>
      </p:sp>
      <p:sp>
        <p:nvSpPr>
          <p:cNvPr id="5" name="object 5">
            <a:extLst>
              <a:ext uri="{C183D7F6-B498-43B3-948B-1728B52AA6E4}">
                <adec:decorative xmlns:adec="http://schemas.microsoft.com/office/drawing/2017/decorative" val="1"/>
              </a:ext>
            </a:extLst>
          </p:cNvPr>
          <p:cNvSpPr/>
          <p:nvPr/>
        </p:nvSpPr>
        <p:spPr>
          <a:xfrm>
            <a:off x="1734416" y="2374789"/>
            <a:ext cx="8734723" cy="2008195"/>
          </a:xfrm>
          <a:custGeom>
            <a:avLst/>
            <a:gdLst/>
            <a:ahLst/>
            <a:cxnLst/>
            <a:rect l="l" t="t" r="r" b="b"/>
            <a:pathLst>
              <a:path w="7214234" h="1658620">
                <a:moveTo>
                  <a:pt x="0" y="1594620"/>
                </a:moveTo>
                <a:lnTo>
                  <a:pt x="0" y="63517"/>
                </a:lnTo>
                <a:lnTo>
                  <a:pt x="0" y="59346"/>
                </a:lnTo>
                <a:lnTo>
                  <a:pt x="406" y="55216"/>
                </a:lnTo>
                <a:lnTo>
                  <a:pt x="10704" y="28229"/>
                </a:lnTo>
                <a:lnTo>
                  <a:pt x="13021" y="24761"/>
                </a:lnTo>
                <a:lnTo>
                  <a:pt x="28229" y="10704"/>
                </a:lnTo>
                <a:lnTo>
                  <a:pt x="31696" y="8387"/>
                </a:lnTo>
                <a:lnTo>
                  <a:pt x="59346" y="0"/>
                </a:lnTo>
                <a:lnTo>
                  <a:pt x="63517" y="0"/>
                </a:lnTo>
                <a:lnTo>
                  <a:pt x="7150721" y="0"/>
                </a:lnTo>
                <a:lnTo>
                  <a:pt x="7154891" y="0"/>
                </a:lnTo>
                <a:lnTo>
                  <a:pt x="7159022" y="406"/>
                </a:lnTo>
                <a:lnTo>
                  <a:pt x="7163112" y="1220"/>
                </a:lnTo>
                <a:lnTo>
                  <a:pt x="7167202" y="2034"/>
                </a:lnTo>
                <a:lnTo>
                  <a:pt x="7171174" y="3238"/>
                </a:lnTo>
                <a:lnTo>
                  <a:pt x="7175027" y="4834"/>
                </a:lnTo>
                <a:lnTo>
                  <a:pt x="7178880" y="6430"/>
                </a:lnTo>
                <a:lnTo>
                  <a:pt x="7182540" y="8387"/>
                </a:lnTo>
                <a:lnTo>
                  <a:pt x="7186008" y="10704"/>
                </a:lnTo>
                <a:lnTo>
                  <a:pt x="7189476" y="13021"/>
                </a:lnTo>
                <a:lnTo>
                  <a:pt x="7203532" y="28229"/>
                </a:lnTo>
                <a:lnTo>
                  <a:pt x="7205849" y="31696"/>
                </a:lnTo>
                <a:lnTo>
                  <a:pt x="7214239" y="63517"/>
                </a:lnTo>
                <a:lnTo>
                  <a:pt x="7214239" y="1594620"/>
                </a:lnTo>
                <a:lnTo>
                  <a:pt x="7203533" y="1629909"/>
                </a:lnTo>
                <a:lnTo>
                  <a:pt x="7201216" y="1633376"/>
                </a:lnTo>
                <a:lnTo>
                  <a:pt x="7167202" y="1656104"/>
                </a:lnTo>
                <a:lnTo>
                  <a:pt x="7163112" y="1656917"/>
                </a:lnTo>
                <a:lnTo>
                  <a:pt x="7159022" y="1657731"/>
                </a:lnTo>
                <a:lnTo>
                  <a:pt x="7154891" y="1658138"/>
                </a:lnTo>
                <a:lnTo>
                  <a:pt x="7150721" y="1658138"/>
                </a:lnTo>
                <a:lnTo>
                  <a:pt x="63517" y="1658138"/>
                </a:lnTo>
                <a:lnTo>
                  <a:pt x="24761" y="1645116"/>
                </a:lnTo>
                <a:lnTo>
                  <a:pt x="10704" y="1629909"/>
                </a:lnTo>
                <a:lnTo>
                  <a:pt x="8387" y="1626441"/>
                </a:lnTo>
                <a:lnTo>
                  <a:pt x="1220" y="1607012"/>
                </a:lnTo>
                <a:lnTo>
                  <a:pt x="406" y="1602922"/>
                </a:lnTo>
                <a:lnTo>
                  <a:pt x="0" y="1598791"/>
                </a:lnTo>
                <a:lnTo>
                  <a:pt x="0" y="1594620"/>
                </a:lnTo>
                <a:close/>
              </a:path>
            </a:pathLst>
          </a:custGeom>
          <a:ln w="6686">
            <a:solidFill>
              <a:srgbClr val="0F4E6F"/>
            </a:solidFill>
          </a:ln>
        </p:spPr>
        <p:txBody>
          <a:bodyPr wrap="square" lIns="0" tIns="0" rIns="0" bIns="0" rtlCol="0"/>
          <a:lstStyle/>
          <a:p>
            <a:endParaRPr/>
          </a:p>
        </p:txBody>
      </p:sp>
      <p:sp>
        <p:nvSpPr>
          <p:cNvPr id="6" name="object 6"/>
          <p:cNvSpPr txBox="1"/>
          <p:nvPr/>
        </p:nvSpPr>
        <p:spPr>
          <a:xfrm>
            <a:off x="1945958" y="2621724"/>
            <a:ext cx="1079443"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ACTUAL </a:t>
            </a:r>
            <a:r>
              <a:rPr sz="1090" spc="-12">
                <a:solidFill>
                  <a:srgbClr val="004F73"/>
                </a:solidFill>
                <a:latin typeface="Arial MT"/>
                <a:cs typeface="Arial MT"/>
              </a:rPr>
              <a:t>VALUE</a:t>
            </a:r>
            <a:endParaRPr sz="1090">
              <a:latin typeface="Arial MT"/>
              <a:cs typeface="Arial MT"/>
            </a:endParaRPr>
          </a:p>
        </p:txBody>
      </p:sp>
      <p:sp>
        <p:nvSpPr>
          <p:cNvPr id="7" name="object 7"/>
          <p:cNvSpPr txBox="1"/>
          <p:nvPr/>
        </p:nvSpPr>
        <p:spPr>
          <a:xfrm>
            <a:off x="1814412" y="3072052"/>
            <a:ext cx="1301636" cy="220527"/>
          </a:xfrm>
          <a:prstGeom prst="rect">
            <a:avLst/>
          </a:prstGeom>
        </p:spPr>
        <p:txBody>
          <a:bodyPr vert="horz" wrap="square" lIns="0" tIns="19221" rIns="0" bIns="0" rtlCol="0">
            <a:spAutoFit/>
          </a:bodyPr>
          <a:lstStyle/>
          <a:p>
            <a:pPr marL="15377">
              <a:lnSpc>
                <a:spcPct val="100000"/>
              </a:lnSpc>
              <a:spcBef>
                <a:spcPts val="151"/>
              </a:spcBef>
            </a:pPr>
            <a:r>
              <a:rPr sz="2422" spc="-12">
                <a:solidFill>
                  <a:srgbClr val="3FA720"/>
                </a:solidFill>
                <a:latin typeface="Arial MT"/>
                <a:cs typeface="Arial MT"/>
              </a:rPr>
              <a:t>£141,646</a:t>
            </a:r>
            <a:endParaRPr sz="2422">
              <a:latin typeface="Arial MT"/>
              <a:cs typeface="Arial MT"/>
            </a:endParaRPr>
          </a:p>
        </p:txBody>
      </p:sp>
      <p:sp>
        <p:nvSpPr>
          <p:cNvPr id="8" name="object 8"/>
          <p:cNvSpPr txBox="1"/>
          <p:nvPr/>
        </p:nvSpPr>
        <p:spPr>
          <a:xfrm>
            <a:off x="3344659" y="2621724"/>
            <a:ext cx="1190924"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SV</a:t>
            </a:r>
            <a:r>
              <a:rPr sz="1090" spc="18">
                <a:solidFill>
                  <a:srgbClr val="004F73"/>
                </a:solidFill>
                <a:latin typeface="Arial MT"/>
                <a:cs typeface="Arial MT"/>
              </a:rPr>
              <a:t> </a:t>
            </a:r>
            <a:r>
              <a:rPr sz="1090">
                <a:solidFill>
                  <a:srgbClr val="004F73"/>
                </a:solidFill>
                <a:latin typeface="Arial MT"/>
                <a:cs typeface="Arial MT"/>
              </a:rPr>
              <a:t>INDEX</a:t>
            </a:r>
            <a:r>
              <a:rPr sz="1090" spc="24">
                <a:solidFill>
                  <a:srgbClr val="004F73"/>
                </a:solidFill>
                <a:latin typeface="Arial MT"/>
                <a:cs typeface="Arial MT"/>
              </a:rPr>
              <a:t> </a:t>
            </a:r>
            <a:r>
              <a:rPr sz="1090" spc="-30">
                <a:solidFill>
                  <a:srgbClr val="004F73"/>
                </a:solidFill>
                <a:latin typeface="Arial MT"/>
                <a:cs typeface="Arial MT"/>
              </a:rPr>
              <a:t>SCORE</a:t>
            </a:r>
            <a:endParaRPr sz="1090">
              <a:latin typeface="Arial MT"/>
              <a:cs typeface="Arial MT"/>
            </a:endParaRPr>
          </a:p>
        </p:txBody>
      </p:sp>
      <p:pic>
        <p:nvPicPr>
          <p:cNvPr id="9" name="object 9">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3333220" y="2888835"/>
            <a:ext cx="1173805" cy="1173805"/>
          </a:xfrm>
          <a:prstGeom prst="rect">
            <a:avLst/>
          </a:prstGeom>
        </p:spPr>
      </p:pic>
      <p:sp>
        <p:nvSpPr>
          <p:cNvPr id="10" name="object 10"/>
          <p:cNvSpPr txBox="1"/>
          <p:nvPr/>
        </p:nvSpPr>
        <p:spPr>
          <a:xfrm>
            <a:off x="3773705" y="3292650"/>
            <a:ext cx="292157" cy="175598"/>
          </a:xfrm>
          <a:prstGeom prst="rect">
            <a:avLst/>
          </a:prstGeom>
        </p:spPr>
        <p:txBody>
          <a:bodyPr vert="horz" wrap="square" lIns="0" tIns="13839" rIns="0" bIns="0" rtlCol="0">
            <a:spAutoFit/>
          </a:bodyPr>
          <a:lstStyle/>
          <a:p>
            <a:pPr marL="15377">
              <a:lnSpc>
                <a:spcPct val="100000"/>
              </a:lnSpc>
              <a:spcBef>
                <a:spcPts val="109"/>
              </a:spcBef>
            </a:pPr>
            <a:r>
              <a:rPr sz="1937" spc="-61">
                <a:solidFill>
                  <a:srgbClr val="52A8B9"/>
                </a:solidFill>
                <a:latin typeface="Microsoft JhengHei"/>
                <a:cs typeface="Microsoft JhengHei"/>
              </a:rPr>
              <a:t>92</a:t>
            </a:r>
            <a:endParaRPr sz="1937">
              <a:latin typeface="Microsoft JhengHei"/>
              <a:cs typeface="Microsoft JhengHei"/>
            </a:endParaRPr>
          </a:p>
        </p:txBody>
      </p:sp>
      <p:grpSp>
        <p:nvGrpSpPr>
          <p:cNvPr id="11" name="object 11">
            <a:extLst>
              <a:ext uri="{C183D7F6-B498-43B3-948B-1728B52AA6E4}">
                <adec:decorative xmlns:adec="http://schemas.microsoft.com/office/drawing/2017/decorative" val="1"/>
              </a:ext>
            </a:extLst>
          </p:cNvPr>
          <p:cNvGrpSpPr/>
          <p:nvPr/>
        </p:nvGrpSpPr>
        <p:grpSpPr>
          <a:xfrm>
            <a:off x="3187507" y="2378837"/>
            <a:ext cx="7277783" cy="1942844"/>
            <a:chOff x="1604650" y="1964743"/>
            <a:chExt cx="6010910" cy="1604645"/>
          </a:xfrm>
        </p:grpSpPr>
        <p:sp>
          <p:nvSpPr>
            <p:cNvPr id="12" name="object 12"/>
            <p:cNvSpPr/>
            <p:nvPr/>
          </p:nvSpPr>
          <p:spPr>
            <a:xfrm>
              <a:off x="1604650" y="1964743"/>
              <a:ext cx="6985" cy="1604645"/>
            </a:xfrm>
            <a:custGeom>
              <a:avLst/>
              <a:gdLst/>
              <a:ahLst/>
              <a:cxnLst/>
              <a:rect l="l" t="t" r="r" b="b"/>
              <a:pathLst>
                <a:path w="6984"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sp>
          <p:nvSpPr>
            <p:cNvPr id="13" name="object 13"/>
            <p:cNvSpPr/>
            <p:nvPr/>
          </p:nvSpPr>
          <p:spPr>
            <a:xfrm>
              <a:off x="2808137" y="2098464"/>
              <a:ext cx="4807585" cy="1471295"/>
            </a:xfrm>
            <a:custGeom>
              <a:avLst/>
              <a:gdLst/>
              <a:ahLst/>
              <a:cxnLst/>
              <a:rect l="l" t="t" r="r" b="b"/>
              <a:pathLst>
                <a:path w="4807584" h="1471295">
                  <a:moveTo>
                    <a:pt x="4807264" y="1470929"/>
                  </a:moveTo>
                  <a:lnTo>
                    <a:pt x="0" y="1470929"/>
                  </a:lnTo>
                  <a:lnTo>
                    <a:pt x="0" y="0"/>
                  </a:lnTo>
                  <a:lnTo>
                    <a:pt x="4807264" y="0"/>
                  </a:lnTo>
                  <a:lnTo>
                    <a:pt x="4807264" y="1470929"/>
                  </a:lnTo>
                  <a:close/>
                </a:path>
              </a:pathLst>
            </a:custGeom>
            <a:solidFill>
              <a:srgbClr val="FFFFFF"/>
            </a:solidFill>
          </p:spPr>
          <p:txBody>
            <a:bodyPr wrap="square" lIns="0" tIns="0" rIns="0" bIns="0" rtlCol="0"/>
            <a:lstStyle/>
            <a:p>
              <a:endParaRPr/>
            </a:p>
          </p:txBody>
        </p:sp>
        <p:sp>
          <p:nvSpPr>
            <p:cNvPr id="14" name="object 14"/>
            <p:cNvSpPr/>
            <p:nvPr/>
          </p:nvSpPr>
          <p:spPr>
            <a:xfrm>
              <a:off x="2945201" y="2392649"/>
              <a:ext cx="4606925" cy="461645"/>
            </a:xfrm>
            <a:custGeom>
              <a:avLst/>
              <a:gdLst/>
              <a:ahLst/>
              <a:cxnLst/>
              <a:rect l="l" t="t" r="r" b="b"/>
              <a:pathLst>
                <a:path w="4606925" h="461644">
                  <a:moveTo>
                    <a:pt x="0" y="0"/>
                  </a:moveTo>
                  <a:lnTo>
                    <a:pt x="0" y="461336"/>
                  </a:lnTo>
                </a:path>
                <a:path w="4606925" h="461644">
                  <a:moveTo>
                    <a:pt x="381104" y="0"/>
                  </a:moveTo>
                  <a:lnTo>
                    <a:pt x="381104" y="461336"/>
                  </a:lnTo>
                </a:path>
                <a:path w="4606925" h="461644">
                  <a:moveTo>
                    <a:pt x="762208" y="0"/>
                  </a:moveTo>
                  <a:lnTo>
                    <a:pt x="762208" y="461336"/>
                  </a:lnTo>
                </a:path>
                <a:path w="4606925" h="461644">
                  <a:moveTo>
                    <a:pt x="1149999" y="0"/>
                  </a:moveTo>
                  <a:lnTo>
                    <a:pt x="1149999" y="461336"/>
                  </a:lnTo>
                </a:path>
                <a:path w="4606925" h="461644">
                  <a:moveTo>
                    <a:pt x="1531103" y="0"/>
                  </a:moveTo>
                  <a:lnTo>
                    <a:pt x="1531103" y="461336"/>
                  </a:lnTo>
                </a:path>
                <a:path w="4606925" h="461644">
                  <a:moveTo>
                    <a:pt x="1918894" y="0"/>
                  </a:moveTo>
                  <a:lnTo>
                    <a:pt x="1918894" y="461336"/>
                  </a:lnTo>
                </a:path>
                <a:path w="4606925" h="461644">
                  <a:moveTo>
                    <a:pt x="2299998" y="0"/>
                  </a:moveTo>
                  <a:lnTo>
                    <a:pt x="2299998" y="461336"/>
                  </a:lnTo>
                </a:path>
                <a:path w="4606925" h="461644">
                  <a:moveTo>
                    <a:pt x="2681102" y="0"/>
                  </a:moveTo>
                  <a:lnTo>
                    <a:pt x="2681102" y="461336"/>
                  </a:lnTo>
                </a:path>
                <a:path w="4606925" h="461644">
                  <a:moveTo>
                    <a:pt x="3068893" y="0"/>
                  </a:moveTo>
                  <a:lnTo>
                    <a:pt x="3068893" y="461336"/>
                  </a:lnTo>
                </a:path>
                <a:path w="4606925" h="461644">
                  <a:moveTo>
                    <a:pt x="3449997" y="0"/>
                  </a:moveTo>
                  <a:lnTo>
                    <a:pt x="3449997" y="461336"/>
                  </a:lnTo>
                </a:path>
                <a:path w="4606925" h="461644">
                  <a:moveTo>
                    <a:pt x="3837788" y="0"/>
                  </a:moveTo>
                  <a:lnTo>
                    <a:pt x="3837788" y="461336"/>
                  </a:lnTo>
                </a:path>
                <a:path w="4606925" h="461644">
                  <a:moveTo>
                    <a:pt x="4218892" y="0"/>
                  </a:moveTo>
                  <a:lnTo>
                    <a:pt x="4218892" y="461336"/>
                  </a:lnTo>
                </a:path>
                <a:path w="4606925" h="461644">
                  <a:moveTo>
                    <a:pt x="4606682" y="0"/>
                  </a:moveTo>
                  <a:lnTo>
                    <a:pt x="4606682" y="461336"/>
                  </a:lnTo>
                </a:path>
              </a:pathLst>
            </a:custGeom>
            <a:ln w="6686">
              <a:solidFill>
                <a:srgbClr val="E6E6E6"/>
              </a:solidFill>
            </a:ln>
          </p:spPr>
          <p:txBody>
            <a:bodyPr wrap="square" lIns="0" tIns="0" rIns="0" bIns="0" rtlCol="0"/>
            <a:lstStyle/>
            <a:p>
              <a:endParaRPr/>
            </a:p>
          </p:txBody>
        </p:sp>
        <p:sp>
          <p:nvSpPr>
            <p:cNvPr id="15" name="object 15"/>
            <p:cNvSpPr/>
            <p:nvPr/>
          </p:nvSpPr>
          <p:spPr>
            <a:xfrm>
              <a:off x="2874998" y="2392649"/>
              <a:ext cx="70485" cy="461645"/>
            </a:xfrm>
            <a:custGeom>
              <a:avLst/>
              <a:gdLst/>
              <a:ahLst/>
              <a:cxnLst/>
              <a:rect l="l" t="t" r="r" b="b"/>
              <a:pathLst>
                <a:path w="70485" h="461644">
                  <a:moveTo>
                    <a:pt x="66860" y="230668"/>
                  </a:moveTo>
                  <a:lnTo>
                    <a:pt x="0" y="230668"/>
                  </a:lnTo>
                </a:path>
                <a:path w="70485" h="461644">
                  <a:moveTo>
                    <a:pt x="70203" y="0"/>
                  </a:moveTo>
                  <a:lnTo>
                    <a:pt x="70203" y="461336"/>
                  </a:lnTo>
                </a:path>
              </a:pathLst>
            </a:custGeom>
            <a:ln w="6686">
              <a:solidFill>
                <a:srgbClr val="333333"/>
              </a:solidFill>
            </a:ln>
          </p:spPr>
          <p:txBody>
            <a:bodyPr wrap="square" lIns="0" tIns="0" rIns="0" bIns="0" rtlCol="0"/>
            <a:lstStyle/>
            <a:p>
              <a:endParaRPr/>
            </a:p>
          </p:txBody>
        </p:sp>
        <p:sp>
          <p:nvSpPr>
            <p:cNvPr id="16" name="object 16"/>
            <p:cNvSpPr/>
            <p:nvPr/>
          </p:nvSpPr>
          <p:spPr>
            <a:xfrm>
              <a:off x="4024985" y="2392654"/>
              <a:ext cx="13970" cy="441325"/>
            </a:xfrm>
            <a:custGeom>
              <a:avLst/>
              <a:gdLst/>
              <a:ahLst/>
              <a:cxnLst/>
              <a:rect l="l" t="t" r="r" b="b"/>
              <a:pathLst>
                <a:path w="13970" h="441325">
                  <a:moveTo>
                    <a:pt x="13373" y="427913"/>
                  </a:moveTo>
                  <a:lnTo>
                    <a:pt x="0" y="427913"/>
                  </a:lnTo>
                  <a:lnTo>
                    <a:pt x="0" y="441286"/>
                  </a:lnTo>
                  <a:lnTo>
                    <a:pt x="13373" y="441286"/>
                  </a:lnTo>
                  <a:lnTo>
                    <a:pt x="13373" y="427913"/>
                  </a:lnTo>
                  <a:close/>
                </a:path>
                <a:path w="13970" h="441325">
                  <a:moveTo>
                    <a:pt x="13373" y="374421"/>
                  </a:moveTo>
                  <a:lnTo>
                    <a:pt x="0" y="374421"/>
                  </a:lnTo>
                  <a:lnTo>
                    <a:pt x="0" y="387794"/>
                  </a:lnTo>
                  <a:lnTo>
                    <a:pt x="13373" y="387794"/>
                  </a:lnTo>
                  <a:lnTo>
                    <a:pt x="13373" y="374421"/>
                  </a:lnTo>
                  <a:close/>
                </a:path>
                <a:path w="13970" h="441325">
                  <a:moveTo>
                    <a:pt x="13373" y="320929"/>
                  </a:moveTo>
                  <a:lnTo>
                    <a:pt x="0" y="320929"/>
                  </a:lnTo>
                  <a:lnTo>
                    <a:pt x="0" y="334302"/>
                  </a:lnTo>
                  <a:lnTo>
                    <a:pt x="13373" y="334302"/>
                  </a:lnTo>
                  <a:lnTo>
                    <a:pt x="13373" y="320929"/>
                  </a:lnTo>
                  <a:close/>
                </a:path>
                <a:path w="13970" h="441325">
                  <a:moveTo>
                    <a:pt x="13373" y="267449"/>
                  </a:moveTo>
                  <a:lnTo>
                    <a:pt x="0" y="267449"/>
                  </a:lnTo>
                  <a:lnTo>
                    <a:pt x="0" y="280809"/>
                  </a:lnTo>
                  <a:lnTo>
                    <a:pt x="13373" y="280809"/>
                  </a:lnTo>
                  <a:lnTo>
                    <a:pt x="13373" y="267449"/>
                  </a:lnTo>
                  <a:close/>
                </a:path>
                <a:path w="13970" h="441325">
                  <a:moveTo>
                    <a:pt x="13373" y="213956"/>
                  </a:moveTo>
                  <a:lnTo>
                    <a:pt x="0" y="213956"/>
                  </a:lnTo>
                  <a:lnTo>
                    <a:pt x="0" y="227330"/>
                  </a:lnTo>
                  <a:lnTo>
                    <a:pt x="13373" y="227330"/>
                  </a:lnTo>
                  <a:lnTo>
                    <a:pt x="13373" y="213956"/>
                  </a:lnTo>
                  <a:close/>
                </a:path>
                <a:path w="13970" h="441325">
                  <a:moveTo>
                    <a:pt x="13373" y="160464"/>
                  </a:moveTo>
                  <a:lnTo>
                    <a:pt x="0" y="160464"/>
                  </a:lnTo>
                  <a:lnTo>
                    <a:pt x="0" y="173837"/>
                  </a:lnTo>
                  <a:lnTo>
                    <a:pt x="13373" y="173837"/>
                  </a:lnTo>
                  <a:lnTo>
                    <a:pt x="13373" y="160464"/>
                  </a:lnTo>
                  <a:close/>
                </a:path>
                <a:path w="13970" h="441325">
                  <a:moveTo>
                    <a:pt x="13373" y="106984"/>
                  </a:moveTo>
                  <a:lnTo>
                    <a:pt x="0" y="106984"/>
                  </a:lnTo>
                  <a:lnTo>
                    <a:pt x="0" y="120345"/>
                  </a:lnTo>
                  <a:lnTo>
                    <a:pt x="13373" y="120345"/>
                  </a:lnTo>
                  <a:lnTo>
                    <a:pt x="13373" y="106984"/>
                  </a:lnTo>
                  <a:close/>
                </a:path>
                <a:path w="13970" h="441325">
                  <a:moveTo>
                    <a:pt x="13373" y="53492"/>
                  </a:moveTo>
                  <a:lnTo>
                    <a:pt x="0" y="53492"/>
                  </a:lnTo>
                  <a:lnTo>
                    <a:pt x="0" y="66865"/>
                  </a:lnTo>
                  <a:lnTo>
                    <a:pt x="13373" y="66865"/>
                  </a:lnTo>
                  <a:lnTo>
                    <a:pt x="13373" y="53492"/>
                  </a:lnTo>
                  <a:close/>
                </a:path>
                <a:path w="13970" h="441325">
                  <a:moveTo>
                    <a:pt x="13373" y="0"/>
                  </a:moveTo>
                  <a:lnTo>
                    <a:pt x="0" y="0"/>
                  </a:lnTo>
                  <a:lnTo>
                    <a:pt x="0" y="13373"/>
                  </a:lnTo>
                  <a:lnTo>
                    <a:pt x="13373" y="13373"/>
                  </a:lnTo>
                  <a:lnTo>
                    <a:pt x="13373" y="0"/>
                  </a:lnTo>
                  <a:close/>
                </a:path>
              </a:pathLst>
            </a:custGeom>
            <a:solidFill>
              <a:srgbClr val="0000FF"/>
            </a:solidFill>
          </p:spPr>
          <p:txBody>
            <a:bodyPr wrap="square" lIns="0" tIns="0" rIns="0" bIns="0" rtlCol="0"/>
            <a:lstStyle/>
            <a:p>
              <a:endParaRPr/>
            </a:p>
          </p:txBody>
        </p:sp>
        <p:sp>
          <p:nvSpPr>
            <p:cNvPr id="17" name="object 17"/>
            <p:cNvSpPr/>
            <p:nvPr/>
          </p:nvSpPr>
          <p:spPr>
            <a:xfrm>
              <a:off x="3266131" y="2509655"/>
              <a:ext cx="4032250" cy="227329"/>
            </a:xfrm>
            <a:custGeom>
              <a:avLst/>
              <a:gdLst/>
              <a:ahLst/>
              <a:cxnLst/>
              <a:rect l="l" t="t" r="r" b="b"/>
              <a:pathLst>
                <a:path w="4032250" h="227330">
                  <a:moveTo>
                    <a:pt x="0" y="0"/>
                  </a:moveTo>
                  <a:lnTo>
                    <a:pt x="0" y="227325"/>
                  </a:lnTo>
                  <a:lnTo>
                    <a:pt x="4014284" y="227325"/>
                  </a:lnTo>
                  <a:lnTo>
                    <a:pt x="4031683" y="209927"/>
                  </a:lnTo>
                  <a:lnTo>
                    <a:pt x="4031683" y="207267"/>
                  </a:lnTo>
                  <a:lnTo>
                    <a:pt x="4031683" y="17398"/>
                  </a:lnTo>
                  <a:lnTo>
                    <a:pt x="4014285" y="0"/>
                  </a:lnTo>
                  <a:lnTo>
                    <a:pt x="0" y="0"/>
                  </a:lnTo>
                  <a:close/>
                </a:path>
              </a:pathLst>
            </a:custGeom>
            <a:solidFill>
              <a:srgbClr val="53BC48"/>
            </a:solidFill>
          </p:spPr>
          <p:txBody>
            <a:bodyPr wrap="square" lIns="0" tIns="0" rIns="0" bIns="0" rtlCol="0"/>
            <a:lstStyle/>
            <a:p>
              <a:endParaRPr/>
            </a:p>
          </p:txBody>
        </p:sp>
        <p:sp>
          <p:nvSpPr>
            <p:cNvPr id="18" name="object 18"/>
            <p:cNvSpPr/>
            <p:nvPr/>
          </p:nvSpPr>
          <p:spPr>
            <a:xfrm>
              <a:off x="3266131" y="2509655"/>
              <a:ext cx="4032250" cy="227329"/>
            </a:xfrm>
            <a:custGeom>
              <a:avLst/>
              <a:gdLst/>
              <a:ahLst/>
              <a:cxnLst/>
              <a:rect l="l" t="t" r="r" b="b"/>
              <a:pathLst>
                <a:path w="4032250" h="227330">
                  <a:moveTo>
                    <a:pt x="4031683" y="207267"/>
                  </a:moveTo>
                  <a:lnTo>
                    <a:pt x="4031683" y="20058"/>
                  </a:lnTo>
                  <a:lnTo>
                    <a:pt x="4031683" y="17398"/>
                  </a:lnTo>
                  <a:lnTo>
                    <a:pt x="4031174" y="14839"/>
                  </a:lnTo>
                  <a:lnTo>
                    <a:pt x="4011625" y="0"/>
                  </a:lnTo>
                  <a:lnTo>
                    <a:pt x="0" y="0"/>
                  </a:lnTo>
                  <a:lnTo>
                    <a:pt x="0" y="227325"/>
                  </a:lnTo>
                  <a:lnTo>
                    <a:pt x="4011625" y="227325"/>
                  </a:lnTo>
                  <a:lnTo>
                    <a:pt x="4014284" y="227325"/>
                  </a:lnTo>
                  <a:lnTo>
                    <a:pt x="4016843" y="226816"/>
                  </a:lnTo>
                  <a:lnTo>
                    <a:pt x="4019301" y="225798"/>
                  </a:lnTo>
                  <a:lnTo>
                    <a:pt x="4021758" y="224780"/>
                  </a:lnTo>
                  <a:lnTo>
                    <a:pt x="4023927" y="223331"/>
                  </a:lnTo>
                  <a:lnTo>
                    <a:pt x="4025808" y="221450"/>
                  </a:lnTo>
                  <a:lnTo>
                    <a:pt x="4027689" y="219569"/>
                  </a:lnTo>
                  <a:lnTo>
                    <a:pt x="4029138" y="217400"/>
                  </a:lnTo>
                  <a:lnTo>
                    <a:pt x="4030156" y="214943"/>
                  </a:lnTo>
                  <a:lnTo>
                    <a:pt x="4031174" y="212485"/>
                  </a:lnTo>
                  <a:lnTo>
                    <a:pt x="4031683" y="209927"/>
                  </a:lnTo>
                  <a:lnTo>
                    <a:pt x="4031683" y="207267"/>
                  </a:lnTo>
                  <a:close/>
                </a:path>
              </a:pathLst>
            </a:custGeom>
            <a:ln w="6686">
              <a:solidFill>
                <a:srgbClr val="FFFFFF"/>
              </a:solidFill>
            </a:ln>
          </p:spPr>
          <p:txBody>
            <a:bodyPr wrap="square" lIns="0" tIns="0" rIns="0" bIns="0" rtlCol="0"/>
            <a:lstStyle/>
            <a:p>
              <a:endParaRPr/>
            </a:p>
          </p:txBody>
        </p:sp>
        <p:pic>
          <p:nvPicPr>
            <p:cNvPr id="19" name="object 19"/>
            <p:cNvPicPr/>
            <p:nvPr/>
          </p:nvPicPr>
          <p:blipFill>
            <a:blip r:embed="rId4" cstate="email">
              <a:extLst>
                <a:ext uri="{28A0092B-C50C-407E-A947-70E740481C1C}">
                  <a14:useLocalDpi xmlns:a14="http://schemas.microsoft.com/office/drawing/2010/main"/>
                </a:ext>
              </a:extLst>
            </a:blip>
            <a:stretch>
              <a:fillRect/>
            </a:stretch>
          </p:blipFill>
          <p:spPr>
            <a:xfrm>
              <a:off x="2945201" y="2506312"/>
              <a:ext cx="324272" cy="234011"/>
            </a:xfrm>
            <a:prstGeom prst="rect">
              <a:avLst/>
            </a:prstGeom>
          </p:spPr>
        </p:pic>
      </p:grpSp>
      <p:sp>
        <p:nvSpPr>
          <p:cNvPr id="20" name="object 20"/>
          <p:cNvSpPr txBox="1"/>
          <p:nvPr/>
        </p:nvSpPr>
        <p:spPr>
          <a:xfrm>
            <a:off x="6122949" y="2482761"/>
            <a:ext cx="2887741" cy="266865"/>
          </a:xfrm>
          <a:prstGeom prst="rect">
            <a:avLst/>
          </a:prstGeom>
        </p:spPr>
        <p:txBody>
          <a:bodyPr vert="horz" wrap="square" lIns="0" tIns="97642" rIns="0" bIns="0" rtlCol="0">
            <a:spAutoFit/>
          </a:bodyPr>
          <a:lstStyle/>
          <a:p>
            <a:pPr>
              <a:lnSpc>
                <a:spcPct val="100000"/>
              </a:lnSpc>
              <a:spcBef>
                <a:spcPts val="769"/>
              </a:spcBef>
            </a:pPr>
            <a:r>
              <a:rPr sz="1090">
                <a:solidFill>
                  <a:srgbClr val="293140"/>
                </a:solidFill>
                <a:latin typeface="Arial MT"/>
                <a:cs typeface="Arial MT"/>
              </a:rPr>
              <a:t>SOCIAL</a:t>
            </a:r>
            <a:r>
              <a:rPr sz="1090" spc="-12">
                <a:solidFill>
                  <a:srgbClr val="293140"/>
                </a:solidFill>
                <a:latin typeface="Arial MT"/>
                <a:cs typeface="Arial MT"/>
              </a:rPr>
              <a:t> </a:t>
            </a:r>
            <a:r>
              <a:rPr sz="1090">
                <a:solidFill>
                  <a:srgbClr val="293140"/>
                </a:solidFill>
                <a:latin typeface="Arial MT"/>
                <a:cs typeface="Arial MT"/>
              </a:rPr>
              <a:t>VALUE</a:t>
            </a:r>
            <a:r>
              <a:rPr sz="1090" spc="-12">
                <a:solidFill>
                  <a:srgbClr val="293140"/>
                </a:solidFill>
                <a:latin typeface="Arial MT"/>
                <a:cs typeface="Arial MT"/>
              </a:rPr>
              <a:t> </a:t>
            </a:r>
            <a:r>
              <a:rPr sz="1090">
                <a:solidFill>
                  <a:srgbClr val="293140"/>
                </a:solidFill>
                <a:latin typeface="Arial MT"/>
                <a:cs typeface="Arial MT"/>
              </a:rPr>
              <a:t>PER</a:t>
            </a:r>
            <a:r>
              <a:rPr sz="1090" spc="-6">
                <a:solidFill>
                  <a:srgbClr val="293140"/>
                </a:solidFill>
                <a:latin typeface="Arial MT"/>
                <a:cs typeface="Arial MT"/>
              </a:rPr>
              <a:t> </a:t>
            </a:r>
            <a:r>
              <a:rPr sz="1090" spc="-24">
                <a:solidFill>
                  <a:srgbClr val="293140"/>
                </a:solidFill>
                <a:latin typeface="Arial MT"/>
                <a:cs typeface="Arial MT"/>
              </a:rPr>
              <a:t>SITE</a:t>
            </a:r>
            <a:r>
              <a:rPr sz="1090" spc="-12">
                <a:solidFill>
                  <a:srgbClr val="293140"/>
                </a:solidFill>
                <a:latin typeface="Arial MT"/>
                <a:cs typeface="Arial MT"/>
              </a:rPr>
              <a:t> </a:t>
            </a:r>
            <a:r>
              <a:rPr sz="1090" spc="-36">
                <a:solidFill>
                  <a:srgbClr val="293140"/>
                </a:solidFill>
                <a:latin typeface="Arial MT"/>
                <a:cs typeface="Arial MT"/>
              </a:rPr>
              <a:t>(SECTOR</a:t>
            </a:r>
            <a:r>
              <a:rPr sz="1090" spc="-6">
                <a:solidFill>
                  <a:srgbClr val="293140"/>
                </a:solidFill>
                <a:latin typeface="Arial MT"/>
                <a:cs typeface="Arial MT"/>
              </a:rPr>
              <a:t> </a:t>
            </a:r>
            <a:r>
              <a:rPr sz="1090" spc="-12">
                <a:solidFill>
                  <a:srgbClr val="293140"/>
                </a:solidFill>
                <a:latin typeface="Arial MT"/>
                <a:cs typeface="Arial MT"/>
              </a:rPr>
              <a:t>GRAPH)</a:t>
            </a:r>
            <a:endParaRPr sz="1090">
              <a:latin typeface="Arial MT"/>
              <a:cs typeface="Arial MT"/>
            </a:endParaRPr>
          </a:p>
          <a:p>
            <a:pPr marL="35366">
              <a:lnSpc>
                <a:spcPct val="100000"/>
              </a:lnSpc>
              <a:spcBef>
                <a:spcPts val="593"/>
              </a:spcBef>
            </a:pPr>
            <a:r>
              <a:rPr sz="908" i="1">
                <a:solidFill>
                  <a:srgbClr val="293140"/>
                </a:solidFill>
                <a:latin typeface="Arial"/>
                <a:cs typeface="Arial"/>
              </a:rPr>
              <a:t>Filter:</a:t>
            </a:r>
            <a:r>
              <a:rPr sz="908" i="1" spc="170">
                <a:solidFill>
                  <a:srgbClr val="293140"/>
                </a:solidFill>
                <a:latin typeface="Arial"/>
                <a:cs typeface="Arial"/>
              </a:rPr>
              <a:t> </a:t>
            </a:r>
            <a:r>
              <a:rPr sz="908" i="1" spc="-12">
                <a:solidFill>
                  <a:srgbClr val="293140"/>
                </a:solidFill>
                <a:latin typeface="Arial"/>
                <a:cs typeface="Arial"/>
              </a:rPr>
              <a:t>£141,646</a:t>
            </a:r>
            <a:endParaRPr sz="908">
              <a:latin typeface="Arial"/>
              <a:cs typeface="Arial"/>
            </a:endParaRPr>
          </a:p>
        </p:txBody>
      </p:sp>
      <p:sp>
        <p:nvSpPr>
          <p:cNvPr id="21" name="object 21">
            <a:extLst>
              <a:ext uri="{C183D7F6-B498-43B3-948B-1728B52AA6E4}">
                <adec:decorative xmlns:adec="http://schemas.microsoft.com/office/drawing/2017/decorative" val="1"/>
              </a:ext>
            </a:extLst>
          </p:cNvPr>
          <p:cNvSpPr txBox="1"/>
          <p:nvPr/>
        </p:nvSpPr>
        <p:spPr>
          <a:xfrm>
            <a:off x="5632259" y="3989604"/>
            <a:ext cx="857250"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Bottom</a:t>
            </a:r>
            <a:r>
              <a:rPr sz="908" spc="127">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grpSp>
        <p:nvGrpSpPr>
          <p:cNvPr id="22" name="object 22">
            <a:extLst>
              <a:ext uri="{C183D7F6-B498-43B3-948B-1728B52AA6E4}">
                <adec:decorative xmlns:adec="http://schemas.microsoft.com/office/drawing/2017/decorative" val="1"/>
              </a:ext>
            </a:extLst>
          </p:cNvPr>
          <p:cNvGrpSpPr/>
          <p:nvPr/>
        </p:nvGrpSpPr>
        <p:grpSpPr>
          <a:xfrm>
            <a:off x="4636548" y="2378837"/>
            <a:ext cx="4325461" cy="1942844"/>
            <a:chOff x="2801451" y="1964743"/>
            <a:chExt cx="3572510" cy="1604645"/>
          </a:xfrm>
        </p:grpSpPr>
        <p:pic>
          <p:nvPicPr>
            <p:cNvPr id="23" name="object 23"/>
            <p:cNvPicPr/>
            <p:nvPr/>
          </p:nvPicPr>
          <p:blipFill>
            <a:blip r:embed="rId5" cstate="email">
              <a:extLst>
                <a:ext uri="{28A0092B-C50C-407E-A947-70E740481C1C}">
                  <a14:useLocalDpi xmlns:a14="http://schemas.microsoft.com/office/drawing/2010/main"/>
                </a:ext>
              </a:extLst>
            </a:blip>
            <a:stretch>
              <a:fillRect/>
            </a:stretch>
          </p:blipFill>
          <p:spPr>
            <a:xfrm>
              <a:off x="3496799" y="3328695"/>
              <a:ext cx="80232" cy="80232"/>
            </a:xfrm>
            <a:prstGeom prst="rect">
              <a:avLst/>
            </a:prstGeom>
          </p:spPr>
        </p:pic>
        <p:pic>
          <p:nvPicPr>
            <p:cNvPr id="24" name="object 24"/>
            <p:cNvPicPr/>
            <p:nvPr/>
          </p:nvPicPr>
          <p:blipFill>
            <a:blip r:embed="rId6" cstate="email">
              <a:extLst>
                <a:ext uri="{28A0092B-C50C-407E-A947-70E740481C1C}">
                  <a14:useLocalDpi xmlns:a14="http://schemas.microsoft.com/office/drawing/2010/main"/>
                </a:ext>
              </a:extLst>
            </a:blip>
            <a:stretch>
              <a:fillRect/>
            </a:stretch>
          </p:blipFill>
          <p:spPr>
            <a:xfrm>
              <a:off x="4467843" y="3328695"/>
              <a:ext cx="80232" cy="80232"/>
            </a:xfrm>
            <a:prstGeom prst="rect">
              <a:avLst/>
            </a:prstGeom>
          </p:spPr>
        </p:pic>
        <p:pic>
          <p:nvPicPr>
            <p:cNvPr id="25" name="object 25"/>
            <p:cNvPicPr/>
            <p:nvPr/>
          </p:nvPicPr>
          <p:blipFill>
            <a:blip r:embed="rId7" cstate="email">
              <a:extLst>
                <a:ext uri="{28A0092B-C50C-407E-A947-70E740481C1C}">
                  <a14:useLocalDpi xmlns:a14="http://schemas.microsoft.com/office/drawing/2010/main"/>
                </a:ext>
              </a:extLst>
            </a:blip>
            <a:stretch>
              <a:fillRect/>
            </a:stretch>
          </p:blipFill>
          <p:spPr>
            <a:xfrm>
              <a:off x="5430842" y="3328695"/>
              <a:ext cx="80232" cy="80232"/>
            </a:xfrm>
            <a:prstGeom prst="rect">
              <a:avLst/>
            </a:prstGeom>
          </p:spPr>
        </p:pic>
        <p:pic>
          <p:nvPicPr>
            <p:cNvPr id="26" name="object 26"/>
            <p:cNvPicPr/>
            <p:nvPr/>
          </p:nvPicPr>
          <p:blipFill>
            <a:blip r:embed="rId8" cstate="email">
              <a:extLst>
                <a:ext uri="{28A0092B-C50C-407E-A947-70E740481C1C}">
                  <a14:useLocalDpi xmlns:a14="http://schemas.microsoft.com/office/drawing/2010/main"/>
                </a:ext>
              </a:extLst>
            </a:blip>
            <a:stretch>
              <a:fillRect/>
            </a:stretch>
          </p:blipFill>
          <p:spPr>
            <a:xfrm>
              <a:off x="6293133" y="3328695"/>
              <a:ext cx="80232" cy="80232"/>
            </a:xfrm>
            <a:prstGeom prst="rect">
              <a:avLst/>
            </a:prstGeom>
          </p:spPr>
        </p:pic>
        <p:sp>
          <p:nvSpPr>
            <p:cNvPr id="27" name="object 27"/>
            <p:cNvSpPr/>
            <p:nvPr/>
          </p:nvSpPr>
          <p:spPr>
            <a:xfrm>
              <a:off x="2801451" y="1964743"/>
              <a:ext cx="6985" cy="1604645"/>
            </a:xfrm>
            <a:custGeom>
              <a:avLst/>
              <a:gdLst/>
              <a:ahLst/>
              <a:cxnLst/>
              <a:rect l="l" t="t" r="r" b="b"/>
              <a:pathLst>
                <a:path w="6985"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grpSp>
      <p:sp>
        <p:nvSpPr>
          <p:cNvPr id="28" name="object 28">
            <a:extLst>
              <a:ext uri="{C183D7F6-B498-43B3-948B-1728B52AA6E4}">
                <adec:decorative xmlns:adec="http://schemas.microsoft.com/office/drawing/2017/decorative" val="1"/>
              </a:ext>
            </a:extLst>
          </p:cNvPr>
          <p:cNvSpPr txBox="1"/>
          <p:nvPr/>
        </p:nvSpPr>
        <p:spPr>
          <a:xfrm>
            <a:off x="6807961" y="3989604"/>
            <a:ext cx="847255" cy="86471"/>
          </a:xfrm>
          <a:prstGeom prst="rect">
            <a:avLst/>
          </a:prstGeom>
        </p:spPr>
        <p:txBody>
          <a:bodyPr vert="horz" wrap="square" lIns="0" tIns="13839" rIns="0" bIns="0" rtlCol="0">
            <a:spAutoFit/>
          </a:bodyPr>
          <a:lstStyle/>
          <a:p>
            <a:pPr>
              <a:lnSpc>
                <a:spcPct val="100000"/>
              </a:lnSpc>
              <a:spcBef>
                <a:spcPts val="109"/>
              </a:spcBef>
            </a:pPr>
            <a:r>
              <a:rPr sz="908">
                <a:solidFill>
                  <a:srgbClr val="333333"/>
                </a:solidFill>
                <a:latin typeface="Arial MT"/>
                <a:cs typeface="Arial MT"/>
              </a:rPr>
              <a:t>Second</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38" name="object 38">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4</a:t>
            </a:r>
          </a:p>
        </p:txBody>
      </p:sp>
      <p:sp>
        <p:nvSpPr>
          <p:cNvPr id="29" name="object 29">
            <a:extLst>
              <a:ext uri="{C183D7F6-B498-43B3-948B-1728B52AA6E4}">
                <adec:decorative xmlns:adec="http://schemas.microsoft.com/office/drawing/2017/decorative" val="1"/>
              </a:ext>
            </a:extLst>
          </p:cNvPr>
          <p:cNvSpPr txBox="1"/>
          <p:nvPr/>
        </p:nvSpPr>
        <p:spPr>
          <a:xfrm>
            <a:off x="7973925" y="3989604"/>
            <a:ext cx="725779" cy="86471"/>
          </a:xfrm>
          <a:prstGeom prst="rect">
            <a:avLst/>
          </a:prstGeom>
        </p:spPr>
        <p:txBody>
          <a:bodyPr vert="horz" wrap="square" lIns="0" tIns="13839" rIns="0" bIns="0" rtlCol="0">
            <a:spAutoFit/>
          </a:bodyPr>
          <a:lstStyle/>
          <a:p>
            <a:pPr>
              <a:lnSpc>
                <a:spcPct val="100000"/>
              </a:lnSpc>
              <a:spcBef>
                <a:spcPts val="109"/>
              </a:spcBef>
            </a:pPr>
            <a:r>
              <a:rPr sz="908">
                <a:solidFill>
                  <a:srgbClr val="333333"/>
                </a:solidFill>
                <a:latin typeface="Arial MT"/>
                <a:cs typeface="Arial MT"/>
              </a:rPr>
              <a:t>Third</a:t>
            </a:r>
            <a:r>
              <a:rPr sz="908" spc="6">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30" name="object 30">
            <a:extLst>
              <a:ext uri="{C183D7F6-B498-43B3-948B-1728B52AA6E4}">
                <adec:decorative xmlns:adec="http://schemas.microsoft.com/office/drawing/2017/decorative" val="1"/>
              </a:ext>
            </a:extLst>
          </p:cNvPr>
          <p:cNvSpPr txBox="1"/>
          <p:nvPr/>
        </p:nvSpPr>
        <p:spPr>
          <a:xfrm>
            <a:off x="9017954" y="3989604"/>
            <a:ext cx="645052" cy="86471"/>
          </a:xfrm>
          <a:prstGeom prst="rect">
            <a:avLst/>
          </a:prstGeom>
        </p:spPr>
        <p:txBody>
          <a:bodyPr vert="horz" wrap="square" lIns="0" tIns="13839" rIns="0" bIns="0" rtlCol="0">
            <a:spAutoFit/>
          </a:bodyPr>
          <a:lstStyle/>
          <a:p>
            <a:pPr>
              <a:lnSpc>
                <a:spcPct val="100000"/>
              </a:lnSpc>
              <a:spcBef>
                <a:spcPts val="109"/>
              </a:spcBef>
            </a:pPr>
            <a:r>
              <a:rPr sz="908" spc="-24">
                <a:solidFill>
                  <a:srgbClr val="333333"/>
                </a:solidFill>
                <a:latin typeface="Arial MT"/>
                <a:cs typeface="Arial MT"/>
              </a:rPr>
              <a:t>Top</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sp>
        <p:nvSpPr>
          <p:cNvPr id="31" name="object 31">
            <a:extLst>
              <a:ext uri="{C183D7F6-B498-43B3-948B-1728B52AA6E4}">
                <adec:decorative xmlns:adec="http://schemas.microsoft.com/office/drawing/2017/decorative" val="1"/>
              </a:ext>
            </a:extLst>
          </p:cNvPr>
          <p:cNvSpPr txBox="1"/>
          <p:nvPr/>
        </p:nvSpPr>
        <p:spPr>
          <a:xfrm>
            <a:off x="4772259" y="3544367"/>
            <a:ext cx="84572" cy="86471"/>
          </a:xfrm>
          <a:prstGeom prst="rect">
            <a:avLst/>
          </a:prstGeom>
        </p:spPr>
        <p:txBody>
          <a:bodyPr vert="horz" wrap="square" lIns="0" tIns="13839" rIns="0" bIns="0" rtlCol="0">
            <a:spAutoFit/>
          </a:bodyPr>
          <a:lstStyle/>
          <a:p>
            <a:pPr>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32" name="object 32">
            <a:extLst>
              <a:ext uri="{C183D7F6-B498-43B3-948B-1728B52AA6E4}">
                <adec:decorative xmlns:adec="http://schemas.microsoft.com/office/drawing/2017/decorative" val="1"/>
              </a:ext>
            </a:extLst>
          </p:cNvPr>
          <p:cNvSpPr txBox="1"/>
          <p:nvPr/>
        </p:nvSpPr>
        <p:spPr>
          <a:xfrm>
            <a:off x="5175957" y="3544367"/>
            <a:ext cx="2095842" cy="86471"/>
          </a:xfrm>
          <a:prstGeom prst="rect">
            <a:avLst/>
          </a:prstGeom>
        </p:spPr>
        <p:txBody>
          <a:bodyPr vert="horz" wrap="square" lIns="0" tIns="13839" rIns="0" bIns="0" rtlCol="0">
            <a:spAutoFit/>
          </a:bodyPr>
          <a:lstStyle/>
          <a:p>
            <a:pPr>
              <a:lnSpc>
                <a:spcPct val="100000"/>
              </a:lnSpc>
              <a:spcBef>
                <a:spcPts val="109"/>
              </a:spcBef>
              <a:tabLst>
                <a:tab pos="440556" algn="l"/>
                <a:tab pos="910328" algn="l"/>
                <a:tab pos="1359341" algn="l"/>
                <a:tab pos="1829113" algn="l"/>
              </a:tabLst>
            </a:pPr>
            <a:r>
              <a:rPr sz="908" spc="-30">
                <a:solidFill>
                  <a:srgbClr val="333333"/>
                </a:solidFill>
                <a:latin typeface="Arial MT"/>
                <a:cs typeface="Arial MT"/>
              </a:rPr>
              <a:t>50k</a:t>
            </a:r>
            <a:r>
              <a:rPr sz="908">
                <a:solidFill>
                  <a:srgbClr val="333333"/>
                </a:solidFill>
                <a:latin typeface="Arial MT"/>
                <a:cs typeface="Arial MT"/>
              </a:rPr>
              <a:t>	</a:t>
            </a:r>
            <a:r>
              <a:rPr sz="908" spc="-24">
                <a:solidFill>
                  <a:srgbClr val="333333"/>
                </a:solidFill>
                <a:latin typeface="Arial MT"/>
                <a:cs typeface="Arial MT"/>
              </a:rPr>
              <a:t>100k</a:t>
            </a:r>
            <a:r>
              <a:rPr sz="908">
                <a:solidFill>
                  <a:srgbClr val="333333"/>
                </a:solidFill>
                <a:latin typeface="Arial MT"/>
                <a:cs typeface="Arial MT"/>
              </a:rPr>
              <a:t>	</a:t>
            </a:r>
            <a:r>
              <a:rPr sz="908" spc="-24">
                <a:solidFill>
                  <a:srgbClr val="333333"/>
                </a:solidFill>
                <a:latin typeface="Arial MT"/>
                <a:cs typeface="Arial MT"/>
              </a:rPr>
              <a:t>150k</a:t>
            </a:r>
            <a:r>
              <a:rPr sz="908">
                <a:solidFill>
                  <a:srgbClr val="333333"/>
                </a:solidFill>
                <a:latin typeface="Arial MT"/>
                <a:cs typeface="Arial MT"/>
              </a:rPr>
              <a:t>	</a:t>
            </a:r>
            <a:r>
              <a:rPr sz="908" spc="-24">
                <a:solidFill>
                  <a:srgbClr val="333333"/>
                </a:solidFill>
                <a:latin typeface="Arial MT"/>
                <a:cs typeface="Arial MT"/>
              </a:rPr>
              <a:t>200k</a:t>
            </a:r>
            <a:r>
              <a:rPr sz="908">
                <a:solidFill>
                  <a:srgbClr val="333333"/>
                </a:solidFill>
                <a:latin typeface="Arial MT"/>
                <a:cs typeface="Arial MT"/>
              </a:rPr>
              <a:t>	</a:t>
            </a:r>
            <a:r>
              <a:rPr sz="908" spc="-24">
                <a:solidFill>
                  <a:srgbClr val="333333"/>
                </a:solidFill>
                <a:latin typeface="Arial MT"/>
                <a:cs typeface="Arial MT"/>
              </a:rPr>
              <a:t>250k</a:t>
            </a:r>
            <a:endParaRPr sz="908">
              <a:latin typeface="Arial MT"/>
              <a:cs typeface="Arial MT"/>
            </a:endParaRPr>
          </a:p>
        </p:txBody>
      </p:sp>
      <p:sp>
        <p:nvSpPr>
          <p:cNvPr id="33" name="object 33">
            <a:extLst>
              <a:ext uri="{C183D7F6-B498-43B3-948B-1728B52AA6E4}">
                <adec:decorative xmlns:adec="http://schemas.microsoft.com/office/drawing/2017/decorative" val="1"/>
              </a:ext>
            </a:extLst>
          </p:cNvPr>
          <p:cNvSpPr txBox="1"/>
          <p:nvPr/>
        </p:nvSpPr>
        <p:spPr>
          <a:xfrm>
            <a:off x="7465367" y="3519655"/>
            <a:ext cx="276011" cy="192317"/>
          </a:xfrm>
          <a:prstGeom prst="rect">
            <a:avLst/>
          </a:prstGeom>
        </p:spPr>
        <p:txBody>
          <a:bodyPr vert="horz" wrap="square" lIns="0" tIns="39209" rIns="0" bIns="0" rtlCol="0">
            <a:spAutoFit/>
          </a:bodyPr>
          <a:lstStyle/>
          <a:p>
            <a:pPr marR="6151" algn="ctr">
              <a:lnSpc>
                <a:spcPct val="100000"/>
              </a:lnSpc>
              <a:spcBef>
                <a:spcPts val="308"/>
              </a:spcBef>
            </a:pPr>
            <a:r>
              <a:rPr sz="908" spc="-24">
                <a:solidFill>
                  <a:srgbClr val="333333"/>
                </a:solidFill>
                <a:latin typeface="Arial MT"/>
                <a:cs typeface="Arial MT"/>
              </a:rPr>
              <a:t>300k</a:t>
            </a:r>
            <a:endParaRPr sz="908">
              <a:latin typeface="Arial MT"/>
              <a:cs typeface="Arial MT"/>
            </a:endParaRPr>
          </a:p>
          <a:p>
            <a:pPr marR="6920" algn="ctr">
              <a:lnSpc>
                <a:spcPct val="100000"/>
              </a:lnSpc>
              <a:spcBef>
                <a:spcPts val="182"/>
              </a:spcBef>
            </a:pPr>
            <a:r>
              <a:rPr sz="908" spc="-61">
                <a:solidFill>
                  <a:srgbClr val="666666"/>
                </a:solidFill>
                <a:latin typeface="Arial MT"/>
                <a:cs typeface="Arial MT"/>
              </a:rPr>
              <a:t>£</a:t>
            </a:r>
            <a:endParaRPr sz="908">
              <a:latin typeface="Arial MT"/>
              <a:cs typeface="Arial MT"/>
            </a:endParaRPr>
          </a:p>
        </p:txBody>
      </p:sp>
      <p:sp>
        <p:nvSpPr>
          <p:cNvPr id="34" name="object 34">
            <a:extLst>
              <a:ext uri="{C183D7F6-B498-43B3-948B-1728B52AA6E4}">
                <adec:decorative xmlns:adec="http://schemas.microsoft.com/office/drawing/2017/decorative" val="1"/>
              </a:ext>
            </a:extLst>
          </p:cNvPr>
          <p:cNvSpPr txBox="1"/>
          <p:nvPr/>
        </p:nvSpPr>
        <p:spPr>
          <a:xfrm>
            <a:off x="7935656" y="3544367"/>
            <a:ext cx="2413369" cy="86471"/>
          </a:xfrm>
          <a:prstGeom prst="rect">
            <a:avLst/>
          </a:prstGeom>
        </p:spPr>
        <p:txBody>
          <a:bodyPr vert="horz" wrap="square" lIns="0" tIns="13839" rIns="0" bIns="0" rtlCol="0">
            <a:spAutoFit/>
          </a:bodyPr>
          <a:lstStyle/>
          <a:p>
            <a:pPr>
              <a:lnSpc>
                <a:spcPct val="100000"/>
              </a:lnSpc>
              <a:spcBef>
                <a:spcPts val="109"/>
              </a:spcBef>
              <a:tabLst>
                <a:tab pos="453626" algn="l"/>
                <a:tab pos="923398" algn="l"/>
                <a:tab pos="1388558" algn="l"/>
                <a:tab pos="1858330" algn="l"/>
                <a:tab pos="2266593" algn="l"/>
              </a:tabLst>
            </a:pPr>
            <a:r>
              <a:rPr sz="908" spc="-24">
                <a:solidFill>
                  <a:srgbClr val="333333"/>
                </a:solidFill>
                <a:latin typeface="Arial MT"/>
                <a:cs typeface="Arial MT"/>
              </a:rPr>
              <a:t>350k</a:t>
            </a:r>
            <a:r>
              <a:rPr sz="908">
                <a:solidFill>
                  <a:srgbClr val="333333"/>
                </a:solidFill>
                <a:latin typeface="Arial MT"/>
                <a:cs typeface="Arial MT"/>
              </a:rPr>
              <a:t>	</a:t>
            </a:r>
            <a:r>
              <a:rPr sz="908" spc="-24">
                <a:solidFill>
                  <a:srgbClr val="333333"/>
                </a:solidFill>
                <a:latin typeface="Arial MT"/>
                <a:cs typeface="Arial MT"/>
              </a:rPr>
              <a:t>400k</a:t>
            </a:r>
            <a:r>
              <a:rPr sz="908">
                <a:solidFill>
                  <a:srgbClr val="333333"/>
                </a:solidFill>
                <a:latin typeface="Arial MT"/>
                <a:cs typeface="Arial MT"/>
              </a:rPr>
              <a:t>	</a:t>
            </a:r>
            <a:r>
              <a:rPr sz="908" spc="-24">
                <a:solidFill>
                  <a:srgbClr val="333333"/>
                </a:solidFill>
                <a:latin typeface="Arial MT"/>
                <a:cs typeface="Arial MT"/>
              </a:rPr>
              <a:t>450k</a:t>
            </a:r>
            <a:r>
              <a:rPr sz="908">
                <a:solidFill>
                  <a:srgbClr val="333333"/>
                </a:solidFill>
                <a:latin typeface="Arial MT"/>
                <a:cs typeface="Arial MT"/>
              </a:rPr>
              <a:t>	</a:t>
            </a:r>
            <a:r>
              <a:rPr sz="908" spc="-24">
                <a:solidFill>
                  <a:srgbClr val="333333"/>
                </a:solidFill>
                <a:latin typeface="Arial MT"/>
                <a:cs typeface="Arial MT"/>
              </a:rPr>
              <a:t>500k</a:t>
            </a:r>
            <a:r>
              <a:rPr sz="908">
                <a:solidFill>
                  <a:srgbClr val="333333"/>
                </a:solidFill>
                <a:latin typeface="Arial MT"/>
                <a:cs typeface="Arial MT"/>
              </a:rPr>
              <a:t>	</a:t>
            </a:r>
            <a:r>
              <a:rPr sz="908" spc="-24">
                <a:solidFill>
                  <a:srgbClr val="333333"/>
                </a:solidFill>
                <a:latin typeface="Arial MT"/>
                <a:cs typeface="Arial MT"/>
              </a:rPr>
              <a:t>550k</a:t>
            </a:r>
            <a:r>
              <a:rPr sz="908">
                <a:solidFill>
                  <a:srgbClr val="333333"/>
                </a:solidFill>
                <a:latin typeface="Arial MT"/>
                <a:cs typeface="Arial MT"/>
              </a:rPr>
              <a:t>	</a:t>
            </a:r>
            <a:r>
              <a:rPr sz="908" spc="-163">
                <a:solidFill>
                  <a:srgbClr val="333333"/>
                </a:solidFill>
                <a:latin typeface="Arial MT"/>
                <a:cs typeface="Arial MT"/>
              </a:rPr>
              <a:t>6…</a:t>
            </a:r>
            <a:endParaRPr sz="908">
              <a:latin typeface="Arial MT"/>
              <a:cs typeface="Arial MT"/>
            </a:endParaRPr>
          </a:p>
        </p:txBody>
      </p:sp>
      <p:sp>
        <p:nvSpPr>
          <p:cNvPr id="36" name="object 36"/>
          <p:cNvSpPr txBox="1"/>
          <p:nvPr/>
        </p:nvSpPr>
        <p:spPr>
          <a:xfrm>
            <a:off x="2149025" y="4715800"/>
            <a:ext cx="1933618" cy="118327"/>
          </a:xfrm>
          <a:prstGeom prst="rect">
            <a:avLst/>
          </a:prstGeom>
        </p:spPr>
        <p:txBody>
          <a:bodyPr vert="horz" wrap="square" lIns="0" tIns="14608" rIns="0" bIns="0" rtlCol="0">
            <a:spAutoFit/>
          </a:bodyPr>
          <a:lstStyle/>
          <a:p>
            <a:pPr marL="15377">
              <a:lnSpc>
                <a:spcPct val="100000"/>
              </a:lnSpc>
              <a:spcBef>
                <a:spcPts val="115"/>
              </a:spcBef>
            </a:pPr>
            <a:r>
              <a:rPr sz="1271" i="1">
                <a:solidFill>
                  <a:srgbClr val="FFFFFF"/>
                </a:solidFill>
                <a:latin typeface="Arial"/>
                <a:cs typeface="Arial"/>
              </a:rPr>
              <a:t>SOCIAL</a:t>
            </a:r>
            <a:r>
              <a:rPr sz="1271" i="1" spc="-67">
                <a:solidFill>
                  <a:srgbClr val="FFFFFF"/>
                </a:solidFill>
                <a:latin typeface="Arial"/>
                <a:cs typeface="Arial"/>
              </a:rPr>
              <a:t> </a:t>
            </a:r>
            <a:r>
              <a:rPr sz="1271" i="1">
                <a:solidFill>
                  <a:srgbClr val="FFFFFF"/>
                </a:solidFill>
                <a:latin typeface="Arial"/>
                <a:cs typeface="Arial"/>
              </a:rPr>
              <a:t>VALUE</a:t>
            </a:r>
            <a:r>
              <a:rPr sz="1271" i="1" spc="-54">
                <a:solidFill>
                  <a:srgbClr val="FFFFFF"/>
                </a:solidFill>
                <a:latin typeface="Arial"/>
                <a:cs typeface="Arial"/>
              </a:rPr>
              <a:t> </a:t>
            </a:r>
            <a:r>
              <a:rPr sz="1271" i="1" spc="-36">
                <a:solidFill>
                  <a:srgbClr val="FFFFFF"/>
                </a:solidFill>
                <a:latin typeface="Arial"/>
                <a:cs typeface="Arial"/>
              </a:rPr>
              <a:t>PER</a:t>
            </a:r>
            <a:r>
              <a:rPr sz="1271" i="1" spc="-54">
                <a:solidFill>
                  <a:srgbClr val="FFFFFF"/>
                </a:solidFill>
                <a:latin typeface="Arial"/>
                <a:cs typeface="Arial"/>
              </a:rPr>
              <a:t> </a:t>
            </a:r>
            <a:r>
              <a:rPr sz="1271" i="1" spc="-24">
                <a:solidFill>
                  <a:srgbClr val="FFFFFF"/>
                </a:solidFill>
                <a:latin typeface="Arial"/>
                <a:cs typeface="Arial"/>
              </a:rPr>
              <a:t>SITE</a:t>
            </a:r>
            <a:endParaRPr sz="1271">
              <a:latin typeface="Arial"/>
              <a:cs typeface="Arial"/>
            </a:endParaRPr>
          </a:p>
        </p:txBody>
      </p:sp>
      <p:sp>
        <p:nvSpPr>
          <p:cNvPr id="35" name="object 35"/>
          <p:cNvSpPr txBox="1"/>
          <p:nvPr/>
        </p:nvSpPr>
        <p:spPr>
          <a:xfrm>
            <a:off x="4426707" y="4591305"/>
            <a:ext cx="5870048" cy="202681"/>
          </a:xfrm>
          <a:prstGeom prst="rect">
            <a:avLst/>
          </a:prstGeom>
        </p:spPr>
        <p:txBody>
          <a:bodyPr vert="horz" wrap="square" lIns="0" tIns="40748" rIns="0" bIns="0" rtlCol="0">
            <a:spAutoFit/>
          </a:bodyPr>
          <a:lstStyle/>
          <a:p>
            <a:pPr marL="15377" marR="6151" algn="just">
              <a:lnSpc>
                <a:spcPts val="1187"/>
              </a:lnSpc>
              <a:spcBef>
                <a:spcPts val="321"/>
              </a:spcBef>
            </a:pPr>
            <a:r>
              <a:rPr sz="1150" spc="-133">
                <a:solidFill>
                  <a:srgbClr val="255375"/>
                </a:solidFill>
                <a:latin typeface="Arial MT"/>
                <a:cs typeface="Arial MT"/>
              </a:rPr>
              <a:t>The</a:t>
            </a:r>
            <a:r>
              <a:rPr sz="1150" spc="48">
                <a:solidFill>
                  <a:srgbClr val="255375"/>
                </a:solidFill>
                <a:latin typeface="Arial MT"/>
                <a:cs typeface="Arial MT"/>
              </a:rPr>
              <a:t> </a:t>
            </a:r>
            <a:r>
              <a:rPr sz="1150" spc="-91">
                <a:solidFill>
                  <a:srgbClr val="255375"/>
                </a:solidFill>
                <a:latin typeface="Arial MT"/>
                <a:cs typeface="Arial MT"/>
              </a:rPr>
              <a:t>average</a:t>
            </a:r>
            <a:r>
              <a:rPr sz="1150" spc="12">
                <a:solidFill>
                  <a:srgbClr val="255375"/>
                </a:solidFill>
                <a:latin typeface="Arial MT"/>
                <a:cs typeface="Arial MT"/>
              </a:rPr>
              <a:t> </a:t>
            </a:r>
            <a:r>
              <a:rPr sz="1150" spc="-79">
                <a:solidFill>
                  <a:srgbClr val="255375"/>
                </a:solidFill>
                <a:latin typeface="Arial MT"/>
                <a:cs typeface="Arial MT"/>
              </a:rPr>
              <a:t>social</a:t>
            </a:r>
            <a:r>
              <a:rPr sz="1150">
                <a:solidFill>
                  <a:srgbClr val="255375"/>
                </a:solidFill>
                <a:latin typeface="Arial MT"/>
                <a:cs typeface="Arial MT"/>
              </a:rPr>
              <a:t> </a:t>
            </a:r>
            <a:r>
              <a:rPr sz="1150" spc="-79">
                <a:solidFill>
                  <a:srgbClr val="255375"/>
                </a:solidFill>
                <a:latin typeface="Arial MT"/>
                <a:cs typeface="Arial MT"/>
              </a:rPr>
              <a:t>value</a:t>
            </a:r>
            <a:r>
              <a:rPr sz="1150">
                <a:solidFill>
                  <a:srgbClr val="255375"/>
                </a:solidFill>
                <a:latin typeface="Arial MT"/>
                <a:cs typeface="Arial MT"/>
              </a:rPr>
              <a:t> </a:t>
            </a:r>
            <a:r>
              <a:rPr sz="1150" spc="-61">
                <a:solidFill>
                  <a:srgbClr val="255375"/>
                </a:solidFill>
                <a:latin typeface="Arial MT"/>
                <a:cs typeface="Arial MT"/>
              </a:rPr>
              <a:t>generated</a:t>
            </a:r>
            <a:r>
              <a:rPr sz="1150" spc="18">
                <a:solidFill>
                  <a:srgbClr val="255375"/>
                </a:solidFill>
                <a:latin typeface="Arial MT"/>
                <a:cs typeface="Arial MT"/>
              </a:rPr>
              <a:t> </a:t>
            </a:r>
            <a:r>
              <a:rPr sz="1150" spc="-97">
                <a:solidFill>
                  <a:srgbClr val="255375"/>
                </a:solidFill>
                <a:latin typeface="Arial MT"/>
                <a:cs typeface="Arial MT"/>
              </a:rPr>
              <a:t>by</a:t>
            </a:r>
            <a:r>
              <a:rPr sz="1150" spc="18">
                <a:solidFill>
                  <a:srgbClr val="255375"/>
                </a:solidFill>
                <a:latin typeface="Arial MT"/>
                <a:cs typeface="Arial MT"/>
              </a:rPr>
              <a:t> </a:t>
            </a:r>
            <a:r>
              <a:rPr sz="1150" spc="-103">
                <a:solidFill>
                  <a:srgbClr val="255375"/>
                </a:solidFill>
                <a:latin typeface="Arial MT"/>
                <a:cs typeface="Arial MT"/>
              </a:rPr>
              <a:t>each</a:t>
            </a:r>
            <a:r>
              <a:rPr sz="1150" spc="24">
                <a:solidFill>
                  <a:srgbClr val="255375"/>
                </a:solidFill>
                <a:latin typeface="Arial MT"/>
                <a:cs typeface="Arial MT"/>
              </a:rPr>
              <a:t> </a:t>
            </a:r>
            <a:r>
              <a:rPr sz="1150" spc="-54">
                <a:solidFill>
                  <a:srgbClr val="255375"/>
                </a:solidFill>
                <a:latin typeface="Arial MT"/>
                <a:cs typeface="Arial MT"/>
              </a:rPr>
              <a:t>site</a:t>
            </a:r>
            <a:r>
              <a:rPr sz="1150" spc="18">
                <a:solidFill>
                  <a:srgbClr val="255375"/>
                </a:solidFill>
                <a:latin typeface="Arial MT"/>
                <a:cs typeface="Arial MT"/>
              </a:rPr>
              <a:t> </a:t>
            </a:r>
            <a:r>
              <a:rPr sz="1150" spc="-24">
                <a:solidFill>
                  <a:srgbClr val="255375"/>
                </a:solidFill>
                <a:latin typeface="Arial MT"/>
                <a:cs typeface="Arial MT"/>
              </a:rPr>
              <a:t>within</a:t>
            </a:r>
            <a:r>
              <a:rPr sz="1150" spc="18">
                <a:solidFill>
                  <a:srgbClr val="255375"/>
                </a:solidFill>
                <a:latin typeface="Arial MT"/>
                <a:cs typeface="Arial MT"/>
              </a:rPr>
              <a:t> </a:t>
            </a:r>
            <a:r>
              <a:rPr sz="1150" spc="-48">
                <a:solidFill>
                  <a:srgbClr val="255375"/>
                </a:solidFill>
                <a:latin typeface="Arial MT"/>
                <a:cs typeface="Arial MT"/>
              </a:rPr>
              <a:t>the</a:t>
            </a:r>
            <a:r>
              <a:rPr sz="1150" spc="18">
                <a:solidFill>
                  <a:srgbClr val="255375"/>
                </a:solidFill>
                <a:latin typeface="Arial MT"/>
                <a:cs typeface="Arial MT"/>
              </a:rPr>
              <a:t> </a:t>
            </a:r>
            <a:r>
              <a:rPr sz="1150" spc="-67">
                <a:solidFill>
                  <a:srgbClr val="255375"/>
                </a:solidFill>
                <a:latin typeface="Arial MT"/>
                <a:cs typeface="Arial MT"/>
              </a:rPr>
              <a:t>selected</a:t>
            </a:r>
            <a:r>
              <a:rPr sz="1150" spc="18">
                <a:solidFill>
                  <a:srgbClr val="255375"/>
                </a:solidFill>
                <a:latin typeface="Arial MT"/>
                <a:cs typeface="Arial MT"/>
              </a:rPr>
              <a:t> </a:t>
            </a:r>
            <a:r>
              <a:rPr sz="1150" spc="-24">
                <a:solidFill>
                  <a:srgbClr val="255375"/>
                </a:solidFill>
                <a:latin typeface="Arial MT"/>
                <a:cs typeface="Arial MT"/>
              </a:rPr>
              <a:t>time</a:t>
            </a:r>
            <a:r>
              <a:rPr sz="1150" spc="18">
                <a:solidFill>
                  <a:srgbClr val="255375"/>
                </a:solidFill>
                <a:latin typeface="Arial MT"/>
                <a:cs typeface="Arial MT"/>
              </a:rPr>
              <a:t> </a:t>
            </a:r>
            <a:r>
              <a:rPr sz="1150" spc="-36">
                <a:solidFill>
                  <a:srgbClr val="255375"/>
                </a:solidFill>
                <a:latin typeface="Arial MT"/>
                <a:cs typeface="Arial MT"/>
              </a:rPr>
              <a:t>period</a:t>
            </a:r>
            <a:r>
              <a:rPr sz="1150" spc="18">
                <a:solidFill>
                  <a:srgbClr val="255375"/>
                </a:solidFill>
                <a:latin typeface="Arial MT"/>
                <a:cs typeface="Arial MT"/>
              </a:rPr>
              <a:t> </a:t>
            </a:r>
            <a:r>
              <a:rPr sz="1150" spc="-91">
                <a:solidFill>
                  <a:srgbClr val="255375"/>
                </a:solidFill>
                <a:latin typeface="Arial MT"/>
                <a:cs typeface="Arial MT"/>
              </a:rPr>
              <a:t>is</a:t>
            </a:r>
            <a:r>
              <a:rPr sz="1150" spc="18">
                <a:solidFill>
                  <a:srgbClr val="255375"/>
                </a:solidFill>
                <a:latin typeface="Arial MT"/>
                <a:cs typeface="Arial MT"/>
              </a:rPr>
              <a:t> </a:t>
            </a:r>
            <a:r>
              <a:rPr sz="1150" spc="-61">
                <a:solidFill>
                  <a:srgbClr val="255375"/>
                </a:solidFill>
                <a:latin typeface="Arial MT"/>
                <a:cs typeface="Arial MT"/>
              </a:rPr>
              <a:t>calculated</a:t>
            </a:r>
            <a:r>
              <a:rPr sz="1150" spc="12">
                <a:solidFill>
                  <a:srgbClr val="255375"/>
                </a:solidFill>
                <a:latin typeface="Arial MT"/>
                <a:cs typeface="Arial MT"/>
              </a:rPr>
              <a:t> </a:t>
            </a:r>
            <a:r>
              <a:rPr sz="1150" spc="-97">
                <a:solidFill>
                  <a:srgbClr val="255375"/>
                </a:solidFill>
                <a:latin typeface="Arial MT"/>
                <a:cs typeface="Arial MT"/>
              </a:rPr>
              <a:t>by</a:t>
            </a:r>
            <a:r>
              <a:rPr sz="1150" spc="18">
                <a:solidFill>
                  <a:srgbClr val="255375"/>
                </a:solidFill>
                <a:latin typeface="Arial MT"/>
                <a:cs typeface="Arial MT"/>
              </a:rPr>
              <a:t> </a:t>
            </a:r>
            <a:r>
              <a:rPr sz="1150" spc="-30">
                <a:solidFill>
                  <a:srgbClr val="255375"/>
                </a:solidFill>
                <a:latin typeface="Arial MT"/>
                <a:cs typeface="Arial MT"/>
              </a:rPr>
              <a:t>the </a:t>
            </a:r>
            <a:r>
              <a:rPr sz="1150" spc="-42">
                <a:solidFill>
                  <a:srgbClr val="255375"/>
                </a:solidFill>
                <a:latin typeface="Arial MT"/>
                <a:cs typeface="Arial MT"/>
              </a:rPr>
              <a:t>division </a:t>
            </a:r>
            <a:r>
              <a:rPr sz="1150" spc="-24">
                <a:solidFill>
                  <a:srgbClr val="255375"/>
                </a:solidFill>
                <a:latin typeface="Arial MT"/>
                <a:cs typeface="Arial MT"/>
              </a:rPr>
              <a:t>of</a:t>
            </a:r>
            <a:r>
              <a:rPr sz="1150" spc="-54">
                <a:solidFill>
                  <a:srgbClr val="255375"/>
                </a:solidFill>
                <a:latin typeface="Arial MT"/>
                <a:cs typeface="Arial MT"/>
              </a:rPr>
              <a:t> </a:t>
            </a:r>
            <a:r>
              <a:rPr sz="1150" spc="-48">
                <a:solidFill>
                  <a:srgbClr val="255375"/>
                </a:solidFill>
                <a:latin typeface="Arial MT"/>
                <a:cs typeface="Arial MT"/>
              </a:rPr>
              <a:t>the</a:t>
            </a:r>
            <a:r>
              <a:rPr sz="1150" spc="-18">
                <a:solidFill>
                  <a:srgbClr val="255375"/>
                </a:solidFill>
                <a:latin typeface="Arial MT"/>
                <a:cs typeface="Arial MT"/>
              </a:rPr>
              <a:t> </a:t>
            </a:r>
            <a:r>
              <a:rPr sz="1150" spc="-24">
                <a:solidFill>
                  <a:srgbClr val="255375"/>
                </a:solidFill>
                <a:latin typeface="Arial MT"/>
                <a:cs typeface="Arial MT"/>
              </a:rPr>
              <a:t>total</a:t>
            </a:r>
            <a:r>
              <a:rPr sz="1150" spc="-12">
                <a:solidFill>
                  <a:srgbClr val="255375"/>
                </a:solidFill>
                <a:latin typeface="Arial MT"/>
                <a:cs typeface="Arial MT"/>
              </a:rPr>
              <a:t> </a:t>
            </a:r>
            <a:r>
              <a:rPr sz="1150" spc="-79">
                <a:solidFill>
                  <a:srgbClr val="255375"/>
                </a:solidFill>
                <a:latin typeface="Arial MT"/>
                <a:cs typeface="Arial MT"/>
              </a:rPr>
              <a:t>social</a:t>
            </a:r>
            <a:r>
              <a:rPr sz="1150">
                <a:solidFill>
                  <a:srgbClr val="255375"/>
                </a:solidFill>
                <a:latin typeface="Arial MT"/>
                <a:cs typeface="Arial MT"/>
              </a:rPr>
              <a:t> </a:t>
            </a:r>
            <a:r>
              <a:rPr sz="1150" spc="-79">
                <a:solidFill>
                  <a:srgbClr val="255375"/>
                </a:solidFill>
                <a:latin typeface="Arial MT"/>
                <a:cs typeface="Arial MT"/>
              </a:rPr>
              <a:t>value</a:t>
            </a:r>
            <a:r>
              <a:rPr sz="1150">
                <a:solidFill>
                  <a:srgbClr val="255375"/>
                </a:solidFill>
                <a:latin typeface="Arial MT"/>
                <a:cs typeface="Arial MT"/>
              </a:rPr>
              <a:t> </a:t>
            </a:r>
            <a:r>
              <a:rPr sz="1150" spc="-61">
                <a:solidFill>
                  <a:srgbClr val="255375"/>
                </a:solidFill>
                <a:latin typeface="Arial MT"/>
                <a:cs typeface="Arial MT"/>
              </a:rPr>
              <a:t>generated</a:t>
            </a:r>
            <a:r>
              <a:rPr sz="1150" spc="-12">
                <a:solidFill>
                  <a:srgbClr val="255375"/>
                </a:solidFill>
                <a:latin typeface="Arial MT"/>
                <a:cs typeface="Arial MT"/>
              </a:rPr>
              <a:t> </a:t>
            </a:r>
            <a:r>
              <a:rPr sz="1150" spc="-97">
                <a:solidFill>
                  <a:srgbClr val="255375"/>
                </a:solidFill>
                <a:latin typeface="Arial MT"/>
                <a:cs typeface="Arial MT"/>
              </a:rPr>
              <a:t>by</a:t>
            </a:r>
            <a:r>
              <a:rPr sz="1150" spc="18">
                <a:solidFill>
                  <a:srgbClr val="255375"/>
                </a:solidFill>
                <a:latin typeface="Arial MT"/>
                <a:cs typeface="Arial MT"/>
              </a:rPr>
              <a:t> </a:t>
            </a:r>
            <a:r>
              <a:rPr sz="1150" spc="-48">
                <a:solidFill>
                  <a:srgbClr val="255375"/>
                </a:solidFill>
                <a:latin typeface="Arial MT"/>
                <a:cs typeface="Arial MT"/>
              </a:rPr>
              <a:t>the</a:t>
            </a:r>
            <a:r>
              <a:rPr sz="1150" spc="-12">
                <a:solidFill>
                  <a:srgbClr val="255375"/>
                </a:solidFill>
                <a:latin typeface="Arial MT"/>
                <a:cs typeface="Arial MT"/>
              </a:rPr>
              <a:t> </a:t>
            </a:r>
            <a:r>
              <a:rPr sz="1150" spc="-36">
                <a:solidFill>
                  <a:srgbClr val="255375"/>
                </a:solidFill>
                <a:latin typeface="Arial MT"/>
                <a:cs typeface="Arial MT"/>
              </a:rPr>
              <a:t>operator</a:t>
            </a:r>
            <a:r>
              <a:rPr sz="1150" spc="-12">
                <a:solidFill>
                  <a:srgbClr val="255375"/>
                </a:solidFill>
                <a:latin typeface="Arial MT"/>
                <a:cs typeface="Arial MT"/>
              </a:rPr>
              <a:t> </a:t>
            </a:r>
            <a:r>
              <a:rPr sz="1150" spc="-97">
                <a:solidFill>
                  <a:srgbClr val="255375"/>
                </a:solidFill>
                <a:latin typeface="Arial MT"/>
                <a:cs typeface="Arial MT"/>
              </a:rPr>
              <a:t>by</a:t>
            </a:r>
            <a:r>
              <a:rPr sz="1150" spc="18">
                <a:solidFill>
                  <a:srgbClr val="255375"/>
                </a:solidFill>
                <a:latin typeface="Arial MT"/>
                <a:cs typeface="Arial MT"/>
              </a:rPr>
              <a:t> </a:t>
            </a:r>
            <a:r>
              <a:rPr sz="1150" spc="-48">
                <a:solidFill>
                  <a:srgbClr val="255375"/>
                </a:solidFill>
                <a:latin typeface="Arial MT"/>
                <a:cs typeface="Arial MT"/>
              </a:rPr>
              <a:t>the</a:t>
            </a:r>
            <a:r>
              <a:rPr sz="1150" spc="-12">
                <a:solidFill>
                  <a:srgbClr val="255375"/>
                </a:solidFill>
                <a:latin typeface="Arial MT"/>
                <a:cs typeface="Arial MT"/>
              </a:rPr>
              <a:t> </a:t>
            </a:r>
            <a:r>
              <a:rPr sz="1150" spc="-36">
                <a:solidFill>
                  <a:srgbClr val="255375"/>
                </a:solidFill>
                <a:latin typeface="Arial MT"/>
                <a:cs typeface="Arial MT"/>
              </a:rPr>
              <a:t>number</a:t>
            </a:r>
            <a:r>
              <a:rPr sz="1150" spc="-12">
                <a:solidFill>
                  <a:srgbClr val="255375"/>
                </a:solidFill>
                <a:latin typeface="Arial MT"/>
                <a:cs typeface="Arial MT"/>
              </a:rPr>
              <a:t> </a:t>
            </a:r>
            <a:r>
              <a:rPr sz="1150" spc="-24">
                <a:solidFill>
                  <a:srgbClr val="255375"/>
                </a:solidFill>
                <a:latin typeface="Arial MT"/>
                <a:cs typeface="Arial MT"/>
              </a:rPr>
              <a:t>of</a:t>
            </a:r>
            <a:r>
              <a:rPr sz="1150" spc="-12">
                <a:solidFill>
                  <a:srgbClr val="255375"/>
                </a:solidFill>
                <a:latin typeface="Arial MT"/>
                <a:cs typeface="Arial MT"/>
              </a:rPr>
              <a:t> </a:t>
            </a:r>
            <a:r>
              <a:rPr sz="1150" spc="-67">
                <a:solidFill>
                  <a:srgbClr val="255375"/>
                </a:solidFill>
                <a:latin typeface="Arial MT"/>
                <a:cs typeface="Arial MT"/>
              </a:rPr>
              <a:t>sites</a:t>
            </a:r>
            <a:r>
              <a:rPr sz="1150" spc="-12">
                <a:solidFill>
                  <a:srgbClr val="255375"/>
                </a:solidFill>
                <a:latin typeface="Arial MT"/>
                <a:cs typeface="Arial MT"/>
              </a:rPr>
              <a:t> </a:t>
            </a:r>
            <a:r>
              <a:rPr sz="1150" spc="-24">
                <a:solidFill>
                  <a:srgbClr val="255375"/>
                </a:solidFill>
                <a:latin typeface="Arial MT"/>
                <a:cs typeface="Arial MT"/>
              </a:rPr>
              <a:t>in</a:t>
            </a:r>
            <a:r>
              <a:rPr sz="1150" spc="-12">
                <a:solidFill>
                  <a:srgbClr val="255375"/>
                </a:solidFill>
                <a:latin typeface="Arial MT"/>
                <a:cs typeface="Arial MT"/>
              </a:rPr>
              <a:t> </a:t>
            </a:r>
            <a:r>
              <a:rPr sz="1150">
                <a:solidFill>
                  <a:srgbClr val="255375"/>
                </a:solidFill>
                <a:latin typeface="Arial MT"/>
                <a:cs typeface="Arial MT"/>
              </a:rPr>
              <a:t>the</a:t>
            </a:r>
            <a:r>
              <a:rPr sz="1150" spc="394">
                <a:solidFill>
                  <a:srgbClr val="255375"/>
                </a:solidFill>
                <a:latin typeface="Arial MT"/>
                <a:cs typeface="Arial MT"/>
              </a:rPr>
              <a:t> </a:t>
            </a:r>
            <a:r>
              <a:rPr sz="1150">
                <a:solidFill>
                  <a:srgbClr val="255375"/>
                </a:solidFill>
                <a:latin typeface="Arial MT"/>
                <a:cs typeface="Arial MT"/>
              </a:rPr>
              <a:t>lter.</a:t>
            </a:r>
            <a:r>
              <a:rPr sz="1150" spc="-12">
                <a:solidFill>
                  <a:srgbClr val="255375"/>
                </a:solidFill>
                <a:latin typeface="Arial MT"/>
                <a:cs typeface="Arial MT"/>
              </a:rPr>
              <a:t> </a:t>
            </a:r>
            <a:r>
              <a:rPr sz="1150" spc="-24">
                <a:solidFill>
                  <a:srgbClr val="255375"/>
                </a:solidFill>
                <a:latin typeface="Arial MT"/>
                <a:cs typeface="Arial MT"/>
              </a:rPr>
              <a:t>This </a:t>
            </a:r>
            <a:r>
              <a:rPr sz="1150" spc="-67">
                <a:solidFill>
                  <a:srgbClr val="255375"/>
                </a:solidFill>
                <a:latin typeface="Arial MT"/>
                <a:cs typeface="Arial MT"/>
              </a:rPr>
              <a:t>value</a:t>
            </a:r>
            <a:r>
              <a:rPr sz="1150" spc="-30">
                <a:solidFill>
                  <a:srgbClr val="255375"/>
                </a:solidFill>
                <a:latin typeface="Arial MT"/>
                <a:cs typeface="Arial MT"/>
              </a:rPr>
              <a:t> </a:t>
            </a:r>
            <a:r>
              <a:rPr sz="1150" spc="-61">
                <a:solidFill>
                  <a:srgbClr val="255375"/>
                </a:solidFill>
                <a:latin typeface="Arial MT"/>
                <a:cs typeface="Arial MT"/>
              </a:rPr>
              <a:t>is</a:t>
            </a:r>
            <a:r>
              <a:rPr sz="1150" spc="-30">
                <a:solidFill>
                  <a:srgbClr val="255375"/>
                </a:solidFill>
                <a:latin typeface="Arial MT"/>
                <a:cs typeface="Arial MT"/>
              </a:rPr>
              <a:t> </a:t>
            </a:r>
            <a:r>
              <a:rPr sz="1150" spc="-36">
                <a:solidFill>
                  <a:srgbClr val="255375"/>
                </a:solidFill>
                <a:latin typeface="Arial MT"/>
                <a:cs typeface="Arial MT"/>
              </a:rPr>
              <a:t>then</a:t>
            </a:r>
            <a:r>
              <a:rPr sz="1150" spc="-30">
                <a:solidFill>
                  <a:srgbClr val="255375"/>
                </a:solidFill>
                <a:latin typeface="Arial MT"/>
                <a:cs typeface="Arial MT"/>
              </a:rPr>
              <a:t> </a:t>
            </a:r>
            <a:r>
              <a:rPr sz="1150" spc="-61">
                <a:solidFill>
                  <a:srgbClr val="255375"/>
                </a:solidFill>
                <a:latin typeface="Arial MT"/>
                <a:cs typeface="Arial MT"/>
              </a:rPr>
              <a:t>benchmarked</a:t>
            </a:r>
            <a:r>
              <a:rPr sz="1150" spc="-30">
                <a:solidFill>
                  <a:srgbClr val="255375"/>
                </a:solidFill>
                <a:latin typeface="Arial MT"/>
                <a:cs typeface="Arial MT"/>
              </a:rPr>
              <a:t> </a:t>
            </a:r>
            <a:r>
              <a:rPr sz="1150" spc="-24">
                <a:solidFill>
                  <a:srgbClr val="255375"/>
                </a:solidFill>
                <a:latin typeface="Arial MT"/>
                <a:cs typeface="Arial MT"/>
              </a:rPr>
              <a:t>with </a:t>
            </a:r>
            <a:r>
              <a:rPr sz="1150" spc="-36">
                <a:solidFill>
                  <a:srgbClr val="255375"/>
                </a:solidFill>
                <a:latin typeface="Arial MT"/>
                <a:cs typeface="Arial MT"/>
              </a:rPr>
              <a:t>all</a:t>
            </a:r>
            <a:r>
              <a:rPr sz="1150" spc="-30">
                <a:solidFill>
                  <a:srgbClr val="255375"/>
                </a:solidFill>
                <a:latin typeface="Arial MT"/>
                <a:cs typeface="Arial MT"/>
              </a:rPr>
              <a:t> </a:t>
            </a:r>
            <a:r>
              <a:rPr sz="1150" spc="-54">
                <a:solidFill>
                  <a:srgbClr val="255375"/>
                </a:solidFill>
                <a:latin typeface="Arial MT"/>
                <a:cs typeface="Arial MT"/>
              </a:rPr>
              <a:t>sites</a:t>
            </a:r>
            <a:r>
              <a:rPr sz="1150" spc="-30">
                <a:solidFill>
                  <a:srgbClr val="255375"/>
                </a:solidFill>
                <a:latin typeface="Arial MT"/>
                <a:cs typeface="Arial MT"/>
              </a:rPr>
              <a:t> </a:t>
            </a:r>
            <a:r>
              <a:rPr sz="1150" spc="-73">
                <a:solidFill>
                  <a:srgbClr val="255375"/>
                </a:solidFill>
                <a:latin typeface="Arial MT"/>
                <a:cs typeface="Arial MT"/>
              </a:rPr>
              <a:t>across</a:t>
            </a:r>
            <a:r>
              <a:rPr sz="1150" spc="-30">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a:t>
            </a:r>
            <a:r>
              <a:rPr sz="1150" spc="-12">
                <a:solidFill>
                  <a:srgbClr val="255375"/>
                </a:solidFill>
                <a:latin typeface="Arial MT"/>
                <a:cs typeface="Arial MT"/>
              </a:rPr>
              <a:t>sector.</a:t>
            </a:r>
            <a:endParaRPr sz="1150">
              <a:latin typeface="Arial MT"/>
              <a:cs typeface="Arial MT"/>
            </a:endParaRPr>
          </a:p>
        </p:txBody>
      </p:sp>
      <p:sp>
        <p:nvSpPr>
          <p:cNvPr id="37" name="object 37"/>
          <p:cNvSpPr txBox="1"/>
          <p:nvPr/>
        </p:nvSpPr>
        <p:spPr>
          <a:xfrm>
            <a:off x="1725834" y="5179358"/>
            <a:ext cx="8440261" cy="645170"/>
          </a:xfrm>
          <a:prstGeom prst="rect">
            <a:avLst/>
          </a:prstGeom>
        </p:spPr>
        <p:txBody>
          <a:bodyPr vert="horz" wrap="square" lIns="0" tIns="20759" rIns="0" bIns="0" rtlCol="0">
            <a:spAutoFit/>
          </a:bodyPr>
          <a:lstStyle/>
          <a:p>
            <a:pPr marL="15377">
              <a:lnSpc>
                <a:spcPct val="100000"/>
              </a:lnSpc>
              <a:spcBef>
                <a:spcPts val="163"/>
              </a:spcBef>
            </a:pPr>
            <a:r>
              <a:rPr sz="1211" spc="-91">
                <a:latin typeface="Lucida Sans Unicode"/>
                <a:cs typeface="Lucida Sans Unicode"/>
              </a:rPr>
              <a:t>Actual</a:t>
            </a:r>
            <a:r>
              <a:rPr sz="1211" spc="-85">
                <a:latin typeface="Lucida Sans Unicode"/>
                <a:cs typeface="Lucida Sans Unicode"/>
              </a:rPr>
              <a:t> Value:</a:t>
            </a:r>
            <a:r>
              <a:rPr sz="1211" spc="-79">
                <a:latin typeface="Lucida Sans Unicode"/>
                <a:cs typeface="Lucida Sans Unicode"/>
              </a:rPr>
              <a:t> </a:t>
            </a:r>
            <a:r>
              <a:rPr sz="1211" spc="-79">
                <a:latin typeface="Arial MT"/>
                <a:cs typeface="Arial MT"/>
              </a:rPr>
              <a:t>The</a:t>
            </a:r>
            <a:r>
              <a:rPr sz="1211" spc="-30">
                <a:latin typeface="Arial MT"/>
                <a:cs typeface="Arial MT"/>
              </a:rPr>
              <a:t> actual </a:t>
            </a:r>
            <a:r>
              <a:rPr sz="1211" spc="-48">
                <a:latin typeface="Arial MT"/>
                <a:cs typeface="Arial MT"/>
              </a:rPr>
              <a:t>social</a:t>
            </a:r>
            <a:r>
              <a:rPr sz="1211" spc="-30">
                <a:latin typeface="Arial MT"/>
                <a:cs typeface="Arial MT"/>
              </a:rPr>
              <a:t> </a:t>
            </a:r>
            <a:r>
              <a:rPr sz="1211" spc="-42">
                <a:latin typeface="Arial MT"/>
                <a:cs typeface="Arial MT"/>
              </a:rPr>
              <a:t>value</a:t>
            </a:r>
            <a:r>
              <a:rPr sz="1211" spc="-30">
                <a:latin typeface="Arial MT"/>
                <a:cs typeface="Arial MT"/>
              </a:rPr>
              <a:t> delivered </a:t>
            </a:r>
            <a:r>
              <a:rPr sz="1211" spc="-36">
                <a:latin typeface="Arial MT"/>
                <a:cs typeface="Arial MT"/>
              </a:rPr>
              <a:t>by </a:t>
            </a:r>
            <a:r>
              <a:rPr sz="1211">
                <a:latin typeface="Arial MT"/>
                <a:cs typeface="Arial MT"/>
              </a:rPr>
              <a:t>the</a:t>
            </a:r>
            <a:r>
              <a:rPr sz="1211" spc="-30">
                <a:latin typeface="Arial MT"/>
                <a:cs typeface="Arial MT"/>
              </a:rPr>
              <a:t> </a:t>
            </a:r>
            <a:r>
              <a:rPr sz="1211" spc="-12">
                <a:latin typeface="Arial MT"/>
                <a:cs typeface="Arial MT"/>
              </a:rPr>
              <a:t>operator</a:t>
            </a:r>
            <a:r>
              <a:rPr sz="1211" spc="-30">
                <a:latin typeface="Arial MT"/>
                <a:cs typeface="Arial MT"/>
              </a:rPr>
              <a:t> </a:t>
            </a:r>
            <a:r>
              <a:rPr sz="1211" spc="-24">
                <a:latin typeface="Arial MT"/>
                <a:cs typeface="Arial MT"/>
              </a:rPr>
              <a:t>(or</a:t>
            </a:r>
            <a:r>
              <a:rPr sz="1211" spc="-30">
                <a:latin typeface="Arial MT"/>
                <a:cs typeface="Arial MT"/>
              </a:rPr>
              <a:t> </a:t>
            </a:r>
            <a:r>
              <a:rPr sz="1211">
                <a:latin typeface="Arial MT"/>
                <a:cs typeface="Arial MT"/>
              </a:rPr>
              <a:t>the</a:t>
            </a:r>
            <a:r>
              <a:rPr sz="1211" spc="-30">
                <a:latin typeface="Arial MT"/>
                <a:cs typeface="Arial MT"/>
              </a:rPr>
              <a:t> </a:t>
            </a:r>
            <a:r>
              <a:rPr sz="1211" spc="-42">
                <a:latin typeface="Arial MT"/>
                <a:cs typeface="Arial MT"/>
              </a:rPr>
              <a:t>selected</a:t>
            </a:r>
            <a:r>
              <a:rPr sz="1211" spc="-30">
                <a:latin typeface="Arial MT"/>
                <a:cs typeface="Arial MT"/>
              </a:rPr>
              <a:t> </a:t>
            </a:r>
            <a:r>
              <a:rPr sz="1211" spc="-48">
                <a:latin typeface="Arial MT"/>
                <a:cs typeface="Arial MT"/>
              </a:rPr>
              <a:t>sites)</a:t>
            </a:r>
            <a:r>
              <a:rPr sz="1211" spc="-30">
                <a:latin typeface="Arial MT"/>
                <a:cs typeface="Arial MT"/>
              </a:rPr>
              <a:t> </a:t>
            </a:r>
            <a:r>
              <a:rPr sz="1211">
                <a:latin typeface="Arial MT"/>
                <a:cs typeface="Arial MT"/>
              </a:rPr>
              <a:t>within</a:t>
            </a:r>
            <a:r>
              <a:rPr sz="1211" spc="-30">
                <a:latin typeface="Arial MT"/>
                <a:cs typeface="Arial MT"/>
              </a:rPr>
              <a:t> </a:t>
            </a:r>
            <a:r>
              <a:rPr sz="1211">
                <a:latin typeface="Arial MT"/>
                <a:cs typeface="Arial MT"/>
              </a:rPr>
              <a:t>the</a:t>
            </a:r>
            <a:r>
              <a:rPr sz="1211" spc="-30">
                <a:latin typeface="Arial MT"/>
                <a:cs typeface="Arial MT"/>
              </a:rPr>
              <a:t> </a:t>
            </a:r>
            <a:r>
              <a:rPr sz="1211" spc="-42">
                <a:latin typeface="Arial MT"/>
                <a:cs typeface="Arial MT"/>
              </a:rPr>
              <a:t>selected</a:t>
            </a:r>
            <a:r>
              <a:rPr sz="1211" spc="-36">
                <a:latin typeface="Arial MT"/>
                <a:cs typeface="Arial MT"/>
              </a:rPr>
              <a:t> </a:t>
            </a:r>
            <a:r>
              <a:rPr sz="1211">
                <a:latin typeface="Arial MT"/>
                <a:cs typeface="Arial MT"/>
              </a:rPr>
              <a:t>time</a:t>
            </a:r>
            <a:r>
              <a:rPr sz="1211" spc="-30">
                <a:latin typeface="Arial MT"/>
                <a:cs typeface="Arial MT"/>
              </a:rPr>
              <a:t> </a:t>
            </a:r>
            <a:r>
              <a:rPr sz="1211" spc="-12">
                <a:latin typeface="Arial MT"/>
                <a:cs typeface="Arial MT"/>
              </a:rPr>
              <a:t>period.</a:t>
            </a:r>
            <a:endParaRPr sz="1211">
              <a:latin typeface="Arial MT"/>
              <a:cs typeface="Arial MT"/>
            </a:endParaRPr>
          </a:p>
          <a:p>
            <a:pPr>
              <a:lnSpc>
                <a:spcPct val="100000"/>
              </a:lnSpc>
              <a:spcBef>
                <a:spcPts val="212"/>
              </a:spcBef>
            </a:pPr>
            <a:endParaRPr sz="1090">
              <a:latin typeface="Arial MT"/>
              <a:cs typeface="Arial MT"/>
            </a:endParaRPr>
          </a:p>
          <a:p>
            <a:pPr marL="15377" marR="69197">
              <a:lnSpc>
                <a:spcPct val="100000"/>
              </a:lnSpc>
            </a:pPr>
            <a:r>
              <a:rPr sz="1211" spc="-97">
                <a:latin typeface="Lucida Sans Unicode"/>
                <a:cs typeface="Lucida Sans Unicode"/>
              </a:rPr>
              <a:t>Index</a:t>
            </a:r>
            <a:r>
              <a:rPr sz="1211" spc="-85">
                <a:latin typeface="Lucida Sans Unicode"/>
                <a:cs typeface="Lucida Sans Unicode"/>
              </a:rPr>
              <a:t> </a:t>
            </a:r>
            <a:r>
              <a:rPr sz="1211" spc="-79">
                <a:latin typeface="Lucida Sans Unicode"/>
                <a:cs typeface="Lucida Sans Unicode"/>
              </a:rPr>
              <a:t>Score:</a:t>
            </a:r>
            <a:r>
              <a:rPr sz="1211" spc="-85">
                <a:latin typeface="Lucida Sans Unicode"/>
                <a:cs typeface="Lucida Sans Unicode"/>
              </a:rPr>
              <a:t> </a:t>
            </a:r>
            <a:r>
              <a:rPr sz="1211" spc="-79">
                <a:latin typeface="Arial MT"/>
                <a:cs typeface="Arial MT"/>
              </a:rPr>
              <a:t>The</a:t>
            </a:r>
            <a:r>
              <a:rPr sz="1211" spc="-36">
                <a:latin typeface="Arial MT"/>
                <a:cs typeface="Arial MT"/>
              </a:rPr>
              <a:t> </a:t>
            </a:r>
            <a:r>
              <a:rPr sz="1211" spc="-42">
                <a:latin typeface="Arial MT"/>
                <a:cs typeface="Arial MT"/>
              </a:rPr>
              <a:t>percentage</a:t>
            </a:r>
            <a:r>
              <a:rPr sz="1211" spc="-36">
                <a:latin typeface="Arial MT"/>
                <a:cs typeface="Arial MT"/>
              </a:rPr>
              <a:t> </a:t>
            </a:r>
            <a:r>
              <a:rPr sz="1211" spc="-42">
                <a:latin typeface="Arial MT"/>
                <a:cs typeface="Arial MT"/>
              </a:rPr>
              <a:t>score</a:t>
            </a:r>
            <a:r>
              <a:rPr sz="1211" spc="-36">
                <a:latin typeface="Arial MT"/>
                <a:cs typeface="Arial MT"/>
              </a:rPr>
              <a:t> </a:t>
            </a:r>
            <a:r>
              <a:rPr sz="1211" spc="-79">
                <a:latin typeface="Arial MT"/>
                <a:cs typeface="Arial MT"/>
              </a:rPr>
              <a:t>(1</a:t>
            </a:r>
            <a:r>
              <a:rPr sz="1211" spc="-36">
                <a:latin typeface="Arial MT"/>
                <a:cs typeface="Arial MT"/>
              </a:rPr>
              <a:t> </a:t>
            </a:r>
            <a:r>
              <a:rPr sz="1211">
                <a:latin typeface="Arial MT"/>
                <a:cs typeface="Arial MT"/>
              </a:rPr>
              <a:t>to</a:t>
            </a:r>
            <a:r>
              <a:rPr sz="1211" spc="-36">
                <a:latin typeface="Arial MT"/>
                <a:cs typeface="Arial MT"/>
              </a:rPr>
              <a:t> </a:t>
            </a:r>
            <a:r>
              <a:rPr sz="1211" spc="-61">
                <a:latin typeface="Arial MT"/>
                <a:cs typeface="Arial MT"/>
              </a:rPr>
              <a:t>100)</a:t>
            </a:r>
            <a:r>
              <a:rPr sz="1211" spc="-36">
                <a:latin typeface="Arial MT"/>
                <a:cs typeface="Arial MT"/>
              </a:rPr>
              <a:t> </a:t>
            </a:r>
            <a:r>
              <a:rPr sz="1211" spc="-42">
                <a:latin typeface="Arial MT"/>
                <a:cs typeface="Arial MT"/>
              </a:rPr>
              <a:t>given</a:t>
            </a:r>
            <a:r>
              <a:rPr sz="1211" spc="-36">
                <a:latin typeface="Arial MT"/>
                <a:cs typeface="Arial MT"/>
              </a:rPr>
              <a:t> </a:t>
            </a:r>
            <a:r>
              <a:rPr sz="1211">
                <a:latin typeface="Arial MT"/>
                <a:cs typeface="Arial MT"/>
              </a:rPr>
              <a:t>to</a:t>
            </a:r>
            <a:r>
              <a:rPr sz="1211" spc="-36">
                <a:latin typeface="Arial MT"/>
                <a:cs typeface="Arial MT"/>
              </a:rPr>
              <a:t> </a:t>
            </a:r>
            <a:r>
              <a:rPr sz="1211">
                <a:latin typeface="Arial MT"/>
                <a:cs typeface="Arial MT"/>
              </a:rPr>
              <a:t>the</a:t>
            </a:r>
            <a:r>
              <a:rPr sz="1211" spc="-36">
                <a:latin typeface="Arial MT"/>
                <a:cs typeface="Arial MT"/>
              </a:rPr>
              <a:t> </a:t>
            </a:r>
            <a:r>
              <a:rPr sz="1211" spc="-12">
                <a:latin typeface="Arial MT"/>
                <a:cs typeface="Arial MT"/>
              </a:rPr>
              <a:t>operator</a:t>
            </a:r>
            <a:r>
              <a:rPr sz="1211" spc="-36">
                <a:latin typeface="Arial MT"/>
                <a:cs typeface="Arial MT"/>
              </a:rPr>
              <a:t> </a:t>
            </a:r>
            <a:r>
              <a:rPr sz="1211" spc="-24">
                <a:latin typeface="Arial MT"/>
                <a:cs typeface="Arial MT"/>
              </a:rPr>
              <a:t>(or</a:t>
            </a:r>
            <a:r>
              <a:rPr sz="1211" spc="-30">
                <a:latin typeface="Arial MT"/>
                <a:cs typeface="Arial MT"/>
              </a:rPr>
              <a:t> </a:t>
            </a:r>
            <a:r>
              <a:rPr sz="1211">
                <a:latin typeface="Arial MT"/>
                <a:cs typeface="Arial MT"/>
              </a:rPr>
              <a:t>the</a:t>
            </a:r>
            <a:r>
              <a:rPr sz="1211" spc="-36">
                <a:latin typeface="Arial MT"/>
                <a:cs typeface="Arial MT"/>
              </a:rPr>
              <a:t> </a:t>
            </a:r>
            <a:r>
              <a:rPr sz="1211" spc="-42">
                <a:latin typeface="Arial MT"/>
                <a:cs typeface="Arial MT"/>
              </a:rPr>
              <a:t>site)</a:t>
            </a:r>
            <a:r>
              <a:rPr sz="1211" spc="-36">
                <a:latin typeface="Arial MT"/>
                <a:cs typeface="Arial MT"/>
              </a:rPr>
              <a:t> </a:t>
            </a:r>
            <a:r>
              <a:rPr sz="1211" spc="-48">
                <a:latin typeface="Arial MT"/>
                <a:cs typeface="Arial MT"/>
              </a:rPr>
              <a:t>based</a:t>
            </a:r>
            <a:r>
              <a:rPr sz="1211" spc="-36">
                <a:latin typeface="Arial MT"/>
                <a:cs typeface="Arial MT"/>
              </a:rPr>
              <a:t> </a:t>
            </a:r>
            <a:r>
              <a:rPr sz="1211">
                <a:latin typeface="Arial MT"/>
                <a:cs typeface="Arial MT"/>
              </a:rPr>
              <a:t>on</a:t>
            </a:r>
            <a:r>
              <a:rPr sz="1211" spc="-36">
                <a:latin typeface="Arial MT"/>
                <a:cs typeface="Arial MT"/>
              </a:rPr>
              <a:t> </a:t>
            </a:r>
            <a:r>
              <a:rPr sz="1211">
                <a:latin typeface="Arial MT"/>
                <a:cs typeface="Arial MT"/>
              </a:rPr>
              <a:t>their</a:t>
            </a:r>
            <a:r>
              <a:rPr sz="1211" spc="-36">
                <a:latin typeface="Arial MT"/>
                <a:cs typeface="Arial MT"/>
              </a:rPr>
              <a:t> </a:t>
            </a:r>
            <a:r>
              <a:rPr sz="1211" spc="-24">
                <a:latin typeface="Arial MT"/>
                <a:cs typeface="Arial MT"/>
              </a:rPr>
              <a:t>performance</a:t>
            </a:r>
            <a:r>
              <a:rPr sz="1211" spc="-36">
                <a:latin typeface="Arial MT"/>
                <a:cs typeface="Arial MT"/>
              </a:rPr>
              <a:t> </a:t>
            </a:r>
            <a:r>
              <a:rPr sz="1211" spc="-42">
                <a:latin typeface="Arial MT"/>
                <a:cs typeface="Arial MT"/>
              </a:rPr>
              <a:t>against</a:t>
            </a:r>
            <a:r>
              <a:rPr sz="1211" spc="-36">
                <a:latin typeface="Arial MT"/>
                <a:cs typeface="Arial MT"/>
              </a:rPr>
              <a:t> </a:t>
            </a:r>
            <a:r>
              <a:rPr sz="1211">
                <a:latin typeface="Arial MT"/>
                <a:cs typeface="Arial MT"/>
              </a:rPr>
              <a:t>the</a:t>
            </a:r>
            <a:r>
              <a:rPr sz="1211" spc="-36">
                <a:latin typeface="Arial MT"/>
                <a:cs typeface="Arial MT"/>
              </a:rPr>
              <a:t> </a:t>
            </a:r>
            <a:r>
              <a:rPr sz="1211" spc="-12">
                <a:latin typeface="Arial MT"/>
                <a:cs typeface="Arial MT"/>
              </a:rPr>
              <a:t>rest</a:t>
            </a:r>
            <a:r>
              <a:rPr sz="1211" spc="-36">
                <a:latin typeface="Arial MT"/>
                <a:cs typeface="Arial MT"/>
              </a:rPr>
              <a:t> </a:t>
            </a:r>
            <a:r>
              <a:rPr sz="1211">
                <a:latin typeface="Arial MT"/>
                <a:cs typeface="Arial MT"/>
              </a:rPr>
              <a:t>of</a:t>
            </a:r>
            <a:r>
              <a:rPr sz="1211" spc="-36">
                <a:latin typeface="Arial MT"/>
                <a:cs typeface="Arial MT"/>
              </a:rPr>
              <a:t> </a:t>
            </a:r>
            <a:r>
              <a:rPr sz="1211" spc="-30">
                <a:latin typeface="Arial MT"/>
                <a:cs typeface="Arial MT"/>
              </a:rPr>
              <a:t>the sector</a:t>
            </a:r>
            <a:r>
              <a:rPr sz="1211" spc="-36">
                <a:latin typeface="Arial MT"/>
                <a:cs typeface="Arial MT"/>
              </a:rPr>
              <a:t> </a:t>
            </a:r>
            <a:r>
              <a:rPr sz="1211" spc="-133">
                <a:latin typeface="Arial MT"/>
                <a:cs typeface="Arial MT"/>
              </a:rPr>
              <a:t>–</a:t>
            </a:r>
            <a:r>
              <a:rPr sz="1211" spc="-36">
                <a:latin typeface="Arial MT"/>
                <a:cs typeface="Arial MT"/>
              </a:rPr>
              <a:t> </a:t>
            </a:r>
            <a:r>
              <a:rPr sz="1211" spc="-67">
                <a:latin typeface="Arial MT"/>
                <a:cs typeface="Arial MT"/>
              </a:rPr>
              <a:t>a</a:t>
            </a:r>
            <a:r>
              <a:rPr sz="1211" spc="-36">
                <a:latin typeface="Arial MT"/>
                <a:cs typeface="Arial MT"/>
              </a:rPr>
              <a:t> </a:t>
            </a:r>
            <a:r>
              <a:rPr sz="1211" spc="-24">
                <a:latin typeface="Arial MT"/>
                <a:cs typeface="Arial MT"/>
              </a:rPr>
              <a:t>higher</a:t>
            </a:r>
            <a:r>
              <a:rPr sz="1211" spc="-30">
                <a:latin typeface="Arial MT"/>
                <a:cs typeface="Arial MT"/>
              </a:rPr>
              <a:t> </a:t>
            </a:r>
            <a:r>
              <a:rPr sz="1211" spc="-42">
                <a:latin typeface="Arial MT"/>
                <a:cs typeface="Arial MT"/>
              </a:rPr>
              <a:t>score</a:t>
            </a:r>
            <a:r>
              <a:rPr sz="1211" spc="-36">
                <a:latin typeface="Arial MT"/>
                <a:cs typeface="Arial MT"/>
              </a:rPr>
              <a:t> </a:t>
            </a:r>
            <a:r>
              <a:rPr sz="1211" spc="-30">
                <a:latin typeface="Arial MT"/>
                <a:cs typeface="Arial MT"/>
              </a:rPr>
              <a:t>represents</a:t>
            </a:r>
            <a:r>
              <a:rPr sz="1211" spc="-36">
                <a:latin typeface="Arial MT"/>
                <a:cs typeface="Arial MT"/>
              </a:rPr>
              <a:t> </a:t>
            </a:r>
            <a:r>
              <a:rPr sz="1211">
                <a:latin typeface="Arial MT"/>
                <a:cs typeface="Arial MT"/>
              </a:rPr>
              <a:t>better</a:t>
            </a:r>
            <a:r>
              <a:rPr sz="1211" spc="-36">
                <a:latin typeface="Arial MT"/>
                <a:cs typeface="Arial MT"/>
              </a:rPr>
              <a:t> </a:t>
            </a:r>
            <a:r>
              <a:rPr sz="1211" spc="-24">
                <a:latin typeface="Arial MT"/>
                <a:cs typeface="Arial MT"/>
              </a:rPr>
              <a:t>performance</a:t>
            </a:r>
            <a:r>
              <a:rPr sz="1211" spc="-30">
                <a:latin typeface="Arial MT"/>
                <a:cs typeface="Arial MT"/>
              </a:rPr>
              <a:t> </a:t>
            </a:r>
            <a:r>
              <a:rPr sz="1211" spc="-54">
                <a:latin typeface="Arial MT"/>
                <a:cs typeface="Arial MT"/>
              </a:rPr>
              <a:t>(i.e.</a:t>
            </a:r>
            <a:r>
              <a:rPr sz="1211" spc="-36">
                <a:latin typeface="Arial MT"/>
                <a:cs typeface="Arial MT"/>
              </a:rPr>
              <a:t> </a:t>
            </a:r>
            <a:r>
              <a:rPr sz="1211" spc="-54">
                <a:latin typeface="Arial MT"/>
                <a:cs typeface="Arial MT"/>
              </a:rPr>
              <a:t>100</a:t>
            </a:r>
            <a:r>
              <a:rPr sz="1211" spc="-36">
                <a:latin typeface="Arial MT"/>
                <a:cs typeface="Arial MT"/>
              </a:rPr>
              <a:t> </a:t>
            </a:r>
            <a:r>
              <a:rPr sz="1211" spc="-48">
                <a:latin typeface="Arial MT"/>
                <a:cs typeface="Arial MT"/>
              </a:rPr>
              <a:t>is</a:t>
            </a:r>
            <a:r>
              <a:rPr sz="1211" spc="-30">
                <a:latin typeface="Arial MT"/>
                <a:cs typeface="Arial MT"/>
              </a:rPr>
              <a:t> </a:t>
            </a:r>
            <a:r>
              <a:rPr sz="1211">
                <a:latin typeface="Arial MT"/>
                <a:cs typeface="Arial MT"/>
              </a:rPr>
              <a:t>the</a:t>
            </a:r>
            <a:r>
              <a:rPr sz="1211" spc="-36">
                <a:latin typeface="Arial MT"/>
                <a:cs typeface="Arial MT"/>
              </a:rPr>
              <a:t> </a:t>
            </a:r>
            <a:r>
              <a:rPr sz="1211" spc="-30">
                <a:latin typeface="Arial MT"/>
                <a:cs typeface="Arial MT"/>
              </a:rPr>
              <a:t>best</a:t>
            </a:r>
            <a:r>
              <a:rPr sz="1211" spc="-36">
                <a:latin typeface="Arial MT"/>
                <a:cs typeface="Arial MT"/>
              </a:rPr>
              <a:t> </a:t>
            </a:r>
            <a:r>
              <a:rPr sz="1211" spc="-12">
                <a:latin typeface="Arial MT"/>
                <a:cs typeface="Arial MT"/>
              </a:rPr>
              <a:t>performing</a:t>
            </a:r>
            <a:r>
              <a:rPr sz="1211" spc="-36">
                <a:latin typeface="Arial MT"/>
                <a:cs typeface="Arial MT"/>
              </a:rPr>
              <a:t> </a:t>
            </a:r>
            <a:r>
              <a:rPr sz="1211">
                <a:latin typeface="Arial MT"/>
                <a:cs typeface="Arial MT"/>
              </a:rPr>
              <a:t>site/</a:t>
            </a:r>
            <a:r>
              <a:rPr sz="1211" spc="-30">
                <a:latin typeface="Arial MT"/>
                <a:cs typeface="Arial MT"/>
              </a:rPr>
              <a:t> </a:t>
            </a:r>
            <a:r>
              <a:rPr sz="1211" spc="-12">
                <a:latin typeface="Arial MT"/>
                <a:cs typeface="Arial MT"/>
              </a:rPr>
              <a:t>operator).</a:t>
            </a:r>
            <a:endParaRPr sz="1211">
              <a:latin typeface="Arial MT"/>
              <a:cs typeface="Arial MT"/>
            </a:endParaRPr>
          </a:p>
          <a:p>
            <a:pPr>
              <a:lnSpc>
                <a:spcPct val="100000"/>
              </a:lnSpc>
              <a:spcBef>
                <a:spcPts val="212"/>
              </a:spcBef>
            </a:pPr>
            <a:endParaRPr sz="1090">
              <a:latin typeface="Arial MT"/>
              <a:cs typeface="Arial MT"/>
            </a:endParaRPr>
          </a:p>
          <a:p>
            <a:pPr marL="15377" marR="6151">
              <a:lnSpc>
                <a:spcPct val="100000"/>
              </a:lnSpc>
            </a:pPr>
            <a:r>
              <a:rPr sz="1211" spc="-73">
                <a:latin typeface="Lucida Sans Unicode"/>
                <a:cs typeface="Lucida Sans Unicode"/>
              </a:rPr>
              <a:t>Sector</a:t>
            </a:r>
            <a:r>
              <a:rPr sz="1211" spc="-91">
                <a:latin typeface="Lucida Sans Unicode"/>
                <a:cs typeface="Lucida Sans Unicode"/>
              </a:rPr>
              <a:t> </a:t>
            </a:r>
            <a:r>
              <a:rPr sz="1211" spc="-79">
                <a:latin typeface="Lucida Sans Unicode"/>
                <a:cs typeface="Lucida Sans Unicode"/>
              </a:rPr>
              <a:t>Graph:</a:t>
            </a:r>
            <a:r>
              <a:rPr sz="1211" spc="-91">
                <a:latin typeface="Lucida Sans Unicode"/>
                <a:cs typeface="Lucida Sans Unicode"/>
              </a:rPr>
              <a:t> </a:t>
            </a:r>
            <a:r>
              <a:rPr sz="1211" spc="-79">
                <a:latin typeface="Arial MT"/>
                <a:cs typeface="Arial MT"/>
              </a:rPr>
              <a:t>The</a:t>
            </a:r>
            <a:r>
              <a:rPr sz="1211" spc="-42">
                <a:latin typeface="Arial MT"/>
                <a:cs typeface="Arial MT"/>
              </a:rPr>
              <a:t> </a:t>
            </a:r>
            <a:r>
              <a:rPr sz="1211" spc="-30">
                <a:latin typeface="Arial MT"/>
                <a:cs typeface="Arial MT"/>
              </a:rPr>
              <a:t>graph</a:t>
            </a:r>
            <a:r>
              <a:rPr sz="1211" spc="-42">
                <a:latin typeface="Arial MT"/>
                <a:cs typeface="Arial MT"/>
              </a:rPr>
              <a:t> </a:t>
            </a:r>
            <a:r>
              <a:rPr sz="1211">
                <a:latin typeface="Arial MT"/>
                <a:cs typeface="Arial MT"/>
              </a:rPr>
              <a:t>with</a:t>
            </a:r>
            <a:r>
              <a:rPr sz="1211" spc="-42">
                <a:latin typeface="Arial MT"/>
                <a:cs typeface="Arial MT"/>
              </a:rPr>
              <a:t> </a:t>
            </a:r>
            <a:r>
              <a:rPr sz="1211" spc="-24">
                <a:latin typeface="Arial MT"/>
                <a:cs typeface="Arial MT"/>
              </a:rPr>
              <a:t>all</a:t>
            </a:r>
            <a:r>
              <a:rPr sz="1211" spc="-42">
                <a:latin typeface="Arial MT"/>
                <a:cs typeface="Arial MT"/>
              </a:rPr>
              <a:t> </a:t>
            </a:r>
            <a:r>
              <a:rPr sz="1211" spc="-36">
                <a:latin typeface="Arial MT"/>
                <a:cs typeface="Arial MT"/>
              </a:rPr>
              <a:t>sites</a:t>
            </a:r>
            <a:r>
              <a:rPr sz="1211" spc="-42">
                <a:latin typeface="Arial MT"/>
                <a:cs typeface="Arial MT"/>
              </a:rPr>
              <a:t> </a:t>
            </a:r>
            <a:r>
              <a:rPr sz="1211">
                <a:latin typeface="Arial MT"/>
                <a:cs typeface="Arial MT"/>
              </a:rPr>
              <a:t>from</a:t>
            </a:r>
            <a:r>
              <a:rPr sz="1211" spc="-42">
                <a:latin typeface="Arial MT"/>
                <a:cs typeface="Arial MT"/>
              </a:rPr>
              <a:t> </a:t>
            </a:r>
            <a:r>
              <a:rPr sz="1211">
                <a:latin typeface="Arial MT"/>
                <a:cs typeface="Arial MT"/>
              </a:rPr>
              <a:t>the</a:t>
            </a:r>
            <a:r>
              <a:rPr sz="1211" spc="-42">
                <a:latin typeface="Arial MT"/>
                <a:cs typeface="Arial MT"/>
              </a:rPr>
              <a:t> </a:t>
            </a:r>
            <a:r>
              <a:rPr sz="1211" spc="-30">
                <a:latin typeface="Arial MT"/>
                <a:cs typeface="Arial MT"/>
              </a:rPr>
              <a:t>sector</a:t>
            </a:r>
            <a:r>
              <a:rPr sz="1211" spc="-42">
                <a:latin typeface="Arial MT"/>
                <a:cs typeface="Arial MT"/>
              </a:rPr>
              <a:t> </a:t>
            </a:r>
            <a:r>
              <a:rPr sz="1211" spc="-30">
                <a:latin typeface="Arial MT"/>
                <a:cs typeface="Arial MT"/>
              </a:rPr>
              <a:t>matching</a:t>
            </a:r>
            <a:r>
              <a:rPr sz="1211" spc="-42">
                <a:latin typeface="Arial MT"/>
                <a:cs typeface="Arial MT"/>
              </a:rPr>
              <a:t> </a:t>
            </a:r>
            <a:r>
              <a:rPr sz="1211">
                <a:latin typeface="Arial MT"/>
                <a:cs typeface="Arial MT"/>
              </a:rPr>
              <a:t>the</a:t>
            </a:r>
            <a:r>
              <a:rPr sz="1211" spc="-42">
                <a:latin typeface="Arial MT"/>
                <a:cs typeface="Arial MT"/>
              </a:rPr>
              <a:t> </a:t>
            </a:r>
            <a:r>
              <a:rPr sz="1211" spc="-12">
                <a:latin typeface="Arial MT"/>
                <a:cs typeface="Arial MT"/>
              </a:rPr>
              <a:t>selected</a:t>
            </a:r>
            <a:r>
              <a:rPr sz="1211" spc="525">
                <a:latin typeface="Arial MT"/>
                <a:cs typeface="Arial MT"/>
              </a:rPr>
              <a:t> </a:t>
            </a:r>
            <a:r>
              <a:rPr sz="1211" spc="-12">
                <a:latin typeface="Arial MT"/>
                <a:cs typeface="Arial MT"/>
              </a:rPr>
              <a:t>lters</a:t>
            </a:r>
            <a:r>
              <a:rPr sz="1211" spc="-42">
                <a:latin typeface="Arial MT"/>
                <a:cs typeface="Arial MT"/>
              </a:rPr>
              <a:t> </a:t>
            </a:r>
            <a:r>
              <a:rPr sz="1211" spc="-24">
                <a:latin typeface="Arial MT"/>
                <a:cs typeface="Arial MT"/>
              </a:rPr>
              <a:t>grouped</a:t>
            </a:r>
            <a:r>
              <a:rPr sz="1211" spc="-42">
                <a:latin typeface="Arial MT"/>
                <a:cs typeface="Arial MT"/>
              </a:rPr>
              <a:t> </a:t>
            </a:r>
            <a:r>
              <a:rPr sz="1211">
                <a:latin typeface="Arial MT"/>
                <a:cs typeface="Arial MT"/>
              </a:rPr>
              <a:t>into</a:t>
            </a:r>
            <a:r>
              <a:rPr sz="1211" spc="-42">
                <a:latin typeface="Arial MT"/>
                <a:cs typeface="Arial MT"/>
              </a:rPr>
              <a:t> </a:t>
            </a:r>
            <a:r>
              <a:rPr sz="1211">
                <a:latin typeface="Arial MT"/>
                <a:cs typeface="Arial MT"/>
              </a:rPr>
              <a:t>four</a:t>
            </a:r>
            <a:r>
              <a:rPr sz="1211" spc="-42">
                <a:latin typeface="Arial MT"/>
                <a:cs typeface="Arial MT"/>
              </a:rPr>
              <a:t> </a:t>
            </a:r>
            <a:r>
              <a:rPr sz="1211" spc="-24">
                <a:latin typeface="Arial MT"/>
                <a:cs typeface="Arial MT"/>
              </a:rPr>
              <a:t>quartiles</a:t>
            </a:r>
            <a:r>
              <a:rPr sz="1211" spc="-42">
                <a:latin typeface="Arial MT"/>
                <a:cs typeface="Arial MT"/>
              </a:rPr>
              <a:t> </a:t>
            </a:r>
            <a:r>
              <a:rPr sz="1211" spc="-48">
                <a:latin typeface="Arial MT"/>
                <a:cs typeface="Arial MT"/>
              </a:rPr>
              <a:t>based</a:t>
            </a:r>
            <a:r>
              <a:rPr sz="1211" spc="-42">
                <a:latin typeface="Arial MT"/>
                <a:cs typeface="Arial MT"/>
              </a:rPr>
              <a:t> </a:t>
            </a:r>
            <a:r>
              <a:rPr sz="1211">
                <a:latin typeface="Arial MT"/>
                <a:cs typeface="Arial MT"/>
              </a:rPr>
              <a:t>on</a:t>
            </a:r>
            <a:r>
              <a:rPr sz="1211" spc="-42">
                <a:latin typeface="Arial MT"/>
                <a:cs typeface="Arial MT"/>
              </a:rPr>
              <a:t> </a:t>
            </a:r>
            <a:r>
              <a:rPr sz="1211" spc="-12">
                <a:latin typeface="Arial MT"/>
                <a:cs typeface="Arial MT"/>
              </a:rPr>
              <a:t>their </a:t>
            </a:r>
            <a:r>
              <a:rPr sz="1211" spc="-24">
                <a:latin typeface="Arial MT"/>
                <a:cs typeface="Arial MT"/>
              </a:rPr>
              <a:t>performance</a:t>
            </a:r>
            <a:r>
              <a:rPr sz="1211" spc="-36">
                <a:latin typeface="Arial MT"/>
                <a:cs typeface="Arial MT"/>
              </a:rPr>
              <a:t> </a:t>
            </a:r>
            <a:r>
              <a:rPr sz="1211" spc="-133">
                <a:latin typeface="Arial MT"/>
                <a:cs typeface="Arial MT"/>
              </a:rPr>
              <a:t>–</a:t>
            </a:r>
            <a:r>
              <a:rPr sz="1211" spc="-36">
                <a:latin typeface="Arial MT"/>
                <a:cs typeface="Arial MT"/>
              </a:rPr>
              <a:t> </a:t>
            </a:r>
            <a:r>
              <a:rPr sz="1211" spc="-42">
                <a:latin typeface="Arial MT"/>
                <a:cs typeface="Arial MT"/>
              </a:rPr>
              <a:t>i.e.</a:t>
            </a:r>
            <a:r>
              <a:rPr sz="1211" spc="-30">
                <a:latin typeface="Arial MT"/>
                <a:cs typeface="Arial MT"/>
              </a:rPr>
              <a:t> </a:t>
            </a:r>
            <a:r>
              <a:rPr sz="1211" spc="-67">
                <a:latin typeface="Arial MT"/>
                <a:cs typeface="Arial MT"/>
              </a:rPr>
              <a:t>Top</a:t>
            </a:r>
            <a:r>
              <a:rPr sz="1211" spc="-36">
                <a:latin typeface="Arial MT"/>
                <a:cs typeface="Arial MT"/>
              </a:rPr>
              <a:t> </a:t>
            </a:r>
            <a:r>
              <a:rPr sz="1211" spc="-24">
                <a:latin typeface="Arial MT"/>
                <a:cs typeface="Arial MT"/>
              </a:rPr>
              <a:t>Quartile</a:t>
            </a:r>
            <a:r>
              <a:rPr sz="1211" spc="-30">
                <a:latin typeface="Arial MT"/>
                <a:cs typeface="Arial MT"/>
              </a:rPr>
              <a:t> includes</a:t>
            </a:r>
            <a:r>
              <a:rPr sz="1211" spc="-36">
                <a:latin typeface="Arial MT"/>
                <a:cs typeface="Arial MT"/>
              </a:rPr>
              <a:t> </a:t>
            </a:r>
            <a:r>
              <a:rPr sz="1211">
                <a:latin typeface="Arial MT"/>
                <a:cs typeface="Arial MT"/>
              </a:rPr>
              <a:t>the</a:t>
            </a:r>
            <a:r>
              <a:rPr sz="1211" spc="-30">
                <a:latin typeface="Arial MT"/>
                <a:cs typeface="Arial MT"/>
              </a:rPr>
              <a:t> best</a:t>
            </a:r>
            <a:r>
              <a:rPr sz="1211" spc="-36">
                <a:latin typeface="Arial MT"/>
                <a:cs typeface="Arial MT"/>
              </a:rPr>
              <a:t> </a:t>
            </a:r>
            <a:r>
              <a:rPr sz="1211" spc="-12">
                <a:latin typeface="Arial MT"/>
                <a:cs typeface="Arial MT"/>
              </a:rPr>
              <a:t>performing</a:t>
            </a:r>
            <a:r>
              <a:rPr sz="1211" spc="-36">
                <a:latin typeface="Arial MT"/>
                <a:cs typeface="Arial MT"/>
              </a:rPr>
              <a:t> </a:t>
            </a:r>
            <a:r>
              <a:rPr sz="1211" spc="-97">
                <a:latin typeface="Arial MT"/>
                <a:cs typeface="Arial MT"/>
              </a:rPr>
              <a:t>25%</a:t>
            </a:r>
            <a:r>
              <a:rPr sz="1211" spc="-30">
                <a:latin typeface="Arial MT"/>
                <a:cs typeface="Arial MT"/>
              </a:rPr>
              <a:t> </a:t>
            </a:r>
            <a:r>
              <a:rPr sz="1211">
                <a:latin typeface="Arial MT"/>
                <a:cs typeface="Arial MT"/>
              </a:rPr>
              <a:t>of</a:t>
            </a:r>
            <a:r>
              <a:rPr sz="1211" spc="-36">
                <a:latin typeface="Arial MT"/>
                <a:cs typeface="Arial MT"/>
              </a:rPr>
              <a:t> </a:t>
            </a:r>
            <a:r>
              <a:rPr sz="1211">
                <a:latin typeface="Arial MT"/>
                <a:cs typeface="Arial MT"/>
              </a:rPr>
              <a:t>the</a:t>
            </a:r>
            <a:r>
              <a:rPr sz="1211" spc="-30">
                <a:latin typeface="Arial MT"/>
                <a:cs typeface="Arial MT"/>
              </a:rPr>
              <a:t> </a:t>
            </a:r>
            <a:r>
              <a:rPr sz="1211" spc="-36">
                <a:latin typeface="Arial MT"/>
                <a:cs typeface="Arial MT"/>
              </a:rPr>
              <a:t>sites </a:t>
            </a:r>
            <a:r>
              <a:rPr sz="1211">
                <a:latin typeface="Arial MT"/>
                <a:cs typeface="Arial MT"/>
              </a:rPr>
              <a:t>in</a:t>
            </a:r>
            <a:r>
              <a:rPr sz="1211" spc="-30">
                <a:latin typeface="Arial MT"/>
                <a:cs typeface="Arial MT"/>
              </a:rPr>
              <a:t> </a:t>
            </a:r>
            <a:r>
              <a:rPr sz="1211">
                <a:latin typeface="Arial MT"/>
                <a:cs typeface="Arial MT"/>
              </a:rPr>
              <a:t>the</a:t>
            </a:r>
            <a:r>
              <a:rPr sz="1211" spc="-36">
                <a:latin typeface="Arial MT"/>
                <a:cs typeface="Arial MT"/>
              </a:rPr>
              <a:t> </a:t>
            </a:r>
            <a:r>
              <a:rPr sz="1211" spc="-30">
                <a:latin typeface="Arial MT"/>
                <a:cs typeface="Arial MT"/>
              </a:rPr>
              <a:t>sector</a:t>
            </a:r>
            <a:r>
              <a:rPr sz="1211" spc="-36">
                <a:latin typeface="Arial MT"/>
                <a:cs typeface="Arial MT"/>
              </a:rPr>
              <a:t> and</a:t>
            </a:r>
            <a:r>
              <a:rPr sz="1211" spc="-30">
                <a:latin typeface="Arial MT"/>
                <a:cs typeface="Arial MT"/>
              </a:rPr>
              <a:t> </a:t>
            </a:r>
            <a:r>
              <a:rPr sz="1211" spc="-12">
                <a:latin typeface="Arial MT"/>
                <a:cs typeface="Arial MT"/>
              </a:rPr>
              <a:t>Bottom</a:t>
            </a:r>
            <a:r>
              <a:rPr sz="1211" spc="-36">
                <a:latin typeface="Arial MT"/>
                <a:cs typeface="Arial MT"/>
              </a:rPr>
              <a:t> </a:t>
            </a:r>
            <a:r>
              <a:rPr sz="1211" spc="-24">
                <a:latin typeface="Arial MT"/>
                <a:cs typeface="Arial MT"/>
              </a:rPr>
              <a:t>Quartile</a:t>
            </a:r>
            <a:r>
              <a:rPr sz="1211" spc="-30">
                <a:latin typeface="Arial MT"/>
                <a:cs typeface="Arial MT"/>
              </a:rPr>
              <a:t> included</a:t>
            </a:r>
            <a:r>
              <a:rPr sz="1211" spc="-36">
                <a:latin typeface="Arial MT"/>
                <a:cs typeface="Arial MT"/>
              </a:rPr>
              <a:t> </a:t>
            </a:r>
            <a:r>
              <a:rPr sz="1211">
                <a:latin typeface="Arial MT"/>
                <a:cs typeface="Arial MT"/>
              </a:rPr>
              <a:t>the</a:t>
            </a:r>
            <a:r>
              <a:rPr sz="1211" spc="-30">
                <a:latin typeface="Arial MT"/>
                <a:cs typeface="Arial MT"/>
              </a:rPr>
              <a:t> </a:t>
            </a:r>
            <a:r>
              <a:rPr sz="1211" spc="-12">
                <a:latin typeface="Arial MT"/>
                <a:cs typeface="Arial MT"/>
              </a:rPr>
              <a:t>worst performing</a:t>
            </a:r>
            <a:r>
              <a:rPr sz="1211" spc="-48">
                <a:latin typeface="Arial MT"/>
                <a:cs typeface="Arial MT"/>
              </a:rPr>
              <a:t> </a:t>
            </a:r>
            <a:r>
              <a:rPr sz="1211" spc="-97">
                <a:latin typeface="Arial MT"/>
                <a:cs typeface="Arial MT"/>
              </a:rPr>
              <a:t>25%</a:t>
            </a:r>
            <a:r>
              <a:rPr sz="1211" spc="-42">
                <a:latin typeface="Arial MT"/>
                <a:cs typeface="Arial MT"/>
              </a:rPr>
              <a:t> </a:t>
            </a:r>
            <a:r>
              <a:rPr sz="1211">
                <a:latin typeface="Arial MT"/>
                <a:cs typeface="Arial MT"/>
              </a:rPr>
              <a:t>of</a:t>
            </a:r>
            <a:r>
              <a:rPr sz="1211" spc="-42">
                <a:latin typeface="Arial MT"/>
                <a:cs typeface="Arial MT"/>
              </a:rPr>
              <a:t> </a:t>
            </a:r>
            <a:r>
              <a:rPr sz="1211">
                <a:latin typeface="Arial MT"/>
                <a:cs typeface="Arial MT"/>
              </a:rPr>
              <a:t>the</a:t>
            </a:r>
            <a:r>
              <a:rPr sz="1211" spc="-42">
                <a:latin typeface="Arial MT"/>
                <a:cs typeface="Arial MT"/>
              </a:rPr>
              <a:t> </a:t>
            </a:r>
            <a:r>
              <a:rPr sz="1211" spc="-36">
                <a:latin typeface="Arial MT"/>
                <a:cs typeface="Arial MT"/>
              </a:rPr>
              <a:t>sites</a:t>
            </a:r>
            <a:r>
              <a:rPr sz="1211" spc="-42">
                <a:latin typeface="Arial MT"/>
                <a:cs typeface="Arial MT"/>
              </a:rPr>
              <a:t> </a:t>
            </a:r>
            <a:r>
              <a:rPr sz="1211">
                <a:latin typeface="Arial MT"/>
                <a:cs typeface="Arial MT"/>
              </a:rPr>
              <a:t>in</a:t>
            </a:r>
            <a:r>
              <a:rPr sz="1211" spc="-42">
                <a:latin typeface="Arial MT"/>
                <a:cs typeface="Arial MT"/>
              </a:rPr>
              <a:t> </a:t>
            </a:r>
            <a:r>
              <a:rPr sz="1211">
                <a:latin typeface="Arial MT"/>
                <a:cs typeface="Arial MT"/>
              </a:rPr>
              <a:t>the</a:t>
            </a:r>
            <a:r>
              <a:rPr sz="1211" spc="-42">
                <a:latin typeface="Arial MT"/>
                <a:cs typeface="Arial MT"/>
              </a:rPr>
              <a:t> </a:t>
            </a:r>
            <a:r>
              <a:rPr sz="1211" spc="-30">
                <a:latin typeface="Arial MT"/>
                <a:cs typeface="Arial MT"/>
              </a:rPr>
              <a:t>sector</a:t>
            </a:r>
            <a:r>
              <a:rPr sz="1211" spc="-42">
                <a:latin typeface="Arial MT"/>
                <a:cs typeface="Arial MT"/>
              </a:rPr>
              <a:t> </a:t>
            </a:r>
            <a:r>
              <a:rPr sz="1211">
                <a:latin typeface="Arial MT"/>
                <a:cs typeface="Arial MT"/>
              </a:rPr>
              <a:t>for</a:t>
            </a:r>
            <a:r>
              <a:rPr sz="1211" spc="-42">
                <a:latin typeface="Arial MT"/>
                <a:cs typeface="Arial MT"/>
              </a:rPr>
              <a:t> </a:t>
            </a:r>
            <a:r>
              <a:rPr sz="1211">
                <a:latin typeface="Arial MT"/>
                <a:cs typeface="Arial MT"/>
              </a:rPr>
              <a:t>the</a:t>
            </a:r>
            <a:r>
              <a:rPr sz="1211" spc="-42">
                <a:latin typeface="Arial MT"/>
                <a:cs typeface="Arial MT"/>
              </a:rPr>
              <a:t> selected </a:t>
            </a:r>
            <a:r>
              <a:rPr sz="1211" spc="-30">
                <a:latin typeface="Arial MT"/>
                <a:cs typeface="Arial MT"/>
              </a:rPr>
              <a:t>KPI</a:t>
            </a:r>
            <a:endParaRPr sz="1211">
              <a:latin typeface="Arial MT"/>
              <a:cs typeface="Arial MT"/>
            </a:endParaRPr>
          </a:p>
        </p:txBody>
      </p:sp>
    </p:spTree>
    <p:extLst>
      <p:ext uri="{BB962C8B-B14F-4D97-AF65-F5344CB8AC3E}">
        <p14:creationId xmlns:p14="http://schemas.microsoft.com/office/powerpoint/2010/main" val="26430193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1244657" y="1"/>
            <a:ext cx="9702686" cy="6857231"/>
            <a:chOff x="0" y="0"/>
            <a:chExt cx="8013700" cy="566356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8013191" cy="5663183"/>
            </a:xfrm>
            <a:prstGeom prst="rect">
              <a:avLst/>
            </a:prstGeom>
          </p:spPr>
        </p:pic>
        <p:sp>
          <p:nvSpPr>
            <p:cNvPr id="4" name="object 4"/>
            <p:cNvSpPr/>
            <p:nvPr/>
          </p:nvSpPr>
          <p:spPr>
            <a:xfrm>
              <a:off x="404505" y="767462"/>
              <a:ext cx="7214234" cy="1658620"/>
            </a:xfrm>
            <a:custGeom>
              <a:avLst/>
              <a:gdLst/>
              <a:ahLst/>
              <a:cxnLst/>
              <a:rect l="l" t="t" r="r" b="b"/>
              <a:pathLst>
                <a:path w="7214234" h="1658620">
                  <a:moveTo>
                    <a:pt x="0" y="1594620"/>
                  </a:moveTo>
                  <a:lnTo>
                    <a:pt x="0" y="63517"/>
                  </a:lnTo>
                  <a:lnTo>
                    <a:pt x="0" y="59346"/>
                  </a:lnTo>
                  <a:lnTo>
                    <a:pt x="406" y="55216"/>
                  </a:lnTo>
                  <a:lnTo>
                    <a:pt x="10704" y="28229"/>
                  </a:lnTo>
                  <a:lnTo>
                    <a:pt x="13021" y="24761"/>
                  </a:lnTo>
                  <a:lnTo>
                    <a:pt x="28229" y="10704"/>
                  </a:lnTo>
                  <a:lnTo>
                    <a:pt x="31696" y="8387"/>
                  </a:lnTo>
                  <a:lnTo>
                    <a:pt x="59346" y="0"/>
                  </a:lnTo>
                  <a:lnTo>
                    <a:pt x="63517" y="0"/>
                  </a:lnTo>
                  <a:lnTo>
                    <a:pt x="7150721" y="0"/>
                  </a:lnTo>
                  <a:lnTo>
                    <a:pt x="7154891" y="0"/>
                  </a:lnTo>
                  <a:lnTo>
                    <a:pt x="7159022" y="406"/>
                  </a:lnTo>
                  <a:lnTo>
                    <a:pt x="7163112" y="1220"/>
                  </a:lnTo>
                  <a:lnTo>
                    <a:pt x="7167202" y="2034"/>
                  </a:lnTo>
                  <a:lnTo>
                    <a:pt x="7171174" y="3238"/>
                  </a:lnTo>
                  <a:lnTo>
                    <a:pt x="7175027" y="4834"/>
                  </a:lnTo>
                  <a:lnTo>
                    <a:pt x="7178880" y="6430"/>
                  </a:lnTo>
                  <a:lnTo>
                    <a:pt x="7182540" y="8387"/>
                  </a:lnTo>
                  <a:lnTo>
                    <a:pt x="7186008" y="10704"/>
                  </a:lnTo>
                  <a:lnTo>
                    <a:pt x="7189476" y="13021"/>
                  </a:lnTo>
                  <a:lnTo>
                    <a:pt x="7203532" y="28229"/>
                  </a:lnTo>
                  <a:lnTo>
                    <a:pt x="7205849" y="31696"/>
                  </a:lnTo>
                  <a:lnTo>
                    <a:pt x="7214239" y="63517"/>
                  </a:lnTo>
                  <a:lnTo>
                    <a:pt x="7214239" y="1594620"/>
                  </a:lnTo>
                  <a:lnTo>
                    <a:pt x="7203533" y="1629909"/>
                  </a:lnTo>
                  <a:lnTo>
                    <a:pt x="7201216" y="1633376"/>
                  </a:lnTo>
                  <a:lnTo>
                    <a:pt x="7167202" y="1656104"/>
                  </a:lnTo>
                  <a:lnTo>
                    <a:pt x="7163112" y="1656917"/>
                  </a:lnTo>
                  <a:lnTo>
                    <a:pt x="7159022" y="1657731"/>
                  </a:lnTo>
                  <a:lnTo>
                    <a:pt x="7154891" y="1658138"/>
                  </a:lnTo>
                  <a:lnTo>
                    <a:pt x="7150721" y="1658138"/>
                  </a:lnTo>
                  <a:lnTo>
                    <a:pt x="63517" y="1658138"/>
                  </a:lnTo>
                  <a:lnTo>
                    <a:pt x="24761" y="1645116"/>
                  </a:lnTo>
                  <a:lnTo>
                    <a:pt x="10704" y="1629909"/>
                  </a:lnTo>
                  <a:lnTo>
                    <a:pt x="8387" y="1626441"/>
                  </a:lnTo>
                  <a:lnTo>
                    <a:pt x="1220" y="1607012"/>
                  </a:lnTo>
                  <a:lnTo>
                    <a:pt x="406" y="1602922"/>
                  </a:lnTo>
                  <a:lnTo>
                    <a:pt x="0" y="1598791"/>
                  </a:lnTo>
                  <a:lnTo>
                    <a:pt x="0" y="1594620"/>
                  </a:lnTo>
                  <a:close/>
                </a:path>
              </a:pathLst>
            </a:custGeom>
            <a:ln w="6686">
              <a:solidFill>
                <a:srgbClr val="0F4E6F"/>
              </a:solidFill>
            </a:ln>
          </p:spPr>
          <p:txBody>
            <a:bodyPr wrap="square" lIns="0" tIns="0" rIns="0" bIns="0" rtlCol="0"/>
            <a:lstStyle/>
            <a:p>
              <a:endParaRPr/>
            </a:p>
          </p:txBody>
        </p:sp>
      </p:grpSp>
      <p:sp>
        <p:nvSpPr>
          <p:cNvPr id="5" name="object 5"/>
          <p:cNvSpPr txBox="1"/>
          <p:nvPr/>
        </p:nvSpPr>
        <p:spPr>
          <a:xfrm>
            <a:off x="1945958" y="1176149"/>
            <a:ext cx="1079443"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ACTUAL </a:t>
            </a:r>
            <a:r>
              <a:rPr sz="1090" spc="-12">
                <a:solidFill>
                  <a:srgbClr val="004F73"/>
                </a:solidFill>
                <a:latin typeface="Arial MT"/>
                <a:cs typeface="Arial MT"/>
              </a:rPr>
              <a:t>VALUE</a:t>
            </a:r>
            <a:endParaRPr sz="1090">
              <a:latin typeface="Arial MT"/>
              <a:cs typeface="Arial MT"/>
            </a:endParaRPr>
          </a:p>
        </p:txBody>
      </p:sp>
      <p:sp>
        <p:nvSpPr>
          <p:cNvPr id="6" name="object 6"/>
          <p:cNvSpPr txBox="1"/>
          <p:nvPr/>
        </p:nvSpPr>
        <p:spPr>
          <a:xfrm>
            <a:off x="2116843" y="1626477"/>
            <a:ext cx="697333" cy="220527"/>
          </a:xfrm>
          <a:prstGeom prst="rect">
            <a:avLst/>
          </a:prstGeom>
        </p:spPr>
        <p:txBody>
          <a:bodyPr vert="horz" wrap="square" lIns="0" tIns="19221" rIns="0" bIns="0" rtlCol="0">
            <a:spAutoFit/>
          </a:bodyPr>
          <a:lstStyle/>
          <a:p>
            <a:pPr marL="15377">
              <a:lnSpc>
                <a:spcPct val="100000"/>
              </a:lnSpc>
              <a:spcBef>
                <a:spcPts val="151"/>
              </a:spcBef>
            </a:pPr>
            <a:r>
              <a:rPr sz="2422" spc="-30">
                <a:solidFill>
                  <a:srgbClr val="3FA720"/>
                </a:solidFill>
                <a:latin typeface="Arial MT"/>
                <a:cs typeface="Arial MT"/>
              </a:rPr>
              <a:t>£137</a:t>
            </a:r>
            <a:endParaRPr sz="2422">
              <a:latin typeface="Arial MT"/>
              <a:cs typeface="Arial MT"/>
            </a:endParaRPr>
          </a:p>
        </p:txBody>
      </p:sp>
      <p:sp>
        <p:nvSpPr>
          <p:cNvPr id="7" name="object 7"/>
          <p:cNvSpPr txBox="1"/>
          <p:nvPr/>
        </p:nvSpPr>
        <p:spPr>
          <a:xfrm>
            <a:off x="3344659" y="1176149"/>
            <a:ext cx="1190924"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SV</a:t>
            </a:r>
            <a:r>
              <a:rPr sz="1090" spc="18">
                <a:solidFill>
                  <a:srgbClr val="004F73"/>
                </a:solidFill>
                <a:latin typeface="Arial MT"/>
                <a:cs typeface="Arial MT"/>
              </a:rPr>
              <a:t> </a:t>
            </a:r>
            <a:r>
              <a:rPr sz="1090">
                <a:solidFill>
                  <a:srgbClr val="004F73"/>
                </a:solidFill>
                <a:latin typeface="Arial MT"/>
                <a:cs typeface="Arial MT"/>
              </a:rPr>
              <a:t>INDEX</a:t>
            </a:r>
            <a:r>
              <a:rPr sz="1090" spc="24">
                <a:solidFill>
                  <a:srgbClr val="004F73"/>
                </a:solidFill>
                <a:latin typeface="Arial MT"/>
                <a:cs typeface="Arial MT"/>
              </a:rPr>
              <a:t> </a:t>
            </a:r>
            <a:r>
              <a:rPr sz="1090" spc="-30">
                <a:solidFill>
                  <a:srgbClr val="004F73"/>
                </a:solidFill>
                <a:latin typeface="Arial MT"/>
                <a:cs typeface="Arial MT"/>
              </a:rPr>
              <a:t>SCORE</a:t>
            </a:r>
            <a:endParaRPr sz="1090">
              <a:latin typeface="Arial MT"/>
              <a:cs typeface="Arial MT"/>
            </a:endParaRPr>
          </a:p>
        </p:txBody>
      </p:sp>
      <p:pic>
        <p:nvPicPr>
          <p:cNvPr id="8" name="object 8">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3333220" y="1443260"/>
            <a:ext cx="1173805" cy="1173805"/>
          </a:xfrm>
          <a:prstGeom prst="rect">
            <a:avLst/>
          </a:prstGeom>
        </p:spPr>
      </p:pic>
      <p:sp>
        <p:nvSpPr>
          <p:cNvPr id="9" name="object 9"/>
          <p:cNvSpPr txBox="1"/>
          <p:nvPr/>
        </p:nvSpPr>
        <p:spPr>
          <a:xfrm>
            <a:off x="3773705" y="1847075"/>
            <a:ext cx="292157" cy="175598"/>
          </a:xfrm>
          <a:prstGeom prst="rect">
            <a:avLst/>
          </a:prstGeom>
        </p:spPr>
        <p:txBody>
          <a:bodyPr vert="horz" wrap="square" lIns="0" tIns="13839" rIns="0" bIns="0" rtlCol="0">
            <a:spAutoFit/>
          </a:bodyPr>
          <a:lstStyle/>
          <a:p>
            <a:pPr marL="15377">
              <a:lnSpc>
                <a:spcPct val="100000"/>
              </a:lnSpc>
              <a:spcBef>
                <a:spcPts val="109"/>
              </a:spcBef>
            </a:pPr>
            <a:r>
              <a:rPr sz="1937" spc="-61">
                <a:solidFill>
                  <a:srgbClr val="52A8B9"/>
                </a:solidFill>
                <a:latin typeface="Microsoft JhengHei"/>
                <a:cs typeface="Microsoft JhengHei"/>
              </a:rPr>
              <a:t>80</a:t>
            </a:r>
            <a:endParaRPr sz="1937">
              <a:latin typeface="Microsoft JhengHei"/>
              <a:cs typeface="Microsoft JhengHei"/>
            </a:endParaRPr>
          </a:p>
        </p:txBody>
      </p:sp>
      <p:grpSp>
        <p:nvGrpSpPr>
          <p:cNvPr id="10" name="object 10">
            <a:extLst>
              <a:ext uri="{C183D7F6-B498-43B3-948B-1728B52AA6E4}">
                <adec:decorative xmlns:adec="http://schemas.microsoft.com/office/drawing/2017/decorative" val="1"/>
              </a:ext>
            </a:extLst>
          </p:cNvPr>
          <p:cNvGrpSpPr/>
          <p:nvPr/>
        </p:nvGrpSpPr>
        <p:grpSpPr>
          <a:xfrm>
            <a:off x="3187507" y="933262"/>
            <a:ext cx="7277783" cy="1942844"/>
            <a:chOff x="1604650" y="770805"/>
            <a:chExt cx="6010910" cy="1604645"/>
          </a:xfrm>
        </p:grpSpPr>
        <p:sp>
          <p:nvSpPr>
            <p:cNvPr id="11" name="object 11"/>
            <p:cNvSpPr/>
            <p:nvPr/>
          </p:nvSpPr>
          <p:spPr>
            <a:xfrm>
              <a:off x="1604650" y="770805"/>
              <a:ext cx="6985" cy="1604645"/>
            </a:xfrm>
            <a:custGeom>
              <a:avLst/>
              <a:gdLst/>
              <a:ahLst/>
              <a:cxnLst/>
              <a:rect l="l" t="t" r="r" b="b"/>
              <a:pathLst>
                <a:path w="6984"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sp>
          <p:nvSpPr>
            <p:cNvPr id="12" name="object 12"/>
            <p:cNvSpPr/>
            <p:nvPr/>
          </p:nvSpPr>
          <p:spPr>
            <a:xfrm>
              <a:off x="2808137" y="904526"/>
              <a:ext cx="4807585" cy="1471295"/>
            </a:xfrm>
            <a:custGeom>
              <a:avLst/>
              <a:gdLst/>
              <a:ahLst/>
              <a:cxnLst/>
              <a:rect l="l" t="t" r="r" b="b"/>
              <a:pathLst>
                <a:path w="4807584" h="1471295">
                  <a:moveTo>
                    <a:pt x="4807264" y="1470929"/>
                  </a:moveTo>
                  <a:lnTo>
                    <a:pt x="0" y="1470929"/>
                  </a:lnTo>
                  <a:lnTo>
                    <a:pt x="0" y="0"/>
                  </a:lnTo>
                  <a:lnTo>
                    <a:pt x="4807264" y="0"/>
                  </a:lnTo>
                  <a:lnTo>
                    <a:pt x="4807264" y="1470929"/>
                  </a:lnTo>
                  <a:close/>
                </a:path>
              </a:pathLst>
            </a:custGeom>
            <a:solidFill>
              <a:srgbClr val="FFFFFF"/>
            </a:solidFill>
          </p:spPr>
          <p:txBody>
            <a:bodyPr wrap="square" lIns="0" tIns="0" rIns="0" bIns="0" rtlCol="0"/>
            <a:lstStyle/>
            <a:p>
              <a:endParaRPr/>
            </a:p>
          </p:txBody>
        </p:sp>
        <p:sp>
          <p:nvSpPr>
            <p:cNvPr id="13" name="object 13"/>
            <p:cNvSpPr/>
            <p:nvPr/>
          </p:nvSpPr>
          <p:spPr>
            <a:xfrm>
              <a:off x="2945201" y="1198712"/>
              <a:ext cx="0" cy="461645"/>
            </a:xfrm>
            <a:custGeom>
              <a:avLst/>
              <a:gdLst/>
              <a:ahLst/>
              <a:cxnLst/>
              <a:rect l="l" t="t" r="r" b="b"/>
              <a:pathLst>
                <a:path h="461644">
                  <a:moveTo>
                    <a:pt x="0" y="0"/>
                  </a:moveTo>
                  <a:lnTo>
                    <a:pt x="0" y="461336"/>
                  </a:lnTo>
                </a:path>
              </a:pathLst>
            </a:custGeom>
            <a:ln w="6686">
              <a:solidFill>
                <a:srgbClr val="E6E6E6"/>
              </a:solidFill>
            </a:ln>
          </p:spPr>
          <p:txBody>
            <a:bodyPr wrap="square" lIns="0" tIns="0" rIns="0" bIns="0" rtlCol="0"/>
            <a:lstStyle/>
            <a:p>
              <a:endParaRPr/>
            </a:p>
          </p:txBody>
        </p:sp>
        <p:sp>
          <p:nvSpPr>
            <p:cNvPr id="14" name="object 14"/>
            <p:cNvSpPr/>
            <p:nvPr/>
          </p:nvSpPr>
          <p:spPr>
            <a:xfrm>
              <a:off x="3359736" y="1198712"/>
              <a:ext cx="421640" cy="461645"/>
            </a:xfrm>
            <a:custGeom>
              <a:avLst/>
              <a:gdLst/>
              <a:ahLst/>
              <a:cxnLst/>
              <a:rect l="l" t="t" r="r" b="b"/>
              <a:pathLst>
                <a:path w="421639" h="461644">
                  <a:moveTo>
                    <a:pt x="0" y="344331"/>
                  </a:moveTo>
                  <a:lnTo>
                    <a:pt x="0" y="461336"/>
                  </a:lnTo>
                </a:path>
                <a:path w="421639" h="461644">
                  <a:moveTo>
                    <a:pt x="0" y="0"/>
                  </a:moveTo>
                  <a:lnTo>
                    <a:pt x="0" y="117005"/>
                  </a:lnTo>
                </a:path>
                <a:path w="421639" h="461644">
                  <a:moveTo>
                    <a:pt x="421220" y="344331"/>
                  </a:moveTo>
                  <a:lnTo>
                    <a:pt x="421220" y="461336"/>
                  </a:lnTo>
                </a:path>
                <a:path w="421639" h="461644">
                  <a:moveTo>
                    <a:pt x="421220" y="0"/>
                  </a:moveTo>
                  <a:lnTo>
                    <a:pt x="421220" y="117005"/>
                  </a:lnTo>
                </a:path>
              </a:pathLst>
            </a:custGeom>
            <a:ln w="6686">
              <a:solidFill>
                <a:srgbClr val="E6E6E6"/>
              </a:solidFill>
            </a:ln>
          </p:spPr>
          <p:txBody>
            <a:bodyPr wrap="square" lIns="0" tIns="0" rIns="0" bIns="0" rtlCol="0"/>
            <a:lstStyle/>
            <a:p>
              <a:endParaRPr/>
            </a:p>
          </p:txBody>
        </p:sp>
        <p:sp>
          <p:nvSpPr>
            <p:cNvPr id="15" name="object 15"/>
            <p:cNvSpPr/>
            <p:nvPr/>
          </p:nvSpPr>
          <p:spPr>
            <a:xfrm>
              <a:off x="4195491" y="1198712"/>
              <a:ext cx="3356610" cy="461645"/>
            </a:xfrm>
            <a:custGeom>
              <a:avLst/>
              <a:gdLst/>
              <a:ahLst/>
              <a:cxnLst/>
              <a:rect l="l" t="t" r="r" b="b"/>
              <a:pathLst>
                <a:path w="3356609" h="461644">
                  <a:moveTo>
                    <a:pt x="0" y="0"/>
                  </a:moveTo>
                  <a:lnTo>
                    <a:pt x="0" y="461336"/>
                  </a:lnTo>
                </a:path>
                <a:path w="3356609" h="461644">
                  <a:moveTo>
                    <a:pt x="421220" y="0"/>
                  </a:moveTo>
                  <a:lnTo>
                    <a:pt x="421220" y="461336"/>
                  </a:lnTo>
                </a:path>
                <a:path w="3356609" h="461644">
                  <a:moveTo>
                    <a:pt x="842441" y="0"/>
                  </a:moveTo>
                  <a:lnTo>
                    <a:pt x="842441" y="461336"/>
                  </a:lnTo>
                </a:path>
                <a:path w="3356609" h="461644">
                  <a:moveTo>
                    <a:pt x="1256975" y="0"/>
                  </a:moveTo>
                  <a:lnTo>
                    <a:pt x="1256975" y="461336"/>
                  </a:lnTo>
                </a:path>
                <a:path w="3356609" h="461644">
                  <a:moveTo>
                    <a:pt x="1678196" y="0"/>
                  </a:moveTo>
                  <a:lnTo>
                    <a:pt x="1678196" y="461336"/>
                  </a:lnTo>
                </a:path>
                <a:path w="3356609" h="461644">
                  <a:moveTo>
                    <a:pt x="2099417" y="0"/>
                  </a:moveTo>
                  <a:lnTo>
                    <a:pt x="2099417" y="461336"/>
                  </a:lnTo>
                </a:path>
                <a:path w="3356609" h="461644">
                  <a:moveTo>
                    <a:pt x="2513951" y="0"/>
                  </a:moveTo>
                  <a:lnTo>
                    <a:pt x="2513951" y="461336"/>
                  </a:lnTo>
                </a:path>
                <a:path w="3356609" h="461644">
                  <a:moveTo>
                    <a:pt x="2935172" y="0"/>
                  </a:moveTo>
                  <a:lnTo>
                    <a:pt x="2935172" y="461336"/>
                  </a:lnTo>
                </a:path>
                <a:path w="3356609" h="461644">
                  <a:moveTo>
                    <a:pt x="3356393" y="0"/>
                  </a:moveTo>
                  <a:lnTo>
                    <a:pt x="3356393" y="461336"/>
                  </a:lnTo>
                </a:path>
              </a:pathLst>
            </a:custGeom>
            <a:ln w="6686">
              <a:solidFill>
                <a:srgbClr val="E6E6E6"/>
              </a:solidFill>
            </a:ln>
          </p:spPr>
          <p:txBody>
            <a:bodyPr wrap="square" lIns="0" tIns="0" rIns="0" bIns="0" rtlCol="0"/>
            <a:lstStyle/>
            <a:p>
              <a:endParaRPr/>
            </a:p>
          </p:txBody>
        </p:sp>
        <p:sp>
          <p:nvSpPr>
            <p:cNvPr id="16" name="object 16"/>
            <p:cNvSpPr/>
            <p:nvPr/>
          </p:nvSpPr>
          <p:spPr>
            <a:xfrm>
              <a:off x="2874998" y="1198712"/>
              <a:ext cx="70485" cy="461645"/>
            </a:xfrm>
            <a:custGeom>
              <a:avLst/>
              <a:gdLst/>
              <a:ahLst/>
              <a:cxnLst/>
              <a:rect l="l" t="t" r="r" b="b"/>
              <a:pathLst>
                <a:path w="70485" h="461644">
                  <a:moveTo>
                    <a:pt x="66860" y="230668"/>
                  </a:moveTo>
                  <a:lnTo>
                    <a:pt x="0" y="230668"/>
                  </a:lnTo>
                </a:path>
                <a:path w="70485" h="461644">
                  <a:moveTo>
                    <a:pt x="70203" y="0"/>
                  </a:moveTo>
                  <a:lnTo>
                    <a:pt x="70203" y="461336"/>
                  </a:lnTo>
                </a:path>
              </a:pathLst>
            </a:custGeom>
            <a:ln w="6686">
              <a:solidFill>
                <a:srgbClr val="333333"/>
              </a:solidFill>
            </a:ln>
          </p:spPr>
          <p:txBody>
            <a:bodyPr wrap="square" lIns="0" tIns="0" rIns="0" bIns="0" rtlCol="0"/>
            <a:lstStyle/>
            <a:p>
              <a:endParaRPr/>
            </a:p>
          </p:txBody>
        </p:sp>
        <p:sp>
          <p:nvSpPr>
            <p:cNvPr id="17" name="object 17"/>
            <p:cNvSpPr/>
            <p:nvPr/>
          </p:nvSpPr>
          <p:spPr>
            <a:xfrm>
              <a:off x="4085171" y="1198714"/>
              <a:ext cx="13970" cy="441325"/>
            </a:xfrm>
            <a:custGeom>
              <a:avLst/>
              <a:gdLst/>
              <a:ahLst/>
              <a:cxnLst/>
              <a:rect l="l" t="t" r="r" b="b"/>
              <a:pathLst>
                <a:path w="13970" h="441325">
                  <a:moveTo>
                    <a:pt x="13360" y="427913"/>
                  </a:moveTo>
                  <a:lnTo>
                    <a:pt x="0" y="427913"/>
                  </a:lnTo>
                  <a:lnTo>
                    <a:pt x="0" y="441286"/>
                  </a:lnTo>
                  <a:lnTo>
                    <a:pt x="13360" y="441286"/>
                  </a:lnTo>
                  <a:lnTo>
                    <a:pt x="13360" y="427913"/>
                  </a:lnTo>
                  <a:close/>
                </a:path>
                <a:path w="13970" h="441325">
                  <a:moveTo>
                    <a:pt x="13360" y="374421"/>
                  </a:moveTo>
                  <a:lnTo>
                    <a:pt x="0" y="374421"/>
                  </a:lnTo>
                  <a:lnTo>
                    <a:pt x="0" y="387794"/>
                  </a:lnTo>
                  <a:lnTo>
                    <a:pt x="13360" y="387794"/>
                  </a:lnTo>
                  <a:lnTo>
                    <a:pt x="13360" y="374421"/>
                  </a:lnTo>
                  <a:close/>
                </a:path>
                <a:path w="13970" h="441325">
                  <a:moveTo>
                    <a:pt x="13360" y="320929"/>
                  </a:moveTo>
                  <a:lnTo>
                    <a:pt x="0" y="320929"/>
                  </a:lnTo>
                  <a:lnTo>
                    <a:pt x="0" y="334302"/>
                  </a:lnTo>
                  <a:lnTo>
                    <a:pt x="13360" y="334302"/>
                  </a:lnTo>
                  <a:lnTo>
                    <a:pt x="13360" y="320929"/>
                  </a:lnTo>
                  <a:close/>
                </a:path>
                <a:path w="13970" h="441325">
                  <a:moveTo>
                    <a:pt x="13360" y="267449"/>
                  </a:moveTo>
                  <a:lnTo>
                    <a:pt x="0" y="267449"/>
                  </a:lnTo>
                  <a:lnTo>
                    <a:pt x="0" y="280822"/>
                  </a:lnTo>
                  <a:lnTo>
                    <a:pt x="13360" y="280822"/>
                  </a:lnTo>
                  <a:lnTo>
                    <a:pt x="13360" y="267449"/>
                  </a:lnTo>
                  <a:close/>
                </a:path>
                <a:path w="13970" h="441325">
                  <a:moveTo>
                    <a:pt x="13360" y="213956"/>
                  </a:moveTo>
                  <a:lnTo>
                    <a:pt x="0" y="213956"/>
                  </a:lnTo>
                  <a:lnTo>
                    <a:pt x="0" y="227330"/>
                  </a:lnTo>
                  <a:lnTo>
                    <a:pt x="13360" y="227330"/>
                  </a:lnTo>
                  <a:lnTo>
                    <a:pt x="13360" y="213956"/>
                  </a:lnTo>
                  <a:close/>
                </a:path>
                <a:path w="13970" h="441325">
                  <a:moveTo>
                    <a:pt x="13360" y="160464"/>
                  </a:moveTo>
                  <a:lnTo>
                    <a:pt x="0" y="160464"/>
                  </a:lnTo>
                  <a:lnTo>
                    <a:pt x="0" y="173837"/>
                  </a:lnTo>
                  <a:lnTo>
                    <a:pt x="13360" y="173837"/>
                  </a:lnTo>
                  <a:lnTo>
                    <a:pt x="13360" y="160464"/>
                  </a:lnTo>
                  <a:close/>
                </a:path>
                <a:path w="13970" h="441325">
                  <a:moveTo>
                    <a:pt x="13360" y="106984"/>
                  </a:moveTo>
                  <a:lnTo>
                    <a:pt x="0" y="106984"/>
                  </a:lnTo>
                  <a:lnTo>
                    <a:pt x="0" y="120357"/>
                  </a:lnTo>
                  <a:lnTo>
                    <a:pt x="13360" y="120357"/>
                  </a:lnTo>
                  <a:lnTo>
                    <a:pt x="13360" y="106984"/>
                  </a:lnTo>
                  <a:close/>
                </a:path>
                <a:path w="13970" h="441325">
                  <a:moveTo>
                    <a:pt x="13360" y="53492"/>
                  </a:moveTo>
                  <a:lnTo>
                    <a:pt x="0" y="53492"/>
                  </a:lnTo>
                  <a:lnTo>
                    <a:pt x="0" y="66865"/>
                  </a:lnTo>
                  <a:lnTo>
                    <a:pt x="13360" y="66865"/>
                  </a:lnTo>
                  <a:lnTo>
                    <a:pt x="13360" y="53492"/>
                  </a:lnTo>
                  <a:close/>
                </a:path>
                <a:path w="13970" h="441325">
                  <a:moveTo>
                    <a:pt x="13360" y="0"/>
                  </a:moveTo>
                  <a:lnTo>
                    <a:pt x="0" y="0"/>
                  </a:lnTo>
                  <a:lnTo>
                    <a:pt x="0" y="13373"/>
                  </a:lnTo>
                  <a:lnTo>
                    <a:pt x="13360" y="13373"/>
                  </a:lnTo>
                  <a:lnTo>
                    <a:pt x="13360" y="0"/>
                  </a:lnTo>
                  <a:close/>
                </a:path>
              </a:pathLst>
            </a:custGeom>
            <a:solidFill>
              <a:srgbClr val="0000FF"/>
            </a:solidFill>
          </p:spPr>
          <p:txBody>
            <a:bodyPr wrap="square" lIns="0" tIns="0" rIns="0" bIns="0" rtlCol="0"/>
            <a:lstStyle/>
            <a:p>
              <a:endParaRPr/>
            </a:p>
          </p:txBody>
        </p:sp>
      </p:grpSp>
      <p:sp>
        <p:nvSpPr>
          <p:cNvPr id="28" name="object 28"/>
          <p:cNvSpPr txBox="1"/>
          <p:nvPr/>
        </p:nvSpPr>
        <p:spPr>
          <a:xfrm>
            <a:off x="5966683" y="1119483"/>
            <a:ext cx="3184511"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293140"/>
                </a:solidFill>
                <a:latin typeface="Arial MT"/>
                <a:cs typeface="Arial MT"/>
              </a:rPr>
              <a:t>SOCIAL</a:t>
            </a:r>
            <a:r>
              <a:rPr sz="1090" spc="-6">
                <a:solidFill>
                  <a:srgbClr val="293140"/>
                </a:solidFill>
                <a:latin typeface="Arial MT"/>
                <a:cs typeface="Arial MT"/>
              </a:rPr>
              <a:t> </a:t>
            </a:r>
            <a:r>
              <a:rPr sz="1090">
                <a:solidFill>
                  <a:srgbClr val="293140"/>
                </a:solidFill>
                <a:latin typeface="Arial MT"/>
                <a:cs typeface="Arial MT"/>
              </a:rPr>
              <a:t>VALUE</a:t>
            </a:r>
            <a:r>
              <a:rPr sz="1090" spc="-6">
                <a:solidFill>
                  <a:srgbClr val="293140"/>
                </a:solidFill>
                <a:latin typeface="Arial MT"/>
                <a:cs typeface="Arial MT"/>
              </a:rPr>
              <a:t> </a:t>
            </a:r>
            <a:r>
              <a:rPr sz="1090">
                <a:solidFill>
                  <a:srgbClr val="293140"/>
                </a:solidFill>
                <a:latin typeface="Arial MT"/>
                <a:cs typeface="Arial MT"/>
              </a:rPr>
              <a:t>PER</a:t>
            </a:r>
            <a:r>
              <a:rPr sz="1090" spc="-6">
                <a:solidFill>
                  <a:srgbClr val="293140"/>
                </a:solidFill>
                <a:latin typeface="Arial MT"/>
                <a:cs typeface="Arial MT"/>
              </a:rPr>
              <a:t> </a:t>
            </a:r>
            <a:r>
              <a:rPr sz="1090" spc="-12">
                <a:solidFill>
                  <a:srgbClr val="293140"/>
                </a:solidFill>
                <a:latin typeface="Arial MT"/>
                <a:cs typeface="Arial MT"/>
              </a:rPr>
              <a:t>PERSON</a:t>
            </a:r>
            <a:r>
              <a:rPr sz="1090" spc="-6">
                <a:solidFill>
                  <a:srgbClr val="293140"/>
                </a:solidFill>
                <a:latin typeface="Arial MT"/>
                <a:cs typeface="Arial MT"/>
              </a:rPr>
              <a:t> </a:t>
            </a:r>
            <a:r>
              <a:rPr sz="1090" spc="-36">
                <a:solidFill>
                  <a:srgbClr val="293140"/>
                </a:solidFill>
                <a:latin typeface="Arial MT"/>
                <a:cs typeface="Arial MT"/>
              </a:rPr>
              <a:t>(SECTOR</a:t>
            </a:r>
            <a:r>
              <a:rPr sz="1090" spc="-6">
                <a:solidFill>
                  <a:srgbClr val="293140"/>
                </a:solidFill>
                <a:latin typeface="Arial MT"/>
                <a:cs typeface="Arial MT"/>
              </a:rPr>
              <a:t> </a:t>
            </a:r>
            <a:r>
              <a:rPr sz="1090" spc="-12">
                <a:solidFill>
                  <a:srgbClr val="293140"/>
                </a:solidFill>
                <a:latin typeface="Arial MT"/>
                <a:cs typeface="Arial MT"/>
              </a:rPr>
              <a:t>GRAPH)</a:t>
            </a:r>
            <a:endParaRPr sz="1090">
              <a:latin typeface="Arial MT"/>
              <a:cs typeface="Arial MT"/>
            </a:endParaRPr>
          </a:p>
        </p:txBody>
      </p:sp>
      <p:sp>
        <p:nvSpPr>
          <p:cNvPr id="18" name="object 18"/>
          <p:cNvSpPr txBox="1"/>
          <p:nvPr/>
        </p:nvSpPr>
        <p:spPr>
          <a:xfrm>
            <a:off x="6215929" y="1356746"/>
            <a:ext cx="614298" cy="89529"/>
          </a:xfrm>
          <a:prstGeom prst="rect">
            <a:avLst/>
          </a:prstGeom>
        </p:spPr>
        <p:txBody>
          <a:bodyPr vert="horz" wrap="square" lIns="0" tIns="19221" rIns="0" bIns="0" rtlCol="0">
            <a:spAutoFit/>
          </a:bodyPr>
          <a:lstStyle/>
          <a:p>
            <a:pPr marL="15377">
              <a:lnSpc>
                <a:spcPct val="100000"/>
              </a:lnSpc>
              <a:spcBef>
                <a:spcPts val="151"/>
              </a:spcBef>
            </a:pPr>
            <a:r>
              <a:rPr sz="908" i="1">
                <a:solidFill>
                  <a:srgbClr val="293140"/>
                </a:solidFill>
                <a:latin typeface="Arial"/>
                <a:cs typeface="Arial"/>
              </a:rPr>
              <a:t>Filter:</a:t>
            </a:r>
            <a:r>
              <a:rPr sz="908" i="1" spc="170">
                <a:solidFill>
                  <a:srgbClr val="293140"/>
                </a:solidFill>
                <a:latin typeface="Arial"/>
                <a:cs typeface="Arial"/>
              </a:rPr>
              <a:t> </a:t>
            </a:r>
            <a:r>
              <a:rPr sz="908" i="1" spc="-24">
                <a:solidFill>
                  <a:srgbClr val="293140"/>
                </a:solidFill>
                <a:latin typeface="Arial"/>
                <a:cs typeface="Arial"/>
              </a:rPr>
              <a:t>£137</a:t>
            </a:r>
            <a:endParaRPr sz="908">
              <a:latin typeface="Arial"/>
              <a:cs typeface="Arial"/>
            </a:endParaRPr>
          </a:p>
        </p:txBody>
      </p:sp>
      <p:grpSp>
        <p:nvGrpSpPr>
          <p:cNvPr id="19" name="object 19">
            <a:extLst>
              <a:ext uri="{C183D7F6-B498-43B3-948B-1728B52AA6E4}">
                <adec:decorative xmlns:adec="http://schemas.microsoft.com/office/drawing/2017/decorative" val="1"/>
              </a:ext>
            </a:extLst>
          </p:cNvPr>
          <p:cNvGrpSpPr/>
          <p:nvPr/>
        </p:nvGrpSpPr>
        <p:grpSpPr>
          <a:xfrm>
            <a:off x="4810415" y="1588793"/>
            <a:ext cx="5007415" cy="283700"/>
            <a:chOff x="2945052" y="1312225"/>
            <a:chExt cx="4135754" cy="234315"/>
          </a:xfrm>
        </p:grpSpPr>
        <p:sp>
          <p:nvSpPr>
            <p:cNvPr id="20" name="object 20"/>
            <p:cNvSpPr/>
            <p:nvPr/>
          </p:nvSpPr>
          <p:spPr>
            <a:xfrm>
              <a:off x="3928049" y="1315717"/>
              <a:ext cx="3149600" cy="227329"/>
            </a:xfrm>
            <a:custGeom>
              <a:avLst/>
              <a:gdLst/>
              <a:ahLst/>
              <a:cxnLst/>
              <a:rect l="l" t="t" r="r" b="b"/>
              <a:pathLst>
                <a:path w="3149600" h="227330">
                  <a:moveTo>
                    <a:pt x="0" y="0"/>
                  </a:moveTo>
                  <a:lnTo>
                    <a:pt x="0" y="227325"/>
                  </a:lnTo>
                  <a:lnTo>
                    <a:pt x="3131727" y="227325"/>
                  </a:lnTo>
                  <a:lnTo>
                    <a:pt x="3149125" y="207267"/>
                  </a:lnTo>
                  <a:lnTo>
                    <a:pt x="3149125" y="17398"/>
                  </a:lnTo>
                  <a:lnTo>
                    <a:pt x="0" y="0"/>
                  </a:lnTo>
                  <a:close/>
                </a:path>
              </a:pathLst>
            </a:custGeom>
            <a:solidFill>
              <a:srgbClr val="53BC48"/>
            </a:solidFill>
          </p:spPr>
          <p:txBody>
            <a:bodyPr wrap="square" lIns="0" tIns="0" rIns="0" bIns="0" rtlCol="0"/>
            <a:lstStyle/>
            <a:p>
              <a:endParaRPr/>
            </a:p>
          </p:txBody>
        </p:sp>
        <p:sp>
          <p:nvSpPr>
            <p:cNvPr id="21" name="object 21"/>
            <p:cNvSpPr/>
            <p:nvPr/>
          </p:nvSpPr>
          <p:spPr>
            <a:xfrm>
              <a:off x="3928049" y="1315717"/>
              <a:ext cx="3149600" cy="227329"/>
            </a:xfrm>
            <a:custGeom>
              <a:avLst/>
              <a:gdLst/>
              <a:ahLst/>
              <a:cxnLst/>
              <a:rect l="l" t="t" r="r" b="b"/>
              <a:pathLst>
                <a:path w="3149600" h="227330">
                  <a:moveTo>
                    <a:pt x="3149125" y="207267"/>
                  </a:moveTo>
                  <a:lnTo>
                    <a:pt x="3149125" y="20058"/>
                  </a:lnTo>
                  <a:lnTo>
                    <a:pt x="3149125" y="17398"/>
                  </a:lnTo>
                  <a:lnTo>
                    <a:pt x="3148616" y="14839"/>
                  </a:lnTo>
                  <a:lnTo>
                    <a:pt x="3129067" y="0"/>
                  </a:lnTo>
                  <a:lnTo>
                    <a:pt x="0" y="0"/>
                  </a:lnTo>
                  <a:lnTo>
                    <a:pt x="0" y="227325"/>
                  </a:lnTo>
                  <a:lnTo>
                    <a:pt x="3129067" y="227325"/>
                  </a:lnTo>
                  <a:lnTo>
                    <a:pt x="3131727" y="227325"/>
                  </a:lnTo>
                  <a:lnTo>
                    <a:pt x="3149125" y="209927"/>
                  </a:lnTo>
                  <a:lnTo>
                    <a:pt x="3149125" y="207267"/>
                  </a:lnTo>
                  <a:close/>
                </a:path>
              </a:pathLst>
            </a:custGeom>
            <a:ln w="6686">
              <a:solidFill>
                <a:srgbClr val="FFFFFF"/>
              </a:solidFill>
            </a:ln>
          </p:spPr>
          <p:txBody>
            <a:bodyPr wrap="square" lIns="0" tIns="0" rIns="0" bIns="0" rtlCol="0"/>
            <a:lstStyle/>
            <a:p>
              <a:endParaRPr/>
            </a:p>
          </p:txBody>
        </p:sp>
        <p:sp>
          <p:nvSpPr>
            <p:cNvPr id="22" name="object 22"/>
            <p:cNvSpPr/>
            <p:nvPr/>
          </p:nvSpPr>
          <p:spPr>
            <a:xfrm>
              <a:off x="3567003" y="1315717"/>
              <a:ext cx="361315" cy="227329"/>
            </a:xfrm>
            <a:custGeom>
              <a:avLst/>
              <a:gdLst/>
              <a:ahLst/>
              <a:cxnLst/>
              <a:rect l="l" t="t" r="r" b="b"/>
              <a:pathLst>
                <a:path w="361314" h="227330">
                  <a:moveTo>
                    <a:pt x="0" y="0"/>
                  </a:moveTo>
                  <a:lnTo>
                    <a:pt x="0" y="227325"/>
                  </a:lnTo>
                  <a:lnTo>
                    <a:pt x="361046" y="227325"/>
                  </a:lnTo>
                  <a:lnTo>
                    <a:pt x="361046" y="0"/>
                  </a:lnTo>
                  <a:lnTo>
                    <a:pt x="0" y="0"/>
                  </a:lnTo>
                  <a:close/>
                </a:path>
              </a:pathLst>
            </a:custGeom>
            <a:solidFill>
              <a:srgbClr val="A2D04A"/>
            </a:solidFill>
          </p:spPr>
          <p:txBody>
            <a:bodyPr wrap="square" lIns="0" tIns="0" rIns="0" bIns="0" rtlCol="0"/>
            <a:lstStyle/>
            <a:p>
              <a:endParaRPr/>
            </a:p>
          </p:txBody>
        </p:sp>
        <p:sp>
          <p:nvSpPr>
            <p:cNvPr id="23" name="object 23"/>
            <p:cNvSpPr/>
            <p:nvPr/>
          </p:nvSpPr>
          <p:spPr>
            <a:xfrm>
              <a:off x="3567003" y="1315717"/>
              <a:ext cx="361315" cy="227329"/>
            </a:xfrm>
            <a:custGeom>
              <a:avLst/>
              <a:gdLst/>
              <a:ahLst/>
              <a:cxnLst/>
              <a:rect l="l" t="t" r="r" b="b"/>
              <a:pathLst>
                <a:path w="361314" h="227330">
                  <a:moveTo>
                    <a:pt x="361046" y="227325"/>
                  </a:moveTo>
                  <a:lnTo>
                    <a:pt x="361046" y="0"/>
                  </a:lnTo>
                  <a:lnTo>
                    <a:pt x="0" y="0"/>
                  </a:lnTo>
                  <a:lnTo>
                    <a:pt x="0" y="227325"/>
                  </a:lnTo>
                  <a:lnTo>
                    <a:pt x="361046" y="227325"/>
                  </a:lnTo>
                  <a:close/>
                </a:path>
              </a:pathLst>
            </a:custGeom>
            <a:ln w="6686">
              <a:solidFill>
                <a:srgbClr val="FFFFFF"/>
              </a:solidFill>
            </a:ln>
          </p:spPr>
          <p:txBody>
            <a:bodyPr wrap="square" lIns="0" tIns="0" rIns="0" bIns="0" rtlCol="0"/>
            <a:lstStyle/>
            <a:p>
              <a:endParaRPr/>
            </a:p>
          </p:txBody>
        </p:sp>
        <p:sp>
          <p:nvSpPr>
            <p:cNvPr id="24" name="object 24"/>
            <p:cNvSpPr/>
            <p:nvPr/>
          </p:nvSpPr>
          <p:spPr>
            <a:xfrm>
              <a:off x="3346364" y="1315717"/>
              <a:ext cx="220979" cy="227329"/>
            </a:xfrm>
            <a:custGeom>
              <a:avLst/>
              <a:gdLst/>
              <a:ahLst/>
              <a:cxnLst/>
              <a:rect l="l" t="t" r="r" b="b"/>
              <a:pathLst>
                <a:path w="220979" h="227330">
                  <a:moveTo>
                    <a:pt x="0" y="0"/>
                  </a:moveTo>
                  <a:lnTo>
                    <a:pt x="0" y="227325"/>
                  </a:lnTo>
                  <a:lnTo>
                    <a:pt x="220639" y="227325"/>
                  </a:lnTo>
                  <a:lnTo>
                    <a:pt x="220639" y="0"/>
                  </a:lnTo>
                  <a:lnTo>
                    <a:pt x="0" y="0"/>
                  </a:lnTo>
                  <a:close/>
                </a:path>
              </a:pathLst>
            </a:custGeom>
            <a:solidFill>
              <a:srgbClr val="FFCC2A"/>
            </a:solidFill>
          </p:spPr>
          <p:txBody>
            <a:bodyPr wrap="square" lIns="0" tIns="0" rIns="0" bIns="0" rtlCol="0"/>
            <a:lstStyle/>
            <a:p>
              <a:endParaRPr/>
            </a:p>
          </p:txBody>
        </p:sp>
        <p:sp>
          <p:nvSpPr>
            <p:cNvPr id="25" name="object 25"/>
            <p:cNvSpPr/>
            <p:nvPr/>
          </p:nvSpPr>
          <p:spPr>
            <a:xfrm>
              <a:off x="3346364" y="1315717"/>
              <a:ext cx="220979" cy="227329"/>
            </a:xfrm>
            <a:custGeom>
              <a:avLst/>
              <a:gdLst/>
              <a:ahLst/>
              <a:cxnLst/>
              <a:rect l="l" t="t" r="r" b="b"/>
              <a:pathLst>
                <a:path w="220979" h="227330">
                  <a:moveTo>
                    <a:pt x="220639" y="227325"/>
                  </a:moveTo>
                  <a:lnTo>
                    <a:pt x="220639" y="0"/>
                  </a:lnTo>
                  <a:lnTo>
                    <a:pt x="0" y="0"/>
                  </a:lnTo>
                  <a:lnTo>
                    <a:pt x="0" y="227325"/>
                  </a:lnTo>
                  <a:lnTo>
                    <a:pt x="220639" y="227325"/>
                  </a:lnTo>
                  <a:close/>
                </a:path>
              </a:pathLst>
            </a:custGeom>
            <a:ln w="6686">
              <a:solidFill>
                <a:srgbClr val="FFFFFF"/>
              </a:solidFill>
            </a:ln>
          </p:spPr>
          <p:txBody>
            <a:bodyPr wrap="square" lIns="0" tIns="0" rIns="0" bIns="0" rtlCol="0"/>
            <a:lstStyle/>
            <a:p>
              <a:endParaRPr/>
            </a:p>
          </p:txBody>
        </p:sp>
        <p:sp>
          <p:nvSpPr>
            <p:cNvPr id="26" name="object 26"/>
            <p:cNvSpPr/>
            <p:nvPr/>
          </p:nvSpPr>
          <p:spPr>
            <a:xfrm>
              <a:off x="2951887" y="1315717"/>
              <a:ext cx="394970" cy="227329"/>
            </a:xfrm>
            <a:custGeom>
              <a:avLst/>
              <a:gdLst/>
              <a:ahLst/>
              <a:cxnLst/>
              <a:rect l="l" t="t" r="r" b="b"/>
              <a:pathLst>
                <a:path w="394970" h="227330">
                  <a:moveTo>
                    <a:pt x="0" y="0"/>
                  </a:moveTo>
                  <a:lnTo>
                    <a:pt x="0" y="227325"/>
                  </a:lnTo>
                  <a:lnTo>
                    <a:pt x="394476" y="227325"/>
                  </a:lnTo>
                  <a:lnTo>
                    <a:pt x="394476" y="0"/>
                  </a:lnTo>
                  <a:lnTo>
                    <a:pt x="0" y="0"/>
                  </a:lnTo>
                  <a:close/>
                </a:path>
              </a:pathLst>
            </a:custGeom>
            <a:solidFill>
              <a:srgbClr val="F1374A"/>
            </a:solidFill>
          </p:spPr>
          <p:txBody>
            <a:bodyPr wrap="square" lIns="0" tIns="0" rIns="0" bIns="0" rtlCol="0"/>
            <a:lstStyle/>
            <a:p>
              <a:endParaRPr/>
            </a:p>
          </p:txBody>
        </p:sp>
        <p:sp>
          <p:nvSpPr>
            <p:cNvPr id="27" name="object 27"/>
            <p:cNvSpPr/>
            <p:nvPr/>
          </p:nvSpPr>
          <p:spPr>
            <a:xfrm>
              <a:off x="2948544" y="1315717"/>
              <a:ext cx="398145" cy="227329"/>
            </a:xfrm>
            <a:custGeom>
              <a:avLst/>
              <a:gdLst/>
              <a:ahLst/>
              <a:cxnLst/>
              <a:rect l="l" t="t" r="r" b="b"/>
              <a:pathLst>
                <a:path w="398145" h="227330">
                  <a:moveTo>
                    <a:pt x="397819" y="227325"/>
                  </a:moveTo>
                  <a:lnTo>
                    <a:pt x="397819" y="0"/>
                  </a:lnTo>
                  <a:lnTo>
                    <a:pt x="3342" y="0"/>
                  </a:lnTo>
                  <a:lnTo>
                    <a:pt x="3342" y="227325"/>
                  </a:lnTo>
                  <a:lnTo>
                    <a:pt x="397819" y="227325"/>
                  </a:lnTo>
                  <a:close/>
                </a:path>
                <a:path w="398145" h="227330">
                  <a:moveTo>
                    <a:pt x="0" y="227325"/>
                  </a:moveTo>
                  <a:lnTo>
                    <a:pt x="3343" y="227325"/>
                  </a:lnTo>
                  <a:lnTo>
                    <a:pt x="3343" y="0"/>
                  </a:lnTo>
                  <a:lnTo>
                    <a:pt x="0" y="0"/>
                  </a:lnTo>
                </a:path>
              </a:pathLst>
            </a:custGeom>
            <a:ln w="6686">
              <a:solidFill>
                <a:srgbClr val="FFFFFF"/>
              </a:solidFill>
            </a:ln>
          </p:spPr>
          <p:txBody>
            <a:bodyPr wrap="square" lIns="0" tIns="0" rIns="0" bIns="0" rtlCol="0"/>
            <a:lstStyle/>
            <a:p>
              <a:endParaRPr/>
            </a:p>
          </p:txBody>
        </p:sp>
      </p:grpSp>
      <p:sp>
        <p:nvSpPr>
          <p:cNvPr id="29" name="object 29">
            <a:extLst>
              <a:ext uri="{C183D7F6-B498-43B3-948B-1728B52AA6E4}">
                <adec:decorative xmlns:adec="http://schemas.microsoft.com/office/drawing/2017/decorative" val="1"/>
              </a:ext>
            </a:extLst>
          </p:cNvPr>
          <p:cNvSpPr txBox="1"/>
          <p:nvPr/>
        </p:nvSpPr>
        <p:spPr>
          <a:xfrm>
            <a:off x="5616882" y="2544029"/>
            <a:ext cx="872627" cy="86471"/>
          </a:xfrm>
          <a:prstGeom prst="rect">
            <a:avLst/>
          </a:prstGeom>
        </p:spPr>
        <p:txBody>
          <a:bodyPr vert="horz" wrap="square" lIns="0" tIns="13839" rIns="0" bIns="0" rtlCol="0">
            <a:spAutoFit/>
          </a:bodyPr>
          <a:lstStyle/>
          <a:p>
            <a:pPr marL="15377">
              <a:lnSpc>
                <a:spcPct val="100000"/>
              </a:lnSpc>
              <a:spcBef>
                <a:spcPts val="109"/>
              </a:spcBef>
            </a:pPr>
            <a:r>
              <a:rPr sz="908" spc="24">
                <a:solidFill>
                  <a:srgbClr val="333333"/>
                </a:solidFill>
                <a:latin typeface="Arial MT"/>
                <a:cs typeface="Arial MT"/>
              </a:rPr>
              <a:t>Bottom</a:t>
            </a:r>
            <a:r>
              <a:rPr sz="908" spc="127">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pic>
        <p:nvPicPr>
          <p:cNvPr id="30" name="object 30">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5478449" y="2584683"/>
            <a:ext cx="97142" cy="97142"/>
          </a:xfrm>
          <a:prstGeom prst="rect">
            <a:avLst/>
          </a:prstGeom>
        </p:spPr>
      </p:pic>
      <p:sp>
        <p:nvSpPr>
          <p:cNvPr id="31" name="object 31">
            <a:extLst>
              <a:ext uri="{C183D7F6-B498-43B3-948B-1728B52AA6E4}">
                <adec:decorative xmlns:adec="http://schemas.microsoft.com/office/drawing/2017/decorative" val="1"/>
              </a:ext>
            </a:extLst>
          </p:cNvPr>
          <p:cNvSpPr txBox="1"/>
          <p:nvPr/>
        </p:nvSpPr>
        <p:spPr>
          <a:xfrm>
            <a:off x="6792584" y="2544029"/>
            <a:ext cx="862632"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Second</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pic>
        <p:nvPicPr>
          <p:cNvPr id="32" name="object 32">
            <a:extLs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6654153" y="2584683"/>
            <a:ext cx="97142" cy="97142"/>
          </a:xfrm>
          <a:prstGeom prst="rect">
            <a:avLst/>
          </a:prstGeom>
        </p:spPr>
      </p:pic>
      <p:sp>
        <p:nvSpPr>
          <p:cNvPr id="33" name="object 33">
            <a:extLst>
              <a:ext uri="{C183D7F6-B498-43B3-948B-1728B52AA6E4}">
                <adec:decorative xmlns:adec="http://schemas.microsoft.com/office/drawing/2017/decorative" val="1"/>
              </a:ext>
            </a:extLst>
          </p:cNvPr>
          <p:cNvSpPr txBox="1"/>
          <p:nvPr/>
        </p:nvSpPr>
        <p:spPr>
          <a:xfrm>
            <a:off x="7958548" y="2544029"/>
            <a:ext cx="741156"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Third</a:t>
            </a:r>
            <a:r>
              <a:rPr sz="908" spc="6">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pic>
        <p:nvPicPr>
          <p:cNvPr id="34" name="object 34">
            <a:extLst>
              <a:ext uri="{C183D7F6-B498-43B3-948B-1728B52AA6E4}">
                <adec:decorative xmlns:adec="http://schemas.microsoft.com/office/drawing/2017/decorative" val="1"/>
              </a:ext>
            </a:extLst>
          </p:cNvPr>
          <p:cNvPicPr/>
          <p:nvPr/>
        </p:nvPicPr>
        <p:blipFill>
          <a:blip r:embed="rId6" cstate="email">
            <a:extLst>
              <a:ext uri="{28A0092B-C50C-407E-A947-70E740481C1C}">
                <a14:useLocalDpi xmlns:a14="http://schemas.microsoft.com/office/drawing/2010/main"/>
              </a:ext>
            </a:extLst>
          </a:blip>
          <a:stretch>
            <a:fillRect/>
          </a:stretch>
        </p:blipFill>
        <p:spPr>
          <a:xfrm>
            <a:off x="7820116" y="2584683"/>
            <a:ext cx="97142" cy="97142"/>
          </a:xfrm>
          <a:prstGeom prst="rect">
            <a:avLst/>
          </a:prstGeom>
        </p:spPr>
      </p:pic>
      <p:sp>
        <p:nvSpPr>
          <p:cNvPr id="35" name="object 35">
            <a:extLst>
              <a:ext uri="{C183D7F6-B498-43B3-948B-1728B52AA6E4}">
                <adec:decorative xmlns:adec="http://schemas.microsoft.com/office/drawing/2017/decorative" val="1"/>
              </a:ext>
            </a:extLst>
          </p:cNvPr>
          <p:cNvSpPr txBox="1"/>
          <p:nvPr/>
        </p:nvSpPr>
        <p:spPr>
          <a:xfrm>
            <a:off x="9002577" y="2544029"/>
            <a:ext cx="660428" cy="86471"/>
          </a:xfrm>
          <a:prstGeom prst="rect">
            <a:avLst/>
          </a:prstGeom>
        </p:spPr>
        <p:txBody>
          <a:bodyPr vert="horz" wrap="square" lIns="0" tIns="13839" rIns="0" bIns="0" rtlCol="0">
            <a:spAutoFit/>
          </a:bodyPr>
          <a:lstStyle/>
          <a:p>
            <a:pPr marL="15377">
              <a:lnSpc>
                <a:spcPct val="100000"/>
              </a:lnSpc>
              <a:spcBef>
                <a:spcPts val="109"/>
              </a:spcBef>
            </a:pPr>
            <a:r>
              <a:rPr sz="908" spc="-24">
                <a:solidFill>
                  <a:srgbClr val="333333"/>
                </a:solidFill>
                <a:latin typeface="Arial MT"/>
                <a:cs typeface="Arial MT"/>
              </a:rPr>
              <a:t>Top</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grpSp>
        <p:nvGrpSpPr>
          <p:cNvPr id="36" name="object 36">
            <a:extLst>
              <a:ext uri="{C183D7F6-B498-43B3-948B-1728B52AA6E4}">
                <adec:decorative xmlns:adec="http://schemas.microsoft.com/office/drawing/2017/decorative" val="1"/>
              </a:ext>
            </a:extLst>
          </p:cNvPr>
          <p:cNvGrpSpPr/>
          <p:nvPr/>
        </p:nvGrpSpPr>
        <p:grpSpPr>
          <a:xfrm>
            <a:off x="1730188" y="933261"/>
            <a:ext cx="8743181" cy="4783686"/>
            <a:chOff x="401013" y="770805"/>
            <a:chExt cx="7221220" cy="3950970"/>
          </a:xfrm>
        </p:grpSpPr>
        <p:pic>
          <p:nvPicPr>
            <p:cNvPr id="37" name="object 37"/>
            <p:cNvPicPr/>
            <p:nvPr/>
          </p:nvPicPr>
          <p:blipFill>
            <a:blip r:embed="rId7" cstate="email">
              <a:extLst>
                <a:ext uri="{28A0092B-C50C-407E-A947-70E740481C1C}">
                  <a14:useLocalDpi xmlns:a14="http://schemas.microsoft.com/office/drawing/2010/main"/>
                </a:ext>
              </a:extLst>
            </a:blip>
            <a:stretch>
              <a:fillRect/>
            </a:stretch>
          </p:blipFill>
          <p:spPr>
            <a:xfrm>
              <a:off x="6293132" y="2134757"/>
              <a:ext cx="80232" cy="80232"/>
            </a:xfrm>
            <a:prstGeom prst="rect">
              <a:avLst/>
            </a:prstGeom>
          </p:spPr>
        </p:pic>
        <p:sp>
          <p:nvSpPr>
            <p:cNvPr id="38" name="object 38"/>
            <p:cNvSpPr/>
            <p:nvPr/>
          </p:nvSpPr>
          <p:spPr>
            <a:xfrm>
              <a:off x="2801451" y="770805"/>
              <a:ext cx="6985" cy="1604645"/>
            </a:xfrm>
            <a:custGeom>
              <a:avLst/>
              <a:gdLst/>
              <a:ahLst/>
              <a:cxnLst/>
              <a:rect l="l" t="t" r="r" b="b"/>
              <a:pathLst>
                <a:path w="6985"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sp>
          <p:nvSpPr>
            <p:cNvPr id="39" name="object 39"/>
            <p:cNvSpPr/>
            <p:nvPr/>
          </p:nvSpPr>
          <p:spPr>
            <a:xfrm>
              <a:off x="404505" y="3059820"/>
              <a:ext cx="7214234" cy="1658620"/>
            </a:xfrm>
            <a:custGeom>
              <a:avLst/>
              <a:gdLst/>
              <a:ahLst/>
              <a:cxnLst/>
              <a:rect l="l" t="t" r="r" b="b"/>
              <a:pathLst>
                <a:path w="7214234" h="1658620">
                  <a:moveTo>
                    <a:pt x="0" y="1594620"/>
                  </a:moveTo>
                  <a:lnTo>
                    <a:pt x="0" y="63517"/>
                  </a:lnTo>
                  <a:lnTo>
                    <a:pt x="0" y="59346"/>
                  </a:lnTo>
                  <a:lnTo>
                    <a:pt x="406" y="55216"/>
                  </a:lnTo>
                  <a:lnTo>
                    <a:pt x="10704" y="28229"/>
                  </a:lnTo>
                  <a:lnTo>
                    <a:pt x="13021" y="24761"/>
                  </a:lnTo>
                  <a:lnTo>
                    <a:pt x="28229" y="10704"/>
                  </a:lnTo>
                  <a:lnTo>
                    <a:pt x="31696" y="8387"/>
                  </a:lnTo>
                  <a:lnTo>
                    <a:pt x="59346" y="0"/>
                  </a:lnTo>
                  <a:lnTo>
                    <a:pt x="63517" y="0"/>
                  </a:lnTo>
                  <a:lnTo>
                    <a:pt x="7150721" y="0"/>
                  </a:lnTo>
                  <a:lnTo>
                    <a:pt x="7154891" y="0"/>
                  </a:lnTo>
                  <a:lnTo>
                    <a:pt x="7159022" y="406"/>
                  </a:lnTo>
                  <a:lnTo>
                    <a:pt x="7163112" y="1220"/>
                  </a:lnTo>
                  <a:lnTo>
                    <a:pt x="7167202" y="2034"/>
                  </a:lnTo>
                  <a:lnTo>
                    <a:pt x="7171174" y="3238"/>
                  </a:lnTo>
                  <a:lnTo>
                    <a:pt x="7175027" y="4834"/>
                  </a:lnTo>
                  <a:lnTo>
                    <a:pt x="7178880" y="6430"/>
                  </a:lnTo>
                  <a:lnTo>
                    <a:pt x="7182540" y="8387"/>
                  </a:lnTo>
                  <a:lnTo>
                    <a:pt x="7186008" y="10704"/>
                  </a:lnTo>
                  <a:lnTo>
                    <a:pt x="7189476" y="13021"/>
                  </a:lnTo>
                  <a:lnTo>
                    <a:pt x="7203532" y="28229"/>
                  </a:lnTo>
                  <a:lnTo>
                    <a:pt x="7205849" y="31696"/>
                  </a:lnTo>
                  <a:lnTo>
                    <a:pt x="7214239" y="63517"/>
                  </a:lnTo>
                  <a:lnTo>
                    <a:pt x="7214239" y="1594620"/>
                  </a:lnTo>
                  <a:lnTo>
                    <a:pt x="7203533" y="1629909"/>
                  </a:lnTo>
                  <a:lnTo>
                    <a:pt x="7201216" y="1633376"/>
                  </a:lnTo>
                  <a:lnTo>
                    <a:pt x="7167202" y="1656104"/>
                  </a:lnTo>
                  <a:lnTo>
                    <a:pt x="7163112" y="1656917"/>
                  </a:lnTo>
                  <a:lnTo>
                    <a:pt x="7159022" y="1657731"/>
                  </a:lnTo>
                  <a:lnTo>
                    <a:pt x="7154891" y="1658138"/>
                  </a:lnTo>
                  <a:lnTo>
                    <a:pt x="7150721" y="1658138"/>
                  </a:lnTo>
                  <a:lnTo>
                    <a:pt x="63517" y="1658138"/>
                  </a:lnTo>
                  <a:lnTo>
                    <a:pt x="24761" y="1645116"/>
                  </a:lnTo>
                  <a:lnTo>
                    <a:pt x="10704" y="1629909"/>
                  </a:lnTo>
                  <a:lnTo>
                    <a:pt x="8387" y="1626441"/>
                  </a:lnTo>
                  <a:lnTo>
                    <a:pt x="1220" y="1607012"/>
                  </a:lnTo>
                  <a:lnTo>
                    <a:pt x="406" y="1602922"/>
                  </a:lnTo>
                  <a:lnTo>
                    <a:pt x="0" y="1598791"/>
                  </a:lnTo>
                  <a:lnTo>
                    <a:pt x="0" y="1594620"/>
                  </a:lnTo>
                  <a:close/>
                </a:path>
              </a:pathLst>
            </a:custGeom>
            <a:ln w="6686">
              <a:solidFill>
                <a:srgbClr val="0F4E6F"/>
              </a:solidFill>
            </a:ln>
          </p:spPr>
          <p:txBody>
            <a:bodyPr wrap="square" lIns="0" tIns="0" rIns="0" bIns="0" rtlCol="0"/>
            <a:lstStyle/>
            <a:p>
              <a:endParaRPr/>
            </a:p>
          </p:txBody>
        </p:sp>
      </p:grpSp>
      <p:sp>
        <p:nvSpPr>
          <p:cNvPr id="40" name="object 40">
            <a:extLst>
              <a:ext uri="{C183D7F6-B498-43B3-948B-1728B52AA6E4}">
                <adec:decorative xmlns:adec="http://schemas.microsoft.com/office/drawing/2017/decorative" val="1"/>
              </a:ext>
            </a:extLst>
          </p:cNvPr>
          <p:cNvSpPr txBox="1"/>
          <p:nvPr/>
        </p:nvSpPr>
        <p:spPr>
          <a:xfrm>
            <a:off x="4756883" y="2098793"/>
            <a:ext cx="99948" cy="86471"/>
          </a:xfrm>
          <a:prstGeom prst="rect">
            <a:avLst/>
          </a:prstGeom>
        </p:spPr>
        <p:txBody>
          <a:bodyPr vert="horz" wrap="square" lIns="0" tIns="13839" rIns="0" bIns="0" rtlCol="0">
            <a:spAutoFit/>
          </a:bodyPr>
          <a:lstStyle/>
          <a:p>
            <a:pPr marL="15377">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41" name="object 41">
            <a:extLst>
              <a:ext uri="{C183D7F6-B498-43B3-948B-1728B52AA6E4}">
                <adec:decorative xmlns:adec="http://schemas.microsoft.com/office/drawing/2017/decorative" val="1"/>
              </a:ext>
            </a:extLst>
          </p:cNvPr>
          <p:cNvSpPr txBox="1"/>
          <p:nvPr/>
        </p:nvSpPr>
        <p:spPr>
          <a:xfrm>
            <a:off x="5234215" y="2098793"/>
            <a:ext cx="15914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50</a:t>
            </a:r>
            <a:endParaRPr sz="908">
              <a:latin typeface="Arial MT"/>
              <a:cs typeface="Arial MT"/>
            </a:endParaRPr>
          </a:p>
        </p:txBody>
      </p:sp>
      <p:sp>
        <p:nvSpPr>
          <p:cNvPr id="42" name="object 42">
            <a:extLst>
              <a:ext uri="{C183D7F6-B498-43B3-948B-1728B52AA6E4}">
                <adec:decorative xmlns:adec="http://schemas.microsoft.com/office/drawing/2017/decorative" val="1"/>
              </a:ext>
            </a:extLst>
          </p:cNvPr>
          <p:cNvSpPr txBox="1"/>
          <p:nvPr/>
        </p:nvSpPr>
        <p:spPr>
          <a:xfrm>
            <a:off x="5717193" y="2098793"/>
            <a:ext cx="207585"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100</a:t>
            </a:r>
            <a:endParaRPr sz="908">
              <a:latin typeface="Arial MT"/>
              <a:cs typeface="Arial MT"/>
            </a:endParaRPr>
          </a:p>
        </p:txBody>
      </p:sp>
      <p:sp>
        <p:nvSpPr>
          <p:cNvPr id="43" name="object 43">
            <a:extLst>
              <a:ext uri="{C183D7F6-B498-43B3-948B-1728B52AA6E4}">
                <adec:decorative xmlns:adec="http://schemas.microsoft.com/office/drawing/2017/decorative" val="1"/>
              </a:ext>
            </a:extLst>
          </p:cNvPr>
          <p:cNvSpPr txBox="1"/>
          <p:nvPr/>
        </p:nvSpPr>
        <p:spPr>
          <a:xfrm>
            <a:off x="6229221" y="2098793"/>
            <a:ext cx="197590" cy="86471"/>
          </a:xfrm>
          <a:prstGeom prst="rect">
            <a:avLst/>
          </a:prstGeom>
        </p:spPr>
        <p:txBody>
          <a:bodyPr vert="horz" wrap="square" lIns="0" tIns="13839" rIns="0" bIns="0" rtlCol="0">
            <a:spAutoFit/>
          </a:bodyPr>
          <a:lstStyle/>
          <a:p>
            <a:pPr marL="15377">
              <a:lnSpc>
                <a:spcPct val="100000"/>
              </a:lnSpc>
              <a:spcBef>
                <a:spcPts val="109"/>
              </a:spcBef>
            </a:pPr>
            <a:r>
              <a:rPr sz="908" spc="-48">
                <a:solidFill>
                  <a:srgbClr val="333333"/>
                </a:solidFill>
                <a:latin typeface="Arial MT"/>
                <a:cs typeface="Arial MT"/>
              </a:rPr>
              <a:t>150</a:t>
            </a:r>
            <a:endParaRPr sz="908">
              <a:latin typeface="Arial MT"/>
              <a:cs typeface="Arial MT"/>
            </a:endParaRPr>
          </a:p>
        </p:txBody>
      </p:sp>
      <p:sp>
        <p:nvSpPr>
          <p:cNvPr id="44" name="object 44">
            <a:extLst>
              <a:ext uri="{C183D7F6-B498-43B3-948B-1728B52AA6E4}">
                <adec:decorative xmlns:adec="http://schemas.microsoft.com/office/drawing/2017/decorative" val="1"/>
              </a:ext>
            </a:extLst>
          </p:cNvPr>
          <p:cNvSpPr txBox="1"/>
          <p:nvPr/>
        </p:nvSpPr>
        <p:spPr>
          <a:xfrm>
            <a:off x="6720692" y="2098793"/>
            <a:ext cx="228344"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200</a:t>
            </a:r>
            <a:endParaRPr sz="908">
              <a:latin typeface="Arial MT"/>
              <a:cs typeface="Arial MT"/>
            </a:endParaRPr>
          </a:p>
        </p:txBody>
      </p:sp>
      <p:sp>
        <p:nvSpPr>
          <p:cNvPr id="45" name="object 45">
            <a:extLst>
              <a:ext uri="{C183D7F6-B498-43B3-948B-1728B52AA6E4}">
                <adec:decorative xmlns:adec="http://schemas.microsoft.com/office/drawing/2017/decorative" val="1"/>
              </a:ext>
            </a:extLst>
          </p:cNvPr>
          <p:cNvSpPr txBox="1"/>
          <p:nvPr/>
        </p:nvSpPr>
        <p:spPr>
          <a:xfrm>
            <a:off x="7232607" y="2074080"/>
            <a:ext cx="730392" cy="192317"/>
          </a:xfrm>
          <a:prstGeom prst="rect">
            <a:avLst/>
          </a:prstGeom>
        </p:spPr>
        <p:txBody>
          <a:bodyPr vert="horz" wrap="square" lIns="0" tIns="39209" rIns="0" bIns="0" rtlCol="0">
            <a:spAutoFit/>
          </a:bodyPr>
          <a:lstStyle/>
          <a:p>
            <a:pPr marL="15377">
              <a:lnSpc>
                <a:spcPct val="100000"/>
              </a:lnSpc>
              <a:spcBef>
                <a:spcPts val="308"/>
              </a:spcBef>
              <a:tabLst>
                <a:tab pos="517441" algn="l"/>
              </a:tabLst>
            </a:pPr>
            <a:r>
              <a:rPr sz="908" spc="-30">
                <a:solidFill>
                  <a:srgbClr val="333333"/>
                </a:solidFill>
                <a:latin typeface="Arial MT"/>
                <a:cs typeface="Arial MT"/>
              </a:rPr>
              <a:t>250</a:t>
            </a:r>
            <a:r>
              <a:rPr sz="908">
                <a:solidFill>
                  <a:srgbClr val="333333"/>
                </a:solidFill>
                <a:latin typeface="Arial MT"/>
                <a:cs typeface="Arial MT"/>
              </a:rPr>
              <a:t>	</a:t>
            </a:r>
            <a:r>
              <a:rPr sz="908" spc="-30">
                <a:solidFill>
                  <a:srgbClr val="333333"/>
                </a:solidFill>
                <a:latin typeface="Arial MT"/>
                <a:cs typeface="Arial MT"/>
              </a:rPr>
              <a:t>300</a:t>
            </a:r>
            <a:endParaRPr sz="908">
              <a:latin typeface="Arial MT"/>
              <a:cs typeface="Arial MT"/>
            </a:endParaRPr>
          </a:p>
          <a:p>
            <a:pPr marL="329071">
              <a:lnSpc>
                <a:spcPct val="100000"/>
              </a:lnSpc>
              <a:spcBef>
                <a:spcPts val="182"/>
              </a:spcBef>
            </a:pPr>
            <a:r>
              <a:rPr sz="908" spc="-61">
                <a:solidFill>
                  <a:srgbClr val="666666"/>
                </a:solidFill>
                <a:latin typeface="Arial MT"/>
                <a:cs typeface="Arial MT"/>
              </a:rPr>
              <a:t>£</a:t>
            </a:r>
            <a:endParaRPr sz="908">
              <a:latin typeface="Arial MT"/>
              <a:cs typeface="Arial MT"/>
            </a:endParaRPr>
          </a:p>
        </p:txBody>
      </p:sp>
      <p:sp>
        <p:nvSpPr>
          <p:cNvPr id="46" name="object 46">
            <a:extLst>
              <a:ext uri="{C183D7F6-B498-43B3-948B-1728B52AA6E4}">
                <adec:decorative xmlns:adec="http://schemas.microsoft.com/office/drawing/2017/decorative" val="1"/>
              </a:ext>
            </a:extLst>
          </p:cNvPr>
          <p:cNvSpPr txBox="1"/>
          <p:nvPr/>
        </p:nvSpPr>
        <p:spPr>
          <a:xfrm>
            <a:off x="8247442" y="2098793"/>
            <a:ext cx="217580"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350</a:t>
            </a:r>
            <a:endParaRPr sz="908">
              <a:latin typeface="Arial MT"/>
              <a:cs typeface="Arial MT"/>
            </a:endParaRPr>
          </a:p>
        </p:txBody>
      </p:sp>
      <p:sp>
        <p:nvSpPr>
          <p:cNvPr id="47" name="object 47">
            <a:extLst>
              <a:ext uri="{C183D7F6-B498-43B3-948B-1728B52AA6E4}">
                <adec:decorative xmlns:adec="http://schemas.microsoft.com/office/drawing/2017/decorative" val="1"/>
              </a:ext>
            </a:extLst>
          </p:cNvPr>
          <p:cNvSpPr txBox="1"/>
          <p:nvPr/>
        </p:nvSpPr>
        <p:spPr>
          <a:xfrm>
            <a:off x="8743979" y="2098793"/>
            <a:ext cx="23833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400</a:t>
            </a:r>
            <a:endParaRPr sz="908">
              <a:latin typeface="Arial MT"/>
              <a:cs typeface="Arial MT"/>
            </a:endParaRPr>
          </a:p>
        </p:txBody>
      </p:sp>
      <p:sp>
        <p:nvSpPr>
          <p:cNvPr id="48" name="object 48">
            <a:extLst>
              <a:ext uri="{C183D7F6-B498-43B3-948B-1728B52AA6E4}">
                <adec:decorative xmlns:adec="http://schemas.microsoft.com/office/drawing/2017/decorative" val="1"/>
              </a:ext>
            </a:extLst>
          </p:cNvPr>
          <p:cNvSpPr txBox="1"/>
          <p:nvPr/>
        </p:nvSpPr>
        <p:spPr>
          <a:xfrm>
            <a:off x="9256121" y="2098793"/>
            <a:ext cx="735774" cy="86471"/>
          </a:xfrm>
          <a:prstGeom prst="rect">
            <a:avLst/>
          </a:prstGeom>
        </p:spPr>
        <p:txBody>
          <a:bodyPr vert="horz" wrap="square" lIns="0" tIns="13839" rIns="0" bIns="0" rtlCol="0">
            <a:spAutoFit/>
          </a:bodyPr>
          <a:lstStyle/>
          <a:p>
            <a:pPr marL="15377">
              <a:lnSpc>
                <a:spcPct val="100000"/>
              </a:lnSpc>
              <a:spcBef>
                <a:spcPts val="109"/>
              </a:spcBef>
              <a:tabLst>
                <a:tab pos="522055" algn="l"/>
              </a:tabLst>
            </a:pPr>
            <a:r>
              <a:rPr sz="908" spc="-30">
                <a:solidFill>
                  <a:srgbClr val="333333"/>
                </a:solidFill>
                <a:latin typeface="Arial MT"/>
                <a:cs typeface="Arial MT"/>
              </a:rPr>
              <a:t>450</a:t>
            </a:r>
            <a:r>
              <a:rPr sz="908">
                <a:solidFill>
                  <a:srgbClr val="333333"/>
                </a:solidFill>
                <a:latin typeface="Arial MT"/>
                <a:cs typeface="Arial MT"/>
              </a:rPr>
              <a:t>	</a:t>
            </a:r>
            <a:r>
              <a:rPr sz="908" spc="-30">
                <a:solidFill>
                  <a:srgbClr val="333333"/>
                </a:solidFill>
                <a:latin typeface="Arial MT"/>
                <a:cs typeface="Arial MT"/>
              </a:rPr>
              <a:t>500</a:t>
            </a:r>
            <a:endParaRPr sz="908">
              <a:latin typeface="Arial MT"/>
              <a:cs typeface="Arial MT"/>
            </a:endParaRPr>
          </a:p>
        </p:txBody>
      </p:sp>
      <p:sp>
        <p:nvSpPr>
          <p:cNvPr id="49" name="object 49">
            <a:extLst>
              <a:ext uri="{C183D7F6-B498-43B3-948B-1728B52AA6E4}">
                <adec:decorative xmlns:adec="http://schemas.microsoft.com/office/drawing/2017/decorative" val="1"/>
              </a:ext>
            </a:extLst>
          </p:cNvPr>
          <p:cNvSpPr txBox="1"/>
          <p:nvPr/>
        </p:nvSpPr>
        <p:spPr>
          <a:xfrm>
            <a:off x="10187134" y="2098793"/>
            <a:ext cx="21834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550</a:t>
            </a:r>
            <a:endParaRPr sz="908">
              <a:latin typeface="Arial MT"/>
              <a:cs typeface="Arial MT"/>
            </a:endParaRPr>
          </a:p>
        </p:txBody>
      </p:sp>
      <p:sp>
        <p:nvSpPr>
          <p:cNvPr id="51" name="object 51"/>
          <p:cNvSpPr txBox="1">
            <a:spLocks noGrp="1"/>
          </p:cNvSpPr>
          <p:nvPr>
            <p:ph type="title" idx="4294967295"/>
          </p:nvPr>
        </p:nvSpPr>
        <p:spPr>
          <a:xfrm>
            <a:off x="1239451" y="3124500"/>
            <a:ext cx="2840362" cy="207111"/>
          </a:xfrm>
          <a:prstGeom prst="rect">
            <a:avLst/>
          </a:prstGeom>
          <a:noFill/>
          <a:ln>
            <a:noFill/>
            <a:prstDash/>
          </a:ln>
          <a:effectLst/>
        </p:spPr>
        <p:txBody>
          <a:bodyPr rot="0" spcFirstLastPara="0" vertOverflow="overflow" horzOverflow="overflow" vert="horz" wrap="square" lIns="0" tIns="14608" rIns="0" bIns="0" numCol="1" spcCol="0" rtlCol="0" fromWordArt="0" anchor="t" anchorCtr="0" forceAA="0" compatLnSpc="1">
            <a:prstTxWarp prst="textNoShape">
              <a:avLst/>
            </a:prstTxWarp>
            <a:spAutoFit/>
          </a:bodyPr>
          <a:lstStyle/>
          <a:p>
            <a:pPr marL="15240" algn="l" rtl="0">
              <a:spcBef>
                <a:spcPts val="115"/>
              </a:spcBef>
              <a:defRPr/>
            </a:pPr>
            <a:r>
              <a:rPr lang="en-GB" sz="1250" kern="1200">
                <a:solidFill>
                  <a:srgbClr val="FFFFFF"/>
                </a:solidFill>
                <a:ea typeface="+mn-ea"/>
              </a:rPr>
              <a:t>SOCIAL</a:t>
            </a:r>
            <a:r>
              <a:rPr lang="en-GB" sz="1250" kern="1200" spc="-67">
                <a:solidFill>
                  <a:srgbClr val="FFFFFF"/>
                </a:solidFill>
                <a:ea typeface="+mn-ea"/>
              </a:rPr>
              <a:t> </a:t>
            </a:r>
            <a:r>
              <a:rPr lang="en-GB" sz="1250" kern="1200">
                <a:solidFill>
                  <a:srgbClr val="FFFFFF"/>
                </a:solidFill>
                <a:ea typeface="+mn-ea"/>
              </a:rPr>
              <a:t>VALUE</a:t>
            </a:r>
            <a:r>
              <a:rPr lang="en-GB" sz="1250" kern="1200" spc="-54">
                <a:solidFill>
                  <a:srgbClr val="FFFFFF"/>
                </a:solidFill>
                <a:ea typeface="+mn-ea"/>
              </a:rPr>
              <a:t> </a:t>
            </a:r>
            <a:r>
              <a:rPr lang="en-GB" sz="1250" kern="1200" spc="-36">
                <a:solidFill>
                  <a:srgbClr val="FFFFFF"/>
                </a:solidFill>
                <a:ea typeface="+mn-ea"/>
              </a:rPr>
              <a:t>PER</a:t>
            </a:r>
            <a:r>
              <a:rPr lang="en-GB" sz="1250" kern="1200" spc="-54">
                <a:solidFill>
                  <a:srgbClr val="FFFFFF"/>
                </a:solidFill>
                <a:ea typeface="+mn-ea"/>
              </a:rPr>
              <a:t> </a:t>
            </a:r>
            <a:r>
              <a:rPr lang="en-GB" sz="1250" kern="1200" spc="-12">
                <a:solidFill>
                  <a:srgbClr val="FFFFFF"/>
                </a:solidFill>
                <a:ea typeface="+mn-ea"/>
              </a:rPr>
              <a:t>PERSON (1)</a:t>
            </a:r>
            <a:endParaRPr lang="en-GB" sz="1271" i="0" kern="1200">
              <a:solidFill>
                <a:schemeClr val="tx1"/>
              </a:solidFill>
              <a:ea typeface="+mn-ea"/>
            </a:endParaRPr>
          </a:p>
        </p:txBody>
      </p:sp>
      <p:sp>
        <p:nvSpPr>
          <p:cNvPr id="50" name="object 50"/>
          <p:cNvSpPr txBox="1"/>
          <p:nvPr/>
        </p:nvSpPr>
        <p:spPr>
          <a:xfrm>
            <a:off x="4426164" y="3018520"/>
            <a:ext cx="5996137" cy="202681"/>
          </a:xfrm>
          <a:prstGeom prst="rect">
            <a:avLst/>
          </a:prstGeom>
        </p:spPr>
        <p:txBody>
          <a:bodyPr vert="horz" wrap="square" lIns="0" tIns="40748" rIns="0" bIns="0" rtlCol="0">
            <a:spAutoFit/>
          </a:bodyPr>
          <a:lstStyle/>
          <a:p>
            <a:pPr marL="15377" marR="6151">
              <a:lnSpc>
                <a:spcPts val="1187"/>
              </a:lnSpc>
              <a:spcBef>
                <a:spcPts val="321"/>
              </a:spcBef>
            </a:pPr>
            <a:r>
              <a:rPr sz="1150" spc="-85">
                <a:solidFill>
                  <a:srgbClr val="255375"/>
                </a:solidFill>
                <a:latin typeface="Arial MT"/>
                <a:cs typeface="Arial MT"/>
              </a:rPr>
              <a:t>Average</a:t>
            </a:r>
            <a:r>
              <a:rPr sz="1150" spc="-30">
                <a:solidFill>
                  <a:srgbClr val="255375"/>
                </a:solidFill>
                <a:latin typeface="Arial MT"/>
                <a:cs typeface="Arial MT"/>
              </a:rPr>
              <a:t> </a:t>
            </a:r>
            <a:r>
              <a:rPr sz="1150" spc="-67">
                <a:solidFill>
                  <a:srgbClr val="255375"/>
                </a:solidFill>
                <a:latin typeface="Arial MT"/>
                <a:cs typeface="Arial MT"/>
              </a:rPr>
              <a:t>social</a:t>
            </a:r>
            <a:r>
              <a:rPr sz="1150" spc="-24">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61">
                <a:solidFill>
                  <a:srgbClr val="255375"/>
                </a:solidFill>
                <a:latin typeface="Arial MT"/>
                <a:cs typeface="Arial MT"/>
              </a:rPr>
              <a:t>generated</a:t>
            </a:r>
            <a:r>
              <a:rPr sz="1150" spc="-24">
                <a:solidFill>
                  <a:srgbClr val="255375"/>
                </a:solidFill>
                <a:latin typeface="Arial MT"/>
                <a:cs typeface="Arial MT"/>
              </a:rPr>
              <a:t> </a:t>
            </a:r>
            <a:r>
              <a:rPr sz="1150" spc="-54">
                <a:solidFill>
                  <a:srgbClr val="255375"/>
                </a:solidFill>
                <a:latin typeface="Arial MT"/>
                <a:cs typeface="Arial MT"/>
              </a:rPr>
              <a:t>by</a:t>
            </a:r>
            <a:r>
              <a:rPr sz="1150" spc="-24">
                <a:solidFill>
                  <a:srgbClr val="255375"/>
                </a:solidFill>
                <a:latin typeface="Arial MT"/>
                <a:cs typeface="Arial MT"/>
              </a:rPr>
              <a:t> </a:t>
            </a:r>
            <a:r>
              <a:rPr sz="1150" spc="-85">
                <a:solidFill>
                  <a:srgbClr val="255375"/>
                </a:solidFill>
                <a:latin typeface="Arial MT"/>
                <a:cs typeface="Arial MT"/>
              </a:rPr>
              <a:t>each</a:t>
            </a:r>
            <a:r>
              <a:rPr sz="1150" spc="-24">
                <a:solidFill>
                  <a:srgbClr val="255375"/>
                </a:solidFill>
                <a:latin typeface="Arial MT"/>
                <a:cs typeface="Arial MT"/>
              </a:rPr>
              <a:t> </a:t>
            </a:r>
            <a:r>
              <a:rPr sz="1150" spc="-54">
                <a:solidFill>
                  <a:srgbClr val="255375"/>
                </a:solidFill>
                <a:latin typeface="Arial MT"/>
                <a:cs typeface="Arial MT"/>
              </a:rPr>
              <a:t>person</a:t>
            </a:r>
            <a:r>
              <a:rPr sz="1150" spc="-24">
                <a:solidFill>
                  <a:srgbClr val="255375"/>
                </a:solidFill>
                <a:latin typeface="Arial MT"/>
                <a:cs typeface="Arial MT"/>
              </a:rPr>
              <a:t> within </a:t>
            </a:r>
            <a:r>
              <a:rPr sz="1150" spc="-36">
                <a:solidFill>
                  <a:srgbClr val="255375"/>
                </a:solidFill>
                <a:latin typeface="Arial MT"/>
                <a:cs typeface="Arial MT"/>
              </a:rPr>
              <a:t>the</a:t>
            </a:r>
            <a:r>
              <a:rPr sz="1150" spc="-24">
                <a:solidFill>
                  <a:srgbClr val="255375"/>
                </a:solidFill>
                <a:latin typeface="Arial MT"/>
                <a:cs typeface="Arial MT"/>
              </a:rPr>
              <a:t> </a:t>
            </a:r>
            <a:r>
              <a:rPr sz="1150" spc="-67">
                <a:solidFill>
                  <a:srgbClr val="255375"/>
                </a:solidFill>
                <a:latin typeface="Arial MT"/>
                <a:cs typeface="Arial MT"/>
              </a:rPr>
              <a:t>selected</a:t>
            </a:r>
            <a:r>
              <a:rPr sz="1150" spc="-30">
                <a:solidFill>
                  <a:srgbClr val="255375"/>
                </a:solidFill>
                <a:latin typeface="Arial MT"/>
                <a:cs typeface="Arial MT"/>
              </a:rPr>
              <a:t> </a:t>
            </a:r>
            <a:r>
              <a:rPr sz="1150" spc="-24">
                <a:solidFill>
                  <a:srgbClr val="255375"/>
                </a:solidFill>
                <a:latin typeface="Arial MT"/>
                <a:cs typeface="Arial MT"/>
              </a:rPr>
              <a:t>time </a:t>
            </a:r>
            <a:r>
              <a:rPr sz="1150" spc="-42">
                <a:solidFill>
                  <a:srgbClr val="255375"/>
                </a:solidFill>
                <a:latin typeface="Arial MT"/>
                <a:cs typeface="Arial MT"/>
              </a:rPr>
              <a:t>period.</a:t>
            </a:r>
            <a:r>
              <a:rPr sz="1150" spc="-24">
                <a:solidFill>
                  <a:srgbClr val="255375"/>
                </a:solidFill>
                <a:latin typeface="Arial MT"/>
                <a:cs typeface="Arial MT"/>
              </a:rPr>
              <a:t> </a:t>
            </a:r>
            <a:r>
              <a:rPr sz="1150" spc="-73">
                <a:solidFill>
                  <a:srgbClr val="255375"/>
                </a:solidFill>
                <a:latin typeface="Arial MT"/>
                <a:cs typeface="Arial MT"/>
              </a:rPr>
              <a:t>This</a:t>
            </a:r>
            <a:r>
              <a:rPr sz="1150" spc="-24">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30">
                <a:solidFill>
                  <a:srgbClr val="255375"/>
                </a:solidFill>
                <a:latin typeface="Arial MT"/>
                <a:cs typeface="Arial MT"/>
              </a:rPr>
              <a:t>is</a:t>
            </a:r>
            <a:r>
              <a:rPr sz="1150" spc="605">
                <a:solidFill>
                  <a:srgbClr val="255375"/>
                </a:solidFill>
                <a:latin typeface="Arial MT"/>
                <a:cs typeface="Arial MT"/>
              </a:rPr>
              <a:t> </a:t>
            </a:r>
            <a:r>
              <a:rPr sz="1150" spc="-61">
                <a:solidFill>
                  <a:srgbClr val="255375"/>
                </a:solidFill>
                <a:latin typeface="Arial MT"/>
                <a:cs typeface="Arial MT"/>
              </a:rPr>
              <a:t>calculated</a:t>
            </a:r>
            <a:r>
              <a:rPr sz="1150" spc="-30">
                <a:solidFill>
                  <a:srgbClr val="255375"/>
                </a:solidFill>
                <a:latin typeface="Arial MT"/>
                <a:cs typeface="Arial MT"/>
              </a:rPr>
              <a:t> </a:t>
            </a:r>
            <a:r>
              <a:rPr sz="1150" spc="-54">
                <a:solidFill>
                  <a:srgbClr val="255375"/>
                </a:solidFill>
                <a:latin typeface="Arial MT"/>
                <a:cs typeface="Arial MT"/>
              </a:rPr>
              <a:t>by</a:t>
            </a:r>
            <a:r>
              <a:rPr sz="1150" spc="-24">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42">
                <a:solidFill>
                  <a:srgbClr val="255375"/>
                </a:solidFill>
                <a:latin typeface="Arial MT"/>
                <a:cs typeface="Arial MT"/>
              </a:rPr>
              <a:t>division</a:t>
            </a:r>
            <a:r>
              <a:rPr sz="1150" spc="-24">
                <a:solidFill>
                  <a:srgbClr val="255375"/>
                </a:solidFill>
                <a:latin typeface="Arial MT"/>
                <a:cs typeface="Arial MT"/>
              </a:rPr>
              <a:t> of</a:t>
            </a:r>
            <a:r>
              <a:rPr sz="1150" spc="-30">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total </a:t>
            </a:r>
            <a:r>
              <a:rPr sz="1150" spc="-67">
                <a:solidFill>
                  <a:srgbClr val="255375"/>
                </a:solidFill>
                <a:latin typeface="Arial MT"/>
                <a:cs typeface="Arial MT"/>
              </a:rPr>
              <a:t>social</a:t>
            </a:r>
            <a:r>
              <a:rPr sz="1150" spc="-30">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54">
                <a:solidFill>
                  <a:srgbClr val="255375"/>
                </a:solidFill>
                <a:latin typeface="Arial MT"/>
                <a:cs typeface="Arial MT"/>
              </a:rPr>
              <a:t>by</a:t>
            </a:r>
            <a:r>
              <a:rPr sz="1150" spc="-30">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a:t>
            </a:r>
            <a:r>
              <a:rPr sz="1150" spc="-36">
                <a:solidFill>
                  <a:srgbClr val="255375"/>
                </a:solidFill>
                <a:latin typeface="Arial MT"/>
                <a:cs typeface="Arial MT"/>
              </a:rPr>
              <a:t>number</a:t>
            </a:r>
            <a:r>
              <a:rPr sz="1150" spc="-24">
                <a:solidFill>
                  <a:srgbClr val="255375"/>
                </a:solidFill>
                <a:latin typeface="Arial MT"/>
                <a:cs typeface="Arial MT"/>
              </a:rPr>
              <a:t> of</a:t>
            </a:r>
            <a:r>
              <a:rPr sz="1150" spc="-30">
                <a:solidFill>
                  <a:srgbClr val="255375"/>
                </a:solidFill>
                <a:latin typeface="Arial MT"/>
                <a:cs typeface="Arial MT"/>
              </a:rPr>
              <a:t> </a:t>
            </a:r>
            <a:r>
              <a:rPr sz="1150" spc="-42">
                <a:solidFill>
                  <a:srgbClr val="255375"/>
                </a:solidFill>
                <a:latin typeface="Arial MT"/>
                <a:cs typeface="Arial MT"/>
              </a:rPr>
              <a:t>participants</a:t>
            </a:r>
            <a:r>
              <a:rPr sz="1150" spc="-24">
                <a:solidFill>
                  <a:srgbClr val="255375"/>
                </a:solidFill>
                <a:latin typeface="Arial MT"/>
                <a:cs typeface="Arial MT"/>
              </a:rPr>
              <a:t> that</a:t>
            </a:r>
            <a:r>
              <a:rPr sz="1150" spc="-30">
                <a:solidFill>
                  <a:srgbClr val="255375"/>
                </a:solidFill>
                <a:latin typeface="Arial MT"/>
                <a:cs typeface="Arial MT"/>
              </a:rPr>
              <a:t> </a:t>
            </a:r>
            <a:r>
              <a:rPr sz="1150" spc="-61">
                <a:solidFill>
                  <a:srgbClr val="255375"/>
                </a:solidFill>
                <a:latin typeface="Arial MT"/>
                <a:cs typeface="Arial MT"/>
              </a:rPr>
              <a:t>generated</a:t>
            </a:r>
            <a:r>
              <a:rPr sz="1150" spc="-24">
                <a:solidFill>
                  <a:srgbClr val="255375"/>
                </a:solidFill>
                <a:latin typeface="Arial MT"/>
                <a:cs typeface="Arial MT"/>
              </a:rPr>
              <a:t> </a:t>
            </a:r>
            <a:r>
              <a:rPr sz="1150" spc="-12">
                <a:solidFill>
                  <a:srgbClr val="255375"/>
                </a:solidFill>
                <a:latin typeface="Arial MT"/>
                <a:cs typeface="Arial MT"/>
              </a:rPr>
              <a:t>social value.</a:t>
            </a:r>
            <a:endParaRPr sz="1150">
              <a:latin typeface="Arial MT"/>
              <a:cs typeface="Arial MT"/>
            </a:endParaRPr>
          </a:p>
        </p:txBody>
      </p:sp>
      <p:sp>
        <p:nvSpPr>
          <p:cNvPr id="52" name="object 52"/>
          <p:cNvSpPr txBox="1"/>
          <p:nvPr/>
        </p:nvSpPr>
        <p:spPr>
          <a:xfrm>
            <a:off x="1945958" y="3951649"/>
            <a:ext cx="1079443"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ACTUAL </a:t>
            </a:r>
            <a:r>
              <a:rPr sz="1090" spc="-12">
                <a:solidFill>
                  <a:srgbClr val="004F73"/>
                </a:solidFill>
                <a:latin typeface="Arial MT"/>
                <a:cs typeface="Arial MT"/>
              </a:rPr>
              <a:t>VALUE</a:t>
            </a:r>
            <a:endParaRPr sz="1090">
              <a:latin typeface="Arial MT"/>
              <a:cs typeface="Arial MT"/>
            </a:endParaRPr>
          </a:p>
        </p:txBody>
      </p:sp>
      <p:sp>
        <p:nvSpPr>
          <p:cNvPr id="53" name="object 53"/>
          <p:cNvSpPr txBox="1"/>
          <p:nvPr/>
        </p:nvSpPr>
        <p:spPr>
          <a:xfrm>
            <a:off x="1836168" y="4401977"/>
            <a:ext cx="1258580" cy="220527"/>
          </a:xfrm>
          <a:prstGeom prst="rect">
            <a:avLst/>
          </a:prstGeom>
        </p:spPr>
        <p:txBody>
          <a:bodyPr vert="horz" wrap="square" lIns="0" tIns="19221" rIns="0" bIns="0" rtlCol="0">
            <a:spAutoFit/>
          </a:bodyPr>
          <a:lstStyle/>
          <a:p>
            <a:pPr marL="15377">
              <a:lnSpc>
                <a:spcPct val="100000"/>
              </a:lnSpc>
              <a:spcBef>
                <a:spcPts val="151"/>
              </a:spcBef>
            </a:pPr>
            <a:r>
              <a:rPr sz="2422" spc="-12">
                <a:solidFill>
                  <a:srgbClr val="3FA720"/>
                </a:solidFill>
                <a:latin typeface="Arial MT"/>
                <a:cs typeface="Arial MT"/>
              </a:rPr>
              <a:t>228.63%</a:t>
            </a:r>
            <a:endParaRPr sz="2422">
              <a:latin typeface="Arial MT"/>
              <a:cs typeface="Arial MT"/>
            </a:endParaRPr>
          </a:p>
        </p:txBody>
      </p:sp>
      <p:sp>
        <p:nvSpPr>
          <p:cNvPr id="54" name="object 54"/>
          <p:cNvSpPr txBox="1"/>
          <p:nvPr/>
        </p:nvSpPr>
        <p:spPr>
          <a:xfrm>
            <a:off x="3344659" y="3951649"/>
            <a:ext cx="1190924"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004F73"/>
                </a:solidFill>
                <a:latin typeface="Arial MT"/>
                <a:cs typeface="Arial MT"/>
              </a:rPr>
              <a:t>SV</a:t>
            </a:r>
            <a:r>
              <a:rPr sz="1090" spc="18">
                <a:solidFill>
                  <a:srgbClr val="004F73"/>
                </a:solidFill>
                <a:latin typeface="Arial MT"/>
                <a:cs typeface="Arial MT"/>
              </a:rPr>
              <a:t> </a:t>
            </a:r>
            <a:r>
              <a:rPr sz="1090">
                <a:solidFill>
                  <a:srgbClr val="004F73"/>
                </a:solidFill>
                <a:latin typeface="Arial MT"/>
                <a:cs typeface="Arial MT"/>
              </a:rPr>
              <a:t>INDEX</a:t>
            </a:r>
            <a:r>
              <a:rPr sz="1090" spc="24">
                <a:solidFill>
                  <a:srgbClr val="004F73"/>
                </a:solidFill>
                <a:latin typeface="Arial MT"/>
                <a:cs typeface="Arial MT"/>
              </a:rPr>
              <a:t> </a:t>
            </a:r>
            <a:r>
              <a:rPr sz="1090" spc="-30">
                <a:solidFill>
                  <a:srgbClr val="004F73"/>
                </a:solidFill>
                <a:latin typeface="Arial MT"/>
                <a:cs typeface="Arial MT"/>
              </a:rPr>
              <a:t>SCORE</a:t>
            </a:r>
            <a:endParaRPr sz="1090">
              <a:latin typeface="Arial MT"/>
              <a:cs typeface="Arial MT"/>
            </a:endParaRPr>
          </a:p>
        </p:txBody>
      </p:sp>
      <p:pic>
        <p:nvPicPr>
          <p:cNvPr id="55" name="object 55">
            <a:extLst>
              <a:ext uri="{C183D7F6-B498-43B3-948B-1728B52AA6E4}">
                <adec:decorative xmlns:adec="http://schemas.microsoft.com/office/drawing/2017/decorative" val="1"/>
              </a:ext>
            </a:extLst>
          </p:cNvPr>
          <p:cNvPicPr/>
          <p:nvPr/>
        </p:nvPicPr>
        <p:blipFill>
          <a:blip r:embed="rId8" cstate="email">
            <a:extLst>
              <a:ext uri="{28A0092B-C50C-407E-A947-70E740481C1C}">
                <a14:useLocalDpi xmlns:a14="http://schemas.microsoft.com/office/drawing/2010/main"/>
              </a:ext>
            </a:extLst>
          </a:blip>
          <a:stretch>
            <a:fillRect/>
          </a:stretch>
        </p:blipFill>
        <p:spPr>
          <a:xfrm>
            <a:off x="3333220" y="4218761"/>
            <a:ext cx="1173805" cy="1173804"/>
          </a:xfrm>
          <a:prstGeom prst="rect">
            <a:avLst/>
          </a:prstGeom>
        </p:spPr>
      </p:pic>
      <p:sp>
        <p:nvSpPr>
          <p:cNvPr id="56" name="object 56"/>
          <p:cNvSpPr txBox="1"/>
          <p:nvPr/>
        </p:nvSpPr>
        <p:spPr>
          <a:xfrm>
            <a:off x="3773705" y="4622576"/>
            <a:ext cx="292157" cy="175598"/>
          </a:xfrm>
          <a:prstGeom prst="rect">
            <a:avLst/>
          </a:prstGeom>
        </p:spPr>
        <p:txBody>
          <a:bodyPr vert="horz" wrap="square" lIns="0" tIns="13839" rIns="0" bIns="0" rtlCol="0">
            <a:spAutoFit/>
          </a:bodyPr>
          <a:lstStyle/>
          <a:p>
            <a:pPr marL="15377">
              <a:lnSpc>
                <a:spcPct val="100000"/>
              </a:lnSpc>
              <a:spcBef>
                <a:spcPts val="109"/>
              </a:spcBef>
            </a:pPr>
            <a:r>
              <a:rPr sz="1937" spc="-61">
                <a:solidFill>
                  <a:srgbClr val="52A8B9"/>
                </a:solidFill>
                <a:latin typeface="Microsoft JhengHei"/>
                <a:cs typeface="Microsoft JhengHei"/>
              </a:rPr>
              <a:t>98</a:t>
            </a:r>
            <a:endParaRPr sz="1937">
              <a:latin typeface="Microsoft JhengHei"/>
              <a:cs typeface="Microsoft JhengHei"/>
            </a:endParaRPr>
          </a:p>
        </p:txBody>
      </p:sp>
      <p:grpSp>
        <p:nvGrpSpPr>
          <p:cNvPr id="57" name="object 57">
            <a:extLst>
              <a:ext uri="{C183D7F6-B498-43B3-948B-1728B52AA6E4}">
                <adec:decorative xmlns:adec="http://schemas.microsoft.com/office/drawing/2017/decorative" val="1"/>
              </a:ext>
            </a:extLst>
          </p:cNvPr>
          <p:cNvGrpSpPr/>
          <p:nvPr/>
        </p:nvGrpSpPr>
        <p:grpSpPr>
          <a:xfrm>
            <a:off x="3187507" y="3708763"/>
            <a:ext cx="7277783" cy="1942844"/>
            <a:chOff x="1604650" y="3063163"/>
            <a:chExt cx="6010910" cy="1604645"/>
          </a:xfrm>
        </p:grpSpPr>
        <p:sp>
          <p:nvSpPr>
            <p:cNvPr id="58" name="object 58"/>
            <p:cNvSpPr/>
            <p:nvPr/>
          </p:nvSpPr>
          <p:spPr>
            <a:xfrm>
              <a:off x="1604650" y="3063163"/>
              <a:ext cx="6985" cy="1604645"/>
            </a:xfrm>
            <a:custGeom>
              <a:avLst/>
              <a:gdLst/>
              <a:ahLst/>
              <a:cxnLst/>
              <a:rect l="l" t="t" r="r" b="b"/>
              <a:pathLst>
                <a:path w="6984"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sp>
          <p:nvSpPr>
            <p:cNvPr id="59" name="object 59"/>
            <p:cNvSpPr/>
            <p:nvPr/>
          </p:nvSpPr>
          <p:spPr>
            <a:xfrm>
              <a:off x="2808137" y="3196884"/>
              <a:ext cx="4807585" cy="1471295"/>
            </a:xfrm>
            <a:custGeom>
              <a:avLst/>
              <a:gdLst/>
              <a:ahLst/>
              <a:cxnLst/>
              <a:rect l="l" t="t" r="r" b="b"/>
              <a:pathLst>
                <a:path w="4807584" h="1471295">
                  <a:moveTo>
                    <a:pt x="4807264" y="1470929"/>
                  </a:moveTo>
                  <a:lnTo>
                    <a:pt x="0" y="1470929"/>
                  </a:lnTo>
                  <a:lnTo>
                    <a:pt x="0" y="0"/>
                  </a:lnTo>
                  <a:lnTo>
                    <a:pt x="4807264" y="0"/>
                  </a:lnTo>
                  <a:lnTo>
                    <a:pt x="4807264" y="1470929"/>
                  </a:lnTo>
                  <a:close/>
                </a:path>
              </a:pathLst>
            </a:custGeom>
            <a:solidFill>
              <a:srgbClr val="FFFFFF"/>
            </a:solidFill>
          </p:spPr>
          <p:txBody>
            <a:bodyPr wrap="square" lIns="0" tIns="0" rIns="0" bIns="0" rtlCol="0"/>
            <a:lstStyle/>
            <a:p>
              <a:endParaRPr/>
            </a:p>
          </p:txBody>
        </p:sp>
        <p:sp>
          <p:nvSpPr>
            <p:cNvPr id="60" name="object 60"/>
            <p:cNvSpPr/>
            <p:nvPr/>
          </p:nvSpPr>
          <p:spPr>
            <a:xfrm>
              <a:off x="2945201" y="3491070"/>
              <a:ext cx="454659" cy="461645"/>
            </a:xfrm>
            <a:custGeom>
              <a:avLst/>
              <a:gdLst/>
              <a:ahLst/>
              <a:cxnLst/>
              <a:rect l="l" t="t" r="r" b="b"/>
              <a:pathLst>
                <a:path w="454660" h="461645">
                  <a:moveTo>
                    <a:pt x="0" y="0"/>
                  </a:moveTo>
                  <a:lnTo>
                    <a:pt x="0" y="461336"/>
                  </a:lnTo>
                </a:path>
                <a:path w="454660" h="461645">
                  <a:moveTo>
                    <a:pt x="454650" y="0"/>
                  </a:moveTo>
                  <a:lnTo>
                    <a:pt x="454650" y="461336"/>
                  </a:lnTo>
                </a:path>
              </a:pathLst>
            </a:custGeom>
            <a:ln w="6686">
              <a:solidFill>
                <a:srgbClr val="E6E6E6"/>
              </a:solidFill>
            </a:ln>
          </p:spPr>
          <p:txBody>
            <a:bodyPr wrap="square" lIns="0" tIns="0" rIns="0" bIns="0" rtlCol="0"/>
            <a:lstStyle/>
            <a:p>
              <a:endParaRPr/>
            </a:p>
          </p:txBody>
        </p:sp>
        <p:sp>
          <p:nvSpPr>
            <p:cNvPr id="61" name="object 61"/>
            <p:cNvSpPr/>
            <p:nvPr/>
          </p:nvSpPr>
          <p:spPr>
            <a:xfrm>
              <a:off x="3861189" y="3491070"/>
              <a:ext cx="0" cy="461645"/>
            </a:xfrm>
            <a:custGeom>
              <a:avLst/>
              <a:gdLst/>
              <a:ahLst/>
              <a:cxnLst/>
              <a:rect l="l" t="t" r="r" b="b"/>
              <a:pathLst>
                <a:path h="461645">
                  <a:moveTo>
                    <a:pt x="0" y="344331"/>
                  </a:moveTo>
                  <a:lnTo>
                    <a:pt x="0" y="461336"/>
                  </a:lnTo>
                </a:path>
                <a:path h="461645">
                  <a:moveTo>
                    <a:pt x="0" y="0"/>
                  </a:moveTo>
                  <a:lnTo>
                    <a:pt x="0" y="117005"/>
                  </a:lnTo>
                </a:path>
              </a:pathLst>
            </a:custGeom>
            <a:ln w="6686">
              <a:solidFill>
                <a:srgbClr val="E6E6E6"/>
              </a:solidFill>
            </a:ln>
          </p:spPr>
          <p:txBody>
            <a:bodyPr wrap="square" lIns="0" tIns="0" rIns="0" bIns="0" rtlCol="0"/>
            <a:lstStyle/>
            <a:p>
              <a:endParaRPr/>
            </a:p>
          </p:txBody>
        </p:sp>
        <p:sp>
          <p:nvSpPr>
            <p:cNvPr id="62" name="object 62"/>
            <p:cNvSpPr/>
            <p:nvPr/>
          </p:nvSpPr>
          <p:spPr>
            <a:xfrm>
              <a:off x="4322526" y="3491070"/>
              <a:ext cx="3229610" cy="461645"/>
            </a:xfrm>
            <a:custGeom>
              <a:avLst/>
              <a:gdLst/>
              <a:ahLst/>
              <a:cxnLst/>
              <a:rect l="l" t="t" r="r" b="b"/>
              <a:pathLst>
                <a:path w="3229609" h="461645">
                  <a:moveTo>
                    <a:pt x="0" y="0"/>
                  </a:moveTo>
                  <a:lnTo>
                    <a:pt x="0" y="461336"/>
                  </a:lnTo>
                </a:path>
                <a:path w="3229609" h="461645">
                  <a:moveTo>
                    <a:pt x="461336" y="0"/>
                  </a:moveTo>
                  <a:lnTo>
                    <a:pt x="461336" y="461336"/>
                  </a:lnTo>
                </a:path>
                <a:path w="3229609" h="461645">
                  <a:moveTo>
                    <a:pt x="922673" y="0"/>
                  </a:moveTo>
                  <a:lnTo>
                    <a:pt x="922673" y="461336"/>
                  </a:lnTo>
                </a:path>
                <a:path w="3229609" h="461645">
                  <a:moveTo>
                    <a:pt x="1384010" y="0"/>
                  </a:moveTo>
                  <a:lnTo>
                    <a:pt x="1384010" y="461336"/>
                  </a:lnTo>
                </a:path>
                <a:path w="3229609" h="461645">
                  <a:moveTo>
                    <a:pt x="1845347" y="0"/>
                  </a:moveTo>
                  <a:lnTo>
                    <a:pt x="1845347" y="461336"/>
                  </a:lnTo>
                </a:path>
                <a:path w="3229609" h="461645">
                  <a:moveTo>
                    <a:pt x="2306684" y="0"/>
                  </a:moveTo>
                  <a:lnTo>
                    <a:pt x="2306684" y="461336"/>
                  </a:lnTo>
                </a:path>
                <a:path w="3229609" h="461645">
                  <a:moveTo>
                    <a:pt x="2768021" y="0"/>
                  </a:moveTo>
                  <a:lnTo>
                    <a:pt x="2768021" y="461336"/>
                  </a:lnTo>
                </a:path>
                <a:path w="3229609" h="461645">
                  <a:moveTo>
                    <a:pt x="3229358" y="0"/>
                  </a:moveTo>
                  <a:lnTo>
                    <a:pt x="3229358" y="461336"/>
                  </a:lnTo>
                </a:path>
              </a:pathLst>
            </a:custGeom>
            <a:ln w="6686">
              <a:solidFill>
                <a:srgbClr val="E6E6E6"/>
              </a:solidFill>
            </a:ln>
          </p:spPr>
          <p:txBody>
            <a:bodyPr wrap="square" lIns="0" tIns="0" rIns="0" bIns="0" rtlCol="0"/>
            <a:lstStyle/>
            <a:p>
              <a:endParaRPr/>
            </a:p>
          </p:txBody>
        </p:sp>
        <p:sp>
          <p:nvSpPr>
            <p:cNvPr id="63" name="object 63"/>
            <p:cNvSpPr/>
            <p:nvPr/>
          </p:nvSpPr>
          <p:spPr>
            <a:xfrm>
              <a:off x="2874998" y="3491070"/>
              <a:ext cx="70485" cy="461645"/>
            </a:xfrm>
            <a:custGeom>
              <a:avLst/>
              <a:gdLst/>
              <a:ahLst/>
              <a:cxnLst/>
              <a:rect l="l" t="t" r="r" b="b"/>
              <a:pathLst>
                <a:path w="70485" h="461645">
                  <a:moveTo>
                    <a:pt x="66860" y="230668"/>
                  </a:moveTo>
                  <a:lnTo>
                    <a:pt x="0" y="230668"/>
                  </a:lnTo>
                </a:path>
                <a:path w="70485" h="461645">
                  <a:moveTo>
                    <a:pt x="70203" y="0"/>
                  </a:moveTo>
                  <a:lnTo>
                    <a:pt x="70203" y="461336"/>
                  </a:lnTo>
                </a:path>
              </a:pathLst>
            </a:custGeom>
            <a:ln w="6686">
              <a:solidFill>
                <a:srgbClr val="333333"/>
              </a:solidFill>
            </a:ln>
          </p:spPr>
          <p:txBody>
            <a:bodyPr wrap="square" lIns="0" tIns="0" rIns="0" bIns="0" rtlCol="0"/>
            <a:lstStyle/>
            <a:p>
              <a:endParaRPr/>
            </a:p>
          </p:txBody>
        </p:sp>
        <p:sp>
          <p:nvSpPr>
            <p:cNvPr id="64" name="object 64"/>
            <p:cNvSpPr/>
            <p:nvPr/>
          </p:nvSpPr>
          <p:spPr>
            <a:xfrm>
              <a:off x="6425286" y="3491077"/>
              <a:ext cx="13970" cy="441325"/>
            </a:xfrm>
            <a:custGeom>
              <a:avLst/>
              <a:gdLst/>
              <a:ahLst/>
              <a:cxnLst/>
              <a:rect l="l" t="t" r="r" b="b"/>
              <a:pathLst>
                <a:path w="13970" h="441325">
                  <a:moveTo>
                    <a:pt x="13373" y="427901"/>
                  </a:moveTo>
                  <a:lnTo>
                    <a:pt x="0" y="427901"/>
                  </a:lnTo>
                  <a:lnTo>
                    <a:pt x="0" y="441274"/>
                  </a:lnTo>
                  <a:lnTo>
                    <a:pt x="13373" y="441274"/>
                  </a:lnTo>
                  <a:lnTo>
                    <a:pt x="13373" y="427901"/>
                  </a:lnTo>
                  <a:close/>
                </a:path>
                <a:path w="13970" h="441325">
                  <a:moveTo>
                    <a:pt x="13373" y="374421"/>
                  </a:moveTo>
                  <a:lnTo>
                    <a:pt x="0" y="374421"/>
                  </a:lnTo>
                  <a:lnTo>
                    <a:pt x="0" y="387794"/>
                  </a:lnTo>
                  <a:lnTo>
                    <a:pt x="13373" y="387794"/>
                  </a:lnTo>
                  <a:lnTo>
                    <a:pt x="13373" y="374421"/>
                  </a:lnTo>
                  <a:close/>
                </a:path>
                <a:path w="13970" h="441325">
                  <a:moveTo>
                    <a:pt x="13373" y="320929"/>
                  </a:moveTo>
                  <a:lnTo>
                    <a:pt x="0" y="320929"/>
                  </a:lnTo>
                  <a:lnTo>
                    <a:pt x="0" y="334302"/>
                  </a:lnTo>
                  <a:lnTo>
                    <a:pt x="13373" y="334302"/>
                  </a:lnTo>
                  <a:lnTo>
                    <a:pt x="13373" y="320929"/>
                  </a:lnTo>
                  <a:close/>
                </a:path>
                <a:path w="13970" h="441325">
                  <a:moveTo>
                    <a:pt x="13373" y="267436"/>
                  </a:moveTo>
                  <a:lnTo>
                    <a:pt x="0" y="267436"/>
                  </a:lnTo>
                  <a:lnTo>
                    <a:pt x="0" y="280809"/>
                  </a:lnTo>
                  <a:lnTo>
                    <a:pt x="13373" y="280809"/>
                  </a:lnTo>
                  <a:lnTo>
                    <a:pt x="13373" y="267436"/>
                  </a:lnTo>
                  <a:close/>
                </a:path>
                <a:path w="13970" h="441325">
                  <a:moveTo>
                    <a:pt x="13373" y="213956"/>
                  </a:moveTo>
                  <a:lnTo>
                    <a:pt x="0" y="213956"/>
                  </a:lnTo>
                  <a:lnTo>
                    <a:pt x="0" y="227330"/>
                  </a:lnTo>
                  <a:lnTo>
                    <a:pt x="13373" y="227330"/>
                  </a:lnTo>
                  <a:lnTo>
                    <a:pt x="13373" y="213956"/>
                  </a:lnTo>
                  <a:close/>
                </a:path>
                <a:path w="13970" h="441325">
                  <a:moveTo>
                    <a:pt x="13373" y="160464"/>
                  </a:moveTo>
                  <a:lnTo>
                    <a:pt x="0" y="160464"/>
                  </a:lnTo>
                  <a:lnTo>
                    <a:pt x="0" y="173837"/>
                  </a:lnTo>
                  <a:lnTo>
                    <a:pt x="13373" y="173837"/>
                  </a:lnTo>
                  <a:lnTo>
                    <a:pt x="13373" y="160464"/>
                  </a:lnTo>
                  <a:close/>
                </a:path>
                <a:path w="13970" h="441325">
                  <a:moveTo>
                    <a:pt x="13373" y="106972"/>
                  </a:moveTo>
                  <a:lnTo>
                    <a:pt x="0" y="106972"/>
                  </a:lnTo>
                  <a:lnTo>
                    <a:pt x="0" y="120345"/>
                  </a:lnTo>
                  <a:lnTo>
                    <a:pt x="13373" y="120345"/>
                  </a:lnTo>
                  <a:lnTo>
                    <a:pt x="13373" y="106972"/>
                  </a:lnTo>
                  <a:close/>
                </a:path>
                <a:path w="13970" h="441325">
                  <a:moveTo>
                    <a:pt x="13373" y="53492"/>
                  </a:moveTo>
                  <a:lnTo>
                    <a:pt x="0" y="53492"/>
                  </a:lnTo>
                  <a:lnTo>
                    <a:pt x="0" y="66865"/>
                  </a:lnTo>
                  <a:lnTo>
                    <a:pt x="13373" y="66865"/>
                  </a:lnTo>
                  <a:lnTo>
                    <a:pt x="13373" y="53492"/>
                  </a:lnTo>
                  <a:close/>
                </a:path>
                <a:path w="13970" h="441325">
                  <a:moveTo>
                    <a:pt x="13373" y="0"/>
                  </a:moveTo>
                  <a:lnTo>
                    <a:pt x="0" y="0"/>
                  </a:lnTo>
                  <a:lnTo>
                    <a:pt x="0" y="13373"/>
                  </a:lnTo>
                  <a:lnTo>
                    <a:pt x="13373" y="13373"/>
                  </a:lnTo>
                  <a:lnTo>
                    <a:pt x="13373" y="0"/>
                  </a:lnTo>
                  <a:close/>
                </a:path>
              </a:pathLst>
            </a:custGeom>
            <a:solidFill>
              <a:srgbClr val="0000FF"/>
            </a:solidFill>
          </p:spPr>
          <p:txBody>
            <a:bodyPr wrap="square" lIns="0" tIns="0" rIns="0" bIns="0" rtlCol="0"/>
            <a:lstStyle/>
            <a:p>
              <a:endParaRPr/>
            </a:p>
          </p:txBody>
        </p:sp>
      </p:grpSp>
      <p:sp>
        <p:nvSpPr>
          <p:cNvPr id="74" name="object 74"/>
          <p:cNvSpPr txBox="1"/>
          <p:nvPr/>
        </p:nvSpPr>
        <p:spPr>
          <a:xfrm>
            <a:off x="5850836" y="3894983"/>
            <a:ext cx="3416699" cy="103056"/>
          </a:xfrm>
          <a:prstGeom prst="rect">
            <a:avLst/>
          </a:prstGeom>
        </p:spPr>
        <p:txBody>
          <a:bodyPr vert="horz" wrap="square" lIns="0" tIns="15377" rIns="0" bIns="0" rtlCol="0">
            <a:spAutoFit/>
          </a:bodyPr>
          <a:lstStyle/>
          <a:p>
            <a:pPr marL="15377">
              <a:lnSpc>
                <a:spcPct val="100000"/>
              </a:lnSpc>
              <a:spcBef>
                <a:spcPts val="121"/>
              </a:spcBef>
            </a:pPr>
            <a:r>
              <a:rPr sz="1090">
                <a:solidFill>
                  <a:srgbClr val="293140"/>
                </a:solidFill>
                <a:latin typeface="Arial MT"/>
                <a:cs typeface="Arial MT"/>
              </a:rPr>
              <a:t>SOCIAL</a:t>
            </a:r>
            <a:r>
              <a:rPr sz="1090" spc="-18">
                <a:solidFill>
                  <a:srgbClr val="293140"/>
                </a:solidFill>
                <a:latin typeface="Arial MT"/>
                <a:cs typeface="Arial MT"/>
              </a:rPr>
              <a:t> </a:t>
            </a:r>
            <a:r>
              <a:rPr sz="1090">
                <a:solidFill>
                  <a:srgbClr val="293140"/>
                </a:solidFill>
                <a:latin typeface="Arial MT"/>
                <a:cs typeface="Arial MT"/>
              </a:rPr>
              <a:t>VALUE</a:t>
            </a:r>
            <a:r>
              <a:rPr sz="1090" spc="-12">
                <a:solidFill>
                  <a:srgbClr val="293140"/>
                </a:solidFill>
                <a:latin typeface="Arial MT"/>
                <a:cs typeface="Arial MT"/>
              </a:rPr>
              <a:t> </a:t>
            </a:r>
            <a:r>
              <a:rPr sz="1090">
                <a:solidFill>
                  <a:srgbClr val="293140"/>
                </a:solidFill>
                <a:latin typeface="Arial MT"/>
                <a:cs typeface="Arial MT"/>
              </a:rPr>
              <a:t>CHANGE</a:t>
            </a:r>
            <a:r>
              <a:rPr sz="1090" spc="-12">
                <a:solidFill>
                  <a:srgbClr val="293140"/>
                </a:solidFill>
                <a:latin typeface="Arial MT"/>
                <a:cs typeface="Arial MT"/>
              </a:rPr>
              <a:t> (%) </a:t>
            </a:r>
            <a:r>
              <a:rPr sz="1090" spc="-24">
                <a:solidFill>
                  <a:srgbClr val="293140"/>
                </a:solidFill>
                <a:latin typeface="Arial MT"/>
                <a:cs typeface="Arial MT"/>
              </a:rPr>
              <a:t>YoY</a:t>
            </a:r>
            <a:r>
              <a:rPr sz="1090" spc="-12">
                <a:solidFill>
                  <a:srgbClr val="293140"/>
                </a:solidFill>
                <a:latin typeface="Arial MT"/>
                <a:cs typeface="Arial MT"/>
              </a:rPr>
              <a:t> </a:t>
            </a:r>
            <a:r>
              <a:rPr sz="1090" spc="-36">
                <a:solidFill>
                  <a:srgbClr val="293140"/>
                </a:solidFill>
                <a:latin typeface="Arial MT"/>
                <a:cs typeface="Arial MT"/>
              </a:rPr>
              <a:t>(SECTOR</a:t>
            </a:r>
            <a:r>
              <a:rPr sz="1090" spc="-12">
                <a:solidFill>
                  <a:srgbClr val="293140"/>
                </a:solidFill>
                <a:latin typeface="Arial MT"/>
                <a:cs typeface="Arial MT"/>
              </a:rPr>
              <a:t> GRAPH)</a:t>
            </a:r>
            <a:endParaRPr sz="1090">
              <a:latin typeface="Arial MT"/>
              <a:cs typeface="Arial MT"/>
            </a:endParaRPr>
          </a:p>
        </p:txBody>
      </p:sp>
      <p:sp>
        <p:nvSpPr>
          <p:cNvPr id="65" name="object 65"/>
          <p:cNvSpPr txBox="1"/>
          <p:nvPr/>
        </p:nvSpPr>
        <p:spPr>
          <a:xfrm>
            <a:off x="9049251" y="4132247"/>
            <a:ext cx="815733" cy="89529"/>
          </a:xfrm>
          <a:prstGeom prst="rect">
            <a:avLst/>
          </a:prstGeom>
        </p:spPr>
        <p:txBody>
          <a:bodyPr vert="horz" wrap="square" lIns="0" tIns="19221" rIns="0" bIns="0" rtlCol="0">
            <a:spAutoFit/>
          </a:bodyPr>
          <a:lstStyle/>
          <a:p>
            <a:pPr marL="15377">
              <a:lnSpc>
                <a:spcPct val="100000"/>
              </a:lnSpc>
              <a:spcBef>
                <a:spcPts val="151"/>
              </a:spcBef>
            </a:pPr>
            <a:r>
              <a:rPr sz="908" i="1">
                <a:solidFill>
                  <a:srgbClr val="293140"/>
                </a:solidFill>
                <a:latin typeface="Arial"/>
                <a:cs typeface="Arial"/>
              </a:rPr>
              <a:t>Filter:</a:t>
            </a:r>
            <a:r>
              <a:rPr sz="908" i="1" spc="170">
                <a:solidFill>
                  <a:srgbClr val="293140"/>
                </a:solidFill>
                <a:latin typeface="Arial"/>
                <a:cs typeface="Arial"/>
              </a:rPr>
              <a:t> </a:t>
            </a:r>
            <a:r>
              <a:rPr sz="908" i="1" spc="-12">
                <a:solidFill>
                  <a:srgbClr val="293140"/>
                </a:solidFill>
                <a:latin typeface="Arial"/>
                <a:cs typeface="Arial"/>
              </a:rPr>
              <a:t>228.63%</a:t>
            </a:r>
            <a:endParaRPr sz="908">
              <a:latin typeface="Arial"/>
              <a:cs typeface="Arial"/>
            </a:endParaRPr>
          </a:p>
        </p:txBody>
      </p:sp>
      <p:grpSp>
        <p:nvGrpSpPr>
          <p:cNvPr id="66" name="object 66">
            <a:extLst>
              <a:ext uri="{C183D7F6-B498-43B3-948B-1728B52AA6E4}">
                <adec:decorative xmlns:adec="http://schemas.microsoft.com/office/drawing/2017/decorative" val="1"/>
              </a:ext>
            </a:extLst>
          </p:cNvPr>
          <p:cNvGrpSpPr/>
          <p:nvPr/>
        </p:nvGrpSpPr>
        <p:grpSpPr>
          <a:xfrm>
            <a:off x="5114167" y="4364294"/>
            <a:ext cx="4898242" cy="283700"/>
            <a:chOff x="3195928" y="3604583"/>
            <a:chExt cx="4045585" cy="234315"/>
          </a:xfrm>
        </p:grpSpPr>
        <p:sp>
          <p:nvSpPr>
            <p:cNvPr id="67" name="object 67"/>
            <p:cNvSpPr/>
            <p:nvPr/>
          </p:nvSpPr>
          <p:spPr>
            <a:xfrm>
              <a:off x="4563223" y="3608075"/>
              <a:ext cx="2674620" cy="227329"/>
            </a:xfrm>
            <a:custGeom>
              <a:avLst/>
              <a:gdLst/>
              <a:ahLst/>
              <a:cxnLst/>
              <a:rect l="l" t="t" r="r" b="b"/>
              <a:pathLst>
                <a:path w="2674620" h="227329">
                  <a:moveTo>
                    <a:pt x="0" y="0"/>
                  </a:moveTo>
                  <a:lnTo>
                    <a:pt x="0" y="227325"/>
                  </a:lnTo>
                  <a:lnTo>
                    <a:pt x="2657018" y="227325"/>
                  </a:lnTo>
                  <a:lnTo>
                    <a:pt x="2674416" y="209927"/>
                  </a:lnTo>
                  <a:lnTo>
                    <a:pt x="2674416" y="207267"/>
                  </a:lnTo>
                  <a:lnTo>
                    <a:pt x="2674416" y="17398"/>
                  </a:lnTo>
                  <a:lnTo>
                    <a:pt x="2657018" y="0"/>
                  </a:lnTo>
                  <a:lnTo>
                    <a:pt x="0" y="0"/>
                  </a:lnTo>
                  <a:close/>
                </a:path>
              </a:pathLst>
            </a:custGeom>
            <a:solidFill>
              <a:srgbClr val="53BC48"/>
            </a:solidFill>
          </p:spPr>
          <p:txBody>
            <a:bodyPr wrap="square" lIns="0" tIns="0" rIns="0" bIns="0" rtlCol="0"/>
            <a:lstStyle/>
            <a:p>
              <a:endParaRPr/>
            </a:p>
          </p:txBody>
        </p:sp>
        <p:sp>
          <p:nvSpPr>
            <p:cNvPr id="68" name="object 68"/>
            <p:cNvSpPr/>
            <p:nvPr/>
          </p:nvSpPr>
          <p:spPr>
            <a:xfrm>
              <a:off x="4563223" y="3608075"/>
              <a:ext cx="2674620" cy="227329"/>
            </a:xfrm>
            <a:custGeom>
              <a:avLst/>
              <a:gdLst/>
              <a:ahLst/>
              <a:cxnLst/>
              <a:rect l="l" t="t" r="r" b="b"/>
              <a:pathLst>
                <a:path w="2674620" h="227329">
                  <a:moveTo>
                    <a:pt x="2674416" y="207267"/>
                  </a:moveTo>
                  <a:lnTo>
                    <a:pt x="2674416" y="20058"/>
                  </a:lnTo>
                  <a:lnTo>
                    <a:pt x="2674416" y="17398"/>
                  </a:lnTo>
                  <a:lnTo>
                    <a:pt x="2673907" y="14839"/>
                  </a:lnTo>
                  <a:lnTo>
                    <a:pt x="2672889" y="12382"/>
                  </a:lnTo>
                  <a:lnTo>
                    <a:pt x="2671872" y="9924"/>
                  </a:lnTo>
                  <a:lnTo>
                    <a:pt x="2670422" y="7755"/>
                  </a:lnTo>
                  <a:lnTo>
                    <a:pt x="2654358" y="0"/>
                  </a:lnTo>
                  <a:lnTo>
                    <a:pt x="0" y="0"/>
                  </a:lnTo>
                  <a:lnTo>
                    <a:pt x="0" y="227325"/>
                  </a:lnTo>
                  <a:lnTo>
                    <a:pt x="2654358" y="227325"/>
                  </a:lnTo>
                  <a:lnTo>
                    <a:pt x="2657018" y="227325"/>
                  </a:lnTo>
                  <a:lnTo>
                    <a:pt x="2674416" y="209927"/>
                  </a:lnTo>
                  <a:lnTo>
                    <a:pt x="2674416" y="207267"/>
                  </a:lnTo>
                  <a:close/>
                </a:path>
              </a:pathLst>
            </a:custGeom>
            <a:ln w="6686">
              <a:solidFill>
                <a:srgbClr val="FFFFFF"/>
              </a:solidFill>
            </a:ln>
          </p:spPr>
          <p:txBody>
            <a:bodyPr wrap="square" lIns="0" tIns="0" rIns="0" bIns="0" rtlCol="0"/>
            <a:lstStyle/>
            <a:p>
              <a:endParaRPr/>
            </a:p>
          </p:txBody>
        </p:sp>
        <p:sp>
          <p:nvSpPr>
            <p:cNvPr id="69" name="object 69"/>
            <p:cNvSpPr/>
            <p:nvPr/>
          </p:nvSpPr>
          <p:spPr>
            <a:xfrm>
              <a:off x="4322526" y="3608075"/>
              <a:ext cx="241300" cy="227329"/>
            </a:xfrm>
            <a:custGeom>
              <a:avLst/>
              <a:gdLst/>
              <a:ahLst/>
              <a:cxnLst/>
              <a:rect l="l" t="t" r="r" b="b"/>
              <a:pathLst>
                <a:path w="241300" h="227329">
                  <a:moveTo>
                    <a:pt x="0" y="0"/>
                  </a:moveTo>
                  <a:lnTo>
                    <a:pt x="0" y="227325"/>
                  </a:lnTo>
                  <a:lnTo>
                    <a:pt x="240697" y="227325"/>
                  </a:lnTo>
                  <a:lnTo>
                    <a:pt x="240697" y="0"/>
                  </a:lnTo>
                  <a:lnTo>
                    <a:pt x="0" y="0"/>
                  </a:lnTo>
                  <a:close/>
                </a:path>
              </a:pathLst>
            </a:custGeom>
            <a:solidFill>
              <a:srgbClr val="A2D04A"/>
            </a:solidFill>
          </p:spPr>
          <p:txBody>
            <a:bodyPr wrap="square" lIns="0" tIns="0" rIns="0" bIns="0" rtlCol="0"/>
            <a:lstStyle/>
            <a:p>
              <a:endParaRPr/>
            </a:p>
          </p:txBody>
        </p:sp>
        <p:sp>
          <p:nvSpPr>
            <p:cNvPr id="70" name="object 70"/>
            <p:cNvSpPr/>
            <p:nvPr/>
          </p:nvSpPr>
          <p:spPr>
            <a:xfrm>
              <a:off x="4322526" y="3608075"/>
              <a:ext cx="241300" cy="227329"/>
            </a:xfrm>
            <a:custGeom>
              <a:avLst/>
              <a:gdLst/>
              <a:ahLst/>
              <a:cxnLst/>
              <a:rect l="l" t="t" r="r" b="b"/>
              <a:pathLst>
                <a:path w="241300" h="227329">
                  <a:moveTo>
                    <a:pt x="240697" y="227325"/>
                  </a:moveTo>
                  <a:lnTo>
                    <a:pt x="240697" y="0"/>
                  </a:lnTo>
                  <a:lnTo>
                    <a:pt x="0" y="0"/>
                  </a:lnTo>
                  <a:lnTo>
                    <a:pt x="0" y="227325"/>
                  </a:lnTo>
                  <a:lnTo>
                    <a:pt x="240697" y="227325"/>
                  </a:lnTo>
                  <a:close/>
                </a:path>
              </a:pathLst>
            </a:custGeom>
            <a:ln w="6686">
              <a:solidFill>
                <a:srgbClr val="FFFFFF"/>
              </a:solidFill>
            </a:ln>
          </p:spPr>
          <p:txBody>
            <a:bodyPr wrap="square" lIns="0" tIns="0" rIns="0" bIns="0" rtlCol="0"/>
            <a:lstStyle/>
            <a:p>
              <a:endParaRPr/>
            </a:p>
          </p:txBody>
        </p:sp>
        <p:pic>
          <p:nvPicPr>
            <p:cNvPr id="71" name="object 71"/>
            <p:cNvPicPr/>
            <p:nvPr/>
          </p:nvPicPr>
          <p:blipFill>
            <a:blip r:embed="rId9" cstate="email">
              <a:extLst>
                <a:ext uri="{28A0092B-C50C-407E-A947-70E740481C1C}">
                  <a14:useLocalDpi xmlns:a14="http://schemas.microsoft.com/office/drawing/2010/main"/>
                </a:ext>
              </a:extLst>
            </a:blip>
            <a:stretch>
              <a:fillRect/>
            </a:stretch>
          </p:blipFill>
          <p:spPr>
            <a:xfrm>
              <a:off x="3195928" y="3604732"/>
              <a:ext cx="220639" cy="234011"/>
            </a:xfrm>
            <a:prstGeom prst="rect">
              <a:avLst/>
            </a:prstGeom>
          </p:spPr>
        </p:pic>
        <p:sp>
          <p:nvSpPr>
            <p:cNvPr id="72" name="object 72"/>
            <p:cNvSpPr/>
            <p:nvPr/>
          </p:nvSpPr>
          <p:spPr>
            <a:xfrm>
              <a:off x="3413224" y="3608075"/>
              <a:ext cx="909319" cy="227329"/>
            </a:xfrm>
            <a:custGeom>
              <a:avLst/>
              <a:gdLst/>
              <a:ahLst/>
              <a:cxnLst/>
              <a:rect l="l" t="t" r="r" b="b"/>
              <a:pathLst>
                <a:path w="909320" h="227329">
                  <a:moveTo>
                    <a:pt x="0" y="0"/>
                  </a:moveTo>
                  <a:lnTo>
                    <a:pt x="0" y="227325"/>
                  </a:lnTo>
                  <a:lnTo>
                    <a:pt x="909301" y="227325"/>
                  </a:lnTo>
                  <a:lnTo>
                    <a:pt x="909301" y="0"/>
                  </a:lnTo>
                  <a:lnTo>
                    <a:pt x="0" y="0"/>
                  </a:lnTo>
                  <a:close/>
                </a:path>
              </a:pathLst>
            </a:custGeom>
            <a:solidFill>
              <a:srgbClr val="F1374A"/>
            </a:solidFill>
          </p:spPr>
          <p:txBody>
            <a:bodyPr wrap="square" lIns="0" tIns="0" rIns="0" bIns="0" rtlCol="0"/>
            <a:lstStyle/>
            <a:p>
              <a:endParaRPr/>
            </a:p>
          </p:txBody>
        </p:sp>
        <p:sp>
          <p:nvSpPr>
            <p:cNvPr id="73" name="object 73"/>
            <p:cNvSpPr/>
            <p:nvPr/>
          </p:nvSpPr>
          <p:spPr>
            <a:xfrm>
              <a:off x="3413224" y="3608075"/>
              <a:ext cx="909319" cy="227329"/>
            </a:xfrm>
            <a:custGeom>
              <a:avLst/>
              <a:gdLst/>
              <a:ahLst/>
              <a:cxnLst/>
              <a:rect l="l" t="t" r="r" b="b"/>
              <a:pathLst>
                <a:path w="909320" h="227329">
                  <a:moveTo>
                    <a:pt x="909301" y="227325"/>
                  </a:moveTo>
                  <a:lnTo>
                    <a:pt x="909301" y="0"/>
                  </a:lnTo>
                  <a:lnTo>
                    <a:pt x="0" y="0"/>
                  </a:lnTo>
                  <a:lnTo>
                    <a:pt x="0" y="227325"/>
                  </a:lnTo>
                  <a:lnTo>
                    <a:pt x="909301" y="227325"/>
                  </a:lnTo>
                  <a:close/>
                </a:path>
              </a:pathLst>
            </a:custGeom>
            <a:ln w="6686">
              <a:solidFill>
                <a:srgbClr val="FFFFFF"/>
              </a:solidFill>
            </a:ln>
          </p:spPr>
          <p:txBody>
            <a:bodyPr wrap="square" lIns="0" tIns="0" rIns="0" bIns="0" rtlCol="0"/>
            <a:lstStyle/>
            <a:p>
              <a:endParaRPr/>
            </a:p>
          </p:txBody>
        </p:sp>
      </p:grpSp>
      <p:sp>
        <p:nvSpPr>
          <p:cNvPr id="75" name="object 75">
            <a:extLst>
              <a:ext uri="{C183D7F6-B498-43B3-948B-1728B52AA6E4}">
                <adec:decorative xmlns:adec="http://schemas.microsoft.com/office/drawing/2017/decorative" val="1"/>
              </a:ext>
            </a:extLst>
          </p:cNvPr>
          <p:cNvSpPr txBox="1"/>
          <p:nvPr/>
        </p:nvSpPr>
        <p:spPr>
          <a:xfrm>
            <a:off x="5616882" y="5319530"/>
            <a:ext cx="872627" cy="86471"/>
          </a:xfrm>
          <a:prstGeom prst="rect">
            <a:avLst/>
          </a:prstGeom>
        </p:spPr>
        <p:txBody>
          <a:bodyPr vert="horz" wrap="square" lIns="0" tIns="13839" rIns="0" bIns="0" rtlCol="0">
            <a:spAutoFit/>
          </a:bodyPr>
          <a:lstStyle/>
          <a:p>
            <a:pPr marL="15377">
              <a:lnSpc>
                <a:spcPct val="100000"/>
              </a:lnSpc>
              <a:spcBef>
                <a:spcPts val="109"/>
              </a:spcBef>
            </a:pPr>
            <a:r>
              <a:rPr sz="908" spc="24">
                <a:solidFill>
                  <a:srgbClr val="333333"/>
                </a:solidFill>
                <a:latin typeface="Arial MT"/>
                <a:cs typeface="Arial MT"/>
              </a:rPr>
              <a:t>Bottom</a:t>
            </a:r>
            <a:r>
              <a:rPr sz="908" spc="127">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pic>
        <p:nvPicPr>
          <p:cNvPr id="76" name="object 76">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5478449" y="5360185"/>
            <a:ext cx="97142" cy="97142"/>
          </a:xfrm>
          <a:prstGeom prst="rect">
            <a:avLst/>
          </a:prstGeom>
        </p:spPr>
      </p:pic>
      <p:sp>
        <p:nvSpPr>
          <p:cNvPr id="77" name="object 77">
            <a:extLst>
              <a:ext uri="{C183D7F6-B498-43B3-948B-1728B52AA6E4}">
                <adec:decorative xmlns:adec="http://schemas.microsoft.com/office/drawing/2017/decorative" val="1"/>
              </a:ext>
            </a:extLst>
          </p:cNvPr>
          <p:cNvSpPr txBox="1"/>
          <p:nvPr/>
        </p:nvSpPr>
        <p:spPr>
          <a:xfrm>
            <a:off x="6792584" y="5319530"/>
            <a:ext cx="862632"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Second</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pic>
        <p:nvPicPr>
          <p:cNvPr id="78" name="object 78">
            <a:extLs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6654153" y="5360185"/>
            <a:ext cx="97142" cy="97142"/>
          </a:xfrm>
          <a:prstGeom prst="rect">
            <a:avLst/>
          </a:prstGeom>
        </p:spPr>
      </p:pic>
      <p:sp>
        <p:nvSpPr>
          <p:cNvPr id="79" name="object 79">
            <a:extLst>
              <a:ext uri="{C183D7F6-B498-43B3-948B-1728B52AA6E4}">
                <adec:decorative xmlns:adec="http://schemas.microsoft.com/office/drawing/2017/decorative" val="1"/>
              </a:ext>
            </a:extLst>
          </p:cNvPr>
          <p:cNvSpPr txBox="1"/>
          <p:nvPr/>
        </p:nvSpPr>
        <p:spPr>
          <a:xfrm>
            <a:off x="7958548" y="5319530"/>
            <a:ext cx="741156"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Third</a:t>
            </a:r>
            <a:r>
              <a:rPr sz="908" spc="6">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pic>
        <p:nvPicPr>
          <p:cNvPr id="80" name="object 80">
            <a:extLst>
              <a:ext uri="{C183D7F6-B498-43B3-948B-1728B52AA6E4}">
                <adec:decorative xmlns:adec="http://schemas.microsoft.com/office/drawing/2017/decorative" val="1"/>
              </a:ext>
            </a:extLst>
          </p:cNvPr>
          <p:cNvPicPr/>
          <p:nvPr/>
        </p:nvPicPr>
        <p:blipFill>
          <a:blip r:embed="rId6" cstate="email">
            <a:extLst>
              <a:ext uri="{28A0092B-C50C-407E-A947-70E740481C1C}">
                <a14:useLocalDpi xmlns:a14="http://schemas.microsoft.com/office/drawing/2010/main"/>
              </a:ext>
            </a:extLst>
          </a:blip>
          <a:stretch>
            <a:fillRect/>
          </a:stretch>
        </p:blipFill>
        <p:spPr>
          <a:xfrm>
            <a:off x="7820116" y="5360185"/>
            <a:ext cx="97142" cy="97142"/>
          </a:xfrm>
          <a:prstGeom prst="rect">
            <a:avLst/>
          </a:prstGeom>
        </p:spPr>
      </p:pic>
      <p:sp>
        <p:nvSpPr>
          <p:cNvPr id="81" name="object 81">
            <a:extLst>
              <a:ext uri="{C183D7F6-B498-43B3-948B-1728B52AA6E4}">
                <adec:decorative xmlns:adec="http://schemas.microsoft.com/office/drawing/2017/decorative" val="1"/>
              </a:ext>
            </a:extLst>
          </p:cNvPr>
          <p:cNvSpPr txBox="1"/>
          <p:nvPr/>
        </p:nvSpPr>
        <p:spPr>
          <a:xfrm>
            <a:off x="9002577" y="5319530"/>
            <a:ext cx="660428" cy="86471"/>
          </a:xfrm>
          <a:prstGeom prst="rect">
            <a:avLst/>
          </a:prstGeom>
        </p:spPr>
        <p:txBody>
          <a:bodyPr vert="horz" wrap="square" lIns="0" tIns="13839" rIns="0" bIns="0" rtlCol="0">
            <a:spAutoFit/>
          </a:bodyPr>
          <a:lstStyle/>
          <a:p>
            <a:pPr marL="15377">
              <a:lnSpc>
                <a:spcPct val="100000"/>
              </a:lnSpc>
              <a:spcBef>
                <a:spcPts val="109"/>
              </a:spcBef>
            </a:pPr>
            <a:r>
              <a:rPr sz="908" spc="-24">
                <a:solidFill>
                  <a:srgbClr val="333333"/>
                </a:solidFill>
                <a:latin typeface="Arial MT"/>
                <a:cs typeface="Arial MT"/>
              </a:rPr>
              <a:t>Top</a:t>
            </a:r>
            <a:r>
              <a:rPr sz="908" spc="-42">
                <a:solidFill>
                  <a:srgbClr val="333333"/>
                </a:solidFill>
                <a:latin typeface="Arial MT"/>
                <a:cs typeface="Arial MT"/>
              </a:rPr>
              <a:t> </a:t>
            </a:r>
            <a:r>
              <a:rPr sz="908" spc="-12">
                <a:solidFill>
                  <a:srgbClr val="333333"/>
                </a:solidFill>
                <a:latin typeface="Arial MT"/>
                <a:cs typeface="Arial MT"/>
              </a:rPr>
              <a:t>quartile</a:t>
            </a:r>
            <a:endParaRPr sz="908">
              <a:latin typeface="Arial MT"/>
              <a:cs typeface="Arial MT"/>
            </a:endParaRPr>
          </a:p>
        </p:txBody>
      </p:sp>
      <p:grpSp>
        <p:nvGrpSpPr>
          <p:cNvPr id="82" name="object 82">
            <a:extLst>
              <a:ext uri="{C183D7F6-B498-43B3-948B-1728B52AA6E4}">
                <adec:decorative xmlns:adec="http://schemas.microsoft.com/office/drawing/2017/decorative" val="1"/>
              </a:ext>
            </a:extLst>
          </p:cNvPr>
          <p:cNvGrpSpPr/>
          <p:nvPr/>
        </p:nvGrpSpPr>
        <p:grpSpPr>
          <a:xfrm>
            <a:off x="4636548" y="3708763"/>
            <a:ext cx="4325461" cy="1942844"/>
            <a:chOff x="2801451" y="3063163"/>
            <a:chExt cx="3572510" cy="1604645"/>
          </a:xfrm>
        </p:grpSpPr>
        <p:pic>
          <p:nvPicPr>
            <p:cNvPr id="83" name="object 83"/>
            <p:cNvPicPr/>
            <p:nvPr/>
          </p:nvPicPr>
          <p:blipFill>
            <a:blip r:embed="rId7" cstate="email">
              <a:extLst>
                <a:ext uri="{28A0092B-C50C-407E-A947-70E740481C1C}">
                  <a14:useLocalDpi xmlns:a14="http://schemas.microsoft.com/office/drawing/2010/main"/>
                </a:ext>
              </a:extLst>
            </a:blip>
            <a:stretch>
              <a:fillRect/>
            </a:stretch>
          </p:blipFill>
          <p:spPr>
            <a:xfrm>
              <a:off x="6293133" y="4427116"/>
              <a:ext cx="80232" cy="80232"/>
            </a:xfrm>
            <a:prstGeom prst="rect">
              <a:avLst/>
            </a:prstGeom>
          </p:spPr>
        </p:pic>
        <p:sp>
          <p:nvSpPr>
            <p:cNvPr id="84" name="object 84"/>
            <p:cNvSpPr/>
            <p:nvPr/>
          </p:nvSpPr>
          <p:spPr>
            <a:xfrm>
              <a:off x="2801451" y="3063163"/>
              <a:ext cx="6985" cy="1604645"/>
            </a:xfrm>
            <a:custGeom>
              <a:avLst/>
              <a:gdLst/>
              <a:ahLst/>
              <a:cxnLst/>
              <a:rect l="l" t="t" r="r" b="b"/>
              <a:pathLst>
                <a:path w="6985" h="1604645">
                  <a:moveTo>
                    <a:pt x="6686" y="1604650"/>
                  </a:moveTo>
                  <a:lnTo>
                    <a:pt x="0" y="1604650"/>
                  </a:lnTo>
                  <a:lnTo>
                    <a:pt x="0" y="0"/>
                  </a:lnTo>
                  <a:lnTo>
                    <a:pt x="6686" y="0"/>
                  </a:lnTo>
                  <a:lnTo>
                    <a:pt x="6686" y="1604650"/>
                  </a:lnTo>
                  <a:close/>
                </a:path>
              </a:pathLst>
            </a:custGeom>
            <a:solidFill>
              <a:srgbClr val="000000">
                <a:alpha val="7058"/>
              </a:srgbClr>
            </a:solidFill>
          </p:spPr>
          <p:txBody>
            <a:bodyPr wrap="square" lIns="0" tIns="0" rIns="0" bIns="0" rtlCol="0"/>
            <a:lstStyle/>
            <a:p>
              <a:endParaRPr/>
            </a:p>
          </p:txBody>
        </p:sp>
      </p:grpSp>
      <p:sp>
        <p:nvSpPr>
          <p:cNvPr id="85" name="object 85">
            <a:extLst>
              <a:ext uri="{C183D7F6-B498-43B3-948B-1728B52AA6E4}">
                <adec:decorative xmlns:adec="http://schemas.microsoft.com/office/drawing/2017/decorative" val="1"/>
              </a:ext>
            </a:extLst>
          </p:cNvPr>
          <p:cNvSpPr txBox="1"/>
          <p:nvPr/>
        </p:nvSpPr>
        <p:spPr>
          <a:xfrm>
            <a:off x="4710264" y="4874293"/>
            <a:ext cx="236032"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a:t>
            </a:r>
            <a:r>
              <a:rPr sz="908" spc="-48">
                <a:solidFill>
                  <a:srgbClr val="333333"/>
                </a:solidFill>
                <a:latin typeface="Arial MT"/>
                <a:cs typeface="Arial MT"/>
              </a:rPr>
              <a:t>150</a:t>
            </a:r>
            <a:endParaRPr sz="908">
              <a:latin typeface="Arial MT"/>
              <a:cs typeface="Arial MT"/>
            </a:endParaRPr>
          </a:p>
        </p:txBody>
      </p:sp>
      <p:sp>
        <p:nvSpPr>
          <p:cNvPr id="96" name="object 96">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5</a:t>
            </a:r>
          </a:p>
        </p:txBody>
      </p:sp>
      <p:sp>
        <p:nvSpPr>
          <p:cNvPr id="86" name="object 86">
            <a:extLst>
              <a:ext uri="{C183D7F6-B498-43B3-948B-1728B52AA6E4}">
                <adec:decorative xmlns:adec="http://schemas.microsoft.com/office/drawing/2017/decorative" val="1"/>
              </a:ext>
            </a:extLst>
          </p:cNvPr>
          <p:cNvSpPr txBox="1"/>
          <p:nvPr/>
        </p:nvSpPr>
        <p:spPr>
          <a:xfrm>
            <a:off x="5241548" y="4874293"/>
            <a:ext cx="780367" cy="86471"/>
          </a:xfrm>
          <a:prstGeom prst="rect">
            <a:avLst/>
          </a:prstGeom>
        </p:spPr>
        <p:txBody>
          <a:bodyPr vert="horz" wrap="square" lIns="0" tIns="13839" rIns="0" bIns="0" rtlCol="0">
            <a:spAutoFit/>
          </a:bodyPr>
          <a:lstStyle/>
          <a:p>
            <a:pPr marL="15377">
              <a:lnSpc>
                <a:spcPct val="100000"/>
              </a:lnSpc>
              <a:spcBef>
                <a:spcPts val="109"/>
              </a:spcBef>
              <a:tabLst>
                <a:tab pos="595865" algn="l"/>
              </a:tabLst>
            </a:pPr>
            <a:r>
              <a:rPr sz="908">
                <a:solidFill>
                  <a:srgbClr val="333333"/>
                </a:solidFill>
                <a:latin typeface="Arial MT"/>
                <a:cs typeface="Arial MT"/>
              </a:rPr>
              <a:t>-</a:t>
            </a:r>
            <a:r>
              <a:rPr sz="908" spc="-30">
                <a:solidFill>
                  <a:srgbClr val="333333"/>
                </a:solidFill>
                <a:latin typeface="Arial MT"/>
                <a:cs typeface="Arial MT"/>
              </a:rPr>
              <a:t>100</a:t>
            </a:r>
            <a:r>
              <a:rPr sz="908">
                <a:solidFill>
                  <a:srgbClr val="333333"/>
                </a:solidFill>
                <a:latin typeface="Arial MT"/>
                <a:cs typeface="Arial MT"/>
              </a:rPr>
              <a:t>	-</a:t>
            </a:r>
            <a:r>
              <a:rPr sz="908" spc="-30">
                <a:solidFill>
                  <a:srgbClr val="333333"/>
                </a:solidFill>
                <a:latin typeface="Arial MT"/>
                <a:cs typeface="Arial MT"/>
              </a:rPr>
              <a:t>50</a:t>
            </a:r>
            <a:endParaRPr sz="908">
              <a:latin typeface="Arial MT"/>
              <a:cs typeface="Arial MT"/>
            </a:endParaRPr>
          </a:p>
        </p:txBody>
      </p:sp>
      <p:sp>
        <p:nvSpPr>
          <p:cNvPr id="87" name="object 87">
            <a:extLst>
              <a:ext uri="{C183D7F6-B498-43B3-948B-1728B52AA6E4}">
                <adec:decorative xmlns:adec="http://schemas.microsoft.com/office/drawing/2017/decorative" val="1"/>
              </a:ext>
            </a:extLst>
          </p:cNvPr>
          <p:cNvSpPr txBox="1"/>
          <p:nvPr/>
        </p:nvSpPr>
        <p:spPr>
          <a:xfrm>
            <a:off x="6430161" y="4874293"/>
            <a:ext cx="99948" cy="86471"/>
          </a:xfrm>
          <a:prstGeom prst="rect">
            <a:avLst/>
          </a:prstGeom>
        </p:spPr>
        <p:txBody>
          <a:bodyPr vert="horz" wrap="square" lIns="0" tIns="13839" rIns="0" bIns="0" rtlCol="0">
            <a:spAutoFit/>
          </a:bodyPr>
          <a:lstStyle/>
          <a:p>
            <a:pPr marL="15377">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88" name="object 88">
            <a:extLst>
              <a:ext uri="{C183D7F6-B498-43B3-948B-1728B52AA6E4}">
                <adec:decorative xmlns:adec="http://schemas.microsoft.com/office/drawing/2017/decorative" val="1"/>
              </a:ext>
            </a:extLst>
          </p:cNvPr>
          <p:cNvSpPr txBox="1"/>
          <p:nvPr/>
        </p:nvSpPr>
        <p:spPr>
          <a:xfrm>
            <a:off x="6958200" y="4874293"/>
            <a:ext cx="15914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50</a:t>
            </a:r>
            <a:endParaRPr sz="908">
              <a:latin typeface="Arial MT"/>
              <a:cs typeface="Arial MT"/>
            </a:endParaRPr>
          </a:p>
        </p:txBody>
      </p:sp>
      <p:sp>
        <p:nvSpPr>
          <p:cNvPr id="89" name="object 89">
            <a:extLst>
              <a:ext uri="{C183D7F6-B498-43B3-948B-1728B52AA6E4}">
                <adec:decorative xmlns:adec="http://schemas.microsoft.com/office/drawing/2017/decorative" val="1"/>
              </a:ext>
            </a:extLst>
          </p:cNvPr>
          <p:cNvSpPr txBox="1"/>
          <p:nvPr/>
        </p:nvSpPr>
        <p:spPr>
          <a:xfrm>
            <a:off x="7491884" y="4849580"/>
            <a:ext cx="207585" cy="192317"/>
          </a:xfrm>
          <a:prstGeom prst="rect">
            <a:avLst/>
          </a:prstGeom>
        </p:spPr>
        <p:txBody>
          <a:bodyPr vert="horz" wrap="square" lIns="0" tIns="39209" rIns="0" bIns="0" rtlCol="0">
            <a:spAutoFit/>
          </a:bodyPr>
          <a:lstStyle/>
          <a:p>
            <a:pPr marL="15377">
              <a:lnSpc>
                <a:spcPct val="100000"/>
              </a:lnSpc>
              <a:spcBef>
                <a:spcPts val="308"/>
              </a:spcBef>
            </a:pPr>
            <a:r>
              <a:rPr sz="908" spc="-30">
                <a:solidFill>
                  <a:srgbClr val="333333"/>
                </a:solidFill>
                <a:latin typeface="Arial MT"/>
                <a:cs typeface="Arial MT"/>
              </a:rPr>
              <a:t>100</a:t>
            </a:r>
            <a:endParaRPr sz="908">
              <a:latin typeface="Arial MT"/>
              <a:cs typeface="Arial MT"/>
            </a:endParaRPr>
          </a:p>
          <a:p>
            <a:pPr marL="59971">
              <a:lnSpc>
                <a:spcPct val="100000"/>
              </a:lnSpc>
              <a:spcBef>
                <a:spcPts val="182"/>
              </a:spcBef>
            </a:pPr>
            <a:r>
              <a:rPr sz="908" spc="-61">
                <a:solidFill>
                  <a:srgbClr val="666666"/>
                </a:solidFill>
                <a:latin typeface="Arial MT"/>
                <a:cs typeface="Arial MT"/>
              </a:rPr>
              <a:t>%</a:t>
            </a:r>
            <a:endParaRPr sz="908">
              <a:latin typeface="Arial MT"/>
              <a:cs typeface="Arial MT"/>
            </a:endParaRPr>
          </a:p>
        </p:txBody>
      </p:sp>
      <p:sp>
        <p:nvSpPr>
          <p:cNvPr id="90" name="object 90">
            <a:extLst>
              <a:ext uri="{C183D7F6-B498-43B3-948B-1728B52AA6E4}">
                <adec:decorative xmlns:adec="http://schemas.microsoft.com/office/drawing/2017/decorative" val="1"/>
              </a:ext>
            </a:extLst>
          </p:cNvPr>
          <p:cNvSpPr txBox="1"/>
          <p:nvPr/>
        </p:nvSpPr>
        <p:spPr>
          <a:xfrm>
            <a:off x="8054616" y="4874293"/>
            <a:ext cx="197590" cy="86471"/>
          </a:xfrm>
          <a:prstGeom prst="rect">
            <a:avLst/>
          </a:prstGeom>
        </p:spPr>
        <p:txBody>
          <a:bodyPr vert="horz" wrap="square" lIns="0" tIns="13839" rIns="0" bIns="0" rtlCol="0">
            <a:spAutoFit/>
          </a:bodyPr>
          <a:lstStyle/>
          <a:p>
            <a:pPr marL="15377">
              <a:lnSpc>
                <a:spcPct val="100000"/>
              </a:lnSpc>
              <a:spcBef>
                <a:spcPts val="109"/>
              </a:spcBef>
            </a:pPr>
            <a:r>
              <a:rPr sz="908" spc="-48">
                <a:solidFill>
                  <a:srgbClr val="333333"/>
                </a:solidFill>
                <a:latin typeface="Arial MT"/>
                <a:cs typeface="Arial MT"/>
              </a:rPr>
              <a:t>150</a:t>
            </a:r>
            <a:endParaRPr sz="908">
              <a:latin typeface="Arial MT"/>
              <a:cs typeface="Arial MT"/>
            </a:endParaRPr>
          </a:p>
        </p:txBody>
      </p:sp>
      <p:sp>
        <p:nvSpPr>
          <p:cNvPr id="91" name="object 91">
            <a:extLst>
              <a:ext uri="{C183D7F6-B498-43B3-948B-1728B52AA6E4}">
                <adec:decorative xmlns:adec="http://schemas.microsoft.com/office/drawing/2017/decorative" val="1"/>
              </a:ext>
            </a:extLst>
          </p:cNvPr>
          <p:cNvSpPr txBox="1"/>
          <p:nvPr/>
        </p:nvSpPr>
        <p:spPr>
          <a:xfrm>
            <a:off x="8596794" y="4874293"/>
            <a:ext cx="228344"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200</a:t>
            </a:r>
            <a:endParaRPr sz="908">
              <a:latin typeface="Arial MT"/>
              <a:cs typeface="Arial MT"/>
            </a:endParaRPr>
          </a:p>
        </p:txBody>
      </p:sp>
      <p:sp>
        <p:nvSpPr>
          <p:cNvPr id="92" name="object 92">
            <a:extLst>
              <a:ext uri="{C183D7F6-B498-43B3-948B-1728B52AA6E4}">
                <adec:decorative xmlns:adec="http://schemas.microsoft.com/office/drawing/2017/decorative" val="1"/>
              </a:ext>
            </a:extLst>
          </p:cNvPr>
          <p:cNvSpPr txBox="1"/>
          <p:nvPr/>
        </p:nvSpPr>
        <p:spPr>
          <a:xfrm>
            <a:off x="9159414" y="4874293"/>
            <a:ext cx="781135" cy="86471"/>
          </a:xfrm>
          <a:prstGeom prst="rect">
            <a:avLst/>
          </a:prstGeom>
        </p:spPr>
        <p:txBody>
          <a:bodyPr vert="horz" wrap="square" lIns="0" tIns="13839" rIns="0" bIns="0" rtlCol="0">
            <a:spAutoFit/>
          </a:bodyPr>
          <a:lstStyle/>
          <a:p>
            <a:pPr marL="15377">
              <a:lnSpc>
                <a:spcPct val="100000"/>
              </a:lnSpc>
              <a:spcBef>
                <a:spcPts val="109"/>
              </a:spcBef>
              <a:tabLst>
                <a:tab pos="568186" algn="l"/>
              </a:tabLst>
            </a:pPr>
            <a:r>
              <a:rPr sz="908" spc="-30">
                <a:solidFill>
                  <a:srgbClr val="333333"/>
                </a:solidFill>
                <a:latin typeface="Arial MT"/>
                <a:cs typeface="Arial MT"/>
              </a:rPr>
              <a:t>250</a:t>
            </a:r>
            <a:r>
              <a:rPr sz="908">
                <a:solidFill>
                  <a:srgbClr val="333333"/>
                </a:solidFill>
                <a:latin typeface="Arial MT"/>
                <a:cs typeface="Arial MT"/>
              </a:rPr>
              <a:t>	</a:t>
            </a:r>
            <a:r>
              <a:rPr sz="908" spc="-30">
                <a:solidFill>
                  <a:srgbClr val="333333"/>
                </a:solidFill>
                <a:latin typeface="Arial MT"/>
                <a:cs typeface="Arial MT"/>
              </a:rPr>
              <a:t>300</a:t>
            </a:r>
            <a:endParaRPr sz="908">
              <a:latin typeface="Arial MT"/>
              <a:cs typeface="Arial MT"/>
            </a:endParaRPr>
          </a:p>
        </p:txBody>
      </p:sp>
      <p:sp>
        <p:nvSpPr>
          <p:cNvPr id="93" name="object 93">
            <a:extLst>
              <a:ext uri="{C183D7F6-B498-43B3-948B-1728B52AA6E4}">
                <adec:decorative xmlns:adec="http://schemas.microsoft.com/office/drawing/2017/decorative" val="1"/>
              </a:ext>
            </a:extLst>
          </p:cNvPr>
          <p:cNvSpPr txBox="1"/>
          <p:nvPr/>
        </p:nvSpPr>
        <p:spPr>
          <a:xfrm>
            <a:off x="10187497" y="4874293"/>
            <a:ext cx="217580"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350</a:t>
            </a:r>
            <a:endParaRPr sz="908">
              <a:latin typeface="Arial MT"/>
              <a:cs typeface="Arial MT"/>
            </a:endParaRPr>
          </a:p>
        </p:txBody>
      </p:sp>
      <p:sp>
        <p:nvSpPr>
          <p:cNvPr id="95" name="object 95"/>
          <p:cNvSpPr txBox="1"/>
          <p:nvPr/>
        </p:nvSpPr>
        <p:spPr>
          <a:xfrm>
            <a:off x="1475568" y="5930078"/>
            <a:ext cx="2666317" cy="118327"/>
          </a:xfrm>
          <a:prstGeom prst="rect">
            <a:avLst/>
          </a:prstGeom>
        </p:spPr>
        <p:txBody>
          <a:bodyPr vert="horz" wrap="square" lIns="0" tIns="14608" rIns="0" bIns="0" rtlCol="0">
            <a:spAutoFit/>
          </a:bodyPr>
          <a:lstStyle/>
          <a:p>
            <a:pPr marL="15377">
              <a:lnSpc>
                <a:spcPct val="100000"/>
              </a:lnSpc>
              <a:spcBef>
                <a:spcPts val="115"/>
              </a:spcBef>
            </a:pPr>
            <a:r>
              <a:rPr sz="1271" i="1">
                <a:solidFill>
                  <a:srgbClr val="FFFFFF"/>
                </a:solidFill>
                <a:latin typeface="Arial"/>
                <a:cs typeface="Arial"/>
              </a:rPr>
              <a:t>SOCIAL</a:t>
            </a:r>
            <a:r>
              <a:rPr sz="1271" i="1" spc="-42">
                <a:solidFill>
                  <a:srgbClr val="FFFFFF"/>
                </a:solidFill>
                <a:latin typeface="Arial"/>
                <a:cs typeface="Arial"/>
              </a:rPr>
              <a:t> </a:t>
            </a:r>
            <a:r>
              <a:rPr sz="1271" i="1">
                <a:solidFill>
                  <a:srgbClr val="FFFFFF"/>
                </a:solidFill>
                <a:latin typeface="Arial"/>
                <a:cs typeface="Arial"/>
              </a:rPr>
              <a:t>VALUE</a:t>
            </a:r>
            <a:r>
              <a:rPr sz="1271" i="1" spc="-36">
                <a:solidFill>
                  <a:srgbClr val="FFFFFF"/>
                </a:solidFill>
                <a:latin typeface="Arial"/>
                <a:cs typeface="Arial"/>
              </a:rPr>
              <a:t> </a:t>
            </a:r>
            <a:r>
              <a:rPr sz="1271" i="1" spc="-12">
                <a:solidFill>
                  <a:srgbClr val="FFFFFF"/>
                </a:solidFill>
                <a:latin typeface="Arial"/>
                <a:cs typeface="Arial"/>
              </a:rPr>
              <a:t>CHANGE</a:t>
            </a:r>
            <a:r>
              <a:rPr sz="1271" i="1" spc="-36">
                <a:solidFill>
                  <a:srgbClr val="FFFFFF"/>
                </a:solidFill>
                <a:latin typeface="Arial"/>
                <a:cs typeface="Arial"/>
              </a:rPr>
              <a:t> (%) </a:t>
            </a:r>
            <a:r>
              <a:rPr sz="1271" i="1">
                <a:solidFill>
                  <a:srgbClr val="FFFFFF"/>
                </a:solidFill>
                <a:latin typeface="Arial"/>
                <a:cs typeface="Arial"/>
              </a:rPr>
              <a:t>-</a:t>
            </a:r>
            <a:r>
              <a:rPr sz="1271" i="1" spc="-36">
                <a:solidFill>
                  <a:srgbClr val="FFFFFF"/>
                </a:solidFill>
                <a:latin typeface="Arial"/>
                <a:cs typeface="Arial"/>
              </a:rPr>
              <a:t> </a:t>
            </a:r>
            <a:r>
              <a:rPr sz="1271" i="1" spc="-30">
                <a:solidFill>
                  <a:srgbClr val="FFFFFF"/>
                </a:solidFill>
                <a:latin typeface="Arial"/>
                <a:cs typeface="Arial"/>
              </a:rPr>
              <a:t>YOY</a:t>
            </a:r>
            <a:endParaRPr sz="1271">
              <a:latin typeface="Arial"/>
              <a:cs typeface="Arial"/>
            </a:endParaRPr>
          </a:p>
        </p:txBody>
      </p:sp>
      <p:sp>
        <p:nvSpPr>
          <p:cNvPr id="94" name="object 94"/>
          <p:cNvSpPr txBox="1"/>
          <p:nvPr/>
        </p:nvSpPr>
        <p:spPr>
          <a:xfrm>
            <a:off x="4426165" y="5863407"/>
            <a:ext cx="6013051" cy="112913"/>
          </a:xfrm>
          <a:prstGeom prst="rect">
            <a:avLst/>
          </a:prstGeom>
        </p:spPr>
        <p:txBody>
          <a:bodyPr vert="horz" wrap="square" lIns="0" tIns="40748" rIns="0" bIns="0" rtlCol="0">
            <a:spAutoFit/>
          </a:bodyPr>
          <a:lstStyle/>
          <a:p>
            <a:pPr marL="15377" marR="6151">
              <a:lnSpc>
                <a:spcPts val="1187"/>
              </a:lnSpc>
              <a:spcBef>
                <a:spcPts val="321"/>
              </a:spcBef>
            </a:pPr>
            <a:r>
              <a:rPr sz="1150" spc="-73">
                <a:solidFill>
                  <a:srgbClr val="255375"/>
                </a:solidFill>
                <a:latin typeface="Arial MT"/>
                <a:cs typeface="Arial MT"/>
              </a:rPr>
              <a:t>This</a:t>
            </a:r>
            <a:r>
              <a:rPr sz="1150" spc="-24">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48">
                <a:solidFill>
                  <a:srgbClr val="255375"/>
                </a:solidFill>
                <a:latin typeface="Arial MT"/>
                <a:cs typeface="Arial MT"/>
              </a:rPr>
              <a:t>represents</a:t>
            </a:r>
            <a:r>
              <a:rPr sz="1150" spc="-24">
                <a:solidFill>
                  <a:srgbClr val="255375"/>
                </a:solidFill>
                <a:latin typeface="Arial MT"/>
                <a:cs typeface="Arial MT"/>
              </a:rPr>
              <a:t> </a:t>
            </a:r>
            <a:r>
              <a:rPr sz="1150" spc="-36">
                <a:solidFill>
                  <a:srgbClr val="255375"/>
                </a:solidFill>
                <a:latin typeface="Arial MT"/>
                <a:cs typeface="Arial MT"/>
              </a:rPr>
              <a:t>the</a:t>
            </a:r>
            <a:r>
              <a:rPr sz="1150" spc="-18">
                <a:solidFill>
                  <a:srgbClr val="255375"/>
                </a:solidFill>
                <a:latin typeface="Arial MT"/>
                <a:cs typeface="Arial MT"/>
              </a:rPr>
              <a:t> </a:t>
            </a:r>
            <a:r>
              <a:rPr sz="1150" spc="-79">
                <a:solidFill>
                  <a:srgbClr val="255375"/>
                </a:solidFill>
                <a:latin typeface="Arial MT"/>
                <a:cs typeface="Arial MT"/>
              </a:rPr>
              <a:t>change</a:t>
            </a:r>
            <a:r>
              <a:rPr sz="1150" spc="-24">
                <a:solidFill>
                  <a:srgbClr val="255375"/>
                </a:solidFill>
                <a:latin typeface="Arial MT"/>
                <a:cs typeface="Arial MT"/>
              </a:rPr>
              <a:t> in </a:t>
            </a:r>
            <a:r>
              <a:rPr sz="1150" spc="-67">
                <a:solidFill>
                  <a:srgbClr val="255375"/>
                </a:solidFill>
                <a:latin typeface="Arial MT"/>
                <a:cs typeface="Arial MT"/>
              </a:rPr>
              <a:t>social</a:t>
            </a:r>
            <a:r>
              <a:rPr sz="1150" spc="-24">
                <a:solidFill>
                  <a:srgbClr val="255375"/>
                </a:solidFill>
                <a:latin typeface="Arial MT"/>
                <a:cs typeface="Arial MT"/>
              </a:rPr>
              <a:t> </a:t>
            </a:r>
            <a:r>
              <a:rPr sz="1150" spc="-67">
                <a:solidFill>
                  <a:srgbClr val="255375"/>
                </a:solidFill>
                <a:latin typeface="Arial MT"/>
                <a:cs typeface="Arial MT"/>
              </a:rPr>
              <a:t>value</a:t>
            </a:r>
            <a:r>
              <a:rPr sz="1150" spc="-18">
                <a:solidFill>
                  <a:srgbClr val="255375"/>
                </a:solidFill>
                <a:latin typeface="Arial MT"/>
                <a:cs typeface="Arial MT"/>
              </a:rPr>
              <a:t> </a:t>
            </a:r>
            <a:r>
              <a:rPr sz="1150" spc="-61">
                <a:solidFill>
                  <a:srgbClr val="255375"/>
                </a:solidFill>
                <a:latin typeface="Arial MT"/>
                <a:cs typeface="Arial MT"/>
              </a:rPr>
              <a:t>generated</a:t>
            </a:r>
            <a:r>
              <a:rPr sz="1150" spc="-24">
                <a:solidFill>
                  <a:srgbClr val="255375"/>
                </a:solidFill>
                <a:latin typeface="Arial MT"/>
                <a:cs typeface="Arial MT"/>
              </a:rPr>
              <a:t> </a:t>
            </a:r>
            <a:r>
              <a:rPr sz="1150" spc="-54">
                <a:solidFill>
                  <a:srgbClr val="255375"/>
                </a:solidFill>
                <a:latin typeface="Arial MT"/>
                <a:cs typeface="Arial MT"/>
              </a:rPr>
              <a:t>by</a:t>
            </a:r>
            <a:r>
              <a:rPr sz="1150" spc="-24">
                <a:solidFill>
                  <a:srgbClr val="255375"/>
                </a:solidFill>
                <a:latin typeface="Arial MT"/>
                <a:cs typeface="Arial MT"/>
              </a:rPr>
              <a:t> </a:t>
            </a:r>
            <a:r>
              <a:rPr sz="1150" spc="-36">
                <a:solidFill>
                  <a:srgbClr val="255375"/>
                </a:solidFill>
                <a:latin typeface="Arial MT"/>
                <a:cs typeface="Arial MT"/>
              </a:rPr>
              <a:t>the</a:t>
            </a:r>
            <a:r>
              <a:rPr sz="1150" spc="-18">
                <a:solidFill>
                  <a:srgbClr val="255375"/>
                </a:solidFill>
                <a:latin typeface="Arial MT"/>
                <a:cs typeface="Arial MT"/>
              </a:rPr>
              <a:t> </a:t>
            </a:r>
            <a:r>
              <a:rPr sz="1150" spc="-67">
                <a:solidFill>
                  <a:srgbClr val="255375"/>
                </a:solidFill>
                <a:latin typeface="Arial MT"/>
                <a:cs typeface="Arial MT"/>
              </a:rPr>
              <a:t>selected</a:t>
            </a:r>
            <a:r>
              <a:rPr sz="1150" spc="-24">
                <a:solidFill>
                  <a:srgbClr val="255375"/>
                </a:solidFill>
                <a:latin typeface="Arial MT"/>
                <a:cs typeface="Arial MT"/>
              </a:rPr>
              <a:t> </a:t>
            </a:r>
            <a:r>
              <a:rPr sz="1150" spc="-30">
                <a:solidFill>
                  <a:srgbClr val="255375"/>
                </a:solidFill>
                <a:latin typeface="Arial MT"/>
                <a:cs typeface="Arial MT"/>
              </a:rPr>
              <a:t>operator/site</a:t>
            </a:r>
            <a:r>
              <a:rPr sz="1150" spc="-24">
                <a:solidFill>
                  <a:srgbClr val="255375"/>
                </a:solidFill>
                <a:latin typeface="Arial MT"/>
                <a:cs typeface="Arial MT"/>
              </a:rPr>
              <a:t> </a:t>
            </a:r>
            <a:r>
              <a:rPr sz="1150" spc="-61">
                <a:solidFill>
                  <a:srgbClr val="255375"/>
                </a:solidFill>
                <a:latin typeface="Arial MT"/>
                <a:cs typeface="Arial MT"/>
              </a:rPr>
              <a:t>compared</a:t>
            </a:r>
            <a:r>
              <a:rPr sz="1150" spc="-24">
                <a:solidFill>
                  <a:srgbClr val="255375"/>
                </a:solidFill>
                <a:latin typeface="Arial MT"/>
                <a:cs typeface="Arial MT"/>
              </a:rPr>
              <a:t> </a:t>
            </a:r>
            <a:r>
              <a:rPr sz="1150" spc="-30">
                <a:solidFill>
                  <a:srgbClr val="255375"/>
                </a:solidFill>
                <a:latin typeface="Arial MT"/>
                <a:cs typeface="Arial MT"/>
              </a:rPr>
              <a:t>to </a:t>
            </a:r>
            <a:r>
              <a:rPr sz="1150" spc="-36">
                <a:solidFill>
                  <a:srgbClr val="255375"/>
                </a:solidFill>
                <a:latin typeface="Arial MT"/>
                <a:cs typeface="Arial MT"/>
              </a:rPr>
              <a:t>the</a:t>
            </a:r>
            <a:r>
              <a:rPr sz="1150" spc="-48">
                <a:solidFill>
                  <a:srgbClr val="255375"/>
                </a:solidFill>
                <a:latin typeface="Arial MT"/>
                <a:cs typeface="Arial MT"/>
              </a:rPr>
              <a:t> </a:t>
            </a:r>
            <a:r>
              <a:rPr sz="1150" spc="-79">
                <a:solidFill>
                  <a:srgbClr val="255375"/>
                </a:solidFill>
                <a:latin typeface="Arial MT"/>
                <a:cs typeface="Arial MT"/>
              </a:rPr>
              <a:t>same</a:t>
            </a:r>
            <a:r>
              <a:rPr sz="1150" spc="-42">
                <a:solidFill>
                  <a:srgbClr val="255375"/>
                </a:solidFill>
                <a:latin typeface="Arial MT"/>
                <a:cs typeface="Arial MT"/>
              </a:rPr>
              <a:t> </a:t>
            </a:r>
            <a:r>
              <a:rPr sz="1150" spc="-24">
                <a:solidFill>
                  <a:srgbClr val="255375"/>
                </a:solidFill>
                <a:latin typeface="Arial MT"/>
                <a:cs typeface="Arial MT"/>
              </a:rPr>
              <a:t>time</a:t>
            </a:r>
            <a:r>
              <a:rPr sz="1150" spc="-42">
                <a:solidFill>
                  <a:srgbClr val="255375"/>
                </a:solidFill>
                <a:latin typeface="Arial MT"/>
                <a:cs typeface="Arial MT"/>
              </a:rPr>
              <a:t> </a:t>
            </a:r>
            <a:r>
              <a:rPr sz="1150" spc="-36">
                <a:solidFill>
                  <a:srgbClr val="255375"/>
                </a:solidFill>
                <a:latin typeface="Arial MT"/>
                <a:cs typeface="Arial MT"/>
              </a:rPr>
              <a:t>period</a:t>
            </a:r>
            <a:r>
              <a:rPr sz="1150" spc="-42">
                <a:solidFill>
                  <a:srgbClr val="255375"/>
                </a:solidFill>
                <a:latin typeface="Arial MT"/>
                <a:cs typeface="Arial MT"/>
              </a:rPr>
              <a:t> </a:t>
            </a:r>
            <a:r>
              <a:rPr sz="1150" spc="-24">
                <a:solidFill>
                  <a:srgbClr val="255375"/>
                </a:solidFill>
                <a:latin typeface="Arial MT"/>
                <a:cs typeface="Arial MT"/>
              </a:rPr>
              <a:t>in</a:t>
            </a:r>
            <a:r>
              <a:rPr sz="1150" spc="-42">
                <a:solidFill>
                  <a:srgbClr val="255375"/>
                </a:solidFill>
                <a:latin typeface="Arial MT"/>
                <a:cs typeface="Arial MT"/>
              </a:rPr>
              <a:t> </a:t>
            </a:r>
            <a:r>
              <a:rPr sz="1150" spc="-36">
                <a:solidFill>
                  <a:srgbClr val="255375"/>
                </a:solidFill>
                <a:latin typeface="Arial MT"/>
                <a:cs typeface="Arial MT"/>
              </a:rPr>
              <a:t>the</a:t>
            </a:r>
            <a:r>
              <a:rPr sz="1150" spc="-42">
                <a:solidFill>
                  <a:srgbClr val="255375"/>
                </a:solidFill>
                <a:latin typeface="Arial MT"/>
                <a:cs typeface="Arial MT"/>
              </a:rPr>
              <a:t> </a:t>
            </a:r>
            <a:r>
              <a:rPr sz="1150" spc="-54">
                <a:solidFill>
                  <a:srgbClr val="255375"/>
                </a:solidFill>
                <a:latin typeface="Arial MT"/>
                <a:cs typeface="Arial MT"/>
              </a:rPr>
              <a:t>benchmark</a:t>
            </a:r>
            <a:r>
              <a:rPr sz="1150" spc="-42">
                <a:solidFill>
                  <a:srgbClr val="255375"/>
                </a:solidFill>
                <a:latin typeface="Arial MT"/>
                <a:cs typeface="Arial MT"/>
              </a:rPr>
              <a:t> </a:t>
            </a:r>
            <a:r>
              <a:rPr sz="1150" spc="-12">
                <a:solidFill>
                  <a:srgbClr val="255375"/>
                </a:solidFill>
                <a:latin typeface="Arial MT"/>
                <a:cs typeface="Arial MT"/>
              </a:rPr>
              <a:t>year.</a:t>
            </a:r>
            <a:endParaRPr sz="1150">
              <a:latin typeface="Arial MT"/>
              <a:cs typeface="Arial MT"/>
            </a:endParaRPr>
          </a:p>
        </p:txBody>
      </p:sp>
    </p:spTree>
    <p:extLst>
      <p:ext uri="{BB962C8B-B14F-4D97-AF65-F5344CB8AC3E}">
        <p14:creationId xmlns:p14="http://schemas.microsoft.com/office/powerpoint/2010/main" val="28240296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p:nvPr>
        </p:nvSpPr>
        <p:spPr>
          <a:xfrm>
            <a:off x="2408326" y="859709"/>
            <a:ext cx="4818283" cy="523272"/>
          </a:xfrm>
          <a:prstGeom prst="rect">
            <a:avLst/>
          </a:prstGeom>
        </p:spPr>
        <p:txBody>
          <a:bodyPr vert="horz" wrap="square" lIns="0" tIns="19990" rIns="0" bIns="0" rtlCol="0">
            <a:spAutoFit/>
          </a:bodyPr>
          <a:lstStyle/>
          <a:p>
            <a:pPr marL="15377">
              <a:lnSpc>
                <a:spcPct val="100000"/>
              </a:lnSpc>
              <a:spcBef>
                <a:spcPts val="157"/>
              </a:spcBef>
            </a:pPr>
            <a:r>
              <a:t>PEOPLE</a:t>
            </a:r>
            <a:r>
              <a:rPr spc="-54"/>
              <a:t> </a:t>
            </a:r>
            <a:r>
              <a:rPr spc="-12"/>
              <a:t>OUTCOMES</a:t>
            </a:r>
          </a:p>
        </p:txBody>
      </p:sp>
      <p:sp>
        <p:nvSpPr>
          <p:cNvPr id="13" name="object 13">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6</a:t>
            </a:r>
          </a:p>
        </p:txBody>
      </p:sp>
      <p:sp>
        <p:nvSpPr>
          <p:cNvPr id="4" name="object 4"/>
          <p:cNvSpPr txBox="1"/>
          <p:nvPr/>
        </p:nvSpPr>
        <p:spPr>
          <a:xfrm>
            <a:off x="1725835" y="1609809"/>
            <a:ext cx="8568656" cy="212316"/>
          </a:xfrm>
          <a:prstGeom prst="rect">
            <a:avLst/>
          </a:prstGeom>
        </p:spPr>
        <p:txBody>
          <a:bodyPr vert="horz" wrap="square" lIns="0" tIns="15377" rIns="0" bIns="0" rtlCol="0">
            <a:spAutoFit/>
          </a:bodyPr>
          <a:lstStyle/>
          <a:p>
            <a:pPr marL="15377" marR="6151">
              <a:lnSpc>
                <a:spcPct val="105600"/>
              </a:lnSpc>
              <a:spcBef>
                <a:spcPts val="121"/>
              </a:spcBef>
            </a:pPr>
            <a:r>
              <a:rPr sz="1150" spc="-73">
                <a:solidFill>
                  <a:srgbClr val="1B2D40"/>
                </a:solidFill>
                <a:latin typeface="Arial MT"/>
                <a:cs typeface="Arial MT"/>
              </a:rPr>
              <a:t>This</a:t>
            </a:r>
            <a:r>
              <a:rPr sz="1150" spc="-24">
                <a:solidFill>
                  <a:srgbClr val="1B2D40"/>
                </a:solidFill>
                <a:latin typeface="Arial MT"/>
                <a:cs typeface="Arial MT"/>
              </a:rPr>
              <a:t> </a:t>
            </a:r>
            <a:r>
              <a:rPr sz="1150" spc="-54">
                <a:solidFill>
                  <a:srgbClr val="1B2D40"/>
                </a:solidFill>
                <a:latin typeface="Arial MT"/>
                <a:cs typeface="Arial MT"/>
              </a:rPr>
              <a:t>section</a:t>
            </a:r>
            <a:r>
              <a:rPr sz="1150" spc="-24">
                <a:solidFill>
                  <a:srgbClr val="1B2D40"/>
                </a:solidFill>
                <a:latin typeface="Arial MT"/>
                <a:cs typeface="Arial MT"/>
              </a:rPr>
              <a:t> </a:t>
            </a:r>
            <a:r>
              <a:rPr sz="1150" spc="-73">
                <a:solidFill>
                  <a:srgbClr val="1B2D40"/>
                </a:solidFill>
                <a:latin typeface="Arial MT"/>
                <a:cs typeface="Arial MT"/>
              </a:rPr>
              <a:t>focuses</a:t>
            </a:r>
            <a:r>
              <a:rPr sz="1150" spc="-24">
                <a:solidFill>
                  <a:srgbClr val="1B2D40"/>
                </a:solidFill>
                <a:latin typeface="Arial MT"/>
                <a:cs typeface="Arial MT"/>
              </a:rPr>
              <a:t> </a:t>
            </a:r>
            <a:r>
              <a:rPr sz="1150" spc="-48">
                <a:solidFill>
                  <a:srgbClr val="1B2D40"/>
                </a:solidFill>
                <a:latin typeface="Arial MT"/>
                <a:cs typeface="Arial MT"/>
              </a:rPr>
              <a:t>on</a:t>
            </a:r>
            <a:r>
              <a:rPr sz="1150" spc="-24">
                <a:solidFill>
                  <a:srgbClr val="1B2D40"/>
                </a:solidFill>
                <a:latin typeface="Arial MT"/>
                <a:cs typeface="Arial MT"/>
              </a:rPr>
              <a:t> </a:t>
            </a:r>
            <a:r>
              <a:rPr sz="1150" spc="-36">
                <a:solidFill>
                  <a:srgbClr val="1B2D40"/>
                </a:solidFill>
                <a:latin typeface="Arial MT"/>
                <a:cs typeface="Arial MT"/>
              </a:rPr>
              <a:t>the</a:t>
            </a:r>
            <a:r>
              <a:rPr sz="1150" spc="-24">
                <a:solidFill>
                  <a:srgbClr val="1B2D40"/>
                </a:solidFill>
                <a:latin typeface="Arial MT"/>
                <a:cs typeface="Arial MT"/>
              </a:rPr>
              <a:t> </a:t>
            </a:r>
            <a:r>
              <a:rPr sz="1150" spc="-42">
                <a:solidFill>
                  <a:srgbClr val="1B2D40"/>
                </a:solidFill>
                <a:latin typeface="Arial MT"/>
                <a:cs typeface="Arial MT"/>
              </a:rPr>
              <a:t>activity</a:t>
            </a:r>
            <a:r>
              <a:rPr sz="1150" spc="-24">
                <a:solidFill>
                  <a:srgbClr val="1B2D40"/>
                </a:solidFill>
                <a:latin typeface="Arial MT"/>
                <a:cs typeface="Arial MT"/>
              </a:rPr>
              <a:t> </a:t>
            </a:r>
            <a:r>
              <a:rPr sz="1150" spc="-67">
                <a:solidFill>
                  <a:srgbClr val="1B2D40"/>
                </a:solidFill>
                <a:latin typeface="Arial MT"/>
                <a:cs typeface="Arial MT"/>
              </a:rPr>
              <a:t>levels</a:t>
            </a:r>
            <a:r>
              <a:rPr sz="1150" spc="-24">
                <a:solidFill>
                  <a:srgbClr val="1B2D40"/>
                </a:solidFill>
                <a:latin typeface="Arial MT"/>
                <a:cs typeface="Arial MT"/>
              </a:rPr>
              <a:t> of </a:t>
            </a:r>
            <a:r>
              <a:rPr sz="1150" spc="-48">
                <a:solidFill>
                  <a:srgbClr val="1B2D40"/>
                </a:solidFill>
                <a:latin typeface="Arial MT"/>
                <a:cs typeface="Arial MT"/>
              </a:rPr>
              <a:t>individuals</a:t>
            </a:r>
            <a:r>
              <a:rPr sz="1150" spc="-24">
                <a:solidFill>
                  <a:srgbClr val="1B2D40"/>
                </a:solidFill>
                <a:latin typeface="Arial MT"/>
                <a:cs typeface="Arial MT"/>
              </a:rPr>
              <a:t> </a:t>
            </a:r>
            <a:r>
              <a:rPr sz="1150" spc="-30">
                <a:solidFill>
                  <a:srgbClr val="1B2D40"/>
                </a:solidFill>
                <a:latin typeface="Arial MT"/>
                <a:cs typeface="Arial MT"/>
              </a:rPr>
              <a:t>required</a:t>
            </a:r>
            <a:r>
              <a:rPr sz="1150" spc="-24">
                <a:solidFill>
                  <a:srgbClr val="1B2D40"/>
                </a:solidFill>
                <a:latin typeface="Arial MT"/>
                <a:cs typeface="Arial MT"/>
              </a:rPr>
              <a:t> </a:t>
            </a:r>
            <a:r>
              <a:rPr sz="1150" spc="-12">
                <a:solidFill>
                  <a:srgbClr val="1B2D40"/>
                </a:solidFill>
                <a:latin typeface="Arial MT"/>
                <a:cs typeface="Arial MT"/>
              </a:rPr>
              <a:t>to</a:t>
            </a:r>
            <a:r>
              <a:rPr sz="1150" spc="-18">
                <a:solidFill>
                  <a:srgbClr val="1B2D40"/>
                </a:solidFill>
                <a:latin typeface="Arial MT"/>
                <a:cs typeface="Arial MT"/>
              </a:rPr>
              <a:t> </a:t>
            </a:r>
            <a:r>
              <a:rPr sz="1150" spc="-61">
                <a:solidFill>
                  <a:srgbClr val="1B2D40"/>
                </a:solidFill>
                <a:latin typeface="Arial MT"/>
                <a:cs typeface="Arial MT"/>
              </a:rPr>
              <a:t>generate</a:t>
            </a:r>
            <a:r>
              <a:rPr sz="1150" spc="-24">
                <a:solidFill>
                  <a:srgbClr val="1B2D40"/>
                </a:solidFill>
                <a:latin typeface="Arial MT"/>
                <a:cs typeface="Arial MT"/>
              </a:rPr>
              <a:t> </a:t>
            </a:r>
            <a:r>
              <a:rPr sz="1150" spc="-67">
                <a:solidFill>
                  <a:srgbClr val="1B2D40"/>
                </a:solidFill>
                <a:latin typeface="Arial MT"/>
                <a:cs typeface="Arial MT"/>
              </a:rPr>
              <a:t>social</a:t>
            </a:r>
            <a:r>
              <a:rPr sz="1150" spc="-24">
                <a:solidFill>
                  <a:srgbClr val="1B2D40"/>
                </a:solidFill>
                <a:latin typeface="Arial MT"/>
                <a:cs typeface="Arial MT"/>
              </a:rPr>
              <a:t> </a:t>
            </a:r>
            <a:r>
              <a:rPr sz="1150" spc="-67">
                <a:solidFill>
                  <a:srgbClr val="1B2D40"/>
                </a:solidFill>
                <a:latin typeface="Arial MT"/>
                <a:cs typeface="Arial MT"/>
              </a:rPr>
              <a:t>value</a:t>
            </a:r>
            <a:r>
              <a:rPr sz="1150" spc="-24">
                <a:solidFill>
                  <a:srgbClr val="1B2D40"/>
                </a:solidFill>
                <a:latin typeface="Arial MT"/>
                <a:cs typeface="Arial MT"/>
              </a:rPr>
              <a:t> </a:t>
            </a:r>
            <a:r>
              <a:rPr sz="1150" spc="-36">
                <a:solidFill>
                  <a:srgbClr val="1B2D40"/>
                </a:solidFill>
                <a:latin typeface="Arial MT"/>
                <a:cs typeface="Arial MT"/>
              </a:rPr>
              <a:t>following</a:t>
            </a:r>
            <a:r>
              <a:rPr sz="1150" spc="-24">
                <a:solidFill>
                  <a:srgbClr val="1B2D40"/>
                </a:solidFill>
                <a:latin typeface="Arial MT"/>
                <a:cs typeface="Arial MT"/>
              </a:rPr>
              <a:t> </a:t>
            </a:r>
            <a:r>
              <a:rPr sz="1150" spc="-36">
                <a:solidFill>
                  <a:srgbClr val="1B2D40"/>
                </a:solidFill>
                <a:latin typeface="Arial MT"/>
                <a:cs typeface="Arial MT"/>
              </a:rPr>
              <a:t>the</a:t>
            </a:r>
            <a:r>
              <a:rPr sz="1150" spc="-24">
                <a:solidFill>
                  <a:srgbClr val="1B2D40"/>
                </a:solidFill>
                <a:latin typeface="Arial MT"/>
                <a:cs typeface="Arial MT"/>
              </a:rPr>
              <a:t> </a:t>
            </a:r>
            <a:r>
              <a:rPr sz="1150" spc="-127">
                <a:solidFill>
                  <a:srgbClr val="1B2D40"/>
                </a:solidFill>
                <a:latin typeface="Arial MT"/>
                <a:cs typeface="Arial MT"/>
              </a:rPr>
              <a:t>CMO</a:t>
            </a:r>
            <a:r>
              <a:rPr sz="1150" spc="-24">
                <a:solidFill>
                  <a:srgbClr val="1B2D40"/>
                </a:solidFill>
                <a:latin typeface="Arial MT"/>
                <a:cs typeface="Arial MT"/>
              </a:rPr>
              <a:t> </a:t>
            </a:r>
            <a:r>
              <a:rPr sz="1150" spc="-54">
                <a:solidFill>
                  <a:srgbClr val="1B2D40"/>
                </a:solidFill>
                <a:latin typeface="Arial MT"/>
                <a:cs typeface="Arial MT"/>
              </a:rPr>
              <a:t>guidelines</a:t>
            </a:r>
            <a:r>
              <a:rPr sz="1150" spc="-24">
                <a:solidFill>
                  <a:srgbClr val="1B2D40"/>
                </a:solidFill>
                <a:latin typeface="Arial MT"/>
                <a:cs typeface="Arial MT"/>
              </a:rPr>
              <a:t> </a:t>
            </a:r>
            <a:r>
              <a:rPr sz="1150">
                <a:solidFill>
                  <a:srgbClr val="1B2D40"/>
                </a:solidFill>
                <a:latin typeface="Arial MT"/>
                <a:cs typeface="Arial MT"/>
              </a:rPr>
              <a:t>for</a:t>
            </a:r>
            <a:r>
              <a:rPr sz="1150" spc="-24">
                <a:solidFill>
                  <a:srgbClr val="1B2D40"/>
                </a:solidFill>
                <a:latin typeface="Arial MT"/>
                <a:cs typeface="Arial MT"/>
              </a:rPr>
              <a:t> </a:t>
            </a:r>
            <a:r>
              <a:rPr sz="1150" spc="-67">
                <a:solidFill>
                  <a:srgbClr val="1B2D40"/>
                </a:solidFill>
                <a:latin typeface="Arial MT"/>
                <a:cs typeface="Arial MT"/>
              </a:rPr>
              <a:t>physical</a:t>
            </a:r>
            <a:r>
              <a:rPr sz="1150" spc="-24">
                <a:solidFill>
                  <a:srgbClr val="1B2D40"/>
                </a:solidFill>
                <a:latin typeface="Arial MT"/>
                <a:cs typeface="Arial MT"/>
              </a:rPr>
              <a:t> </a:t>
            </a:r>
            <a:r>
              <a:rPr sz="1150" spc="-42">
                <a:solidFill>
                  <a:srgbClr val="1B2D40"/>
                </a:solidFill>
                <a:latin typeface="Arial MT"/>
                <a:cs typeface="Arial MT"/>
              </a:rPr>
              <a:t>activity.</a:t>
            </a:r>
            <a:r>
              <a:rPr sz="1150" spc="-24">
                <a:solidFill>
                  <a:srgbClr val="1B2D40"/>
                </a:solidFill>
                <a:latin typeface="Arial MT"/>
                <a:cs typeface="Arial MT"/>
              </a:rPr>
              <a:t> </a:t>
            </a:r>
            <a:r>
              <a:rPr sz="1150" spc="-12">
                <a:solidFill>
                  <a:srgbClr val="1B2D40"/>
                </a:solidFill>
                <a:latin typeface="Arial MT"/>
                <a:cs typeface="Arial MT"/>
              </a:rPr>
              <a:t>Social </a:t>
            </a:r>
            <a:r>
              <a:rPr sz="1150" spc="-67">
                <a:solidFill>
                  <a:srgbClr val="1B2D40"/>
                </a:solidFill>
                <a:latin typeface="Arial MT"/>
                <a:cs typeface="Arial MT"/>
              </a:rPr>
              <a:t>value</a:t>
            </a:r>
            <a:r>
              <a:rPr sz="1150" spc="-24">
                <a:solidFill>
                  <a:srgbClr val="1B2D40"/>
                </a:solidFill>
                <a:latin typeface="Arial MT"/>
                <a:cs typeface="Arial MT"/>
              </a:rPr>
              <a:t> </a:t>
            </a:r>
            <a:r>
              <a:rPr sz="1150" spc="-61">
                <a:solidFill>
                  <a:srgbClr val="1B2D40"/>
                </a:solidFill>
                <a:latin typeface="Arial MT"/>
                <a:cs typeface="Arial MT"/>
              </a:rPr>
              <a:t>is</a:t>
            </a:r>
            <a:r>
              <a:rPr sz="1150" spc="-18">
                <a:solidFill>
                  <a:srgbClr val="1B2D40"/>
                </a:solidFill>
                <a:latin typeface="Arial MT"/>
                <a:cs typeface="Arial MT"/>
              </a:rPr>
              <a:t> </a:t>
            </a:r>
            <a:r>
              <a:rPr sz="1150" spc="-61">
                <a:solidFill>
                  <a:srgbClr val="1B2D40"/>
                </a:solidFill>
                <a:latin typeface="Arial MT"/>
                <a:cs typeface="Arial MT"/>
              </a:rPr>
              <a:t>generated</a:t>
            </a:r>
            <a:r>
              <a:rPr sz="1150" spc="-18">
                <a:solidFill>
                  <a:srgbClr val="1B2D40"/>
                </a:solidFill>
                <a:latin typeface="Arial MT"/>
                <a:cs typeface="Arial MT"/>
              </a:rPr>
              <a:t> </a:t>
            </a:r>
            <a:r>
              <a:rPr sz="1150">
                <a:solidFill>
                  <a:srgbClr val="1B2D40"/>
                </a:solidFill>
                <a:latin typeface="Arial MT"/>
                <a:cs typeface="Arial MT"/>
              </a:rPr>
              <a:t>for</a:t>
            </a:r>
            <a:r>
              <a:rPr sz="1150" spc="-24">
                <a:solidFill>
                  <a:srgbClr val="1B2D40"/>
                </a:solidFill>
                <a:latin typeface="Arial MT"/>
                <a:cs typeface="Arial MT"/>
              </a:rPr>
              <a:t> </a:t>
            </a:r>
            <a:r>
              <a:rPr sz="1150" spc="-67">
                <a:solidFill>
                  <a:srgbClr val="1B2D40"/>
                </a:solidFill>
                <a:latin typeface="Arial MT"/>
                <a:cs typeface="Arial MT"/>
              </a:rPr>
              <a:t>‘active’</a:t>
            </a:r>
            <a:r>
              <a:rPr sz="1150" spc="-18">
                <a:solidFill>
                  <a:srgbClr val="1B2D40"/>
                </a:solidFill>
                <a:latin typeface="Arial MT"/>
                <a:cs typeface="Arial MT"/>
              </a:rPr>
              <a:t> </a:t>
            </a:r>
            <a:r>
              <a:rPr sz="1150" spc="-42">
                <a:solidFill>
                  <a:srgbClr val="1B2D40"/>
                </a:solidFill>
                <a:latin typeface="Arial MT"/>
                <a:cs typeface="Arial MT"/>
              </a:rPr>
              <a:t>participants</a:t>
            </a:r>
            <a:r>
              <a:rPr sz="1150" spc="-18">
                <a:solidFill>
                  <a:srgbClr val="1B2D40"/>
                </a:solidFill>
                <a:latin typeface="Arial MT"/>
                <a:cs typeface="Arial MT"/>
              </a:rPr>
              <a:t> </a:t>
            </a:r>
            <a:r>
              <a:rPr sz="1150" spc="-30">
                <a:solidFill>
                  <a:srgbClr val="1B2D40"/>
                </a:solidFill>
                <a:latin typeface="Arial MT"/>
                <a:cs typeface="Arial MT"/>
              </a:rPr>
              <a:t>at</a:t>
            </a:r>
            <a:r>
              <a:rPr sz="1150" spc="-24">
                <a:solidFill>
                  <a:srgbClr val="1B2D40"/>
                </a:solidFill>
                <a:latin typeface="Arial MT"/>
                <a:cs typeface="Arial MT"/>
              </a:rPr>
              <a:t> </a:t>
            </a:r>
            <a:r>
              <a:rPr sz="1150" spc="-36">
                <a:solidFill>
                  <a:srgbClr val="1B2D40"/>
                </a:solidFill>
                <a:latin typeface="Arial MT"/>
                <a:cs typeface="Arial MT"/>
              </a:rPr>
              <a:t>the</a:t>
            </a:r>
            <a:r>
              <a:rPr sz="1150" spc="-18">
                <a:solidFill>
                  <a:srgbClr val="1B2D40"/>
                </a:solidFill>
                <a:latin typeface="Arial MT"/>
                <a:cs typeface="Arial MT"/>
              </a:rPr>
              <a:t> </a:t>
            </a:r>
            <a:r>
              <a:rPr sz="1150" spc="-67">
                <a:solidFill>
                  <a:srgbClr val="1B2D40"/>
                </a:solidFill>
                <a:latin typeface="Arial MT"/>
                <a:cs typeface="Arial MT"/>
              </a:rPr>
              <a:t>physical</a:t>
            </a:r>
            <a:r>
              <a:rPr sz="1150" spc="-18">
                <a:solidFill>
                  <a:srgbClr val="1B2D40"/>
                </a:solidFill>
                <a:latin typeface="Arial MT"/>
                <a:cs typeface="Arial MT"/>
              </a:rPr>
              <a:t> </a:t>
            </a:r>
            <a:r>
              <a:rPr sz="1150" spc="-42">
                <a:solidFill>
                  <a:srgbClr val="1B2D40"/>
                </a:solidFill>
                <a:latin typeface="Arial MT"/>
                <a:cs typeface="Arial MT"/>
              </a:rPr>
              <a:t>activity</a:t>
            </a:r>
            <a:r>
              <a:rPr sz="1150" spc="-18">
                <a:solidFill>
                  <a:srgbClr val="1B2D40"/>
                </a:solidFill>
                <a:latin typeface="Arial MT"/>
                <a:cs typeface="Arial MT"/>
              </a:rPr>
              <a:t> </a:t>
            </a:r>
            <a:r>
              <a:rPr sz="1150" spc="-36">
                <a:solidFill>
                  <a:srgbClr val="1B2D40"/>
                </a:solidFill>
                <a:latin typeface="Arial MT"/>
                <a:cs typeface="Arial MT"/>
              </a:rPr>
              <a:t>threshold</a:t>
            </a:r>
            <a:r>
              <a:rPr sz="1150" spc="-24">
                <a:solidFill>
                  <a:srgbClr val="1B2D40"/>
                </a:solidFill>
                <a:latin typeface="Arial MT"/>
                <a:cs typeface="Arial MT"/>
              </a:rPr>
              <a:t> </a:t>
            </a:r>
            <a:r>
              <a:rPr sz="1150" spc="-91">
                <a:solidFill>
                  <a:srgbClr val="1B2D40"/>
                </a:solidFill>
                <a:latin typeface="Arial MT"/>
                <a:cs typeface="Arial MT"/>
              </a:rPr>
              <a:t>(150+</a:t>
            </a:r>
            <a:r>
              <a:rPr sz="1150" spc="-18">
                <a:solidFill>
                  <a:srgbClr val="1B2D40"/>
                </a:solidFill>
                <a:latin typeface="Arial MT"/>
                <a:cs typeface="Arial MT"/>
              </a:rPr>
              <a:t> </a:t>
            </a:r>
            <a:r>
              <a:rPr sz="1150" spc="-42">
                <a:solidFill>
                  <a:srgbClr val="1B2D40"/>
                </a:solidFill>
                <a:latin typeface="Arial MT"/>
                <a:cs typeface="Arial MT"/>
              </a:rPr>
              <a:t>minutes</a:t>
            </a:r>
            <a:r>
              <a:rPr sz="1150" spc="-18">
                <a:solidFill>
                  <a:srgbClr val="1B2D40"/>
                </a:solidFill>
                <a:latin typeface="Arial MT"/>
                <a:cs typeface="Arial MT"/>
              </a:rPr>
              <a:t> </a:t>
            </a:r>
            <a:r>
              <a:rPr sz="1150" spc="-36">
                <a:solidFill>
                  <a:srgbClr val="1B2D40"/>
                </a:solidFill>
                <a:latin typeface="Arial MT"/>
                <a:cs typeface="Arial MT"/>
              </a:rPr>
              <a:t>per</a:t>
            </a:r>
            <a:r>
              <a:rPr sz="1150" spc="-24">
                <a:solidFill>
                  <a:srgbClr val="1B2D40"/>
                </a:solidFill>
                <a:latin typeface="Arial MT"/>
                <a:cs typeface="Arial MT"/>
              </a:rPr>
              <a:t> </a:t>
            </a:r>
            <a:r>
              <a:rPr sz="1150" spc="-79">
                <a:solidFill>
                  <a:srgbClr val="1B2D40"/>
                </a:solidFill>
                <a:latin typeface="Arial MT"/>
                <a:cs typeface="Arial MT"/>
              </a:rPr>
              <a:t>week)</a:t>
            </a:r>
            <a:r>
              <a:rPr sz="1150" spc="-18">
                <a:solidFill>
                  <a:srgbClr val="1B2D40"/>
                </a:solidFill>
                <a:latin typeface="Arial MT"/>
                <a:cs typeface="Arial MT"/>
              </a:rPr>
              <a:t> </a:t>
            </a:r>
            <a:r>
              <a:rPr sz="1150" spc="-61">
                <a:solidFill>
                  <a:srgbClr val="1B2D40"/>
                </a:solidFill>
                <a:latin typeface="Arial MT"/>
                <a:cs typeface="Arial MT"/>
              </a:rPr>
              <a:t>and</a:t>
            </a:r>
            <a:r>
              <a:rPr sz="1150" spc="-18">
                <a:solidFill>
                  <a:srgbClr val="1B2D40"/>
                </a:solidFill>
                <a:latin typeface="Arial MT"/>
                <a:cs typeface="Arial MT"/>
              </a:rPr>
              <a:t> </a:t>
            </a:r>
            <a:r>
              <a:rPr sz="1150">
                <a:solidFill>
                  <a:srgbClr val="1B2D40"/>
                </a:solidFill>
                <a:latin typeface="Arial MT"/>
                <a:cs typeface="Arial MT"/>
              </a:rPr>
              <a:t>for</a:t>
            </a:r>
            <a:r>
              <a:rPr sz="1150" spc="-18">
                <a:solidFill>
                  <a:srgbClr val="1B2D40"/>
                </a:solidFill>
                <a:latin typeface="Arial MT"/>
                <a:cs typeface="Arial MT"/>
              </a:rPr>
              <a:t> </a:t>
            </a:r>
            <a:r>
              <a:rPr sz="1150" spc="-36">
                <a:solidFill>
                  <a:srgbClr val="1B2D40"/>
                </a:solidFill>
                <a:latin typeface="Arial MT"/>
                <a:cs typeface="Arial MT"/>
              </a:rPr>
              <a:t>‘fairly</a:t>
            </a:r>
            <a:r>
              <a:rPr sz="1150" spc="-24">
                <a:solidFill>
                  <a:srgbClr val="1B2D40"/>
                </a:solidFill>
                <a:latin typeface="Arial MT"/>
                <a:cs typeface="Arial MT"/>
              </a:rPr>
              <a:t> </a:t>
            </a:r>
            <a:r>
              <a:rPr sz="1150" spc="-61">
                <a:solidFill>
                  <a:srgbClr val="1B2D40"/>
                </a:solidFill>
                <a:latin typeface="Arial MT"/>
                <a:cs typeface="Arial MT"/>
              </a:rPr>
              <a:t>active’</a:t>
            </a:r>
            <a:r>
              <a:rPr sz="1150" spc="-18">
                <a:solidFill>
                  <a:srgbClr val="1B2D40"/>
                </a:solidFill>
                <a:latin typeface="Arial MT"/>
                <a:cs typeface="Arial MT"/>
              </a:rPr>
              <a:t> </a:t>
            </a:r>
            <a:r>
              <a:rPr sz="1150" spc="-42">
                <a:solidFill>
                  <a:srgbClr val="1B2D40"/>
                </a:solidFill>
                <a:latin typeface="Arial MT"/>
                <a:cs typeface="Arial MT"/>
              </a:rPr>
              <a:t>participants</a:t>
            </a:r>
            <a:r>
              <a:rPr sz="1150" spc="-18">
                <a:solidFill>
                  <a:srgbClr val="1B2D40"/>
                </a:solidFill>
                <a:latin typeface="Arial MT"/>
                <a:cs typeface="Arial MT"/>
              </a:rPr>
              <a:t> </a:t>
            </a:r>
            <a:r>
              <a:rPr sz="1150" spc="-73">
                <a:solidFill>
                  <a:srgbClr val="1B2D40"/>
                </a:solidFill>
                <a:latin typeface="Arial MT"/>
                <a:cs typeface="Arial MT"/>
              </a:rPr>
              <a:t>(30-</a:t>
            </a:r>
            <a:r>
              <a:rPr sz="1150" spc="-30">
                <a:solidFill>
                  <a:srgbClr val="1B2D40"/>
                </a:solidFill>
                <a:latin typeface="Arial MT"/>
                <a:cs typeface="Arial MT"/>
              </a:rPr>
              <a:t>149 </a:t>
            </a:r>
            <a:r>
              <a:rPr sz="1150" spc="-48">
                <a:solidFill>
                  <a:srgbClr val="1B2D40"/>
                </a:solidFill>
                <a:latin typeface="Arial MT"/>
                <a:cs typeface="Arial MT"/>
              </a:rPr>
              <a:t>minutes)</a:t>
            </a:r>
            <a:r>
              <a:rPr sz="1150" spc="-30">
                <a:solidFill>
                  <a:srgbClr val="1B2D40"/>
                </a:solidFill>
                <a:latin typeface="Arial MT"/>
                <a:cs typeface="Arial MT"/>
              </a:rPr>
              <a:t> </a:t>
            </a:r>
            <a:r>
              <a:rPr sz="1150" spc="-24">
                <a:solidFill>
                  <a:srgbClr val="1B2D40"/>
                </a:solidFill>
                <a:latin typeface="Arial MT"/>
                <a:cs typeface="Arial MT"/>
              </a:rPr>
              <a:t>of</a:t>
            </a:r>
            <a:r>
              <a:rPr sz="1150" spc="-30">
                <a:solidFill>
                  <a:srgbClr val="1B2D40"/>
                </a:solidFill>
                <a:latin typeface="Arial MT"/>
                <a:cs typeface="Arial MT"/>
              </a:rPr>
              <a:t> </a:t>
            </a:r>
            <a:r>
              <a:rPr sz="1150" spc="-48">
                <a:solidFill>
                  <a:srgbClr val="1B2D40"/>
                </a:solidFill>
                <a:latin typeface="Arial MT"/>
                <a:cs typeface="Arial MT"/>
              </a:rPr>
              <a:t>moderate</a:t>
            </a:r>
            <a:r>
              <a:rPr sz="1150" spc="-30">
                <a:solidFill>
                  <a:srgbClr val="1B2D40"/>
                </a:solidFill>
                <a:latin typeface="Arial MT"/>
                <a:cs typeface="Arial MT"/>
              </a:rPr>
              <a:t> </a:t>
            </a:r>
            <a:r>
              <a:rPr sz="1150" spc="-42">
                <a:solidFill>
                  <a:srgbClr val="1B2D40"/>
                </a:solidFill>
                <a:latin typeface="Arial MT"/>
                <a:cs typeface="Arial MT"/>
              </a:rPr>
              <a:t>activity</a:t>
            </a:r>
            <a:r>
              <a:rPr sz="1150" spc="-30">
                <a:solidFill>
                  <a:srgbClr val="1B2D40"/>
                </a:solidFill>
                <a:latin typeface="Arial MT"/>
                <a:cs typeface="Arial MT"/>
              </a:rPr>
              <a:t> </a:t>
            </a:r>
            <a:r>
              <a:rPr sz="1150" spc="-73">
                <a:solidFill>
                  <a:srgbClr val="1B2D40"/>
                </a:solidFill>
                <a:latin typeface="Arial MT"/>
                <a:cs typeface="Arial MT"/>
              </a:rPr>
              <a:t>based</a:t>
            </a:r>
            <a:r>
              <a:rPr sz="1150" spc="-24">
                <a:solidFill>
                  <a:srgbClr val="1B2D40"/>
                </a:solidFill>
                <a:latin typeface="Arial MT"/>
                <a:cs typeface="Arial MT"/>
              </a:rPr>
              <a:t> </a:t>
            </a:r>
            <a:r>
              <a:rPr sz="1150" spc="-48">
                <a:solidFill>
                  <a:srgbClr val="1B2D40"/>
                </a:solidFill>
                <a:latin typeface="Arial MT"/>
                <a:cs typeface="Arial MT"/>
              </a:rPr>
              <a:t>on</a:t>
            </a:r>
            <a:r>
              <a:rPr sz="1150" spc="-30">
                <a:solidFill>
                  <a:srgbClr val="1B2D40"/>
                </a:solidFill>
                <a:latin typeface="Arial MT"/>
                <a:cs typeface="Arial MT"/>
              </a:rPr>
              <a:t> </a:t>
            </a:r>
            <a:r>
              <a:rPr sz="1150" spc="-36">
                <a:solidFill>
                  <a:srgbClr val="1B2D40"/>
                </a:solidFill>
                <a:latin typeface="Arial MT"/>
                <a:cs typeface="Arial MT"/>
              </a:rPr>
              <a:t>the</a:t>
            </a:r>
            <a:r>
              <a:rPr sz="1150" spc="-30">
                <a:solidFill>
                  <a:srgbClr val="1B2D40"/>
                </a:solidFill>
                <a:latin typeface="Arial MT"/>
                <a:cs typeface="Arial MT"/>
              </a:rPr>
              <a:t> </a:t>
            </a:r>
            <a:r>
              <a:rPr sz="1150" spc="-54">
                <a:solidFill>
                  <a:srgbClr val="1B2D40"/>
                </a:solidFill>
                <a:latin typeface="Arial MT"/>
                <a:cs typeface="Arial MT"/>
              </a:rPr>
              <a:t>reduced</a:t>
            </a:r>
            <a:r>
              <a:rPr sz="1150" spc="-30">
                <a:solidFill>
                  <a:srgbClr val="1B2D40"/>
                </a:solidFill>
                <a:latin typeface="Arial MT"/>
                <a:cs typeface="Arial MT"/>
              </a:rPr>
              <a:t> </a:t>
            </a:r>
            <a:r>
              <a:rPr sz="1150" spc="-36">
                <a:solidFill>
                  <a:srgbClr val="1B2D40"/>
                </a:solidFill>
                <a:latin typeface="Arial MT"/>
                <a:cs typeface="Arial MT"/>
              </a:rPr>
              <a:t>risk</a:t>
            </a:r>
            <a:r>
              <a:rPr sz="1150" spc="-24">
                <a:solidFill>
                  <a:srgbClr val="1B2D40"/>
                </a:solidFill>
                <a:latin typeface="Arial MT"/>
                <a:cs typeface="Arial MT"/>
              </a:rPr>
              <a:t> of</a:t>
            </a:r>
            <a:r>
              <a:rPr sz="1150" spc="-30">
                <a:solidFill>
                  <a:srgbClr val="1B2D40"/>
                </a:solidFill>
                <a:latin typeface="Arial MT"/>
                <a:cs typeface="Arial MT"/>
              </a:rPr>
              <a:t> </a:t>
            </a:r>
            <a:r>
              <a:rPr sz="1150" spc="-54">
                <a:solidFill>
                  <a:srgbClr val="1B2D40"/>
                </a:solidFill>
                <a:latin typeface="Arial MT"/>
                <a:cs typeface="Arial MT"/>
              </a:rPr>
              <a:t>developing</a:t>
            </a:r>
            <a:r>
              <a:rPr sz="1150" spc="-30">
                <a:solidFill>
                  <a:srgbClr val="1B2D40"/>
                </a:solidFill>
                <a:latin typeface="Arial MT"/>
                <a:cs typeface="Arial MT"/>
              </a:rPr>
              <a:t> </a:t>
            </a:r>
            <a:r>
              <a:rPr sz="1150" spc="-54">
                <a:solidFill>
                  <a:srgbClr val="1B2D40"/>
                </a:solidFill>
                <a:latin typeface="Arial MT"/>
                <a:cs typeface="Arial MT"/>
              </a:rPr>
              <a:t>various</a:t>
            </a:r>
            <a:r>
              <a:rPr sz="1150" spc="-30">
                <a:solidFill>
                  <a:srgbClr val="1B2D40"/>
                </a:solidFill>
                <a:latin typeface="Arial MT"/>
                <a:cs typeface="Arial MT"/>
              </a:rPr>
              <a:t> </a:t>
            </a:r>
            <a:r>
              <a:rPr sz="1150" spc="-42">
                <a:solidFill>
                  <a:srgbClr val="1B2D40"/>
                </a:solidFill>
                <a:latin typeface="Arial MT"/>
                <a:cs typeface="Arial MT"/>
              </a:rPr>
              <a:t>health</a:t>
            </a:r>
            <a:r>
              <a:rPr sz="1150" spc="-24">
                <a:solidFill>
                  <a:srgbClr val="1B2D40"/>
                </a:solidFill>
                <a:latin typeface="Arial MT"/>
                <a:cs typeface="Arial MT"/>
              </a:rPr>
              <a:t> </a:t>
            </a:r>
            <a:r>
              <a:rPr sz="1150" spc="-42">
                <a:solidFill>
                  <a:srgbClr val="1B2D40"/>
                </a:solidFill>
                <a:latin typeface="Arial MT"/>
                <a:cs typeface="Arial MT"/>
              </a:rPr>
              <a:t>conditions</a:t>
            </a:r>
            <a:r>
              <a:rPr sz="1150" spc="-30">
                <a:solidFill>
                  <a:srgbClr val="1B2D40"/>
                </a:solidFill>
                <a:latin typeface="Arial MT"/>
                <a:cs typeface="Arial MT"/>
              </a:rPr>
              <a:t> </a:t>
            </a:r>
            <a:r>
              <a:rPr sz="1150" spc="-61">
                <a:solidFill>
                  <a:srgbClr val="1B2D40"/>
                </a:solidFill>
                <a:latin typeface="Arial MT"/>
                <a:cs typeface="Arial MT"/>
              </a:rPr>
              <a:t>and</a:t>
            </a:r>
            <a:r>
              <a:rPr sz="1150" spc="-30">
                <a:solidFill>
                  <a:srgbClr val="1B2D40"/>
                </a:solidFill>
                <a:latin typeface="Arial MT"/>
                <a:cs typeface="Arial MT"/>
              </a:rPr>
              <a:t> </a:t>
            </a:r>
            <a:r>
              <a:rPr sz="1150" spc="-61">
                <a:solidFill>
                  <a:srgbClr val="1B2D40"/>
                </a:solidFill>
                <a:latin typeface="Arial MT"/>
                <a:cs typeface="Arial MT"/>
              </a:rPr>
              <a:t>increased</a:t>
            </a:r>
            <a:r>
              <a:rPr sz="1150" spc="-30">
                <a:solidFill>
                  <a:srgbClr val="1B2D40"/>
                </a:solidFill>
                <a:latin typeface="Arial MT"/>
                <a:cs typeface="Arial MT"/>
              </a:rPr>
              <a:t> </a:t>
            </a:r>
            <a:r>
              <a:rPr sz="1150" spc="-54">
                <a:solidFill>
                  <a:srgbClr val="1B2D40"/>
                </a:solidFill>
                <a:latin typeface="Arial MT"/>
                <a:cs typeface="Arial MT"/>
              </a:rPr>
              <a:t>wellbeing</a:t>
            </a:r>
            <a:r>
              <a:rPr sz="1150" spc="-24">
                <a:solidFill>
                  <a:srgbClr val="1B2D40"/>
                </a:solidFill>
                <a:latin typeface="Arial MT"/>
                <a:cs typeface="Arial MT"/>
              </a:rPr>
              <a:t> </a:t>
            </a:r>
            <a:r>
              <a:rPr sz="1150" spc="-12">
                <a:solidFill>
                  <a:srgbClr val="1B2D40"/>
                </a:solidFill>
                <a:latin typeface="Arial MT"/>
                <a:cs typeface="Arial MT"/>
              </a:rPr>
              <a:t>bene</a:t>
            </a:r>
            <a:r>
              <a:rPr sz="1150" spc="24">
                <a:solidFill>
                  <a:srgbClr val="1B2D40"/>
                </a:solidFill>
                <a:latin typeface="Arial MT"/>
                <a:cs typeface="Arial MT"/>
              </a:rPr>
              <a:t> </a:t>
            </a:r>
            <a:r>
              <a:rPr sz="1150" spc="-30">
                <a:solidFill>
                  <a:srgbClr val="1B2D40"/>
                </a:solidFill>
                <a:latin typeface="Arial MT"/>
                <a:cs typeface="Arial MT"/>
              </a:rPr>
              <a:t>ts.</a:t>
            </a:r>
            <a:endParaRPr sz="1150">
              <a:latin typeface="Arial MT"/>
              <a:cs typeface="Arial MT"/>
            </a:endParaRPr>
          </a:p>
        </p:txBody>
      </p:sp>
      <p:sp>
        <p:nvSpPr>
          <p:cNvPr id="5" name="object 5">
            <a:extLst>
              <a:ext uri="{C183D7F6-B498-43B3-948B-1728B52AA6E4}">
                <adec:decorative xmlns:adec="http://schemas.microsoft.com/office/drawing/2017/decorative" val="1"/>
              </a:ext>
            </a:extLst>
          </p:cNvPr>
          <p:cNvSpPr txBox="1"/>
          <p:nvPr/>
        </p:nvSpPr>
        <p:spPr>
          <a:xfrm>
            <a:off x="2484874" y="2919234"/>
            <a:ext cx="491285" cy="142917"/>
          </a:xfrm>
          <a:prstGeom prst="rect">
            <a:avLst/>
          </a:prstGeom>
        </p:spPr>
        <p:txBody>
          <a:bodyPr vert="horz" wrap="square" lIns="0" tIns="20759" rIns="0" bIns="0" rtlCol="0">
            <a:spAutoFit/>
          </a:bodyPr>
          <a:lstStyle/>
          <a:p>
            <a:pPr marL="15377">
              <a:lnSpc>
                <a:spcPct val="100000"/>
              </a:lnSpc>
              <a:spcBef>
                <a:spcPts val="163"/>
              </a:spcBef>
            </a:pPr>
            <a:r>
              <a:rPr sz="1514" spc="-133">
                <a:solidFill>
                  <a:srgbClr val="FFFFFF"/>
                </a:solidFill>
                <a:latin typeface="Lucida Sans Unicode"/>
                <a:cs typeface="Lucida Sans Unicode"/>
              </a:rPr>
              <a:t>1,033</a:t>
            </a:r>
            <a:endParaRPr sz="1514">
              <a:latin typeface="Lucida Sans Unicode"/>
              <a:cs typeface="Lucida Sans Unicode"/>
            </a:endParaRPr>
          </a:p>
        </p:txBody>
      </p:sp>
      <p:sp>
        <p:nvSpPr>
          <p:cNvPr id="6" name="object 6"/>
          <p:cNvSpPr txBox="1"/>
          <p:nvPr/>
        </p:nvSpPr>
        <p:spPr>
          <a:xfrm>
            <a:off x="4216376" y="2643360"/>
            <a:ext cx="491285" cy="262372"/>
          </a:xfrm>
          <a:prstGeom prst="rect">
            <a:avLst/>
          </a:prstGeom>
        </p:spPr>
        <p:txBody>
          <a:bodyPr vert="horz" wrap="square" lIns="0" tIns="20759" rIns="0" bIns="0" rtlCol="0">
            <a:spAutoFit/>
          </a:bodyPr>
          <a:lstStyle/>
          <a:p>
            <a:pPr marL="15377">
              <a:lnSpc>
                <a:spcPct val="100000"/>
              </a:lnSpc>
              <a:spcBef>
                <a:spcPts val="163"/>
              </a:spcBef>
            </a:pPr>
            <a:r>
              <a:rPr sz="1514" spc="-133">
                <a:solidFill>
                  <a:srgbClr val="FFFFFF"/>
                </a:solidFill>
                <a:latin typeface="Lucida Sans Unicode"/>
                <a:cs typeface="Lucida Sans Unicode"/>
              </a:rPr>
              <a:t>1,033</a:t>
            </a:r>
            <a:endParaRPr sz="1514">
              <a:latin typeface="Lucida Sans Unicode"/>
              <a:cs typeface="Lucida Sans Unicode"/>
            </a:endParaRPr>
          </a:p>
          <a:p>
            <a:pPr marL="20759">
              <a:lnSpc>
                <a:spcPct val="100000"/>
              </a:lnSpc>
              <a:spcBef>
                <a:spcPts val="642"/>
              </a:spcBef>
            </a:pPr>
            <a:r>
              <a:rPr sz="787" spc="-12">
                <a:solidFill>
                  <a:srgbClr val="FFFFFF"/>
                </a:solidFill>
                <a:latin typeface="Arial MT"/>
                <a:cs typeface="Arial MT"/>
              </a:rPr>
              <a:t>MEMBER</a:t>
            </a:r>
            <a:endParaRPr sz="787">
              <a:latin typeface="Arial MT"/>
              <a:cs typeface="Arial MT"/>
            </a:endParaRPr>
          </a:p>
        </p:txBody>
      </p:sp>
      <p:sp>
        <p:nvSpPr>
          <p:cNvPr id="7" name="object 7"/>
          <p:cNvSpPr txBox="1"/>
          <p:nvPr/>
        </p:nvSpPr>
        <p:spPr>
          <a:xfrm>
            <a:off x="5289172" y="2643360"/>
            <a:ext cx="425165" cy="262372"/>
          </a:xfrm>
          <a:prstGeom prst="rect">
            <a:avLst/>
          </a:prstGeom>
        </p:spPr>
        <p:txBody>
          <a:bodyPr vert="horz" wrap="square" lIns="0" tIns="20759" rIns="0" bIns="0" rtlCol="0">
            <a:spAutoFit/>
          </a:bodyPr>
          <a:lstStyle/>
          <a:p>
            <a:pPr algn="ctr">
              <a:lnSpc>
                <a:spcPct val="100000"/>
              </a:lnSpc>
              <a:spcBef>
                <a:spcPts val="163"/>
              </a:spcBef>
            </a:pPr>
            <a:r>
              <a:rPr sz="1514" spc="-61">
                <a:solidFill>
                  <a:srgbClr val="FFFFFF"/>
                </a:solidFill>
                <a:latin typeface="Lucida Sans Unicode"/>
                <a:cs typeface="Lucida Sans Unicode"/>
              </a:rPr>
              <a:t>0</a:t>
            </a:r>
            <a:endParaRPr sz="1514">
              <a:latin typeface="Lucida Sans Unicode"/>
              <a:cs typeface="Lucida Sans Unicode"/>
            </a:endParaRPr>
          </a:p>
          <a:p>
            <a:pPr algn="ctr">
              <a:lnSpc>
                <a:spcPct val="100000"/>
              </a:lnSpc>
              <a:spcBef>
                <a:spcPts val="642"/>
              </a:spcBef>
            </a:pPr>
            <a:r>
              <a:rPr sz="787" spc="-12">
                <a:solidFill>
                  <a:srgbClr val="FFFFFF"/>
                </a:solidFill>
                <a:latin typeface="Arial MT"/>
                <a:cs typeface="Arial MT"/>
              </a:rPr>
              <a:t>CASUAL</a:t>
            </a:r>
            <a:endParaRPr sz="787">
              <a:latin typeface="Arial MT"/>
              <a:cs typeface="Arial MT"/>
            </a:endParaRPr>
          </a:p>
        </p:txBody>
      </p:sp>
      <p:sp>
        <p:nvSpPr>
          <p:cNvPr id="8" name="object 8"/>
          <p:cNvSpPr txBox="1"/>
          <p:nvPr/>
        </p:nvSpPr>
        <p:spPr>
          <a:xfrm>
            <a:off x="6479601" y="2643360"/>
            <a:ext cx="389030" cy="262372"/>
          </a:xfrm>
          <a:prstGeom prst="rect">
            <a:avLst/>
          </a:prstGeom>
        </p:spPr>
        <p:txBody>
          <a:bodyPr vert="horz" wrap="square" lIns="0" tIns="20759" rIns="0" bIns="0" rtlCol="0">
            <a:spAutoFit/>
          </a:bodyPr>
          <a:lstStyle/>
          <a:p>
            <a:pPr marL="15377">
              <a:lnSpc>
                <a:spcPct val="100000"/>
              </a:lnSpc>
              <a:spcBef>
                <a:spcPts val="163"/>
              </a:spcBef>
            </a:pPr>
            <a:r>
              <a:rPr sz="1514" spc="-30">
                <a:solidFill>
                  <a:srgbClr val="FFFFFF"/>
                </a:solidFill>
                <a:latin typeface="Lucida Sans Unicode"/>
                <a:cs typeface="Lucida Sans Unicode"/>
              </a:rPr>
              <a:t>748</a:t>
            </a:r>
            <a:endParaRPr sz="1514">
              <a:latin typeface="Lucida Sans Unicode"/>
              <a:cs typeface="Lucida Sans Unicode"/>
            </a:endParaRPr>
          </a:p>
          <a:p>
            <a:pPr marL="21528">
              <a:lnSpc>
                <a:spcPct val="100000"/>
              </a:lnSpc>
              <a:spcBef>
                <a:spcPts val="642"/>
              </a:spcBef>
            </a:pPr>
            <a:r>
              <a:rPr sz="787" spc="-12">
                <a:solidFill>
                  <a:srgbClr val="FFFFFF"/>
                </a:solidFill>
                <a:latin typeface="Arial MT"/>
                <a:cs typeface="Arial MT"/>
              </a:rPr>
              <a:t>ACTIVE</a:t>
            </a:r>
            <a:endParaRPr sz="787">
              <a:latin typeface="Arial MT"/>
              <a:cs typeface="Arial MT"/>
            </a:endParaRPr>
          </a:p>
        </p:txBody>
      </p:sp>
      <p:sp>
        <p:nvSpPr>
          <p:cNvPr id="9" name="object 9"/>
          <p:cNvSpPr txBox="1"/>
          <p:nvPr/>
        </p:nvSpPr>
        <p:spPr>
          <a:xfrm>
            <a:off x="7343332" y="2643360"/>
            <a:ext cx="746538" cy="262372"/>
          </a:xfrm>
          <a:prstGeom prst="rect">
            <a:avLst/>
          </a:prstGeom>
        </p:spPr>
        <p:txBody>
          <a:bodyPr vert="horz" wrap="square" lIns="0" tIns="20759" rIns="0" bIns="0" rtlCol="0">
            <a:spAutoFit/>
          </a:bodyPr>
          <a:lstStyle/>
          <a:p>
            <a:pPr algn="ctr">
              <a:lnSpc>
                <a:spcPct val="100000"/>
              </a:lnSpc>
              <a:spcBef>
                <a:spcPts val="163"/>
              </a:spcBef>
            </a:pPr>
            <a:r>
              <a:rPr sz="1514" spc="-30">
                <a:solidFill>
                  <a:srgbClr val="FFFFFF"/>
                </a:solidFill>
                <a:latin typeface="Lucida Sans Unicode"/>
                <a:cs typeface="Lucida Sans Unicode"/>
              </a:rPr>
              <a:t>630</a:t>
            </a:r>
            <a:endParaRPr sz="1514">
              <a:latin typeface="Lucida Sans Unicode"/>
              <a:cs typeface="Lucida Sans Unicode"/>
            </a:endParaRPr>
          </a:p>
          <a:p>
            <a:pPr algn="ctr">
              <a:lnSpc>
                <a:spcPct val="100000"/>
              </a:lnSpc>
              <a:spcBef>
                <a:spcPts val="642"/>
              </a:spcBef>
            </a:pPr>
            <a:r>
              <a:rPr sz="787" spc="-24">
                <a:solidFill>
                  <a:srgbClr val="FFFFFF"/>
                </a:solidFill>
                <a:latin typeface="Arial MT"/>
                <a:cs typeface="Arial MT"/>
              </a:rPr>
              <a:t>FAIRLY</a:t>
            </a:r>
            <a:r>
              <a:rPr sz="787" spc="6">
                <a:solidFill>
                  <a:srgbClr val="FFFFFF"/>
                </a:solidFill>
                <a:latin typeface="Arial MT"/>
                <a:cs typeface="Arial MT"/>
              </a:rPr>
              <a:t> </a:t>
            </a:r>
            <a:r>
              <a:rPr sz="787" spc="-12">
                <a:solidFill>
                  <a:srgbClr val="FFFFFF"/>
                </a:solidFill>
                <a:latin typeface="Arial MT"/>
                <a:cs typeface="Arial MT"/>
              </a:rPr>
              <a:t>ACTIVE</a:t>
            </a:r>
            <a:endParaRPr sz="787">
              <a:latin typeface="Arial MT"/>
              <a:cs typeface="Arial MT"/>
            </a:endParaRPr>
          </a:p>
        </p:txBody>
      </p:sp>
      <p:sp>
        <p:nvSpPr>
          <p:cNvPr id="10" name="object 10"/>
          <p:cNvSpPr txBox="1"/>
          <p:nvPr/>
        </p:nvSpPr>
        <p:spPr>
          <a:xfrm>
            <a:off x="8650490" y="2643360"/>
            <a:ext cx="469758" cy="262372"/>
          </a:xfrm>
          <a:prstGeom prst="rect">
            <a:avLst/>
          </a:prstGeom>
        </p:spPr>
        <p:txBody>
          <a:bodyPr vert="horz" wrap="square" lIns="0" tIns="20759" rIns="0" bIns="0" rtlCol="0">
            <a:spAutoFit/>
          </a:bodyPr>
          <a:lstStyle/>
          <a:p>
            <a:pPr marL="15377">
              <a:lnSpc>
                <a:spcPct val="100000"/>
              </a:lnSpc>
              <a:spcBef>
                <a:spcPts val="163"/>
              </a:spcBef>
            </a:pPr>
            <a:r>
              <a:rPr sz="1514" spc="-85">
                <a:solidFill>
                  <a:srgbClr val="FFFFFF"/>
                </a:solidFill>
                <a:latin typeface="Lucida Sans Unicode"/>
                <a:cs typeface="Lucida Sans Unicode"/>
              </a:rPr>
              <a:t>£107</a:t>
            </a:r>
            <a:endParaRPr sz="1514">
              <a:latin typeface="Lucida Sans Unicode"/>
              <a:cs typeface="Lucida Sans Unicode"/>
            </a:endParaRPr>
          </a:p>
          <a:p>
            <a:pPr marL="63815">
              <a:lnSpc>
                <a:spcPct val="100000"/>
              </a:lnSpc>
              <a:spcBef>
                <a:spcPts val="642"/>
              </a:spcBef>
            </a:pPr>
            <a:r>
              <a:rPr sz="787" spc="-12">
                <a:solidFill>
                  <a:srgbClr val="FFFFFF"/>
                </a:solidFill>
                <a:latin typeface="Arial MT"/>
                <a:cs typeface="Arial MT"/>
              </a:rPr>
              <a:t>ACTIVE</a:t>
            </a:r>
            <a:endParaRPr sz="787">
              <a:latin typeface="Arial MT"/>
              <a:cs typeface="Arial MT"/>
            </a:endParaRPr>
          </a:p>
        </p:txBody>
      </p:sp>
      <p:sp>
        <p:nvSpPr>
          <p:cNvPr id="11" name="object 11"/>
          <p:cNvSpPr txBox="1"/>
          <p:nvPr/>
        </p:nvSpPr>
        <p:spPr>
          <a:xfrm>
            <a:off x="9556503" y="2643360"/>
            <a:ext cx="746538" cy="262372"/>
          </a:xfrm>
          <a:prstGeom prst="rect">
            <a:avLst/>
          </a:prstGeom>
        </p:spPr>
        <p:txBody>
          <a:bodyPr vert="horz" wrap="square" lIns="0" tIns="20759" rIns="0" bIns="0" rtlCol="0">
            <a:spAutoFit/>
          </a:bodyPr>
          <a:lstStyle/>
          <a:p>
            <a:pPr algn="ctr">
              <a:lnSpc>
                <a:spcPct val="100000"/>
              </a:lnSpc>
              <a:spcBef>
                <a:spcPts val="163"/>
              </a:spcBef>
            </a:pPr>
            <a:r>
              <a:rPr sz="1514" spc="-30">
                <a:solidFill>
                  <a:srgbClr val="FFFFFF"/>
                </a:solidFill>
                <a:latin typeface="Lucida Sans Unicode"/>
                <a:cs typeface="Lucida Sans Unicode"/>
              </a:rPr>
              <a:t>£98</a:t>
            </a:r>
            <a:endParaRPr sz="1514">
              <a:latin typeface="Lucida Sans Unicode"/>
              <a:cs typeface="Lucida Sans Unicode"/>
            </a:endParaRPr>
          </a:p>
          <a:p>
            <a:pPr algn="ctr">
              <a:lnSpc>
                <a:spcPct val="100000"/>
              </a:lnSpc>
              <a:spcBef>
                <a:spcPts val="642"/>
              </a:spcBef>
            </a:pPr>
            <a:r>
              <a:rPr sz="787" spc="-24">
                <a:solidFill>
                  <a:srgbClr val="FFFFFF"/>
                </a:solidFill>
                <a:latin typeface="Arial MT"/>
                <a:cs typeface="Arial MT"/>
              </a:rPr>
              <a:t>FAIRLY</a:t>
            </a:r>
            <a:r>
              <a:rPr sz="787" spc="6">
                <a:solidFill>
                  <a:srgbClr val="FFFFFF"/>
                </a:solidFill>
                <a:latin typeface="Arial MT"/>
                <a:cs typeface="Arial MT"/>
              </a:rPr>
              <a:t> </a:t>
            </a:r>
            <a:r>
              <a:rPr sz="787" spc="-12">
                <a:solidFill>
                  <a:srgbClr val="FFFFFF"/>
                </a:solidFill>
                <a:latin typeface="Arial MT"/>
                <a:cs typeface="Arial MT"/>
              </a:rPr>
              <a:t>ACTIVE</a:t>
            </a:r>
            <a:endParaRPr sz="787">
              <a:latin typeface="Arial MT"/>
              <a:cs typeface="Arial MT"/>
            </a:endParaRPr>
          </a:p>
        </p:txBody>
      </p:sp>
      <p:sp>
        <p:nvSpPr>
          <p:cNvPr id="12" name="object 12"/>
          <p:cNvSpPr txBox="1">
            <a:spLocks noGrp="1"/>
          </p:cNvSpPr>
          <p:nvPr>
            <p:ph type="body" idx="1"/>
          </p:nvPr>
        </p:nvSpPr>
        <p:spPr>
          <a:xfrm>
            <a:off x="1725835" y="3559279"/>
            <a:ext cx="9991102" cy="1357356"/>
          </a:xfrm>
          <a:prstGeom prst="rect">
            <a:avLst/>
          </a:prstGeom>
        </p:spPr>
        <p:txBody>
          <a:bodyPr vert="horz" wrap="square" lIns="0" tIns="40748" rIns="0" bIns="0" rtlCol="0">
            <a:spAutoFit/>
          </a:bodyPr>
          <a:lstStyle/>
          <a:p>
            <a:pPr marL="809607" marR="6151">
              <a:lnSpc>
                <a:spcPts val="1187"/>
              </a:lnSpc>
              <a:spcBef>
                <a:spcPts val="321"/>
              </a:spcBef>
            </a:pPr>
            <a:r>
              <a:rPr spc="-48"/>
              <a:t>In</a:t>
            </a:r>
            <a:r>
              <a:rPr spc="-36"/>
              <a:t> </a:t>
            </a:r>
            <a:r>
              <a:rPr spc="-30"/>
              <a:t>addition</a:t>
            </a:r>
            <a:r>
              <a:rPr spc="-36"/>
              <a:t> </a:t>
            </a:r>
            <a:r>
              <a:rPr spc="-12"/>
              <a:t>to</a:t>
            </a:r>
            <a:r>
              <a:rPr spc="-30"/>
              <a:t> </a:t>
            </a:r>
            <a:r>
              <a:rPr spc="-36"/>
              <a:t>the </a:t>
            </a:r>
            <a:r>
              <a:rPr spc="-42"/>
              <a:t>activity</a:t>
            </a:r>
            <a:r>
              <a:rPr spc="-30"/>
              <a:t> </a:t>
            </a:r>
            <a:r>
              <a:rPr spc="-54"/>
              <a:t>level</a:t>
            </a:r>
            <a:r>
              <a:rPr spc="-36"/>
              <a:t> </a:t>
            </a:r>
            <a:r>
              <a:rPr spc="-30"/>
              <a:t>classi</a:t>
            </a:r>
            <a:r>
              <a:rPr spc="12"/>
              <a:t> </a:t>
            </a:r>
            <a:r>
              <a:rPr spc="-36"/>
              <a:t>cation </a:t>
            </a:r>
            <a:r>
              <a:rPr spc="-73"/>
              <a:t>based</a:t>
            </a:r>
            <a:r>
              <a:rPr spc="-30"/>
              <a:t> </a:t>
            </a:r>
            <a:r>
              <a:rPr spc="-48"/>
              <a:t>on</a:t>
            </a:r>
            <a:r>
              <a:rPr spc="-36"/>
              <a:t> the</a:t>
            </a:r>
            <a:r>
              <a:rPr spc="-30"/>
              <a:t> </a:t>
            </a:r>
            <a:r>
              <a:rPr spc="-42"/>
              <a:t>activity</a:t>
            </a:r>
            <a:r>
              <a:rPr spc="-36"/>
              <a:t> </a:t>
            </a:r>
            <a:r>
              <a:rPr spc="-30"/>
              <a:t>duration </a:t>
            </a:r>
            <a:r>
              <a:rPr spc="-24"/>
              <a:t>within</a:t>
            </a:r>
            <a:r>
              <a:rPr spc="-36"/>
              <a:t> the</a:t>
            </a:r>
            <a:r>
              <a:rPr spc="-30"/>
              <a:t> </a:t>
            </a:r>
            <a:r>
              <a:rPr spc="-36"/>
              <a:t>month, </a:t>
            </a:r>
            <a:r>
              <a:rPr spc="-85"/>
              <a:t>each</a:t>
            </a:r>
            <a:r>
              <a:rPr spc="-30"/>
              <a:t> </a:t>
            </a:r>
            <a:r>
              <a:rPr spc="-48"/>
              <a:t>member</a:t>
            </a:r>
            <a:r>
              <a:rPr spc="-36"/>
              <a:t> </a:t>
            </a:r>
            <a:r>
              <a:rPr spc="-61"/>
              <a:t>is</a:t>
            </a:r>
            <a:r>
              <a:rPr spc="-30"/>
              <a:t> </a:t>
            </a:r>
            <a:r>
              <a:rPr spc="-73"/>
              <a:t>assigned</a:t>
            </a:r>
            <a:r>
              <a:rPr spc="-36"/>
              <a:t> </a:t>
            </a:r>
            <a:r>
              <a:rPr spc="-12"/>
              <a:t>to</a:t>
            </a:r>
            <a:r>
              <a:rPr spc="-30"/>
              <a:t> </a:t>
            </a:r>
            <a:r>
              <a:rPr spc="-61"/>
              <a:t>a </a:t>
            </a:r>
            <a:r>
              <a:rPr spc="-54"/>
              <a:t>demographic</a:t>
            </a:r>
            <a:r>
              <a:rPr spc="-24"/>
              <a:t> </a:t>
            </a:r>
            <a:r>
              <a:rPr spc="-61"/>
              <a:t>segment</a:t>
            </a:r>
            <a:r>
              <a:rPr spc="-18"/>
              <a:t> </a:t>
            </a:r>
            <a:r>
              <a:rPr spc="-73"/>
              <a:t>based</a:t>
            </a:r>
            <a:r>
              <a:rPr spc="-18"/>
              <a:t> </a:t>
            </a:r>
            <a:r>
              <a:rPr spc="-48"/>
              <a:t>on</a:t>
            </a:r>
            <a:r>
              <a:rPr spc="-18"/>
              <a:t> </a:t>
            </a:r>
            <a:r>
              <a:rPr spc="-12"/>
              <a:t>their</a:t>
            </a:r>
            <a:r>
              <a:rPr spc="-24"/>
              <a:t> </a:t>
            </a:r>
            <a:r>
              <a:rPr spc="-97"/>
              <a:t>age</a:t>
            </a:r>
            <a:r>
              <a:rPr spc="-18"/>
              <a:t> </a:t>
            </a:r>
            <a:r>
              <a:rPr spc="-61"/>
              <a:t>and</a:t>
            </a:r>
            <a:r>
              <a:rPr spc="-18"/>
              <a:t> </a:t>
            </a:r>
            <a:r>
              <a:rPr spc="-61"/>
              <a:t>gender.</a:t>
            </a:r>
            <a:r>
              <a:rPr spc="-18"/>
              <a:t> </a:t>
            </a:r>
            <a:r>
              <a:rPr spc="-97"/>
              <a:t>These</a:t>
            </a:r>
            <a:r>
              <a:rPr spc="-18"/>
              <a:t> </a:t>
            </a:r>
            <a:r>
              <a:rPr spc="-42"/>
              <a:t>indicators</a:t>
            </a:r>
            <a:r>
              <a:rPr spc="-24"/>
              <a:t> </a:t>
            </a:r>
            <a:r>
              <a:rPr spc="-48"/>
              <a:t>(activity</a:t>
            </a:r>
            <a:r>
              <a:rPr spc="-18"/>
              <a:t> </a:t>
            </a:r>
            <a:r>
              <a:rPr spc="-54"/>
              <a:t>level</a:t>
            </a:r>
            <a:r>
              <a:rPr spc="-18"/>
              <a:t> </a:t>
            </a:r>
            <a:r>
              <a:rPr spc="-61"/>
              <a:t>and</a:t>
            </a:r>
            <a:r>
              <a:rPr spc="-18"/>
              <a:t> </a:t>
            </a:r>
            <a:r>
              <a:rPr spc="-54"/>
              <a:t>demographic</a:t>
            </a:r>
            <a:r>
              <a:rPr spc="-18"/>
              <a:t> </a:t>
            </a:r>
            <a:r>
              <a:rPr spc="-61"/>
              <a:t>segmentation)</a:t>
            </a:r>
            <a:r>
              <a:rPr spc="-24"/>
              <a:t> </a:t>
            </a:r>
            <a:r>
              <a:rPr spc="-48"/>
              <a:t>combined</a:t>
            </a:r>
            <a:r>
              <a:rPr spc="-18"/>
              <a:t> </a:t>
            </a:r>
            <a:r>
              <a:rPr spc="-30"/>
              <a:t>are </a:t>
            </a:r>
            <a:r>
              <a:rPr spc="-67"/>
              <a:t>used</a:t>
            </a:r>
            <a:r>
              <a:rPr spc="-36"/>
              <a:t> </a:t>
            </a:r>
            <a:r>
              <a:rPr spc="-12"/>
              <a:t>to</a:t>
            </a:r>
            <a:r>
              <a:rPr spc="-36"/>
              <a:t> </a:t>
            </a:r>
            <a:r>
              <a:rPr spc="-42"/>
              <a:t>determine</a:t>
            </a:r>
            <a:r>
              <a:rPr spc="-36"/>
              <a:t> the</a:t>
            </a:r>
            <a:r>
              <a:rPr spc="-30"/>
              <a:t> </a:t>
            </a:r>
            <a:r>
              <a:rPr spc="-36"/>
              <a:t>risk reduction </a:t>
            </a:r>
            <a:r>
              <a:rPr spc="-48"/>
              <a:t>rates</a:t>
            </a:r>
            <a:r>
              <a:rPr spc="-36"/>
              <a:t> </a:t>
            </a:r>
            <a:r>
              <a:t>for</a:t>
            </a:r>
            <a:r>
              <a:rPr spc="-30"/>
              <a:t> </a:t>
            </a:r>
            <a:r>
              <a:rPr spc="-42"/>
              <a:t>health</a:t>
            </a:r>
            <a:r>
              <a:rPr spc="-36"/>
              <a:t> </a:t>
            </a:r>
            <a:r>
              <a:rPr spc="-54"/>
              <a:t>outcomes</a:t>
            </a:r>
            <a:r>
              <a:rPr spc="-36"/>
              <a:t> </a:t>
            </a:r>
            <a:r>
              <a:rPr spc="-61"/>
              <a:t>and</a:t>
            </a:r>
            <a:r>
              <a:rPr spc="-36"/>
              <a:t> </a:t>
            </a:r>
            <a:r>
              <a:rPr spc="-42"/>
              <a:t>impact</a:t>
            </a:r>
            <a:r>
              <a:rPr spc="-30"/>
              <a:t> </a:t>
            </a:r>
            <a:r>
              <a:rPr spc="-36"/>
              <a:t>the </a:t>
            </a:r>
            <a:r>
              <a:rPr spc="-67"/>
              <a:t>social</a:t>
            </a:r>
            <a:r>
              <a:rPr spc="-36"/>
              <a:t> </a:t>
            </a:r>
            <a:r>
              <a:rPr spc="-67"/>
              <a:t>value</a:t>
            </a:r>
            <a:r>
              <a:rPr spc="-36"/>
              <a:t> </a:t>
            </a:r>
            <a:r>
              <a:rPr spc="-12"/>
              <a:t>generated.</a:t>
            </a:r>
          </a:p>
          <a:p>
            <a:pPr marL="15377">
              <a:lnSpc>
                <a:spcPct val="100000"/>
              </a:lnSpc>
              <a:spcBef>
                <a:spcPts val="1096"/>
              </a:spcBef>
            </a:pPr>
            <a:r>
              <a:rPr sz="1211" spc="-103">
                <a:solidFill>
                  <a:srgbClr val="1B2D40"/>
                </a:solidFill>
                <a:latin typeface="Lucida Sans Unicode"/>
                <a:cs typeface="Lucida Sans Unicode"/>
              </a:rPr>
              <a:t>Social</a:t>
            </a:r>
            <a:r>
              <a:rPr sz="1211" spc="-79">
                <a:solidFill>
                  <a:srgbClr val="1B2D40"/>
                </a:solidFill>
                <a:latin typeface="Lucida Sans Unicode"/>
                <a:cs typeface="Lucida Sans Unicode"/>
              </a:rPr>
              <a:t> </a:t>
            </a:r>
            <a:r>
              <a:rPr sz="1211" spc="-109">
                <a:solidFill>
                  <a:srgbClr val="1B2D40"/>
                </a:solidFill>
                <a:latin typeface="Lucida Sans Unicode"/>
                <a:cs typeface="Lucida Sans Unicode"/>
              </a:rPr>
              <a:t>Value</a:t>
            </a:r>
            <a:r>
              <a:rPr sz="1211" spc="-73">
                <a:solidFill>
                  <a:srgbClr val="1B2D40"/>
                </a:solidFill>
                <a:latin typeface="Lucida Sans Unicode"/>
                <a:cs typeface="Lucida Sans Unicode"/>
              </a:rPr>
              <a:t> </a:t>
            </a:r>
            <a:r>
              <a:rPr sz="1211" spc="-91">
                <a:solidFill>
                  <a:srgbClr val="1B2D40"/>
                </a:solidFill>
                <a:latin typeface="Lucida Sans Unicode"/>
                <a:cs typeface="Lucida Sans Unicode"/>
              </a:rPr>
              <a:t>Participants:</a:t>
            </a:r>
            <a:r>
              <a:rPr sz="1211" spc="-73">
                <a:solidFill>
                  <a:srgbClr val="1B2D40"/>
                </a:solidFill>
                <a:latin typeface="Lucida Sans Unicode"/>
                <a:cs typeface="Lucida Sans Unicode"/>
              </a:rPr>
              <a:t> </a:t>
            </a:r>
            <a:r>
              <a:rPr sz="1211" spc="-67">
                <a:solidFill>
                  <a:srgbClr val="1B2D40"/>
                </a:solidFill>
              </a:rPr>
              <a:t>Total</a:t>
            </a:r>
            <a:r>
              <a:rPr sz="1211" spc="-30">
                <a:solidFill>
                  <a:srgbClr val="1B2D40"/>
                </a:solidFill>
              </a:rPr>
              <a:t> </a:t>
            </a:r>
            <a:r>
              <a:rPr sz="1211" spc="-48">
                <a:solidFill>
                  <a:srgbClr val="1B2D40"/>
                </a:solidFill>
              </a:rPr>
              <a:t>number</a:t>
            </a:r>
            <a:r>
              <a:rPr sz="1211" spc="-24">
                <a:solidFill>
                  <a:srgbClr val="1B2D40"/>
                </a:solidFill>
              </a:rPr>
              <a:t> of </a:t>
            </a:r>
            <a:r>
              <a:rPr sz="1211" spc="-48">
                <a:solidFill>
                  <a:srgbClr val="1B2D40"/>
                </a:solidFill>
              </a:rPr>
              <a:t>unique</a:t>
            </a:r>
            <a:r>
              <a:rPr sz="1211" spc="-24">
                <a:solidFill>
                  <a:srgbClr val="1B2D40"/>
                </a:solidFill>
              </a:rPr>
              <a:t> </a:t>
            </a:r>
            <a:r>
              <a:rPr sz="1211" spc="-48">
                <a:solidFill>
                  <a:srgbClr val="1B2D40"/>
                </a:solidFill>
              </a:rPr>
              <a:t>individuals</a:t>
            </a:r>
            <a:r>
              <a:rPr sz="1211" spc="-30">
                <a:solidFill>
                  <a:srgbClr val="1B2D40"/>
                </a:solidFill>
              </a:rPr>
              <a:t> </a:t>
            </a:r>
            <a:r>
              <a:rPr sz="1211" spc="-24">
                <a:solidFill>
                  <a:srgbClr val="1B2D40"/>
                </a:solidFill>
              </a:rPr>
              <a:t>that </a:t>
            </a:r>
            <a:r>
              <a:rPr sz="1211" spc="-61">
                <a:solidFill>
                  <a:srgbClr val="1B2D40"/>
                </a:solidFill>
              </a:rPr>
              <a:t>generated</a:t>
            </a:r>
            <a:r>
              <a:rPr sz="1211" spc="-24">
                <a:solidFill>
                  <a:srgbClr val="1B2D40"/>
                </a:solidFill>
              </a:rPr>
              <a:t> </a:t>
            </a:r>
            <a:r>
              <a:rPr sz="1211" spc="-67">
                <a:solidFill>
                  <a:srgbClr val="1B2D40"/>
                </a:solidFill>
              </a:rPr>
              <a:t>social</a:t>
            </a:r>
            <a:r>
              <a:rPr sz="1211" spc="-24">
                <a:solidFill>
                  <a:srgbClr val="1B2D40"/>
                </a:solidFill>
              </a:rPr>
              <a:t> </a:t>
            </a:r>
            <a:r>
              <a:rPr sz="1211" spc="-67">
                <a:solidFill>
                  <a:srgbClr val="1B2D40"/>
                </a:solidFill>
              </a:rPr>
              <a:t>value</a:t>
            </a:r>
            <a:r>
              <a:rPr sz="1211" spc="-30">
                <a:solidFill>
                  <a:srgbClr val="1B2D40"/>
                </a:solidFill>
              </a:rPr>
              <a:t> </a:t>
            </a:r>
            <a:r>
              <a:rPr sz="1211" spc="-24">
                <a:solidFill>
                  <a:srgbClr val="1B2D40"/>
                </a:solidFill>
              </a:rPr>
              <a:t>within </a:t>
            </a:r>
            <a:r>
              <a:rPr sz="1211" spc="-36">
                <a:solidFill>
                  <a:srgbClr val="1B2D40"/>
                </a:solidFill>
              </a:rPr>
              <a:t>the</a:t>
            </a:r>
            <a:r>
              <a:rPr sz="1211" spc="-24">
                <a:solidFill>
                  <a:srgbClr val="1B2D40"/>
                </a:solidFill>
              </a:rPr>
              <a:t> </a:t>
            </a:r>
            <a:r>
              <a:rPr sz="1211" spc="-67">
                <a:solidFill>
                  <a:srgbClr val="1B2D40"/>
                </a:solidFill>
              </a:rPr>
              <a:t>selected</a:t>
            </a:r>
            <a:r>
              <a:rPr sz="1211" spc="-24">
                <a:solidFill>
                  <a:srgbClr val="1B2D40"/>
                </a:solidFill>
              </a:rPr>
              <a:t> </a:t>
            </a:r>
            <a:r>
              <a:rPr sz="1211" spc="-36">
                <a:solidFill>
                  <a:srgbClr val="1B2D40"/>
                </a:solidFill>
              </a:rPr>
              <a:t>time</a:t>
            </a:r>
            <a:r>
              <a:rPr sz="1211" spc="-24">
                <a:solidFill>
                  <a:srgbClr val="1B2D40"/>
                </a:solidFill>
              </a:rPr>
              <a:t> </a:t>
            </a:r>
            <a:r>
              <a:rPr sz="1211" spc="-12">
                <a:solidFill>
                  <a:srgbClr val="1B2D40"/>
                </a:solidFill>
              </a:rPr>
              <a:t>period.</a:t>
            </a:r>
            <a:endParaRPr sz="1211">
              <a:latin typeface="Lucida Sans Unicode"/>
              <a:cs typeface="Lucida Sans Unicode"/>
            </a:endParaRPr>
          </a:p>
          <a:p>
            <a:pPr>
              <a:lnSpc>
                <a:spcPct val="100000"/>
              </a:lnSpc>
              <a:spcBef>
                <a:spcPts val="277"/>
              </a:spcBef>
            </a:pPr>
            <a:endParaRPr sz="1029"/>
          </a:p>
          <a:p>
            <a:pPr marL="15377" marR="35366">
              <a:lnSpc>
                <a:spcPct val="100000"/>
              </a:lnSpc>
            </a:pPr>
            <a:r>
              <a:rPr sz="1211" spc="-97">
                <a:solidFill>
                  <a:srgbClr val="1B2D40"/>
                </a:solidFill>
                <a:latin typeface="Lucida Sans Unicode"/>
                <a:cs typeface="Lucida Sans Unicode"/>
              </a:rPr>
              <a:t>Person</a:t>
            </a:r>
            <a:r>
              <a:rPr sz="1211" spc="-85">
                <a:solidFill>
                  <a:srgbClr val="1B2D40"/>
                </a:solidFill>
                <a:latin typeface="Lucida Sans Unicode"/>
                <a:cs typeface="Lucida Sans Unicode"/>
              </a:rPr>
              <a:t> </a:t>
            </a:r>
            <a:r>
              <a:rPr sz="1211" spc="-127">
                <a:solidFill>
                  <a:srgbClr val="1B2D40"/>
                </a:solidFill>
                <a:latin typeface="Lucida Sans Unicode"/>
                <a:cs typeface="Lucida Sans Unicode"/>
              </a:rPr>
              <a:t>Type</a:t>
            </a:r>
            <a:r>
              <a:rPr sz="1211" spc="-79">
                <a:solidFill>
                  <a:srgbClr val="1B2D40"/>
                </a:solidFill>
                <a:latin typeface="Lucida Sans Unicode"/>
                <a:cs typeface="Lucida Sans Unicode"/>
              </a:rPr>
              <a:t> </a:t>
            </a:r>
            <a:r>
              <a:rPr sz="1211" spc="-103">
                <a:solidFill>
                  <a:srgbClr val="1B2D40"/>
                </a:solidFill>
                <a:latin typeface="Lucida Sans Unicode"/>
                <a:cs typeface="Lucida Sans Unicode"/>
              </a:rPr>
              <a:t>Breakdown:</a:t>
            </a:r>
            <a:r>
              <a:rPr sz="1211" spc="-79">
                <a:solidFill>
                  <a:srgbClr val="1B2D40"/>
                </a:solidFill>
                <a:latin typeface="Lucida Sans Unicode"/>
                <a:cs typeface="Lucida Sans Unicode"/>
              </a:rPr>
              <a:t> </a:t>
            </a:r>
            <a:r>
              <a:rPr sz="1211" spc="-103">
                <a:solidFill>
                  <a:srgbClr val="1B2D40"/>
                </a:solidFill>
              </a:rPr>
              <a:t>The</a:t>
            </a:r>
            <a:r>
              <a:rPr sz="1211" spc="-30">
                <a:solidFill>
                  <a:srgbClr val="1B2D40"/>
                </a:solidFill>
              </a:rPr>
              <a:t> </a:t>
            </a:r>
            <a:r>
              <a:rPr sz="1211" spc="-61">
                <a:solidFill>
                  <a:srgbClr val="1B2D40"/>
                </a:solidFill>
              </a:rPr>
              <a:t>breakdown</a:t>
            </a:r>
            <a:r>
              <a:rPr sz="1211" spc="-30">
                <a:solidFill>
                  <a:srgbClr val="1B2D40"/>
                </a:solidFill>
              </a:rPr>
              <a:t> </a:t>
            </a:r>
            <a:r>
              <a:rPr sz="1211" spc="-24">
                <a:solidFill>
                  <a:srgbClr val="1B2D40"/>
                </a:solidFill>
              </a:rPr>
              <a:t>of</a:t>
            </a:r>
            <a:r>
              <a:rPr sz="1211" spc="-30">
                <a:solidFill>
                  <a:srgbClr val="1B2D40"/>
                </a:solidFill>
              </a:rPr>
              <a:t> </a:t>
            </a:r>
            <a:r>
              <a:rPr sz="1211" spc="-67">
                <a:solidFill>
                  <a:srgbClr val="1B2D40"/>
                </a:solidFill>
              </a:rPr>
              <a:t>social</a:t>
            </a:r>
            <a:r>
              <a:rPr sz="1211" spc="-30">
                <a:solidFill>
                  <a:srgbClr val="1B2D40"/>
                </a:solidFill>
              </a:rPr>
              <a:t> </a:t>
            </a:r>
            <a:r>
              <a:rPr sz="1211" spc="-67">
                <a:solidFill>
                  <a:srgbClr val="1B2D40"/>
                </a:solidFill>
              </a:rPr>
              <a:t>value</a:t>
            </a:r>
            <a:r>
              <a:rPr sz="1211" spc="-30">
                <a:solidFill>
                  <a:srgbClr val="1B2D40"/>
                </a:solidFill>
              </a:rPr>
              <a:t> </a:t>
            </a:r>
            <a:r>
              <a:rPr sz="1211" spc="-42">
                <a:solidFill>
                  <a:srgbClr val="1B2D40"/>
                </a:solidFill>
              </a:rPr>
              <a:t>participants</a:t>
            </a:r>
            <a:r>
              <a:rPr sz="1211" spc="-30">
                <a:solidFill>
                  <a:srgbClr val="1B2D40"/>
                </a:solidFill>
              </a:rPr>
              <a:t> </a:t>
            </a:r>
            <a:r>
              <a:rPr sz="1211" spc="-24">
                <a:solidFill>
                  <a:srgbClr val="1B2D40"/>
                </a:solidFill>
              </a:rPr>
              <a:t>into</a:t>
            </a:r>
            <a:r>
              <a:rPr sz="1211" spc="-30">
                <a:solidFill>
                  <a:srgbClr val="1B2D40"/>
                </a:solidFill>
              </a:rPr>
              <a:t> </a:t>
            </a:r>
            <a:r>
              <a:rPr sz="1211" spc="-67">
                <a:solidFill>
                  <a:srgbClr val="1B2D40"/>
                </a:solidFill>
              </a:rPr>
              <a:t>members</a:t>
            </a:r>
            <a:r>
              <a:rPr sz="1211" spc="-30">
                <a:solidFill>
                  <a:srgbClr val="1B2D40"/>
                </a:solidFill>
              </a:rPr>
              <a:t> </a:t>
            </a:r>
            <a:r>
              <a:rPr sz="1211" spc="-61">
                <a:solidFill>
                  <a:srgbClr val="1B2D40"/>
                </a:solidFill>
              </a:rPr>
              <a:t>and</a:t>
            </a:r>
            <a:r>
              <a:rPr sz="1211" spc="-30">
                <a:solidFill>
                  <a:srgbClr val="1B2D40"/>
                </a:solidFill>
              </a:rPr>
              <a:t> </a:t>
            </a:r>
            <a:r>
              <a:rPr sz="1211" spc="-85">
                <a:solidFill>
                  <a:srgbClr val="1B2D40"/>
                </a:solidFill>
              </a:rPr>
              <a:t>casuals.</a:t>
            </a:r>
            <a:r>
              <a:rPr sz="1211" spc="-30">
                <a:solidFill>
                  <a:srgbClr val="1B2D40"/>
                </a:solidFill>
              </a:rPr>
              <a:t> </a:t>
            </a:r>
            <a:r>
              <a:rPr sz="1211" spc="-73">
                <a:solidFill>
                  <a:srgbClr val="1B2D40"/>
                </a:solidFill>
              </a:rPr>
              <a:t>Members</a:t>
            </a:r>
            <a:r>
              <a:rPr sz="1211" spc="-30">
                <a:solidFill>
                  <a:srgbClr val="1B2D40"/>
                </a:solidFill>
              </a:rPr>
              <a:t> </a:t>
            </a:r>
            <a:r>
              <a:rPr sz="1211" spc="-61">
                <a:solidFill>
                  <a:srgbClr val="1B2D40"/>
                </a:solidFill>
              </a:rPr>
              <a:t>are</a:t>
            </a:r>
            <a:r>
              <a:rPr sz="1211" spc="-30">
                <a:solidFill>
                  <a:srgbClr val="1B2D40"/>
                </a:solidFill>
              </a:rPr>
              <a:t> </a:t>
            </a:r>
            <a:r>
              <a:rPr sz="1211">
                <a:solidFill>
                  <a:srgbClr val="1B2D40"/>
                </a:solidFill>
              </a:rPr>
              <a:t>de</a:t>
            </a:r>
            <a:r>
              <a:rPr sz="1211" spc="36">
                <a:solidFill>
                  <a:srgbClr val="1B2D40"/>
                </a:solidFill>
              </a:rPr>
              <a:t> </a:t>
            </a:r>
            <a:r>
              <a:rPr sz="1211" spc="-12">
                <a:solidFill>
                  <a:srgbClr val="1B2D40"/>
                </a:solidFill>
              </a:rPr>
              <a:t>ned</a:t>
            </a:r>
            <a:r>
              <a:rPr sz="1211" spc="-30">
                <a:solidFill>
                  <a:srgbClr val="1B2D40"/>
                </a:solidFill>
              </a:rPr>
              <a:t> </a:t>
            </a:r>
            <a:r>
              <a:rPr sz="1211" spc="-103">
                <a:solidFill>
                  <a:srgbClr val="1B2D40"/>
                </a:solidFill>
              </a:rPr>
              <a:t>as</a:t>
            </a:r>
            <a:r>
              <a:rPr sz="1211" spc="-30">
                <a:solidFill>
                  <a:srgbClr val="1B2D40"/>
                </a:solidFill>
              </a:rPr>
              <a:t> </a:t>
            </a:r>
            <a:r>
              <a:rPr sz="1211" spc="-42">
                <a:solidFill>
                  <a:srgbClr val="1B2D40"/>
                </a:solidFill>
              </a:rPr>
              <a:t>facility</a:t>
            </a:r>
            <a:r>
              <a:rPr sz="1211" spc="-30">
                <a:solidFill>
                  <a:srgbClr val="1B2D40"/>
                </a:solidFill>
              </a:rPr>
              <a:t> </a:t>
            </a:r>
            <a:r>
              <a:rPr sz="1211" spc="-73">
                <a:solidFill>
                  <a:srgbClr val="1B2D40"/>
                </a:solidFill>
              </a:rPr>
              <a:t>users</a:t>
            </a:r>
            <a:r>
              <a:rPr sz="1211" spc="-30">
                <a:solidFill>
                  <a:srgbClr val="1B2D40"/>
                </a:solidFill>
              </a:rPr>
              <a:t> </a:t>
            </a:r>
            <a:r>
              <a:rPr sz="1211" spc="-24">
                <a:solidFill>
                  <a:srgbClr val="1B2D40"/>
                </a:solidFill>
              </a:rPr>
              <a:t>with </a:t>
            </a:r>
            <a:r>
              <a:rPr sz="1211" spc="-67">
                <a:solidFill>
                  <a:srgbClr val="1B2D40"/>
                </a:solidFill>
              </a:rPr>
              <a:t>an</a:t>
            </a:r>
            <a:r>
              <a:rPr sz="1211" spc="-36">
                <a:solidFill>
                  <a:srgbClr val="1B2D40"/>
                </a:solidFill>
              </a:rPr>
              <a:t> </a:t>
            </a:r>
            <a:r>
              <a:rPr sz="1211" spc="-67">
                <a:solidFill>
                  <a:srgbClr val="1B2D40"/>
                </a:solidFill>
              </a:rPr>
              <a:t>active</a:t>
            </a:r>
            <a:r>
              <a:rPr sz="1211" spc="-30">
                <a:solidFill>
                  <a:srgbClr val="1B2D40"/>
                </a:solidFill>
              </a:rPr>
              <a:t> </a:t>
            </a:r>
            <a:r>
              <a:rPr sz="1211" spc="-48">
                <a:solidFill>
                  <a:srgbClr val="1B2D40"/>
                </a:solidFill>
              </a:rPr>
              <a:t>subscription</a:t>
            </a:r>
            <a:r>
              <a:rPr sz="1211" spc="-36">
                <a:solidFill>
                  <a:srgbClr val="1B2D40"/>
                </a:solidFill>
              </a:rPr>
              <a:t> </a:t>
            </a:r>
            <a:r>
              <a:rPr sz="1211" spc="-61">
                <a:solidFill>
                  <a:srgbClr val="1B2D40"/>
                </a:solidFill>
              </a:rPr>
              <a:t>(paid</a:t>
            </a:r>
            <a:r>
              <a:rPr sz="1211" spc="-30">
                <a:solidFill>
                  <a:srgbClr val="1B2D40"/>
                </a:solidFill>
              </a:rPr>
              <a:t> </a:t>
            </a:r>
            <a:r>
              <a:rPr sz="1211" spc="-24">
                <a:solidFill>
                  <a:srgbClr val="1B2D40"/>
                </a:solidFill>
              </a:rPr>
              <a:t>or</a:t>
            </a:r>
            <a:r>
              <a:rPr sz="1211" spc="-36">
                <a:solidFill>
                  <a:srgbClr val="1B2D40"/>
                </a:solidFill>
              </a:rPr>
              <a:t> </a:t>
            </a:r>
            <a:r>
              <a:rPr sz="1211" spc="-61">
                <a:solidFill>
                  <a:srgbClr val="1B2D40"/>
                </a:solidFill>
              </a:rPr>
              <a:t>unpaid)</a:t>
            </a:r>
            <a:r>
              <a:rPr sz="1211" spc="-30">
                <a:solidFill>
                  <a:srgbClr val="1B2D40"/>
                </a:solidFill>
              </a:rPr>
              <a:t> </a:t>
            </a:r>
            <a:r>
              <a:rPr sz="1211" spc="-12">
                <a:solidFill>
                  <a:srgbClr val="1B2D40"/>
                </a:solidFill>
              </a:rPr>
              <a:t>to</a:t>
            </a:r>
            <a:r>
              <a:rPr sz="1211" spc="-36">
                <a:solidFill>
                  <a:srgbClr val="1B2D40"/>
                </a:solidFill>
              </a:rPr>
              <a:t> </a:t>
            </a:r>
            <a:r>
              <a:rPr sz="1211" spc="-79">
                <a:solidFill>
                  <a:srgbClr val="1B2D40"/>
                </a:solidFill>
              </a:rPr>
              <a:t>use</a:t>
            </a:r>
            <a:r>
              <a:rPr sz="1211" spc="-30">
                <a:solidFill>
                  <a:srgbClr val="1B2D40"/>
                </a:solidFill>
              </a:rPr>
              <a:t> </a:t>
            </a:r>
            <a:r>
              <a:rPr sz="1211" spc="-36">
                <a:solidFill>
                  <a:srgbClr val="1B2D40"/>
                </a:solidFill>
              </a:rPr>
              <a:t>the</a:t>
            </a:r>
            <a:r>
              <a:rPr sz="1211" spc="-30">
                <a:solidFill>
                  <a:srgbClr val="1B2D40"/>
                </a:solidFill>
              </a:rPr>
              <a:t> </a:t>
            </a:r>
            <a:r>
              <a:rPr sz="1211" spc="-42">
                <a:solidFill>
                  <a:srgbClr val="1B2D40"/>
                </a:solidFill>
              </a:rPr>
              <a:t>facility.</a:t>
            </a:r>
            <a:r>
              <a:rPr sz="1211" spc="-36">
                <a:solidFill>
                  <a:srgbClr val="1B2D40"/>
                </a:solidFill>
              </a:rPr>
              <a:t> </a:t>
            </a:r>
            <a:r>
              <a:rPr sz="1211" spc="-103">
                <a:solidFill>
                  <a:srgbClr val="1B2D40"/>
                </a:solidFill>
              </a:rPr>
              <a:t>Casuals</a:t>
            </a:r>
            <a:r>
              <a:rPr sz="1211" spc="-30">
                <a:solidFill>
                  <a:srgbClr val="1B2D40"/>
                </a:solidFill>
              </a:rPr>
              <a:t> </a:t>
            </a:r>
            <a:r>
              <a:rPr sz="1211" spc="-61">
                <a:solidFill>
                  <a:srgbClr val="1B2D40"/>
                </a:solidFill>
              </a:rPr>
              <a:t>are</a:t>
            </a:r>
            <a:r>
              <a:rPr sz="1211" spc="-36">
                <a:solidFill>
                  <a:srgbClr val="1B2D40"/>
                </a:solidFill>
              </a:rPr>
              <a:t> </a:t>
            </a:r>
            <a:r>
              <a:rPr sz="1211" spc="-42">
                <a:solidFill>
                  <a:srgbClr val="1B2D40"/>
                </a:solidFill>
              </a:rPr>
              <a:t>all</a:t>
            </a:r>
            <a:r>
              <a:rPr sz="1211" spc="-30">
                <a:solidFill>
                  <a:srgbClr val="1B2D40"/>
                </a:solidFill>
              </a:rPr>
              <a:t> </a:t>
            </a:r>
            <a:r>
              <a:rPr sz="1211" spc="-42">
                <a:solidFill>
                  <a:srgbClr val="1B2D40"/>
                </a:solidFill>
              </a:rPr>
              <a:t>facility</a:t>
            </a:r>
            <a:r>
              <a:rPr sz="1211" spc="-36">
                <a:solidFill>
                  <a:srgbClr val="1B2D40"/>
                </a:solidFill>
              </a:rPr>
              <a:t> </a:t>
            </a:r>
            <a:r>
              <a:rPr sz="1211" spc="-73">
                <a:solidFill>
                  <a:srgbClr val="1B2D40"/>
                </a:solidFill>
              </a:rPr>
              <a:t>users</a:t>
            </a:r>
            <a:r>
              <a:rPr sz="1211" spc="-30">
                <a:solidFill>
                  <a:srgbClr val="1B2D40"/>
                </a:solidFill>
              </a:rPr>
              <a:t> </a:t>
            </a:r>
            <a:r>
              <a:rPr sz="1211" spc="-24">
                <a:solidFill>
                  <a:srgbClr val="1B2D40"/>
                </a:solidFill>
              </a:rPr>
              <a:t>without</a:t>
            </a:r>
            <a:r>
              <a:rPr sz="1211" spc="-30">
                <a:solidFill>
                  <a:srgbClr val="1B2D40"/>
                </a:solidFill>
              </a:rPr>
              <a:t> </a:t>
            </a:r>
            <a:r>
              <a:rPr sz="1211" spc="-67">
                <a:solidFill>
                  <a:srgbClr val="1B2D40"/>
                </a:solidFill>
              </a:rPr>
              <a:t>an</a:t>
            </a:r>
            <a:r>
              <a:rPr sz="1211" spc="-36">
                <a:solidFill>
                  <a:srgbClr val="1B2D40"/>
                </a:solidFill>
              </a:rPr>
              <a:t> </a:t>
            </a:r>
            <a:r>
              <a:rPr sz="1211" spc="-67">
                <a:solidFill>
                  <a:srgbClr val="1B2D40"/>
                </a:solidFill>
              </a:rPr>
              <a:t>active</a:t>
            </a:r>
            <a:r>
              <a:rPr sz="1211" spc="-30">
                <a:solidFill>
                  <a:srgbClr val="1B2D40"/>
                </a:solidFill>
              </a:rPr>
              <a:t> </a:t>
            </a:r>
            <a:r>
              <a:rPr sz="1211" spc="-48">
                <a:solidFill>
                  <a:srgbClr val="1B2D40"/>
                </a:solidFill>
              </a:rPr>
              <a:t>subscription</a:t>
            </a:r>
            <a:r>
              <a:rPr sz="1211" spc="-36">
                <a:solidFill>
                  <a:srgbClr val="1B2D40"/>
                </a:solidFill>
              </a:rPr>
              <a:t> </a:t>
            </a:r>
            <a:r>
              <a:rPr sz="1211" spc="-61">
                <a:solidFill>
                  <a:srgbClr val="1B2D40"/>
                </a:solidFill>
              </a:rPr>
              <a:t>using</a:t>
            </a:r>
            <a:r>
              <a:rPr sz="1211" spc="-30">
                <a:solidFill>
                  <a:srgbClr val="1B2D40"/>
                </a:solidFill>
              </a:rPr>
              <a:t> </a:t>
            </a:r>
            <a:r>
              <a:rPr sz="1211" spc="-36">
                <a:solidFill>
                  <a:srgbClr val="1B2D40"/>
                </a:solidFill>
              </a:rPr>
              <a:t>the </a:t>
            </a:r>
            <a:r>
              <a:rPr sz="1211" spc="-42">
                <a:solidFill>
                  <a:srgbClr val="1B2D40"/>
                </a:solidFill>
              </a:rPr>
              <a:t>facility</a:t>
            </a:r>
            <a:r>
              <a:rPr sz="1211" spc="-30">
                <a:solidFill>
                  <a:srgbClr val="1B2D40"/>
                </a:solidFill>
              </a:rPr>
              <a:t> </a:t>
            </a:r>
            <a:r>
              <a:rPr sz="1211" spc="-12">
                <a:solidFill>
                  <a:srgbClr val="1B2D40"/>
                </a:solidFill>
              </a:rPr>
              <a:t>to</a:t>
            </a:r>
            <a:r>
              <a:rPr sz="1211" spc="-36">
                <a:solidFill>
                  <a:srgbClr val="1B2D40"/>
                </a:solidFill>
              </a:rPr>
              <a:t> </a:t>
            </a:r>
            <a:r>
              <a:rPr sz="1211" spc="-30">
                <a:solidFill>
                  <a:srgbClr val="1B2D40"/>
                </a:solidFill>
              </a:rPr>
              <a:t>do </a:t>
            </a:r>
            <a:r>
              <a:rPr sz="1211" spc="-67">
                <a:solidFill>
                  <a:srgbClr val="1B2D40"/>
                </a:solidFill>
              </a:rPr>
              <a:t>physical</a:t>
            </a:r>
            <a:r>
              <a:rPr sz="1211" spc="-18">
                <a:solidFill>
                  <a:srgbClr val="1B2D40"/>
                </a:solidFill>
              </a:rPr>
              <a:t> </a:t>
            </a:r>
            <a:r>
              <a:rPr sz="1211" spc="-48">
                <a:solidFill>
                  <a:srgbClr val="1B2D40"/>
                </a:solidFill>
              </a:rPr>
              <a:t>activity</a:t>
            </a:r>
            <a:r>
              <a:rPr sz="1211" spc="-18">
                <a:solidFill>
                  <a:srgbClr val="1B2D40"/>
                </a:solidFill>
              </a:rPr>
              <a:t> </a:t>
            </a:r>
            <a:r>
              <a:rPr sz="1211" spc="-67">
                <a:solidFill>
                  <a:srgbClr val="1B2D40"/>
                </a:solidFill>
              </a:rPr>
              <a:t>occasionally</a:t>
            </a:r>
            <a:r>
              <a:rPr sz="1211" spc="-18">
                <a:solidFill>
                  <a:srgbClr val="1B2D40"/>
                </a:solidFill>
              </a:rPr>
              <a:t> </a:t>
            </a:r>
            <a:r>
              <a:rPr sz="1211" spc="-24">
                <a:solidFill>
                  <a:srgbClr val="1B2D40"/>
                </a:solidFill>
              </a:rPr>
              <a:t>or</a:t>
            </a:r>
            <a:r>
              <a:rPr sz="1211" spc="-12">
                <a:solidFill>
                  <a:srgbClr val="1B2D40"/>
                </a:solidFill>
              </a:rPr>
              <a:t> regularly.</a:t>
            </a:r>
            <a:endParaRPr sz="1211">
              <a:latin typeface="Lucida Sans Unicode"/>
              <a:cs typeface="Lucida Sans Unicode"/>
            </a:endParaRPr>
          </a:p>
          <a:p>
            <a:pPr>
              <a:lnSpc>
                <a:spcPct val="100000"/>
              </a:lnSpc>
              <a:spcBef>
                <a:spcPts val="285"/>
              </a:spcBef>
            </a:pPr>
            <a:endParaRPr sz="1029"/>
          </a:p>
          <a:p>
            <a:pPr marL="15377" marR="35366">
              <a:lnSpc>
                <a:spcPct val="100000"/>
              </a:lnSpc>
            </a:pPr>
            <a:r>
              <a:rPr sz="1211" spc="-91">
                <a:solidFill>
                  <a:srgbClr val="1B2D40"/>
                </a:solidFill>
                <a:latin typeface="Lucida Sans Unicode"/>
                <a:cs typeface="Lucida Sans Unicode"/>
              </a:rPr>
              <a:t>Participant</a:t>
            </a:r>
            <a:r>
              <a:rPr sz="1211" spc="-73">
                <a:solidFill>
                  <a:srgbClr val="1B2D40"/>
                </a:solidFill>
                <a:latin typeface="Lucida Sans Unicode"/>
                <a:cs typeface="Lucida Sans Unicode"/>
              </a:rPr>
              <a:t> </a:t>
            </a:r>
            <a:r>
              <a:rPr sz="1211" spc="-103">
                <a:solidFill>
                  <a:srgbClr val="1B2D40"/>
                </a:solidFill>
                <a:latin typeface="Lucida Sans Unicode"/>
                <a:cs typeface="Lucida Sans Unicode"/>
              </a:rPr>
              <a:t>Breakdown:</a:t>
            </a:r>
            <a:r>
              <a:rPr sz="1211" spc="-73">
                <a:solidFill>
                  <a:srgbClr val="1B2D40"/>
                </a:solidFill>
                <a:latin typeface="Lucida Sans Unicode"/>
                <a:cs typeface="Lucida Sans Unicode"/>
              </a:rPr>
              <a:t> </a:t>
            </a:r>
            <a:r>
              <a:rPr sz="1211" spc="-103">
                <a:solidFill>
                  <a:srgbClr val="1B2D40"/>
                </a:solidFill>
              </a:rPr>
              <a:t>The</a:t>
            </a:r>
            <a:r>
              <a:rPr sz="1211" spc="-24">
                <a:solidFill>
                  <a:srgbClr val="1B2D40"/>
                </a:solidFill>
              </a:rPr>
              <a:t> total</a:t>
            </a:r>
            <a:r>
              <a:rPr sz="1211" spc="-18">
                <a:solidFill>
                  <a:srgbClr val="1B2D40"/>
                </a:solidFill>
              </a:rPr>
              <a:t> </a:t>
            </a:r>
            <a:r>
              <a:rPr sz="1211" spc="-48">
                <a:solidFill>
                  <a:srgbClr val="1B2D40"/>
                </a:solidFill>
              </a:rPr>
              <a:t>number</a:t>
            </a:r>
            <a:r>
              <a:rPr sz="1211" spc="-24">
                <a:solidFill>
                  <a:srgbClr val="1B2D40"/>
                </a:solidFill>
              </a:rPr>
              <a:t> of</a:t>
            </a:r>
            <a:r>
              <a:rPr sz="1211" spc="-18">
                <a:solidFill>
                  <a:srgbClr val="1B2D40"/>
                </a:solidFill>
              </a:rPr>
              <a:t> </a:t>
            </a:r>
            <a:r>
              <a:rPr sz="1211" spc="-73">
                <a:solidFill>
                  <a:srgbClr val="1B2D40"/>
                </a:solidFill>
              </a:rPr>
              <a:t>Active</a:t>
            </a:r>
            <a:r>
              <a:rPr sz="1211" spc="-24">
                <a:solidFill>
                  <a:srgbClr val="1B2D40"/>
                </a:solidFill>
              </a:rPr>
              <a:t> </a:t>
            </a:r>
            <a:r>
              <a:rPr sz="1211" spc="-61">
                <a:solidFill>
                  <a:srgbClr val="1B2D40"/>
                </a:solidFill>
              </a:rPr>
              <a:t>and</a:t>
            </a:r>
            <a:r>
              <a:rPr sz="1211" spc="-24">
                <a:solidFill>
                  <a:srgbClr val="1B2D40"/>
                </a:solidFill>
              </a:rPr>
              <a:t> </a:t>
            </a:r>
            <a:r>
              <a:rPr sz="1211" spc="-73">
                <a:solidFill>
                  <a:srgbClr val="1B2D40"/>
                </a:solidFill>
              </a:rPr>
              <a:t>Fairly</a:t>
            </a:r>
            <a:r>
              <a:rPr sz="1211" spc="-18">
                <a:solidFill>
                  <a:srgbClr val="1B2D40"/>
                </a:solidFill>
              </a:rPr>
              <a:t> </a:t>
            </a:r>
            <a:r>
              <a:rPr sz="1211" spc="-73">
                <a:solidFill>
                  <a:srgbClr val="1B2D40"/>
                </a:solidFill>
              </a:rPr>
              <a:t>Active</a:t>
            </a:r>
            <a:r>
              <a:rPr sz="1211" spc="-24">
                <a:solidFill>
                  <a:srgbClr val="1B2D40"/>
                </a:solidFill>
              </a:rPr>
              <a:t> </a:t>
            </a:r>
            <a:r>
              <a:rPr sz="1211" spc="-42">
                <a:solidFill>
                  <a:srgbClr val="1B2D40"/>
                </a:solidFill>
              </a:rPr>
              <a:t>participants</a:t>
            </a:r>
            <a:r>
              <a:rPr sz="1211" spc="-24">
                <a:solidFill>
                  <a:srgbClr val="1B2D40"/>
                </a:solidFill>
              </a:rPr>
              <a:t> </a:t>
            </a:r>
            <a:r>
              <a:rPr sz="1211" spc="-85">
                <a:solidFill>
                  <a:srgbClr val="1B2D40"/>
                </a:solidFill>
              </a:rPr>
              <a:t>averaged</a:t>
            </a:r>
            <a:r>
              <a:rPr sz="1211" spc="-18">
                <a:solidFill>
                  <a:srgbClr val="1B2D40"/>
                </a:solidFill>
              </a:rPr>
              <a:t> </a:t>
            </a:r>
            <a:r>
              <a:rPr sz="1211" spc="-85">
                <a:solidFill>
                  <a:srgbClr val="1B2D40"/>
                </a:solidFill>
              </a:rPr>
              <a:t>across</a:t>
            </a:r>
            <a:r>
              <a:rPr sz="1211" spc="-24">
                <a:solidFill>
                  <a:srgbClr val="1B2D40"/>
                </a:solidFill>
              </a:rPr>
              <a:t> </a:t>
            </a:r>
            <a:r>
              <a:rPr sz="1211" spc="-103">
                <a:solidFill>
                  <a:srgbClr val="1B2D40"/>
                </a:solidFill>
              </a:rPr>
              <a:t>a</a:t>
            </a:r>
            <a:r>
              <a:rPr sz="1211" spc="-24">
                <a:solidFill>
                  <a:srgbClr val="1B2D40"/>
                </a:solidFill>
              </a:rPr>
              <a:t> </a:t>
            </a:r>
            <a:r>
              <a:rPr sz="1211" spc="-42">
                <a:solidFill>
                  <a:srgbClr val="1B2D40"/>
                </a:solidFill>
              </a:rPr>
              <a:t>month,</a:t>
            </a:r>
            <a:r>
              <a:rPr sz="1211" spc="-18">
                <a:solidFill>
                  <a:srgbClr val="1B2D40"/>
                </a:solidFill>
              </a:rPr>
              <a:t> </a:t>
            </a:r>
            <a:r>
              <a:rPr sz="1211" spc="-48">
                <a:solidFill>
                  <a:srgbClr val="1B2D40"/>
                </a:solidFill>
              </a:rPr>
              <a:t>including</a:t>
            </a:r>
            <a:r>
              <a:rPr sz="1211" spc="-24">
                <a:solidFill>
                  <a:srgbClr val="1B2D40"/>
                </a:solidFill>
              </a:rPr>
              <a:t> </a:t>
            </a:r>
            <a:r>
              <a:rPr sz="1211" spc="-67">
                <a:solidFill>
                  <a:srgbClr val="1B2D40"/>
                </a:solidFill>
              </a:rPr>
              <a:t>members</a:t>
            </a:r>
            <a:r>
              <a:rPr sz="1211" spc="-18">
                <a:solidFill>
                  <a:srgbClr val="1B2D40"/>
                </a:solidFill>
              </a:rPr>
              <a:t> </a:t>
            </a:r>
            <a:r>
              <a:rPr sz="1211" spc="-61">
                <a:solidFill>
                  <a:srgbClr val="1B2D40"/>
                </a:solidFill>
              </a:rPr>
              <a:t>and</a:t>
            </a:r>
            <a:r>
              <a:rPr sz="1211" spc="-24">
                <a:solidFill>
                  <a:srgbClr val="1B2D40"/>
                </a:solidFill>
              </a:rPr>
              <a:t> </a:t>
            </a:r>
            <a:r>
              <a:rPr sz="1211" spc="-12">
                <a:solidFill>
                  <a:srgbClr val="1B2D40"/>
                </a:solidFill>
              </a:rPr>
              <a:t>casual </a:t>
            </a:r>
            <a:r>
              <a:rPr sz="1211" spc="-73">
                <a:solidFill>
                  <a:srgbClr val="1B2D40"/>
                </a:solidFill>
              </a:rPr>
              <a:t>users.</a:t>
            </a:r>
            <a:r>
              <a:rPr sz="1211" spc="-42">
                <a:solidFill>
                  <a:srgbClr val="1B2D40"/>
                </a:solidFill>
              </a:rPr>
              <a:t> </a:t>
            </a:r>
            <a:r>
              <a:rPr sz="1211" spc="-103">
                <a:solidFill>
                  <a:srgbClr val="1B2D40"/>
                </a:solidFill>
              </a:rPr>
              <a:t>The</a:t>
            </a:r>
            <a:r>
              <a:rPr sz="1211" spc="-42">
                <a:solidFill>
                  <a:srgbClr val="1B2D40"/>
                </a:solidFill>
              </a:rPr>
              <a:t> </a:t>
            </a:r>
            <a:r>
              <a:rPr sz="1211" spc="-73">
                <a:solidFill>
                  <a:srgbClr val="1B2D40"/>
                </a:solidFill>
              </a:rPr>
              <a:t>sum</a:t>
            </a:r>
            <a:r>
              <a:rPr sz="1211" spc="-36">
                <a:solidFill>
                  <a:srgbClr val="1B2D40"/>
                </a:solidFill>
              </a:rPr>
              <a:t> </a:t>
            </a:r>
            <a:r>
              <a:rPr sz="1211" spc="-24">
                <a:solidFill>
                  <a:srgbClr val="1B2D40"/>
                </a:solidFill>
              </a:rPr>
              <a:t>of</a:t>
            </a:r>
            <a:r>
              <a:rPr sz="1211" spc="-42">
                <a:solidFill>
                  <a:srgbClr val="1B2D40"/>
                </a:solidFill>
              </a:rPr>
              <a:t> </a:t>
            </a:r>
            <a:r>
              <a:rPr sz="1211" spc="-36">
                <a:solidFill>
                  <a:srgbClr val="1B2D40"/>
                </a:solidFill>
              </a:rPr>
              <a:t>the </a:t>
            </a:r>
            <a:r>
              <a:rPr sz="1211" spc="-67">
                <a:solidFill>
                  <a:srgbClr val="1B2D40"/>
                </a:solidFill>
              </a:rPr>
              <a:t>active</a:t>
            </a:r>
            <a:r>
              <a:rPr sz="1211" spc="-42">
                <a:solidFill>
                  <a:srgbClr val="1B2D40"/>
                </a:solidFill>
              </a:rPr>
              <a:t> </a:t>
            </a:r>
            <a:r>
              <a:rPr sz="1211" spc="-61">
                <a:solidFill>
                  <a:srgbClr val="1B2D40"/>
                </a:solidFill>
              </a:rPr>
              <a:t>and</a:t>
            </a:r>
            <a:r>
              <a:rPr sz="1211" spc="-42">
                <a:solidFill>
                  <a:srgbClr val="1B2D40"/>
                </a:solidFill>
              </a:rPr>
              <a:t> </a:t>
            </a:r>
            <a:r>
              <a:rPr sz="1211" spc="-30">
                <a:solidFill>
                  <a:srgbClr val="1B2D40"/>
                </a:solidFill>
              </a:rPr>
              <a:t>fairly</a:t>
            </a:r>
            <a:r>
              <a:rPr sz="1211" spc="-36">
                <a:solidFill>
                  <a:srgbClr val="1B2D40"/>
                </a:solidFill>
              </a:rPr>
              <a:t> </a:t>
            </a:r>
            <a:r>
              <a:rPr sz="1211" spc="-67">
                <a:solidFill>
                  <a:srgbClr val="1B2D40"/>
                </a:solidFill>
              </a:rPr>
              <a:t>active</a:t>
            </a:r>
            <a:r>
              <a:rPr sz="1211" spc="-42">
                <a:solidFill>
                  <a:srgbClr val="1B2D40"/>
                </a:solidFill>
              </a:rPr>
              <a:t> participants</a:t>
            </a:r>
            <a:r>
              <a:rPr sz="1211" spc="-36">
                <a:solidFill>
                  <a:srgbClr val="1B2D40"/>
                </a:solidFill>
              </a:rPr>
              <a:t> </a:t>
            </a:r>
            <a:r>
              <a:rPr sz="1211" spc="-61">
                <a:solidFill>
                  <a:srgbClr val="1B2D40"/>
                </a:solidFill>
              </a:rPr>
              <a:t>are</a:t>
            </a:r>
            <a:r>
              <a:rPr sz="1211" spc="-42">
                <a:solidFill>
                  <a:srgbClr val="1B2D40"/>
                </a:solidFill>
              </a:rPr>
              <a:t> </a:t>
            </a:r>
            <a:r>
              <a:rPr sz="1211" spc="-48">
                <a:solidFill>
                  <a:srgbClr val="1B2D40"/>
                </a:solidFill>
              </a:rPr>
              <a:t>higher</a:t>
            </a:r>
            <a:r>
              <a:rPr sz="1211" spc="-36">
                <a:solidFill>
                  <a:srgbClr val="1B2D40"/>
                </a:solidFill>
              </a:rPr>
              <a:t> </a:t>
            </a:r>
            <a:r>
              <a:rPr sz="1211" spc="-42">
                <a:solidFill>
                  <a:srgbClr val="1B2D40"/>
                </a:solidFill>
              </a:rPr>
              <a:t>than </a:t>
            </a:r>
            <a:r>
              <a:rPr sz="1211" spc="-36">
                <a:solidFill>
                  <a:srgbClr val="1B2D40"/>
                </a:solidFill>
              </a:rPr>
              <a:t>the</a:t>
            </a:r>
            <a:r>
              <a:rPr sz="1211" spc="-42">
                <a:solidFill>
                  <a:srgbClr val="1B2D40"/>
                </a:solidFill>
              </a:rPr>
              <a:t> </a:t>
            </a:r>
            <a:r>
              <a:rPr sz="1211" spc="-24">
                <a:solidFill>
                  <a:srgbClr val="1B2D40"/>
                </a:solidFill>
              </a:rPr>
              <a:t>total</a:t>
            </a:r>
            <a:r>
              <a:rPr sz="1211" spc="-36">
                <a:solidFill>
                  <a:srgbClr val="1B2D40"/>
                </a:solidFill>
              </a:rPr>
              <a:t> </a:t>
            </a:r>
            <a:r>
              <a:rPr sz="1211" spc="-212">
                <a:solidFill>
                  <a:srgbClr val="1B2D40"/>
                </a:solidFill>
              </a:rPr>
              <a:t>SV</a:t>
            </a:r>
            <a:r>
              <a:rPr sz="1211" spc="-42">
                <a:solidFill>
                  <a:srgbClr val="1B2D40"/>
                </a:solidFill>
              </a:rPr>
              <a:t> participants</a:t>
            </a:r>
            <a:r>
              <a:rPr sz="1211" spc="-36">
                <a:solidFill>
                  <a:srgbClr val="1B2D40"/>
                </a:solidFill>
              </a:rPr>
              <a:t> </a:t>
            </a:r>
            <a:r>
              <a:rPr sz="1211" spc="-91">
                <a:solidFill>
                  <a:srgbClr val="1B2D40"/>
                </a:solidFill>
              </a:rPr>
              <a:t>because</a:t>
            </a:r>
            <a:r>
              <a:rPr sz="1211" spc="-42">
                <a:solidFill>
                  <a:srgbClr val="1B2D40"/>
                </a:solidFill>
              </a:rPr>
              <a:t> </a:t>
            </a:r>
            <a:r>
              <a:rPr sz="1211" spc="-103">
                <a:solidFill>
                  <a:srgbClr val="1B2D40"/>
                </a:solidFill>
              </a:rPr>
              <a:t>a</a:t>
            </a:r>
            <a:r>
              <a:rPr sz="1211" spc="-36">
                <a:solidFill>
                  <a:srgbClr val="1B2D40"/>
                </a:solidFill>
              </a:rPr>
              <a:t> </a:t>
            </a:r>
            <a:r>
              <a:rPr sz="1211" spc="-54">
                <a:solidFill>
                  <a:srgbClr val="1B2D40"/>
                </a:solidFill>
              </a:rPr>
              <a:t>person</a:t>
            </a:r>
            <a:r>
              <a:rPr sz="1211" spc="-42">
                <a:solidFill>
                  <a:srgbClr val="1B2D40"/>
                </a:solidFill>
              </a:rPr>
              <a:t> </a:t>
            </a:r>
            <a:r>
              <a:rPr sz="1211" spc="-79">
                <a:solidFill>
                  <a:srgbClr val="1B2D40"/>
                </a:solidFill>
              </a:rPr>
              <a:t>can</a:t>
            </a:r>
            <a:r>
              <a:rPr sz="1211" spc="-42">
                <a:solidFill>
                  <a:srgbClr val="1B2D40"/>
                </a:solidFill>
              </a:rPr>
              <a:t> </a:t>
            </a:r>
            <a:r>
              <a:rPr sz="1211" spc="-67">
                <a:solidFill>
                  <a:srgbClr val="1B2D40"/>
                </a:solidFill>
              </a:rPr>
              <a:t>be</a:t>
            </a:r>
            <a:r>
              <a:rPr sz="1211" spc="-36">
                <a:solidFill>
                  <a:srgbClr val="1B2D40"/>
                </a:solidFill>
              </a:rPr>
              <a:t> </a:t>
            </a:r>
            <a:r>
              <a:rPr sz="1211" spc="-67">
                <a:solidFill>
                  <a:srgbClr val="1B2D40"/>
                </a:solidFill>
              </a:rPr>
              <a:t>active</a:t>
            </a:r>
            <a:r>
              <a:rPr sz="1211" spc="-42">
                <a:solidFill>
                  <a:srgbClr val="1B2D40"/>
                </a:solidFill>
              </a:rPr>
              <a:t> </a:t>
            </a:r>
            <a:r>
              <a:rPr sz="1211" spc="-24">
                <a:solidFill>
                  <a:srgbClr val="1B2D40"/>
                </a:solidFill>
              </a:rPr>
              <a:t>in</a:t>
            </a:r>
            <a:r>
              <a:rPr sz="1211" spc="-36">
                <a:solidFill>
                  <a:srgbClr val="1B2D40"/>
                </a:solidFill>
              </a:rPr>
              <a:t> </a:t>
            </a:r>
            <a:r>
              <a:rPr sz="1211" spc="-12">
                <a:solidFill>
                  <a:srgbClr val="1B2D40"/>
                </a:solidFill>
              </a:rPr>
              <a:t>certain </a:t>
            </a:r>
            <a:r>
              <a:rPr sz="1211" spc="-48">
                <a:solidFill>
                  <a:srgbClr val="1B2D40"/>
                </a:solidFill>
              </a:rPr>
              <a:t>months </a:t>
            </a:r>
            <a:r>
              <a:rPr sz="1211" spc="-61">
                <a:solidFill>
                  <a:srgbClr val="1B2D40"/>
                </a:solidFill>
              </a:rPr>
              <a:t>and</a:t>
            </a:r>
            <a:r>
              <a:rPr sz="1211" spc="-42">
                <a:solidFill>
                  <a:srgbClr val="1B2D40"/>
                </a:solidFill>
              </a:rPr>
              <a:t> </a:t>
            </a:r>
            <a:r>
              <a:rPr sz="1211" spc="-30">
                <a:solidFill>
                  <a:srgbClr val="1B2D40"/>
                </a:solidFill>
              </a:rPr>
              <a:t>fairly</a:t>
            </a:r>
            <a:r>
              <a:rPr sz="1211" spc="-42">
                <a:solidFill>
                  <a:srgbClr val="1B2D40"/>
                </a:solidFill>
              </a:rPr>
              <a:t> </a:t>
            </a:r>
            <a:r>
              <a:rPr sz="1211" spc="-67">
                <a:solidFill>
                  <a:srgbClr val="1B2D40"/>
                </a:solidFill>
              </a:rPr>
              <a:t>active</a:t>
            </a:r>
            <a:r>
              <a:rPr sz="1211" spc="-42">
                <a:solidFill>
                  <a:srgbClr val="1B2D40"/>
                </a:solidFill>
              </a:rPr>
              <a:t> </a:t>
            </a:r>
            <a:r>
              <a:rPr sz="1211" spc="-24">
                <a:solidFill>
                  <a:srgbClr val="1B2D40"/>
                </a:solidFill>
              </a:rPr>
              <a:t>in</a:t>
            </a:r>
            <a:r>
              <a:rPr sz="1211" spc="-42">
                <a:solidFill>
                  <a:srgbClr val="1B2D40"/>
                </a:solidFill>
              </a:rPr>
              <a:t> </a:t>
            </a:r>
            <a:r>
              <a:rPr sz="1211" spc="-30">
                <a:solidFill>
                  <a:srgbClr val="1B2D40"/>
                </a:solidFill>
              </a:rPr>
              <a:t>other</a:t>
            </a:r>
            <a:r>
              <a:rPr sz="1211" spc="-42">
                <a:solidFill>
                  <a:srgbClr val="1B2D40"/>
                </a:solidFill>
              </a:rPr>
              <a:t> </a:t>
            </a:r>
            <a:r>
              <a:rPr sz="1211" spc="-48">
                <a:solidFill>
                  <a:srgbClr val="1B2D40"/>
                </a:solidFill>
              </a:rPr>
              <a:t>months,</a:t>
            </a:r>
            <a:r>
              <a:rPr sz="1211" spc="-42">
                <a:solidFill>
                  <a:srgbClr val="1B2D40"/>
                </a:solidFill>
              </a:rPr>
              <a:t> </a:t>
            </a:r>
            <a:r>
              <a:rPr sz="1211" spc="-54">
                <a:solidFill>
                  <a:srgbClr val="1B2D40"/>
                </a:solidFill>
              </a:rPr>
              <a:t>which</a:t>
            </a:r>
            <a:r>
              <a:rPr sz="1211" spc="-42">
                <a:solidFill>
                  <a:srgbClr val="1B2D40"/>
                </a:solidFill>
              </a:rPr>
              <a:t> would </a:t>
            </a:r>
            <a:r>
              <a:rPr sz="1211" spc="-61">
                <a:solidFill>
                  <a:srgbClr val="1B2D40"/>
                </a:solidFill>
              </a:rPr>
              <a:t>add</a:t>
            </a:r>
            <a:r>
              <a:rPr sz="1211" spc="-42">
                <a:solidFill>
                  <a:srgbClr val="1B2D40"/>
                </a:solidFill>
              </a:rPr>
              <a:t> </a:t>
            </a:r>
            <a:r>
              <a:rPr sz="1211" spc="-12">
                <a:solidFill>
                  <a:srgbClr val="1B2D40"/>
                </a:solidFill>
              </a:rPr>
              <a:t>to</a:t>
            </a:r>
            <a:r>
              <a:rPr sz="1211" spc="-42">
                <a:solidFill>
                  <a:srgbClr val="1B2D40"/>
                </a:solidFill>
              </a:rPr>
              <a:t> </a:t>
            </a:r>
            <a:r>
              <a:rPr sz="1211" spc="-36">
                <a:solidFill>
                  <a:srgbClr val="1B2D40"/>
                </a:solidFill>
              </a:rPr>
              <a:t>the</a:t>
            </a:r>
            <a:r>
              <a:rPr sz="1211" spc="-42">
                <a:solidFill>
                  <a:srgbClr val="1B2D40"/>
                </a:solidFill>
              </a:rPr>
              <a:t> </a:t>
            </a:r>
            <a:r>
              <a:rPr sz="1211" spc="-48">
                <a:solidFill>
                  <a:srgbClr val="1B2D40"/>
                </a:solidFill>
              </a:rPr>
              <a:t>count</a:t>
            </a:r>
            <a:r>
              <a:rPr sz="1211" spc="-42">
                <a:solidFill>
                  <a:srgbClr val="1B2D40"/>
                </a:solidFill>
              </a:rPr>
              <a:t> </a:t>
            </a:r>
            <a:r>
              <a:rPr sz="1211" spc="-24">
                <a:solidFill>
                  <a:srgbClr val="1B2D40"/>
                </a:solidFill>
              </a:rPr>
              <a:t>of</a:t>
            </a:r>
            <a:r>
              <a:rPr sz="1211" spc="-42">
                <a:solidFill>
                  <a:srgbClr val="1B2D40"/>
                </a:solidFill>
              </a:rPr>
              <a:t> </a:t>
            </a:r>
            <a:r>
              <a:rPr sz="1211" spc="-67">
                <a:solidFill>
                  <a:srgbClr val="1B2D40"/>
                </a:solidFill>
              </a:rPr>
              <a:t>active</a:t>
            </a:r>
            <a:r>
              <a:rPr sz="1211" spc="-42">
                <a:solidFill>
                  <a:srgbClr val="1B2D40"/>
                </a:solidFill>
              </a:rPr>
              <a:t> </a:t>
            </a:r>
            <a:r>
              <a:rPr sz="1211" spc="-61">
                <a:solidFill>
                  <a:srgbClr val="1B2D40"/>
                </a:solidFill>
              </a:rPr>
              <a:t>and</a:t>
            </a:r>
            <a:r>
              <a:rPr sz="1211" spc="-42">
                <a:solidFill>
                  <a:srgbClr val="1B2D40"/>
                </a:solidFill>
              </a:rPr>
              <a:t> </a:t>
            </a:r>
            <a:r>
              <a:rPr sz="1211" spc="-30">
                <a:solidFill>
                  <a:srgbClr val="1B2D40"/>
                </a:solidFill>
              </a:rPr>
              <a:t>fairly</a:t>
            </a:r>
            <a:r>
              <a:rPr sz="1211" spc="-42">
                <a:solidFill>
                  <a:srgbClr val="1B2D40"/>
                </a:solidFill>
              </a:rPr>
              <a:t> </a:t>
            </a:r>
            <a:r>
              <a:rPr sz="1211" spc="-67">
                <a:solidFill>
                  <a:srgbClr val="1B2D40"/>
                </a:solidFill>
              </a:rPr>
              <a:t>active</a:t>
            </a:r>
            <a:r>
              <a:rPr sz="1211" spc="-42">
                <a:solidFill>
                  <a:srgbClr val="1B2D40"/>
                </a:solidFill>
              </a:rPr>
              <a:t> </a:t>
            </a:r>
            <a:r>
              <a:rPr sz="1211" spc="-73">
                <a:solidFill>
                  <a:srgbClr val="1B2D40"/>
                </a:solidFill>
              </a:rPr>
              <a:t>users</a:t>
            </a:r>
            <a:r>
              <a:rPr sz="1211" spc="-42">
                <a:solidFill>
                  <a:srgbClr val="1B2D40"/>
                </a:solidFill>
              </a:rPr>
              <a:t> </a:t>
            </a:r>
            <a:r>
              <a:rPr sz="1211" spc="-24">
                <a:solidFill>
                  <a:srgbClr val="1B2D40"/>
                </a:solidFill>
              </a:rPr>
              <a:t>in</a:t>
            </a:r>
            <a:r>
              <a:rPr sz="1211" spc="-42">
                <a:solidFill>
                  <a:srgbClr val="1B2D40"/>
                </a:solidFill>
              </a:rPr>
              <a:t> </a:t>
            </a:r>
            <a:r>
              <a:rPr sz="1211" spc="-36">
                <a:solidFill>
                  <a:srgbClr val="1B2D40"/>
                </a:solidFill>
              </a:rPr>
              <a:t>the</a:t>
            </a:r>
            <a:r>
              <a:rPr sz="1211" spc="-42">
                <a:solidFill>
                  <a:srgbClr val="1B2D40"/>
                </a:solidFill>
              </a:rPr>
              <a:t> </a:t>
            </a:r>
            <a:r>
              <a:rPr sz="1211" spc="-12">
                <a:solidFill>
                  <a:srgbClr val="1B2D40"/>
                </a:solidFill>
              </a:rPr>
              <a:t>dashboard.</a:t>
            </a:r>
            <a:endParaRPr sz="1211">
              <a:latin typeface="Lucida Sans Unicode"/>
              <a:cs typeface="Lucida Sans Unicode"/>
            </a:endParaRPr>
          </a:p>
          <a:p>
            <a:pPr marL="15377" marR="548196">
              <a:lnSpc>
                <a:spcPct val="100000"/>
              </a:lnSpc>
              <a:spcBef>
                <a:spcPts val="12"/>
              </a:spcBef>
            </a:pPr>
            <a:r>
              <a:rPr sz="1211" spc="-103">
                <a:solidFill>
                  <a:srgbClr val="1B2D40"/>
                </a:solidFill>
              </a:rPr>
              <a:t>The</a:t>
            </a:r>
            <a:r>
              <a:rPr sz="1211" spc="-42">
                <a:solidFill>
                  <a:srgbClr val="1B2D40"/>
                </a:solidFill>
              </a:rPr>
              <a:t> </a:t>
            </a:r>
            <a:r>
              <a:rPr sz="1211" spc="-30">
                <a:solidFill>
                  <a:srgbClr val="1B2D40"/>
                </a:solidFill>
              </a:rPr>
              <a:t>classi</a:t>
            </a:r>
            <a:r>
              <a:rPr sz="1211">
                <a:solidFill>
                  <a:srgbClr val="1B2D40"/>
                </a:solidFill>
              </a:rPr>
              <a:t> </a:t>
            </a:r>
            <a:r>
              <a:rPr sz="1211" spc="-36">
                <a:solidFill>
                  <a:srgbClr val="1B2D40"/>
                </a:solidFill>
              </a:rPr>
              <a:t>cation</a:t>
            </a:r>
            <a:r>
              <a:rPr sz="1211" spc="-42">
                <a:solidFill>
                  <a:srgbClr val="1B2D40"/>
                </a:solidFill>
              </a:rPr>
              <a:t> </a:t>
            </a:r>
            <a:r>
              <a:rPr sz="1211" spc="-61">
                <a:solidFill>
                  <a:srgbClr val="1B2D40"/>
                </a:solidFill>
              </a:rPr>
              <a:t>is</a:t>
            </a:r>
            <a:r>
              <a:rPr sz="1211" spc="-42">
                <a:solidFill>
                  <a:srgbClr val="1B2D40"/>
                </a:solidFill>
              </a:rPr>
              <a:t> </a:t>
            </a:r>
            <a:r>
              <a:rPr sz="1211" spc="-79">
                <a:solidFill>
                  <a:srgbClr val="1B2D40"/>
                </a:solidFill>
              </a:rPr>
              <a:t>based</a:t>
            </a:r>
            <a:r>
              <a:rPr sz="1211" spc="-36">
                <a:solidFill>
                  <a:srgbClr val="1B2D40"/>
                </a:solidFill>
              </a:rPr>
              <a:t> </a:t>
            </a:r>
            <a:r>
              <a:rPr sz="1211" spc="-42">
                <a:solidFill>
                  <a:srgbClr val="1B2D40"/>
                </a:solidFill>
              </a:rPr>
              <a:t>on </a:t>
            </a:r>
            <a:r>
              <a:rPr sz="1211" spc="-67">
                <a:solidFill>
                  <a:srgbClr val="1B2D40"/>
                </a:solidFill>
              </a:rPr>
              <a:t>physical</a:t>
            </a:r>
            <a:r>
              <a:rPr sz="1211" spc="-42">
                <a:solidFill>
                  <a:srgbClr val="1B2D40"/>
                </a:solidFill>
              </a:rPr>
              <a:t> </a:t>
            </a:r>
            <a:r>
              <a:rPr sz="1211" spc="-48">
                <a:solidFill>
                  <a:srgbClr val="1B2D40"/>
                </a:solidFill>
              </a:rPr>
              <a:t>activity</a:t>
            </a:r>
            <a:r>
              <a:rPr sz="1211" spc="-42">
                <a:solidFill>
                  <a:srgbClr val="1B2D40"/>
                </a:solidFill>
              </a:rPr>
              <a:t> </a:t>
            </a:r>
            <a:r>
              <a:rPr sz="1211" spc="-54">
                <a:solidFill>
                  <a:srgbClr val="1B2D40"/>
                </a:solidFill>
              </a:rPr>
              <a:t>thresholds</a:t>
            </a:r>
            <a:r>
              <a:rPr sz="1211" spc="-42">
                <a:solidFill>
                  <a:srgbClr val="1B2D40"/>
                </a:solidFill>
              </a:rPr>
              <a:t> </a:t>
            </a:r>
            <a:r>
              <a:rPr sz="1211">
                <a:solidFill>
                  <a:srgbClr val="1B2D40"/>
                </a:solidFill>
              </a:rPr>
              <a:t>de</a:t>
            </a:r>
            <a:r>
              <a:rPr sz="1211" spc="24">
                <a:solidFill>
                  <a:srgbClr val="1B2D40"/>
                </a:solidFill>
              </a:rPr>
              <a:t> </a:t>
            </a:r>
            <a:r>
              <a:rPr sz="1211" spc="-12">
                <a:solidFill>
                  <a:srgbClr val="1B2D40"/>
                </a:solidFill>
              </a:rPr>
              <a:t>ned</a:t>
            </a:r>
            <a:r>
              <a:rPr sz="1211" spc="-42">
                <a:solidFill>
                  <a:srgbClr val="1B2D40"/>
                </a:solidFill>
              </a:rPr>
              <a:t> </a:t>
            </a:r>
            <a:r>
              <a:rPr sz="1211" spc="-67">
                <a:solidFill>
                  <a:srgbClr val="1B2D40"/>
                </a:solidFill>
              </a:rPr>
              <a:t>by</a:t>
            </a:r>
            <a:r>
              <a:rPr sz="1211" spc="-42">
                <a:solidFill>
                  <a:srgbClr val="1B2D40"/>
                </a:solidFill>
              </a:rPr>
              <a:t> </a:t>
            </a:r>
            <a:r>
              <a:rPr sz="1211" spc="-36">
                <a:solidFill>
                  <a:srgbClr val="1B2D40"/>
                </a:solidFill>
              </a:rPr>
              <a:t>the</a:t>
            </a:r>
            <a:r>
              <a:rPr sz="1211" spc="-42">
                <a:solidFill>
                  <a:srgbClr val="1B2D40"/>
                </a:solidFill>
              </a:rPr>
              <a:t> </a:t>
            </a:r>
            <a:r>
              <a:rPr sz="1211" spc="-73">
                <a:solidFill>
                  <a:srgbClr val="1B2D40"/>
                </a:solidFill>
              </a:rPr>
              <a:t>Chief</a:t>
            </a:r>
            <a:r>
              <a:rPr sz="1211" spc="-42">
                <a:solidFill>
                  <a:srgbClr val="1B2D40"/>
                </a:solidFill>
              </a:rPr>
              <a:t> </a:t>
            </a:r>
            <a:r>
              <a:rPr sz="1211" spc="-67">
                <a:solidFill>
                  <a:srgbClr val="1B2D40"/>
                </a:solidFill>
              </a:rPr>
              <a:t>Medical</a:t>
            </a:r>
            <a:r>
              <a:rPr sz="1211" spc="-42">
                <a:solidFill>
                  <a:srgbClr val="1B2D40"/>
                </a:solidFill>
              </a:rPr>
              <a:t> </a:t>
            </a:r>
            <a:r>
              <a:rPr sz="1211" spc="103">
                <a:solidFill>
                  <a:srgbClr val="1B2D40"/>
                </a:solidFill>
              </a:rPr>
              <a:t>O</a:t>
            </a:r>
            <a:r>
              <a:rPr sz="1211" spc="73">
                <a:solidFill>
                  <a:srgbClr val="1B2D40"/>
                </a:solidFill>
              </a:rPr>
              <a:t> </a:t>
            </a:r>
            <a:r>
              <a:rPr sz="1211" spc="61">
                <a:solidFill>
                  <a:srgbClr val="1B2D40"/>
                </a:solidFill>
              </a:rPr>
              <a:t>cer</a:t>
            </a:r>
            <a:r>
              <a:rPr sz="1211" spc="-42">
                <a:solidFill>
                  <a:srgbClr val="1B2D40"/>
                </a:solidFill>
              </a:rPr>
              <a:t> </a:t>
            </a:r>
            <a:r>
              <a:rPr sz="1211" spc="-127">
                <a:solidFill>
                  <a:srgbClr val="1B2D40"/>
                </a:solidFill>
              </a:rPr>
              <a:t>(CMO)</a:t>
            </a:r>
            <a:r>
              <a:rPr sz="1211" spc="-42">
                <a:solidFill>
                  <a:srgbClr val="1B2D40"/>
                </a:solidFill>
              </a:rPr>
              <a:t> </a:t>
            </a:r>
            <a:r>
              <a:rPr sz="1211" spc="-61">
                <a:solidFill>
                  <a:srgbClr val="1B2D40"/>
                </a:solidFill>
              </a:rPr>
              <a:t>guidelines</a:t>
            </a:r>
            <a:r>
              <a:rPr sz="1211" spc="-42">
                <a:solidFill>
                  <a:srgbClr val="1B2D40"/>
                </a:solidFill>
              </a:rPr>
              <a:t> </a:t>
            </a:r>
            <a:r>
              <a:rPr sz="1211" spc="-24">
                <a:solidFill>
                  <a:srgbClr val="1B2D40"/>
                </a:solidFill>
              </a:rPr>
              <a:t>that</a:t>
            </a:r>
            <a:r>
              <a:rPr sz="1211" spc="-42">
                <a:solidFill>
                  <a:srgbClr val="1B2D40"/>
                </a:solidFill>
              </a:rPr>
              <a:t> </a:t>
            </a:r>
            <a:r>
              <a:rPr sz="1211" spc="-61">
                <a:solidFill>
                  <a:srgbClr val="1B2D40"/>
                </a:solidFill>
              </a:rPr>
              <a:t>are</a:t>
            </a:r>
            <a:r>
              <a:rPr sz="1211" spc="-42">
                <a:solidFill>
                  <a:srgbClr val="1B2D40"/>
                </a:solidFill>
              </a:rPr>
              <a:t> </a:t>
            </a:r>
            <a:r>
              <a:rPr sz="1211" spc="-54">
                <a:solidFill>
                  <a:srgbClr val="1B2D40"/>
                </a:solidFill>
              </a:rPr>
              <a:t>adapted</a:t>
            </a:r>
            <a:r>
              <a:rPr sz="1211" spc="-42">
                <a:solidFill>
                  <a:srgbClr val="1B2D40"/>
                </a:solidFill>
              </a:rPr>
              <a:t> </a:t>
            </a:r>
            <a:r>
              <a:rPr sz="1211" spc="-30">
                <a:solidFill>
                  <a:srgbClr val="1B2D40"/>
                </a:solidFill>
              </a:rPr>
              <a:t>by </a:t>
            </a:r>
            <a:r>
              <a:rPr sz="1211" spc="-54">
                <a:solidFill>
                  <a:srgbClr val="1B2D40"/>
                </a:solidFill>
              </a:rPr>
              <a:t>applying</a:t>
            </a:r>
            <a:r>
              <a:rPr sz="1211" spc="-42">
                <a:solidFill>
                  <a:srgbClr val="1B2D40"/>
                </a:solidFill>
              </a:rPr>
              <a:t> </a:t>
            </a:r>
            <a:r>
              <a:rPr sz="1211" spc="-36">
                <a:solidFill>
                  <a:srgbClr val="1B2D40"/>
                </a:solidFill>
              </a:rPr>
              <a:t>the </a:t>
            </a:r>
            <a:r>
              <a:rPr sz="1211" spc="-61">
                <a:solidFill>
                  <a:srgbClr val="1B2D40"/>
                </a:solidFill>
              </a:rPr>
              <a:t>assumptions</a:t>
            </a:r>
            <a:r>
              <a:rPr sz="1211" spc="-42">
                <a:solidFill>
                  <a:srgbClr val="1B2D40"/>
                </a:solidFill>
              </a:rPr>
              <a:t> </a:t>
            </a:r>
            <a:r>
              <a:rPr sz="1211" spc="-24">
                <a:solidFill>
                  <a:srgbClr val="1B2D40"/>
                </a:solidFill>
              </a:rPr>
              <a:t>from</a:t>
            </a:r>
            <a:r>
              <a:rPr sz="1211" spc="-42">
                <a:solidFill>
                  <a:srgbClr val="1B2D40"/>
                </a:solidFill>
              </a:rPr>
              <a:t> </a:t>
            </a:r>
            <a:r>
              <a:rPr sz="1211" spc="-36">
                <a:solidFill>
                  <a:srgbClr val="1B2D40"/>
                </a:solidFill>
              </a:rPr>
              <a:t>the </a:t>
            </a:r>
            <a:r>
              <a:rPr sz="1211" spc="-73">
                <a:solidFill>
                  <a:srgbClr val="1B2D40"/>
                </a:solidFill>
              </a:rPr>
              <a:t>Active</a:t>
            </a:r>
            <a:r>
              <a:rPr sz="1211" spc="-42">
                <a:solidFill>
                  <a:srgbClr val="1B2D40"/>
                </a:solidFill>
              </a:rPr>
              <a:t> </a:t>
            </a:r>
            <a:r>
              <a:rPr sz="1211" spc="-91">
                <a:solidFill>
                  <a:srgbClr val="1B2D40"/>
                </a:solidFill>
              </a:rPr>
              <a:t>Lives</a:t>
            </a:r>
            <a:r>
              <a:rPr sz="1211" spc="-36">
                <a:solidFill>
                  <a:srgbClr val="1B2D40"/>
                </a:solidFill>
              </a:rPr>
              <a:t> </a:t>
            </a:r>
            <a:r>
              <a:rPr sz="1211" spc="-97">
                <a:solidFill>
                  <a:srgbClr val="1B2D40"/>
                </a:solidFill>
              </a:rPr>
              <a:t>Survey</a:t>
            </a:r>
            <a:r>
              <a:rPr sz="1211" spc="-42">
                <a:solidFill>
                  <a:srgbClr val="1B2D40"/>
                </a:solidFill>
              </a:rPr>
              <a:t> </a:t>
            </a:r>
            <a:r>
              <a:rPr sz="1211" spc="-61">
                <a:solidFill>
                  <a:srgbClr val="1B2D40"/>
                </a:solidFill>
              </a:rPr>
              <a:t>and</a:t>
            </a:r>
            <a:r>
              <a:rPr sz="1211" spc="-36">
                <a:solidFill>
                  <a:srgbClr val="1B2D40"/>
                </a:solidFill>
              </a:rPr>
              <a:t> the</a:t>
            </a:r>
            <a:r>
              <a:rPr sz="1211" spc="-42">
                <a:solidFill>
                  <a:srgbClr val="1B2D40"/>
                </a:solidFill>
              </a:rPr>
              <a:t> </a:t>
            </a:r>
            <a:r>
              <a:rPr sz="1211" spc="-12">
                <a:solidFill>
                  <a:srgbClr val="1B2D40"/>
                </a:solidFill>
              </a:rPr>
              <a:t>DataHub.</a:t>
            </a:r>
            <a:endParaRPr sz="1211"/>
          </a:p>
          <a:p>
            <a:pPr>
              <a:lnSpc>
                <a:spcPct val="100000"/>
              </a:lnSpc>
              <a:spcBef>
                <a:spcPts val="285"/>
              </a:spcBef>
            </a:pPr>
            <a:endParaRPr sz="1029"/>
          </a:p>
          <a:p>
            <a:pPr marL="15377">
              <a:lnSpc>
                <a:spcPct val="100000"/>
              </a:lnSpc>
            </a:pPr>
            <a:r>
              <a:rPr sz="1211" spc="-103">
                <a:solidFill>
                  <a:srgbClr val="1B2D40"/>
                </a:solidFill>
                <a:latin typeface="Lucida Sans Unicode"/>
                <a:cs typeface="Lucida Sans Unicode"/>
              </a:rPr>
              <a:t>Social</a:t>
            </a:r>
            <a:r>
              <a:rPr sz="1211" spc="-85">
                <a:solidFill>
                  <a:srgbClr val="1B2D40"/>
                </a:solidFill>
                <a:latin typeface="Lucida Sans Unicode"/>
                <a:cs typeface="Lucida Sans Unicode"/>
              </a:rPr>
              <a:t> </a:t>
            </a:r>
            <a:r>
              <a:rPr sz="1211" spc="-109">
                <a:solidFill>
                  <a:srgbClr val="1B2D40"/>
                </a:solidFill>
                <a:latin typeface="Lucida Sans Unicode"/>
                <a:cs typeface="Lucida Sans Unicode"/>
              </a:rPr>
              <a:t>Value</a:t>
            </a:r>
            <a:r>
              <a:rPr sz="1211" spc="-79">
                <a:solidFill>
                  <a:srgbClr val="1B2D40"/>
                </a:solidFill>
                <a:latin typeface="Lucida Sans Unicode"/>
                <a:cs typeface="Lucida Sans Unicode"/>
              </a:rPr>
              <a:t> </a:t>
            </a:r>
            <a:r>
              <a:rPr sz="1211" spc="-73">
                <a:solidFill>
                  <a:srgbClr val="1B2D40"/>
                </a:solidFill>
                <a:latin typeface="Lucida Sans Unicode"/>
                <a:cs typeface="Lucida Sans Unicode"/>
              </a:rPr>
              <a:t>Per</a:t>
            </a:r>
            <a:r>
              <a:rPr sz="1211" spc="-79">
                <a:solidFill>
                  <a:srgbClr val="1B2D40"/>
                </a:solidFill>
                <a:latin typeface="Lucida Sans Unicode"/>
                <a:cs typeface="Lucida Sans Unicode"/>
              </a:rPr>
              <a:t> </a:t>
            </a:r>
            <a:r>
              <a:rPr sz="1211" spc="-103">
                <a:solidFill>
                  <a:srgbClr val="1B2D40"/>
                </a:solidFill>
                <a:latin typeface="Lucida Sans Unicode"/>
                <a:cs typeface="Lucida Sans Unicode"/>
              </a:rPr>
              <a:t>Person:</a:t>
            </a:r>
            <a:r>
              <a:rPr sz="1211" spc="-85">
                <a:solidFill>
                  <a:srgbClr val="1B2D40"/>
                </a:solidFill>
                <a:latin typeface="Lucida Sans Unicode"/>
                <a:cs typeface="Lucida Sans Unicode"/>
              </a:rPr>
              <a:t> </a:t>
            </a:r>
            <a:r>
              <a:rPr sz="1211" spc="-91">
                <a:solidFill>
                  <a:srgbClr val="1B2D40"/>
                </a:solidFill>
              </a:rPr>
              <a:t>Average</a:t>
            </a:r>
            <a:r>
              <a:rPr sz="1211" spc="-30">
                <a:solidFill>
                  <a:srgbClr val="1B2D40"/>
                </a:solidFill>
              </a:rPr>
              <a:t> </a:t>
            </a:r>
            <a:r>
              <a:rPr sz="1211" spc="-67">
                <a:solidFill>
                  <a:srgbClr val="1B2D40"/>
                </a:solidFill>
              </a:rPr>
              <a:t>social</a:t>
            </a:r>
            <a:r>
              <a:rPr sz="1211" spc="-30">
                <a:solidFill>
                  <a:srgbClr val="1B2D40"/>
                </a:solidFill>
              </a:rPr>
              <a:t> </a:t>
            </a:r>
            <a:r>
              <a:rPr sz="1211" spc="-67">
                <a:solidFill>
                  <a:srgbClr val="1B2D40"/>
                </a:solidFill>
              </a:rPr>
              <a:t>value</a:t>
            </a:r>
            <a:r>
              <a:rPr sz="1211" spc="-30">
                <a:solidFill>
                  <a:srgbClr val="1B2D40"/>
                </a:solidFill>
              </a:rPr>
              <a:t> </a:t>
            </a:r>
            <a:r>
              <a:rPr sz="1211" spc="-61">
                <a:solidFill>
                  <a:srgbClr val="1B2D40"/>
                </a:solidFill>
              </a:rPr>
              <a:t>generated</a:t>
            </a:r>
            <a:r>
              <a:rPr sz="1211" spc="-30">
                <a:solidFill>
                  <a:srgbClr val="1B2D40"/>
                </a:solidFill>
              </a:rPr>
              <a:t> </a:t>
            </a:r>
            <a:r>
              <a:rPr sz="1211" spc="-67">
                <a:solidFill>
                  <a:srgbClr val="1B2D40"/>
                </a:solidFill>
              </a:rPr>
              <a:t>by</a:t>
            </a:r>
            <a:r>
              <a:rPr sz="1211" spc="-36">
                <a:solidFill>
                  <a:srgbClr val="1B2D40"/>
                </a:solidFill>
              </a:rPr>
              <a:t> </a:t>
            </a:r>
            <a:r>
              <a:rPr sz="1211" spc="-91">
                <a:solidFill>
                  <a:srgbClr val="1B2D40"/>
                </a:solidFill>
              </a:rPr>
              <a:t>each</a:t>
            </a:r>
            <a:r>
              <a:rPr sz="1211" spc="-30">
                <a:solidFill>
                  <a:srgbClr val="1B2D40"/>
                </a:solidFill>
              </a:rPr>
              <a:t> </a:t>
            </a:r>
            <a:r>
              <a:rPr sz="1211" spc="-73">
                <a:solidFill>
                  <a:srgbClr val="1B2D40"/>
                </a:solidFill>
              </a:rPr>
              <a:t>Active</a:t>
            </a:r>
            <a:r>
              <a:rPr sz="1211" spc="-30">
                <a:solidFill>
                  <a:srgbClr val="1B2D40"/>
                </a:solidFill>
              </a:rPr>
              <a:t> </a:t>
            </a:r>
            <a:r>
              <a:rPr sz="1211" spc="-61">
                <a:solidFill>
                  <a:srgbClr val="1B2D40"/>
                </a:solidFill>
              </a:rPr>
              <a:t>and</a:t>
            </a:r>
            <a:r>
              <a:rPr sz="1211" spc="-30">
                <a:solidFill>
                  <a:srgbClr val="1B2D40"/>
                </a:solidFill>
              </a:rPr>
              <a:t> </a:t>
            </a:r>
            <a:r>
              <a:rPr sz="1211" spc="-73">
                <a:solidFill>
                  <a:srgbClr val="1B2D40"/>
                </a:solidFill>
              </a:rPr>
              <a:t>Fairly</a:t>
            </a:r>
            <a:r>
              <a:rPr sz="1211" spc="-36">
                <a:solidFill>
                  <a:srgbClr val="1B2D40"/>
                </a:solidFill>
              </a:rPr>
              <a:t> </a:t>
            </a:r>
            <a:r>
              <a:rPr sz="1211" spc="-73">
                <a:solidFill>
                  <a:srgbClr val="1B2D40"/>
                </a:solidFill>
              </a:rPr>
              <a:t>Active</a:t>
            </a:r>
            <a:r>
              <a:rPr sz="1211" spc="-30">
                <a:solidFill>
                  <a:srgbClr val="1B2D40"/>
                </a:solidFill>
              </a:rPr>
              <a:t> </a:t>
            </a:r>
            <a:r>
              <a:rPr sz="1211" spc="-54">
                <a:solidFill>
                  <a:srgbClr val="1B2D40"/>
                </a:solidFill>
              </a:rPr>
              <a:t>person</a:t>
            </a:r>
            <a:r>
              <a:rPr sz="1211" spc="-30">
                <a:solidFill>
                  <a:srgbClr val="1B2D40"/>
                </a:solidFill>
              </a:rPr>
              <a:t> </a:t>
            </a:r>
            <a:r>
              <a:rPr sz="1211" spc="-24">
                <a:solidFill>
                  <a:srgbClr val="1B2D40"/>
                </a:solidFill>
              </a:rPr>
              <a:t>within</a:t>
            </a:r>
            <a:r>
              <a:rPr sz="1211" spc="-30">
                <a:solidFill>
                  <a:srgbClr val="1B2D40"/>
                </a:solidFill>
              </a:rPr>
              <a:t> </a:t>
            </a:r>
            <a:r>
              <a:rPr sz="1211" spc="-36">
                <a:solidFill>
                  <a:srgbClr val="1B2D40"/>
                </a:solidFill>
              </a:rPr>
              <a:t>the</a:t>
            </a:r>
            <a:r>
              <a:rPr sz="1211" spc="-30">
                <a:solidFill>
                  <a:srgbClr val="1B2D40"/>
                </a:solidFill>
              </a:rPr>
              <a:t> </a:t>
            </a:r>
            <a:r>
              <a:rPr sz="1211" spc="-67">
                <a:solidFill>
                  <a:srgbClr val="1B2D40"/>
                </a:solidFill>
              </a:rPr>
              <a:t>selected</a:t>
            </a:r>
            <a:r>
              <a:rPr sz="1211" spc="-36">
                <a:solidFill>
                  <a:srgbClr val="1B2D40"/>
                </a:solidFill>
              </a:rPr>
              <a:t> time</a:t>
            </a:r>
            <a:r>
              <a:rPr sz="1211" spc="-30">
                <a:solidFill>
                  <a:srgbClr val="1B2D40"/>
                </a:solidFill>
              </a:rPr>
              <a:t> </a:t>
            </a:r>
            <a:r>
              <a:rPr sz="1211" spc="-12">
                <a:solidFill>
                  <a:srgbClr val="1B2D40"/>
                </a:solidFill>
              </a:rPr>
              <a:t>period.</a:t>
            </a:r>
            <a:endParaRPr sz="1211">
              <a:latin typeface="Lucida Sans Unicode"/>
              <a:cs typeface="Lucida Sans Unicode"/>
            </a:endParaRPr>
          </a:p>
        </p:txBody>
      </p:sp>
    </p:spTree>
    <p:extLst>
      <p:ext uri="{BB962C8B-B14F-4D97-AF65-F5344CB8AC3E}">
        <p14:creationId xmlns:p14="http://schemas.microsoft.com/office/powerpoint/2010/main" val="36406241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1244657" y="4"/>
            <a:ext cx="9702686" cy="6857231"/>
            <a:chOff x="0" y="3"/>
            <a:chExt cx="8013700" cy="566356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3"/>
              <a:ext cx="8013191" cy="5663180"/>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401162" y="792774"/>
              <a:ext cx="7220925" cy="2139533"/>
            </a:xfrm>
            <a:prstGeom prst="rect">
              <a:avLst/>
            </a:prstGeom>
          </p:spPr>
        </p:pic>
      </p:grpSp>
      <p:sp>
        <p:nvSpPr>
          <p:cNvPr id="6" name="object 6"/>
          <p:cNvSpPr txBox="1"/>
          <p:nvPr/>
        </p:nvSpPr>
        <p:spPr>
          <a:xfrm>
            <a:off x="2274360" y="939811"/>
            <a:ext cx="1842895" cy="226557"/>
          </a:xfrm>
          <a:prstGeom prst="rect">
            <a:avLst/>
          </a:prstGeom>
        </p:spPr>
        <p:txBody>
          <a:bodyPr vert="horz" wrap="square" lIns="0" tIns="67657" rIns="0" bIns="0" rtlCol="0">
            <a:spAutoFit/>
          </a:bodyPr>
          <a:lstStyle/>
          <a:p>
            <a:pPr algn="ctr">
              <a:lnSpc>
                <a:spcPct val="100000"/>
              </a:lnSpc>
              <a:spcBef>
                <a:spcPts val="533"/>
              </a:spcBef>
            </a:pPr>
            <a:r>
              <a:rPr sz="1090">
                <a:solidFill>
                  <a:srgbClr val="004F72"/>
                </a:solidFill>
                <a:latin typeface="Arial MT"/>
                <a:cs typeface="Arial MT"/>
              </a:rPr>
              <a:t>TOTAL</a:t>
            </a:r>
            <a:r>
              <a:rPr sz="1090" spc="-54">
                <a:solidFill>
                  <a:srgbClr val="004F72"/>
                </a:solidFill>
                <a:latin typeface="Arial MT"/>
                <a:cs typeface="Arial MT"/>
              </a:rPr>
              <a:t> </a:t>
            </a:r>
            <a:r>
              <a:rPr sz="1090">
                <a:solidFill>
                  <a:srgbClr val="004F72"/>
                </a:solidFill>
                <a:latin typeface="Arial MT"/>
                <a:cs typeface="Arial MT"/>
              </a:rPr>
              <a:t>ACTIVE</a:t>
            </a:r>
            <a:r>
              <a:rPr sz="1090" spc="-48">
                <a:solidFill>
                  <a:srgbClr val="004F72"/>
                </a:solidFill>
                <a:latin typeface="Arial MT"/>
                <a:cs typeface="Arial MT"/>
              </a:rPr>
              <a:t> </a:t>
            </a:r>
            <a:r>
              <a:rPr sz="1090">
                <a:solidFill>
                  <a:srgbClr val="004F72"/>
                </a:solidFill>
                <a:latin typeface="Arial MT"/>
                <a:cs typeface="Arial MT"/>
              </a:rPr>
              <a:t>PEOPLE</a:t>
            </a:r>
            <a:r>
              <a:rPr sz="1090" spc="-48">
                <a:solidFill>
                  <a:srgbClr val="004F72"/>
                </a:solidFill>
                <a:latin typeface="Arial MT"/>
                <a:cs typeface="Arial MT"/>
              </a:rPr>
              <a:t> </a:t>
            </a:r>
            <a:r>
              <a:rPr sz="1090" spc="-30">
                <a:solidFill>
                  <a:srgbClr val="004F72"/>
                </a:solidFill>
                <a:latin typeface="Arial MT"/>
                <a:cs typeface="Arial MT"/>
              </a:rPr>
              <a:t>(%)</a:t>
            </a:r>
            <a:endParaRPr sz="1090">
              <a:latin typeface="Arial MT"/>
              <a:cs typeface="Arial MT"/>
            </a:endParaRPr>
          </a:p>
          <a:p>
            <a:pPr algn="ctr">
              <a:lnSpc>
                <a:spcPct val="100000"/>
              </a:lnSpc>
              <a:spcBef>
                <a:spcPts val="333"/>
              </a:spcBef>
            </a:pPr>
            <a:r>
              <a:rPr sz="787">
                <a:solidFill>
                  <a:srgbClr val="293140"/>
                </a:solidFill>
                <a:latin typeface="Arial MT"/>
                <a:cs typeface="Arial MT"/>
              </a:rPr>
              <a:t>Oct-23</a:t>
            </a:r>
            <a:r>
              <a:rPr sz="787" spc="138">
                <a:solidFill>
                  <a:srgbClr val="293140"/>
                </a:solidFill>
                <a:latin typeface="Arial MT"/>
                <a:cs typeface="Arial MT"/>
              </a:rPr>
              <a:t> </a:t>
            </a:r>
            <a:r>
              <a:rPr sz="787">
                <a:solidFill>
                  <a:srgbClr val="293140"/>
                </a:solidFill>
                <a:latin typeface="Arial MT"/>
                <a:cs typeface="Arial MT"/>
              </a:rPr>
              <a:t>Sep-24</a:t>
            </a:r>
            <a:r>
              <a:rPr sz="787" spc="145">
                <a:solidFill>
                  <a:srgbClr val="293140"/>
                </a:solidFill>
                <a:latin typeface="Arial MT"/>
                <a:cs typeface="Arial MT"/>
              </a:rPr>
              <a:t> </a:t>
            </a:r>
            <a:r>
              <a:rPr sz="787">
                <a:solidFill>
                  <a:srgbClr val="293140"/>
                </a:solidFill>
                <a:latin typeface="Arial MT"/>
                <a:cs typeface="Arial MT"/>
              </a:rPr>
              <a:t>vs</a:t>
            </a:r>
            <a:r>
              <a:rPr sz="787" spc="145">
                <a:solidFill>
                  <a:srgbClr val="293140"/>
                </a:solidFill>
                <a:latin typeface="Arial MT"/>
                <a:cs typeface="Arial MT"/>
              </a:rPr>
              <a:t> </a:t>
            </a:r>
            <a:r>
              <a:rPr sz="787">
                <a:solidFill>
                  <a:srgbClr val="293140"/>
                </a:solidFill>
                <a:latin typeface="Arial MT"/>
                <a:cs typeface="Arial MT"/>
              </a:rPr>
              <a:t>Oct-24</a:t>
            </a:r>
            <a:r>
              <a:rPr sz="787" spc="145">
                <a:solidFill>
                  <a:srgbClr val="293140"/>
                </a:solidFill>
                <a:latin typeface="Arial MT"/>
                <a:cs typeface="Arial MT"/>
              </a:rPr>
              <a:t> </a:t>
            </a:r>
            <a:r>
              <a:rPr sz="787">
                <a:solidFill>
                  <a:srgbClr val="293140"/>
                </a:solidFill>
                <a:latin typeface="Arial MT"/>
                <a:cs typeface="Arial MT"/>
              </a:rPr>
              <a:t>Sep-</a:t>
            </a:r>
            <a:r>
              <a:rPr sz="787" spc="-30">
                <a:solidFill>
                  <a:srgbClr val="293140"/>
                </a:solidFill>
                <a:latin typeface="Arial MT"/>
                <a:cs typeface="Arial MT"/>
              </a:rPr>
              <a:t>25</a:t>
            </a:r>
            <a:endParaRPr sz="787">
              <a:latin typeface="Arial MT"/>
              <a:cs typeface="Arial MT"/>
            </a:endParaRPr>
          </a:p>
        </p:txBody>
      </p:sp>
      <p:sp>
        <p:nvSpPr>
          <p:cNvPr id="5" name="object 5"/>
          <p:cNvSpPr txBox="1"/>
          <p:nvPr/>
        </p:nvSpPr>
        <p:spPr>
          <a:xfrm>
            <a:off x="1851515" y="1660059"/>
            <a:ext cx="64120" cy="931058"/>
          </a:xfrm>
          <a:prstGeom prst="rect">
            <a:avLst/>
          </a:prstGeom>
        </p:spPr>
        <p:txBody>
          <a:bodyPr vert="vert270" wrap="square" lIns="0" tIns="0" rIns="0" bIns="0" rtlCol="0">
            <a:spAutoFit/>
          </a:bodyPr>
          <a:lstStyle/>
          <a:p>
            <a:pPr marL="15377">
              <a:lnSpc>
                <a:spcPts val="908"/>
              </a:lnSpc>
            </a:pPr>
            <a:r>
              <a:rPr sz="908">
                <a:solidFill>
                  <a:srgbClr val="666666"/>
                </a:solidFill>
                <a:latin typeface="Arial MT"/>
                <a:cs typeface="Arial MT"/>
              </a:rPr>
              <a:t>Active People</a:t>
            </a:r>
            <a:r>
              <a:rPr sz="908" spc="6">
                <a:solidFill>
                  <a:srgbClr val="666666"/>
                </a:solidFill>
                <a:latin typeface="Arial MT"/>
                <a:cs typeface="Arial MT"/>
              </a:rPr>
              <a:t> </a:t>
            </a:r>
            <a:r>
              <a:rPr sz="908" spc="-30">
                <a:solidFill>
                  <a:srgbClr val="666666"/>
                </a:solidFill>
                <a:latin typeface="Arial MT"/>
                <a:cs typeface="Arial MT"/>
              </a:rPr>
              <a:t>(%)</a:t>
            </a:r>
            <a:endParaRPr sz="908">
              <a:latin typeface="Arial MT"/>
              <a:cs typeface="Arial MT"/>
            </a:endParaRPr>
          </a:p>
        </p:txBody>
      </p:sp>
      <p:sp>
        <p:nvSpPr>
          <p:cNvPr id="9" name="object 9"/>
          <p:cNvSpPr txBox="1"/>
          <p:nvPr/>
        </p:nvSpPr>
        <p:spPr>
          <a:xfrm>
            <a:off x="2419276" y="3177768"/>
            <a:ext cx="734237" cy="86471"/>
          </a:xfrm>
          <a:prstGeom prst="rect">
            <a:avLst/>
          </a:prstGeom>
        </p:spPr>
        <p:txBody>
          <a:bodyPr vert="horz" wrap="square" lIns="0" tIns="13839" rIns="0" bIns="0" rtlCol="0">
            <a:spAutoFit/>
          </a:bodyPr>
          <a:lstStyle/>
          <a:p>
            <a:pPr marL="15377">
              <a:lnSpc>
                <a:spcPct val="100000"/>
              </a:lnSpc>
              <a:spcBef>
                <a:spcPts val="109"/>
              </a:spcBef>
            </a:pPr>
            <a:r>
              <a:rPr sz="908" spc="-12">
                <a:solidFill>
                  <a:srgbClr val="333333"/>
                </a:solidFill>
                <a:latin typeface="Arial MT"/>
                <a:cs typeface="Arial MT"/>
              </a:rPr>
              <a:t>Previous</a:t>
            </a:r>
            <a:r>
              <a:rPr sz="908" spc="24">
                <a:solidFill>
                  <a:srgbClr val="333333"/>
                </a:solidFill>
                <a:latin typeface="Arial MT"/>
                <a:cs typeface="Arial MT"/>
              </a:rPr>
              <a:t> </a:t>
            </a:r>
            <a:r>
              <a:rPr sz="908" spc="-24">
                <a:solidFill>
                  <a:srgbClr val="333333"/>
                </a:solidFill>
                <a:latin typeface="Arial MT"/>
                <a:cs typeface="Arial MT"/>
              </a:rPr>
              <a:t>Year</a:t>
            </a:r>
            <a:endParaRPr sz="908">
              <a:latin typeface="Arial MT"/>
              <a:cs typeface="Arial MT"/>
            </a:endParaRPr>
          </a:p>
        </p:txBody>
      </p:sp>
      <p:sp>
        <p:nvSpPr>
          <p:cNvPr id="7" name="object 7"/>
          <p:cNvSpPr txBox="1"/>
          <p:nvPr/>
        </p:nvSpPr>
        <p:spPr>
          <a:xfrm>
            <a:off x="2962841" y="1470935"/>
            <a:ext cx="229881"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64%</a:t>
            </a:r>
            <a:endParaRPr sz="726">
              <a:latin typeface="Arial MT"/>
              <a:cs typeface="Arial MT"/>
            </a:endParaRPr>
          </a:p>
        </p:txBody>
      </p:sp>
      <p:sp>
        <p:nvSpPr>
          <p:cNvPr id="10" name="object 10"/>
          <p:cNvSpPr txBox="1"/>
          <p:nvPr/>
        </p:nvSpPr>
        <p:spPr>
          <a:xfrm>
            <a:off x="3454324" y="3177768"/>
            <a:ext cx="671961"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Filter</a:t>
            </a:r>
            <a:r>
              <a:rPr sz="908" spc="42">
                <a:solidFill>
                  <a:srgbClr val="333333"/>
                </a:solidFill>
                <a:latin typeface="Arial MT"/>
                <a:cs typeface="Arial MT"/>
              </a:rPr>
              <a:t> </a:t>
            </a:r>
            <a:r>
              <a:rPr sz="908" spc="-12">
                <a:solidFill>
                  <a:srgbClr val="333333"/>
                </a:solidFill>
                <a:latin typeface="Arial MT"/>
                <a:cs typeface="Arial MT"/>
              </a:rPr>
              <a:t>Period</a:t>
            </a:r>
            <a:endParaRPr sz="908">
              <a:latin typeface="Arial MT"/>
              <a:cs typeface="Arial MT"/>
            </a:endParaRPr>
          </a:p>
        </p:txBody>
      </p:sp>
      <p:sp>
        <p:nvSpPr>
          <p:cNvPr id="8" name="object 8"/>
          <p:cNvSpPr txBox="1"/>
          <p:nvPr/>
        </p:nvSpPr>
        <p:spPr>
          <a:xfrm>
            <a:off x="3650960" y="1592361"/>
            <a:ext cx="428637"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68%</a:t>
            </a:r>
            <a:endParaRPr sz="726">
              <a:latin typeface="Arial MT"/>
              <a:cs typeface="Arial MT"/>
            </a:endParaRPr>
          </a:p>
        </p:txBody>
      </p:sp>
      <p:sp>
        <p:nvSpPr>
          <p:cNvPr id="11" name="object 11">
            <a:extLst>
              <a:ext uri="{C183D7F6-B498-43B3-948B-1728B52AA6E4}">
                <adec:decorative xmlns:adec="http://schemas.microsoft.com/office/drawing/2017/decorative" val="1"/>
              </a:ext>
            </a:extLst>
          </p:cNvPr>
          <p:cNvSpPr txBox="1"/>
          <p:nvPr/>
        </p:nvSpPr>
        <p:spPr>
          <a:xfrm>
            <a:off x="3185793" y="2894437"/>
            <a:ext cx="457456" cy="86471"/>
          </a:xfrm>
          <a:prstGeom prst="rect">
            <a:avLst/>
          </a:prstGeom>
        </p:spPr>
        <p:txBody>
          <a:bodyPr vert="horz" wrap="square" lIns="0" tIns="13839" rIns="0" bIns="0" rtlCol="0">
            <a:spAutoFit/>
          </a:bodyPr>
          <a:lstStyle/>
          <a:p>
            <a:pPr marL="15377">
              <a:lnSpc>
                <a:spcPct val="100000"/>
              </a:lnSpc>
              <a:spcBef>
                <a:spcPts val="109"/>
              </a:spcBef>
            </a:pPr>
            <a:r>
              <a:rPr sz="908">
                <a:solidFill>
                  <a:srgbClr val="333333"/>
                </a:solidFill>
                <a:latin typeface="Arial MT"/>
                <a:cs typeface="Arial MT"/>
              </a:rPr>
              <a:t>Oct-</a:t>
            </a:r>
            <a:r>
              <a:rPr sz="908" spc="-30">
                <a:solidFill>
                  <a:srgbClr val="333333"/>
                </a:solidFill>
                <a:latin typeface="Arial MT"/>
                <a:cs typeface="Arial MT"/>
              </a:rPr>
              <a:t>Sep</a:t>
            </a:r>
            <a:endParaRPr sz="908">
              <a:latin typeface="Arial MT"/>
              <a:cs typeface="Arial MT"/>
            </a:endParaRPr>
          </a:p>
        </p:txBody>
      </p:sp>
      <p:sp>
        <p:nvSpPr>
          <p:cNvPr id="12" name="object 12">
            <a:extLst>
              <a:ext uri="{C183D7F6-B498-43B3-948B-1728B52AA6E4}">
                <adec:decorative xmlns:adec="http://schemas.microsoft.com/office/drawing/2017/decorative" val="1"/>
              </a:ext>
            </a:extLst>
          </p:cNvPr>
          <p:cNvSpPr txBox="1"/>
          <p:nvPr/>
        </p:nvSpPr>
        <p:spPr>
          <a:xfrm>
            <a:off x="2059269" y="2716342"/>
            <a:ext cx="99948" cy="86471"/>
          </a:xfrm>
          <a:prstGeom prst="rect">
            <a:avLst/>
          </a:prstGeom>
        </p:spPr>
        <p:txBody>
          <a:bodyPr vert="horz" wrap="square" lIns="0" tIns="13839" rIns="0" bIns="0" rtlCol="0">
            <a:spAutoFit/>
          </a:bodyPr>
          <a:lstStyle/>
          <a:p>
            <a:pPr marL="15377">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13" name="object 13">
            <a:extLst>
              <a:ext uri="{C183D7F6-B498-43B3-948B-1728B52AA6E4}">
                <adec:decorative xmlns:adec="http://schemas.microsoft.com/office/drawing/2017/decorative" val="1"/>
              </a:ext>
            </a:extLst>
          </p:cNvPr>
          <p:cNvSpPr txBox="1"/>
          <p:nvPr/>
        </p:nvSpPr>
        <p:spPr>
          <a:xfrm>
            <a:off x="2009564" y="2263011"/>
            <a:ext cx="14915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25</a:t>
            </a:r>
            <a:endParaRPr sz="908">
              <a:latin typeface="Arial MT"/>
              <a:cs typeface="Arial MT"/>
            </a:endParaRPr>
          </a:p>
        </p:txBody>
      </p:sp>
      <p:sp>
        <p:nvSpPr>
          <p:cNvPr id="14" name="object 14">
            <a:extLst>
              <a:ext uri="{C183D7F6-B498-43B3-948B-1728B52AA6E4}">
                <adec:decorative xmlns:adec="http://schemas.microsoft.com/office/drawing/2017/decorative" val="1"/>
              </a:ext>
            </a:extLst>
          </p:cNvPr>
          <p:cNvSpPr txBox="1"/>
          <p:nvPr/>
        </p:nvSpPr>
        <p:spPr>
          <a:xfrm>
            <a:off x="1999826" y="1809678"/>
            <a:ext cx="15914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50</a:t>
            </a:r>
            <a:endParaRPr sz="908">
              <a:latin typeface="Arial MT"/>
              <a:cs typeface="Arial MT"/>
            </a:endParaRPr>
          </a:p>
        </p:txBody>
      </p:sp>
      <p:sp>
        <p:nvSpPr>
          <p:cNvPr id="15" name="object 15">
            <a:extLst>
              <a:ext uri="{C183D7F6-B498-43B3-948B-1728B52AA6E4}">
                <adec:decorative xmlns:adec="http://schemas.microsoft.com/office/drawing/2017/decorative" val="1"/>
              </a:ext>
            </a:extLst>
          </p:cNvPr>
          <p:cNvSpPr txBox="1"/>
          <p:nvPr/>
        </p:nvSpPr>
        <p:spPr>
          <a:xfrm>
            <a:off x="2009343" y="1356347"/>
            <a:ext cx="14992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75</a:t>
            </a:r>
            <a:endParaRPr sz="908">
              <a:latin typeface="Arial MT"/>
              <a:cs typeface="Arial MT"/>
            </a:endParaRPr>
          </a:p>
        </p:txBody>
      </p:sp>
      <p:grpSp>
        <p:nvGrpSpPr>
          <p:cNvPr id="16" name="object 16" descr="Graph shows following figures. 0% for October 2023 to April 2024. Peak figure is in June 2025 at 77% followed by September 2025 at 74%.">
            <a:extLst>
              <a:ext uri="{C183D7F6-B498-43B3-948B-1728B52AA6E4}">
                <adec:decorative xmlns:adec="http://schemas.microsoft.com/office/drawing/2017/decorative" val="0"/>
              </a:ext>
            </a:extLst>
          </p:cNvPr>
          <p:cNvGrpSpPr/>
          <p:nvPr/>
        </p:nvGrpSpPr>
        <p:grpSpPr>
          <a:xfrm>
            <a:off x="5227498" y="1445574"/>
            <a:ext cx="5157339" cy="1368525"/>
            <a:chOff x="3289532" y="1193937"/>
            <a:chExt cx="4259580" cy="1130300"/>
          </a:xfrm>
        </p:grpSpPr>
        <p:sp>
          <p:nvSpPr>
            <p:cNvPr id="17" name="object 17"/>
            <p:cNvSpPr/>
            <p:nvPr/>
          </p:nvSpPr>
          <p:spPr>
            <a:xfrm>
              <a:off x="3289528" y="1193939"/>
              <a:ext cx="4259580" cy="1130300"/>
            </a:xfrm>
            <a:custGeom>
              <a:avLst/>
              <a:gdLst/>
              <a:ahLst/>
              <a:cxnLst/>
              <a:rect l="l" t="t" r="r" b="b"/>
              <a:pathLst>
                <a:path w="4259580" h="1130300">
                  <a:moveTo>
                    <a:pt x="4259008" y="1123264"/>
                  </a:moveTo>
                  <a:lnTo>
                    <a:pt x="0" y="1123264"/>
                  </a:lnTo>
                  <a:lnTo>
                    <a:pt x="0" y="1129944"/>
                  </a:lnTo>
                  <a:lnTo>
                    <a:pt x="4259008" y="1129944"/>
                  </a:lnTo>
                  <a:lnTo>
                    <a:pt x="4259008" y="1123264"/>
                  </a:lnTo>
                  <a:close/>
                </a:path>
                <a:path w="4259580" h="1130300">
                  <a:moveTo>
                    <a:pt x="4259008" y="842441"/>
                  </a:moveTo>
                  <a:lnTo>
                    <a:pt x="0" y="842441"/>
                  </a:lnTo>
                  <a:lnTo>
                    <a:pt x="0" y="849134"/>
                  </a:lnTo>
                  <a:lnTo>
                    <a:pt x="4259008" y="849134"/>
                  </a:lnTo>
                  <a:lnTo>
                    <a:pt x="4259008" y="842441"/>
                  </a:lnTo>
                  <a:close/>
                </a:path>
                <a:path w="4259580" h="1130300">
                  <a:moveTo>
                    <a:pt x="4259008" y="561632"/>
                  </a:moveTo>
                  <a:lnTo>
                    <a:pt x="0" y="561632"/>
                  </a:lnTo>
                  <a:lnTo>
                    <a:pt x="0" y="568312"/>
                  </a:lnTo>
                  <a:lnTo>
                    <a:pt x="4259008" y="568312"/>
                  </a:lnTo>
                  <a:lnTo>
                    <a:pt x="4259008" y="561632"/>
                  </a:lnTo>
                  <a:close/>
                </a:path>
                <a:path w="4259580" h="1130300">
                  <a:moveTo>
                    <a:pt x="4259008" y="280822"/>
                  </a:moveTo>
                  <a:lnTo>
                    <a:pt x="0" y="280822"/>
                  </a:lnTo>
                  <a:lnTo>
                    <a:pt x="0" y="287502"/>
                  </a:lnTo>
                  <a:lnTo>
                    <a:pt x="4259008" y="287502"/>
                  </a:lnTo>
                  <a:lnTo>
                    <a:pt x="4259008" y="280822"/>
                  </a:lnTo>
                  <a:close/>
                </a:path>
                <a:path w="4259580" h="1130300">
                  <a:moveTo>
                    <a:pt x="4259008" y="0"/>
                  </a:moveTo>
                  <a:lnTo>
                    <a:pt x="0" y="0"/>
                  </a:lnTo>
                  <a:lnTo>
                    <a:pt x="0" y="6692"/>
                  </a:lnTo>
                  <a:lnTo>
                    <a:pt x="4259008" y="6692"/>
                  </a:lnTo>
                  <a:lnTo>
                    <a:pt x="4259008" y="0"/>
                  </a:lnTo>
                  <a:close/>
                </a:path>
              </a:pathLst>
            </a:custGeom>
            <a:solidFill>
              <a:srgbClr val="E6E6E6"/>
            </a:solidFill>
          </p:spPr>
          <p:txBody>
            <a:bodyPr wrap="square" lIns="0" tIns="0" rIns="0" bIns="0" rtlCol="0"/>
            <a:lstStyle/>
            <a:p>
              <a:endParaRPr/>
            </a:p>
          </p:txBody>
        </p:sp>
        <p:sp>
          <p:nvSpPr>
            <p:cNvPr id="18" name="object 18"/>
            <p:cNvSpPr/>
            <p:nvPr/>
          </p:nvSpPr>
          <p:spPr>
            <a:xfrm>
              <a:off x="3289532" y="2317192"/>
              <a:ext cx="4259580" cy="6985"/>
            </a:xfrm>
            <a:custGeom>
              <a:avLst/>
              <a:gdLst/>
              <a:ahLst/>
              <a:cxnLst/>
              <a:rect l="l" t="t" r="r" b="b"/>
              <a:pathLst>
                <a:path w="4259580" h="6985">
                  <a:moveTo>
                    <a:pt x="4259008" y="6686"/>
                  </a:moveTo>
                  <a:lnTo>
                    <a:pt x="0" y="6686"/>
                  </a:lnTo>
                  <a:lnTo>
                    <a:pt x="0" y="0"/>
                  </a:lnTo>
                  <a:lnTo>
                    <a:pt x="4259008" y="0"/>
                  </a:lnTo>
                  <a:lnTo>
                    <a:pt x="4259008" y="6686"/>
                  </a:lnTo>
                  <a:close/>
                </a:path>
              </a:pathLst>
            </a:custGeom>
            <a:solidFill>
              <a:srgbClr val="333333"/>
            </a:solidFill>
          </p:spPr>
          <p:txBody>
            <a:bodyPr wrap="square" lIns="0" tIns="0" rIns="0" bIns="0" rtlCol="0"/>
            <a:lstStyle/>
            <a:p>
              <a:endParaRPr/>
            </a:p>
          </p:txBody>
        </p:sp>
        <p:sp>
          <p:nvSpPr>
            <p:cNvPr id="19" name="object 19"/>
            <p:cNvSpPr/>
            <p:nvPr/>
          </p:nvSpPr>
          <p:spPr>
            <a:xfrm>
              <a:off x="6218009" y="1561680"/>
              <a:ext cx="1136650" cy="755650"/>
            </a:xfrm>
            <a:custGeom>
              <a:avLst/>
              <a:gdLst/>
              <a:ahLst/>
              <a:cxnLst/>
              <a:rect l="l" t="t" r="r" b="b"/>
              <a:pathLst>
                <a:path w="1136650" h="755650">
                  <a:moveTo>
                    <a:pt x="66865" y="97624"/>
                  </a:moveTo>
                  <a:lnTo>
                    <a:pt x="49466" y="80225"/>
                  </a:lnTo>
                  <a:lnTo>
                    <a:pt x="20066" y="80225"/>
                  </a:lnTo>
                  <a:lnTo>
                    <a:pt x="17399" y="80225"/>
                  </a:lnTo>
                  <a:lnTo>
                    <a:pt x="0" y="97624"/>
                  </a:lnTo>
                  <a:lnTo>
                    <a:pt x="0" y="755523"/>
                  </a:lnTo>
                  <a:lnTo>
                    <a:pt x="66865" y="755523"/>
                  </a:lnTo>
                  <a:lnTo>
                    <a:pt x="66865" y="97624"/>
                  </a:lnTo>
                  <a:close/>
                </a:path>
                <a:path w="1136650" h="755650">
                  <a:moveTo>
                    <a:pt x="427913" y="50825"/>
                  </a:moveTo>
                  <a:lnTo>
                    <a:pt x="410514" y="33426"/>
                  </a:lnTo>
                  <a:lnTo>
                    <a:pt x="381114" y="33426"/>
                  </a:lnTo>
                  <a:lnTo>
                    <a:pt x="378447" y="33426"/>
                  </a:lnTo>
                  <a:lnTo>
                    <a:pt x="361048" y="50825"/>
                  </a:lnTo>
                  <a:lnTo>
                    <a:pt x="361048" y="755523"/>
                  </a:lnTo>
                  <a:lnTo>
                    <a:pt x="427913" y="755523"/>
                  </a:lnTo>
                  <a:lnTo>
                    <a:pt x="427913" y="50825"/>
                  </a:lnTo>
                  <a:close/>
                </a:path>
                <a:path w="1136650" h="755650">
                  <a:moveTo>
                    <a:pt x="782269" y="17399"/>
                  </a:moveTo>
                  <a:lnTo>
                    <a:pt x="764870" y="0"/>
                  </a:lnTo>
                  <a:lnTo>
                    <a:pt x="735469" y="0"/>
                  </a:lnTo>
                  <a:lnTo>
                    <a:pt x="732802" y="0"/>
                  </a:lnTo>
                  <a:lnTo>
                    <a:pt x="715416" y="17399"/>
                  </a:lnTo>
                  <a:lnTo>
                    <a:pt x="715416" y="755523"/>
                  </a:lnTo>
                  <a:lnTo>
                    <a:pt x="782269" y="755523"/>
                  </a:lnTo>
                  <a:lnTo>
                    <a:pt x="782269" y="17399"/>
                  </a:lnTo>
                  <a:close/>
                </a:path>
                <a:path w="1136650" h="755650">
                  <a:moveTo>
                    <a:pt x="1136637" y="755523"/>
                  </a:moveTo>
                  <a:lnTo>
                    <a:pt x="1136624" y="24079"/>
                  </a:lnTo>
                  <a:lnTo>
                    <a:pt x="1119238" y="6680"/>
                  </a:lnTo>
                  <a:lnTo>
                    <a:pt x="1089825" y="6680"/>
                  </a:lnTo>
                  <a:lnTo>
                    <a:pt x="1087170" y="6680"/>
                  </a:lnTo>
                  <a:lnTo>
                    <a:pt x="1069771" y="24079"/>
                  </a:lnTo>
                  <a:lnTo>
                    <a:pt x="1069771" y="755523"/>
                  </a:lnTo>
                  <a:lnTo>
                    <a:pt x="1136637" y="755523"/>
                  </a:lnTo>
                  <a:close/>
                </a:path>
              </a:pathLst>
            </a:custGeom>
            <a:solidFill>
              <a:srgbClr val="3C9E0E"/>
            </a:solidFill>
          </p:spPr>
          <p:txBody>
            <a:bodyPr wrap="square" lIns="0" tIns="0" rIns="0" bIns="0" rtlCol="0"/>
            <a:lstStyle/>
            <a:p>
              <a:endParaRPr/>
            </a:p>
          </p:txBody>
        </p:sp>
        <p:sp>
          <p:nvSpPr>
            <p:cNvPr id="20" name="object 20"/>
            <p:cNvSpPr/>
            <p:nvPr/>
          </p:nvSpPr>
          <p:spPr>
            <a:xfrm>
              <a:off x="4907546" y="1448015"/>
              <a:ext cx="2554605" cy="869315"/>
            </a:xfrm>
            <a:custGeom>
              <a:avLst/>
              <a:gdLst/>
              <a:ahLst/>
              <a:cxnLst/>
              <a:rect l="l" t="t" r="r" b="b"/>
              <a:pathLst>
                <a:path w="2554604" h="869314">
                  <a:moveTo>
                    <a:pt x="66865" y="131064"/>
                  </a:moveTo>
                  <a:lnTo>
                    <a:pt x="49466" y="113665"/>
                  </a:lnTo>
                  <a:lnTo>
                    <a:pt x="20066" y="113665"/>
                  </a:lnTo>
                  <a:lnTo>
                    <a:pt x="17399" y="113665"/>
                  </a:lnTo>
                  <a:lnTo>
                    <a:pt x="0" y="131064"/>
                  </a:lnTo>
                  <a:lnTo>
                    <a:pt x="0" y="869188"/>
                  </a:lnTo>
                  <a:lnTo>
                    <a:pt x="66865" y="869188"/>
                  </a:lnTo>
                  <a:lnTo>
                    <a:pt x="66865" y="131064"/>
                  </a:lnTo>
                  <a:close/>
                </a:path>
                <a:path w="2554604" h="869314">
                  <a:moveTo>
                    <a:pt x="775589" y="869188"/>
                  </a:moveTo>
                  <a:lnTo>
                    <a:pt x="775576" y="104317"/>
                  </a:lnTo>
                  <a:lnTo>
                    <a:pt x="758190" y="86918"/>
                  </a:lnTo>
                  <a:lnTo>
                    <a:pt x="728776" y="86918"/>
                  </a:lnTo>
                  <a:lnTo>
                    <a:pt x="726122" y="86918"/>
                  </a:lnTo>
                  <a:lnTo>
                    <a:pt x="708723" y="104317"/>
                  </a:lnTo>
                  <a:lnTo>
                    <a:pt x="708723" y="869188"/>
                  </a:lnTo>
                  <a:lnTo>
                    <a:pt x="775589" y="869188"/>
                  </a:lnTo>
                  <a:close/>
                </a:path>
                <a:path w="2554604" h="869314">
                  <a:moveTo>
                    <a:pt x="1484299" y="17399"/>
                  </a:moveTo>
                  <a:lnTo>
                    <a:pt x="1466900" y="0"/>
                  </a:lnTo>
                  <a:lnTo>
                    <a:pt x="1437500" y="0"/>
                  </a:lnTo>
                  <a:lnTo>
                    <a:pt x="1434846" y="0"/>
                  </a:lnTo>
                  <a:lnTo>
                    <a:pt x="1417447" y="17399"/>
                  </a:lnTo>
                  <a:lnTo>
                    <a:pt x="1417447" y="869188"/>
                  </a:lnTo>
                  <a:lnTo>
                    <a:pt x="1484299" y="869188"/>
                  </a:lnTo>
                  <a:lnTo>
                    <a:pt x="1484299" y="17399"/>
                  </a:lnTo>
                  <a:close/>
                </a:path>
                <a:path w="2554604" h="869314">
                  <a:moveTo>
                    <a:pt x="1838667" y="104317"/>
                  </a:moveTo>
                  <a:lnTo>
                    <a:pt x="1821268" y="86918"/>
                  </a:lnTo>
                  <a:lnTo>
                    <a:pt x="1791855" y="86918"/>
                  </a:lnTo>
                  <a:lnTo>
                    <a:pt x="1789201" y="86918"/>
                  </a:lnTo>
                  <a:lnTo>
                    <a:pt x="1771802" y="104317"/>
                  </a:lnTo>
                  <a:lnTo>
                    <a:pt x="1771802" y="869188"/>
                  </a:lnTo>
                  <a:lnTo>
                    <a:pt x="1838667" y="869188"/>
                  </a:lnTo>
                  <a:lnTo>
                    <a:pt x="1838667" y="104317"/>
                  </a:lnTo>
                  <a:close/>
                </a:path>
                <a:path w="2554604" h="869314">
                  <a:moveTo>
                    <a:pt x="2199703" y="97624"/>
                  </a:moveTo>
                  <a:lnTo>
                    <a:pt x="2182317" y="80225"/>
                  </a:lnTo>
                  <a:lnTo>
                    <a:pt x="2152904" y="80225"/>
                  </a:lnTo>
                  <a:lnTo>
                    <a:pt x="2150249" y="80225"/>
                  </a:lnTo>
                  <a:lnTo>
                    <a:pt x="2132850" y="97624"/>
                  </a:lnTo>
                  <a:lnTo>
                    <a:pt x="2132850" y="869188"/>
                  </a:lnTo>
                  <a:lnTo>
                    <a:pt x="2199703" y="869188"/>
                  </a:lnTo>
                  <a:lnTo>
                    <a:pt x="2199703" y="97624"/>
                  </a:lnTo>
                  <a:close/>
                </a:path>
                <a:path w="2554604" h="869314">
                  <a:moveTo>
                    <a:pt x="2554071" y="57505"/>
                  </a:moveTo>
                  <a:lnTo>
                    <a:pt x="2536672" y="40119"/>
                  </a:lnTo>
                  <a:lnTo>
                    <a:pt x="2507272" y="40119"/>
                  </a:lnTo>
                  <a:lnTo>
                    <a:pt x="2504605" y="40119"/>
                  </a:lnTo>
                  <a:lnTo>
                    <a:pt x="2487206" y="57518"/>
                  </a:lnTo>
                  <a:lnTo>
                    <a:pt x="2487206" y="869188"/>
                  </a:lnTo>
                  <a:lnTo>
                    <a:pt x="2554071" y="869188"/>
                  </a:lnTo>
                  <a:lnTo>
                    <a:pt x="2554071" y="57505"/>
                  </a:lnTo>
                  <a:close/>
                </a:path>
              </a:pathLst>
            </a:custGeom>
            <a:solidFill>
              <a:srgbClr val="91CC2A"/>
            </a:solidFill>
          </p:spPr>
          <p:txBody>
            <a:bodyPr wrap="square" lIns="0" tIns="0" rIns="0" bIns="0" rtlCol="0"/>
            <a:lstStyle/>
            <a:p>
              <a:endParaRPr/>
            </a:p>
          </p:txBody>
        </p:sp>
        <p:pic>
          <p:nvPicPr>
            <p:cNvPr id="21" name="object 21"/>
            <p:cNvPicPr/>
            <p:nvPr/>
          </p:nvPicPr>
          <p:blipFill>
            <a:blip r:embed="rId4" cstate="email">
              <a:extLst>
                <a:ext uri="{28A0092B-C50C-407E-A947-70E740481C1C}">
                  <a14:useLocalDpi xmlns:a14="http://schemas.microsoft.com/office/drawing/2010/main"/>
                </a:ext>
              </a:extLst>
            </a:blip>
            <a:stretch>
              <a:fillRect/>
            </a:stretch>
          </p:blipFill>
          <p:spPr>
            <a:xfrm>
              <a:off x="3353303" y="1548493"/>
              <a:ext cx="255450" cy="768698"/>
            </a:xfrm>
            <a:prstGeom prst="rect">
              <a:avLst/>
            </a:prstGeom>
          </p:spPr>
        </p:pic>
        <p:pic>
          <p:nvPicPr>
            <p:cNvPr id="22" name="object 22"/>
            <p:cNvPicPr/>
            <p:nvPr/>
          </p:nvPicPr>
          <p:blipFill>
            <a:blip r:embed="rId5" cstate="email">
              <a:extLst>
                <a:ext uri="{28A0092B-C50C-407E-A947-70E740481C1C}">
                  <a14:useLocalDpi xmlns:a14="http://schemas.microsoft.com/office/drawing/2010/main"/>
                </a:ext>
              </a:extLst>
            </a:blip>
            <a:stretch>
              <a:fillRect/>
            </a:stretch>
          </p:blipFill>
          <p:spPr>
            <a:xfrm>
              <a:off x="5811627" y="1441516"/>
              <a:ext cx="279218" cy="875675"/>
            </a:xfrm>
            <a:prstGeom prst="rect">
              <a:avLst/>
            </a:prstGeom>
          </p:spPr>
        </p:pic>
        <p:pic>
          <p:nvPicPr>
            <p:cNvPr id="23" name="object 23"/>
            <p:cNvPicPr/>
            <p:nvPr/>
          </p:nvPicPr>
          <p:blipFill>
            <a:blip r:embed="rId6" cstate="email">
              <a:extLst>
                <a:ext uri="{28A0092B-C50C-407E-A947-70E740481C1C}">
                  <a14:useLocalDpi xmlns:a14="http://schemas.microsoft.com/office/drawing/2010/main"/>
                </a:ext>
              </a:extLst>
            </a:blip>
            <a:stretch>
              <a:fillRect/>
            </a:stretch>
          </p:blipFill>
          <p:spPr>
            <a:xfrm>
              <a:off x="3707663" y="1535121"/>
              <a:ext cx="254964" cy="782070"/>
            </a:xfrm>
            <a:prstGeom prst="rect">
              <a:avLst/>
            </a:prstGeom>
          </p:spPr>
        </p:pic>
        <p:pic>
          <p:nvPicPr>
            <p:cNvPr id="24" name="object 24"/>
            <p:cNvPicPr/>
            <p:nvPr/>
          </p:nvPicPr>
          <p:blipFill>
            <a:blip r:embed="rId7" cstate="email">
              <a:extLst>
                <a:ext uri="{28A0092B-C50C-407E-A947-70E740481C1C}">
                  <a14:useLocalDpi xmlns:a14="http://schemas.microsoft.com/office/drawing/2010/main"/>
                </a:ext>
              </a:extLst>
            </a:blip>
            <a:stretch>
              <a:fillRect/>
            </a:stretch>
          </p:blipFill>
          <p:spPr>
            <a:xfrm>
              <a:off x="4416383" y="1434830"/>
              <a:ext cx="257020" cy="882361"/>
            </a:xfrm>
            <a:prstGeom prst="rect">
              <a:avLst/>
            </a:prstGeom>
          </p:spPr>
        </p:pic>
        <p:pic>
          <p:nvPicPr>
            <p:cNvPr id="25" name="object 25"/>
            <p:cNvPicPr/>
            <p:nvPr/>
          </p:nvPicPr>
          <p:blipFill>
            <a:blip r:embed="rId8" cstate="email">
              <a:extLst>
                <a:ext uri="{28A0092B-C50C-407E-A947-70E740481C1C}">
                  <a14:useLocalDpi xmlns:a14="http://schemas.microsoft.com/office/drawing/2010/main"/>
                </a:ext>
              </a:extLst>
            </a:blip>
            <a:stretch>
              <a:fillRect/>
            </a:stretch>
          </p:blipFill>
          <p:spPr>
            <a:xfrm>
              <a:off x="4062023" y="1555179"/>
              <a:ext cx="255450" cy="762012"/>
            </a:xfrm>
            <a:prstGeom prst="rect">
              <a:avLst/>
            </a:prstGeom>
          </p:spPr>
        </p:pic>
        <p:pic>
          <p:nvPicPr>
            <p:cNvPr id="26" name="object 26"/>
            <p:cNvPicPr/>
            <p:nvPr/>
          </p:nvPicPr>
          <p:blipFill>
            <a:blip r:embed="rId9" cstate="email">
              <a:extLst>
                <a:ext uri="{28A0092B-C50C-407E-A947-70E740481C1C}">
                  <a14:useLocalDpi xmlns:a14="http://schemas.microsoft.com/office/drawing/2010/main"/>
                </a:ext>
              </a:extLst>
            </a:blip>
            <a:stretch>
              <a:fillRect/>
            </a:stretch>
          </p:blipFill>
          <p:spPr>
            <a:xfrm>
              <a:off x="5125104" y="1428144"/>
              <a:ext cx="256535" cy="889047"/>
            </a:xfrm>
            <a:prstGeom prst="rect">
              <a:avLst/>
            </a:prstGeom>
          </p:spPr>
        </p:pic>
      </p:grpSp>
      <p:sp>
        <p:nvSpPr>
          <p:cNvPr id="28" name="object 28"/>
          <p:cNvSpPr txBox="1"/>
          <p:nvPr/>
        </p:nvSpPr>
        <p:spPr>
          <a:xfrm>
            <a:off x="6438599" y="939811"/>
            <a:ext cx="2241151" cy="226557"/>
          </a:xfrm>
          <a:prstGeom prst="rect">
            <a:avLst/>
          </a:prstGeom>
        </p:spPr>
        <p:txBody>
          <a:bodyPr vert="horz" wrap="square" lIns="0" tIns="67657" rIns="0" bIns="0" rtlCol="0">
            <a:spAutoFit/>
          </a:bodyPr>
          <a:lstStyle/>
          <a:p>
            <a:pPr algn="ctr">
              <a:lnSpc>
                <a:spcPct val="100000"/>
              </a:lnSpc>
              <a:spcBef>
                <a:spcPts val="533"/>
              </a:spcBef>
            </a:pPr>
            <a:r>
              <a:rPr sz="1090">
                <a:solidFill>
                  <a:srgbClr val="004F72"/>
                </a:solidFill>
                <a:latin typeface="Arial MT"/>
                <a:cs typeface="Arial MT"/>
              </a:rPr>
              <a:t>ACTIVE</a:t>
            </a:r>
            <a:r>
              <a:rPr sz="1090" spc="-54">
                <a:solidFill>
                  <a:srgbClr val="004F72"/>
                </a:solidFill>
                <a:latin typeface="Arial MT"/>
                <a:cs typeface="Arial MT"/>
              </a:rPr>
              <a:t> </a:t>
            </a:r>
            <a:r>
              <a:rPr sz="1090">
                <a:solidFill>
                  <a:srgbClr val="004F72"/>
                </a:solidFill>
                <a:latin typeface="Arial MT"/>
                <a:cs typeface="Arial MT"/>
              </a:rPr>
              <a:t>PEOPLE</a:t>
            </a:r>
            <a:r>
              <a:rPr sz="1090" spc="-54">
                <a:solidFill>
                  <a:srgbClr val="004F72"/>
                </a:solidFill>
                <a:latin typeface="Arial MT"/>
                <a:cs typeface="Arial MT"/>
              </a:rPr>
              <a:t> </a:t>
            </a:r>
            <a:r>
              <a:rPr sz="1090" spc="-12">
                <a:solidFill>
                  <a:srgbClr val="004F72"/>
                </a:solidFill>
                <a:latin typeface="Arial MT"/>
                <a:cs typeface="Arial MT"/>
              </a:rPr>
              <a:t>(%)</a:t>
            </a:r>
            <a:r>
              <a:rPr sz="1090" spc="-54">
                <a:solidFill>
                  <a:srgbClr val="004F72"/>
                </a:solidFill>
                <a:latin typeface="Arial MT"/>
                <a:cs typeface="Arial MT"/>
              </a:rPr>
              <a:t> </a:t>
            </a:r>
            <a:r>
              <a:rPr sz="1090">
                <a:solidFill>
                  <a:srgbClr val="004F72"/>
                </a:solidFill>
                <a:latin typeface="Arial MT"/>
                <a:cs typeface="Arial MT"/>
              </a:rPr>
              <a:t>PER</a:t>
            </a:r>
            <a:r>
              <a:rPr sz="1090" spc="-54">
                <a:solidFill>
                  <a:srgbClr val="004F72"/>
                </a:solidFill>
                <a:latin typeface="Arial MT"/>
                <a:cs typeface="Arial MT"/>
              </a:rPr>
              <a:t> </a:t>
            </a:r>
            <a:r>
              <a:rPr sz="1090" spc="-24">
                <a:solidFill>
                  <a:srgbClr val="004F72"/>
                </a:solidFill>
                <a:latin typeface="Arial MT"/>
                <a:cs typeface="Arial MT"/>
              </a:rPr>
              <a:t>MONTH</a:t>
            </a:r>
            <a:endParaRPr sz="1090">
              <a:latin typeface="Arial MT"/>
              <a:cs typeface="Arial MT"/>
            </a:endParaRPr>
          </a:p>
          <a:p>
            <a:pPr algn="ctr">
              <a:lnSpc>
                <a:spcPct val="100000"/>
              </a:lnSpc>
              <a:spcBef>
                <a:spcPts val="333"/>
              </a:spcBef>
            </a:pPr>
            <a:r>
              <a:rPr sz="787">
                <a:solidFill>
                  <a:srgbClr val="293140"/>
                </a:solidFill>
                <a:latin typeface="Arial MT"/>
                <a:cs typeface="Arial MT"/>
              </a:rPr>
              <a:t>Oct-23</a:t>
            </a:r>
            <a:r>
              <a:rPr sz="787" spc="138">
                <a:solidFill>
                  <a:srgbClr val="293140"/>
                </a:solidFill>
                <a:latin typeface="Arial MT"/>
                <a:cs typeface="Arial MT"/>
              </a:rPr>
              <a:t> </a:t>
            </a:r>
            <a:r>
              <a:rPr sz="787">
                <a:solidFill>
                  <a:srgbClr val="293140"/>
                </a:solidFill>
                <a:latin typeface="Arial MT"/>
                <a:cs typeface="Arial MT"/>
              </a:rPr>
              <a:t>Sep-24</a:t>
            </a:r>
            <a:r>
              <a:rPr sz="787" spc="145">
                <a:solidFill>
                  <a:srgbClr val="293140"/>
                </a:solidFill>
                <a:latin typeface="Arial MT"/>
                <a:cs typeface="Arial MT"/>
              </a:rPr>
              <a:t> </a:t>
            </a:r>
            <a:r>
              <a:rPr sz="787">
                <a:solidFill>
                  <a:srgbClr val="293140"/>
                </a:solidFill>
                <a:latin typeface="Arial MT"/>
                <a:cs typeface="Arial MT"/>
              </a:rPr>
              <a:t>vs</a:t>
            </a:r>
            <a:r>
              <a:rPr sz="787" spc="145">
                <a:solidFill>
                  <a:srgbClr val="293140"/>
                </a:solidFill>
                <a:latin typeface="Arial MT"/>
                <a:cs typeface="Arial MT"/>
              </a:rPr>
              <a:t> </a:t>
            </a:r>
            <a:r>
              <a:rPr sz="787">
                <a:solidFill>
                  <a:srgbClr val="293140"/>
                </a:solidFill>
                <a:latin typeface="Arial MT"/>
                <a:cs typeface="Arial MT"/>
              </a:rPr>
              <a:t>Oct-24</a:t>
            </a:r>
            <a:r>
              <a:rPr sz="787" spc="145">
                <a:solidFill>
                  <a:srgbClr val="293140"/>
                </a:solidFill>
                <a:latin typeface="Arial MT"/>
                <a:cs typeface="Arial MT"/>
              </a:rPr>
              <a:t> </a:t>
            </a:r>
            <a:r>
              <a:rPr sz="787">
                <a:solidFill>
                  <a:srgbClr val="293140"/>
                </a:solidFill>
                <a:latin typeface="Arial MT"/>
                <a:cs typeface="Arial MT"/>
              </a:rPr>
              <a:t>Sep-</a:t>
            </a:r>
            <a:r>
              <a:rPr sz="787" spc="-30">
                <a:solidFill>
                  <a:srgbClr val="293140"/>
                </a:solidFill>
                <a:latin typeface="Arial MT"/>
                <a:cs typeface="Arial MT"/>
              </a:rPr>
              <a:t>25</a:t>
            </a:r>
            <a:endParaRPr sz="787">
              <a:latin typeface="Arial MT"/>
              <a:cs typeface="Arial MT"/>
            </a:endParaRPr>
          </a:p>
        </p:txBody>
      </p:sp>
      <p:sp>
        <p:nvSpPr>
          <p:cNvPr id="27" name="object 27"/>
          <p:cNvSpPr txBox="1"/>
          <p:nvPr/>
        </p:nvSpPr>
        <p:spPr>
          <a:xfrm>
            <a:off x="4756556" y="1660059"/>
            <a:ext cx="64120" cy="931058"/>
          </a:xfrm>
          <a:prstGeom prst="rect">
            <a:avLst/>
          </a:prstGeom>
        </p:spPr>
        <p:txBody>
          <a:bodyPr vert="vert270" wrap="square" lIns="0" tIns="0" rIns="0" bIns="0" rtlCol="0">
            <a:spAutoFit/>
          </a:bodyPr>
          <a:lstStyle/>
          <a:p>
            <a:pPr marL="15377">
              <a:lnSpc>
                <a:spcPts val="908"/>
              </a:lnSpc>
            </a:pPr>
            <a:r>
              <a:rPr sz="908">
                <a:solidFill>
                  <a:srgbClr val="666666"/>
                </a:solidFill>
                <a:latin typeface="Arial MT"/>
                <a:cs typeface="Arial MT"/>
              </a:rPr>
              <a:t>Active People</a:t>
            </a:r>
            <a:r>
              <a:rPr sz="908" spc="6">
                <a:solidFill>
                  <a:srgbClr val="666666"/>
                </a:solidFill>
                <a:latin typeface="Arial MT"/>
                <a:cs typeface="Arial MT"/>
              </a:rPr>
              <a:t> </a:t>
            </a:r>
            <a:r>
              <a:rPr sz="908" spc="-30">
                <a:solidFill>
                  <a:srgbClr val="666666"/>
                </a:solidFill>
                <a:latin typeface="Arial MT"/>
                <a:cs typeface="Arial MT"/>
              </a:rPr>
              <a:t>(%)</a:t>
            </a:r>
            <a:endParaRPr sz="908">
              <a:latin typeface="Arial MT"/>
              <a:cs typeface="Arial MT"/>
            </a:endParaRPr>
          </a:p>
        </p:txBody>
      </p:sp>
      <p:sp>
        <p:nvSpPr>
          <p:cNvPr id="29" name="object 29">
            <a:extLst>
              <a:ext uri="{C183D7F6-B498-43B3-948B-1728B52AA6E4}">
                <adec:decorative xmlns:adec="http://schemas.microsoft.com/office/drawing/2017/decorative" val="1"/>
              </a:ext>
            </a:extLst>
          </p:cNvPr>
          <p:cNvSpPr txBox="1"/>
          <p:nvPr/>
        </p:nvSpPr>
        <p:spPr>
          <a:xfrm>
            <a:off x="5294270"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sp>
        <p:nvSpPr>
          <p:cNvPr id="30" name="object 30">
            <a:extLst>
              <a:ext uri="{C183D7F6-B498-43B3-948B-1728B52AA6E4}">
                <adec:decorative xmlns:adec="http://schemas.microsoft.com/office/drawing/2017/decorative" val="1"/>
              </a:ext>
            </a:extLst>
          </p:cNvPr>
          <p:cNvSpPr txBox="1"/>
          <p:nvPr/>
        </p:nvSpPr>
        <p:spPr>
          <a:xfrm>
            <a:off x="5723316"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sp>
        <p:nvSpPr>
          <p:cNvPr id="31" name="object 31">
            <a:extLst>
              <a:ext uri="{C183D7F6-B498-43B3-948B-1728B52AA6E4}">
                <adec:decorative xmlns:adec="http://schemas.microsoft.com/office/drawing/2017/decorative" val="1"/>
              </a:ext>
            </a:extLst>
          </p:cNvPr>
          <p:cNvSpPr txBox="1"/>
          <p:nvPr/>
        </p:nvSpPr>
        <p:spPr>
          <a:xfrm>
            <a:off x="6152361"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sp>
        <p:nvSpPr>
          <p:cNvPr id="32" name="object 32">
            <a:extLst>
              <a:ext uri="{C183D7F6-B498-43B3-948B-1728B52AA6E4}">
                <adec:decorative xmlns:adec="http://schemas.microsoft.com/office/drawing/2017/decorative" val="1"/>
              </a:ext>
            </a:extLst>
          </p:cNvPr>
          <p:cNvSpPr txBox="1"/>
          <p:nvPr/>
        </p:nvSpPr>
        <p:spPr>
          <a:xfrm>
            <a:off x="6581407"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pic>
        <p:nvPicPr>
          <p:cNvPr id="33" name="object 33">
            <a:extLst>
              <a:ext uri="{C183D7F6-B498-43B3-948B-1728B52AA6E4}">
                <adec:decorative xmlns:adec="http://schemas.microsoft.com/office/drawing/2017/decorative" val="1"/>
              </a:ext>
            </a:extLst>
          </p:cNvPr>
          <p:cNvPicPr/>
          <p:nvPr/>
        </p:nvPicPr>
        <p:blipFill>
          <a:blip r:embed="rId10" cstate="email">
            <a:extLst>
              <a:ext uri="{28A0092B-C50C-407E-A947-70E740481C1C}">
                <a14:useLocalDpi xmlns:a14="http://schemas.microsoft.com/office/drawing/2010/main"/>
              </a:ext>
            </a:extLst>
          </a:blip>
          <a:stretch>
            <a:fillRect/>
          </a:stretch>
        </p:blipFill>
        <p:spPr>
          <a:xfrm>
            <a:off x="7020894" y="2668187"/>
            <a:ext cx="151960" cy="81777"/>
          </a:xfrm>
          <a:prstGeom prst="rect">
            <a:avLst/>
          </a:prstGeom>
        </p:spPr>
      </p:pic>
      <p:sp>
        <p:nvSpPr>
          <p:cNvPr id="34" name="object 34">
            <a:extLst>
              <a:ext uri="{C183D7F6-B498-43B3-948B-1728B52AA6E4}">
                <adec:decorative xmlns:adec="http://schemas.microsoft.com/office/drawing/2017/decorative" val="1"/>
              </a:ext>
            </a:extLst>
          </p:cNvPr>
          <p:cNvSpPr txBox="1"/>
          <p:nvPr/>
        </p:nvSpPr>
        <p:spPr>
          <a:xfrm>
            <a:off x="7010454"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sp>
        <p:nvSpPr>
          <p:cNvPr id="35" name="object 35">
            <a:extLst>
              <a:ext uri="{C183D7F6-B498-43B3-948B-1728B52AA6E4}">
                <adec:decorative xmlns:adec="http://schemas.microsoft.com/office/drawing/2017/decorative" val="1"/>
              </a:ext>
            </a:extLst>
          </p:cNvPr>
          <p:cNvSpPr txBox="1"/>
          <p:nvPr/>
        </p:nvSpPr>
        <p:spPr>
          <a:xfrm>
            <a:off x="7439500"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pic>
        <p:nvPicPr>
          <p:cNvPr id="36" name="object 36">
            <a:extLst>
              <a:ext uri="{C183D7F6-B498-43B3-948B-1728B52AA6E4}">
                <adec:decorative xmlns:adec="http://schemas.microsoft.com/office/drawing/2017/decorative" val="1"/>
              </a:ext>
            </a:extLst>
          </p:cNvPr>
          <p:cNvPicPr/>
          <p:nvPr/>
        </p:nvPicPr>
        <p:blipFill>
          <a:blip r:embed="rId10" cstate="email">
            <a:extLst>
              <a:ext uri="{28A0092B-C50C-407E-A947-70E740481C1C}">
                <a14:useLocalDpi xmlns:a14="http://schemas.microsoft.com/office/drawing/2010/main"/>
              </a:ext>
            </a:extLst>
          </a:blip>
          <a:stretch>
            <a:fillRect/>
          </a:stretch>
        </p:blipFill>
        <p:spPr>
          <a:xfrm>
            <a:off x="7878986" y="2668187"/>
            <a:ext cx="151960" cy="81777"/>
          </a:xfrm>
          <a:prstGeom prst="rect">
            <a:avLst/>
          </a:prstGeom>
        </p:spPr>
      </p:pic>
      <p:sp>
        <p:nvSpPr>
          <p:cNvPr id="37" name="object 37">
            <a:extLst>
              <a:ext uri="{C183D7F6-B498-43B3-948B-1728B52AA6E4}">
                <adec:decorative xmlns:adec="http://schemas.microsoft.com/office/drawing/2017/decorative" val="1"/>
              </a:ext>
            </a:extLst>
          </p:cNvPr>
          <p:cNvSpPr txBox="1"/>
          <p:nvPr/>
        </p:nvSpPr>
        <p:spPr>
          <a:xfrm>
            <a:off x="7868546" y="2628549"/>
            <a:ext cx="17298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0%</a:t>
            </a:r>
            <a:endParaRPr sz="726">
              <a:latin typeface="Arial MT"/>
              <a:cs typeface="Arial MT"/>
            </a:endParaRPr>
          </a:p>
        </p:txBody>
      </p:sp>
      <p:sp>
        <p:nvSpPr>
          <p:cNvPr id="38" name="object 38">
            <a:extLst>
              <a:ext uri="{C183D7F6-B498-43B3-948B-1728B52AA6E4}">
                <adec:decorative xmlns:adec="http://schemas.microsoft.com/office/drawing/2017/decorative" val="1"/>
              </a:ext>
            </a:extLst>
          </p:cNvPr>
          <p:cNvSpPr txBox="1"/>
          <p:nvPr/>
        </p:nvSpPr>
        <p:spPr>
          <a:xfrm>
            <a:off x="8273329" y="1835219"/>
            <a:ext cx="22526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58%</a:t>
            </a:r>
            <a:endParaRPr sz="726">
              <a:latin typeface="Arial MT"/>
              <a:cs typeface="Arial MT"/>
            </a:endParaRPr>
          </a:p>
        </p:txBody>
      </p:sp>
      <p:pic>
        <p:nvPicPr>
          <p:cNvPr id="39" name="object 39">
            <a:extLst>
              <a:ext uri="{C183D7F6-B498-43B3-948B-1728B52AA6E4}">
                <adec:decorative xmlns:adec="http://schemas.microsoft.com/office/drawing/2017/decorative" val="1"/>
              </a:ext>
            </a:extLst>
          </p:cNvPr>
          <p:cNvPicPr/>
          <p:nvPr/>
        </p:nvPicPr>
        <p:blipFill>
          <a:blip r:embed="rId11" cstate="email">
            <a:extLst>
              <a:ext uri="{28A0092B-C50C-407E-A947-70E740481C1C}">
                <a14:useLocalDpi xmlns:a14="http://schemas.microsoft.com/office/drawing/2010/main"/>
              </a:ext>
            </a:extLst>
          </a:blip>
          <a:stretch>
            <a:fillRect/>
          </a:stretch>
        </p:blipFill>
        <p:spPr>
          <a:xfrm>
            <a:off x="8709599" y="1850572"/>
            <a:ext cx="210461" cy="81777"/>
          </a:xfrm>
          <a:prstGeom prst="rect">
            <a:avLst/>
          </a:prstGeom>
        </p:spPr>
      </p:pic>
      <p:sp>
        <p:nvSpPr>
          <p:cNvPr id="40" name="object 40">
            <a:extLst>
              <a:ext uri="{C183D7F6-B498-43B3-948B-1728B52AA6E4}">
                <adec:decorative xmlns:adec="http://schemas.microsoft.com/office/drawing/2017/decorative" val="1"/>
              </a:ext>
            </a:extLst>
          </p:cNvPr>
          <p:cNvSpPr txBox="1"/>
          <p:nvPr/>
        </p:nvSpPr>
        <p:spPr>
          <a:xfrm>
            <a:off x="8699159" y="1810932"/>
            <a:ext cx="231419"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60%</a:t>
            </a:r>
            <a:endParaRPr sz="726">
              <a:latin typeface="Arial MT"/>
              <a:cs typeface="Arial MT"/>
            </a:endParaRPr>
          </a:p>
        </p:txBody>
      </p:sp>
      <p:sp>
        <p:nvSpPr>
          <p:cNvPr id="41" name="object 41">
            <a:extLst>
              <a:ext uri="{C183D7F6-B498-43B3-948B-1728B52AA6E4}">
                <adec:decorative xmlns:adec="http://schemas.microsoft.com/office/drawing/2017/decorative" val="1"/>
              </a:ext>
            </a:extLst>
          </p:cNvPr>
          <p:cNvSpPr txBox="1"/>
          <p:nvPr/>
        </p:nvSpPr>
        <p:spPr>
          <a:xfrm>
            <a:off x="5399530" y="1835219"/>
            <a:ext cx="22526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58%</a:t>
            </a:r>
            <a:endParaRPr sz="726">
              <a:latin typeface="Arial MT"/>
              <a:cs typeface="Arial MT"/>
            </a:endParaRPr>
          </a:p>
        </p:txBody>
      </p:sp>
      <p:sp>
        <p:nvSpPr>
          <p:cNvPr id="42" name="object 42">
            <a:extLst>
              <a:ext uri="{C183D7F6-B498-43B3-948B-1728B52AA6E4}">
                <adec:decorative xmlns:adec="http://schemas.microsoft.com/office/drawing/2017/decorative" val="1"/>
              </a:ext>
            </a:extLst>
          </p:cNvPr>
          <p:cNvSpPr txBox="1"/>
          <p:nvPr/>
        </p:nvSpPr>
        <p:spPr>
          <a:xfrm>
            <a:off x="5829164" y="1819029"/>
            <a:ext cx="223731"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59%</a:t>
            </a:r>
            <a:endParaRPr sz="726">
              <a:latin typeface="Arial MT"/>
              <a:cs typeface="Arial MT"/>
            </a:endParaRPr>
          </a:p>
        </p:txBody>
      </p:sp>
      <p:sp>
        <p:nvSpPr>
          <p:cNvPr id="43" name="object 43">
            <a:extLst>
              <a:ext uri="{C183D7F6-B498-43B3-948B-1728B52AA6E4}">
                <adec:decorative xmlns:adec="http://schemas.microsoft.com/office/drawing/2017/decorative" val="1"/>
              </a:ext>
            </a:extLst>
          </p:cNvPr>
          <p:cNvSpPr txBox="1"/>
          <p:nvPr/>
        </p:nvSpPr>
        <p:spPr>
          <a:xfrm>
            <a:off x="6257622" y="1843314"/>
            <a:ext cx="22526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58%</a:t>
            </a:r>
            <a:endParaRPr sz="726">
              <a:latin typeface="Arial MT"/>
              <a:cs typeface="Arial MT"/>
            </a:endParaRPr>
          </a:p>
        </p:txBody>
      </p:sp>
      <p:sp>
        <p:nvSpPr>
          <p:cNvPr id="44" name="object 44">
            <a:extLst>
              <a:ext uri="{C183D7F6-B498-43B3-948B-1728B52AA6E4}">
                <adec:decorative xmlns:adec="http://schemas.microsoft.com/office/drawing/2017/decorative" val="1"/>
              </a:ext>
            </a:extLst>
          </p:cNvPr>
          <p:cNvSpPr txBox="1"/>
          <p:nvPr/>
        </p:nvSpPr>
        <p:spPr>
          <a:xfrm>
            <a:off x="6684764" y="1697600"/>
            <a:ext cx="229113"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68%</a:t>
            </a:r>
            <a:endParaRPr sz="726">
              <a:latin typeface="Arial MT"/>
              <a:cs typeface="Arial MT"/>
            </a:endParaRPr>
          </a:p>
        </p:txBody>
      </p:sp>
      <p:sp>
        <p:nvSpPr>
          <p:cNvPr id="45" name="object 45">
            <a:extLst>
              <a:ext uri="{C183D7F6-B498-43B3-948B-1728B52AA6E4}">
                <adec:decorative xmlns:adec="http://schemas.microsoft.com/office/drawing/2017/decorative" val="1"/>
              </a:ext>
            </a:extLst>
          </p:cNvPr>
          <p:cNvSpPr/>
          <p:nvPr/>
        </p:nvSpPr>
        <p:spPr>
          <a:xfrm>
            <a:off x="7133690" y="1761523"/>
            <a:ext cx="189133" cy="66120"/>
          </a:xfrm>
          <a:custGeom>
            <a:avLst/>
            <a:gdLst/>
            <a:ahLst/>
            <a:cxnLst/>
            <a:rect l="l" t="t" r="r" b="b"/>
            <a:pathLst>
              <a:path w="156210" h="54609">
                <a:moveTo>
                  <a:pt x="23437" y="54169"/>
                </a:moveTo>
                <a:lnTo>
                  <a:pt x="18623" y="54169"/>
                </a:lnTo>
                <a:lnTo>
                  <a:pt x="14461" y="53182"/>
                </a:lnTo>
                <a:lnTo>
                  <a:pt x="0" y="33858"/>
                </a:lnTo>
                <a:lnTo>
                  <a:pt x="0" y="28227"/>
                </a:lnTo>
                <a:lnTo>
                  <a:pt x="0" y="22182"/>
                </a:lnTo>
                <a:lnTo>
                  <a:pt x="1133" y="17063"/>
                </a:lnTo>
                <a:lnTo>
                  <a:pt x="3400" y="12870"/>
                </a:lnTo>
                <a:lnTo>
                  <a:pt x="5667" y="8665"/>
                </a:lnTo>
                <a:lnTo>
                  <a:pt x="8811" y="5472"/>
                </a:lnTo>
                <a:lnTo>
                  <a:pt x="12834" y="3290"/>
                </a:lnTo>
                <a:lnTo>
                  <a:pt x="16856" y="1096"/>
                </a:lnTo>
                <a:lnTo>
                  <a:pt x="21493" y="0"/>
                </a:lnTo>
                <a:lnTo>
                  <a:pt x="26746" y="0"/>
                </a:lnTo>
                <a:lnTo>
                  <a:pt x="29513" y="0"/>
                </a:lnTo>
                <a:lnTo>
                  <a:pt x="32170" y="304"/>
                </a:lnTo>
                <a:lnTo>
                  <a:pt x="34717" y="914"/>
                </a:lnTo>
                <a:lnTo>
                  <a:pt x="37277" y="1511"/>
                </a:lnTo>
                <a:lnTo>
                  <a:pt x="39465" y="2394"/>
                </a:lnTo>
                <a:lnTo>
                  <a:pt x="41281" y="3565"/>
                </a:lnTo>
                <a:lnTo>
                  <a:pt x="36820" y="12486"/>
                </a:lnTo>
                <a:lnTo>
                  <a:pt x="35357" y="11487"/>
                </a:lnTo>
                <a:lnTo>
                  <a:pt x="33803" y="10798"/>
                </a:lnTo>
                <a:lnTo>
                  <a:pt x="32158" y="10420"/>
                </a:lnTo>
                <a:lnTo>
                  <a:pt x="30512" y="10042"/>
                </a:lnTo>
                <a:lnTo>
                  <a:pt x="28788" y="9854"/>
                </a:lnTo>
                <a:lnTo>
                  <a:pt x="26984" y="9854"/>
                </a:lnTo>
                <a:lnTo>
                  <a:pt x="22474" y="9854"/>
                </a:lnTo>
                <a:lnTo>
                  <a:pt x="18885" y="11231"/>
                </a:lnTo>
                <a:lnTo>
                  <a:pt x="16216" y="13985"/>
                </a:lnTo>
                <a:lnTo>
                  <a:pt x="13559" y="16740"/>
                </a:lnTo>
                <a:lnTo>
                  <a:pt x="12230" y="20805"/>
                </a:lnTo>
                <a:lnTo>
                  <a:pt x="12230" y="26180"/>
                </a:lnTo>
                <a:lnTo>
                  <a:pt x="12230" y="27069"/>
                </a:lnTo>
                <a:lnTo>
                  <a:pt x="12687" y="32487"/>
                </a:lnTo>
                <a:lnTo>
                  <a:pt x="9360" y="29342"/>
                </a:lnTo>
                <a:lnTo>
                  <a:pt x="10274" y="27404"/>
                </a:lnTo>
                <a:lnTo>
                  <a:pt x="11487" y="25777"/>
                </a:lnTo>
                <a:lnTo>
                  <a:pt x="12998" y="24461"/>
                </a:lnTo>
                <a:lnTo>
                  <a:pt x="14509" y="23133"/>
                </a:lnTo>
                <a:lnTo>
                  <a:pt x="16301" y="22133"/>
                </a:lnTo>
                <a:lnTo>
                  <a:pt x="18373" y="21463"/>
                </a:lnTo>
                <a:lnTo>
                  <a:pt x="20445" y="20792"/>
                </a:lnTo>
                <a:lnTo>
                  <a:pt x="22736" y="20457"/>
                </a:lnTo>
                <a:lnTo>
                  <a:pt x="25247" y="20457"/>
                </a:lnTo>
                <a:lnTo>
                  <a:pt x="28623" y="20457"/>
                </a:lnTo>
                <a:lnTo>
                  <a:pt x="40842" y="28136"/>
                </a:lnTo>
                <a:lnTo>
                  <a:pt x="42451" y="30573"/>
                </a:lnTo>
                <a:lnTo>
                  <a:pt x="43255" y="33456"/>
                </a:lnTo>
                <a:lnTo>
                  <a:pt x="43255" y="36783"/>
                </a:lnTo>
                <a:lnTo>
                  <a:pt x="43255" y="40306"/>
                </a:lnTo>
                <a:lnTo>
                  <a:pt x="42371" y="43377"/>
                </a:lnTo>
                <a:lnTo>
                  <a:pt x="40604" y="45997"/>
                </a:lnTo>
                <a:lnTo>
                  <a:pt x="38849" y="48606"/>
                </a:lnTo>
                <a:lnTo>
                  <a:pt x="36472" y="50623"/>
                </a:lnTo>
                <a:lnTo>
                  <a:pt x="33474" y="52049"/>
                </a:lnTo>
                <a:lnTo>
                  <a:pt x="30488" y="53463"/>
                </a:lnTo>
                <a:lnTo>
                  <a:pt x="27142" y="54169"/>
                </a:lnTo>
                <a:lnTo>
                  <a:pt x="23437" y="54169"/>
                </a:lnTo>
              </a:path>
              <a:path w="156210" h="54609">
                <a:moveTo>
                  <a:pt x="22742" y="45138"/>
                </a:moveTo>
                <a:lnTo>
                  <a:pt x="24449" y="45138"/>
                </a:lnTo>
                <a:lnTo>
                  <a:pt x="25960" y="44821"/>
                </a:lnTo>
                <a:lnTo>
                  <a:pt x="27276" y="44187"/>
                </a:lnTo>
                <a:lnTo>
                  <a:pt x="28605" y="43541"/>
                </a:lnTo>
                <a:lnTo>
                  <a:pt x="29635" y="42633"/>
                </a:lnTo>
                <a:lnTo>
                  <a:pt x="30366" y="41463"/>
                </a:lnTo>
                <a:lnTo>
                  <a:pt x="31110" y="40293"/>
                </a:lnTo>
                <a:lnTo>
                  <a:pt x="31481" y="38916"/>
                </a:lnTo>
                <a:lnTo>
                  <a:pt x="31481" y="37332"/>
                </a:lnTo>
                <a:lnTo>
                  <a:pt x="31481" y="34931"/>
                </a:lnTo>
                <a:lnTo>
                  <a:pt x="30671" y="33023"/>
                </a:lnTo>
                <a:lnTo>
                  <a:pt x="29050" y="31609"/>
                </a:lnTo>
                <a:lnTo>
                  <a:pt x="27429" y="30196"/>
                </a:lnTo>
                <a:lnTo>
                  <a:pt x="25265" y="29489"/>
                </a:lnTo>
                <a:lnTo>
                  <a:pt x="22560" y="29489"/>
                </a:lnTo>
                <a:lnTo>
                  <a:pt x="20792" y="29489"/>
                </a:lnTo>
                <a:lnTo>
                  <a:pt x="19238" y="29830"/>
                </a:lnTo>
                <a:lnTo>
                  <a:pt x="17898" y="30512"/>
                </a:lnTo>
                <a:lnTo>
                  <a:pt x="16557" y="31183"/>
                </a:lnTo>
                <a:lnTo>
                  <a:pt x="15497" y="32109"/>
                </a:lnTo>
                <a:lnTo>
                  <a:pt x="14717" y="33291"/>
                </a:lnTo>
                <a:lnTo>
                  <a:pt x="13937" y="34461"/>
                </a:lnTo>
                <a:lnTo>
                  <a:pt x="13547" y="35820"/>
                </a:lnTo>
                <a:lnTo>
                  <a:pt x="13547" y="37368"/>
                </a:lnTo>
                <a:lnTo>
                  <a:pt x="13547" y="38831"/>
                </a:lnTo>
                <a:lnTo>
                  <a:pt x="20817" y="45138"/>
                </a:lnTo>
                <a:lnTo>
                  <a:pt x="22742" y="45138"/>
                </a:lnTo>
              </a:path>
              <a:path w="156210" h="54609">
                <a:moveTo>
                  <a:pt x="56436" y="53292"/>
                </a:moveTo>
                <a:lnTo>
                  <a:pt x="77516" y="5484"/>
                </a:lnTo>
                <a:lnTo>
                  <a:pt x="47039" y="19324"/>
                </a:lnTo>
                <a:lnTo>
                  <a:pt x="47039" y="877"/>
                </a:lnTo>
                <a:lnTo>
                  <a:pt x="89052" y="877"/>
                </a:lnTo>
                <a:lnTo>
                  <a:pt x="89052" y="8702"/>
                </a:lnTo>
                <a:lnTo>
                  <a:pt x="69563" y="53292"/>
                </a:lnTo>
                <a:lnTo>
                  <a:pt x="56436" y="53292"/>
                </a:lnTo>
              </a:path>
              <a:path w="156210" h="54609">
                <a:moveTo>
                  <a:pt x="102919" y="53292"/>
                </a:moveTo>
                <a:lnTo>
                  <a:pt x="138716" y="877"/>
                </a:lnTo>
                <a:lnTo>
                  <a:pt x="147656" y="877"/>
                </a:lnTo>
                <a:lnTo>
                  <a:pt x="111859" y="53292"/>
                </a:lnTo>
                <a:lnTo>
                  <a:pt x="102919" y="53292"/>
                </a:lnTo>
              </a:path>
              <a:path w="156210" h="54609">
                <a:moveTo>
                  <a:pt x="107472" y="29141"/>
                </a:moveTo>
                <a:lnTo>
                  <a:pt x="104949" y="29141"/>
                </a:lnTo>
                <a:lnTo>
                  <a:pt x="102706" y="28562"/>
                </a:lnTo>
                <a:lnTo>
                  <a:pt x="94509" y="17672"/>
                </a:lnTo>
                <a:lnTo>
                  <a:pt x="94509" y="14735"/>
                </a:lnTo>
                <a:lnTo>
                  <a:pt x="94509" y="11785"/>
                </a:lnTo>
                <a:lnTo>
                  <a:pt x="100744" y="2084"/>
                </a:lnTo>
                <a:lnTo>
                  <a:pt x="102706" y="901"/>
                </a:lnTo>
                <a:lnTo>
                  <a:pt x="104949" y="310"/>
                </a:lnTo>
                <a:lnTo>
                  <a:pt x="107472" y="310"/>
                </a:lnTo>
                <a:lnTo>
                  <a:pt x="110031" y="310"/>
                </a:lnTo>
                <a:lnTo>
                  <a:pt x="112280" y="901"/>
                </a:lnTo>
                <a:lnTo>
                  <a:pt x="114218" y="2084"/>
                </a:lnTo>
                <a:lnTo>
                  <a:pt x="116168" y="3254"/>
                </a:lnTo>
                <a:lnTo>
                  <a:pt x="117691" y="4911"/>
                </a:lnTo>
                <a:lnTo>
                  <a:pt x="118788" y="7056"/>
                </a:lnTo>
                <a:lnTo>
                  <a:pt x="119897" y="9189"/>
                </a:lnTo>
                <a:lnTo>
                  <a:pt x="120452" y="11749"/>
                </a:lnTo>
                <a:lnTo>
                  <a:pt x="120452" y="14735"/>
                </a:lnTo>
                <a:lnTo>
                  <a:pt x="120452" y="17672"/>
                </a:lnTo>
                <a:lnTo>
                  <a:pt x="119897" y="20226"/>
                </a:lnTo>
                <a:lnTo>
                  <a:pt x="118788" y="22395"/>
                </a:lnTo>
                <a:lnTo>
                  <a:pt x="117691" y="24565"/>
                </a:lnTo>
                <a:lnTo>
                  <a:pt x="116168" y="26234"/>
                </a:lnTo>
                <a:lnTo>
                  <a:pt x="114218" y="27404"/>
                </a:lnTo>
                <a:lnTo>
                  <a:pt x="112280" y="28562"/>
                </a:lnTo>
                <a:lnTo>
                  <a:pt x="110031" y="29141"/>
                </a:lnTo>
                <a:lnTo>
                  <a:pt x="107472" y="29141"/>
                </a:lnTo>
              </a:path>
              <a:path w="156210" h="54609">
                <a:moveTo>
                  <a:pt x="107472" y="23053"/>
                </a:moveTo>
                <a:lnTo>
                  <a:pt x="109141" y="23053"/>
                </a:lnTo>
                <a:lnTo>
                  <a:pt x="110470" y="22365"/>
                </a:lnTo>
                <a:lnTo>
                  <a:pt x="111457" y="20987"/>
                </a:lnTo>
                <a:lnTo>
                  <a:pt x="112444" y="19610"/>
                </a:lnTo>
                <a:lnTo>
                  <a:pt x="112938" y="17526"/>
                </a:lnTo>
                <a:lnTo>
                  <a:pt x="112938" y="14735"/>
                </a:lnTo>
                <a:lnTo>
                  <a:pt x="112938" y="11932"/>
                </a:lnTo>
                <a:lnTo>
                  <a:pt x="112444" y="9841"/>
                </a:lnTo>
                <a:lnTo>
                  <a:pt x="111457" y="8464"/>
                </a:lnTo>
                <a:lnTo>
                  <a:pt x="110470" y="7087"/>
                </a:lnTo>
                <a:lnTo>
                  <a:pt x="109141" y="6398"/>
                </a:lnTo>
                <a:lnTo>
                  <a:pt x="107472" y="6398"/>
                </a:lnTo>
                <a:lnTo>
                  <a:pt x="105863" y="6398"/>
                </a:lnTo>
                <a:lnTo>
                  <a:pt x="104552" y="7093"/>
                </a:lnTo>
                <a:lnTo>
                  <a:pt x="103541" y="8482"/>
                </a:lnTo>
                <a:lnTo>
                  <a:pt x="102529" y="9872"/>
                </a:lnTo>
                <a:lnTo>
                  <a:pt x="102023" y="11956"/>
                </a:lnTo>
                <a:lnTo>
                  <a:pt x="102023" y="14735"/>
                </a:lnTo>
                <a:lnTo>
                  <a:pt x="102023" y="17502"/>
                </a:lnTo>
                <a:lnTo>
                  <a:pt x="102529" y="19580"/>
                </a:lnTo>
                <a:lnTo>
                  <a:pt x="103541" y="20969"/>
                </a:lnTo>
                <a:lnTo>
                  <a:pt x="104552" y="22359"/>
                </a:lnTo>
                <a:lnTo>
                  <a:pt x="105863" y="23053"/>
                </a:lnTo>
                <a:lnTo>
                  <a:pt x="107472" y="23053"/>
                </a:lnTo>
              </a:path>
              <a:path w="156210" h="54609">
                <a:moveTo>
                  <a:pt x="143085" y="53859"/>
                </a:moveTo>
                <a:lnTo>
                  <a:pt x="140562" y="53859"/>
                </a:lnTo>
                <a:lnTo>
                  <a:pt x="138320" y="53274"/>
                </a:lnTo>
                <a:lnTo>
                  <a:pt x="130105" y="42384"/>
                </a:lnTo>
                <a:lnTo>
                  <a:pt x="130105" y="39434"/>
                </a:lnTo>
                <a:lnTo>
                  <a:pt x="130105" y="36497"/>
                </a:lnTo>
                <a:lnTo>
                  <a:pt x="140562" y="25009"/>
                </a:lnTo>
                <a:lnTo>
                  <a:pt x="143085" y="25009"/>
                </a:lnTo>
                <a:lnTo>
                  <a:pt x="145645" y="25009"/>
                </a:lnTo>
                <a:lnTo>
                  <a:pt x="147893" y="25601"/>
                </a:lnTo>
                <a:lnTo>
                  <a:pt x="149831" y="26783"/>
                </a:lnTo>
                <a:lnTo>
                  <a:pt x="151781" y="27965"/>
                </a:lnTo>
                <a:lnTo>
                  <a:pt x="153305" y="29635"/>
                </a:lnTo>
                <a:lnTo>
                  <a:pt x="154402" y="31792"/>
                </a:lnTo>
                <a:lnTo>
                  <a:pt x="155511" y="33949"/>
                </a:lnTo>
                <a:lnTo>
                  <a:pt x="156065" y="36497"/>
                </a:lnTo>
                <a:lnTo>
                  <a:pt x="156065" y="39434"/>
                </a:lnTo>
                <a:lnTo>
                  <a:pt x="156065" y="42384"/>
                </a:lnTo>
                <a:lnTo>
                  <a:pt x="155511" y="44943"/>
                </a:lnTo>
                <a:lnTo>
                  <a:pt x="154402" y="47113"/>
                </a:lnTo>
                <a:lnTo>
                  <a:pt x="153305" y="49270"/>
                </a:lnTo>
                <a:lnTo>
                  <a:pt x="151781" y="50934"/>
                </a:lnTo>
                <a:lnTo>
                  <a:pt x="149831" y="52104"/>
                </a:lnTo>
                <a:lnTo>
                  <a:pt x="147893" y="53274"/>
                </a:lnTo>
                <a:lnTo>
                  <a:pt x="145645" y="53859"/>
                </a:lnTo>
                <a:lnTo>
                  <a:pt x="143085" y="53859"/>
                </a:lnTo>
              </a:path>
              <a:path w="156210" h="54609">
                <a:moveTo>
                  <a:pt x="143085" y="47752"/>
                </a:moveTo>
                <a:lnTo>
                  <a:pt x="144718" y="47752"/>
                </a:lnTo>
                <a:lnTo>
                  <a:pt x="146035" y="47058"/>
                </a:lnTo>
                <a:lnTo>
                  <a:pt x="147034" y="45668"/>
                </a:lnTo>
                <a:lnTo>
                  <a:pt x="148046" y="44279"/>
                </a:lnTo>
                <a:lnTo>
                  <a:pt x="148552" y="42201"/>
                </a:lnTo>
                <a:lnTo>
                  <a:pt x="148552" y="39434"/>
                </a:lnTo>
                <a:lnTo>
                  <a:pt x="148552" y="36667"/>
                </a:lnTo>
                <a:lnTo>
                  <a:pt x="148046" y="34589"/>
                </a:lnTo>
                <a:lnTo>
                  <a:pt x="147034" y="33200"/>
                </a:lnTo>
                <a:lnTo>
                  <a:pt x="146035" y="31810"/>
                </a:lnTo>
                <a:lnTo>
                  <a:pt x="144718" y="31116"/>
                </a:lnTo>
                <a:lnTo>
                  <a:pt x="143085" y="31116"/>
                </a:lnTo>
                <a:lnTo>
                  <a:pt x="141476" y="31116"/>
                </a:lnTo>
                <a:lnTo>
                  <a:pt x="140166" y="31804"/>
                </a:lnTo>
                <a:lnTo>
                  <a:pt x="139154" y="33182"/>
                </a:lnTo>
                <a:lnTo>
                  <a:pt x="138143" y="34559"/>
                </a:lnTo>
                <a:lnTo>
                  <a:pt x="137637" y="36643"/>
                </a:lnTo>
                <a:lnTo>
                  <a:pt x="137637" y="39434"/>
                </a:lnTo>
                <a:lnTo>
                  <a:pt x="137637" y="42237"/>
                </a:lnTo>
                <a:lnTo>
                  <a:pt x="138143" y="44328"/>
                </a:lnTo>
                <a:lnTo>
                  <a:pt x="139154" y="45705"/>
                </a:lnTo>
                <a:lnTo>
                  <a:pt x="140166" y="47070"/>
                </a:lnTo>
                <a:lnTo>
                  <a:pt x="141476" y="47752"/>
                </a:lnTo>
                <a:lnTo>
                  <a:pt x="143085" y="47752"/>
                </a:lnTo>
              </a:path>
            </a:pathLst>
          </a:custGeom>
          <a:ln w="13372">
            <a:solidFill>
              <a:srgbClr val="FFFFFF"/>
            </a:solidFill>
          </a:ln>
        </p:spPr>
        <p:txBody>
          <a:bodyPr wrap="square" lIns="0" tIns="0" rIns="0" bIns="0" rtlCol="0"/>
          <a:lstStyle/>
          <a:p>
            <a:endParaRPr/>
          </a:p>
        </p:txBody>
      </p:sp>
      <p:sp>
        <p:nvSpPr>
          <p:cNvPr id="46" name="object 46">
            <a:extLst>
              <a:ext uri="{C183D7F6-B498-43B3-948B-1728B52AA6E4}">
                <adec:decorative xmlns:adec="http://schemas.microsoft.com/office/drawing/2017/decorative" val="1"/>
              </a:ext>
            </a:extLst>
          </p:cNvPr>
          <p:cNvSpPr txBox="1"/>
          <p:nvPr/>
        </p:nvSpPr>
        <p:spPr>
          <a:xfrm>
            <a:off x="7115153" y="1713791"/>
            <a:ext cx="226037"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67%</a:t>
            </a:r>
            <a:endParaRPr sz="726">
              <a:latin typeface="Arial MT"/>
              <a:cs typeface="Arial MT"/>
            </a:endParaRPr>
          </a:p>
        </p:txBody>
      </p:sp>
      <p:sp>
        <p:nvSpPr>
          <p:cNvPr id="47" name="object 47">
            <a:extLst>
              <a:ext uri="{C183D7F6-B498-43B3-948B-1728B52AA6E4}">
                <adec:decorative xmlns:adec="http://schemas.microsoft.com/office/drawing/2017/decorative" val="1"/>
              </a:ext>
            </a:extLst>
          </p:cNvPr>
          <p:cNvSpPr txBox="1"/>
          <p:nvPr/>
        </p:nvSpPr>
        <p:spPr>
          <a:xfrm>
            <a:off x="7543446" y="1689505"/>
            <a:ext cx="227575"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69%</a:t>
            </a:r>
            <a:endParaRPr sz="726">
              <a:latin typeface="Arial MT"/>
              <a:cs typeface="Arial MT"/>
            </a:endParaRPr>
          </a:p>
        </p:txBody>
      </p:sp>
      <p:sp>
        <p:nvSpPr>
          <p:cNvPr id="48" name="object 48">
            <a:extLst>
              <a:ext uri="{C183D7F6-B498-43B3-948B-1728B52AA6E4}">
                <adec:decorative xmlns:adec="http://schemas.microsoft.com/office/drawing/2017/decorative" val="1"/>
              </a:ext>
            </a:extLst>
          </p:cNvPr>
          <p:cNvSpPr/>
          <p:nvPr/>
        </p:nvSpPr>
        <p:spPr>
          <a:xfrm>
            <a:off x="7989585" y="1729143"/>
            <a:ext cx="192209" cy="66120"/>
          </a:xfrm>
          <a:custGeom>
            <a:avLst/>
            <a:gdLst/>
            <a:ahLst/>
            <a:cxnLst/>
            <a:rect l="l" t="t" r="r" b="b"/>
            <a:pathLst>
              <a:path w="158750" h="54609">
                <a:moveTo>
                  <a:pt x="9397" y="53292"/>
                </a:moveTo>
                <a:lnTo>
                  <a:pt x="30476" y="5484"/>
                </a:lnTo>
                <a:lnTo>
                  <a:pt x="0" y="19324"/>
                </a:lnTo>
                <a:lnTo>
                  <a:pt x="0" y="877"/>
                </a:lnTo>
                <a:lnTo>
                  <a:pt x="42012" y="877"/>
                </a:lnTo>
                <a:lnTo>
                  <a:pt x="42012" y="8702"/>
                </a:lnTo>
                <a:lnTo>
                  <a:pt x="22523" y="53292"/>
                </a:lnTo>
                <a:lnTo>
                  <a:pt x="9397" y="53292"/>
                </a:lnTo>
              </a:path>
              <a:path w="158750" h="54609">
                <a:moveTo>
                  <a:pt x="69021" y="54169"/>
                </a:moveTo>
                <a:lnTo>
                  <a:pt x="64706" y="54169"/>
                </a:lnTo>
                <a:lnTo>
                  <a:pt x="60855" y="53115"/>
                </a:lnTo>
                <a:lnTo>
                  <a:pt x="46552" y="32840"/>
                </a:lnTo>
                <a:lnTo>
                  <a:pt x="46552" y="27075"/>
                </a:lnTo>
                <a:lnTo>
                  <a:pt x="46552" y="21323"/>
                </a:lnTo>
                <a:lnTo>
                  <a:pt x="57467" y="3181"/>
                </a:lnTo>
                <a:lnTo>
                  <a:pt x="60855" y="1060"/>
                </a:lnTo>
                <a:lnTo>
                  <a:pt x="64706" y="0"/>
                </a:lnTo>
                <a:lnTo>
                  <a:pt x="69021" y="0"/>
                </a:lnTo>
                <a:lnTo>
                  <a:pt x="73335" y="0"/>
                </a:lnTo>
                <a:lnTo>
                  <a:pt x="77187" y="1060"/>
                </a:lnTo>
                <a:lnTo>
                  <a:pt x="80575" y="3181"/>
                </a:lnTo>
                <a:lnTo>
                  <a:pt x="83963" y="5289"/>
                </a:lnTo>
                <a:lnTo>
                  <a:pt x="86627" y="8361"/>
                </a:lnTo>
                <a:lnTo>
                  <a:pt x="88564" y="12395"/>
                </a:lnTo>
                <a:lnTo>
                  <a:pt x="90515" y="16429"/>
                </a:lnTo>
                <a:lnTo>
                  <a:pt x="91490" y="21323"/>
                </a:lnTo>
                <a:lnTo>
                  <a:pt x="91490" y="27075"/>
                </a:lnTo>
                <a:lnTo>
                  <a:pt x="91490" y="32840"/>
                </a:lnTo>
                <a:lnTo>
                  <a:pt x="90515" y="37740"/>
                </a:lnTo>
                <a:lnTo>
                  <a:pt x="88564" y="41774"/>
                </a:lnTo>
                <a:lnTo>
                  <a:pt x="86627" y="45808"/>
                </a:lnTo>
                <a:lnTo>
                  <a:pt x="83963" y="48886"/>
                </a:lnTo>
                <a:lnTo>
                  <a:pt x="80575" y="51007"/>
                </a:lnTo>
                <a:lnTo>
                  <a:pt x="77187" y="53115"/>
                </a:lnTo>
                <a:lnTo>
                  <a:pt x="73335" y="54169"/>
                </a:lnTo>
                <a:lnTo>
                  <a:pt x="69021" y="54169"/>
                </a:lnTo>
              </a:path>
              <a:path w="158750" h="54609">
                <a:moveTo>
                  <a:pt x="69021" y="43950"/>
                </a:moveTo>
                <a:lnTo>
                  <a:pt x="71044" y="43950"/>
                </a:lnTo>
                <a:lnTo>
                  <a:pt x="72817" y="43371"/>
                </a:lnTo>
                <a:lnTo>
                  <a:pt x="74341" y="42213"/>
                </a:lnTo>
                <a:lnTo>
                  <a:pt x="75877" y="41055"/>
                </a:lnTo>
                <a:lnTo>
                  <a:pt x="77077" y="39233"/>
                </a:lnTo>
                <a:lnTo>
                  <a:pt x="77943" y="36747"/>
                </a:lnTo>
                <a:lnTo>
                  <a:pt x="78820" y="34248"/>
                </a:lnTo>
                <a:lnTo>
                  <a:pt x="79259" y="31024"/>
                </a:lnTo>
                <a:lnTo>
                  <a:pt x="79259" y="27075"/>
                </a:lnTo>
                <a:lnTo>
                  <a:pt x="79259" y="23114"/>
                </a:lnTo>
                <a:lnTo>
                  <a:pt x="78820" y="19897"/>
                </a:lnTo>
                <a:lnTo>
                  <a:pt x="77943" y="17422"/>
                </a:lnTo>
                <a:lnTo>
                  <a:pt x="77077" y="14936"/>
                </a:lnTo>
                <a:lnTo>
                  <a:pt x="75877" y="13114"/>
                </a:lnTo>
                <a:lnTo>
                  <a:pt x="74341" y="11956"/>
                </a:lnTo>
                <a:lnTo>
                  <a:pt x="72817" y="10798"/>
                </a:lnTo>
                <a:lnTo>
                  <a:pt x="71044" y="10219"/>
                </a:lnTo>
                <a:lnTo>
                  <a:pt x="69021" y="10219"/>
                </a:lnTo>
                <a:lnTo>
                  <a:pt x="67034" y="10219"/>
                </a:lnTo>
                <a:lnTo>
                  <a:pt x="58783" y="23114"/>
                </a:lnTo>
                <a:lnTo>
                  <a:pt x="58783" y="27075"/>
                </a:lnTo>
                <a:lnTo>
                  <a:pt x="58783" y="31024"/>
                </a:lnTo>
                <a:lnTo>
                  <a:pt x="63719" y="42213"/>
                </a:lnTo>
                <a:lnTo>
                  <a:pt x="65267" y="43371"/>
                </a:lnTo>
                <a:lnTo>
                  <a:pt x="67034" y="43950"/>
                </a:lnTo>
                <a:lnTo>
                  <a:pt x="69021" y="43950"/>
                </a:lnTo>
              </a:path>
              <a:path w="158750" h="54609">
                <a:moveTo>
                  <a:pt x="105542" y="53292"/>
                </a:moveTo>
                <a:lnTo>
                  <a:pt x="141339" y="877"/>
                </a:lnTo>
                <a:lnTo>
                  <a:pt x="150279" y="877"/>
                </a:lnTo>
                <a:lnTo>
                  <a:pt x="114482" y="53292"/>
                </a:lnTo>
                <a:lnTo>
                  <a:pt x="105542" y="53292"/>
                </a:lnTo>
              </a:path>
              <a:path w="158750" h="54609">
                <a:moveTo>
                  <a:pt x="110095" y="29141"/>
                </a:moveTo>
                <a:lnTo>
                  <a:pt x="107572" y="29141"/>
                </a:lnTo>
                <a:lnTo>
                  <a:pt x="105329" y="28562"/>
                </a:lnTo>
                <a:lnTo>
                  <a:pt x="97133" y="17672"/>
                </a:lnTo>
                <a:lnTo>
                  <a:pt x="97133" y="14735"/>
                </a:lnTo>
                <a:lnTo>
                  <a:pt x="97133" y="11785"/>
                </a:lnTo>
                <a:lnTo>
                  <a:pt x="103367" y="2084"/>
                </a:lnTo>
                <a:lnTo>
                  <a:pt x="105329" y="901"/>
                </a:lnTo>
                <a:lnTo>
                  <a:pt x="107572" y="310"/>
                </a:lnTo>
                <a:lnTo>
                  <a:pt x="110095" y="310"/>
                </a:lnTo>
                <a:lnTo>
                  <a:pt x="112654" y="310"/>
                </a:lnTo>
                <a:lnTo>
                  <a:pt x="114903" y="901"/>
                </a:lnTo>
                <a:lnTo>
                  <a:pt x="116841" y="2084"/>
                </a:lnTo>
                <a:lnTo>
                  <a:pt x="118791" y="3254"/>
                </a:lnTo>
                <a:lnTo>
                  <a:pt x="120314" y="4911"/>
                </a:lnTo>
                <a:lnTo>
                  <a:pt x="121411" y="7056"/>
                </a:lnTo>
                <a:lnTo>
                  <a:pt x="122520" y="9189"/>
                </a:lnTo>
                <a:lnTo>
                  <a:pt x="123075" y="11749"/>
                </a:lnTo>
                <a:lnTo>
                  <a:pt x="123075" y="14735"/>
                </a:lnTo>
                <a:lnTo>
                  <a:pt x="123075" y="17672"/>
                </a:lnTo>
                <a:lnTo>
                  <a:pt x="122520" y="20226"/>
                </a:lnTo>
                <a:lnTo>
                  <a:pt x="121411" y="22395"/>
                </a:lnTo>
                <a:lnTo>
                  <a:pt x="120314" y="24565"/>
                </a:lnTo>
                <a:lnTo>
                  <a:pt x="118791" y="26234"/>
                </a:lnTo>
                <a:lnTo>
                  <a:pt x="116841" y="27404"/>
                </a:lnTo>
                <a:lnTo>
                  <a:pt x="114903" y="28562"/>
                </a:lnTo>
                <a:lnTo>
                  <a:pt x="112654" y="29141"/>
                </a:lnTo>
                <a:lnTo>
                  <a:pt x="110095" y="29141"/>
                </a:lnTo>
              </a:path>
              <a:path w="158750" h="54609">
                <a:moveTo>
                  <a:pt x="110095" y="23053"/>
                </a:moveTo>
                <a:lnTo>
                  <a:pt x="111764" y="23053"/>
                </a:lnTo>
                <a:lnTo>
                  <a:pt x="113093" y="22365"/>
                </a:lnTo>
                <a:lnTo>
                  <a:pt x="114080" y="20987"/>
                </a:lnTo>
                <a:lnTo>
                  <a:pt x="115067" y="19610"/>
                </a:lnTo>
                <a:lnTo>
                  <a:pt x="115561" y="17526"/>
                </a:lnTo>
                <a:lnTo>
                  <a:pt x="115561" y="14735"/>
                </a:lnTo>
                <a:lnTo>
                  <a:pt x="115561" y="11932"/>
                </a:lnTo>
                <a:lnTo>
                  <a:pt x="115067" y="9841"/>
                </a:lnTo>
                <a:lnTo>
                  <a:pt x="114080" y="8464"/>
                </a:lnTo>
                <a:lnTo>
                  <a:pt x="113093" y="7087"/>
                </a:lnTo>
                <a:lnTo>
                  <a:pt x="111764" y="6398"/>
                </a:lnTo>
                <a:lnTo>
                  <a:pt x="110095" y="6398"/>
                </a:lnTo>
                <a:lnTo>
                  <a:pt x="108486" y="6398"/>
                </a:lnTo>
                <a:lnTo>
                  <a:pt x="107176" y="7093"/>
                </a:lnTo>
                <a:lnTo>
                  <a:pt x="106164" y="8482"/>
                </a:lnTo>
                <a:lnTo>
                  <a:pt x="105152" y="9872"/>
                </a:lnTo>
                <a:lnTo>
                  <a:pt x="104647" y="11956"/>
                </a:lnTo>
                <a:lnTo>
                  <a:pt x="104647" y="14735"/>
                </a:lnTo>
                <a:lnTo>
                  <a:pt x="104647" y="17502"/>
                </a:lnTo>
                <a:lnTo>
                  <a:pt x="105152" y="19580"/>
                </a:lnTo>
                <a:lnTo>
                  <a:pt x="106164" y="20969"/>
                </a:lnTo>
                <a:lnTo>
                  <a:pt x="107176" y="22359"/>
                </a:lnTo>
                <a:lnTo>
                  <a:pt x="108486" y="23053"/>
                </a:lnTo>
                <a:lnTo>
                  <a:pt x="110095" y="23053"/>
                </a:lnTo>
              </a:path>
              <a:path w="158750" h="54609">
                <a:moveTo>
                  <a:pt x="145708" y="53859"/>
                </a:moveTo>
                <a:lnTo>
                  <a:pt x="143185" y="53859"/>
                </a:lnTo>
                <a:lnTo>
                  <a:pt x="140943" y="53274"/>
                </a:lnTo>
                <a:lnTo>
                  <a:pt x="138980" y="52104"/>
                </a:lnTo>
                <a:lnTo>
                  <a:pt x="137018" y="50934"/>
                </a:lnTo>
                <a:lnTo>
                  <a:pt x="135482" y="49270"/>
                </a:lnTo>
                <a:lnTo>
                  <a:pt x="134373" y="47113"/>
                </a:lnTo>
                <a:lnTo>
                  <a:pt x="133276" y="44943"/>
                </a:lnTo>
                <a:lnTo>
                  <a:pt x="132728" y="42384"/>
                </a:lnTo>
                <a:lnTo>
                  <a:pt x="132728" y="39434"/>
                </a:lnTo>
                <a:lnTo>
                  <a:pt x="132728" y="36497"/>
                </a:lnTo>
                <a:lnTo>
                  <a:pt x="138980" y="26783"/>
                </a:lnTo>
                <a:lnTo>
                  <a:pt x="140943" y="25601"/>
                </a:lnTo>
                <a:lnTo>
                  <a:pt x="143185" y="25009"/>
                </a:lnTo>
                <a:lnTo>
                  <a:pt x="145708" y="25009"/>
                </a:lnTo>
                <a:lnTo>
                  <a:pt x="148268" y="25009"/>
                </a:lnTo>
                <a:lnTo>
                  <a:pt x="150517" y="25601"/>
                </a:lnTo>
                <a:lnTo>
                  <a:pt x="152454" y="26783"/>
                </a:lnTo>
                <a:lnTo>
                  <a:pt x="154405" y="27965"/>
                </a:lnTo>
                <a:lnTo>
                  <a:pt x="155928" y="29635"/>
                </a:lnTo>
                <a:lnTo>
                  <a:pt x="157025" y="31792"/>
                </a:lnTo>
                <a:lnTo>
                  <a:pt x="158134" y="33949"/>
                </a:lnTo>
                <a:lnTo>
                  <a:pt x="158689" y="36497"/>
                </a:lnTo>
                <a:lnTo>
                  <a:pt x="158689" y="39434"/>
                </a:lnTo>
                <a:lnTo>
                  <a:pt x="158689" y="42384"/>
                </a:lnTo>
                <a:lnTo>
                  <a:pt x="158134" y="44943"/>
                </a:lnTo>
                <a:lnTo>
                  <a:pt x="157025" y="47113"/>
                </a:lnTo>
                <a:lnTo>
                  <a:pt x="155928" y="49270"/>
                </a:lnTo>
                <a:lnTo>
                  <a:pt x="154405" y="50934"/>
                </a:lnTo>
                <a:lnTo>
                  <a:pt x="152454" y="52104"/>
                </a:lnTo>
                <a:lnTo>
                  <a:pt x="150517" y="53274"/>
                </a:lnTo>
                <a:lnTo>
                  <a:pt x="148268" y="53859"/>
                </a:lnTo>
                <a:lnTo>
                  <a:pt x="145708" y="53859"/>
                </a:lnTo>
              </a:path>
              <a:path w="158750" h="54609">
                <a:moveTo>
                  <a:pt x="145708" y="47752"/>
                </a:moveTo>
                <a:lnTo>
                  <a:pt x="147342" y="47752"/>
                </a:lnTo>
                <a:lnTo>
                  <a:pt x="148658" y="47058"/>
                </a:lnTo>
                <a:lnTo>
                  <a:pt x="149657" y="45668"/>
                </a:lnTo>
                <a:lnTo>
                  <a:pt x="150669" y="44279"/>
                </a:lnTo>
                <a:lnTo>
                  <a:pt x="151175" y="42201"/>
                </a:lnTo>
                <a:lnTo>
                  <a:pt x="151175" y="39434"/>
                </a:lnTo>
                <a:lnTo>
                  <a:pt x="151175" y="36667"/>
                </a:lnTo>
                <a:lnTo>
                  <a:pt x="150669" y="34589"/>
                </a:lnTo>
                <a:lnTo>
                  <a:pt x="149657" y="33200"/>
                </a:lnTo>
                <a:lnTo>
                  <a:pt x="148658" y="31810"/>
                </a:lnTo>
                <a:lnTo>
                  <a:pt x="147342" y="31116"/>
                </a:lnTo>
                <a:lnTo>
                  <a:pt x="145708" y="31116"/>
                </a:lnTo>
                <a:lnTo>
                  <a:pt x="144099" y="31116"/>
                </a:lnTo>
                <a:lnTo>
                  <a:pt x="142789" y="31804"/>
                </a:lnTo>
                <a:lnTo>
                  <a:pt x="141778" y="33182"/>
                </a:lnTo>
                <a:lnTo>
                  <a:pt x="140766" y="34559"/>
                </a:lnTo>
                <a:lnTo>
                  <a:pt x="140260" y="36643"/>
                </a:lnTo>
                <a:lnTo>
                  <a:pt x="140260" y="39434"/>
                </a:lnTo>
                <a:lnTo>
                  <a:pt x="140260" y="42237"/>
                </a:lnTo>
                <a:lnTo>
                  <a:pt x="140766" y="44328"/>
                </a:lnTo>
                <a:lnTo>
                  <a:pt x="141778" y="45705"/>
                </a:lnTo>
                <a:lnTo>
                  <a:pt x="142789" y="47070"/>
                </a:lnTo>
                <a:lnTo>
                  <a:pt x="144099" y="47752"/>
                </a:lnTo>
                <a:lnTo>
                  <a:pt x="145708" y="47752"/>
                </a:lnTo>
              </a:path>
            </a:pathLst>
          </a:custGeom>
          <a:ln w="13372">
            <a:solidFill>
              <a:srgbClr val="FFFFFF"/>
            </a:solidFill>
          </a:ln>
        </p:spPr>
        <p:txBody>
          <a:bodyPr wrap="square" lIns="0" tIns="0" rIns="0" bIns="0" rtlCol="0"/>
          <a:lstStyle/>
          <a:p>
            <a:endParaRPr/>
          </a:p>
        </p:txBody>
      </p:sp>
      <p:sp>
        <p:nvSpPr>
          <p:cNvPr id="49" name="object 49">
            <a:extLst>
              <a:ext uri="{C183D7F6-B498-43B3-948B-1728B52AA6E4}">
                <adec:decorative xmlns:adec="http://schemas.microsoft.com/office/drawing/2017/decorative" val="1"/>
              </a:ext>
            </a:extLst>
          </p:cNvPr>
          <p:cNvSpPr txBox="1"/>
          <p:nvPr/>
        </p:nvSpPr>
        <p:spPr>
          <a:xfrm>
            <a:off x="7972267" y="1681410"/>
            <a:ext cx="228344"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70%</a:t>
            </a:r>
            <a:endParaRPr sz="726">
              <a:latin typeface="Arial MT"/>
              <a:cs typeface="Arial MT"/>
            </a:endParaRPr>
          </a:p>
        </p:txBody>
      </p:sp>
      <p:sp>
        <p:nvSpPr>
          <p:cNvPr id="50" name="object 50">
            <a:extLst>
              <a:ext uri="{C183D7F6-B498-43B3-948B-1728B52AA6E4}">
                <adec:decorative xmlns:adec="http://schemas.microsoft.com/office/drawing/2017/decorative" val="1"/>
              </a:ext>
            </a:extLst>
          </p:cNvPr>
          <p:cNvSpPr txBox="1"/>
          <p:nvPr/>
        </p:nvSpPr>
        <p:spPr>
          <a:xfrm>
            <a:off x="8400950" y="1705695"/>
            <a:ext cx="229113"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68%</a:t>
            </a:r>
            <a:endParaRPr sz="726">
              <a:latin typeface="Arial MT"/>
              <a:cs typeface="Arial MT"/>
            </a:endParaRPr>
          </a:p>
        </p:txBody>
      </p:sp>
      <p:pic>
        <p:nvPicPr>
          <p:cNvPr id="51" name="object 51">
            <a:extLst>
              <a:ext uri="{C183D7F6-B498-43B3-948B-1728B52AA6E4}">
                <adec:decorative xmlns:adec="http://schemas.microsoft.com/office/drawing/2017/decorative" val="1"/>
              </a:ext>
            </a:extLst>
          </p:cNvPr>
          <p:cNvPicPr/>
          <p:nvPr/>
        </p:nvPicPr>
        <p:blipFill>
          <a:blip r:embed="rId12" cstate="email">
            <a:extLst>
              <a:ext uri="{28A0092B-C50C-407E-A947-70E740481C1C}">
                <a14:useLocalDpi xmlns:a14="http://schemas.microsoft.com/office/drawing/2010/main"/>
              </a:ext>
            </a:extLst>
          </a:blip>
          <a:stretch>
            <a:fillRect/>
          </a:stretch>
        </p:blipFill>
        <p:spPr>
          <a:xfrm>
            <a:off x="8841168" y="1616186"/>
            <a:ext cx="205155" cy="81024"/>
          </a:xfrm>
          <a:prstGeom prst="rect">
            <a:avLst/>
          </a:prstGeom>
        </p:spPr>
      </p:pic>
      <p:sp>
        <p:nvSpPr>
          <p:cNvPr id="52" name="object 52">
            <a:extLst>
              <a:ext uri="{C183D7F6-B498-43B3-948B-1728B52AA6E4}">
                <adec:decorative xmlns:adec="http://schemas.microsoft.com/office/drawing/2017/decorative" val="1"/>
              </a:ext>
            </a:extLst>
          </p:cNvPr>
          <p:cNvSpPr txBox="1"/>
          <p:nvPr/>
        </p:nvSpPr>
        <p:spPr>
          <a:xfrm>
            <a:off x="8831945" y="1576172"/>
            <a:ext cx="225268"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77%</a:t>
            </a:r>
            <a:endParaRPr sz="726">
              <a:latin typeface="Arial MT"/>
              <a:cs typeface="Arial MT"/>
            </a:endParaRPr>
          </a:p>
        </p:txBody>
      </p:sp>
      <p:sp>
        <p:nvSpPr>
          <p:cNvPr id="53" name="object 53">
            <a:extLst>
              <a:ext uri="{C183D7F6-B498-43B3-948B-1728B52AA6E4}">
                <adec:decorative xmlns:adec="http://schemas.microsoft.com/office/drawing/2017/decorative" val="1"/>
              </a:ext>
            </a:extLst>
          </p:cNvPr>
          <p:cNvSpPr/>
          <p:nvPr/>
        </p:nvSpPr>
        <p:spPr>
          <a:xfrm>
            <a:off x="9276722" y="1729143"/>
            <a:ext cx="192209" cy="66120"/>
          </a:xfrm>
          <a:custGeom>
            <a:avLst/>
            <a:gdLst/>
            <a:ahLst/>
            <a:cxnLst/>
            <a:rect l="l" t="t" r="r" b="b"/>
            <a:pathLst>
              <a:path w="158750" h="54609">
                <a:moveTo>
                  <a:pt x="9397" y="53292"/>
                </a:moveTo>
                <a:lnTo>
                  <a:pt x="30476" y="5484"/>
                </a:lnTo>
                <a:lnTo>
                  <a:pt x="0" y="19324"/>
                </a:lnTo>
                <a:lnTo>
                  <a:pt x="0" y="877"/>
                </a:lnTo>
                <a:lnTo>
                  <a:pt x="42012" y="877"/>
                </a:lnTo>
                <a:lnTo>
                  <a:pt x="42012" y="8702"/>
                </a:lnTo>
                <a:lnTo>
                  <a:pt x="22523" y="53292"/>
                </a:lnTo>
                <a:lnTo>
                  <a:pt x="9397" y="53292"/>
                </a:lnTo>
              </a:path>
              <a:path w="158750" h="54609">
                <a:moveTo>
                  <a:pt x="69021" y="54169"/>
                </a:moveTo>
                <a:lnTo>
                  <a:pt x="64706" y="54169"/>
                </a:lnTo>
                <a:lnTo>
                  <a:pt x="60855" y="53115"/>
                </a:lnTo>
                <a:lnTo>
                  <a:pt x="46552" y="32840"/>
                </a:lnTo>
                <a:lnTo>
                  <a:pt x="46552" y="27075"/>
                </a:lnTo>
                <a:lnTo>
                  <a:pt x="46552" y="21323"/>
                </a:lnTo>
                <a:lnTo>
                  <a:pt x="57467" y="3181"/>
                </a:lnTo>
                <a:lnTo>
                  <a:pt x="60855" y="1060"/>
                </a:lnTo>
                <a:lnTo>
                  <a:pt x="64706" y="0"/>
                </a:lnTo>
                <a:lnTo>
                  <a:pt x="69021" y="0"/>
                </a:lnTo>
                <a:lnTo>
                  <a:pt x="73335" y="0"/>
                </a:lnTo>
                <a:lnTo>
                  <a:pt x="77187" y="1060"/>
                </a:lnTo>
                <a:lnTo>
                  <a:pt x="80575" y="3181"/>
                </a:lnTo>
                <a:lnTo>
                  <a:pt x="83963" y="5289"/>
                </a:lnTo>
                <a:lnTo>
                  <a:pt x="86627" y="8361"/>
                </a:lnTo>
                <a:lnTo>
                  <a:pt x="88564" y="12395"/>
                </a:lnTo>
                <a:lnTo>
                  <a:pt x="90515" y="16429"/>
                </a:lnTo>
                <a:lnTo>
                  <a:pt x="91490" y="21323"/>
                </a:lnTo>
                <a:lnTo>
                  <a:pt x="91490" y="27075"/>
                </a:lnTo>
                <a:lnTo>
                  <a:pt x="91490" y="32840"/>
                </a:lnTo>
                <a:lnTo>
                  <a:pt x="90515" y="37740"/>
                </a:lnTo>
                <a:lnTo>
                  <a:pt x="88564" y="41774"/>
                </a:lnTo>
                <a:lnTo>
                  <a:pt x="86627" y="45808"/>
                </a:lnTo>
                <a:lnTo>
                  <a:pt x="83963" y="48886"/>
                </a:lnTo>
                <a:lnTo>
                  <a:pt x="80575" y="51007"/>
                </a:lnTo>
                <a:lnTo>
                  <a:pt x="77187" y="53115"/>
                </a:lnTo>
                <a:lnTo>
                  <a:pt x="73335" y="54169"/>
                </a:lnTo>
                <a:lnTo>
                  <a:pt x="69021" y="54169"/>
                </a:lnTo>
              </a:path>
              <a:path w="158750" h="54609">
                <a:moveTo>
                  <a:pt x="69021" y="43950"/>
                </a:moveTo>
                <a:lnTo>
                  <a:pt x="71044" y="43950"/>
                </a:lnTo>
                <a:lnTo>
                  <a:pt x="72817" y="43371"/>
                </a:lnTo>
                <a:lnTo>
                  <a:pt x="74341" y="42213"/>
                </a:lnTo>
                <a:lnTo>
                  <a:pt x="75877" y="41055"/>
                </a:lnTo>
                <a:lnTo>
                  <a:pt x="77077" y="39233"/>
                </a:lnTo>
                <a:lnTo>
                  <a:pt x="77943" y="36747"/>
                </a:lnTo>
                <a:lnTo>
                  <a:pt x="78820" y="34248"/>
                </a:lnTo>
                <a:lnTo>
                  <a:pt x="79259" y="31024"/>
                </a:lnTo>
                <a:lnTo>
                  <a:pt x="79259" y="27075"/>
                </a:lnTo>
                <a:lnTo>
                  <a:pt x="79259" y="23114"/>
                </a:lnTo>
                <a:lnTo>
                  <a:pt x="78820" y="19897"/>
                </a:lnTo>
                <a:lnTo>
                  <a:pt x="77943" y="17422"/>
                </a:lnTo>
                <a:lnTo>
                  <a:pt x="77077" y="14936"/>
                </a:lnTo>
                <a:lnTo>
                  <a:pt x="75877" y="13114"/>
                </a:lnTo>
                <a:lnTo>
                  <a:pt x="74341" y="11956"/>
                </a:lnTo>
                <a:lnTo>
                  <a:pt x="72817" y="10798"/>
                </a:lnTo>
                <a:lnTo>
                  <a:pt x="71044" y="10219"/>
                </a:lnTo>
                <a:lnTo>
                  <a:pt x="69021" y="10219"/>
                </a:lnTo>
                <a:lnTo>
                  <a:pt x="67034" y="10219"/>
                </a:lnTo>
                <a:lnTo>
                  <a:pt x="58783" y="23114"/>
                </a:lnTo>
                <a:lnTo>
                  <a:pt x="58783" y="27075"/>
                </a:lnTo>
                <a:lnTo>
                  <a:pt x="58783" y="31024"/>
                </a:lnTo>
                <a:lnTo>
                  <a:pt x="63719" y="42213"/>
                </a:lnTo>
                <a:lnTo>
                  <a:pt x="65267" y="43371"/>
                </a:lnTo>
                <a:lnTo>
                  <a:pt x="67034" y="43950"/>
                </a:lnTo>
                <a:lnTo>
                  <a:pt x="69021" y="43950"/>
                </a:lnTo>
              </a:path>
              <a:path w="158750" h="54609">
                <a:moveTo>
                  <a:pt x="105542" y="53292"/>
                </a:moveTo>
                <a:lnTo>
                  <a:pt x="141339" y="877"/>
                </a:lnTo>
                <a:lnTo>
                  <a:pt x="150279" y="877"/>
                </a:lnTo>
                <a:lnTo>
                  <a:pt x="114482" y="53292"/>
                </a:lnTo>
                <a:lnTo>
                  <a:pt x="105542" y="53292"/>
                </a:lnTo>
              </a:path>
              <a:path w="158750" h="54609">
                <a:moveTo>
                  <a:pt x="110095" y="29141"/>
                </a:moveTo>
                <a:lnTo>
                  <a:pt x="107572" y="29141"/>
                </a:lnTo>
                <a:lnTo>
                  <a:pt x="105329" y="28562"/>
                </a:lnTo>
                <a:lnTo>
                  <a:pt x="97133" y="17672"/>
                </a:lnTo>
                <a:lnTo>
                  <a:pt x="97133" y="14735"/>
                </a:lnTo>
                <a:lnTo>
                  <a:pt x="97133" y="11785"/>
                </a:lnTo>
                <a:lnTo>
                  <a:pt x="103367" y="2084"/>
                </a:lnTo>
                <a:lnTo>
                  <a:pt x="105329" y="901"/>
                </a:lnTo>
                <a:lnTo>
                  <a:pt x="107572" y="310"/>
                </a:lnTo>
                <a:lnTo>
                  <a:pt x="110095" y="310"/>
                </a:lnTo>
                <a:lnTo>
                  <a:pt x="112654" y="310"/>
                </a:lnTo>
                <a:lnTo>
                  <a:pt x="114903" y="901"/>
                </a:lnTo>
                <a:lnTo>
                  <a:pt x="116841" y="2084"/>
                </a:lnTo>
                <a:lnTo>
                  <a:pt x="118791" y="3254"/>
                </a:lnTo>
                <a:lnTo>
                  <a:pt x="120314" y="4911"/>
                </a:lnTo>
                <a:lnTo>
                  <a:pt x="121411" y="7056"/>
                </a:lnTo>
                <a:lnTo>
                  <a:pt x="122520" y="9189"/>
                </a:lnTo>
                <a:lnTo>
                  <a:pt x="123075" y="11749"/>
                </a:lnTo>
                <a:lnTo>
                  <a:pt x="123075" y="14735"/>
                </a:lnTo>
                <a:lnTo>
                  <a:pt x="123075" y="17672"/>
                </a:lnTo>
                <a:lnTo>
                  <a:pt x="122520" y="20226"/>
                </a:lnTo>
                <a:lnTo>
                  <a:pt x="121411" y="22395"/>
                </a:lnTo>
                <a:lnTo>
                  <a:pt x="120314" y="24565"/>
                </a:lnTo>
                <a:lnTo>
                  <a:pt x="118791" y="26234"/>
                </a:lnTo>
                <a:lnTo>
                  <a:pt x="116841" y="27404"/>
                </a:lnTo>
                <a:lnTo>
                  <a:pt x="114903" y="28562"/>
                </a:lnTo>
                <a:lnTo>
                  <a:pt x="112654" y="29141"/>
                </a:lnTo>
                <a:lnTo>
                  <a:pt x="110095" y="29141"/>
                </a:lnTo>
              </a:path>
              <a:path w="158750" h="54609">
                <a:moveTo>
                  <a:pt x="110095" y="23053"/>
                </a:moveTo>
                <a:lnTo>
                  <a:pt x="111764" y="23053"/>
                </a:lnTo>
                <a:lnTo>
                  <a:pt x="113093" y="22365"/>
                </a:lnTo>
                <a:lnTo>
                  <a:pt x="114080" y="20987"/>
                </a:lnTo>
                <a:lnTo>
                  <a:pt x="115067" y="19610"/>
                </a:lnTo>
                <a:lnTo>
                  <a:pt x="115561" y="17526"/>
                </a:lnTo>
                <a:lnTo>
                  <a:pt x="115561" y="14735"/>
                </a:lnTo>
                <a:lnTo>
                  <a:pt x="115561" y="11932"/>
                </a:lnTo>
                <a:lnTo>
                  <a:pt x="115067" y="9841"/>
                </a:lnTo>
                <a:lnTo>
                  <a:pt x="114080" y="8464"/>
                </a:lnTo>
                <a:lnTo>
                  <a:pt x="113093" y="7087"/>
                </a:lnTo>
                <a:lnTo>
                  <a:pt x="111764" y="6398"/>
                </a:lnTo>
                <a:lnTo>
                  <a:pt x="110095" y="6398"/>
                </a:lnTo>
                <a:lnTo>
                  <a:pt x="108486" y="6398"/>
                </a:lnTo>
                <a:lnTo>
                  <a:pt x="107176" y="7093"/>
                </a:lnTo>
                <a:lnTo>
                  <a:pt x="106164" y="8482"/>
                </a:lnTo>
                <a:lnTo>
                  <a:pt x="105152" y="9872"/>
                </a:lnTo>
                <a:lnTo>
                  <a:pt x="104647" y="11956"/>
                </a:lnTo>
                <a:lnTo>
                  <a:pt x="104647" y="14735"/>
                </a:lnTo>
                <a:lnTo>
                  <a:pt x="104647" y="17502"/>
                </a:lnTo>
                <a:lnTo>
                  <a:pt x="105152" y="19580"/>
                </a:lnTo>
                <a:lnTo>
                  <a:pt x="106164" y="20969"/>
                </a:lnTo>
                <a:lnTo>
                  <a:pt x="107176" y="22359"/>
                </a:lnTo>
                <a:lnTo>
                  <a:pt x="108486" y="23053"/>
                </a:lnTo>
                <a:lnTo>
                  <a:pt x="110095" y="23053"/>
                </a:lnTo>
              </a:path>
              <a:path w="158750" h="54609">
                <a:moveTo>
                  <a:pt x="145708" y="53859"/>
                </a:moveTo>
                <a:lnTo>
                  <a:pt x="143185" y="53859"/>
                </a:lnTo>
                <a:lnTo>
                  <a:pt x="140943" y="53274"/>
                </a:lnTo>
                <a:lnTo>
                  <a:pt x="138980" y="52104"/>
                </a:lnTo>
                <a:lnTo>
                  <a:pt x="137018" y="50934"/>
                </a:lnTo>
                <a:lnTo>
                  <a:pt x="135482" y="49270"/>
                </a:lnTo>
                <a:lnTo>
                  <a:pt x="134373" y="47113"/>
                </a:lnTo>
                <a:lnTo>
                  <a:pt x="133276" y="44943"/>
                </a:lnTo>
                <a:lnTo>
                  <a:pt x="132728" y="42384"/>
                </a:lnTo>
                <a:lnTo>
                  <a:pt x="132728" y="39434"/>
                </a:lnTo>
                <a:lnTo>
                  <a:pt x="132728" y="36497"/>
                </a:lnTo>
                <a:lnTo>
                  <a:pt x="138980" y="26783"/>
                </a:lnTo>
                <a:lnTo>
                  <a:pt x="140943" y="25601"/>
                </a:lnTo>
                <a:lnTo>
                  <a:pt x="143185" y="25009"/>
                </a:lnTo>
                <a:lnTo>
                  <a:pt x="145708" y="25009"/>
                </a:lnTo>
                <a:lnTo>
                  <a:pt x="148268" y="25009"/>
                </a:lnTo>
                <a:lnTo>
                  <a:pt x="150517" y="25601"/>
                </a:lnTo>
                <a:lnTo>
                  <a:pt x="152454" y="26783"/>
                </a:lnTo>
                <a:lnTo>
                  <a:pt x="154405" y="27965"/>
                </a:lnTo>
                <a:lnTo>
                  <a:pt x="155928" y="29635"/>
                </a:lnTo>
                <a:lnTo>
                  <a:pt x="157025" y="31792"/>
                </a:lnTo>
                <a:lnTo>
                  <a:pt x="158134" y="33949"/>
                </a:lnTo>
                <a:lnTo>
                  <a:pt x="158689" y="36497"/>
                </a:lnTo>
                <a:lnTo>
                  <a:pt x="158689" y="39434"/>
                </a:lnTo>
                <a:lnTo>
                  <a:pt x="158689" y="42384"/>
                </a:lnTo>
                <a:lnTo>
                  <a:pt x="158134" y="44943"/>
                </a:lnTo>
                <a:lnTo>
                  <a:pt x="157025" y="47113"/>
                </a:lnTo>
                <a:lnTo>
                  <a:pt x="155928" y="49270"/>
                </a:lnTo>
                <a:lnTo>
                  <a:pt x="154405" y="50934"/>
                </a:lnTo>
                <a:lnTo>
                  <a:pt x="152454" y="52104"/>
                </a:lnTo>
                <a:lnTo>
                  <a:pt x="150517" y="53274"/>
                </a:lnTo>
                <a:lnTo>
                  <a:pt x="148268" y="53859"/>
                </a:lnTo>
                <a:lnTo>
                  <a:pt x="145708" y="53859"/>
                </a:lnTo>
              </a:path>
              <a:path w="158750" h="54609">
                <a:moveTo>
                  <a:pt x="145708" y="47752"/>
                </a:moveTo>
                <a:lnTo>
                  <a:pt x="147342" y="47752"/>
                </a:lnTo>
                <a:lnTo>
                  <a:pt x="148658" y="47058"/>
                </a:lnTo>
                <a:lnTo>
                  <a:pt x="149657" y="45668"/>
                </a:lnTo>
                <a:lnTo>
                  <a:pt x="150669" y="44279"/>
                </a:lnTo>
                <a:lnTo>
                  <a:pt x="151175" y="42201"/>
                </a:lnTo>
                <a:lnTo>
                  <a:pt x="151175" y="39434"/>
                </a:lnTo>
                <a:lnTo>
                  <a:pt x="151175" y="36667"/>
                </a:lnTo>
                <a:lnTo>
                  <a:pt x="150669" y="34589"/>
                </a:lnTo>
                <a:lnTo>
                  <a:pt x="149657" y="33200"/>
                </a:lnTo>
                <a:lnTo>
                  <a:pt x="148658" y="31810"/>
                </a:lnTo>
                <a:lnTo>
                  <a:pt x="147342" y="31116"/>
                </a:lnTo>
                <a:lnTo>
                  <a:pt x="145708" y="31116"/>
                </a:lnTo>
                <a:lnTo>
                  <a:pt x="144099" y="31116"/>
                </a:lnTo>
                <a:lnTo>
                  <a:pt x="142789" y="31804"/>
                </a:lnTo>
                <a:lnTo>
                  <a:pt x="141778" y="33182"/>
                </a:lnTo>
                <a:lnTo>
                  <a:pt x="140766" y="34559"/>
                </a:lnTo>
                <a:lnTo>
                  <a:pt x="140260" y="36643"/>
                </a:lnTo>
                <a:lnTo>
                  <a:pt x="140260" y="39434"/>
                </a:lnTo>
                <a:lnTo>
                  <a:pt x="140260" y="42237"/>
                </a:lnTo>
                <a:lnTo>
                  <a:pt x="140766" y="44328"/>
                </a:lnTo>
                <a:lnTo>
                  <a:pt x="141778" y="45705"/>
                </a:lnTo>
                <a:lnTo>
                  <a:pt x="142789" y="47070"/>
                </a:lnTo>
                <a:lnTo>
                  <a:pt x="144099" y="47752"/>
                </a:lnTo>
                <a:lnTo>
                  <a:pt x="145708" y="47752"/>
                </a:lnTo>
              </a:path>
            </a:pathLst>
          </a:custGeom>
          <a:ln w="13372">
            <a:solidFill>
              <a:srgbClr val="FFFFFF"/>
            </a:solidFill>
          </a:ln>
        </p:spPr>
        <p:txBody>
          <a:bodyPr wrap="square" lIns="0" tIns="0" rIns="0" bIns="0" rtlCol="0"/>
          <a:lstStyle/>
          <a:p>
            <a:endParaRPr/>
          </a:p>
        </p:txBody>
      </p:sp>
      <p:sp>
        <p:nvSpPr>
          <p:cNvPr id="54" name="object 54">
            <a:extLst>
              <a:ext uri="{C183D7F6-B498-43B3-948B-1728B52AA6E4}">
                <adec:decorative xmlns:adec="http://schemas.microsoft.com/office/drawing/2017/decorative" val="1"/>
              </a:ext>
            </a:extLst>
          </p:cNvPr>
          <p:cNvSpPr txBox="1"/>
          <p:nvPr/>
        </p:nvSpPr>
        <p:spPr>
          <a:xfrm>
            <a:off x="9259405" y="1681410"/>
            <a:ext cx="228344"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70%</a:t>
            </a:r>
            <a:endParaRPr sz="726">
              <a:latin typeface="Arial MT"/>
              <a:cs typeface="Arial MT"/>
            </a:endParaRPr>
          </a:p>
        </p:txBody>
      </p:sp>
      <p:sp>
        <p:nvSpPr>
          <p:cNvPr id="55" name="object 55">
            <a:extLst>
              <a:ext uri="{C183D7F6-B498-43B3-948B-1728B52AA6E4}">
                <adec:decorative xmlns:adec="http://schemas.microsoft.com/office/drawing/2017/decorative" val="1"/>
              </a:ext>
            </a:extLst>
          </p:cNvPr>
          <p:cNvSpPr/>
          <p:nvPr/>
        </p:nvSpPr>
        <p:spPr>
          <a:xfrm>
            <a:off x="9713864" y="1721048"/>
            <a:ext cx="192209" cy="66120"/>
          </a:xfrm>
          <a:custGeom>
            <a:avLst/>
            <a:gdLst/>
            <a:ahLst/>
            <a:cxnLst/>
            <a:rect l="l" t="t" r="r" b="b"/>
            <a:pathLst>
              <a:path w="158750" h="54609">
                <a:moveTo>
                  <a:pt x="9397" y="53292"/>
                </a:moveTo>
                <a:lnTo>
                  <a:pt x="30476" y="5484"/>
                </a:lnTo>
                <a:lnTo>
                  <a:pt x="0" y="19324"/>
                </a:lnTo>
                <a:lnTo>
                  <a:pt x="0" y="877"/>
                </a:lnTo>
                <a:lnTo>
                  <a:pt x="42012" y="877"/>
                </a:lnTo>
                <a:lnTo>
                  <a:pt x="42012" y="8702"/>
                </a:lnTo>
                <a:lnTo>
                  <a:pt x="22523" y="53292"/>
                </a:lnTo>
                <a:lnTo>
                  <a:pt x="9397" y="53292"/>
                </a:lnTo>
              </a:path>
              <a:path w="158750" h="54609">
                <a:moveTo>
                  <a:pt x="69021" y="54169"/>
                </a:moveTo>
                <a:lnTo>
                  <a:pt x="64706" y="54169"/>
                </a:lnTo>
                <a:lnTo>
                  <a:pt x="60855" y="53115"/>
                </a:lnTo>
                <a:lnTo>
                  <a:pt x="46552" y="32840"/>
                </a:lnTo>
                <a:lnTo>
                  <a:pt x="46552" y="27075"/>
                </a:lnTo>
                <a:lnTo>
                  <a:pt x="46552" y="21323"/>
                </a:lnTo>
                <a:lnTo>
                  <a:pt x="57467" y="3181"/>
                </a:lnTo>
                <a:lnTo>
                  <a:pt x="60855" y="1060"/>
                </a:lnTo>
                <a:lnTo>
                  <a:pt x="64706" y="0"/>
                </a:lnTo>
                <a:lnTo>
                  <a:pt x="69021" y="0"/>
                </a:lnTo>
                <a:lnTo>
                  <a:pt x="73335" y="0"/>
                </a:lnTo>
                <a:lnTo>
                  <a:pt x="77187" y="1060"/>
                </a:lnTo>
                <a:lnTo>
                  <a:pt x="80575" y="3181"/>
                </a:lnTo>
                <a:lnTo>
                  <a:pt x="83963" y="5289"/>
                </a:lnTo>
                <a:lnTo>
                  <a:pt x="86627" y="8361"/>
                </a:lnTo>
                <a:lnTo>
                  <a:pt x="88564" y="12395"/>
                </a:lnTo>
                <a:lnTo>
                  <a:pt x="90515" y="16429"/>
                </a:lnTo>
                <a:lnTo>
                  <a:pt x="91490" y="21323"/>
                </a:lnTo>
                <a:lnTo>
                  <a:pt x="91490" y="27075"/>
                </a:lnTo>
                <a:lnTo>
                  <a:pt x="91490" y="32840"/>
                </a:lnTo>
                <a:lnTo>
                  <a:pt x="90515" y="37740"/>
                </a:lnTo>
                <a:lnTo>
                  <a:pt x="88564" y="41774"/>
                </a:lnTo>
                <a:lnTo>
                  <a:pt x="86627" y="45808"/>
                </a:lnTo>
                <a:lnTo>
                  <a:pt x="83963" y="48886"/>
                </a:lnTo>
                <a:lnTo>
                  <a:pt x="80575" y="51007"/>
                </a:lnTo>
                <a:lnTo>
                  <a:pt x="77187" y="53115"/>
                </a:lnTo>
                <a:lnTo>
                  <a:pt x="73335" y="54169"/>
                </a:lnTo>
                <a:lnTo>
                  <a:pt x="69021" y="54169"/>
                </a:lnTo>
              </a:path>
              <a:path w="158750" h="54609">
                <a:moveTo>
                  <a:pt x="69021" y="43950"/>
                </a:moveTo>
                <a:lnTo>
                  <a:pt x="71044" y="43950"/>
                </a:lnTo>
                <a:lnTo>
                  <a:pt x="72817" y="43371"/>
                </a:lnTo>
                <a:lnTo>
                  <a:pt x="74341" y="42213"/>
                </a:lnTo>
                <a:lnTo>
                  <a:pt x="75877" y="41055"/>
                </a:lnTo>
                <a:lnTo>
                  <a:pt x="77077" y="39233"/>
                </a:lnTo>
                <a:lnTo>
                  <a:pt x="77943" y="36747"/>
                </a:lnTo>
                <a:lnTo>
                  <a:pt x="78820" y="34248"/>
                </a:lnTo>
                <a:lnTo>
                  <a:pt x="79259" y="31024"/>
                </a:lnTo>
                <a:lnTo>
                  <a:pt x="79259" y="27075"/>
                </a:lnTo>
                <a:lnTo>
                  <a:pt x="79259" y="23114"/>
                </a:lnTo>
                <a:lnTo>
                  <a:pt x="78820" y="19897"/>
                </a:lnTo>
                <a:lnTo>
                  <a:pt x="77943" y="17422"/>
                </a:lnTo>
                <a:lnTo>
                  <a:pt x="77077" y="14936"/>
                </a:lnTo>
                <a:lnTo>
                  <a:pt x="75877" y="13114"/>
                </a:lnTo>
                <a:lnTo>
                  <a:pt x="74341" y="11956"/>
                </a:lnTo>
                <a:lnTo>
                  <a:pt x="72817" y="10798"/>
                </a:lnTo>
                <a:lnTo>
                  <a:pt x="71044" y="10219"/>
                </a:lnTo>
                <a:lnTo>
                  <a:pt x="69021" y="10219"/>
                </a:lnTo>
                <a:lnTo>
                  <a:pt x="67034" y="10219"/>
                </a:lnTo>
                <a:lnTo>
                  <a:pt x="58783" y="23114"/>
                </a:lnTo>
                <a:lnTo>
                  <a:pt x="58783" y="27075"/>
                </a:lnTo>
                <a:lnTo>
                  <a:pt x="58783" y="31024"/>
                </a:lnTo>
                <a:lnTo>
                  <a:pt x="63719" y="42213"/>
                </a:lnTo>
                <a:lnTo>
                  <a:pt x="65267" y="43371"/>
                </a:lnTo>
                <a:lnTo>
                  <a:pt x="67034" y="43950"/>
                </a:lnTo>
                <a:lnTo>
                  <a:pt x="69021" y="43950"/>
                </a:lnTo>
              </a:path>
              <a:path w="158750" h="54609">
                <a:moveTo>
                  <a:pt x="105542" y="53292"/>
                </a:moveTo>
                <a:lnTo>
                  <a:pt x="141339" y="877"/>
                </a:lnTo>
                <a:lnTo>
                  <a:pt x="150279" y="877"/>
                </a:lnTo>
                <a:lnTo>
                  <a:pt x="114482" y="53292"/>
                </a:lnTo>
                <a:lnTo>
                  <a:pt x="105542" y="53292"/>
                </a:lnTo>
              </a:path>
              <a:path w="158750" h="54609">
                <a:moveTo>
                  <a:pt x="110095" y="29141"/>
                </a:moveTo>
                <a:lnTo>
                  <a:pt x="107572" y="29141"/>
                </a:lnTo>
                <a:lnTo>
                  <a:pt x="105329" y="28562"/>
                </a:lnTo>
                <a:lnTo>
                  <a:pt x="97133" y="17672"/>
                </a:lnTo>
                <a:lnTo>
                  <a:pt x="97133" y="14735"/>
                </a:lnTo>
                <a:lnTo>
                  <a:pt x="97133" y="11785"/>
                </a:lnTo>
                <a:lnTo>
                  <a:pt x="103367" y="2084"/>
                </a:lnTo>
                <a:lnTo>
                  <a:pt x="105329" y="901"/>
                </a:lnTo>
                <a:lnTo>
                  <a:pt x="107572" y="310"/>
                </a:lnTo>
                <a:lnTo>
                  <a:pt x="110095" y="310"/>
                </a:lnTo>
                <a:lnTo>
                  <a:pt x="112654" y="310"/>
                </a:lnTo>
                <a:lnTo>
                  <a:pt x="114903" y="901"/>
                </a:lnTo>
                <a:lnTo>
                  <a:pt x="116841" y="2084"/>
                </a:lnTo>
                <a:lnTo>
                  <a:pt x="118791" y="3254"/>
                </a:lnTo>
                <a:lnTo>
                  <a:pt x="120314" y="4911"/>
                </a:lnTo>
                <a:lnTo>
                  <a:pt x="121411" y="7056"/>
                </a:lnTo>
                <a:lnTo>
                  <a:pt x="122520" y="9189"/>
                </a:lnTo>
                <a:lnTo>
                  <a:pt x="123075" y="11749"/>
                </a:lnTo>
                <a:lnTo>
                  <a:pt x="123075" y="14735"/>
                </a:lnTo>
                <a:lnTo>
                  <a:pt x="123075" y="17672"/>
                </a:lnTo>
                <a:lnTo>
                  <a:pt x="122520" y="20226"/>
                </a:lnTo>
                <a:lnTo>
                  <a:pt x="121411" y="22395"/>
                </a:lnTo>
                <a:lnTo>
                  <a:pt x="120314" y="24565"/>
                </a:lnTo>
                <a:lnTo>
                  <a:pt x="118791" y="26234"/>
                </a:lnTo>
                <a:lnTo>
                  <a:pt x="116841" y="27404"/>
                </a:lnTo>
                <a:lnTo>
                  <a:pt x="114903" y="28562"/>
                </a:lnTo>
                <a:lnTo>
                  <a:pt x="112654" y="29141"/>
                </a:lnTo>
                <a:lnTo>
                  <a:pt x="110095" y="29141"/>
                </a:lnTo>
              </a:path>
              <a:path w="158750" h="54609">
                <a:moveTo>
                  <a:pt x="110095" y="23053"/>
                </a:moveTo>
                <a:lnTo>
                  <a:pt x="111764" y="23053"/>
                </a:lnTo>
                <a:lnTo>
                  <a:pt x="113093" y="22365"/>
                </a:lnTo>
                <a:lnTo>
                  <a:pt x="114080" y="20987"/>
                </a:lnTo>
                <a:lnTo>
                  <a:pt x="115067" y="19610"/>
                </a:lnTo>
                <a:lnTo>
                  <a:pt x="115561" y="17526"/>
                </a:lnTo>
                <a:lnTo>
                  <a:pt x="115561" y="14735"/>
                </a:lnTo>
                <a:lnTo>
                  <a:pt x="115561" y="11932"/>
                </a:lnTo>
                <a:lnTo>
                  <a:pt x="115067" y="9841"/>
                </a:lnTo>
                <a:lnTo>
                  <a:pt x="114080" y="8464"/>
                </a:lnTo>
                <a:lnTo>
                  <a:pt x="113093" y="7087"/>
                </a:lnTo>
                <a:lnTo>
                  <a:pt x="111764" y="6398"/>
                </a:lnTo>
                <a:lnTo>
                  <a:pt x="110095" y="6398"/>
                </a:lnTo>
                <a:lnTo>
                  <a:pt x="108486" y="6398"/>
                </a:lnTo>
                <a:lnTo>
                  <a:pt x="107176" y="7093"/>
                </a:lnTo>
                <a:lnTo>
                  <a:pt x="106164" y="8482"/>
                </a:lnTo>
                <a:lnTo>
                  <a:pt x="105152" y="9872"/>
                </a:lnTo>
                <a:lnTo>
                  <a:pt x="104647" y="11956"/>
                </a:lnTo>
                <a:lnTo>
                  <a:pt x="104647" y="14735"/>
                </a:lnTo>
                <a:lnTo>
                  <a:pt x="104647" y="17502"/>
                </a:lnTo>
                <a:lnTo>
                  <a:pt x="105152" y="19580"/>
                </a:lnTo>
                <a:lnTo>
                  <a:pt x="106164" y="20969"/>
                </a:lnTo>
                <a:lnTo>
                  <a:pt x="107176" y="22359"/>
                </a:lnTo>
                <a:lnTo>
                  <a:pt x="108486" y="23053"/>
                </a:lnTo>
                <a:lnTo>
                  <a:pt x="110095" y="23053"/>
                </a:lnTo>
              </a:path>
              <a:path w="158750" h="54609">
                <a:moveTo>
                  <a:pt x="145708" y="53859"/>
                </a:moveTo>
                <a:lnTo>
                  <a:pt x="143185" y="53859"/>
                </a:lnTo>
                <a:lnTo>
                  <a:pt x="140943" y="53274"/>
                </a:lnTo>
                <a:lnTo>
                  <a:pt x="138980" y="52104"/>
                </a:lnTo>
                <a:lnTo>
                  <a:pt x="137018" y="50934"/>
                </a:lnTo>
                <a:lnTo>
                  <a:pt x="135482" y="49270"/>
                </a:lnTo>
                <a:lnTo>
                  <a:pt x="134373" y="47113"/>
                </a:lnTo>
                <a:lnTo>
                  <a:pt x="133276" y="44943"/>
                </a:lnTo>
                <a:lnTo>
                  <a:pt x="132728" y="42384"/>
                </a:lnTo>
                <a:lnTo>
                  <a:pt x="132728" y="39434"/>
                </a:lnTo>
                <a:lnTo>
                  <a:pt x="132728" y="36497"/>
                </a:lnTo>
                <a:lnTo>
                  <a:pt x="138980" y="26783"/>
                </a:lnTo>
                <a:lnTo>
                  <a:pt x="140943" y="25601"/>
                </a:lnTo>
                <a:lnTo>
                  <a:pt x="143185" y="25009"/>
                </a:lnTo>
                <a:lnTo>
                  <a:pt x="145708" y="25009"/>
                </a:lnTo>
                <a:lnTo>
                  <a:pt x="148268" y="25009"/>
                </a:lnTo>
                <a:lnTo>
                  <a:pt x="150517" y="25601"/>
                </a:lnTo>
                <a:lnTo>
                  <a:pt x="152454" y="26783"/>
                </a:lnTo>
                <a:lnTo>
                  <a:pt x="154405" y="27965"/>
                </a:lnTo>
                <a:lnTo>
                  <a:pt x="155928" y="29635"/>
                </a:lnTo>
                <a:lnTo>
                  <a:pt x="157025" y="31792"/>
                </a:lnTo>
                <a:lnTo>
                  <a:pt x="158134" y="33949"/>
                </a:lnTo>
                <a:lnTo>
                  <a:pt x="158689" y="36497"/>
                </a:lnTo>
                <a:lnTo>
                  <a:pt x="158689" y="39434"/>
                </a:lnTo>
                <a:lnTo>
                  <a:pt x="158689" y="42384"/>
                </a:lnTo>
                <a:lnTo>
                  <a:pt x="158134" y="44943"/>
                </a:lnTo>
                <a:lnTo>
                  <a:pt x="157025" y="47113"/>
                </a:lnTo>
                <a:lnTo>
                  <a:pt x="155928" y="49270"/>
                </a:lnTo>
                <a:lnTo>
                  <a:pt x="154405" y="50934"/>
                </a:lnTo>
                <a:lnTo>
                  <a:pt x="152454" y="52104"/>
                </a:lnTo>
                <a:lnTo>
                  <a:pt x="150517" y="53274"/>
                </a:lnTo>
                <a:lnTo>
                  <a:pt x="148268" y="53859"/>
                </a:lnTo>
                <a:lnTo>
                  <a:pt x="145708" y="53859"/>
                </a:lnTo>
              </a:path>
              <a:path w="158750" h="54609">
                <a:moveTo>
                  <a:pt x="145708" y="47752"/>
                </a:moveTo>
                <a:lnTo>
                  <a:pt x="147342" y="47752"/>
                </a:lnTo>
                <a:lnTo>
                  <a:pt x="148658" y="47058"/>
                </a:lnTo>
                <a:lnTo>
                  <a:pt x="149657" y="45668"/>
                </a:lnTo>
                <a:lnTo>
                  <a:pt x="150669" y="44279"/>
                </a:lnTo>
                <a:lnTo>
                  <a:pt x="151175" y="42201"/>
                </a:lnTo>
                <a:lnTo>
                  <a:pt x="151175" y="39434"/>
                </a:lnTo>
                <a:lnTo>
                  <a:pt x="151175" y="36667"/>
                </a:lnTo>
                <a:lnTo>
                  <a:pt x="150669" y="34589"/>
                </a:lnTo>
                <a:lnTo>
                  <a:pt x="149657" y="33200"/>
                </a:lnTo>
                <a:lnTo>
                  <a:pt x="148658" y="31810"/>
                </a:lnTo>
                <a:lnTo>
                  <a:pt x="147342" y="31116"/>
                </a:lnTo>
                <a:lnTo>
                  <a:pt x="145708" y="31116"/>
                </a:lnTo>
                <a:lnTo>
                  <a:pt x="144099" y="31116"/>
                </a:lnTo>
                <a:lnTo>
                  <a:pt x="142789" y="31804"/>
                </a:lnTo>
                <a:lnTo>
                  <a:pt x="141778" y="33182"/>
                </a:lnTo>
                <a:lnTo>
                  <a:pt x="140766" y="34559"/>
                </a:lnTo>
                <a:lnTo>
                  <a:pt x="140260" y="36643"/>
                </a:lnTo>
                <a:lnTo>
                  <a:pt x="140260" y="39434"/>
                </a:lnTo>
                <a:lnTo>
                  <a:pt x="140260" y="42237"/>
                </a:lnTo>
                <a:lnTo>
                  <a:pt x="140766" y="44328"/>
                </a:lnTo>
                <a:lnTo>
                  <a:pt x="141778" y="45705"/>
                </a:lnTo>
                <a:lnTo>
                  <a:pt x="142789" y="47070"/>
                </a:lnTo>
                <a:lnTo>
                  <a:pt x="144099" y="47752"/>
                </a:lnTo>
                <a:lnTo>
                  <a:pt x="145708" y="47752"/>
                </a:lnTo>
              </a:path>
            </a:pathLst>
          </a:custGeom>
          <a:ln w="13372">
            <a:solidFill>
              <a:srgbClr val="FFFFFF"/>
            </a:solidFill>
          </a:ln>
        </p:spPr>
        <p:txBody>
          <a:bodyPr wrap="square" lIns="0" tIns="0" rIns="0" bIns="0" rtlCol="0"/>
          <a:lstStyle/>
          <a:p>
            <a:endParaRPr/>
          </a:p>
        </p:txBody>
      </p:sp>
      <p:sp>
        <p:nvSpPr>
          <p:cNvPr id="56" name="object 56">
            <a:extLst>
              <a:ext uri="{C183D7F6-B498-43B3-948B-1728B52AA6E4}">
                <adec:decorative xmlns:adec="http://schemas.microsoft.com/office/drawing/2017/decorative" val="1"/>
              </a:ext>
            </a:extLst>
          </p:cNvPr>
          <p:cNvSpPr txBox="1"/>
          <p:nvPr/>
        </p:nvSpPr>
        <p:spPr>
          <a:xfrm>
            <a:off x="9696546" y="1673315"/>
            <a:ext cx="228344"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70%</a:t>
            </a:r>
            <a:endParaRPr sz="726">
              <a:latin typeface="Arial MT"/>
              <a:cs typeface="Arial MT"/>
            </a:endParaRPr>
          </a:p>
        </p:txBody>
      </p:sp>
      <p:pic>
        <p:nvPicPr>
          <p:cNvPr id="57" name="object 57">
            <a:extLst>
              <a:ext uri="{C183D7F6-B498-43B3-948B-1728B52AA6E4}">
                <adec:decorative xmlns:adec="http://schemas.microsoft.com/office/drawing/2017/decorative" val="1"/>
              </a:ext>
            </a:extLst>
          </p:cNvPr>
          <p:cNvPicPr/>
          <p:nvPr/>
        </p:nvPicPr>
        <p:blipFill>
          <a:blip r:embed="rId13" cstate="email">
            <a:extLst>
              <a:ext uri="{28A0092B-C50C-407E-A947-70E740481C1C}">
                <a14:useLocalDpi xmlns:a14="http://schemas.microsoft.com/office/drawing/2010/main"/>
              </a:ext>
            </a:extLst>
          </a:blip>
          <a:stretch>
            <a:fillRect/>
          </a:stretch>
        </p:blipFill>
        <p:spPr>
          <a:xfrm>
            <a:off x="10137762" y="1664757"/>
            <a:ext cx="202430" cy="81024"/>
          </a:xfrm>
          <a:prstGeom prst="rect">
            <a:avLst/>
          </a:prstGeom>
        </p:spPr>
      </p:pic>
      <p:sp>
        <p:nvSpPr>
          <p:cNvPr id="58" name="object 58">
            <a:extLst>
              <a:ext uri="{C183D7F6-B498-43B3-948B-1728B52AA6E4}">
                <adec:decorative xmlns:adec="http://schemas.microsoft.com/office/drawing/2017/decorative" val="1"/>
              </a:ext>
            </a:extLst>
          </p:cNvPr>
          <p:cNvSpPr txBox="1"/>
          <p:nvPr/>
        </p:nvSpPr>
        <p:spPr>
          <a:xfrm>
            <a:off x="10128539" y="1624743"/>
            <a:ext cx="222193" cy="74128"/>
          </a:xfrm>
          <a:prstGeom prst="rect">
            <a:avLst/>
          </a:prstGeom>
        </p:spPr>
        <p:txBody>
          <a:bodyPr vert="horz" wrap="square" lIns="0" tIns="19990" rIns="0" bIns="0" rtlCol="0">
            <a:spAutoFit/>
          </a:bodyPr>
          <a:lstStyle/>
          <a:p>
            <a:pPr marL="15377">
              <a:lnSpc>
                <a:spcPct val="100000"/>
              </a:lnSpc>
              <a:spcBef>
                <a:spcPts val="157"/>
              </a:spcBef>
            </a:pPr>
            <a:r>
              <a:rPr sz="726" spc="-30">
                <a:latin typeface="Arial MT"/>
                <a:cs typeface="Arial MT"/>
              </a:rPr>
              <a:t>74%</a:t>
            </a:r>
            <a:endParaRPr sz="726">
              <a:latin typeface="Arial MT"/>
              <a:cs typeface="Arial MT"/>
            </a:endParaRPr>
          </a:p>
        </p:txBody>
      </p:sp>
      <p:grpSp>
        <p:nvGrpSpPr>
          <p:cNvPr id="59" name="object 59">
            <a:extLst>
              <a:ext uri="{C183D7F6-B498-43B3-948B-1728B52AA6E4}">
                <adec:decorative xmlns:adec="http://schemas.microsoft.com/office/drawing/2017/decorative" val="1"/>
              </a:ext>
            </a:extLst>
          </p:cNvPr>
          <p:cNvGrpSpPr/>
          <p:nvPr/>
        </p:nvGrpSpPr>
        <p:grpSpPr>
          <a:xfrm>
            <a:off x="6644161" y="3218425"/>
            <a:ext cx="1132493" cy="97642"/>
            <a:chOff x="4459590" y="2658180"/>
            <a:chExt cx="935355" cy="80645"/>
          </a:xfrm>
        </p:grpSpPr>
        <p:pic>
          <p:nvPicPr>
            <p:cNvPr id="60" name="object 60"/>
            <p:cNvPicPr/>
            <p:nvPr/>
          </p:nvPicPr>
          <p:blipFill>
            <a:blip r:embed="rId14" cstate="email">
              <a:extLst>
                <a:ext uri="{28A0092B-C50C-407E-A947-70E740481C1C}">
                  <a14:useLocalDpi xmlns:a14="http://schemas.microsoft.com/office/drawing/2010/main"/>
                </a:ext>
              </a:extLst>
            </a:blip>
            <a:stretch>
              <a:fillRect/>
            </a:stretch>
          </p:blipFill>
          <p:spPr>
            <a:xfrm>
              <a:off x="4459590" y="2658180"/>
              <a:ext cx="80232" cy="80232"/>
            </a:xfrm>
            <a:prstGeom prst="rect">
              <a:avLst/>
            </a:prstGeom>
          </p:spPr>
        </p:pic>
        <p:pic>
          <p:nvPicPr>
            <p:cNvPr id="61" name="object 61"/>
            <p:cNvPicPr/>
            <p:nvPr/>
          </p:nvPicPr>
          <p:blipFill>
            <a:blip r:embed="rId15" cstate="email">
              <a:extLst>
                <a:ext uri="{28A0092B-C50C-407E-A947-70E740481C1C}">
                  <a14:useLocalDpi xmlns:a14="http://schemas.microsoft.com/office/drawing/2010/main"/>
                </a:ext>
              </a:extLst>
            </a:blip>
            <a:stretch>
              <a:fillRect/>
            </a:stretch>
          </p:blipFill>
          <p:spPr>
            <a:xfrm>
              <a:off x="5314463" y="2658180"/>
              <a:ext cx="80232" cy="80232"/>
            </a:xfrm>
            <a:prstGeom prst="rect">
              <a:avLst/>
            </a:prstGeom>
          </p:spPr>
        </p:pic>
      </p:grpSp>
      <p:sp>
        <p:nvSpPr>
          <p:cNvPr id="62" name="object 62">
            <a:extLst>
              <a:ext uri="{C183D7F6-B498-43B3-948B-1728B52AA6E4}">
                <adec:decorative xmlns:adec="http://schemas.microsoft.com/office/drawing/2017/decorative" val="1"/>
              </a:ext>
            </a:extLst>
          </p:cNvPr>
          <p:cNvSpPr txBox="1"/>
          <p:nvPr/>
        </p:nvSpPr>
        <p:spPr>
          <a:xfrm>
            <a:off x="5332207" y="2894437"/>
            <a:ext cx="220655"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Oct</a:t>
            </a:r>
            <a:endParaRPr sz="908">
              <a:latin typeface="Arial MT"/>
              <a:cs typeface="Arial MT"/>
            </a:endParaRPr>
          </a:p>
        </p:txBody>
      </p:sp>
      <p:sp>
        <p:nvSpPr>
          <p:cNvPr id="90" name="object 90">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7</a:t>
            </a:r>
          </a:p>
        </p:txBody>
      </p:sp>
      <p:sp>
        <p:nvSpPr>
          <p:cNvPr id="63" name="object 63">
            <a:extLst>
              <a:ext uri="{C183D7F6-B498-43B3-948B-1728B52AA6E4}">
                <adec:decorative xmlns:adec="http://schemas.microsoft.com/office/drawing/2017/decorative" val="1"/>
              </a:ext>
            </a:extLst>
          </p:cNvPr>
          <p:cNvSpPr txBox="1"/>
          <p:nvPr/>
        </p:nvSpPr>
        <p:spPr>
          <a:xfrm>
            <a:off x="5754009" y="2894437"/>
            <a:ext cx="236801"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Nov</a:t>
            </a:r>
            <a:endParaRPr sz="908">
              <a:latin typeface="Arial MT"/>
              <a:cs typeface="Arial MT"/>
            </a:endParaRPr>
          </a:p>
        </p:txBody>
      </p:sp>
      <p:sp>
        <p:nvSpPr>
          <p:cNvPr id="64" name="object 64">
            <a:extLst>
              <a:ext uri="{C183D7F6-B498-43B3-948B-1728B52AA6E4}">
                <adec:decorative xmlns:adec="http://schemas.microsoft.com/office/drawing/2017/decorative" val="1"/>
              </a:ext>
            </a:extLst>
          </p:cNvPr>
          <p:cNvSpPr txBox="1"/>
          <p:nvPr/>
        </p:nvSpPr>
        <p:spPr>
          <a:xfrm>
            <a:off x="6182384" y="2894437"/>
            <a:ext cx="239107"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Dec</a:t>
            </a:r>
            <a:endParaRPr sz="908">
              <a:latin typeface="Arial MT"/>
              <a:cs typeface="Arial MT"/>
            </a:endParaRPr>
          </a:p>
        </p:txBody>
      </p:sp>
      <p:sp>
        <p:nvSpPr>
          <p:cNvPr id="65" name="object 65">
            <a:extLst>
              <a:ext uri="{C183D7F6-B498-43B3-948B-1728B52AA6E4}">
                <adec:decorative xmlns:adec="http://schemas.microsoft.com/office/drawing/2017/decorative" val="1"/>
              </a:ext>
            </a:extLst>
          </p:cNvPr>
          <p:cNvSpPr txBox="1"/>
          <p:nvPr/>
        </p:nvSpPr>
        <p:spPr>
          <a:xfrm>
            <a:off x="6623811" y="2894437"/>
            <a:ext cx="1084825" cy="246067"/>
          </a:xfrm>
          <a:prstGeom prst="rect">
            <a:avLst/>
          </a:prstGeom>
        </p:spPr>
        <p:txBody>
          <a:bodyPr vert="horz" wrap="square" lIns="0" tIns="13839" rIns="0" bIns="0" rtlCol="0">
            <a:spAutoFit/>
          </a:bodyPr>
          <a:lstStyle/>
          <a:p>
            <a:pPr algn="ctr">
              <a:lnSpc>
                <a:spcPct val="100000"/>
              </a:lnSpc>
              <a:spcBef>
                <a:spcPts val="109"/>
              </a:spcBef>
              <a:tabLst>
                <a:tab pos="422872" algn="l"/>
                <a:tab pos="849588" algn="l"/>
              </a:tabLst>
            </a:pPr>
            <a:r>
              <a:rPr sz="908" spc="-30">
                <a:solidFill>
                  <a:srgbClr val="333333"/>
                </a:solidFill>
                <a:latin typeface="Arial MT"/>
                <a:cs typeface="Arial MT"/>
              </a:rPr>
              <a:t>Jan</a:t>
            </a:r>
            <a:r>
              <a:rPr sz="908">
                <a:solidFill>
                  <a:srgbClr val="333333"/>
                </a:solidFill>
                <a:latin typeface="Arial MT"/>
                <a:cs typeface="Arial MT"/>
              </a:rPr>
              <a:t>	</a:t>
            </a:r>
            <a:r>
              <a:rPr sz="908" spc="-30">
                <a:solidFill>
                  <a:srgbClr val="333333"/>
                </a:solidFill>
                <a:latin typeface="Arial MT"/>
                <a:cs typeface="Arial MT"/>
              </a:rPr>
              <a:t>Feb</a:t>
            </a:r>
            <a:r>
              <a:rPr sz="908">
                <a:solidFill>
                  <a:srgbClr val="333333"/>
                </a:solidFill>
                <a:latin typeface="Arial MT"/>
                <a:cs typeface="Arial MT"/>
              </a:rPr>
              <a:t>	</a:t>
            </a:r>
            <a:r>
              <a:rPr sz="908" spc="-30">
                <a:solidFill>
                  <a:srgbClr val="333333"/>
                </a:solidFill>
                <a:latin typeface="Arial MT"/>
                <a:cs typeface="Arial MT"/>
              </a:rPr>
              <a:t>Mar</a:t>
            </a:r>
            <a:endParaRPr sz="908">
              <a:latin typeface="Arial MT"/>
              <a:cs typeface="Arial MT"/>
            </a:endParaRPr>
          </a:p>
          <a:p>
            <a:pPr>
              <a:lnSpc>
                <a:spcPct val="100000"/>
              </a:lnSpc>
              <a:spcBef>
                <a:spcPts val="236"/>
              </a:spcBef>
            </a:pPr>
            <a:endParaRPr sz="787">
              <a:latin typeface="Arial MT"/>
              <a:cs typeface="Arial MT"/>
            </a:endParaRPr>
          </a:p>
          <a:p>
            <a:pPr marR="23066" algn="ctr">
              <a:lnSpc>
                <a:spcPct val="100000"/>
              </a:lnSpc>
            </a:pPr>
            <a:r>
              <a:rPr sz="908" spc="-12">
                <a:solidFill>
                  <a:srgbClr val="333333"/>
                </a:solidFill>
                <a:latin typeface="Arial MT"/>
                <a:cs typeface="Arial MT"/>
              </a:rPr>
              <a:t>Previous</a:t>
            </a:r>
            <a:r>
              <a:rPr sz="908" spc="24">
                <a:solidFill>
                  <a:srgbClr val="333333"/>
                </a:solidFill>
                <a:latin typeface="Arial MT"/>
                <a:cs typeface="Arial MT"/>
              </a:rPr>
              <a:t> </a:t>
            </a:r>
            <a:r>
              <a:rPr sz="908" spc="-24">
                <a:solidFill>
                  <a:srgbClr val="333333"/>
                </a:solidFill>
                <a:latin typeface="Arial MT"/>
                <a:cs typeface="Arial MT"/>
              </a:rPr>
              <a:t>Year</a:t>
            </a:r>
            <a:endParaRPr sz="908">
              <a:latin typeface="Arial MT"/>
              <a:cs typeface="Arial MT"/>
            </a:endParaRPr>
          </a:p>
        </p:txBody>
      </p:sp>
      <p:sp>
        <p:nvSpPr>
          <p:cNvPr id="66" name="object 66">
            <a:extLst>
              <a:ext uri="{C183D7F6-B498-43B3-948B-1728B52AA6E4}">
                <adec:decorative xmlns:adec="http://schemas.microsoft.com/office/drawing/2017/decorative" val="1"/>
              </a:ext>
            </a:extLst>
          </p:cNvPr>
          <p:cNvSpPr txBox="1"/>
          <p:nvPr/>
        </p:nvSpPr>
        <p:spPr>
          <a:xfrm>
            <a:off x="7817641" y="2894437"/>
            <a:ext cx="756533" cy="246067"/>
          </a:xfrm>
          <a:prstGeom prst="rect">
            <a:avLst/>
          </a:prstGeom>
        </p:spPr>
        <p:txBody>
          <a:bodyPr vert="horz" wrap="square" lIns="0" tIns="13839" rIns="0" bIns="0" rtlCol="0">
            <a:spAutoFit/>
          </a:bodyPr>
          <a:lstStyle/>
          <a:p>
            <a:pPr marL="109178">
              <a:lnSpc>
                <a:spcPct val="100000"/>
              </a:lnSpc>
              <a:spcBef>
                <a:spcPts val="109"/>
              </a:spcBef>
              <a:tabLst>
                <a:tab pos="524361" algn="l"/>
              </a:tabLst>
            </a:pPr>
            <a:r>
              <a:rPr sz="908" spc="-30">
                <a:solidFill>
                  <a:srgbClr val="333333"/>
                </a:solidFill>
                <a:latin typeface="Arial MT"/>
                <a:cs typeface="Arial MT"/>
              </a:rPr>
              <a:t>Apr</a:t>
            </a:r>
            <a:r>
              <a:rPr sz="908">
                <a:solidFill>
                  <a:srgbClr val="333333"/>
                </a:solidFill>
                <a:latin typeface="Arial MT"/>
                <a:cs typeface="Arial MT"/>
              </a:rPr>
              <a:t>	</a:t>
            </a:r>
            <a:r>
              <a:rPr sz="908" spc="-30">
                <a:solidFill>
                  <a:srgbClr val="333333"/>
                </a:solidFill>
                <a:latin typeface="Arial MT"/>
                <a:cs typeface="Arial MT"/>
              </a:rPr>
              <a:t>May</a:t>
            </a:r>
            <a:endParaRPr sz="908">
              <a:latin typeface="Arial MT"/>
              <a:cs typeface="Arial MT"/>
            </a:endParaRPr>
          </a:p>
          <a:p>
            <a:pPr>
              <a:lnSpc>
                <a:spcPct val="100000"/>
              </a:lnSpc>
              <a:spcBef>
                <a:spcPts val="236"/>
              </a:spcBef>
            </a:pPr>
            <a:endParaRPr sz="787">
              <a:latin typeface="Arial MT"/>
              <a:cs typeface="Arial MT"/>
            </a:endParaRPr>
          </a:p>
          <a:p>
            <a:pPr marL="15377">
              <a:lnSpc>
                <a:spcPct val="100000"/>
              </a:lnSpc>
            </a:pPr>
            <a:r>
              <a:rPr sz="908">
                <a:solidFill>
                  <a:srgbClr val="333333"/>
                </a:solidFill>
                <a:latin typeface="Arial MT"/>
                <a:cs typeface="Arial MT"/>
              </a:rPr>
              <a:t>Filter</a:t>
            </a:r>
            <a:r>
              <a:rPr sz="908" spc="42">
                <a:solidFill>
                  <a:srgbClr val="333333"/>
                </a:solidFill>
                <a:latin typeface="Arial MT"/>
                <a:cs typeface="Arial MT"/>
              </a:rPr>
              <a:t> </a:t>
            </a:r>
            <a:r>
              <a:rPr sz="908" spc="-12">
                <a:solidFill>
                  <a:srgbClr val="333333"/>
                </a:solidFill>
                <a:latin typeface="Arial MT"/>
                <a:cs typeface="Arial MT"/>
              </a:rPr>
              <a:t>Period</a:t>
            </a:r>
            <a:endParaRPr sz="908">
              <a:latin typeface="Arial MT"/>
              <a:cs typeface="Arial MT"/>
            </a:endParaRPr>
          </a:p>
        </p:txBody>
      </p:sp>
      <p:sp>
        <p:nvSpPr>
          <p:cNvPr id="67" name="object 67">
            <a:extLst>
              <a:ext uri="{C183D7F6-B498-43B3-948B-1728B52AA6E4}">
                <adec:decorative xmlns:adec="http://schemas.microsoft.com/office/drawing/2017/decorative" val="1"/>
              </a:ext>
            </a:extLst>
          </p:cNvPr>
          <p:cNvSpPr txBox="1"/>
          <p:nvPr/>
        </p:nvSpPr>
        <p:spPr>
          <a:xfrm>
            <a:off x="8768166" y="2894437"/>
            <a:ext cx="224500"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Jun</a:t>
            </a:r>
            <a:endParaRPr sz="908">
              <a:latin typeface="Arial MT"/>
              <a:cs typeface="Arial MT"/>
            </a:endParaRPr>
          </a:p>
        </p:txBody>
      </p:sp>
      <p:sp>
        <p:nvSpPr>
          <p:cNvPr id="68" name="object 68">
            <a:extLst>
              <a:ext uri="{C183D7F6-B498-43B3-948B-1728B52AA6E4}">
                <adec:decorative xmlns:adec="http://schemas.microsoft.com/office/drawing/2017/decorative" val="1"/>
              </a:ext>
            </a:extLst>
          </p:cNvPr>
          <p:cNvSpPr txBox="1"/>
          <p:nvPr/>
        </p:nvSpPr>
        <p:spPr>
          <a:xfrm>
            <a:off x="9218968" y="2894437"/>
            <a:ext cx="182214"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Jul</a:t>
            </a:r>
            <a:endParaRPr sz="908">
              <a:latin typeface="Arial MT"/>
              <a:cs typeface="Arial MT"/>
            </a:endParaRPr>
          </a:p>
        </p:txBody>
      </p:sp>
      <p:sp>
        <p:nvSpPr>
          <p:cNvPr id="69" name="object 69">
            <a:extLst>
              <a:ext uri="{C183D7F6-B498-43B3-948B-1728B52AA6E4}">
                <adec:decorative xmlns:adec="http://schemas.microsoft.com/office/drawing/2017/decorative" val="1"/>
              </a:ext>
            </a:extLst>
          </p:cNvPr>
          <p:cNvSpPr txBox="1"/>
          <p:nvPr/>
        </p:nvSpPr>
        <p:spPr>
          <a:xfrm>
            <a:off x="9616471" y="2894437"/>
            <a:ext cx="246796"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Aug</a:t>
            </a:r>
            <a:endParaRPr sz="908">
              <a:latin typeface="Arial MT"/>
              <a:cs typeface="Arial MT"/>
            </a:endParaRPr>
          </a:p>
        </p:txBody>
      </p:sp>
      <p:sp>
        <p:nvSpPr>
          <p:cNvPr id="70" name="object 70">
            <a:extLst>
              <a:ext uri="{C183D7F6-B498-43B3-948B-1728B52AA6E4}">
                <adec:decorative xmlns:adec="http://schemas.microsoft.com/office/drawing/2017/decorative" val="1"/>
              </a:ext>
            </a:extLst>
          </p:cNvPr>
          <p:cNvSpPr txBox="1"/>
          <p:nvPr/>
        </p:nvSpPr>
        <p:spPr>
          <a:xfrm>
            <a:off x="10054840" y="2894437"/>
            <a:ext cx="22911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Sep</a:t>
            </a:r>
            <a:endParaRPr sz="908">
              <a:latin typeface="Arial MT"/>
              <a:cs typeface="Arial MT"/>
            </a:endParaRPr>
          </a:p>
        </p:txBody>
      </p:sp>
      <p:sp>
        <p:nvSpPr>
          <p:cNvPr id="71" name="object 71">
            <a:extLst>
              <a:ext uri="{C183D7F6-B498-43B3-948B-1728B52AA6E4}">
                <adec:decorative xmlns:adec="http://schemas.microsoft.com/office/drawing/2017/decorative" val="1"/>
              </a:ext>
            </a:extLst>
          </p:cNvPr>
          <p:cNvSpPr txBox="1"/>
          <p:nvPr/>
        </p:nvSpPr>
        <p:spPr>
          <a:xfrm>
            <a:off x="5022116" y="2716342"/>
            <a:ext cx="99948" cy="86471"/>
          </a:xfrm>
          <a:prstGeom prst="rect">
            <a:avLst/>
          </a:prstGeom>
        </p:spPr>
        <p:txBody>
          <a:bodyPr vert="horz" wrap="square" lIns="0" tIns="13839" rIns="0" bIns="0" rtlCol="0">
            <a:spAutoFit/>
          </a:bodyPr>
          <a:lstStyle/>
          <a:p>
            <a:pPr marL="15377">
              <a:lnSpc>
                <a:spcPct val="100000"/>
              </a:lnSpc>
              <a:spcBef>
                <a:spcPts val="109"/>
              </a:spcBef>
            </a:pPr>
            <a:r>
              <a:rPr sz="908" spc="-61">
                <a:solidFill>
                  <a:srgbClr val="333333"/>
                </a:solidFill>
                <a:latin typeface="Arial MT"/>
                <a:cs typeface="Arial MT"/>
              </a:rPr>
              <a:t>0</a:t>
            </a:r>
            <a:endParaRPr sz="908">
              <a:latin typeface="Arial MT"/>
              <a:cs typeface="Arial MT"/>
            </a:endParaRPr>
          </a:p>
        </p:txBody>
      </p:sp>
      <p:sp>
        <p:nvSpPr>
          <p:cNvPr id="72" name="object 72">
            <a:extLst>
              <a:ext uri="{C183D7F6-B498-43B3-948B-1728B52AA6E4}">
                <adec:decorative xmlns:adec="http://schemas.microsoft.com/office/drawing/2017/decorative" val="1"/>
              </a:ext>
            </a:extLst>
          </p:cNvPr>
          <p:cNvSpPr txBox="1"/>
          <p:nvPr/>
        </p:nvSpPr>
        <p:spPr>
          <a:xfrm>
            <a:off x="4972409" y="2376343"/>
            <a:ext cx="14915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25</a:t>
            </a:r>
            <a:endParaRPr sz="908">
              <a:latin typeface="Arial MT"/>
              <a:cs typeface="Arial MT"/>
            </a:endParaRPr>
          </a:p>
        </p:txBody>
      </p:sp>
      <p:sp>
        <p:nvSpPr>
          <p:cNvPr id="73" name="object 73">
            <a:extLst>
              <a:ext uri="{C183D7F6-B498-43B3-948B-1728B52AA6E4}">
                <adec:decorative xmlns:adec="http://schemas.microsoft.com/office/drawing/2017/decorative" val="1"/>
              </a:ext>
            </a:extLst>
          </p:cNvPr>
          <p:cNvSpPr txBox="1"/>
          <p:nvPr/>
        </p:nvSpPr>
        <p:spPr>
          <a:xfrm>
            <a:off x="4962672" y="2036345"/>
            <a:ext cx="159149"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50</a:t>
            </a:r>
            <a:endParaRPr sz="908">
              <a:latin typeface="Arial MT"/>
              <a:cs typeface="Arial MT"/>
            </a:endParaRPr>
          </a:p>
        </p:txBody>
      </p:sp>
      <p:sp>
        <p:nvSpPr>
          <p:cNvPr id="74" name="object 74">
            <a:extLst>
              <a:ext uri="{C183D7F6-B498-43B3-948B-1728B52AA6E4}">
                <adec:decorative xmlns:adec="http://schemas.microsoft.com/office/drawing/2017/decorative" val="1"/>
              </a:ext>
            </a:extLst>
          </p:cNvPr>
          <p:cNvSpPr txBox="1"/>
          <p:nvPr/>
        </p:nvSpPr>
        <p:spPr>
          <a:xfrm>
            <a:off x="4972189" y="1696346"/>
            <a:ext cx="149923"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75</a:t>
            </a:r>
            <a:endParaRPr sz="908">
              <a:latin typeface="Arial MT"/>
              <a:cs typeface="Arial MT"/>
            </a:endParaRPr>
          </a:p>
        </p:txBody>
      </p:sp>
      <p:sp>
        <p:nvSpPr>
          <p:cNvPr id="75" name="object 75">
            <a:extLst>
              <a:ext uri="{C183D7F6-B498-43B3-948B-1728B52AA6E4}">
                <adec:decorative xmlns:adec="http://schemas.microsoft.com/office/drawing/2017/decorative" val="1"/>
              </a:ext>
            </a:extLst>
          </p:cNvPr>
          <p:cNvSpPr txBox="1"/>
          <p:nvPr/>
        </p:nvSpPr>
        <p:spPr>
          <a:xfrm>
            <a:off x="4914520" y="1356347"/>
            <a:ext cx="207585" cy="86471"/>
          </a:xfrm>
          <a:prstGeom prst="rect">
            <a:avLst/>
          </a:prstGeom>
        </p:spPr>
        <p:txBody>
          <a:bodyPr vert="horz" wrap="square" lIns="0" tIns="13839" rIns="0" bIns="0" rtlCol="0">
            <a:spAutoFit/>
          </a:bodyPr>
          <a:lstStyle/>
          <a:p>
            <a:pPr marL="15377">
              <a:lnSpc>
                <a:spcPct val="100000"/>
              </a:lnSpc>
              <a:spcBef>
                <a:spcPts val="109"/>
              </a:spcBef>
            </a:pPr>
            <a:r>
              <a:rPr sz="908" spc="-30">
                <a:solidFill>
                  <a:srgbClr val="333333"/>
                </a:solidFill>
                <a:latin typeface="Arial MT"/>
                <a:cs typeface="Arial MT"/>
              </a:rPr>
              <a:t>100</a:t>
            </a:r>
            <a:endParaRPr sz="908">
              <a:latin typeface="Arial MT"/>
              <a:cs typeface="Arial MT"/>
            </a:endParaRPr>
          </a:p>
        </p:txBody>
      </p:sp>
      <p:sp>
        <p:nvSpPr>
          <p:cNvPr id="77" name="object 77"/>
          <p:cNvSpPr txBox="1">
            <a:spLocks noGrp="1"/>
          </p:cNvSpPr>
          <p:nvPr>
            <p:ph type="title" idx="4294967295"/>
          </p:nvPr>
        </p:nvSpPr>
        <p:spPr>
          <a:xfrm>
            <a:off x="1239453" y="3760554"/>
            <a:ext cx="2840144" cy="207111"/>
          </a:xfrm>
          <a:prstGeom prst="rect">
            <a:avLst/>
          </a:prstGeom>
          <a:noFill/>
          <a:ln>
            <a:noFill/>
            <a:prstDash/>
          </a:ln>
          <a:effectLst/>
        </p:spPr>
        <p:txBody>
          <a:bodyPr rot="0" spcFirstLastPara="0" vertOverflow="overflow" horzOverflow="overflow" vert="horz" wrap="square" lIns="0" tIns="14608" rIns="0" bIns="0" numCol="1" spcCol="0" rtlCol="0" fromWordArt="0" anchor="t" anchorCtr="0" forceAA="0" compatLnSpc="1">
            <a:prstTxWarp prst="textNoShape">
              <a:avLst/>
            </a:prstTxWarp>
            <a:spAutoFit/>
          </a:bodyPr>
          <a:lstStyle/>
          <a:p>
            <a:pPr marL="15240" algn="l" rtl="0">
              <a:spcBef>
                <a:spcPts val="115"/>
              </a:spcBef>
              <a:defRPr/>
            </a:pPr>
            <a:r>
              <a:rPr lang="en-GB" sz="1250" kern="1200" spc="-12">
                <a:solidFill>
                  <a:srgbClr val="FFFFFF"/>
                </a:solidFill>
                <a:ea typeface="+mn-ea"/>
              </a:rPr>
              <a:t>TOTAL</a:t>
            </a:r>
            <a:r>
              <a:rPr lang="en-GB" sz="1250" kern="1200" spc="-42">
                <a:solidFill>
                  <a:srgbClr val="FFFFFF"/>
                </a:solidFill>
                <a:ea typeface="+mn-ea"/>
              </a:rPr>
              <a:t> </a:t>
            </a:r>
            <a:r>
              <a:rPr lang="en-GB" sz="1250" kern="1200" spc="-12">
                <a:solidFill>
                  <a:srgbClr val="FFFFFF"/>
                </a:solidFill>
                <a:ea typeface="+mn-ea"/>
              </a:rPr>
              <a:t>ACTIVE</a:t>
            </a:r>
            <a:r>
              <a:rPr lang="en-GB" sz="1250" kern="1200" spc="-36">
                <a:solidFill>
                  <a:srgbClr val="FFFFFF"/>
                </a:solidFill>
                <a:ea typeface="+mn-ea"/>
              </a:rPr>
              <a:t> </a:t>
            </a:r>
            <a:r>
              <a:rPr lang="en-GB" sz="1250" kern="1200" spc="-12">
                <a:solidFill>
                  <a:srgbClr val="FFFFFF"/>
                </a:solidFill>
                <a:ea typeface="+mn-ea"/>
              </a:rPr>
              <a:t>PEOPLE (1) </a:t>
            </a:r>
            <a:endParaRPr lang="en-GB" sz="1271" i="0" kern="1200">
              <a:solidFill>
                <a:schemeClr val="tx1"/>
              </a:solidFill>
              <a:ea typeface="+mn-ea"/>
            </a:endParaRPr>
          </a:p>
        </p:txBody>
      </p:sp>
      <p:sp>
        <p:nvSpPr>
          <p:cNvPr id="76" name="object 76">
            <a:extLst>
              <a:ext uri="{C183D7F6-B498-43B3-948B-1728B52AA6E4}">
                <adec:decorative xmlns:adec="http://schemas.microsoft.com/office/drawing/2017/decorative" val="0"/>
              </a:ext>
            </a:extLst>
          </p:cNvPr>
          <p:cNvSpPr txBox="1"/>
          <p:nvPr/>
        </p:nvSpPr>
        <p:spPr>
          <a:xfrm>
            <a:off x="4426164" y="3654575"/>
            <a:ext cx="5976916" cy="202681"/>
          </a:xfrm>
          <a:prstGeom prst="rect">
            <a:avLst/>
          </a:prstGeom>
        </p:spPr>
        <p:txBody>
          <a:bodyPr vert="horz" wrap="square" lIns="0" tIns="40748" rIns="0" bIns="0" rtlCol="0">
            <a:spAutoFit/>
          </a:bodyPr>
          <a:lstStyle/>
          <a:p>
            <a:pPr marL="15377" marR="6151">
              <a:lnSpc>
                <a:spcPts val="1187"/>
              </a:lnSpc>
              <a:spcBef>
                <a:spcPts val="321"/>
              </a:spcBef>
            </a:pPr>
            <a:r>
              <a:rPr sz="1150" spc="-48">
                <a:solidFill>
                  <a:srgbClr val="255375"/>
                </a:solidFill>
                <a:latin typeface="Arial MT"/>
                <a:cs typeface="Arial MT"/>
              </a:rPr>
              <a:t>In</a:t>
            </a:r>
            <a:r>
              <a:rPr sz="1150" spc="-30">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73">
                <a:solidFill>
                  <a:srgbClr val="255375"/>
                </a:solidFill>
                <a:latin typeface="Arial MT"/>
                <a:cs typeface="Arial MT"/>
              </a:rPr>
              <a:t>above</a:t>
            </a:r>
            <a:r>
              <a:rPr sz="1150" spc="-24">
                <a:solidFill>
                  <a:srgbClr val="255375"/>
                </a:solidFill>
                <a:latin typeface="Arial MT"/>
                <a:cs typeface="Arial MT"/>
              </a:rPr>
              <a:t> </a:t>
            </a:r>
            <a:r>
              <a:rPr sz="1150" spc="-54">
                <a:solidFill>
                  <a:srgbClr val="255375"/>
                </a:solidFill>
                <a:latin typeface="Arial MT"/>
                <a:cs typeface="Arial MT"/>
              </a:rPr>
              <a:t>graph,</a:t>
            </a:r>
            <a:r>
              <a:rPr sz="1150" spc="-30">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a:t>
            </a:r>
            <a:r>
              <a:rPr sz="1150" spc="-67">
                <a:solidFill>
                  <a:srgbClr val="255375"/>
                </a:solidFill>
                <a:latin typeface="Arial MT"/>
                <a:cs typeface="Arial MT"/>
              </a:rPr>
              <a:t>percentage</a:t>
            </a:r>
            <a:r>
              <a:rPr sz="1150" spc="-30">
                <a:solidFill>
                  <a:srgbClr val="255375"/>
                </a:solidFill>
                <a:latin typeface="Arial MT"/>
                <a:cs typeface="Arial MT"/>
              </a:rPr>
              <a:t> </a:t>
            </a:r>
            <a:r>
              <a:rPr sz="1150" spc="-24">
                <a:solidFill>
                  <a:srgbClr val="255375"/>
                </a:solidFill>
                <a:latin typeface="Arial MT"/>
                <a:cs typeface="Arial MT"/>
              </a:rPr>
              <a:t>of</a:t>
            </a:r>
            <a:r>
              <a:rPr sz="1150" spc="-30">
                <a:solidFill>
                  <a:srgbClr val="255375"/>
                </a:solidFill>
                <a:latin typeface="Arial MT"/>
                <a:cs typeface="Arial MT"/>
              </a:rPr>
              <a:t> </a:t>
            </a:r>
            <a:r>
              <a:rPr sz="1150" spc="-61">
                <a:solidFill>
                  <a:srgbClr val="255375"/>
                </a:solidFill>
                <a:latin typeface="Arial MT"/>
                <a:cs typeface="Arial MT"/>
              </a:rPr>
              <a:t>active</a:t>
            </a:r>
            <a:r>
              <a:rPr sz="1150" spc="-24">
                <a:solidFill>
                  <a:srgbClr val="255375"/>
                </a:solidFill>
                <a:latin typeface="Arial MT"/>
                <a:cs typeface="Arial MT"/>
              </a:rPr>
              <a:t> </a:t>
            </a:r>
            <a:r>
              <a:rPr sz="1150" spc="-61">
                <a:solidFill>
                  <a:srgbClr val="255375"/>
                </a:solidFill>
                <a:latin typeface="Arial MT"/>
                <a:cs typeface="Arial MT"/>
              </a:rPr>
              <a:t>people</a:t>
            </a:r>
            <a:r>
              <a:rPr sz="1150" spc="-30">
                <a:solidFill>
                  <a:srgbClr val="255375"/>
                </a:solidFill>
                <a:latin typeface="Arial MT"/>
                <a:cs typeface="Arial MT"/>
              </a:rPr>
              <a:t> </a:t>
            </a:r>
            <a:r>
              <a:rPr sz="1150" spc="-91">
                <a:solidFill>
                  <a:srgbClr val="255375"/>
                </a:solidFill>
                <a:latin typeface="Arial MT"/>
                <a:cs typeface="Arial MT"/>
              </a:rPr>
              <a:t>(150+</a:t>
            </a:r>
            <a:r>
              <a:rPr sz="1150" spc="-24">
                <a:solidFill>
                  <a:srgbClr val="255375"/>
                </a:solidFill>
                <a:latin typeface="Arial MT"/>
                <a:cs typeface="Arial MT"/>
              </a:rPr>
              <a:t> </a:t>
            </a:r>
            <a:r>
              <a:rPr sz="1150" spc="-42">
                <a:solidFill>
                  <a:srgbClr val="255375"/>
                </a:solidFill>
                <a:latin typeface="Arial MT"/>
                <a:cs typeface="Arial MT"/>
              </a:rPr>
              <a:t>minutes</a:t>
            </a:r>
            <a:r>
              <a:rPr sz="1150" spc="-30">
                <a:solidFill>
                  <a:srgbClr val="255375"/>
                </a:solidFill>
                <a:latin typeface="Arial MT"/>
                <a:cs typeface="Arial MT"/>
              </a:rPr>
              <a:t> </a:t>
            </a:r>
            <a:r>
              <a:rPr sz="1150" spc="-36">
                <a:solidFill>
                  <a:srgbClr val="255375"/>
                </a:solidFill>
                <a:latin typeface="Arial MT"/>
                <a:cs typeface="Arial MT"/>
              </a:rPr>
              <a:t>per</a:t>
            </a:r>
            <a:r>
              <a:rPr sz="1150" spc="-30">
                <a:solidFill>
                  <a:srgbClr val="255375"/>
                </a:solidFill>
                <a:latin typeface="Arial MT"/>
                <a:cs typeface="Arial MT"/>
              </a:rPr>
              <a:t> </a:t>
            </a:r>
            <a:r>
              <a:rPr sz="1150" spc="-73">
                <a:solidFill>
                  <a:srgbClr val="255375"/>
                </a:solidFill>
                <a:latin typeface="Arial MT"/>
                <a:cs typeface="Arial MT"/>
              </a:rPr>
              <a:t>week</a:t>
            </a:r>
            <a:r>
              <a:rPr sz="1150" spc="-24">
                <a:solidFill>
                  <a:srgbClr val="255375"/>
                </a:solidFill>
                <a:latin typeface="Arial MT"/>
                <a:cs typeface="Arial MT"/>
              </a:rPr>
              <a:t> </a:t>
            </a:r>
            <a:r>
              <a:rPr sz="1150" spc="-48">
                <a:solidFill>
                  <a:srgbClr val="255375"/>
                </a:solidFill>
                <a:latin typeface="Arial MT"/>
                <a:cs typeface="Arial MT"/>
              </a:rPr>
              <a:t>adjusted</a:t>
            </a:r>
            <a:r>
              <a:rPr sz="1150" spc="-30">
                <a:solidFill>
                  <a:srgbClr val="255375"/>
                </a:solidFill>
                <a:latin typeface="Arial MT"/>
                <a:cs typeface="Arial MT"/>
              </a:rPr>
              <a:t> </a:t>
            </a:r>
            <a:r>
              <a:rPr sz="1150">
                <a:solidFill>
                  <a:srgbClr val="255375"/>
                </a:solidFill>
                <a:latin typeface="Arial MT"/>
                <a:cs typeface="Arial MT"/>
              </a:rPr>
              <a:t>for</a:t>
            </a:r>
            <a:r>
              <a:rPr sz="1150" spc="-24">
                <a:solidFill>
                  <a:srgbClr val="255375"/>
                </a:solidFill>
                <a:latin typeface="Arial MT"/>
                <a:cs typeface="Arial MT"/>
              </a:rPr>
              <a:t> </a:t>
            </a:r>
            <a:r>
              <a:rPr sz="1150" spc="-42">
                <a:solidFill>
                  <a:srgbClr val="255375"/>
                </a:solidFill>
                <a:latin typeface="Arial MT"/>
                <a:cs typeface="Arial MT"/>
              </a:rPr>
              <a:t>in-</a:t>
            </a:r>
            <a:r>
              <a:rPr sz="1150" spc="-12">
                <a:solidFill>
                  <a:srgbClr val="255375"/>
                </a:solidFill>
                <a:latin typeface="Arial MT"/>
                <a:cs typeface="Arial MT"/>
              </a:rPr>
              <a:t>centre </a:t>
            </a:r>
            <a:r>
              <a:rPr sz="1150" spc="-48">
                <a:solidFill>
                  <a:srgbClr val="255375"/>
                </a:solidFill>
                <a:latin typeface="Arial MT"/>
                <a:cs typeface="Arial MT"/>
              </a:rPr>
              <a:t>thresholds)</a:t>
            </a:r>
            <a:r>
              <a:rPr sz="1150" spc="-36">
                <a:solidFill>
                  <a:srgbClr val="255375"/>
                </a:solidFill>
                <a:latin typeface="Arial MT"/>
                <a:cs typeface="Arial MT"/>
              </a:rPr>
              <a:t> </a:t>
            </a:r>
            <a:r>
              <a:rPr sz="1150" spc="-48">
                <a:solidFill>
                  <a:srgbClr val="255375"/>
                </a:solidFill>
                <a:latin typeface="Arial MT"/>
                <a:cs typeface="Arial MT"/>
              </a:rPr>
              <a:t>over</a:t>
            </a:r>
            <a:r>
              <a:rPr sz="1150" spc="-30">
                <a:solidFill>
                  <a:srgbClr val="255375"/>
                </a:solidFill>
                <a:latin typeface="Arial MT"/>
                <a:cs typeface="Arial MT"/>
              </a:rPr>
              <a:t> </a:t>
            </a:r>
            <a:r>
              <a:rPr sz="1150" spc="-24">
                <a:solidFill>
                  <a:srgbClr val="255375"/>
                </a:solidFill>
                <a:latin typeface="Arial MT"/>
                <a:cs typeface="Arial MT"/>
              </a:rPr>
              <a:t>total</a:t>
            </a:r>
            <a:r>
              <a:rPr sz="1150" spc="-30">
                <a:solidFill>
                  <a:srgbClr val="255375"/>
                </a:solidFill>
                <a:latin typeface="Arial MT"/>
                <a:cs typeface="Arial MT"/>
              </a:rPr>
              <a:t> </a:t>
            </a:r>
            <a:r>
              <a:rPr sz="1150" spc="-36">
                <a:solidFill>
                  <a:srgbClr val="255375"/>
                </a:solidFill>
                <a:latin typeface="Arial MT"/>
                <a:cs typeface="Arial MT"/>
              </a:rPr>
              <a:t>number</a:t>
            </a:r>
            <a:r>
              <a:rPr sz="1150" spc="-30">
                <a:solidFill>
                  <a:srgbClr val="255375"/>
                </a:solidFill>
                <a:latin typeface="Arial MT"/>
                <a:cs typeface="Arial MT"/>
              </a:rPr>
              <a:t> </a:t>
            </a:r>
            <a:r>
              <a:rPr sz="1150" spc="-24">
                <a:solidFill>
                  <a:srgbClr val="255375"/>
                </a:solidFill>
                <a:latin typeface="Arial MT"/>
                <a:cs typeface="Arial MT"/>
              </a:rPr>
              <a:t>of</a:t>
            </a:r>
            <a:r>
              <a:rPr sz="1150" spc="-36">
                <a:solidFill>
                  <a:srgbClr val="255375"/>
                </a:solidFill>
                <a:latin typeface="Arial MT"/>
                <a:cs typeface="Arial MT"/>
              </a:rPr>
              <a:t> </a:t>
            </a:r>
            <a:r>
              <a:rPr sz="1150" spc="-42">
                <a:solidFill>
                  <a:srgbClr val="255375"/>
                </a:solidFill>
                <a:latin typeface="Arial MT"/>
                <a:cs typeface="Arial MT"/>
              </a:rPr>
              <a:t>leisure</a:t>
            </a:r>
            <a:r>
              <a:rPr sz="1150" spc="-30">
                <a:solidFill>
                  <a:srgbClr val="255375"/>
                </a:solidFill>
                <a:latin typeface="Arial MT"/>
                <a:cs typeface="Arial MT"/>
              </a:rPr>
              <a:t> </a:t>
            </a:r>
            <a:r>
              <a:rPr sz="1150" spc="-48">
                <a:solidFill>
                  <a:srgbClr val="255375"/>
                </a:solidFill>
                <a:latin typeface="Arial MT"/>
                <a:cs typeface="Arial MT"/>
              </a:rPr>
              <a:t>centre</a:t>
            </a:r>
            <a:r>
              <a:rPr sz="1150" spc="-30">
                <a:solidFill>
                  <a:srgbClr val="255375"/>
                </a:solidFill>
                <a:latin typeface="Arial MT"/>
                <a:cs typeface="Arial MT"/>
              </a:rPr>
              <a:t> </a:t>
            </a:r>
            <a:r>
              <a:rPr sz="1150" spc="-61">
                <a:solidFill>
                  <a:srgbClr val="255375"/>
                </a:solidFill>
                <a:latin typeface="Arial MT"/>
                <a:cs typeface="Arial MT"/>
              </a:rPr>
              <a:t>users</a:t>
            </a:r>
            <a:r>
              <a:rPr sz="1150" spc="-30">
                <a:solidFill>
                  <a:srgbClr val="255375"/>
                </a:solidFill>
                <a:latin typeface="Arial MT"/>
                <a:cs typeface="Arial MT"/>
              </a:rPr>
              <a:t> </a:t>
            </a:r>
            <a:r>
              <a:rPr sz="1150">
                <a:solidFill>
                  <a:srgbClr val="255375"/>
                </a:solidFill>
                <a:latin typeface="Arial MT"/>
                <a:cs typeface="Arial MT"/>
              </a:rPr>
              <a:t>for</a:t>
            </a:r>
            <a:r>
              <a:rPr sz="1150" spc="-30">
                <a:solidFill>
                  <a:srgbClr val="255375"/>
                </a:solidFill>
                <a:latin typeface="Arial MT"/>
                <a:cs typeface="Arial MT"/>
              </a:rPr>
              <a:t> </a:t>
            </a:r>
            <a:r>
              <a:rPr sz="1150" spc="-85">
                <a:solidFill>
                  <a:srgbClr val="255375"/>
                </a:solidFill>
                <a:latin typeface="Arial MT"/>
                <a:cs typeface="Arial MT"/>
              </a:rPr>
              <a:t>each</a:t>
            </a:r>
            <a:r>
              <a:rPr sz="1150" spc="-36">
                <a:solidFill>
                  <a:srgbClr val="255375"/>
                </a:solidFill>
                <a:latin typeface="Arial MT"/>
                <a:cs typeface="Arial MT"/>
              </a:rPr>
              <a:t> </a:t>
            </a:r>
            <a:r>
              <a:rPr sz="1150" spc="-30">
                <a:solidFill>
                  <a:srgbClr val="255375"/>
                </a:solidFill>
                <a:latin typeface="Arial MT"/>
                <a:cs typeface="Arial MT"/>
              </a:rPr>
              <a:t>month </a:t>
            </a:r>
            <a:r>
              <a:rPr sz="1150" spc="-24">
                <a:solidFill>
                  <a:srgbClr val="255375"/>
                </a:solidFill>
                <a:latin typeface="Arial MT"/>
                <a:cs typeface="Arial MT"/>
              </a:rPr>
              <a:t>within</a:t>
            </a:r>
            <a:r>
              <a:rPr sz="1150" spc="-30">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67">
                <a:solidFill>
                  <a:srgbClr val="255375"/>
                </a:solidFill>
                <a:latin typeface="Arial MT"/>
                <a:cs typeface="Arial MT"/>
              </a:rPr>
              <a:t>selected</a:t>
            </a:r>
            <a:r>
              <a:rPr sz="1150" spc="-30">
                <a:solidFill>
                  <a:srgbClr val="255375"/>
                </a:solidFill>
                <a:latin typeface="Arial MT"/>
                <a:cs typeface="Arial MT"/>
              </a:rPr>
              <a:t> </a:t>
            </a:r>
            <a:r>
              <a:rPr sz="1150" spc="-24">
                <a:solidFill>
                  <a:srgbClr val="255375"/>
                </a:solidFill>
                <a:latin typeface="Arial MT"/>
                <a:cs typeface="Arial MT"/>
              </a:rPr>
              <a:t>time</a:t>
            </a:r>
            <a:r>
              <a:rPr sz="1150" spc="-36">
                <a:solidFill>
                  <a:srgbClr val="255375"/>
                </a:solidFill>
                <a:latin typeface="Arial MT"/>
                <a:cs typeface="Arial MT"/>
              </a:rPr>
              <a:t> </a:t>
            </a:r>
            <a:r>
              <a:rPr sz="1150" spc="-12">
                <a:solidFill>
                  <a:srgbClr val="255375"/>
                </a:solidFill>
                <a:latin typeface="Arial MT"/>
                <a:cs typeface="Arial MT"/>
              </a:rPr>
              <a:t>period </a:t>
            </a:r>
            <a:r>
              <a:rPr sz="1150" spc="-61">
                <a:solidFill>
                  <a:srgbClr val="255375"/>
                </a:solidFill>
                <a:latin typeface="Arial MT"/>
                <a:cs typeface="Arial MT"/>
              </a:rPr>
              <a:t>is</a:t>
            </a:r>
            <a:r>
              <a:rPr sz="1150" spc="-36">
                <a:solidFill>
                  <a:srgbClr val="255375"/>
                </a:solidFill>
                <a:latin typeface="Arial MT"/>
                <a:cs typeface="Arial MT"/>
              </a:rPr>
              <a:t> </a:t>
            </a:r>
            <a:r>
              <a:rPr sz="1150" spc="-61">
                <a:solidFill>
                  <a:srgbClr val="255375"/>
                </a:solidFill>
                <a:latin typeface="Arial MT"/>
                <a:cs typeface="Arial MT"/>
              </a:rPr>
              <a:t>compared</a:t>
            </a:r>
            <a:r>
              <a:rPr sz="1150" spc="-36">
                <a:solidFill>
                  <a:srgbClr val="255375"/>
                </a:solidFill>
                <a:latin typeface="Arial MT"/>
                <a:cs typeface="Arial MT"/>
              </a:rPr>
              <a:t> </a:t>
            </a:r>
            <a:r>
              <a:rPr sz="1150" spc="-24">
                <a:solidFill>
                  <a:srgbClr val="255375"/>
                </a:solidFill>
                <a:latin typeface="Arial MT"/>
                <a:cs typeface="Arial MT"/>
              </a:rPr>
              <a:t>with</a:t>
            </a:r>
            <a:r>
              <a:rPr sz="1150" spc="-36">
                <a:solidFill>
                  <a:srgbClr val="255375"/>
                </a:solidFill>
                <a:latin typeface="Arial MT"/>
                <a:cs typeface="Arial MT"/>
              </a:rPr>
              <a:t> the </a:t>
            </a:r>
            <a:r>
              <a:rPr sz="1150" spc="-79">
                <a:solidFill>
                  <a:srgbClr val="255375"/>
                </a:solidFill>
                <a:latin typeface="Arial MT"/>
                <a:cs typeface="Arial MT"/>
              </a:rPr>
              <a:t>same</a:t>
            </a:r>
            <a:r>
              <a:rPr sz="1150" spc="-30">
                <a:solidFill>
                  <a:srgbClr val="255375"/>
                </a:solidFill>
                <a:latin typeface="Arial MT"/>
                <a:cs typeface="Arial MT"/>
              </a:rPr>
              <a:t> </a:t>
            </a:r>
            <a:r>
              <a:rPr sz="1150" spc="-24">
                <a:solidFill>
                  <a:srgbClr val="255375"/>
                </a:solidFill>
                <a:latin typeface="Arial MT"/>
                <a:cs typeface="Arial MT"/>
              </a:rPr>
              <a:t>time</a:t>
            </a:r>
            <a:r>
              <a:rPr sz="1150" spc="-36">
                <a:solidFill>
                  <a:srgbClr val="255375"/>
                </a:solidFill>
                <a:latin typeface="Arial MT"/>
                <a:cs typeface="Arial MT"/>
              </a:rPr>
              <a:t> period </a:t>
            </a:r>
            <a:r>
              <a:rPr sz="1150" spc="-24">
                <a:solidFill>
                  <a:srgbClr val="255375"/>
                </a:solidFill>
                <a:latin typeface="Arial MT"/>
                <a:cs typeface="Arial MT"/>
              </a:rPr>
              <a:t>in</a:t>
            </a:r>
            <a:r>
              <a:rPr sz="1150" spc="-36">
                <a:solidFill>
                  <a:srgbClr val="255375"/>
                </a:solidFill>
                <a:latin typeface="Arial MT"/>
                <a:cs typeface="Arial MT"/>
              </a:rPr>
              <a:t> the</a:t>
            </a:r>
            <a:r>
              <a:rPr sz="1150" spc="-30">
                <a:solidFill>
                  <a:srgbClr val="255375"/>
                </a:solidFill>
                <a:latin typeface="Arial MT"/>
                <a:cs typeface="Arial MT"/>
              </a:rPr>
              <a:t> </a:t>
            </a:r>
            <a:r>
              <a:rPr sz="1150" spc="-54">
                <a:solidFill>
                  <a:srgbClr val="255375"/>
                </a:solidFill>
                <a:latin typeface="Arial MT"/>
                <a:cs typeface="Arial MT"/>
              </a:rPr>
              <a:t>benchmark</a:t>
            </a:r>
            <a:r>
              <a:rPr sz="1150" spc="-36">
                <a:solidFill>
                  <a:srgbClr val="255375"/>
                </a:solidFill>
                <a:latin typeface="Arial MT"/>
                <a:cs typeface="Arial MT"/>
              </a:rPr>
              <a:t> </a:t>
            </a:r>
            <a:r>
              <a:rPr sz="1150" spc="-12">
                <a:solidFill>
                  <a:srgbClr val="255375"/>
                </a:solidFill>
                <a:latin typeface="Arial MT"/>
                <a:cs typeface="Arial MT"/>
              </a:rPr>
              <a:t>year.</a:t>
            </a:r>
            <a:endParaRPr sz="1150">
              <a:latin typeface="Arial MT"/>
              <a:cs typeface="Arial MT"/>
            </a:endParaRPr>
          </a:p>
        </p:txBody>
      </p:sp>
      <p:sp>
        <p:nvSpPr>
          <p:cNvPr id="78" name="object 78"/>
          <p:cNvSpPr txBox="1"/>
          <p:nvPr/>
        </p:nvSpPr>
        <p:spPr>
          <a:xfrm>
            <a:off x="6545831" y="4491656"/>
            <a:ext cx="1364680" cy="204337"/>
          </a:xfrm>
          <a:prstGeom prst="rect">
            <a:avLst/>
          </a:prstGeom>
        </p:spPr>
        <p:txBody>
          <a:bodyPr vert="horz" wrap="square" lIns="0" tIns="57663" rIns="0" bIns="0" rtlCol="0">
            <a:spAutoFit/>
          </a:bodyPr>
          <a:lstStyle/>
          <a:p>
            <a:pPr marL="15377" marR="6151" indent="197597">
              <a:lnSpc>
                <a:spcPct val="77600"/>
              </a:lnSpc>
              <a:spcBef>
                <a:spcPts val="454"/>
              </a:spcBef>
            </a:pPr>
            <a:r>
              <a:rPr sz="1271" spc="-24">
                <a:solidFill>
                  <a:srgbClr val="FFFFFF"/>
                </a:solidFill>
                <a:latin typeface="Arial MT"/>
                <a:cs typeface="Arial MT"/>
              </a:rPr>
              <a:t>PHYSICAL</a:t>
            </a:r>
            <a:r>
              <a:rPr sz="1271" spc="12">
                <a:solidFill>
                  <a:srgbClr val="FFFFFF"/>
                </a:solidFill>
                <a:latin typeface="Arial MT"/>
                <a:cs typeface="Arial MT"/>
              </a:rPr>
              <a:t> </a:t>
            </a:r>
            <a:r>
              <a:rPr sz="1271" spc="-61">
                <a:solidFill>
                  <a:srgbClr val="FFFFFF"/>
                </a:solidFill>
                <a:latin typeface="Arial MT"/>
                <a:cs typeface="Arial MT"/>
              </a:rPr>
              <a:t>&amp; </a:t>
            </a:r>
            <a:r>
              <a:rPr sz="1271">
                <a:solidFill>
                  <a:srgbClr val="FFFFFF"/>
                </a:solidFill>
                <a:latin typeface="Arial MT"/>
                <a:cs typeface="Arial MT"/>
              </a:rPr>
              <a:t>MENTAL </a:t>
            </a:r>
            <a:r>
              <a:rPr sz="1271" spc="-24">
                <a:solidFill>
                  <a:srgbClr val="FFFFFF"/>
                </a:solidFill>
                <a:latin typeface="Arial MT"/>
                <a:cs typeface="Arial MT"/>
              </a:rPr>
              <a:t>HEALTH</a:t>
            </a:r>
            <a:endParaRPr sz="1271">
              <a:latin typeface="Arial MT"/>
              <a:cs typeface="Arial MT"/>
            </a:endParaRPr>
          </a:p>
        </p:txBody>
      </p:sp>
      <p:sp>
        <p:nvSpPr>
          <p:cNvPr id="85" name="object 85"/>
          <p:cNvSpPr txBox="1"/>
          <p:nvPr/>
        </p:nvSpPr>
        <p:spPr>
          <a:xfrm>
            <a:off x="6703122" y="4667053"/>
            <a:ext cx="997947" cy="359117"/>
          </a:xfrm>
          <a:prstGeom prst="rect">
            <a:avLst/>
          </a:prstGeom>
        </p:spPr>
        <p:txBody>
          <a:bodyPr vert="horz" wrap="square" lIns="0" tIns="167606" rIns="0" bIns="0" rtlCol="0">
            <a:spAutoFit/>
          </a:bodyPr>
          <a:lstStyle/>
          <a:p>
            <a:pPr marL="769" algn="ctr">
              <a:lnSpc>
                <a:spcPct val="100000"/>
              </a:lnSpc>
              <a:spcBef>
                <a:spcPts val="1320"/>
              </a:spcBef>
            </a:pPr>
            <a:r>
              <a:rPr sz="1816" spc="-12">
                <a:solidFill>
                  <a:srgbClr val="FFFFFF"/>
                </a:solidFill>
                <a:latin typeface="Arial MT"/>
                <a:cs typeface="Arial MT"/>
              </a:rPr>
              <a:t>28,332</a:t>
            </a:r>
            <a:endParaRPr sz="1816">
              <a:latin typeface="Arial MT"/>
              <a:cs typeface="Arial MT"/>
            </a:endParaRPr>
          </a:p>
          <a:p>
            <a:pPr algn="ctr">
              <a:lnSpc>
                <a:spcPct val="100000"/>
              </a:lnSpc>
              <a:spcBef>
                <a:spcPts val="484"/>
              </a:spcBef>
            </a:pPr>
            <a:r>
              <a:rPr sz="787" spc="-30">
                <a:solidFill>
                  <a:srgbClr val="FFFFFF"/>
                </a:solidFill>
                <a:latin typeface="Arial MT"/>
                <a:cs typeface="Arial MT"/>
              </a:rPr>
              <a:t>SECONDARY</a:t>
            </a:r>
            <a:r>
              <a:rPr sz="787" spc="36">
                <a:solidFill>
                  <a:srgbClr val="FFFFFF"/>
                </a:solidFill>
                <a:latin typeface="Arial MT"/>
                <a:cs typeface="Arial MT"/>
              </a:rPr>
              <a:t> </a:t>
            </a:r>
            <a:r>
              <a:rPr sz="787" spc="-12">
                <a:solidFill>
                  <a:srgbClr val="FFFFFF"/>
                </a:solidFill>
                <a:latin typeface="Arial MT"/>
                <a:cs typeface="Arial MT"/>
              </a:rPr>
              <a:t>VALUE</a:t>
            </a:r>
            <a:endParaRPr sz="787">
              <a:latin typeface="Arial MT"/>
              <a:cs typeface="Arial MT"/>
            </a:endParaRPr>
          </a:p>
        </p:txBody>
      </p:sp>
      <p:sp>
        <p:nvSpPr>
          <p:cNvPr id="79" name="object 79"/>
          <p:cNvSpPr txBox="1"/>
          <p:nvPr/>
        </p:nvSpPr>
        <p:spPr>
          <a:xfrm>
            <a:off x="1809135" y="4496072"/>
            <a:ext cx="1978978" cy="118327"/>
          </a:xfrm>
          <a:prstGeom prst="rect">
            <a:avLst/>
          </a:prstGeom>
        </p:spPr>
        <p:txBody>
          <a:bodyPr vert="horz" wrap="square" lIns="0" tIns="14608" rIns="0" bIns="0" rtlCol="0">
            <a:spAutoFit/>
          </a:bodyPr>
          <a:lstStyle/>
          <a:p>
            <a:pPr marL="15377">
              <a:lnSpc>
                <a:spcPct val="100000"/>
              </a:lnSpc>
              <a:spcBef>
                <a:spcPts val="115"/>
              </a:spcBef>
            </a:pPr>
            <a:r>
              <a:rPr sz="1271">
                <a:solidFill>
                  <a:srgbClr val="FFFFFF"/>
                </a:solidFill>
                <a:latin typeface="Arial MT"/>
                <a:cs typeface="Arial MT"/>
              </a:rPr>
              <a:t>INDIVIDUAL</a:t>
            </a:r>
            <a:r>
              <a:rPr sz="1271" spc="260">
                <a:solidFill>
                  <a:srgbClr val="FFFFFF"/>
                </a:solidFill>
                <a:latin typeface="Arial MT"/>
                <a:cs typeface="Arial MT"/>
              </a:rPr>
              <a:t> </a:t>
            </a:r>
            <a:r>
              <a:rPr sz="1271" spc="-12">
                <a:solidFill>
                  <a:srgbClr val="FFFFFF"/>
                </a:solidFill>
                <a:latin typeface="Arial MT"/>
                <a:cs typeface="Arial MT"/>
              </a:rPr>
              <a:t>WELLBEING</a:t>
            </a:r>
            <a:endParaRPr sz="1271">
              <a:latin typeface="Arial MT"/>
              <a:cs typeface="Arial MT"/>
            </a:endParaRPr>
          </a:p>
        </p:txBody>
      </p:sp>
      <p:sp>
        <p:nvSpPr>
          <p:cNvPr id="82" name="object 82"/>
          <p:cNvSpPr txBox="1"/>
          <p:nvPr/>
        </p:nvSpPr>
        <p:spPr>
          <a:xfrm>
            <a:off x="2357368" y="4667053"/>
            <a:ext cx="838029" cy="359117"/>
          </a:xfrm>
          <a:prstGeom prst="rect">
            <a:avLst/>
          </a:prstGeom>
        </p:spPr>
        <p:txBody>
          <a:bodyPr vert="horz" wrap="square" lIns="0" tIns="167606" rIns="0" bIns="0" rtlCol="0">
            <a:spAutoFit/>
          </a:bodyPr>
          <a:lstStyle/>
          <a:p>
            <a:pPr marL="46900">
              <a:lnSpc>
                <a:spcPct val="100000"/>
              </a:lnSpc>
              <a:spcBef>
                <a:spcPts val="1320"/>
              </a:spcBef>
            </a:pPr>
            <a:r>
              <a:rPr sz="1816" spc="-12">
                <a:solidFill>
                  <a:srgbClr val="FFFFFF"/>
                </a:solidFill>
                <a:latin typeface="Arial MT"/>
                <a:cs typeface="Arial MT"/>
              </a:rPr>
              <a:t>28,730</a:t>
            </a:r>
            <a:endParaRPr sz="1816">
              <a:latin typeface="Arial MT"/>
              <a:cs typeface="Arial MT"/>
            </a:endParaRPr>
          </a:p>
          <a:p>
            <a:pPr marL="15377">
              <a:lnSpc>
                <a:spcPct val="100000"/>
              </a:lnSpc>
              <a:spcBef>
                <a:spcPts val="484"/>
              </a:spcBef>
            </a:pPr>
            <a:r>
              <a:rPr sz="787" spc="-12">
                <a:solidFill>
                  <a:srgbClr val="FFFFFF"/>
                </a:solidFill>
                <a:latin typeface="Arial MT"/>
                <a:cs typeface="Arial MT"/>
              </a:rPr>
              <a:t>PRIMARY</a:t>
            </a:r>
            <a:r>
              <a:rPr sz="787" spc="24">
                <a:solidFill>
                  <a:srgbClr val="FFFFFF"/>
                </a:solidFill>
                <a:latin typeface="Arial MT"/>
                <a:cs typeface="Arial MT"/>
              </a:rPr>
              <a:t> </a:t>
            </a:r>
            <a:r>
              <a:rPr sz="787" spc="-12">
                <a:solidFill>
                  <a:srgbClr val="FFFFFF"/>
                </a:solidFill>
                <a:latin typeface="Arial MT"/>
                <a:cs typeface="Arial MT"/>
              </a:rPr>
              <a:t>VALUE</a:t>
            </a:r>
            <a:endParaRPr sz="787">
              <a:latin typeface="Arial MT"/>
              <a:cs typeface="Arial MT"/>
            </a:endParaRPr>
          </a:p>
        </p:txBody>
      </p:sp>
      <p:sp>
        <p:nvSpPr>
          <p:cNvPr id="80" name="object 80"/>
          <p:cNvSpPr txBox="1"/>
          <p:nvPr/>
        </p:nvSpPr>
        <p:spPr>
          <a:xfrm>
            <a:off x="4217131" y="4514514"/>
            <a:ext cx="1516141" cy="118544"/>
          </a:xfrm>
          <a:prstGeom prst="rect">
            <a:avLst/>
          </a:prstGeom>
        </p:spPr>
        <p:txBody>
          <a:bodyPr vert="horz" wrap="square" lIns="0" tIns="57663" rIns="0" bIns="0" rtlCol="0">
            <a:spAutoFit/>
          </a:bodyPr>
          <a:lstStyle/>
          <a:p>
            <a:pPr marL="430560" marR="6151" indent="-415952">
              <a:lnSpc>
                <a:spcPct val="77600"/>
              </a:lnSpc>
              <a:spcBef>
                <a:spcPts val="454"/>
              </a:spcBef>
            </a:pPr>
            <a:r>
              <a:rPr sz="1271" spc="-12">
                <a:solidFill>
                  <a:srgbClr val="FFFFFF"/>
                </a:solidFill>
                <a:latin typeface="Arial MT"/>
                <a:cs typeface="Arial MT"/>
              </a:rPr>
              <a:t>PEOPLE</a:t>
            </a:r>
            <a:r>
              <a:rPr sz="1271" spc="-54">
                <a:solidFill>
                  <a:srgbClr val="FFFFFF"/>
                </a:solidFill>
                <a:latin typeface="Arial MT"/>
                <a:cs typeface="Arial MT"/>
              </a:rPr>
              <a:t> </a:t>
            </a:r>
            <a:r>
              <a:rPr sz="1271" spc="-12">
                <a:solidFill>
                  <a:srgbClr val="FFFFFF"/>
                </a:solidFill>
                <a:latin typeface="Arial MT"/>
                <a:cs typeface="Arial MT"/>
              </a:rPr>
              <a:t>NUMBERS </a:t>
            </a:r>
            <a:r>
              <a:rPr sz="1271">
                <a:solidFill>
                  <a:srgbClr val="FFFFFF"/>
                </a:solidFill>
                <a:latin typeface="Arial MT"/>
                <a:cs typeface="Arial MT"/>
              </a:rPr>
              <a:t>(IND</a:t>
            </a:r>
            <a:r>
              <a:rPr sz="1271" spc="103">
                <a:solidFill>
                  <a:srgbClr val="FFFFFF"/>
                </a:solidFill>
                <a:latin typeface="Arial MT"/>
                <a:cs typeface="Arial MT"/>
              </a:rPr>
              <a:t> </a:t>
            </a:r>
            <a:r>
              <a:rPr sz="1271" spc="-30">
                <a:solidFill>
                  <a:srgbClr val="FFFFFF"/>
                </a:solidFill>
                <a:latin typeface="Arial MT"/>
                <a:cs typeface="Arial MT"/>
              </a:rPr>
              <a:t>W.)</a:t>
            </a:r>
            <a:endParaRPr sz="1271">
              <a:latin typeface="Arial MT"/>
              <a:cs typeface="Arial MT"/>
            </a:endParaRPr>
          </a:p>
        </p:txBody>
      </p:sp>
      <p:sp>
        <p:nvSpPr>
          <p:cNvPr id="83" name="object 83"/>
          <p:cNvSpPr txBox="1"/>
          <p:nvPr/>
        </p:nvSpPr>
        <p:spPr>
          <a:xfrm>
            <a:off x="4056459" y="4877703"/>
            <a:ext cx="812658" cy="237784"/>
          </a:xfrm>
          <a:prstGeom prst="rect">
            <a:avLst/>
          </a:prstGeom>
        </p:spPr>
        <p:txBody>
          <a:bodyPr vert="horz" wrap="square" lIns="0" tIns="14608" rIns="0" bIns="0" rtlCol="0">
            <a:spAutoFit/>
          </a:bodyPr>
          <a:lstStyle/>
          <a:p>
            <a:pPr algn="ctr">
              <a:lnSpc>
                <a:spcPct val="100000"/>
              </a:lnSpc>
              <a:spcBef>
                <a:spcPts val="115"/>
              </a:spcBef>
            </a:pPr>
            <a:r>
              <a:rPr sz="1271" spc="30">
                <a:solidFill>
                  <a:srgbClr val="FFFFFF"/>
                </a:solidFill>
                <a:latin typeface="Arial MT"/>
                <a:cs typeface="Arial MT"/>
              </a:rPr>
              <a:t>348</a:t>
            </a:r>
            <a:endParaRPr sz="1271">
              <a:latin typeface="Arial MT"/>
              <a:cs typeface="Arial MT"/>
            </a:endParaRPr>
          </a:p>
          <a:p>
            <a:pPr algn="ctr">
              <a:lnSpc>
                <a:spcPct val="100000"/>
              </a:lnSpc>
              <a:spcBef>
                <a:spcPts val="684"/>
              </a:spcBef>
            </a:pPr>
            <a:r>
              <a:rPr sz="787" spc="-115">
                <a:solidFill>
                  <a:srgbClr val="FFFFFF"/>
                </a:solidFill>
                <a:latin typeface="Arial MT"/>
                <a:cs typeface="Arial MT"/>
              </a:rPr>
              <a:t>11-</a:t>
            </a:r>
            <a:r>
              <a:rPr sz="787" spc="-97">
                <a:solidFill>
                  <a:srgbClr val="FFFFFF"/>
                </a:solidFill>
                <a:latin typeface="Arial MT"/>
                <a:cs typeface="Arial MT"/>
              </a:rPr>
              <a:t>15</a:t>
            </a:r>
            <a:r>
              <a:rPr sz="787" spc="18">
                <a:solidFill>
                  <a:srgbClr val="FFFFFF"/>
                </a:solidFill>
                <a:latin typeface="Arial MT"/>
                <a:cs typeface="Arial MT"/>
              </a:rPr>
              <a:t> </a:t>
            </a:r>
            <a:r>
              <a:rPr sz="787" spc="-36">
                <a:solidFill>
                  <a:srgbClr val="FFFFFF"/>
                </a:solidFill>
                <a:latin typeface="Arial MT"/>
                <a:cs typeface="Arial MT"/>
              </a:rPr>
              <a:t>YEARS</a:t>
            </a:r>
            <a:r>
              <a:rPr sz="787" spc="18">
                <a:solidFill>
                  <a:srgbClr val="FFFFFF"/>
                </a:solidFill>
                <a:latin typeface="Arial MT"/>
                <a:cs typeface="Arial MT"/>
              </a:rPr>
              <a:t> </a:t>
            </a:r>
            <a:r>
              <a:rPr sz="787" spc="-30">
                <a:solidFill>
                  <a:srgbClr val="FFFFFF"/>
                </a:solidFill>
                <a:latin typeface="Arial MT"/>
                <a:cs typeface="Arial MT"/>
              </a:rPr>
              <a:t>OLD</a:t>
            </a:r>
            <a:endParaRPr sz="787">
              <a:latin typeface="Arial MT"/>
              <a:cs typeface="Arial MT"/>
            </a:endParaRPr>
          </a:p>
        </p:txBody>
      </p:sp>
      <p:sp>
        <p:nvSpPr>
          <p:cNvPr id="84" name="object 84"/>
          <p:cNvSpPr txBox="1"/>
          <p:nvPr/>
        </p:nvSpPr>
        <p:spPr>
          <a:xfrm>
            <a:off x="5123112" y="4877703"/>
            <a:ext cx="766528" cy="237784"/>
          </a:xfrm>
          <a:prstGeom prst="rect">
            <a:avLst/>
          </a:prstGeom>
        </p:spPr>
        <p:txBody>
          <a:bodyPr vert="horz" wrap="square" lIns="0" tIns="14608" rIns="0" bIns="0" rtlCol="0">
            <a:spAutoFit/>
          </a:bodyPr>
          <a:lstStyle/>
          <a:p>
            <a:pPr marL="6151" algn="ctr">
              <a:lnSpc>
                <a:spcPct val="100000"/>
              </a:lnSpc>
              <a:spcBef>
                <a:spcPts val="115"/>
              </a:spcBef>
            </a:pPr>
            <a:r>
              <a:rPr sz="1271" spc="-12">
                <a:solidFill>
                  <a:srgbClr val="FFFFFF"/>
                </a:solidFill>
                <a:latin typeface="Arial MT"/>
                <a:cs typeface="Arial MT"/>
              </a:rPr>
              <a:t>28.381</a:t>
            </a:r>
            <a:endParaRPr sz="1271">
              <a:latin typeface="Arial MT"/>
              <a:cs typeface="Arial MT"/>
            </a:endParaRPr>
          </a:p>
          <a:p>
            <a:pPr algn="ctr">
              <a:lnSpc>
                <a:spcPct val="100000"/>
              </a:lnSpc>
              <a:spcBef>
                <a:spcPts val="684"/>
              </a:spcBef>
            </a:pPr>
            <a:r>
              <a:rPr sz="787" spc="-54">
                <a:solidFill>
                  <a:srgbClr val="FFFFFF"/>
                </a:solidFill>
                <a:latin typeface="Arial MT"/>
                <a:cs typeface="Arial MT"/>
              </a:rPr>
              <a:t>16+</a:t>
            </a:r>
            <a:r>
              <a:rPr sz="787" spc="-12">
                <a:solidFill>
                  <a:srgbClr val="FFFFFF"/>
                </a:solidFill>
                <a:latin typeface="Arial MT"/>
                <a:cs typeface="Arial MT"/>
              </a:rPr>
              <a:t> </a:t>
            </a:r>
            <a:r>
              <a:rPr sz="787" spc="-36">
                <a:solidFill>
                  <a:srgbClr val="FFFFFF"/>
                </a:solidFill>
                <a:latin typeface="Arial MT"/>
                <a:cs typeface="Arial MT"/>
              </a:rPr>
              <a:t>YEARS</a:t>
            </a:r>
            <a:r>
              <a:rPr sz="787" spc="-6">
                <a:solidFill>
                  <a:srgbClr val="FFFFFF"/>
                </a:solidFill>
                <a:latin typeface="Arial MT"/>
                <a:cs typeface="Arial MT"/>
              </a:rPr>
              <a:t> </a:t>
            </a:r>
            <a:r>
              <a:rPr sz="787" spc="-30">
                <a:solidFill>
                  <a:srgbClr val="FFFFFF"/>
                </a:solidFill>
                <a:latin typeface="Arial MT"/>
                <a:cs typeface="Arial MT"/>
              </a:rPr>
              <a:t>OLD</a:t>
            </a:r>
            <a:endParaRPr sz="787">
              <a:latin typeface="Arial MT"/>
              <a:cs typeface="Arial MT"/>
            </a:endParaRPr>
          </a:p>
        </p:txBody>
      </p:sp>
      <p:sp>
        <p:nvSpPr>
          <p:cNvPr id="81" name="object 81"/>
          <p:cNvSpPr txBox="1"/>
          <p:nvPr/>
        </p:nvSpPr>
        <p:spPr>
          <a:xfrm>
            <a:off x="8665503" y="4512667"/>
            <a:ext cx="1516141" cy="118544"/>
          </a:xfrm>
          <a:prstGeom prst="rect">
            <a:avLst/>
          </a:prstGeom>
        </p:spPr>
        <p:txBody>
          <a:bodyPr vert="horz" wrap="square" lIns="0" tIns="57663" rIns="0" bIns="0" rtlCol="0">
            <a:spAutoFit/>
          </a:bodyPr>
          <a:lstStyle/>
          <a:p>
            <a:pPr marL="463621" marR="6151" indent="-449013">
              <a:lnSpc>
                <a:spcPct val="77600"/>
              </a:lnSpc>
              <a:spcBef>
                <a:spcPts val="454"/>
              </a:spcBef>
            </a:pPr>
            <a:r>
              <a:rPr sz="1271" spc="-12">
                <a:solidFill>
                  <a:srgbClr val="FFFFFF"/>
                </a:solidFill>
                <a:latin typeface="Arial MT"/>
                <a:cs typeface="Arial MT"/>
              </a:rPr>
              <a:t>PEOPLE</a:t>
            </a:r>
            <a:r>
              <a:rPr sz="1271" spc="-54">
                <a:solidFill>
                  <a:srgbClr val="FFFFFF"/>
                </a:solidFill>
                <a:latin typeface="Arial MT"/>
                <a:cs typeface="Arial MT"/>
              </a:rPr>
              <a:t> </a:t>
            </a:r>
            <a:r>
              <a:rPr sz="1271" spc="-12">
                <a:solidFill>
                  <a:srgbClr val="FFFFFF"/>
                </a:solidFill>
                <a:latin typeface="Arial MT"/>
                <a:cs typeface="Arial MT"/>
              </a:rPr>
              <a:t>NUMBERS (P&amp;MH)</a:t>
            </a:r>
            <a:endParaRPr sz="1271">
              <a:latin typeface="Arial MT"/>
              <a:cs typeface="Arial MT"/>
            </a:endParaRPr>
          </a:p>
        </p:txBody>
      </p:sp>
      <p:sp>
        <p:nvSpPr>
          <p:cNvPr id="86" name="object 86"/>
          <p:cNvSpPr txBox="1"/>
          <p:nvPr/>
        </p:nvSpPr>
        <p:spPr>
          <a:xfrm>
            <a:off x="8456061" y="4877703"/>
            <a:ext cx="869551" cy="237784"/>
          </a:xfrm>
          <a:prstGeom prst="rect">
            <a:avLst/>
          </a:prstGeom>
        </p:spPr>
        <p:txBody>
          <a:bodyPr vert="horz" wrap="square" lIns="0" tIns="14608" rIns="0" bIns="0" rtlCol="0">
            <a:spAutoFit/>
          </a:bodyPr>
          <a:lstStyle/>
          <a:p>
            <a:pPr marL="9995" algn="ctr">
              <a:lnSpc>
                <a:spcPct val="100000"/>
              </a:lnSpc>
              <a:spcBef>
                <a:spcPts val="115"/>
              </a:spcBef>
            </a:pPr>
            <a:r>
              <a:rPr sz="1271" spc="-12">
                <a:solidFill>
                  <a:srgbClr val="FFFFFF"/>
                </a:solidFill>
                <a:latin typeface="Arial MT"/>
                <a:cs typeface="Arial MT"/>
              </a:rPr>
              <a:t>26,313</a:t>
            </a:r>
            <a:endParaRPr sz="1271">
              <a:latin typeface="Arial MT"/>
              <a:cs typeface="Arial MT"/>
            </a:endParaRPr>
          </a:p>
          <a:p>
            <a:pPr algn="ctr">
              <a:lnSpc>
                <a:spcPct val="100000"/>
              </a:lnSpc>
              <a:spcBef>
                <a:spcPts val="684"/>
              </a:spcBef>
            </a:pPr>
            <a:r>
              <a:rPr sz="787" spc="-48">
                <a:solidFill>
                  <a:srgbClr val="FFFFFF"/>
                </a:solidFill>
                <a:latin typeface="Arial MT"/>
                <a:cs typeface="Arial MT"/>
              </a:rPr>
              <a:t>16-</a:t>
            </a:r>
            <a:r>
              <a:rPr sz="787">
                <a:solidFill>
                  <a:srgbClr val="FFFFFF"/>
                </a:solidFill>
                <a:latin typeface="Arial MT"/>
                <a:cs typeface="Arial MT"/>
              </a:rPr>
              <a:t>64</a:t>
            </a:r>
            <a:r>
              <a:rPr sz="787" spc="36">
                <a:solidFill>
                  <a:srgbClr val="FFFFFF"/>
                </a:solidFill>
                <a:latin typeface="Arial MT"/>
                <a:cs typeface="Arial MT"/>
              </a:rPr>
              <a:t> </a:t>
            </a:r>
            <a:r>
              <a:rPr sz="787" spc="-36">
                <a:solidFill>
                  <a:srgbClr val="FFFFFF"/>
                </a:solidFill>
                <a:latin typeface="Arial MT"/>
                <a:cs typeface="Arial MT"/>
              </a:rPr>
              <a:t>YEARS</a:t>
            </a:r>
            <a:r>
              <a:rPr sz="787" spc="42">
                <a:solidFill>
                  <a:srgbClr val="FFFFFF"/>
                </a:solidFill>
                <a:latin typeface="Arial MT"/>
                <a:cs typeface="Arial MT"/>
              </a:rPr>
              <a:t> </a:t>
            </a:r>
            <a:r>
              <a:rPr sz="787" spc="-30">
                <a:solidFill>
                  <a:srgbClr val="FFFFFF"/>
                </a:solidFill>
                <a:latin typeface="Arial MT"/>
                <a:cs typeface="Arial MT"/>
              </a:rPr>
              <a:t>OLD</a:t>
            </a:r>
            <a:endParaRPr sz="787">
              <a:latin typeface="Arial MT"/>
              <a:cs typeface="Arial MT"/>
            </a:endParaRPr>
          </a:p>
        </p:txBody>
      </p:sp>
      <p:sp>
        <p:nvSpPr>
          <p:cNvPr id="87" name="object 87"/>
          <p:cNvSpPr txBox="1"/>
          <p:nvPr/>
        </p:nvSpPr>
        <p:spPr>
          <a:xfrm>
            <a:off x="9545841" y="4877703"/>
            <a:ext cx="784980" cy="237784"/>
          </a:xfrm>
          <a:prstGeom prst="rect">
            <a:avLst/>
          </a:prstGeom>
        </p:spPr>
        <p:txBody>
          <a:bodyPr vert="horz" wrap="square" lIns="0" tIns="14608" rIns="0" bIns="0" rtlCol="0">
            <a:spAutoFit/>
          </a:bodyPr>
          <a:lstStyle/>
          <a:p>
            <a:pPr algn="ctr">
              <a:lnSpc>
                <a:spcPct val="100000"/>
              </a:lnSpc>
              <a:spcBef>
                <a:spcPts val="115"/>
              </a:spcBef>
            </a:pPr>
            <a:r>
              <a:rPr sz="1271" spc="-12">
                <a:solidFill>
                  <a:srgbClr val="FFFFFF"/>
                </a:solidFill>
                <a:latin typeface="Arial MT"/>
                <a:cs typeface="Arial MT"/>
              </a:rPr>
              <a:t>2,018</a:t>
            </a:r>
            <a:endParaRPr sz="1271">
              <a:latin typeface="Arial MT"/>
              <a:cs typeface="Arial MT"/>
            </a:endParaRPr>
          </a:p>
          <a:p>
            <a:pPr algn="ctr">
              <a:lnSpc>
                <a:spcPct val="100000"/>
              </a:lnSpc>
              <a:spcBef>
                <a:spcPts val="684"/>
              </a:spcBef>
            </a:pPr>
            <a:r>
              <a:rPr sz="787">
                <a:solidFill>
                  <a:srgbClr val="FFFFFF"/>
                </a:solidFill>
                <a:latin typeface="Arial MT"/>
                <a:cs typeface="Arial MT"/>
              </a:rPr>
              <a:t>65+</a:t>
            </a:r>
            <a:r>
              <a:rPr sz="787" spc="-18">
                <a:solidFill>
                  <a:srgbClr val="FFFFFF"/>
                </a:solidFill>
                <a:latin typeface="Arial MT"/>
                <a:cs typeface="Arial MT"/>
              </a:rPr>
              <a:t> </a:t>
            </a:r>
            <a:r>
              <a:rPr sz="787" spc="-36">
                <a:solidFill>
                  <a:srgbClr val="FFFFFF"/>
                </a:solidFill>
                <a:latin typeface="Arial MT"/>
                <a:cs typeface="Arial MT"/>
              </a:rPr>
              <a:t>YEARS</a:t>
            </a:r>
            <a:r>
              <a:rPr sz="787" spc="-18">
                <a:solidFill>
                  <a:srgbClr val="FFFFFF"/>
                </a:solidFill>
                <a:latin typeface="Arial MT"/>
                <a:cs typeface="Arial MT"/>
              </a:rPr>
              <a:t> </a:t>
            </a:r>
            <a:r>
              <a:rPr sz="787" spc="-30">
                <a:solidFill>
                  <a:srgbClr val="FFFFFF"/>
                </a:solidFill>
                <a:latin typeface="Arial MT"/>
                <a:cs typeface="Arial MT"/>
              </a:rPr>
              <a:t>OLD</a:t>
            </a:r>
            <a:endParaRPr sz="787">
              <a:latin typeface="Arial MT"/>
              <a:cs typeface="Arial MT"/>
            </a:endParaRPr>
          </a:p>
        </p:txBody>
      </p:sp>
      <p:sp>
        <p:nvSpPr>
          <p:cNvPr id="89" name="object 89"/>
          <p:cNvSpPr txBox="1"/>
          <p:nvPr/>
        </p:nvSpPr>
        <p:spPr>
          <a:xfrm>
            <a:off x="1564653" y="5652530"/>
            <a:ext cx="2652478" cy="118327"/>
          </a:xfrm>
          <a:prstGeom prst="rect">
            <a:avLst/>
          </a:prstGeom>
        </p:spPr>
        <p:txBody>
          <a:bodyPr vert="horz" wrap="square" lIns="0" tIns="14608" rIns="0" bIns="0" rtlCol="0">
            <a:spAutoFit/>
          </a:bodyPr>
          <a:lstStyle/>
          <a:p>
            <a:pPr marL="15377">
              <a:lnSpc>
                <a:spcPct val="100000"/>
              </a:lnSpc>
              <a:spcBef>
                <a:spcPts val="115"/>
              </a:spcBef>
            </a:pPr>
            <a:r>
              <a:rPr sz="1271" i="1" spc="-12">
                <a:solidFill>
                  <a:srgbClr val="FFFFFF"/>
                </a:solidFill>
                <a:latin typeface="Arial"/>
                <a:cs typeface="Arial"/>
              </a:rPr>
              <a:t>SV</a:t>
            </a:r>
            <a:r>
              <a:rPr sz="1271" i="1" spc="-67">
                <a:solidFill>
                  <a:srgbClr val="FFFFFF"/>
                </a:solidFill>
                <a:latin typeface="Arial"/>
                <a:cs typeface="Arial"/>
              </a:rPr>
              <a:t> </a:t>
            </a:r>
            <a:r>
              <a:rPr sz="1271" i="1" spc="-12">
                <a:solidFill>
                  <a:srgbClr val="FFFFFF"/>
                </a:solidFill>
                <a:latin typeface="Arial"/>
                <a:cs typeface="Arial"/>
              </a:rPr>
              <a:t>PARTICIPANTS</a:t>
            </a:r>
            <a:r>
              <a:rPr sz="1271" i="1" spc="-54">
                <a:solidFill>
                  <a:srgbClr val="FFFFFF"/>
                </a:solidFill>
                <a:latin typeface="Arial"/>
                <a:cs typeface="Arial"/>
              </a:rPr>
              <a:t> </a:t>
            </a:r>
            <a:r>
              <a:rPr sz="1271" i="1" spc="-36">
                <a:solidFill>
                  <a:srgbClr val="FFFFFF"/>
                </a:solidFill>
                <a:latin typeface="Arial"/>
                <a:cs typeface="Arial"/>
              </a:rPr>
              <a:t>PER</a:t>
            </a:r>
            <a:r>
              <a:rPr sz="1271" i="1" spc="-54">
                <a:solidFill>
                  <a:srgbClr val="FFFFFF"/>
                </a:solidFill>
                <a:latin typeface="Arial"/>
                <a:cs typeface="Arial"/>
              </a:rPr>
              <a:t> </a:t>
            </a:r>
            <a:r>
              <a:rPr sz="1271" i="1" spc="-12">
                <a:solidFill>
                  <a:srgbClr val="FFFFFF"/>
                </a:solidFill>
                <a:latin typeface="Arial"/>
                <a:cs typeface="Arial"/>
              </a:rPr>
              <a:t>OUTCOME</a:t>
            </a:r>
            <a:endParaRPr sz="1271">
              <a:latin typeface="Arial"/>
              <a:cs typeface="Arial"/>
            </a:endParaRPr>
          </a:p>
        </p:txBody>
      </p:sp>
      <p:sp>
        <p:nvSpPr>
          <p:cNvPr id="88" name="object 88"/>
          <p:cNvSpPr txBox="1"/>
          <p:nvPr/>
        </p:nvSpPr>
        <p:spPr>
          <a:xfrm>
            <a:off x="4426164" y="5504908"/>
            <a:ext cx="6020740" cy="202681"/>
          </a:xfrm>
          <a:prstGeom prst="rect">
            <a:avLst/>
          </a:prstGeom>
        </p:spPr>
        <p:txBody>
          <a:bodyPr vert="horz" wrap="square" lIns="0" tIns="40748" rIns="0" bIns="0" rtlCol="0">
            <a:spAutoFit/>
          </a:bodyPr>
          <a:lstStyle/>
          <a:p>
            <a:pPr marL="15377" marR="6151">
              <a:lnSpc>
                <a:spcPts val="1187"/>
              </a:lnSpc>
              <a:spcBef>
                <a:spcPts val="321"/>
              </a:spcBef>
            </a:pPr>
            <a:r>
              <a:rPr sz="1150" spc="-54">
                <a:solidFill>
                  <a:srgbClr val="255375"/>
                </a:solidFill>
                <a:latin typeface="Arial MT"/>
                <a:cs typeface="Arial MT"/>
              </a:rPr>
              <a:t>Total</a:t>
            </a:r>
            <a:r>
              <a:rPr sz="1150" spc="-24">
                <a:solidFill>
                  <a:srgbClr val="255375"/>
                </a:solidFill>
                <a:latin typeface="Arial MT"/>
                <a:cs typeface="Arial MT"/>
              </a:rPr>
              <a:t> </a:t>
            </a:r>
            <a:r>
              <a:rPr sz="1150" spc="-36">
                <a:solidFill>
                  <a:srgbClr val="255375"/>
                </a:solidFill>
                <a:latin typeface="Arial MT"/>
                <a:cs typeface="Arial MT"/>
              </a:rPr>
              <a:t>number</a:t>
            </a:r>
            <a:r>
              <a:rPr sz="1150" spc="-18">
                <a:solidFill>
                  <a:srgbClr val="255375"/>
                </a:solidFill>
                <a:latin typeface="Arial MT"/>
                <a:cs typeface="Arial MT"/>
              </a:rPr>
              <a:t> </a:t>
            </a:r>
            <a:r>
              <a:rPr sz="1150" spc="-24">
                <a:solidFill>
                  <a:srgbClr val="255375"/>
                </a:solidFill>
                <a:latin typeface="Arial MT"/>
                <a:cs typeface="Arial MT"/>
              </a:rPr>
              <a:t>of </a:t>
            </a:r>
            <a:r>
              <a:rPr sz="1150" spc="-48">
                <a:solidFill>
                  <a:srgbClr val="255375"/>
                </a:solidFill>
                <a:latin typeface="Arial MT"/>
                <a:cs typeface="Arial MT"/>
              </a:rPr>
              <a:t>unique</a:t>
            </a:r>
            <a:r>
              <a:rPr sz="1150" spc="-18">
                <a:solidFill>
                  <a:srgbClr val="255375"/>
                </a:solidFill>
                <a:latin typeface="Arial MT"/>
                <a:cs typeface="Arial MT"/>
              </a:rPr>
              <a:t> </a:t>
            </a:r>
            <a:r>
              <a:rPr sz="1150" spc="-48">
                <a:solidFill>
                  <a:srgbClr val="255375"/>
                </a:solidFill>
                <a:latin typeface="Arial MT"/>
                <a:cs typeface="Arial MT"/>
              </a:rPr>
              <a:t>individuals</a:t>
            </a:r>
            <a:r>
              <a:rPr sz="1150" spc="-18">
                <a:solidFill>
                  <a:srgbClr val="255375"/>
                </a:solidFill>
                <a:latin typeface="Arial MT"/>
                <a:cs typeface="Arial MT"/>
              </a:rPr>
              <a:t> </a:t>
            </a:r>
            <a:r>
              <a:rPr sz="1150" spc="-61">
                <a:solidFill>
                  <a:srgbClr val="255375"/>
                </a:solidFill>
                <a:latin typeface="Arial MT"/>
                <a:cs typeface="Arial MT"/>
              </a:rPr>
              <a:t>(members</a:t>
            </a:r>
            <a:r>
              <a:rPr sz="1150" spc="-24">
                <a:solidFill>
                  <a:srgbClr val="255375"/>
                </a:solidFill>
                <a:latin typeface="Arial MT"/>
                <a:cs typeface="Arial MT"/>
              </a:rPr>
              <a:t> </a:t>
            </a:r>
            <a:r>
              <a:rPr sz="1150" spc="-61">
                <a:solidFill>
                  <a:srgbClr val="255375"/>
                </a:solidFill>
                <a:latin typeface="Arial MT"/>
                <a:cs typeface="Arial MT"/>
              </a:rPr>
              <a:t>and</a:t>
            </a:r>
            <a:r>
              <a:rPr sz="1150" spc="-18">
                <a:solidFill>
                  <a:srgbClr val="255375"/>
                </a:solidFill>
                <a:latin typeface="Arial MT"/>
                <a:cs typeface="Arial MT"/>
              </a:rPr>
              <a:t> </a:t>
            </a:r>
            <a:r>
              <a:rPr sz="1150" spc="-79">
                <a:solidFill>
                  <a:srgbClr val="255375"/>
                </a:solidFill>
                <a:latin typeface="Arial MT"/>
                <a:cs typeface="Arial MT"/>
              </a:rPr>
              <a:t>casual</a:t>
            </a:r>
            <a:r>
              <a:rPr sz="1150" spc="-18">
                <a:solidFill>
                  <a:srgbClr val="255375"/>
                </a:solidFill>
                <a:latin typeface="Arial MT"/>
                <a:cs typeface="Arial MT"/>
              </a:rPr>
              <a:t> </a:t>
            </a:r>
            <a:r>
              <a:rPr sz="1150" spc="-67">
                <a:solidFill>
                  <a:srgbClr val="255375"/>
                </a:solidFill>
                <a:latin typeface="Arial MT"/>
                <a:cs typeface="Arial MT"/>
              </a:rPr>
              <a:t>users)</a:t>
            </a:r>
            <a:r>
              <a:rPr sz="1150" spc="-24">
                <a:solidFill>
                  <a:srgbClr val="255375"/>
                </a:solidFill>
                <a:latin typeface="Arial MT"/>
                <a:cs typeface="Arial MT"/>
              </a:rPr>
              <a:t> that</a:t>
            </a:r>
            <a:r>
              <a:rPr sz="1150" spc="-18">
                <a:solidFill>
                  <a:srgbClr val="255375"/>
                </a:solidFill>
                <a:latin typeface="Arial MT"/>
                <a:cs typeface="Arial MT"/>
              </a:rPr>
              <a:t> </a:t>
            </a:r>
            <a:r>
              <a:rPr sz="1150" spc="-61">
                <a:solidFill>
                  <a:srgbClr val="255375"/>
                </a:solidFill>
                <a:latin typeface="Arial MT"/>
                <a:cs typeface="Arial MT"/>
              </a:rPr>
              <a:t>generated</a:t>
            </a:r>
            <a:r>
              <a:rPr sz="1150" spc="-24">
                <a:solidFill>
                  <a:srgbClr val="255375"/>
                </a:solidFill>
                <a:latin typeface="Arial MT"/>
                <a:cs typeface="Arial MT"/>
              </a:rPr>
              <a:t> </a:t>
            </a:r>
            <a:r>
              <a:rPr sz="1150" spc="-67">
                <a:solidFill>
                  <a:srgbClr val="255375"/>
                </a:solidFill>
                <a:latin typeface="Arial MT"/>
                <a:cs typeface="Arial MT"/>
              </a:rPr>
              <a:t>social</a:t>
            </a:r>
            <a:r>
              <a:rPr sz="1150" spc="-18">
                <a:solidFill>
                  <a:srgbClr val="255375"/>
                </a:solidFill>
                <a:latin typeface="Arial MT"/>
                <a:cs typeface="Arial MT"/>
              </a:rPr>
              <a:t> </a:t>
            </a:r>
            <a:r>
              <a:rPr sz="1150" spc="-67">
                <a:solidFill>
                  <a:srgbClr val="255375"/>
                </a:solidFill>
                <a:latin typeface="Arial MT"/>
                <a:cs typeface="Arial MT"/>
              </a:rPr>
              <a:t>value</a:t>
            </a:r>
            <a:r>
              <a:rPr sz="1150" spc="-18">
                <a:solidFill>
                  <a:srgbClr val="255375"/>
                </a:solidFill>
                <a:latin typeface="Arial MT"/>
                <a:cs typeface="Arial MT"/>
              </a:rPr>
              <a:t> </a:t>
            </a:r>
            <a:r>
              <a:rPr sz="1150" spc="-24">
                <a:solidFill>
                  <a:srgbClr val="255375"/>
                </a:solidFill>
                <a:latin typeface="Arial MT"/>
                <a:cs typeface="Arial MT"/>
              </a:rPr>
              <a:t>in </a:t>
            </a:r>
            <a:r>
              <a:rPr sz="1150" spc="-30">
                <a:solidFill>
                  <a:srgbClr val="255375"/>
                </a:solidFill>
                <a:latin typeface="Arial MT"/>
                <a:cs typeface="Arial MT"/>
              </a:rPr>
              <a:t>two </a:t>
            </a:r>
            <a:r>
              <a:rPr sz="1150" spc="-48">
                <a:solidFill>
                  <a:srgbClr val="255375"/>
                </a:solidFill>
                <a:latin typeface="Arial MT"/>
                <a:cs typeface="Arial MT"/>
              </a:rPr>
              <a:t>outcome</a:t>
            </a:r>
            <a:r>
              <a:rPr sz="1150" spc="-42">
                <a:solidFill>
                  <a:srgbClr val="255375"/>
                </a:solidFill>
                <a:latin typeface="Arial MT"/>
                <a:cs typeface="Arial MT"/>
              </a:rPr>
              <a:t> </a:t>
            </a:r>
            <a:r>
              <a:rPr sz="1150" spc="-73">
                <a:solidFill>
                  <a:srgbClr val="255375"/>
                </a:solidFill>
                <a:latin typeface="Arial MT"/>
                <a:cs typeface="Arial MT"/>
              </a:rPr>
              <a:t>areas</a:t>
            </a:r>
            <a:r>
              <a:rPr sz="1150" spc="-36">
                <a:solidFill>
                  <a:srgbClr val="255375"/>
                </a:solidFill>
                <a:latin typeface="Arial MT"/>
                <a:cs typeface="Arial MT"/>
              </a:rPr>
              <a:t> </a:t>
            </a:r>
            <a:r>
              <a:rPr sz="1150" spc="-67">
                <a:solidFill>
                  <a:srgbClr val="255375"/>
                </a:solidFill>
                <a:latin typeface="Arial MT"/>
                <a:cs typeface="Arial MT"/>
              </a:rPr>
              <a:t>-</a:t>
            </a:r>
            <a:r>
              <a:rPr sz="1150" spc="-42">
                <a:solidFill>
                  <a:srgbClr val="255375"/>
                </a:solidFill>
                <a:latin typeface="Arial MT"/>
                <a:cs typeface="Arial MT"/>
              </a:rPr>
              <a:t> individual</a:t>
            </a:r>
            <a:r>
              <a:rPr sz="1150" spc="-36">
                <a:solidFill>
                  <a:srgbClr val="255375"/>
                </a:solidFill>
                <a:latin typeface="Arial MT"/>
                <a:cs typeface="Arial MT"/>
              </a:rPr>
              <a:t> </a:t>
            </a:r>
            <a:r>
              <a:rPr sz="1150" spc="-54">
                <a:solidFill>
                  <a:srgbClr val="255375"/>
                </a:solidFill>
                <a:latin typeface="Arial MT"/>
                <a:cs typeface="Arial MT"/>
              </a:rPr>
              <a:t>wellbeing</a:t>
            </a:r>
            <a:r>
              <a:rPr sz="1150" spc="-42">
                <a:solidFill>
                  <a:srgbClr val="255375"/>
                </a:solidFill>
                <a:latin typeface="Arial MT"/>
                <a:cs typeface="Arial MT"/>
              </a:rPr>
              <a:t> </a:t>
            </a:r>
            <a:r>
              <a:rPr sz="1150" spc="-61">
                <a:solidFill>
                  <a:srgbClr val="255375"/>
                </a:solidFill>
                <a:latin typeface="Arial MT"/>
                <a:cs typeface="Arial MT"/>
              </a:rPr>
              <a:t>and</a:t>
            </a:r>
            <a:r>
              <a:rPr sz="1150" spc="-36">
                <a:solidFill>
                  <a:srgbClr val="255375"/>
                </a:solidFill>
                <a:latin typeface="Arial MT"/>
                <a:cs typeface="Arial MT"/>
              </a:rPr>
              <a:t> </a:t>
            </a:r>
            <a:r>
              <a:rPr sz="1150" spc="-67">
                <a:solidFill>
                  <a:srgbClr val="255375"/>
                </a:solidFill>
                <a:latin typeface="Arial MT"/>
                <a:cs typeface="Arial MT"/>
              </a:rPr>
              <a:t>physical</a:t>
            </a:r>
            <a:r>
              <a:rPr sz="1150" spc="-42">
                <a:solidFill>
                  <a:srgbClr val="255375"/>
                </a:solidFill>
                <a:latin typeface="Arial MT"/>
                <a:cs typeface="Arial MT"/>
              </a:rPr>
              <a:t> </a:t>
            </a:r>
            <a:r>
              <a:rPr sz="1150" spc="-61">
                <a:solidFill>
                  <a:srgbClr val="255375"/>
                </a:solidFill>
                <a:latin typeface="Arial MT"/>
                <a:cs typeface="Arial MT"/>
              </a:rPr>
              <a:t>and</a:t>
            </a:r>
            <a:r>
              <a:rPr sz="1150" spc="-36">
                <a:solidFill>
                  <a:srgbClr val="255375"/>
                </a:solidFill>
                <a:latin typeface="Arial MT"/>
                <a:cs typeface="Arial MT"/>
              </a:rPr>
              <a:t> </a:t>
            </a:r>
            <a:r>
              <a:rPr sz="1150" spc="-42">
                <a:solidFill>
                  <a:srgbClr val="255375"/>
                </a:solidFill>
                <a:latin typeface="Arial MT"/>
                <a:cs typeface="Arial MT"/>
              </a:rPr>
              <a:t>mental health</a:t>
            </a:r>
            <a:r>
              <a:rPr sz="1150" spc="-36">
                <a:solidFill>
                  <a:srgbClr val="255375"/>
                </a:solidFill>
                <a:latin typeface="Arial MT"/>
                <a:cs typeface="Arial MT"/>
              </a:rPr>
              <a:t> </a:t>
            </a:r>
            <a:r>
              <a:rPr sz="1150" spc="-54">
                <a:solidFill>
                  <a:srgbClr val="255375"/>
                </a:solidFill>
                <a:latin typeface="Arial MT"/>
                <a:cs typeface="Arial MT"/>
              </a:rPr>
              <a:t>are</a:t>
            </a:r>
            <a:r>
              <a:rPr sz="1150" spc="-36">
                <a:solidFill>
                  <a:srgbClr val="255375"/>
                </a:solidFill>
                <a:latin typeface="Arial MT"/>
                <a:cs typeface="Arial MT"/>
              </a:rPr>
              <a:t> </a:t>
            </a:r>
            <a:r>
              <a:rPr sz="1150" spc="-61">
                <a:solidFill>
                  <a:srgbClr val="255375"/>
                </a:solidFill>
                <a:latin typeface="Arial MT"/>
                <a:cs typeface="Arial MT"/>
              </a:rPr>
              <a:t>displayed</a:t>
            </a:r>
            <a:r>
              <a:rPr sz="1150" spc="-42">
                <a:solidFill>
                  <a:srgbClr val="255375"/>
                </a:solidFill>
                <a:latin typeface="Arial MT"/>
                <a:cs typeface="Arial MT"/>
              </a:rPr>
              <a:t> </a:t>
            </a:r>
            <a:r>
              <a:rPr sz="1150" spc="-73">
                <a:solidFill>
                  <a:srgbClr val="255375"/>
                </a:solidFill>
                <a:latin typeface="Arial MT"/>
                <a:cs typeface="Arial MT"/>
              </a:rPr>
              <a:t>above.</a:t>
            </a:r>
            <a:r>
              <a:rPr sz="1150" spc="-36">
                <a:solidFill>
                  <a:srgbClr val="255375"/>
                </a:solidFill>
                <a:latin typeface="Arial MT"/>
                <a:cs typeface="Arial MT"/>
              </a:rPr>
              <a:t> The</a:t>
            </a:r>
            <a:r>
              <a:rPr sz="1150" spc="291">
                <a:solidFill>
                  <a:srgbClr val="255375"/>
                </a:solidFill>
                <a:latin typeface="Arial MT"/>
                <a:cs typeface="Arial MT"/>
              </a:rPr>
              <a:t> </a:t>
            </a:r>
            <a:r>
              <a:rPr sz="1150" spc="-12">
                <a:solidFill>
                  <a:srgbClr val="255375"/>
                </a:solidFill>
                <a:latin typeface="Arial MT"/>
                <a:cs typeface="Arial MT"/>
              </a:rPr>
              <a:t>gures </a:t>
            </a:r>
            <a:r>
              <a:rPr sz="1150" spc="-54">
                <a:solidFill>
                  <a:srgbClr val="255375"/>
                </a:solidFill>
                <a:latin typeface="Arial MT"/>
                <a:cs typeface="Arial MT"/>
              </a:rPr>
              <a:t>are</a:t>
            </a:r>
            <a:r>
              <a:rPr sz="1150" spc="-36">
                <a:solidFill>
                  <a:srgbClr val="255375"/>
                </a:solidFill>
                <a:latin typeface="Arial MT"/>
                <a:cs typeface="Arial MT"/>
              </a:rPr>
              <a:t> </a:t>
            </a:r>
            <a:r>
              <a:rPr sz="1150" spc="-12">
                <a:solidFill>
                  <a:srgbClr val="255375"/>
                </a:solidFill>
                <a:latin typeface="Arial MT"/>
                <a:cs typeface="Arial MT"/>
              </a:rPr>
              <a:t>further</a:t>
            </a:r>
            <a:r>
              <a:rPr sz="1150" spc="-36">
                <a:solidFill>
                  <a:srgbClr val="255375"/>
                </a:solidFill>
                <a:latin typeface="Arial MT"/>
                <a:cs typeface="Arial MT"/>
              </a:rPr>
              <a:t> </a:t>
            </a:r>
            <a:r>
              <a:rPr sz="1150" spc="-48">
                <a:solidFill>
                  <a:srgbClr val="255375"/>
                </a:solidFill>
                <a:latin typeface="Arial MT"/>
                <a:cs typeface="Arial MT"/>
              </a:rPr>
              <a:t>broken</a:t>
            </a:r>
            <a:r>
              <a:rPr sz="1150" spc="-36">
                <a:solidFill>
                  <a:srgbClr val="255375"/>
                </a:solidFill>
                <a:latin typeface="Arial MT"/>
                <a:cs typeface="Arial MT"/>
              </a:rPr>
              <a:t> </a:t>
            </a:r>
            <a:r>
              <a:rPr sz="1150" spc="-48">
                <a:solidFill>
                  <a:srgbClr val="255375"/>
                </a:solidFill>
                <a:latin typeface="Arial MT"/>
                <a:cs typeface="Arial MT"/>
              </a:rPr>
              <a:t>down</a:t>
            </a:r>
            <a:r>
              <a:rPr sz="1150" spc="-36">
                <a:solidFill>
                  <a:srgbClr val="255375"/>
                </a:solidFill>
                <a:latin typeface="Arial MT"/>
                <a:cs typeface="Arial MT"/>
              </a:rPr>
              <a:t> </a:t>
            </a:r>
            <a:r>
              <a:rPr sz="1150" spc="-24">
                <a:solidFill>
                  <a:srgbClr val="255375"/>
                </a:solidFill>
                <a:latin typeface="Arial MT"/>
                <a:cs typeface="Arial MT"/>
              </a:rPr>
              <a:t>into</a:t>
            </a:r>
            <a:r>
              <a:rPr sz="1150" spc="-36">
                <a:solidFill>
                  <a:srgbClr val="255375"/>
                </a:solidFill>
                <a:latin typeface="Arial MT"/>
                <a:cs typeface="Arial MT"/>
              </a:rPr>
              <a:t> </a:t>
            </a:r>
            <a:r>
              <a:rPr sz="1150" spc="-97">
                <a:solidFill>
                  <a:srgbClr val="255375"/>
                </a:solidFill>
                <a:latin typeface="Arial MT"/>
                <a:cs typeface="Arial MT"/>
              </a:rPr>
              <a:t>age</a:t>
            </a:r>
            <a:r>
              <a:rPr sz="1150" spc="-36">
                <a:solidFill>
                  <a:srgbClr val="255375"/>
                </a:solidFill>
                <a:latin typeface="Arial MT"/>
                <a:cs typeface="Arial MT"/>
              </a:rPr>
              <a:t> </a:t>
            </a:r>
            <a:r>
              <a:rPr sz="1150" spc="-54">
                <a:solidFill>
                  <a:srgbClr val="255375"/>
                </a:solidFill>
                <a:latin typeface="Arial MT"/>
                <a:cs typeface="Arial MT"/>
              </a:rPr>
              <a:t>groups</a:t>
            </a:r>
            <a:r>
              <a:rPr sz="1150" spc="-36">
                <a:solidFill>
                  <a:srgbClr val="255375"/>
                </a:solidFill>
                <a:latin typeface="Arial MT"/>
                <a:cs typeface="Arial MT"/>
              </a:rPr>
              <a:t> </a:t>
            </a:r>
            <a:r>
              <a:rPr sz="1150">
                <a:solidFill>
                  <a:srgbClr val="255375"/>
                </a:solidFill>
                <a:latin typeface="Arial MT"/>
                <a:cs typeface="Arial MT"/>
              </a:rPr>
              <a:t>for</a:t>
            </a:r>
            <a:r>
              <a:rPr sz="1150" spc="-30">
                <a:solidFill>
                  <a:srgbClr val="255375"/>
                </a:solidFill>
                <a:latin typeface="Arial MT"/>
                <a:cs typeface="Arial MT"/>
              </a:rPr>
              <a:t> </a:t>
            </a:r>
            <a:r>
              <a:rPr sz="1150" spc="-85">
                <a:solidFill>
                  <a:srgbClr val="255375"/>
                </a:solidFill>
                <a:latin typeface="Arial MT"/>
                <a:cs typeface="Arial MT"/>
              </a:rPr>
              <a:t>each</a:t>
            </a:r>
            <a:r>
              <a:rPr sz="1150" spc="-36">
                <a:solidFill>
                  <a:srgbClr val="255375"/>
                </a:solidFill>
                <a:latin typeface="Arial MT"/>
                <a:cs typeface="Arial MT"/>
              </a:rPr>
              <a:t> </a:t>
            </a:r>
            <a:r>
              <a:rPr sz="1150" spc="-48">
                <a:solidFill>
                  <a:srgbClr val="255375"/>
                </a:solidFill>
                <a:latin typeface="Arial MT"/>
                <a:cs typeface="Arial MT"/>
              </a:rPr>
              <a:t>outcome</a:t>
            </a:r>
            <a:r>
              <a:rPr sz="1150" spc="-36">
                <a:solidFill>
                  <a:srgbClr val="255375"/>
                </a:solidFill>
                <a:latin typeface="Arial MT"/>
                <a:cs typeface="Arial MT"/>
              </a:rPr>
              <a:t> </a:t>
            </a:r>
            <a:r>
              <a:rPr sz="1150" spc="-12">
                <a:solidFill>
                  <a:srgbClr val="255375"/>
                </a:solidFill>
                <a:latin typeface="Arial MT"/>
                <a:cs typeface="Arial MT"/>
              </a:rPr>
              <a:t>area.</a:t>
            </a:r>
            <a:endParaRPr sz="1150">
              <a:latin typeface="Arial MT"/>
              <a:cs typeface="Arial MT"/>
            </a:endParaRPr>
          </a:p>
        </p:txBody>
      </p:sp>
    </p:spTree>
    <p:extLst>
      <p:ext uri="{BB962C8B-B14F-4D97-AF65-F5344CB8AC3E}">
        <p14:creationId xmlns:p14="http://schemas.microsoft.com/office/powerpoint/2010/main" val="32283294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a:spLocks noGrp="1"/>
          </p:cNvSpPr>
          <p:nvPr>
            <p:ph type="title"/>
          </p:nvPr>
        </p:nvSpPr>
        <p:spPr>
          <a:xfrm>
            <a:off x="1736141" y="853377"/>
            <a:ext cx="9047431" cy="523272"/>
          </a:xfrm>
          <a:prstGeom prst="rect">
            <a:avLst/>
          </a:prstGeom>
        </p:spPr>
        <p:txBody>
          <a:bodyPr vert="horz" wrap="square" lIns="0" tIns="19990" rIns="0" bIns="0" rtlCol="0">
            <a:spAutoFit/>
          </a:bodyPr>
          <a:lstStyle/>
          <a:p>
            <a:pPr marL="702736">
              <a:lnSpc>
                <a:spcPct val="100000"/>
              </a:lnSpc>
              <a:spcBef>
                <a:spcPts val="157"/>
              </a:spcBef>
            </a:pPr>
            <a:r>
              <a:t>LEAGUE</a:t>
            </a:r>
            <a:r>
              <a:rPr spc="-91"/>
              <a:t> </a:t>
            </a:r>
            <a:r>
              <a:rPr spc="-24"/>
              <a:t>TABLE</a:t>
            </a:r>
          </a:p>
        </p:txBody>
      </p:sp>
      <p:sp>
        <p:nvSpPr>
          <p:cNvPr id="4" name="object 4"/>
          <p:cNvSpPr txBox="1"/>
          <p:nvPr/>
        </p:nvSpPr>
        <p:spPr>
          <a:xfrm>
            <a:off x="1725835" y="1543165"/>
            <a:ext cx="8632469" cy="217842"/>
          </a:xfrm>
          <a:prstGeom prst="rect">
            <a:avLst/>
          </a:prstGeom>
        </p:spPr>
        <p:txBody>
          <a:bodyPr vert="horz" wrap="square" lIns="0" tIns="14608" rIns="0" bIns="0" rtlCol="0">
            <a:spAutoFit/>
          </a:bodyPr>
          <a:lstStyle/>
          <a:p>
            <a:pPr marL="15377">
              <a:lnSpc>
                <a:spcPct val="100000"/>
              </a:lnSpc>
              <a:spcBef>
                <a:spcPts val="115"/>
              </a:spcBef>
            </a:pPr>
            <a:r>
              <a:rPr sz="1211" spc="-138">
                <a:latin typeface="Lucida Sans Unicode"/>
                <a:cs typeface="Lucida Sans Unicode"/>
              </a:rPr>
              <a:t>The</a:t>
            </a:r>
            <a:r>
              <a:rPr sz="1211" spc="-85">
                <a:latin typeface="Lucida Sans Unicode"/>
                <a:cs typeface="Lucida Sans Unicode"/>
              </a:rPr>
              <a:t> </a:t>
            </a:r>
            <a:r>
              <a:rPr sz="1211" spc="-109">
                <a:latin typeface="Lucida Sans Unicode"/>
                <a:cs typeface="Lucida Sans Unicode"/>
              </a:rPr>
              <a:t>data</a:t>
            </a:r>
            <a:r>
              <a:rPr sz="1211" spc="-79">
                <a:latin typeface="Lucida Sans Unicode"/>
                <a:cs typeface="Lucida Sans Unicode"/>
              </a:rPr>
              <a:t> </a:t>
            </a:r>
            <a:r>
              <a:rPr sz="1211" spc="-109">
                <a:latin typeface="Lucida Sans Unicode"/>
                <a:cs typeface="Lucida Sans Unicode"/>
              </a:rPr>
              <a:t>tables</a:t>
            </a:r>
            <a:r>
              <a:rPr sz="1211" spc="-79">
                <a:latin typeface="Lucida Sans Unicode"/>
                <a:cs typeface="Lucida Sans Unicode"/>
              </a:rPr>
              <a:t> </a:t>
            </a:r>
            <a:r>
              <a:rPr sz="1211" spc="-109">
                <a:latin typeface="Lucida Sans Unicode"/>
                <a:cs typeface="Lucida Sans Unicode"/>
              </a:rPr>
              <a:t>in</a:t>
            </a:r>
            <a:r>
              <a:rPr sz="1211" spc="-79">
                <a:latin typeface="Lucida Sans Unicode"/>
                <a:cs typeface="Lucida Sans Unicode"/>
              </a:rPr>
              <a:t> </a:t>
            </a:r>
            <a:r>
              <a:rPr sz="1211" spc="-115">
                <a:latin typeface="Lucida Sans Unicode"/>
                <a:cs typeface="Lucida Sans Unicode"/>
              </a:rPr>
              <a:t>this</a:t>
            </a:r>
            <a:r>
              <a:rPr sz="1211" spc="-79">
                <a:latin typeface="Lucida Sans Unicode"/>
                <a:cs typeface="Lucida Sans Unicode"/>
              </a:rPr>
              <a:t> </a:t>
            </a:r>
            <a:r>
              <a:rPr sz="1211" spc="-115">
                <a:latin typeface="Lucida Sans Unicode"/>
                <a:cs typeface="Lucida Sans Unicode"/>
              </a:rPr>
              <a:t>section</a:t>
            </a:r>
            <a:r>
              <a:rPr sz="1211" spc="-79">
                <a:latin typeface="Lucida Sans Unicode"/>
                <a:cs typeface="Lucida Sans Unicode"/>
              </a:rPr>
              <a:t> </a:t>
            </a:r>
            <a:r>
              <a:rPr sz="1211" spc="-121">
                <a:latin typeface="Lucida Sans Unicode"/>
                <a:cs typeface="Lucida Sans Unicode"/>
              </a:rPr>
              <a:t>display</a:t>
            </a:r>
            <a:r>
              <a:rPr sz="1211" spc="-79">
                <a:latin typeface="Lucida Sans Unicode"/>
                <a:cs typeface="Lucida Sans Unicode"/>
              </a:rPr>
              <a:t> </a:t>
            </a:r>
            <a:r>
              <a:rPr sz="1211" spc="-103">
                <a:latin typeface="Lucida Sans Unicode"/>
                <a:cs typeface="Lucida Sans Unicode"/>
              </a:rPr>
              <a:t>the</a:t>
            </a:r>
            <a:r>
              <a:rPr sz="1211" spc="-79">
                <a:latin typeface="Lucida Sans Unicode"/>
                <a:cs typeface="Lucida Sans Unicode"/>
              </a:rPr>
              <a:t> </a:t>
            </a:r>
            <a:r>
              <a:rPr sz="1211" spc="-127">
                <a:latin typeface="Lucida Sans Unicode"/>
                <a:cs typeface="Lucida Sans Unicode"/>
              </a:rPr>
              <a:t>main</a:t>
            </a:r>
            <a:r>
              <a:rPr sz="1211" spc="-79">
                <a:latin typeface="Lucida Sans Unicode"/>
                <a:cs typeface="Lucida Sans Unicode"/>
              </a:rPr>
              <a:t> </a:t>
            </a:r>
            <a:r>
              <a:rPr sz="1211" spc="-115">
                <a:latin typeface="Lucida Sans Unicode"/>
                <a:cs typeface="Lucida Sans Unicode"/>
              </a:rPr>
              <a:t>social</a:t>
            </a:r>
            <a:r>
              <a:rPr sz="1211" spc="-79">
                <a:latin typeface="Lucida Sans Unicode"/>
                <a:cs typeface="Lucida Sans Unicode"/>
              </a:rPr>
              <a:t> </a:t>
            </a:r>
            <a:r>
              <a:rPr sz="1211" spc="-109">
                <a:latin typeface="Lucida Sans Unicode"/>
                <a:cs typeface="Lucida Sans Unicode"/>
              </a:rPr>
              <a:t>value</a:t>
            </a:r>
            <a:r>
              <a:rPr sz="1211" spc="-79">
                <a:latin typeface="Lucida Sans Unicode"/>
                <a:cs typeface="Lucida Sans Unicode"/>
              </a:rPr>
              <a:t> </a:t>
            </a:r>
            <a:r>
              <a:rPr sz="1211" spc="-97">
                <a:latin typeface="Lucida Sans Unicode"/>
                <a:cs typeface="Lucida Sans Unicode"/>
              </a:rPr>
              <a:t>KPIs</a:t>
            </a:r>
            <a:r>
              <a:rPr sz="1211" spc="-79">
                <a:latin typeface="Lucida Sans Unicode"/>
                <a:cs typeface="Lucida Sans Unicode"/>
              </a:rPr>
              <a:t> </a:t>
            </a:r>
            <a:r>
              <a:rPr sz="1211" spc="-103">
                <a:latin typeface="Lucida Sans Unicode"/>
                <a:cs typeface="Lucida Sans Unicode"/>
              </a:rPr>
              <a:t>for</a:t>
            </a:r>
            <a:r>
              <a:rPr sz="1211" spc="-79">
                <a:latin typeface="Lucida Sans Unicode"/>
                <a:cs typeface="Lucida Sans Unicode"/>
              </a:rPr>
              <a:t> </a:t>
            </a:r>
            <a:r>
              <a:rPr sz="1211" spc="-103">
                <a:latin typeface="Lucida Sans Unicode"/>
                <a:cs typeface="Lucida Sans Unicode"/>
              </a:rPr>
              <a:t>the</a:t>
            </a:r>
            <a:r>
              <a:rPr sz="1211" spc="-79">
                <a:latin typeface="Lucida Sans Unicode"/>
                <a:cs typeface="Lucida Sans Unicode"/>
              </a:rPr>
              <a:t> </a:t>
            </a:r>
            <a:r>
              <a:rPr sz="1211" spc="-121">
                <a:latin typeface="Lucida Sans Unicode"/>
                <a:cs typeface="Lucida Sans Unicode"/>
              </a:rPr>
              <a:t>top</a:t>
            </a:r>
            <a:r>
              <a:rPr sz="1211" spc="-79">
                <a:latin typeface="Lucida Sans Unicode"/>
                <a:cs typeface="Lucida Sans Unicode"/>
              </a:rPr>
              <a:t> </a:t>
            </a:r>
            <a:r>
              <a:rPr sz="1211" spc="-109">
                <a:latin typeface="Lucida Sans Unicode"/>
                <a:cs typeface="Lucida Sans Unicode"/>
              </a:rPr>
              <a:t>ve</a:t>
            </a:r>
            <a:r>
              <a:rPr sz="1211" spc="-79">
                <a:latin typeface="Lucida Sans Unicode"/>
                <a:cs typeface="Lucida Sans Unicode"/>
              </a:rPr>
              <a:t> </a:t>
            </a:r>
            <a:r>
              <a:rPr sz="1211" spc="-121">
                <a:latin typeface="Lucida Sans Unicode"/>
                <a:cs typeface="Lucida Sans Unicode"/>
              </a:rPr>
              <a:t>regions,</a:t>
            </a:r>
            <a:r>
              <a:rPr sz="1211" spc="-79">
                <a:latin typeface="Lucida Sans Unicode"/>
                <a:cs typeface="Lucida Sans Unicode"/>
              </a:rPr>
              <a:t> </a:t>
            </a:r>
            <a:r>
              <a:rPr sz="1211" spc="-109">
                <a:latin typeface="Lucida Sans Unicode"/>
                <a:cs typeface="Lucida Sans Unicode"/>
              </a:rPr>
              <a:t>contract</a:t>
            </a:r>
            <a:r>
              <a:rPr sz="1211" spc="-79">
                <a:latin typeface="Lucida Sans Unicode"/>
                <a:cs typeface="Lucida Sans Unicode"/>
              </a:rPr>
              <a:t> </a:t>
            </a:r>
            <a:r>
              <a:rPr sz="1211" spc="-109">
                <a:latin typeface="Lucida Sans Unicode"/>
                <a:cs typeface="Lucida Sans Unicode"/>
              </a:rPr>
              <a:t>and</a:t>
            </a:r>
            <a:r>
              <a:rPr sz="1211" spc="-79">
                <a:latin typeface="Lucida Sans Unicode"/>
                <a:cs typeface="Lucida Sans Unicode"/>
              </a:rPr>
              <a:t> </a:t>
            </a:r>
            <a:r>
              <a:rPr sz="1211" spc="-115">
                <a:latin typeface="Lucida Sans Unicode"/>
                <a:cs typeface="Lucida Sans Unicode"/>
              </a:rPr>
              <a:t>sites</a:t>
            </a:r>
            <a:r>
              <a:rPr sz="1211" spc="-79">
                <a:latin typeface="Lucida Sans Unicode"/>
                <a:cs typeface="Lucida Sans Unicode"/>
              </a:rPr>
              <a:t> </a:t>
            </a:r>
            <a:r>
              <a:rPr sz="1211" spc="-115">
                <a:latin typeface="Lucida Sans Unicode"/>
                <a:cs typeface="Lucida Sans Unicode"/>
              </a:rPr>
              <a:t>of</a:t>
            </a:r>
            <a:r>
              <a:rPr sz="1211" spc="-79">
                <a:latin typeface="Lucida Sans Unicode"/>
                <a:cs typeface="Lucida Sans Unicode"/>
              </a:rPr>
              <a:t> </a:t>
            </a:r>
            <a:r>
              <a:rPr sz="1211" spc="-103">
                <a:latin typeface="Lucida Sans Unicode"/>
                <a:cs typeface="Lucida Sans Unicode"/>
              </a:rPr>
              <a:t>the</a:t>
            </a:r>
            <a:r>
              <a:rPr sz="1211" spc="-79">
                <a:latin typeface="Lucida Sans Unicode"/>
                <a:cs typeface="Lucida Sans Unicode"/>
              </a:rPr>
              <a:t> </a:t>
            </a:r>
            <a:r>
              <a:rPr sz="1211" spc="-103">
                <a:latin typeface="Lucida Sans Unicode"/>
                <a:cs typeface="Lucida Sans Unicode"/>
              </a:rPr>
              <a:t>operator</a:t>
            </a:r>
            <a:r>
              <a:rPr sz="1211" spc="-85">
                <a:latin typeface="Lucida Sans Unicode"/>
                <a:cs typeface="Lucida Sans Unicode"/>
              </a:rPr>
              <a:t> </a:t>
            </a:r>
            <a:r>
              <a:rPr sz="1211" spc="-121">
                <a:latin typeface="Lucida Sans Unicode"/>
                <a:cs typeface="Lucida Sans Unicode"/>
              </a:rPr>
              <a:t>based</a:t>
            </a:r>
            <a:r>
              <a:rPr sz="1211" spc="-79">
                <a:latin typeface="Lucida Sans Unicode"/>
                <a:cs typeface="Lucida Sans Unicode"/>
              </a:rPr>
              <a:t> </a:t>
            </a:r>
            <a:r>
              <a:rPr sz="1211" spc="-121">
                <a:latin typeface="Lucida Sans Unicode"/>
                <a:cs typeface="Lucida Sans Unicode"/>
              </a:rPr>
              <a:t>on</a:t>
            </a:r>
            <a:r>
              <a:rPr sz="1211" spc="-79">
                <a:latin typeface="Lucida Sans Unicode"/>
                <a:cs typeface="Lucida Sans Unicode"/>
              </a:rPr>
              <a:t> </a:t>
            </a:r>
            <a:r>
              <a:rPr sz="1211" spc="-12">
                <a:latin typeface="Lucida Sans Unicode"/>
                <a:cs typeface="Lucida Sans Unicode"/>
              </a:rPr>
              <a:t>selected</a:t>
            </a:r>
            <a:r>
              <a:rPr lang="en-GB" sz="1211">
                <a:latin typeface="Lucida Sans Unicode"/>
                <a:cs typeface="Lucida Sans Unicode"/>
              </a:rPr>
              <a:t> fi</a:t>
            </a:r>
            <a:r>
              <a:rPr sz="1211" spc="-48" err="1">
                <a:latin typeface="Lucida Sans Unicode"/>
                <a:cs typeface="Lucida Sans Unicode"/>
              </a:rPr>
              <a:t>lters</a:t>
            </a:r>
            <a:r>
              <a:rPr sz="1211" spc="-79">
                <a:latin typeface="Lucida Sans Unicode"/>
                <a:cs typeface="Lucida Sans Unicode"/>
              </a:rPr>
              <a:t> </a:t>
            </a:r>
            <a:r>
              <a:rPr sz="1211" spc="-109">
                <a:latin typeface="Lucida Sans Unicode"/>
                <a:cs typeface="Lucida Sans Unicode"/>
              </a:rPr>
              <a:t>with</a:t>
            </a:r>
            <a:r>
              <a:rPr sz="1211" spc="-79">
                <a:latin typeface="Lucida Sans Unicode"/>
                <a:cs typeface="Lucida Sans Unicode"/>
              </a:rPr>
              <a:t> </a:t>
            </a:r>
            <a:r>
              <a:rPr sz="1211" spc="-127">
                <a:latin typeface="Lucida Sans Unicode"/>
                <a:cs typeface="Lucida Sans Unicode"/>
              </a:rPr>
              <a:t>comparisons</a:t>
            </a:r>
            <a:r>
              <a:rPr sz="1211" spc="-73">
                <a:latin typeface="Lucida Sans Unicode"/>
                <a:cs typeface="Lucida Sans Unicode"/>
              </a:rPr>
              <a:t> </a:t>
            </a:r>
            <a:r>
              <a:rPr sz="1211" spc="-121">
                <a:latin typeface="Lucida Sans Unicode"/>
                <a:cs typeface="Lucida Sans Unicode"/>
              </a:rPr>
              <a:t>against</a:t>
            </a:r>
            <a:r>
              <a:rPr sz="1211" spc="-79">
                <a:latin typeface="Lucida Sans Unicode"/>
                <a:cs typeface="Lucida Sans Unicode"/>
              </a:rPr>
              <a:t> </a:t>
            </a:r>
            <a:r>
              <a:rPr sz="1211" spc="-103">
                <a:latin typeface="Lucida Sans Unicode"/>
                <a:cs typeface="Lucida Sans Unicode"/>
              </a:rPr>
              <a:t>the</a:t>
            </a:r>
            <a:r>
              <a:rPr sz="1211" spc="-79">
                <a:latin typeface="Lucida Sans Unicode"/>
                <a:cs typeface="Lucida Sans Unicode"/>
              </a:rPr>
              <a:t> </a:t>
            </a:r>
            <a:r>
              <a:rPr sz="1211" spc="-127">
                <a:latin typeface="Lucida Sans Unicode"/>
                <a:cs typeface="Lucida Sans Unicode"/>
              </a:rPr>
              <a:t>same</a:t>
            </a:r>
            <a:r>
              <a:rPr sz="1211" spc="-79">
                <a:latin typeface="Lucida Sans Unicode"/>
                <a:cs typeface="Lucida Sans Unicode"/>
              </a:rPr>
              <a:t> </a:t>
            </a:r>
            <a:r>
              <a:rPr sz="1211" spc="-115">
                <a:latin typeface="Lucida Sans Unicode"/>
                <a:cs typeface="Lucida Sans Unicode"/>
              </a:rPr>
              <a:t>period</a:t>
            </a:r>
            <a:r>
              <a:rPr sz="1211" spc="-73">
                <a:latin typeface="Lucida Sans Unicode"/>
                <a:cs typeface="Lucida Sans Unicode"/>
              </a:rPr>
              <a:t> </a:t>
            </a:r>
            <a:r>
              <a:rPr sz="1211" spc="-109">
                <a:latin typeface="Lucida Sans Unicode"/>
                <a:cs typeface="Lucida Sans Unicode"/>
              </a:rPr>
              <a:t>in</a:t>
            </a:r>
            <a:r>
              <a:rPr sz="1211" spc="-79">
                <a:latin typeface="Lucida Sans Unicode"/>
                <a:cs typeface="Lucida Sans Unicode"/>
              </a:rPr>
              <a:t> </a:t>
            </a:r>
            <a:r>
              <a:rPr sz="1211" spc="-103">
                <a:latin typeface="Lucida Sans Unicode"/>
                <a:cs typeface="Lucida Sans Unicode"/>
              </a:rPr>
              <a:t>the</a:t>
            </a:r>
            <a:r>
              <a:rPr sz="1211" spc="-79">
                <a:latin typeface="Lucida Sans Unicode"/>
                <a:cs typeface="Lucida Sans Unicode"/>
              </a:rPr>
              <a:t> </a:t>
            </a:r>
            <a:r>
              <a:rPr sz="1211" spc="-115">
                <a:latin typeface="Lucida Sans Unicode"/>
                <a:cs typeface="Lucida Sans Unicode"/>
              </a:rPr>
              <a:t>previous</a:t>
            </a:r>
            <a:r>
              <a:rPr sz="1211" spc="-73">
                <a:latin typeface="Lucida Sans Unicode"/>
                <a:cs typeface="Lucida Sans Unicode"/>
              </a:rPr>
              <a:t> </a:t>
            </a:r>
            <a:r>
              <a:rPr sz="1211" spc="-109">
                <a:latin typeface="Lucida Sans Unicode"/>
                <a:cs typeface="Lucida Sans Unicode"/>
              </a:rPr>
              <a:t>year.</a:t>
            </a:r>
            <a:r>
              <a:rPr sz="1211" spc="-79">
                <a:latin typeface="Lucida Sans Unicode"/>
                <a:cs typeface="Lucida Sans Unicode"/>
              </a:rPr>
              <a:t> </a:t>
            </a:r>
            <a:r>
              <a:rPr sz="1211" spc="-138">
                <a:latin typeface="Lucida Sans Unicode"/>
                <a:cs typeface="Lucida Sans Unicode"/>
              </a:rPr>
              <a:t>The</a:t>
            </a:r>
            <a:r>
              <a:rPr sz="1211" spc="-79">
                <a:latin typeface="Lucida Sans Unicode"/>
                <a:cs typeface="Lucida Sans Unicode"/>
              </a:rPr>
              <a:t> </a:t>
            </a:r>
            <a:r>
              <a:rPr sz="1211" spc="-109">
                <a:latin typeface="Lucida Sans Unicode"/>
                <a:cs typeface="Lucida Sans Unicode"/>
              </a:rPr>
              <a:t>full</a:t>
            </a:r>
            <a:r>
              <a:rPr sz="1211" spc="-79">
                <a:latin typeface="Lucida Sans Unicode"/>
                <a:cs typeface="Lucida Sans Unicode"/>
              </a:rPr>
              <a:t> </a:t>
            </a:r>
            <a:r>
              <a:rPr sz="1211" spc="-109">
                <a:latin typeface="Lucida Sans Unicode"/>
                <a:cs typeface="Lucida Sans Unicode"/>
              </a:rPr>
              <a:t>tables</a:t>
            </a:r>
            <a:r>
              <a:rPr sz="1211" spc="-73">
                <a:latin typeface="Lucida Sans Unicode"/>
                <a:cs typeface="Lucida Sans Unicode"/>
              </a:rPr>
              <a:t> </a:t>
            </a:r>
            <a:r>
              <a:rPr sz="1211" spc="-97">
                <a:latin typeface="Lucida Sans Unicode"/>
                <a:cs typeface="Lucida Sans Unicode"/>
              </a:rPr>
              <a:t>are</a:t>
            </a:r>
            <a:r>
              <a:rPr sz="1211" spc="-79">
                <a:latin typeface="Lucida Sans Unicode"/>
                <a:cs typeface="Lucida Sans Unicode"/>
              </a:rPr>
              <a:t> </a:t>
            </a:r>
            <a:r>
              <a:rPr sz="1211" spc="-103">
                <a:latin typeface="Lucida Sans Unicode"/>
                <a:cs typeface="Lucida Sans Unicode"/>
              </a:rPr>
              <a:t>available</a:t>
            </a:r>
            <a:r>
              <a:rPr sz="1211" spc="-79">
                <a:latin typeface="Lucida Sans Unicode"/>
                <a:cs typeface="Lucida Sans Unicode"/>
              </a:rPr>
              <a:t> </a:t>
            </a:r>
            <a:r>
              <a:rPr sz="1211" spc="-109">
                <a:latin typeface="Lucida Sans Unicode"/>
                <a:cs typeface="Lucida Sans Unicode"/>
              </a:rPr>
              <a:t>in</a:t>
            </a:r>
            <a:r>
              <a:rPr sz="1211" spc="-79">
                <a:latin typeface="Lucida Sans Unicode"/>
                <a:cs typeface="Lucida Sans Unicode"/>
              </a:rPr>
              <a:t> </a:t>
            </a:r>
            <a:r>
              <a:rPr sz="1211" spc="-163">
                <a:latin typeface="Lucida Sans Unicode"/>
                <a:cs typeface="Lucida Sans Unicode"/>
              </a:rPr>
              <a:t>SVC4</a:t>
            </a:r>
            <a:r>
              <a:rPr sz="1211" spc="-73">
                <a:latin typeface="Lucida Sans Unicode"/>
                <a:cs typeface="Lucida Sans Unicode"/>
              </a:rPr>
              <a:t> </a:t>
            </a:r>
            <a:r>
              <a:rPr sz="1211" spc="-109">
                <a:latin typeface="Lucida Sans Unicode"/>
                <a:cs typeface="Lucida Sans Unicode"/>
              </a:rPr>
              <a:t>and</a:t>
            </a:r>
            <a:r>
              <a:rPr sz="1211" spc="-79">
                <a:latin typeface="Lucida Sans Unicode"/>
                <a:cs typeface="Lucida Sans Unicode"/>
              </a:rPr>
              <a:t> </a:t>
            </a:r>
            <a:r>
              <a:rPr sz="1211" spc="-109">
                <a:latin typeface="Lucida Sans Unicode"/>
                <a:cs typeface="Lucida Sans Unicode"/>
              </a:rPr>
              <a:t>can</a:t>
            </a:r>
            <a:r>
              <a:rPr sz="1211" spc="-79">
                <a:latin typeface="Lucida Sans Unicode"/>
                <a:cs typeface="Lucida Sans Unicode"/>
              </a:rPr>
              <a:t> </a:t>
            </a:r>
            <a:r>
              <a:rPr sz="1211" spc="-115">
                <a:latin typeface="Lucida Sans Unicode"/>
                <a:cs typeface="Lucida Sans Unicode"/>
              </a:rPr>
              <a:t>be</a:t>
            </a:r>
            <a:r>
              <a:rPr sz="1211" spc="-79">
                <a:latin typeface="Lucida Sans Unicode"/>
                <a:cs typeface="Lucida Sans Unicode"/>
              </a:rPr>
              <a:t> </a:t>
            </a:r>
            <a:r>
              <a:rPr sz="1211" spc="-121">
                <a:latin typeface="Lucida Sans Unicode"/>
                <a:cs typeface="Lucida Sans Unicode"/>
              </a:rPr>
              <a:t>exported</a:t>
            </a:r>
            <a:r>
              <a:rPr sz="1211" spc="-73">
                <a:latin typeface="Lucida Sans Unicode"/>
                <a:cs typeface="Lucida Sans Unicode"/>
              </a:rPr>
              <a:t> </a:t>
            </a:r>
            <a:r>
              <a:rPr sz="1211" spc="-109">
                <a:latin typeface="Lucida Sans Unicode"/>
                <a:cs typeface="Lucida Sans Unicode"/>
              </a:rPr>
              <a:t>in</a:t>
            </a:r>
            <a:r>
              <a:rPr sz="1211" spc="-79">
                <a:latin typeface="Lucida Sans Unicode"/>
                <a:cs typeface="Lucida Sans Unicode"/>
              </a:rPr>
              <a:t> </a:t>
            </a:r>
            <a:r>
              <a:rPr sz="1211" spc="-127">
                <a:latin typeface="Lucida Sans Unicode"/>
                <a:cs typeface="Lucida Sans Unicode"/>
              </a:rPr>
              <a:t>excel,</a:t>
            </a:r>
            <a:r>
              <a:rPr sz="1211" spc="-79">
                <a:latin typeface="Lucida Sans Unicode"/>
                <a:cs typeface="Lucida Sans Unicode"/>
              </a:rPr>
              <a:t> </a:t>
            </a:r>
            <a:r>
              <a:rPr sz="1211" spc="-30">
                <a:latin typeface="Lucida Sans Unicode"/>
                <a:cs typeface="Lucida Sans Unicode"/>
              </a:rPr>
              <a:t>csv </a:t>
            </a:r>
            <a:r>
              <a:rPr sz="1211" spc="-109">
                <a:latin typeface="Lucida Sans Unicode"/>
                <a:cs typeface="Lucida Sans Unicode"/>
              </a:rPr>
              <a:t>and</a:t>
            </a:r>
            <a:r>
              <a:rPr sz="1211" spc="-103">
                <a:latin typeface="Lucida Sans Unicode"/>
                <a:cs typeface="Lucida Sans Unicode"/>
              </a:rPr>
              <a:t> </a:t>
            </a:r>
            <a:r>
              <a:rPr sz="1211" spc="-127">
                <a:latin typeface="Lucida Sans Unicode"/>
                <a:cs typeface="Lucida Sans Unicode"/>
              </a:rPr>
              <a:t>pdf</a:t>
            </a:r>
            <a:r>
              <a:rPr sz="1211" spc="-103">
                <a:latin typeface="Lucida Sans Unicode"/>
                <a:cs typeface="Lucida Sans Unicode"/>
              </a:rPr>
              <a:t> </a:t>
            </a:r>
            <a:r>
              <a:rPr sz="1211" spc="-12">
                <a:latin typeface="Lucida Sans Unicode"/>
                <a:cs typeface="Lucida Sans Unicode"/>
              </a:rPr>
              <a:t>format.</a:t>
            </a:r>
            <a:endParaRPr sz="1211">
              <a:latin typeface="Lucida Sans Unicode"/>
              <a:cs typeface="Lucida Sans Unicode"/>
            </a:endParaRPr>
          </a:p>
        </p:txBody>
      </p:sp>
      <p:graphicFrame>
        <p:nvGraphicFramePr>
          <p:cNvPr id="5" name="object 5" descr="highest sv region £141646 unknown region. highest sv contract £141646 unknown contract. highest sv site £141646 mile end park lesiure centre. highest sv growth site 229% mile end park lesiure centre.">
            <a:extLs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360338007"/>
              </p:ext>
            </p:extLst>
          </p:nvPr>
        </p:nvGraphicFramePr>
        <p:xfrm>
          <a:off x="1966224" y="2433964"/>
          <a:ext cx="8461785" cy="665041"/>
        </p:xfrm>
        <a:graphic>
          <a:graphicData uri="http://schemas.openxmlformats.org/drawingml/2006/table">
            <a:tbl>
              <a:tblPr firstRow="1" bandRow="1">
                <a:tableStyleId>{2D5ABB26-0587-4C30-8999-92F81FD0307C}</a:tableStyleId>
              </a:tblPr>
              <a:tblGrid>
                <a:gridCol w="1853659">
                  <a:extLst>
                    <a:ext uri="{9D8B030D-6E8A-4147-A177-3AD203B41FA5}">
                      <a16:colId xmlns:a16="http://schemas.microsoft.com/office/drawing/2014/main" val="20000"/>
                    </a:ext>
                  </a:extLst>
                </a:gridCol>
                <a:gridCol w="2347249">
                  <a:extLst>
                    <a:ext uri="{9D8B030D-6E8A-4147-A177-3AD203B41FA5}">
                      <a16:colId xmlns:a16="http://schemas.microsoft.com/office/drawing/2014/main" val="20001"/>
                    </a:ext>
                  </a:extLst>
                </a:gridCol>
                <a:gridCol w="2102761">
                  <a:extLst>
                    <a:ext uri="{9D8B030D-6E8A-4147-A177-3AD203B41FA5}">
                      <a16:colId xmlns:a16="http://schemas.microsoft.com/office/drawing/2014/main" val="20002"/>
                    </a:ext>
                  </a:extLst>
                </a:gridCol>
                <a:gridCol w="2158116">
                  <a:extLst>
                    <a:ext uri="{9D8B030D-6E8A-4147-A177-3AD203B41FA5}">
                      <a16:colId xmlns:a16="http://schemas.microsoft.com/office/drawing/2014/main" val="20003"/>
                    </a:ext>
                  </a:extLst>
                </a:gridCol>
              </a:tblGrid>
              <a:tr h="200666">
                <a:tc>
                  <a:txBody>
                    <a:bodyPr/>
                    <a:lstStyle/>
                    <a:p>
                      <a:pPr marR="201295" algn="ctr">
                        <a:lnSpc>
                          <a:spcPts val="819"/>
                        </a:lnSpc>
                      </a:pPr>
                      <a:r>
                        <a:rPr sz="1100" spc="-35">
                          <a:solidFill>
                            <a:srgbClr val="FFFFFF"/>
                          </a:solidFill>
                          <a:latin typeface="Verdana"/>
                          <a:cs typeface="Verdana"/>
                        </a:rPr>
                        <a:t>HIGHEST</a:t>
                      </a:r>
                      <a:r>
                        <a:rPr sz="1100" spc="-40">
                          <a:solidFill>
                            <a:srgbClr val="FFFFFF"/>
                          </a:solidFill>
                          <a:latin typeface="Verdana"/>
                          <a:cs typeface="Verdana"/>
                        </a:rPr>
                        <a:t> </a:t>
                      </a:r>
                      <a:r>
                        <a:rPr sz="1100" spc="-20">
                          <a:solidFill>
                            <a:srgbClr val="FFFFFF"/>
                          </a:solidFill>
                          <a:latin typeface="Verdana"/>
                          <a:cs typeface="Verdana"/>
                        </a:rPr>
                        <a:t>SV</a:t>
                      </a:r>
                      <a:r>
                        <a:rPr sz="1100" spc="-40">
                          <a:solidFill>
                            <a:srgbClr val="FFFFFF"/>
                          </a:solidFill>
                          <a:latin typeface="Verdana"/>
                          <a:cs typeface="Verdana"/>
                        </a:rPr>
                        <a:t> </a:t>
                      </a:r>
                      <a:r>
                        <a:rPr sz="1100" spc="-10">
                          <a:solidFill>
                            <a:srgbClr val="FFFFFF"/>
                          </a:solidFill>
                          <a:latin typeface="Verdana"/>
                          <a:cs typeface="Verdana"/>
                        </a:rPr>
                        <a:t>(REGION)</a:t>
                      </a:r>
                      <a:endParaRPr sz="1100">
                        <a:latin typeface="Verdana"/>
                        <a:cs typeface="Verdana"/>
                      </a:endParaRPr>
                    </a:p>
                  </a:txBody>
                  <a:tcPr marL="0" marR="0" marT="0" marB="0"/>
                </a:tc>
                <a:tc>
                  <a:txBody>
                    <a:bodyPr/>
                    <a:lstStyle/>
                    <a:p>
                      <a:pPr marR="12065" algn="ctr">
                        <a:lnSpc>
                          <a:spcPts val="819"/>
                        </a:lnSpc>
                      </a:pPr>
                      <a:r>
                        <a:rPr sz="1100" spc="-35">
                          <a:solidFill>
                            <a:srgbClr val="FFFFFF"/>
                          </a:solidFill>
                          <a:latin typeface="Verdana"/>
                          <a:cs typeface="Verdana"/>
                        </a:rPr>
                        <a:t>HIGHEST</a:t>
                      </a:r>
                      <a:r>
                        <a:rPr sz="1100" spc="-40">
                          <a:solidFill>
                            <a:srgbClr val="FFFFFF"/>
                          </a:solidFill>
                          <a:latin typeface="Verdana"/>
                          <a:cs typeface="Verdana"/>
                        </a:rPr>
                        <a:t> </a:t>
                      </a:r>
                      <a:r>
                        <a:rPr sz="1100" spc="-20">
                          <a:solidFill>
                            <a:srgbClr val="FFFFFF"/>
                          </a:solidFill>
                          <a:latin typeface="Verdana"/>
                          <a:cs typeface="Verdana"/>
                        </a:rPr>
                        <a:t>SV</a:t>
                      </a:r>
                      <a:r>
                        <a:rPr sz="1100" spc="-40">
                          <a:solidFill>
                            <a:srgbClr val="FFFFFF"/>
                          </a:solidFill>
                          <a:latin typeface="Verdana"/>
                          <a:cs typeface="Verdana"/>
                        </a:rPr>
                        <a:t> </a:t>
                      </a:r>
                      <a:r>
                        <a:rPr sz="1100" spc="-10">
                          <a:solidFill>
                            <a:srgbClr val="FFFFFF"/>
                          </a:solidFill>
                          <a:latin typeface="Verdana"/>
                          <a:cs typeface="Verdana"/>
                        </a:rPr>
                        <a:t>(CONTRACT)</a:t>
                      </a:r>
                      <a:endParaRPr sz="1100">
                        <a:latin typeface="Verdana"/>
                        <a:cs typeface="Verdana"/>
                      </a:endParaRPr>
                    </a:p>
                  </a:txBody>
                  <a:tcPr marL="0" marR="0" marT="0" marB="0"/>
                </a:tc>
                <a:tc>
                  <a:txBody>
                    <a:bodyPr/>
                    <a:lstStyle/>
                    <a:p>
                      <a:pPr marL="325755">
                        <a:lnSpc>
                          <a:spcPts val="819"/>
                        </a:lnSpc>
                      </a:pPr>
                      <a:r>
                        <a:rPr sz="1100" spc="-35">
                          <a:solidFill>
                            <a:srgbClr val="FFFFFF"/>
                          </a:solidFill>
                          <a:latin typeface="Verdana"/>
                          <a:cs typeface="Verdana"/>
                        </a:rPr>
                        <a:t>HIGHEST</a:t>
                      </a:r>
                      <a:r>
                        <a:rPr sz="1100" spc="-40">
                          <a:solidFill>
                            <a:srgbClr val="FFFFFF"/>
                          </a:solidFill>
                          <a:latin typeface="Verdana"/>
                          <a:cs typeface="Verdana"/>
                        </a:rPr>
                        <a:t> </a:t>
                      </a:r>
                      <a:r>
                        <a:rPr sz="1100" spc="-20">
                          <a:solidFill>
                            <a:srgbClr val="FFFFFF"/>
                          </a:solidFill>
                          <a:latin typeface="Verdana"/>
                          <a:cs typeface="Verdana"/>
                        </a:rPr>
                        <a:t>SV</a:t>
                      </a:r>
                      <a:r>
                        <a:rPr sz="1100" spc="-40">
                          <a:solidFill>
                            <a:srgbClr val="FFFFFF"/>
                          </a:solidFill>
                          <a:latin typeface="Verdana"/>
                          <a:cs typeface="Verdana"/>
                        </a:rPr>
                        <a:t> </a:t>
                      </a:r>
                      <a:r>
                        <a:rPr sz="1100" spc="-10">
                          <a:solidFill>
                            <a:srgbClr val="FFFFFF"/>
                          </a:solidFill>
                          <a:latin typeface="Verdana"/>
                          <a:cs typeface="Verdana"/>
                        </a:rPr>
                        <a:t>(SITE)</a:t>
                      </a:r>
                      <a:endParaRPr sz="1100">
                        <a:latin typeface="Verdana"/>
                        <a:cs typeface="Verdana"/>
                      </a:endParaRPr>
                    </a:p>
                  </a:txBody>
                  <a:tcPr marL="0" marR="0" marT="0" marB="0"/>
                </a:tc>
                <a:tc>
                  <a:txBody>
                    <a:bodyPr/>
                    <a:lstStyle/>
                    <a:p>
                      <a:pPr marR="24130" algn="r">
                        <a:lnSpc>
                          <a:spcPts val="819"/>
                        </a:lnSpc>
                      </a:pPr>
                      <a:r>
                        <a:rPr sz="1100" spc="-35">
                          <a:solidFill>
                            <a:srgbClr val="FFFFFF"/>
                          </a:solidFill>
                          <a:latin typeface="Verdana"/>
                          <a:cs typeface="Verdana"/>
                        </a:rPr>
                        <a:t>HIGHEST</a:t>
                      </a:r>
                      <a:r>
                        <a:rPr sz="1100" spc="-30">
                          <a:solidFill>
                            <a:srgbClr val="FFFFFF"/>
                          </a:solidFill>
                          <a:latin typeface="Verdana"/>
                          <a:cs typeface="Verdana"/>
                        </a:rPr>
                        <a:t> </a:t>
                      </a:r>
                      <a:r>
                        <a:rPr sz="1100" spc="-20">
                          <a:solidFill>
                            <a:srgbClr val="FFFFFF"/>
                          </a:solidFill>
                          <a:latin typeface="Verdana"/>
                          <a:cs typeface="Verdana"/>
                        </a:rPr>
                        <a:t>SV</a:t>
                      </a:r>
                      <a:r>
                        <a:rPr sz="1100" spc="-30">
                          <a:solidFill>
                            <a:srgbClr val="FFFFFF"/>
                          </a:solidFill>
                          <a:latin typeface="Verdana"/>
                          <a:cs typeface="Verdana"/>
                        </a:rPr>
                        <a:t> </a:t>
                      </a:r>
                      <a:r>
                        <a:rPr sz="1100">
                          <a:solidFill>
                            <a:srgbClr val="FFFFFF"/>
                          </a:solidFill>
                          <a:latin typeface="Verdana"/>
                          <a:cs typeface="Verdana"/>
                        </a:rPr>
                        <a:t>GROWTH</a:t>
                      </a:r>
                      <a:r>
                        <a:rPr sz="1100" spc="-30">
                          <a:solidFill>
                            <a:srgbClr val="FFFFFF"/>
                          </a:solidFill>
                          <a:latin typeface="Verdana"/>
                          <a:cs typeface="Verdana"/>
                        </a:rPr>
                        <a:t> </a:t>
                      </a:r>
                      <a:r>
                        <a:rPr sz="1100" spc="-10">
                          <a:solidFill>
                            <a:srgbClr val="FFFFFF"/>
                          </a:solidFill>
                          <a:latin typeface="Verdana"/>
                          <a:cs typeface="Verdana"/>
                        </a:rPr>
                        <a:t>(SITE)</a:t>
                      </a:r>
                      <a:endParaRPr sz="1100">
                        <a:latin typeface="Verdana"/>
                        <a:cs typeface="Verdana"/>
                      </a:endParaRPr>
                    </a:p>
                  </a:txBody>
                  <a:tcPr marL="0" marR="0" marT="0" marB="0"/>
                </a:tc>
                <a:extLst>
                  <a:ext uri="{0D108BD9-81ED-4DB2-BD59-A6C34878D82A}">
                    <a16:rowId xmlns:a16="http://schemas.microsoft.com/office/drawing/2014/main" val="10000"/>
                  </a:ext>
                </a:extLst>
              </a:tr>
              <a:tr h="332136">
                <a:tc>
                  <a:txBody>
                    <a:bodyPr/>
                    <a:lstStyle/>
                    <a:p>
                      <a:pPr marR="203835" algn="ctr">
                        <a:lnSpc>
                          <a:spcPct val="100000"/>
                        </a:lnSpc>
                        <a:spcBef>
                          <a:spcPts val="15"/>
                        </a:spcBef>
                      </a:pPr>
                      <a:r>
                        <a:rPr sz="1800" spc="-10">
                          <a:solidFill>
                            <a:srgbClr val="FFFFFF"/>
                          </a:solidFill>
                          <a:latin typeface="Arial MT"/>
                          <a:cs typeface="Arial MT"/>
                        </a:rPr>
                        <a:t>£141,646</a:t>
                      </a:r>
                      <a:endParaRPr sz="1800">
                        <a:latin typeface="Arial MT"/>
                        <a:cs typeface="Arial MT"/>
                      </a:endParaRPr>
                    </a:p>
                  </a:txBody>
                  <a:tcPr marL="0" marR="0" marT="2307" marB="0"/>
                </a:tc>
                <a:tc>
                  <a:txBody>
                    <a:bodyPr/>
                    <a:lstStyle/>
                    <a:p>
                      <a:pPr marR="13335" algn="ctr">
                        <a:lnSpc>
                          <a:spcPct val="100000"/>
                        </a:lnSpc>
                        <a:spcBef>
                          <a:spcPts val="15"/>
                        </a:spcBef>
                      </a:pPr>
                      <a:r>
                        <a:rPr sz="1800" spc="-10">
                          <a:solidFill>
                            <a:srgbClr val="FFFFFF"/>
                          </a:solidFill>
                          <a:latin typeface="Arial MT"/>
                          <a:cs typeface="Arial MT"/>
                        </a:rPr>
                        <a:t>£141,646</a:t>
                      </a:r>
                      <a:endParaRPr sz="1800">
                        <a:latin typeface="Arial MT"/>
                        <a:cs typeface="Arial MT"/>
                      </a:endParaRPr>
                    </a:p>
                  </a:txBody>
                  <a:tcPr marL="0" marR="0" marT="2307" marB="0"/>
                </a:tc>
                <a:tc>
                  <a:txBody>
                    <a:bodyPr/>
                    <a:lstStyle/>
                    <a:p>
                      <a:pPr marL="454659">
                        <a:lnSpc>
                          <a:spcPct val="100000"/>
                        </a:lnSpc>
                        <a:spcBef>
                          <a:spcPts val="15"/>
                        </a:spcBef>
                      </a:pPr>
                      <a:r>
                        <a:rPr sz="1800" spc="-10">
                          <a:solidFill>
                            <a:srgbClr val="FFFFFF"/>
                          </a:solidFill>
                          <a:latin typeface="Arial MT"/>
                          <a:cs typeface="Arial MT"/>
                        </a:rPr>
                        <a:t>£141,646</a:t>
                      </a:r>
                      <a:endParaRPr sz="1800">
                        <a:latin typeface="Arial MT"/>
                        <a:cs typeface="Arial MT"/>
                      </a:endParaRPr>
                    </a:p>
                  </a:txBody>
                  <a:tcPr marL="0" marR="0" marT="2307" marB="0"/>
                </a:tc>
                <a:tc>
                  <a:txBody>
                    <a:bodyPr/>
                    <a:lstStyle/>
                    <a:p>
                      <a:pPr marL="99695" algn="ctr">
                        <a:lnSpc>
                          <a:spcPct val="100000"/>
                        </a:lnSpc>
                        <a:spcBef>
                          <a:spcPts val="15"/>
                        </a:spcBef>
                      </a:pPr>
                      <a:r>
                        <a:rPr sz="1800" spc="-20">
                          <a:solidFill>
                            <a:srgbClr val="FFFFFF"/>
                          </a:solidFill>
                          <a:latin typeface="Arial MT"/>
                          <a:cs typeface="Arial MT"/>
                        </a:rPr>
                        <a:t>229%</a:t>
                      </a:r>
                      <a:endParaRPr sz="1800">
                        <a:latin typeface="Arial MT"/>
                        <a:cs typeface="Arial MT"/>
                      </a:endParaRPr>
                    </a:p>
                  </a:txBody>
                  <a:tcPr marL="0" marR="0" marT="2307" marB="0"/>
                </a:tc>
                <a:extLst>
                  <a:ext uri="{0D108BD9-81ED-4DB2-BD59-A6C34878D82A}">
                    <a16:rowId xmlns:a16="http://schemas.microsoft.com/office/drawing/2014/main" val="10001"/>
                  </a:ext>
                </a:extLst>
              </a:tr>
              <a:tr h="132239">
                <a:tc>
                  <a:txBody>
                    <a:bodyPr/>
                    <a:lstStyle/>
                    <a:p>
                      <a:pPr marR="200025" algn="ctr">
                        <a:lnSpc>
                          <a:spcPts val="555"/>
                        </a:lnSpc>
                        <a:spcBef>
                          <a:spcPts val="204"/>
                        </a:spcBef>
                      </a:pPr>
                      <a:r>
                        <a:rPr sz="800">
                          <a:solidFill>
                            <a:srgbClr val="FFFFFF"/>
                          </a:solidFill>
                          <a:latin typeface="Arial MT"/>
                          <a:cs typeface="Arial MT"/>
                        </a:rPr>
                        <a:t>UNKNOWN</a:t>
                      </a:r>
                      <a:r>
                        <a:rPr sz="800" spc="85">
                          <a:solidFill>
                            <a:srgbClr val="FFFFFF"/>
                          </a:solidFill>
                          <a:latin typeface="Arial MT"/>
                          <a:cs typeface="Arial MT"/>
                        </a:rPr>
                        <a:t> </a:t>
                      </a:r>
                      <a:r>
                        <a:rPr sz="800" spc="-10">
                          <a:solidFill>
                            <a:srgbClr val="FFFFFF"/>
                          </a:solidFill>
                          <a:latin typeface="Arial MT"/>
                          <a:cs typeface="Arial MT"/>
                        </a:rPr>
                        <a:t>REGION</a:t>
                      </a:r>
                      <a:endParaRPr sz="800">
                        <a:latin typeface="Arial MT"/>
                        <a:cs typeface="Arial MT"/>
                      </a:endParaRPr>
                    </a:p>
                  </a:txBody>
                  <a:tcPr marL="0" marR="0" marT="31521" marB="0"/>
                </a:tc>
                <a:tc>
                  <a:txBody>
                    <a:bodyPr/>
                    <a:lstStyle/>
                    <a:p>
                      <a:pPr marR="13335" algn="ctr">
                        <a:lnSpc>
                          <a:spcPts val="555"/>
                        </a:lnSpc>
                        <a:spcBef>
                          <a:spcPts val="204"/>
                        </a:spcBef>
                      </a:pPr>
                      <a:r>
                        <a:rPr sz="800">
                          <a:solidFill>
                            <a:srgbClr val="FFFFFF"/>
                          </a:solidFill>
                          <a:latin typeface="Arial MT"/>
                          <a:cs typeface="Arial MT"/>
                        </a:rPr>
                        <a:t>UNKNOWN</a:t>
                      </a:r>
                      <a:r>
                        <a:rPr sz="800" spc="85">
                          <a:solidFill>
                            <a:srgbClr val="FFFFFF"/>
                          </a:solidFill>
                          <a:latin typeface="Arial MT"/>
                          <a:cs typeface="Arial MT"/>
                        </a:rPr>
                        <a:t> </a:t>
                      </a:r>
                      <a:r>
                        <a:rPr sz="800" spc="-10">
                          <a:solidFill>
                            <a:srgbClr val="FFFFFF"/>
                          </a:solidFill>
                          <a:latin typeface="Arial MT"/>
                          <a:cs typeface="Arial MT"/>
                        </a:rPr>
                        <a:t>CONTRACT</a:t>
                      </a:r>
                      <a:endParaRPr sz="800">
                        <a:latin typeface="Arial MT"/>
                        <a:cs typeface="Arial MT"/>
                      </a:endParaRPr>
                    </a:p>
                  </a:txBody>
                  <a:tcPr marL="0" marR="0" marT="31521" marB="0"/>
                </a:tc>
                <a:tc>
                  <a:txBody>
                    <a:bodyPr/>
                    <a:lstStyle/>
                    <a:p>
                      <a:pPr marL="260985">
                        <a:lnSpc>
                          <a:spcPts val="555"/>
                        </a:lnSpc>
                        <a:spcBef>
                          <a:spcPts val="204"/>
                        </a:spcBef>
                      </a:pPr>
                      <a:r>
                        <a:rPr sz="800">
                          <a:solidFill>
                            <a:srgbClr val="FFFFFF"/>
                          </a:solidFill>
                          <a:latin typeface="Arial MT"/>
                          <a:cs typeface="Arial MT"/>
                        </a:rPr>
                        <a:t>MILE</a:t>
                      </a:r>
                      <a:r>
                        <a:rPr sz="800" spc="-15">
                          <a:solidFill>
                            <a:srgbClr val="FFFFFF"/>
                          </a:solidFill>
                          <a:latin typeface="Arial MT"/>
                          <a:cs typeface="Arial MT"/>
                        </a:rPr>
                        <a:t> </a:t>
                      </a:r>
                      <a:r>
                        <a:rPr sz="800">
                          <a:solidFill>
                            <a:srgbClr val="FFFFFF"/>
                          </a:solidFill>
                          <a:latin typeface="Arial MT"/>
                          <a:cs typeface="Arial MT"/>
                        </a:rPr>
                        <a:t>END</a:t>
                      </a:r>
                      <a:r>
                        <a:rPr sz="800" spc="-15">
                          <a:solidFill>
                            <a:srgbClr val="FFFFFF"/>
                          </a:solidFill>
                          <a:latin typeface="Arial MT"/>
                          <a:cs typeface="Arial MT"/>
                        </a:rPr>
                        <a:t> </a:t>
                      </a:r>
                      <a:r>
                        <a:rPr sz="800">
                          <a:solidFill>
                            <a:srgbClr val="FFFFFF"/>
                          </a:solidFill>
                          <a:latin typeface="Arial MT"/>
                          <a:cs typeface="Arial MT"/>
                        </a:rPr>
                        <a:t>PARK</a:t>
                      </a:r>
                      <a:r>
                        <a:rPr sz="800" spc="-15">
                          <a:solidFill>
                            <a:srgbClr val="FFFFFF"/>
                          </a:solidFill>
                          <a:latin typeface="Arial MT"/>
                          <a:cs typeface="Arial MT"/>
                        </a:rPr>
                        <a:t> </a:t>
                      </a:r>
                      <a:r>
                        <a:rPr sz="800" spc="-20">
                          <a:solidFill>
                            <a:srgbClr val="FFFFFF"/>
                          </a:solidFill>
                          <a:latin typeface="Arial MT"/>
                          <a:cs typeface="Arial MT"/>
                        </a:rPr>
                        <a:t>LEISURE</a:t>
                      </a:r>
                      <a:r>
                        <a:rPr sz="800" spc="-15">
                          <a:solidFill>
                            <a:srgbClr val="FFFFFF"/>
                          </a:solidFill>
                          <a:latin typeface="Arial MT"/>
                          <a:cs typeface="Arial MT"/>
                        </a:rPr>
                        <a:t> </a:t>
                      </a:r>
                      <a:r>
                        <a:rPr sz="800" spc="-10">
                          <a:solidFill>
                            <a:srgbClr val="FFFFFF"/>
                          </a:solidFill>
                          <a:latin typeface="Arial MT"/>
                          <a:cs typeface="Arial MT"/>
                        </a:rPr>
                        <a:t>CENTRE</a:t>
                      </a:r>
                      <a:endParaRPr sz="800">
                        <a:latin typeface="Arial MT"/>
                        <a:cs typeface="Arial MT"/>
                      </a:endParaRPr>
                    </a:p>
                  </a:txBody>
                  <a:tcPr marL="0" marR="0" marT="31521" marB="0"/>
                </a:tc>
                <a:tc>
                  <a:txBody>
                    <a:bodyPr/>
                    <a:lstStyle/>
                    <a:p>
                      <a:pPr marR="79375" algn="r">
                        <a:lnSpc>
                          <a:spcPts val="555"/>
                        </a:lnSpc>
                        <a:spcBef>
                          <a:spcPts val="204"/>
                        </a:spcBef>
                      </a:pPr>
                      <a:r>
                        <a:rPr sz="800">
                          <a:solidFill>
                            <a:srgbClr val="FFFFFF"/>
                          </a:solidFill>
                          <a:latin typeface="Arial MT"/>
                          <a:cs typeface="Arial MT"/>
                        </a:rPr>
                        <a:t>MILE</a:t>
                      </a:r>
                      <a:r>
                        <a:rPr sz="800" spc="-15">
                          <a:solidFill>
                            <a:srgbClr val="FFFFFF"/>
                          </a:solidFill>
                          <a:latin typeface="Arial MT"/>
                          <a:cs typeface="Arial MT"/>
                        </a:rPr>
                        <a:t> </a:t>
                      </a:r>
                      <a:r>
                        <a:rPr sz="800">
                          <a:solidFill>
                            <a:srgbClr val="FFFFFF"/>
                          </a:solidFill>
                          <a:latin typeface="Arial MT"/>
                          <a:cs typeface="Arial MT"/>
                        </a:rPr>
                        <a:t>END</a:t>
                      </a:r>
                      <a:r>
                        <a:rPr sz="800" spc="-15">
                          <a:solidFill>
                            <a:srgbClr val="FFFFFF"/>
                          </a:solidFill>
                          <a:latin typeface="Arial MT"/>
                          <a:cs typeface="Arial MT"/>
                        </a:rPr>
                        <a:t> </a:t>
                      </a:r>
                      <a:r>
                        <a:rPr sz="800">
                          <a:solidFill>
                            <a:srgbClr val="FFFFFF"/>
                          </a:solidFill>
                          <a:latin typeface="Arial MT"/>
                          <a:cs typeface="Arial MT"/>
                        </a:rPr>
                        <a:t>PARK</a:t>
                      </a:r>
                      <a:r>
                        <a:rPr sz="800" spc="-15">
                          <a:solidFill>
                            <a:srgbClr val="FFFFFF"/>
                          </a:solidFill>
                          <a:latin typeface="Arial MT"/>
                          <a:cs typeface="Arial MT"/>
                        </a:rPr>
                        <a:t> </a:t>
                      </a:r>
                      <a:r>
                        <a:rPr sz="800" spc="-20">
                          <a:solidFill>
                            <a:srgbClr val="FFFFFF"/>
                          </a:solidFill>
                          <a:latin typeface="Arial MT"/>
                          <a:cs typeface="Arial MT"/>
                        </a:rPr>
                        <a:t>LEISURE</a:t>
                      </a:r>
                      <a:r>
                        <a:rPr sz="800" spc="-15">
                          <a:solidFill>
                            <a:srgbClr val="FFFFFF"/>
                          </a:solidFill>
                          <a:latin typeface="Arial MT"/>
                          <a:cs typeface="Arial MT"/>
                        </a:rPr>
                        <a:t> </a:t>
                      </a:r>
                      <a:r>
                        <a:rPr sz="800" spc="-10">
                          <a:solidFill>
                            <a:srgbClr val="FFFFFF"/>
                          </a:solidFill>
                          <a:latin typeface="Arial MT"/>
                          <a:cs typeface="Arial MT"/>
                        </a:rPr>
                        <a:t>CENTRE</a:t>
                      </a:r>
                      <a:endParaRPr sz="800">
                        <a:latin typeface="Arial MT"/>
                        <a:cs typeface="Arial MT"/>
                      </a:endParaRPr>
                    </a:p>
                  </a:txBody>
                  <a:tcPr marL="0" marR="0" marT="31521" marB="0"/>
                </a:tc>
                <a:extLst>
                  <a:ext uri="{0D108BD9-81ED-4DB2-BD59-A6C34878D82A}">
                    <a16:rowId xmlns:a16="http://schemas.microsoft.com/office/drawing/2014/main" val="10002"/>
                  </a:ext>
                </a:extLst>
              </a:tr>
            </a:tbl>
          </a:graphicData>
        </a:graphic>
      </p:graphicFrame>
      <p:sp>
        <p:nvSpPr>
          <p:cNvPr id="7" name="object 7"/>
          <p:cNvSpPr txBox="1"/>
          <p:nvPr/>
        </p:nvSpPr>
        <p:spPr>
          <a:xfrm>
            <a:off x="1572062" y="3455257"/>
            <a:ext cx="2464882" cy="118327"/>
          </a:xfrm>
          <a:prstGeom prst="rect">
            <a:avLst/>
          </a:prstGeom>
        </p:spPr>
        <p:txBody>
          <a:bodyPr vert="horz" wrap="square" lIns="0" tIns="14608" rIns="0" bIns="0" rtlCol="0">
            <a:spAutoFit/>
          </a:bodyPr>
          <a:lstStyle/>
          <a:p>
            <a:pPr marL="15377">
              <a:lnSpc>
                <a:spcPct val="100000"/>
              </a:lnSpc>
              <a:spcBef>
                <a:spcPts val="115"/>
              </a:spcBef>
            </a:pPr>
            <a:r>
              <a:rPr sz="1271" i="1">
                <a:solidFill>
                  <a:srgbClr val="FFFFFF"/>
                </a:solidFill>
                <a:latin typeface="Arial"/>
                <a:cs typeface="Arial"/>
              </a:rPr>
              <a:t>SOCIAL</a:t>
            </a:r>
            <a:r>
              <a:rPr sz="1271" i="1" spc="-73">
                <a:solidFill>
                  <a:srgbClr val="FFFFFF"/>
                </a:solidFill>
                <a:latin typeface="Arial"/>
                <a:cs typeface="Arial"/>
              </a:rPr>
              <a:t> </a:t>
            </a:r>
            <a:r>
              <a:rPr sz="1271" i="1">
                <a:solidFill>
                  <a:srgbClr val="FFFFFF"/>
                </a:solidFill>
                <a:latin typeface="Arial"/>
                <a:cs typeface="Arial"/>
              </a:rPr>
              <a:t>VALUE</a:t>
            </a:r>
            <a:r>
              <a:rPr sz="1271" i="1" spc="-73">
                <a:solidFill>
                  <a:srgbClr val="FFFFFF"/>
                </a:solidFill>
                <a:latin typeface="Arial"/>
                <a:cs typeface="Arial"/>
              </a:rPr>
              <a:t> </a:t>
            </a:r>
            <a:r>
              <a:rPr sz="1271" i="1" spc="-12">
                <a:solidFill>
                  <a:srgbClr val="FFFFFF"/>
                </a:solidFill>
                <a:latin typeface="Arial"/>
                <a:cs typeface="Arial"/>
              </a:rPr>
              <a:t>LEADERBOARD</a:t>
            </a:r>
            <a:endParaRPr sz="1271">
              <a:latin typeface="Arial"/>
              <a:cs typeface="Arial"/>
            </a:endParaRPr>
          </a:p>
        </p:txBody>
      </p:sp>
      <p:sp>
        <p:nvSpPr>
          <p:cNvPr id="6" name="object 6"/>
          <p:cNvSpPr txBox="1"/>
          <p:nvPr/>
        </p:nvSpPr>
        <p:spPr>
          <a:xfrm>
            <a:off x="4433573" y="3319200"/>
            <a:ext cx="6037654" cy="202681"/>
          </a:xfrm>
          <a:prstGeom prst="rect">
            <a:avLst/>
          </a:prstGeom>
        </p:spPr>
        <p:txBody>
          <a:bodyPr vert="horz" wrap="square" lIns="0" tIns="40748" rIns="0" bIns="0" rtlCol="0">
            <a:spAutoFit/>
          </a:bodyPr>
          <a:lstStyle/>
          <a:p>
            <a:pPr marL="15377" marR="6151">
              <a:lnSpc>
                <a:spcPts val="1187"/>
              </a:lnSpc>
              <a:spcBef>
                <a:spcPts val="321"/>
              </a:spcBef>
            </a:pPr>
            <a:r>
              <a:rPr sz="1150" spc="-97">
                <a:solidFill>
                  <a:srgbClr val="255375"/>
                </a:solidFill>
                <a:latin typeface="Arial MT"/>
                <a:cs typeface="Arial MT"/>
              </a:rPr>
              <a:t>The</a:t>
            </a:r>
            <a:r>
              <a:rPr sz="1150" spc="-30">
                <a:solidFill>
                  <a:srgbClr val="255375"/>
                </a:solidFill>
                <a:latin typeface="Arial MT"/>
                <a:cs typeface="Arial MT"/>
              </a:rPr>
              <a:t> </a:t>
            </a:r>
            <a:r>
              <a:rPr sz="1150" spc="-48">
                <a:solidFill>
                  <a:srgbClr val="255375"/>
                </a:solidFill>
                <a:latin typeface="Arial MT"/>
                <a:cs typeface="Arial MT"/>
              </a:rPr>
              <a:t>region,</a:t>
            </a:r>
            <a:r>
              <a:rPr sz="1150" spc="-24">
                <a:solidFill>
                  <a:srgbClr val="255375"/>
                </a:solidFill>
                <a:latin typeface="Arial MT"/>
                <a:cs typeface="Arial MT"/>
              </a:rPr>
              <a:t> </a:t>
            </a:r>
            <a:r>
              <a:rPr sz="1150" spc="-42">
                <a:solidFill>
                  <a:srgbClr val="255375"/>
                </a:solidFill>
                <a:latin typeface="Arial MT"/>
                <a:cs typeface="Arial MT"/>
              </a:rPr>
              <a:t>contract</a:t>
            </a:r>
            <a:r>
              <a:rPr sz="1150" spc="-30">
                <a:solidFill>
                  <a:srgbClr val="255375"/>
                </a:solidFill>
                <a:latin typeface="Arial MT"/>
                <a:cs typeface="Arial MT"/>
              </a:rPr>
              <a:t> </a:t>
            </a:r>
            <a:r>
              <a:rPr sz="1150" spc="-61">
                <a:solidFill>
                  <a:srgbClr val="255375"/>
                </a:solidFill>
                <a:latin typeface="Arial MT"/>
                <a:cs typeface="Arial MT"/>
              </a:rPr>
              <a:t>and</a:t>
            </a:r>
            <a:r>
              <a:rPr sz="1150" spc="-24">
                <a:solidFill>
                  <a:srgbClr val="255375"/>
                </a:solidFill>
                <a:latin typeface="Arial MT"/>
                <a:cs typeface="Arial MT"/>
              </a:rPr>
              <a:t> </a:t>
            </a:r>
            <a:r>
              <a:rPr sz="1150" spc="-42">
                <a:solidFill>
                  <a:srgbClr val="255375"/>
                </a:solidFill>
                <a:latin typeface="Arial MT"/>
                <a:cs typeface="Arial MT"/>
              </a:rPr>
              <a:t>leisure</a:t>
            </a:r>
            <a:r>
              <a:rPr sz="1150" spc="-30">
                <a:solidFill>
                  <a:srgbClr val="255375"/>
                </a:solidFill>
                <a:latin typeface="Arial MT"/>
                <a:cs typeface="Arial MT"/>
              </a:rPr>
              <a:t> </a:t>
            </a:r>
            <a:r>
              <a:rPr sz="1150" spc="-48">
                <a:solidFill>
                  <a:srgbClr val="255375"/>
                </a:solidFill>
                <a:latin typeface="Arial MT"/>
                <a:cs typeface="Arial MT"/>
              </a:rPr>
              <a:t>centre</a:t>
            </a:r>
            <a:r>
              <a:rPr sz="1150" spc="-24">
                <a:solidFill>
                  <a:srgbClr val="255375"/>
                </a:solidFill>
                <a:latin typeface="Arial MT"/>
                <a:cs typeface="Arial MT"/>
              </a:rPr>
              <a:t> of</a:t>
            </a:r>
            <a:r>
              <a:rPr sz="1150" spc="-30">
                <a:solidFill>
                  <a:srgbClr val="255375"/>
                </a:solidFill>
                <a:latin typeface="Arial MT"/>
                <a:cs typeface="Arial MT"/>
              </a:rPr>
              <a:t> </a:t>
            </a:r>
            <a:r>
              <a:rPr sz="1150" spc="-36">
                <a:solidFill>
                  <a:srgbClr val="255375"/>
                </a:solidFill>
                <a:latin typeface="Arial MT"/>
                <a:cs typeface="Arial MT"/>
              </a:rPr>
              <a:t>the</a:t>
            </a:r>
            <a:r>
              <a:rPr sz="1150" spc="-24">
                <a:solidFill>
                  <a:srgbClr val="255375"/>
                </a:solidFill>
                <a:latin typeface="Arial MT"/>
                <a:cs typeface="Arial MT"/>
              </a:rPr>
              <a:t> </a:t>
            </a:r>
            <a:r>
              <a:rPr sz="1150" spc="-36">
                <a:solidFill>
                  <a:srgbClr val="255375"/>
                </a:solidFill>
                <a:latin typeface="Arial MT"/>
                <a:cs typeface="Arial MT"/>
              </a:rPr>
              <a:t>operator</a:t>
            </a:r>
            <a:r>
              <a:rPr sz="1150" spc="-30">
                <a:solidFill>
                  <a:srgbClr val="255375"/>
                </a:solidFill>
                <a:latin typeface="Arial MT"/>
                <a:cs typeface="Arial MT"/>
              </a:rPr>
              <a:t> </a:t>
            </a:r>
            <a:r>
              <a:rPr sz="1150" spc="-54">
                <a:solidFill>
                  <a:srgbClr val="255375"/>
                </a:solidFill>
                <a:latin typeface="Arial MT"/>
                <a:cs typeface="Arial MT"/>
              </a:rPr>
              <a:t>generating</a:t>
            </a:r>
            <a:r>
              <a:rPr sz="1150" spc="-24">
                <a:solidFill>
                  <a:srgbClr val="255375"/>
                </a:solidFill>
                <a:latin typeface="Arial MT"/>
                <a:cs typeface="Arial MT"/>
              </a:rPr>
              <a:t> </a:t>
            </a:r>
            <a:r>
              <a:rPr sz="1150" spc="-36">
                <a:solidFill>
                  <a:srgbClr val="255375"/>
                </a:solidFill>
                <a:latin typeface="Arial MT"/>
                <a:cs typeface="Arial MT"/>
              </a:rPr>
              <a:t>the</a:t>
            </a:r>
            <a:r>
              <a:rPr sz="1150" spc="-30">
                <a:solidFill>
                  <a:srgbClr val="255375"/>
                </a:solidFill>
                <a:latin typeface="Arial MT"/>
                <a:cs typeface="Arial MT"/>
              </a:rPr>
              <a:t> </a:t>
            </a:r>
            <a:r>
              <a:rPr sz="1150" spc="-54">
                <a:solidFill>
                  <a:srgbClr val="255375"/>
                </a:solidFill>
                <a:latin typeface="Arial MT"/>
                <a:cs typeface="Arial MT"/>
              </a:rPr>
              <a:t>highest</a:t>
            </a:r>
            <a:r>
              <a:rPr sz="1150" spc="-24">
                <a:solidFill>
                  <a:srgbClr val="255375"/>
                </a:solidFill>
                <a:latin typeface="Arial MT"/>
                <a:cs typeface="Arial MT"/>
              </a:rPr>
              <a:t> total </a:t>
            </a:r>
            <a:r>
              <a:rPr sz="1150" spc="-67">
                <a:solidFill>
                  <a:srgbClr val="255375"/>
                </a:solidFill>
                <a:latin typeface="Arial MT"/>
                <a:cs typeface="Arial MT"/>
              </a:rPr>
              <a:t>social</a:t>
            </a:r>
            <a:r>
              <a:rPr sz="1150" spc="-30">
                <a:solidFill>
                  <a:srgbClr val="255375"/>
                </a:solidFill>
                <a:latin typeface="Arial MT"/>
                <a:cs typeface="Arial MT"/>
              </a:rPr>
              <a:t> </a:t>
            </a:r>
            <a:r>
              <a:rPr sz="1150" spc="-67">
                <a:solidFill>
                  <a:srgbClr val="255375"/>
                </a:solidFill>
                <a:latin typeface="Arial MT"/>
                <a:cs typeface="Arial MT"/>
              </a:rPr>
              <a:t>value</a:t>
            </a:r>
            <a:r>
              <a:rPr sz="1150" spc="-24">
                <a:solidFill>
                  <a:srgbClr val="255375"/>
                </a:solidFill>
                <a:latin typeface="Arial MT"/>
                <a:cs typeface="Arial MT"/>
              </a:rPr>
              <a:t> </a:t>
            </a:r>
            <a:r>
              <a:rPr sz="1150" spc="-12">
                <a:solidFill>
                  <a:srgbClr val="255375"/>
                </a:solidFill>
                <a:latin typeface="Arial MT"/>
                <a:cs typeface="Arial MT"/>
              </a:rPr>
              <a:t>within </a:t>
            </a:r>
            <a:r>
              <a:rPr sz="1150" spc="-36">
                <a:solidFill>
                  <a:srgbClr val="255375"/>
                </a:solidFill>
                <a:latin typeface="Arial MT"/>
                <a:cs typeface="Arial MT"/>
              </a:rPr>
              <a:t>the </a:t>
            </a:r>
            <a:r>
              <a:rPr sz="1150" spc="-67">
                <a:solidFill>
                  <a:srgbClr val="255375"/>
                </a:solidFill>
                <a:latin typeface="Arial MT"/>
                <a:cs typeface="Arial MT"/>
              </a:rPr>
              <a:t>selected</a:t>
            </a:r>
            <a:r>
              <a:rPr sz="1150" spc="-30">
                <a:solidFill>
                  <a:srgbClr val="255375"/>
                </a:solidFill>
                <a:latin typeface="Arial MT"/>
                <a:cs typeface="Arial MT"/>
              </a:rPr>
              <a:t> </a:t>
            </a:r>
            <a:r>
              <a:rPr sz="1150" spc="-24">
                <a:solidFill>
                  <a:srgbClr val="255375"/>
                </a:solidFill>
                <a:latin typeface="Arial MT"/>
                <a:cs typeface="Arial MT"/>
              </a:rPr>
              <a:t>time</a:t>
            </a:r>
            <a:r>
              <a:rPr sz="1150" spc="-30">
                <a:solidFill>
                  <a:srgbClr val="255375"/>
                </a:solidFill>
                <a:latin typeface="Arial MT"/>
                <a:cs typeface="Arial MT"/>
              </a:rPr>
              <a:t> </a:t>
            </a:r>
            <a:r>
              <a:rPr sz="1150" spc="-36">
                <a:solidFill>
                  <a:srgbClr val="255375"/>
                </a:solidFill>
                <a:latin typeface="Arial MT"/>
                <a:cs typeface="Arial MT"/>
              </a:rPr>
              <a:t>period </a:t>
            </a:r>
            <a:r>
              <a:rPr sz="1150" spc="-54">
                <a:solidFill>
                  <a:srgbClr val="255375"/>
                </a:solidFill>
                <a:latin typeface="Arial MT"/>
                <a:cs typeface="Arial MT"/>
              </a:rPr>
              <a:t>are</a:t>
            </a:r>
            <a:r>
              <a:rPr sz="1150" spc="-30">
                <a:solidFill>
                  <a:srgbClr val="255375"/>
                </a:solidFill>
                <a:latin typeface="Arial MT"/>
                <a:cs typeface="Arial MT"/>
              </a:rPr>
              <a:t> </a:t>
            </a:r>
            <a:r>
              <a:rPr sz="1150" spc="-61">
                <a:solidFill>
                  <a:srgbClr val="255375"/>
                </a:solidFill>
                <a:latin typeface="Arial MT"/>
                <a:cs typeface="Arial MT"/>
              </a:rPr>
              <a:t>displayed</a:t>
            </a:r>
            <a:r>
              <a:rPr sz="1150" spc="-30">
                <a:solidFill>
                  <a:srgbClr val="255375"/>
                </a:solidFill>
                <a:latin typeface="Arial MT"/>
                <a:cs typeface="Arial MT"/>
              </a:rPr>
              <a:t> </a:t>
            </a:r>
            <a:r>
              <a:rPr sz="1150" spc="-24">
                <a:solidFill>
                  <a:srgbClr val="255375"/>
                </a:solidFill>
                <a:latin typeface="Arial MT"/>
                <a:cs typeface="Arial MT"/>
              </a:rPr>
              <a:t>in</a:t>
            </a:r>
            <a:r>
              <a:rPr sz="1150" spc="-30">
                <a:solidFill>
                  <a:srgbClr val="255375"/>
                </a:solidFill>
                <a:latin typeface="Arial MT"/>
                <a:cs typeface="Arial MT"/>
              </a:rPr>
              <a:t> </a:t>
            </a:r>
            <a:r>
              <a:rPr sz="1150" spc="-36">
                <a:solidFill>
                  <a:srgbClr val="255375"/>
                </a:solidFill>
                <a:latin typeface="Arial MT"/>
                <a:cs typeface="Arial MT"/>
              </a:rPr>
              <a:t>the </a:t>
            </a:r>
            <a:r>
              <a:rPr sz="1150" spc="-73">
                <a:solidFill>
                  <a:srgbClr val="255375"/>
                </a:solidFill>
                <a:latin typeface="Arial MT"/>
                <a:cs typeface="Arial MT"/>
              </a:rPr>
              <a:t>above</a:t>
            </a:r>
            <a:r>
              <a:rPr sz="1150" spc="-30">
                <a:solidFill>
                  <a:srgbClr val="255375"/>
                </a:solidFill>
                <a:latin typeface="Arial MT"/>
                <a:cs typeface="Arial MT"/>
              </a:rPr>
              <a:t> </a:t>
            </a:r>
            <a:r>
              <a:rPr sz="1150" spc="-127">
                <a:solidFill>
                  <a:srgbClr val="255375"/>
                </a:solidFill>
                <a:latin typeface="Arial MT"/>
                <a:cs typeface="Arial MT"/>
              </a:rPr>
              <a:t>KPI</a:t>
            </a:r>
            <a:r>
              <a:rPr sz="1150" spc="-30">
                <a:solidFill>
                  <a:srgbClr val="255375"/>
                </a:solidFill>
                <a:latin typeface="Arial MT"/>
                <a:cs typeface="Arial MT"/>
              </a:rPr>
              <a:t> </a:t>
            </a:r>
            <a:r>
              <a:rPr sz="1150" spc="-67">
                <a:solidFill>
                  <a:srgbClr val="255375"/>
                </a:solidFill>
                <a:latin typeface="Arial MT"/>
                <a:cs typeface="Arial MT"/>
              </a:rPr>
              <a:t>boxes.</a:t>
            </a:r>
            <a:r>
              <a:rPr sz="1150" spc="-36">
                <a:solidFill>
                  <a:srgbClr val="255375"/>
                </a:solidFill>
                <a:latin typeface="Arial MT"/>
                <a:cs typeface="Arial MT"/>
              </a:rPr>
              <a:t> </a:t>
            </a:r>
            <a:r>
              <a:rPr sz="1150" spc="-48">
                <a:solidFill>
                  <a:srgbClr val="255375"/>
                </a:solidFill>
                <a:latin typeface="Arial MT"/>
                <a:cs typeface="Arial MT"/>
              </a:rPr>
              <a:t>In</a:t>
            </a:r>
            <a:r>
              <a:rPr sz="1150" spc="-30">
                <a:solidFill>
                  <a:srgbClr val="255375"/>
                </a:solidFill>
                <a:latin typeface="Arial MT"/>
                <a:cs typeface="Arial MT"/>
              </a:rPr>
              <a:t> </a:t>
            </a:r>
            <a:r>
              <a:rPr sz="1150" spc="-42">
                <a:solidFill>
                  <a:srgbClr val="255375"/>
                </a:solidFill>
                <a:latin typeface="Arial MT"/>
                <a:cs typeface="Arial MT"/>
              </a:rPr>
              <a:t>addition,</a:t>
            </a:r>
            <a:r>
              <a:rPr sz="1150" spc="-30">
                <a:solidFill>
                  <a:srgbClr val="255375"/>
                </a:solidFill>
                <a:latin typeface="Arial MT"/>
                <a:cs typeface="Arial MT"/>
              </a:rPr>
              <a:t> </a:t>
            </a:r>
            <a:r>
              <a:rPr sz="1150" spc="-36">
                <a:solidFill>
                  <a:srgbClr val="255375"/>
                </a:solidFill>
                <a:latin typeface="Arial MT"/>
                <a:cs typeface="Arial MT"/>
              </a:rPr>
              <a:t>the </a:t>
            </a:r>
            <a:r>
              <a:rPr sz="1150" spc="-42">
                <a:solidFill>
                  <a:srgbClr val="255375"/>
                </a:solidFill>
                <a:latin typeface="Arial MT"/>
                <a:cs typeface="Arial MT"/>
              </a:rPr>
              <a:t>leisure</a:t>
            </a:r>
            <a:r>
              <a:rPr sz="1150" spc="-30">
                <a:solidFill>
                  <a:srgbClr val="255375"/>
                </a:solidFill>
                <a:latin typeface="Arial MT"/>
                <a:cs typeface="Arial MT"/>
              </a:rPr>
              <a:t> </a:t>
            </a:r>
            <a:r>
              <a:rPr sz="1150" spc="-48">
                <a:solidFill>
                  <a:srgbClr val="255375"/>
                </a:solidFill>
                <a:latin typeface="Arial MT"/>
                <a:cs typeface="Arial MT"/>
              </a:rPr>
              <a:t>centre</a:t>
            </a:r>
            <a:r>
              <a:rPr sz="1150" spc="-30">
                <a:solidFill>
                  <a:srgbClr val="255375"/>
                </a:solidFill>
                <a:latin typeface="Arial MT"/>
                <a:cs typeface="Arial MT"/>
              </a:rPr>
              <a:t> </a:t>
            </a:r>
            <a:r>
              <a:rPr sz="1150" spc="-24">
                <a:solidFill>
                  <a:srgbClr val="255375"/>
                </a:solidFill>
                <a:latin typeface="Arial MT"/>
                <a:cs typeface="Arial MT"/>
              </a:rPr>
              <a:t>with</a:t>
            </a:r>
            <a:r>
              <a:rPr sz="1150" spc="-30">
                <a:solidFill>
                  <a:srgbClr val="255375"/>
                </a:solidFill>
                <a:latin typeface="Arial MT"/>
                <a:cs typeface="Arial MT"/>
              </a:rPr>
              <a:t> the </a:t>
            </a:r>
            <a:r>
              <a:rPr sz="1150" spc="-54">
                <a:solidFill>
                  <a:srgbClr val="255375"/>
                </a:solidFill>
                <a:latin typeface="Arial MT"/>
                <a:cs typeface="Arial MT"/>
              </a:rPr>
              <a:t>highest</a:t>
            </a:r>
            <a:r>
              <a:rPr sz="1150" spc="-18">
                <a:solidFill>
                  <a:srgbClr val="255375"/>
                </a:solidFill>
                <a:latin typeface="Arial MT"/>
                <a:cs typeface="Arial MT"/>
              </a:rPr>
              <a:t> </a:t>
            </a:r>
            <a:r>
              <a:rPr sz="1150" spc="-36">
                <a:solidFill>
                  <a:srgbClr val="255375"/>
                </a:solidFill>
                <a:latin typeface="Arial MT"/>
                <a:cs typeface="Arial MT"/>
              </a:rPr>
              <a:t>growth</a:t>
            </a:r>
            <a:r>
              <a:rPr sz="1150" spc="-18">
                <a:solidFill>
                  <a:srgbClr val="255375"/>
                </a:solidFill>
                <a:latin typeface="Arial MT"/>
                <a:cs typeface="Arial MT"/>
              </a:rPr>
              <a:t> </a:t>
            </a:r>
            <a:r>
              <a:rPr sz="1150" spc="-24">
                <a:solidFill>
                  <a:srgbClr val="255375"/>
                </a:solidFill>
                <a:latin typeface="Arial MT"/>
                <a:cs typeface="Arial MT"/>
              </a:rPr>
              <a:t>in</a:t>
            </a:r>
            <a:r>
              <a:rPr sz="1150" spc="-18">
                <a:solidFill>
                  <a:srgbClr val="255375"/>
                </a:solidFill>
                <a:latin typeface="Arial MT"/>
                <a:cs typeface="Arial MT"/>
              </a:rPr>
              <a:t> </a:t>
            </a:r>
            <a:r>
              <a:rPr sz="1150" spc="-67">
                <a:solidFill>
                  <a:srgbClr val="255375"/>
                </a:solidFill>
                <a:latin typeface="Arial MT"/>
                <a:cs typeface="Arial MT"/>
              </a:rPr>
              <a:t>social</a:t>
            </a:r>
            <a:r>
              <a:rPr sz="1150" spc="-18">
                <a:solidFill>
                  <a:srgbClr val="255375"/>
                </a:solidFill>
                <a:latin typeface="Arial MT"/>
                <a:cs typeface="Arial MT"/>
              </a:rPr>
              <a:t> </a:t>
            </a:r>
            <a:r>
              <a:rPr sz="1150" spc="-67">
                <a:solidFill>
                  <a:srgbClr val="255375"/>
                </a:solidFill>
                <a:latin typeface="Arial MT"/>
                <a:cs typeface="Arial MT"/>
              </a:rPr>
              <a:t>value</a:t>
            </a:r>
            <a:r>
              <a:rPr sz="1150" spc="-12">
                <a:solidFill>
                  <a:srgbClr val="255375"/>
                </a:solidFill>
                <a:latin typeface="Arial MT"/>
                <a:cs typeface="Arial MT"/>
              </a:rPr>
              <a:t> </a:t>
            </a:r>
            <a:r>
              <a:rPr sz="1150" spc="-48">
                <a:solidFill>
                  <a:srgbClr val="255375"/>
                </a:solidFill>
                <a:latin typeface="Arial MT"/>
                <a:cs typeface="Arial MT"/>
              </a:rPr>
              <a:t>generation</a:t>
            </a:r>
            <a:r>
              <a:rPr sz="1150" spc="-18">
                <a:solidFill>
                  <a:srgbClr val="255375"/>
                </a:solidFill>
                <a:latin typeface="Arial MT"/>
                <a:cs typeface="Arial MT"/>
              </a:rPr>
              <a:t> </a:t>
            </a:r>
            <a:r>
              <a:rPr sz="1150" spc="-61">
                <a:solidFill>
                  <a:srgbClr val="255375"/>
                </a:solidFill>
                <a:latin typeface="Arial MT"/>
                <a:cs typeface="Arial MT"/>
              </a:rPr>
              <a:t>is</a:t>
            </a:r>
            <a:r>
              <a:rPr sz="1150" spc="-18">
                <a:solidFill>
                  <a:srgbClr val="255375"/>
                </a:solidFill>
                <a:latin typeface="Arial MT"/>
                <a:cs typeface="Arial MT"/>
              </a:rPr>
              <a:t> </a:t>
            </a:r>
            <a:r>
              <a:rPr sz="1150" spc="-54">
                <a:solidFill>
                  <a:srgbClr val="255375"/>
                </a:solidFill>
                <a:latin typeface="Arial MT"/>
                <a:cs typeface="Arial MT"/>
              </a:rPr>
              <a:t>presented</a:t>
            </a:r>
            <a:r>
              <a:rPr sz="1150" spc="-18">
                <a:solidFill>
                  <a:srgbClr val="255375"/>
                </a:solidFill>
                <a:latin typeface="Arial MT"/>
                <a:cs typeface="Arial MT"/>
              </a:rPr>
              <a:t> </a:t>
            </a:r>
            <a:r>
              <a:rPr sz="1150" spc="-24">
                <a:solidFill>
                  <a:srgbClr val="255375"/>
                </a:solidFill>
                <a:latin typeface="Arial MT"/>
                <a:cs typeface="Arial MT"/>
              </a:rPr>
              <a:t>with</a:t>
            </a:r>
            <a:r>
              <a:rPr sz="1150" spc="-12">
                <a:solidFill>
                  <a:srgbClr val="255375"/>
                </a:solidFill>
                <a:latin typeface="Arial MT"/>
                <a:cs typeface="Arial MT"/>
              </a:rPr>
              <a:t> </a:t>
            </a:r>
            <a:r>
              <a:rPr sz="1150" spc="-24">
                <a:solidFill>
                  <a:srgbClr val="255375"/>
                </a:solidFill>
                <a:latin typeface="Arial MT"/>
                <a:cs typeface="Arial MT"/>
              </a:rPr>
              <a:t>its</a:t>
            </a:r>
            <a:r>
              <a:rPr sz="1150" spc="-18">
                <a:solidFill>
                  <a:srgbClr val="255375"/>
                </a:solidFill>
                <a:latin typeface="Arial MT"/>
                <a:cs typeface="Arial MT"/>
              </a:rPr>
              <a:t> </a:t>
            </a:r>
            <a:r>
              <a:rPr sz="1150" spc="-61">
                <a:solidFill>
                  <a:srgbClr val="255375"/>
                </a:solidFill>
                <a:latin typeface="Arial MT"/>
                <a:cs typeface="Arial MT"/>
              </a:rPr>
              <a:t>year-</a:t>
            </a:r>
            <a:r>
              <a:rPr sz="1150" spc="-67">
                <a:solidFill>
                  <a:srgbClr val="255375"/>
                </a:solidFill>
                <a:latin typeface="Arial MT"/>
                <a:cs typeface="Arial MT"/>
              </a:rPr>
              <a:t>on-</a:t>
            </a:r>
            <a:r>
              <a:rPr sz="1150" spc="-61">
                <a:solidFill>
                  <a:srgbClr val="255375"/>
                </a:solidFill>
                <a:latin typeface="Arial MT"/>
                <a:cs typeface="Arial MT"/>
              </a:rPr>
              <a:t>year</a:t>
            </a:r>
            <a:r>
              <a:rPr sz="1150" spc="-18">
                <a:solidFill>
                  <a:srgbClr val="255375"/>
                </a:solidFill>
                <a:latin typeface="Arial MT"/>
                <a:cs typeface="Arial MT"/>
              </a:rPr>
              <a:t> </a:t>
            </a:r>
            <a:r>
              <a:rPr sz="1150" spc="-36">
                <a:solidFill>
                  <a:srgbClr val="255375"/>
                </a:solidFill>
                <a:latin typeface="Arial MT"/>
                <a:cs typeface="Arial MT"/>
              </a:rPr>
              <a:t>growth</a:t>
            </a:r>
            <a:r>
              <a:rPr sz="1150" spc="-18">
                <a:solidFill>
                  <a:srgbClr val="255375"/>
                </a:solidFill>
                <a:latin typeface="Arial MT"/>
                <a:cs typeface="Arial MT"/>
              </a:rPr>
              <a:t> </a:t>
            </a:r>
            <a:r>
              <a:rPr sz="1150" spc="-12">
                <a:solidFill>
                  <a:srgbClr val="255375"/>
                </a:solidFill>
                <a:latin typeface="Arial MT"/>
                <a:cs typeface="Arial MT"/>
              </a:rPr>
              <a:t>rate.</a:t>
            </a:r>
            <a:endParaRPr sz="1150">
              <a:latin typeface="Arial MT"/>
              <a:cs typeface="Arial MT"/>
            </a:endParaRPr>
          </a:p>
        </p:txBody>
      </p:sp>
      <p:pic>
        <p:nvPicPr>
          <p:cNvPr id="8" name="object 8">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2957520" y="4608680"/>
            <a:ext cx="46130" cy="76883"/>
          </a:xfrm>
          <a:prstGeom prst="rect">
            <a:avLst/>
          </a:prstGeom>
        </p:spPr>
      </p:pic>
      <p:grpSp>
        <p:nvGrpSpPr>
          <p:cNvPr id="9" name="object 9">
            <a:extLst>
              <a:ext uri="{C183D7F6-B498-43B3-948B-1728B52AA6E4}">
                <adec:decorative xmlns:adec="http://schemas.microsoft.com/office/drawing/2017/decorative" val="1"/>
              </a:ext>
            </a:extLst>
          </p:cNvPr>
          <p:cNvGrpSpPr/>
          <p:nvPr/>
        </p:nvGrpSpPr>
        <p:grpSpPr>
          <a:xfrm>
            <a:off x="1736151" y="4527535"/>
            <a:ext cx="7517660" cy="254484"/>
            <a:chOff x="405938" y="3739408"/>
            <a:chExt cx="6209030" cy="210185"/>
          </a:xfrm>
        </p:grpSpPr>
        <p:sp>
          <p:nvSpPr>
            <p:cNvPr id="10" name="object 10"/>
            <p:cNvSpPr/>
            <p:nvPr/>
          </p:nvSpPr>
          <p:spPr>
            <a:xfrm>
              <a:off x="405930" y="3739412"/>
              <a:ext cx="6209030" cy="210185"/>
            </a:xfrm>
            <a:custGeom>
              <a:avLst/>
              <a:gdLst/>
              <a:ahLst/>
              <a:cxnLst/>
              <a:rect l="l" t="t" r="r" b="b"/>
              <a:pathLst>
                <a:path w="6209030" h="210185">
                  <a:moveTo>
                    <a:pt x="6208471" y="0"/>
                  </a:moveTo>
                  <a:lnTo>
                    <a:pt x="6208471" y="0"/>
                  </a:lnTo>
                  <a:lnTo>
                    <a:pt x="0" y="0"/>
                  </a:lnTo>
                  <a:lnTo>
                    <a:pt x="0" y="210134"/>
                  </a:lnTo>
                  <a:lnTo>
                    <a:pt x="6208471" y="210134"/>
                  </a:lnTo>
                  <a:lnTo>
                    <a:pt x="6208471" y="0"/>
                  </a:lnTo>
                  <a:close/>
                </a:path>
              </a:pathLst>
            </a:custGeom>
            <a:solidFill>
              <a:srgbClr val="2E779D"/>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376492" y="3806428"/>
              <a:ext cx="38100" cy="63500"/>
            </a:xfrm>
            <a:prstGeom prst="rect">
              <a:avLst/>
            </a:prstGeom>
          </p:spPr>
        </p:pic>
        <p:sp>
          <p:nvSpPr>
            <p:cNvPr id="12" name="object 12"/>
            <p:cNvSpPr/>
            <p:nvPr/>
          </p:nvSpPr>
          <p:spPr>
            <a:xfrm>
              <a:off x="1494808" y="3739408"/>
              <a:ext cx="1266190" cy="210185"/>
            </a:xfrm>
            <a:custGeom>
              <a:avLst/>
              <a:gdLst/>
              <a:ahLst/>
              <a:cxnLst/>
              <a:rect l="l" t="t" r="r" b="b"/>
              <a:pathLst>
                <a:path w="1266189" h="210185">
                  <a:moveTo>
                    <a:pt x="1265572" y="210132"/>
                  </a:moveTo>
                  <a:lnTo>
                    <a:pt x="0" y="210132"/>
                  </a:lnTo>
                  <a:lnTo>
                    <a:pt x="0" y="0"/>
                  </a:lnTo>
                  <a:lnTo>
                    <a:pt x="1265572" y="0"/>
                  </a:lnTo>
                  <a:lnTo>
                    <a:pt x="1265572" y="210132"/>
                  </a:lnTo>
                  <a:close/>
                </a:path>
              </a:pathLst>
            </a:custGeom>
            <a:solidFill>
              <a:srgbClr val="2B89B9">
                <a:alpha val="3138"/>
              </a:srgbClr>
            </a:solidFill>
          </p:spPr>
          <p:txBody>
            <a:bodyPr wrap="square" lIns="0" tIns="0" rIns="0" bIns="0" rtlCol="0"/>
            <a:lstStyle/>
            <a:p>
              <a:endParaRPr/>
            </a:p>
          </p:txBody>
        </p:sp>
        <p:pic>
          <p:nvPicPr>
            <p:cNvPr id="13" name="object 13"/>
            <p:cNvPicPr/>
            <p:nvPr/>
          </p:nvPicPr>
          <p:blipFill>
            <a:blip r:embed="rId4" cstate="email">
              <a:extLst>
                <a:ext uri="{28A0092B-C50C-407E-A947-70E740481C1C}">
                  <a14:useLocalDpi xmlns:a14="http://schemas.microsoft.com/office/drawing/2010/main"/>
                </a:ext>
              </a:extLst>
            </a:blip>
            <a:stretch>
              <a:fillRect/>
            </a:stretch>
          </p:blipFill>
          <p:spPr>
            <a:xfrm>
              <a:off x="2642065" y="3806428"/>
              <a:ext cx="38100" cy="63500"/>
            </a:xfrm>
            <a:prstGeom prst="rect">
              <a:avLst/>
            </a:prstGeom>
          </p:spPr>
        </p:pic>
        <p:pic>
          <p:nvPicPr>
            <p:cNvPr id="14" name="object 14"/>
            <p:cNvPicPr/>
            <p:nvPr/>
          </p:nvPicPr>
          <p:blipFill>
            <a:blip r:embed="rId4" cstate="email">
              <a:extLst>
                <a:ext uri="{28A0092B-C50C-407E-A947-70E740481C1C}">
                  <a14:useLocalDpi xmlns:a14="http://schemas.microsoft.com/office/drawing/2010/main"/>
                </a:ext>
              </a:extLst>
            </a:blip>
            <a:stretch>
              <a:fillRect/>
            </a:stretch>
          </p:blipFill>
          <p:spPr>
            <a:xfrm>
              <a:off x="3563783" y="3806428"/>
              <a:ext cx="38100" cy="63500"/>
            </a:xfrm>
            <a:prstGeom prst="rect">
              <a:avLst/>
            </a:prstGeom>
          </p:spPr>
        </p:pic>
        <p:pic>
          <p:nvPicPr>
            <p:cNvPr id="15" name="object 15"/>
            <p:cNvPicPr/>
            <p:nvPr/>
          </p:nvPicPr>
          <p:blipFill>
            <a:blip r:embed="rId4" cstate="email">
              <a:extLst>
                <a:ext uri="{28A0092B-C50C-407E-A947-70E740481C1C}">
                  <a14:useLocalDpi xmlns:a14="http://schemas.microsoft.com/office/drawing/2010/main"/>
                </a:ext>
              </a:extLst>
            </a:blip>
            <a:stretch>
              <a:fillRect/>
            </a:stretch>
          </p:blipFill>
          <p:spPr>
            <a:xfrm>
              <a:off x="4877113" y="3806428"/>
              <a:ext cx="38100" cy="63500"/>
            </a:xfrm>
            <a:prstGeom prst="rect">
              <a:avLst/>
            </a:prstGeom>
          </p:spPr>
        </p:pic>
        <p:pic>
          <p:nvPicPr>
            <p:cNvPr id="16" name="object 16"/>
            <p:cNvPicPr/>
            <p:nvPr/>
          </p:nvPicPr>
          <p:blipFill>
            <a:blip r:embed="rId4" cstate="email">
              <a:extLst>
                <a:ext uri="{28A0092B-C50C-407E-A947-70E740481C1C}">
                  <a14:useLocalDpi xmlns:a14="http://schemas.microsoft.com/office/drawing/2010/main"/>
                </a:ext>
              </a:extLst>
            </a:blip>
            <a:stretch>
              <a:fillRect/>
            </a:stretch>
          </p:blipFill>
          <p:spPr>
            <a:xfrm>
              <a:off x="6496090" y="3806428"/>
              <a:ext cx="38100" cy="63500"/>
            </a:xfrm>
            <a:prstGeom prst="rect">
              <a:avLst/>
            </a:prstGeom>
          </p:spPr>
        </p:pic>
      </p:grpSp>
      <p:sp>
        <p:nvSpPr>
          <p:cNvPr id="25" name="object 25">
            <a:extLst>
              <a:ext uri="{C183D7F6-B498-43B3-948B-1728B52AA6E4}">
                <adec:decorative xmlns:adec="http://schemas.microsoft.com/office/drawing/2017/decorative" val="0"/>
              </a:ext>
            </a:extLst>
          </p:cNvPr>
          <p:cNvSpPr txBox="1"/>
          <p:nvPr/>
        </p:nvSpPr>
        <p:spPr>
          <a:xfrm>
            <a:off x="4930850" y="4135982"/>
            <a:ext cx="2993071" cy="134911"/>
          </a:xfrm>
          <a:prstGeom prst="rect">
            <a:avLst/>
          </a:prstGeom>
        </p:spPr>
        <p:txBody>
          <a:bodyPr vert="horz" wrap="square" lIns="0" tIns="16146" rIns="0" bIns="0" rtlCol="0">
            <a:spAutoFit/>
          </a:bodyPr>
          <a:lstStyle/>
          <a:p>
            <a:pPr marL="15377">
              <a:lnSpc>
                <a:spcPct val="100000"/>
              </a:lnSpc>
              <a:spcBef>
                <a:spcPts val="127"/>
              </a:spcBef>
            </a:pPr>
            <a:r>
              <a:rPr sz="1453" i="1" spc="-24">
                <a:solidFill>
                  <a:srgbClr val="255375"/>
                </a:solidFill>
                <a:latin typeface="Arial"/>
                <a:cs typeface="Arial"/>
              </a:rPr>
              <a:t>LEAGUE</a:t>
            </a:r>
            <a:r>
              <a:rPr sz="1453" i="1" spc="-36">
                <a:solidFill>
                  <a:srgbClr val="255375"/>
                </a:solidFill>
                <a:latin typeface="Arial"/>
                <a:cs typeface="Arial"/>
              </a:rPr>
              <a:t> </a:t>
            </a:r>
            <a:r>
              <a:rPr sz="1453" i="1">
                <a:solidFill>
                  <a:srgbClr val="255375"/>
                </a:solidFill>
                <a:latin typeface="Arial"/>
                <a:cs typeface="Arial"/>
              </a:rPr>
              <a:t>TABLE</a:t>
            </a:r>
            <a:r>
              <a:rPr sz="1453" i="1" spc="-36">
                <a:solidFill>
                  <a:srgbClr val="255375"/>
                </a:solidFill>
                <a:latin typeface="Arial"/>
                <a:cs typeface="Arial"/>
              </a:rPr>
              <a:t> </a:t>
            </a:r>
            <a:r>
              <a:rPr sz="1453" i="1">
                <a:solidFill>
                  <a:srgbClr val="255375"/>
                </a:solidFill>
                <a:latin typeface="Arial"/>
                <a:cs typeface="Arial"/>
              </a:rPr>
              <a:t>-</a:t>
            </a:r>
            <a:r>
              <a:rPr sz="1453" i="1" spc="-36">
                <a:solidFill>
                  <a:srgbClr val="255375"/>
                </a:solidFill>
                <a:latin typeface="Arial"/>
                <a:cs typeface="Arial"/>
              </a:rPr>
              <a:t> </a:t>
            </a:r>
            <a:r>
              <a:rPr sz="1453" i="1">
                <a:solidFill>
                  <a:srgbClr val="255375"/>
                </a:solidFill>
                <a:latin typeface="Arial"/>
                <a:cs typeface="Arial"/>
              </a:rPr>
              <a:t>REGION</a:t>
            </a:r>
            <a:r>
              <a:rPr sz="1453" i="1" spc="-30">
                <a:solidFill>
                  <a:srgbClr val="255375"/>
                </a:solidFill>
                <a:latin typeface="Arial"/>
                <a:cs typeface="Arial"/>
              </a:rPr>
              <a:t> </a:t>
            </a:r>
            <a:r>
              <a:rPr sz="1453" i="1">
                <a:solidFill>
                  <a:srgbClr val="255375"/>
                </a:solidFill>
                <a:latin typeface="Arial"/>
                <a:cs typeface="Arial"/>
              </a:rPr>
              <a:t>(TOP</a:t>
            </a:r>
            <a:r>
              <a:rPr sz="1453" i="1" spc="-36">
                <a:solidFill>
                  <a:srgbClr val="255375"/>
                </a:solidFill>
                <a:latin typeface="Arial"/>
                <a:cs typeface="Arial"/>
              </a:rPr>
              <a:t> </a:t>
            </a:r>
            <a:r>
              <a:rPr sz="1453" i="1" spc="-30">
                <a:solidFill>
                  <a:srgbClr val="255375"/>
                </a:solidFill>
                <a:latin typeface="Arial"/>
                <a:cs typeface="Arial"/>
              </a:rPr>
              <a:t>5)</a:t>
            </a:r>
            <a:endParaRPr sz="1453">
              <a:latin typeface="Arial"/>
              <a:cs typeface="Arial"/>
            </a:endParaRPr>
          </a:p>
        </p:txBody>
      </p:sp>
      <p:graphicFrame>
        <p:nvGraphicFramePr>
          <p:cNvPr id="17" name="object 17" descr="unkown region. social value filter period £141646. sv yoy % change +228.63%. people count 1033. avg value per person £137. avg sv yoy % change +91.83%">
            <a:extLs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723073916"/>
              </p:ext>
            </p:extLst>
          </p:nvPr>
        </p:nvGraphicFramePr>
        <p:xfrm>
          <a:off x="1730369" y="4518862"/>
          <a:ext cx="8723957" cy="513580"/>
        </p:xfrm>
        <a:graphic>
          <a:graphicData uri="http://schemas.openxmlformats.org/drawingml/2006/table">
            <a:tbl>
              <a:tblPr firstRow="1" bandRow="1">
                <a:tableStyleId>{2D5ABB26-0587-4C30-8999-92F81FD0307C}</a:tableStyleId>
              </a:tblPr>
              <a:tblGrid>
                <a:gridCol w="1318550">
                  <a:extLst>
                    <a:ext uri="{9D8B030D-6E8A-4147-A177-3AD203B41FA5}">
                      <a16:colId xmlns:a16="http://schemas.microsoft.com/office/drawing/2014/main" val="20000"/>
                    </a:ext>
                  </a:extLst>
                </a:gridCol>
                <a:gridCol w="1532286">
                  <a:extLst>
                    <a:ext uri="{9D8B030D-6E8A-4147-A177-3AD203B41FA5}">
                      <a16:colId xmlns:a16="http://schemas.microsoft.com/office/drawing/2014/main" val="20001"/>
                    </a:ext>
                  </a:extLst>
                </a:gridCol>
                <a:gridCol w="1115577">
                  <a:extLst>
                    <a:ext uri="{9D8B030D-6E8A-4147-A177-3AD203B41FA5}">
                      <a16:colId xmlns:a16="http://schemas.microsoft.com/office/drawing/2014/main" val="20002"/>
                    </a:ext>
                  </a:extLst>
                </a:gridCol>
                <a:gridCol w="1589949">
                  <a:extLst>
                    <a:ext uri="{9D8B030D-6E8A-4147-A177-3AD203B41FA5}">
                      <a16:colId xmlns:a16="http://schemas.microsoft.com/office/drawing/2014/main" val="20003"/>
                    </a:ext>
                  </a:extLst>
                </a:gridCol>
                <a:gridCol w="1959757">
                  <a:extLst>
                    <a:ext uri="{9D8B030D-6E8A-4147-A177-3AD203B41FA5}">
                      <a16:colId xmlns:a16="http://schemas.microsoft.com/office/drawing/2014/main" val="20004"/>
                    </a:ext>
                  </a:extLst>
                </a:gridCol>
                <a:gridCol w="1207838">
                  <a:extLst>
                    <a:ext uri="{9D8B030D-6E8A-4147-A177-3AD203B41FA5}">
                      <a16:colId xmlns:a16="http://schemas.microsoft.com/office/drawing/2014/main" val="20005"/>
                    </a:ext>
                  </a:extLst>
                </a:gridCol>
              </a:tblGrid>
              <a:tr h="259865">
                <a:tc>
                  <a:txBody>
                    <a:bodyPr/>
                    <a:lstStyle/>
                    <a:p>
                      <a:pPr>
                        <a:lnSpc>
                          <a:spcPct val="100000"/>
                        </a:lnSpc>
                        <a:spcBef>
                          <a:spcPts val="15"/>
                        </a:spcBef>
                      </a:pPr>
                      <a:endParaRPr sz="500">
                        <a:latin typeface="Times New Roman"/>
                        <a:cs typeface="Times New Roman"/>
                      </a:endParaRPr>
                    </a:p>
                    <a:p>
                      <a:pPr marL="59690">
                        <a:lnSpc>
                          <a:spcPct val="100000"/>
                        </a:lnSpc>
                      </a:pPr>
                      <a:r>
                        <a:rPr sz="600" spc="-10">
                          <a:solidFill>
                            <a:srgbClr val="FFFFFF"/>
                          </a:solidFill>
                          <a:latin typeface="Arial MT"/>
                          <a:cs typeface="Arial MT"/>
                        </a:rPr>
                        <a:t>REGION</a:t>
                      </a:r>
                      <a:endParaRPr sz="600">
                        <a:latin typeface="Arial MT"/>
                        <a:cs typeface="Arial MT"/>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spcBef>
                          <a:spcPts val="15"/>
                        </a:spcBef>
                      </a:pPr>
                      <a:endParaRPr sz="500">
                        <a:latin typeface="Times New Roman"/>
                        <a:cs typeface="Times New Roman"/>
                      </a:endParaRPr>
                    </a:p>
                    <a:p>
                      <a:pPr marL="59690">
                        <a:lnSpc>
                          <a:spcPct val="100000"/>
                        </a:lnSpc>
                      </a:pPr>
                      <a:r>
                        <a:rPr sz="600">
                          <a:solidFill>
                            <a:srgbClr val="FFFFFF"/>
                          </a:solidFill>
                          <a:latin typeface="Arial MT"/>
                          <a:cs typeface="Arial MT"/>
                        </a:rPr>
                        <a:t>SOCIAL</a:t>
                      </a:r>
                      <a:r>
                        <a:rPr sz="600" spc="30">
                          <a:solidFill>
                            <a:srgbClr val="FFFFFF"/>
                          </a:solidFill>
                          <a:latin typeface="Arial MT"/>
                          <a:cs typeface="Arial MT"/>
                        </a:rPr>
                        <a:t> </a:t>
                      </a:r>
                      <a:r>
                        <a:rPr sz="600">
                          <a:solidFill>
                            <a:srgbClr val="FFFFFF"/>
                          </a:solidFill>
                          <a:latin typeface="Arial MT"/>
                          <a:cs typeface="Arial MT"/>
                        </a:rPr>
                        <a:t>VALUE</a:t>
                      </a:r>
                      <a:r>
                        <a:rPr sz="600" spc="30">
                          <a:solidFill>
                            <a:srgbClr val="FFFFFF"/>
                          </a:solidFill>
                          <a:latin typeface="Arial MT"/>
                          <a:cs typeface="Arial MT"/>
                        </a:rPr>
                        <a:t> </a:t>
                      </a:r>
                      <a:r>
                        <a:rPr sz="600" spc="-10">
                          <a:solidFill>
                            <a:srgbClr val="FFFFFF"/>
                          </a:solidFill>
                          <a:latin typeface="Arial MT"/>
                          <a:cs typeface="Arial MT"/>
                        </a:rPr>
                        <a:t>(FILTER</a:t>
                      </a:r>
                      <a:r>
                        <a:rPr sz="600" spc="30">
                          <a:solidFill>
                            <a:srgbClr val="FFFFFF"/>
                          </a:solidFill>
                          <a:latin typeface="Arial MT"/>
                          <a:cs typeface="Arial MT"/>
                        </a:rPr>
                        <a:t> </a:t>
                      </a:r>
                      <a:r>
                        <a:rPr sz="600" spc="-10">
                          <a:solidFill>
                            <a:srgbClr val="FFFFFF"/>
                          </a:solidFill>
                          <a:latin typeface="Arial MT"/>
                          <a:cs typeface="Arial MT"/>
                        </a:rPr>
                        <a:t>PERIOD)</a:t>
                      </a:r>
                      <a:endParaRPr sz="600">
                        <a:latin typeface="Arial MT"/>
                        <a:cs typeface="Arial MT"/>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spcBef>
                          <a:spcPts val="15"/>
                        </a:spcBef>
                      </a:pPr>
                      <a:endParaRPr sz="500">
                        <a:latin typeface="Times New Roman"/>
                        <a:cs typeface="Times New Roman"/>
                      </a:endParaRPr>
                    </a:p>
                    <a:p>
                      <a:pPr marL="59690">
                        <a:lnSpc>
                          <a:spcPct val="100000"/>
                        </a:lnSpc>
                      </a:pPr>
                      <a:r>
                        <a:rPr sz="600">
                          <a:solidFill>
                            <a:srgbClr val="FFFFFF"/>
                          </a:solidFill>
                          <a:latin typeface="Arial MT"/>
                          <a:cs typeface="Arial MT"/>
                        </a:rPr>
                        <a:t>SV</a:t>
                      </a:r>
                      <a:r>
                        <a:rPr sz="600" spc="-25">
                          <a:solidFill>
                            <a:srgbClr val="FFFFFF"/>
                          </a:solidFill>
                          <a:latin typeface="Arial MT"/>
                          <a:cs typeface="Arial MT"/>
                        </a:rPr>
                        <a:t> </a:t>
                      </a:r>
                      <a:r>
                        <a:rPr sz="600" spc="-10">
                          <a:solidFill>
                            <a:srgbClr val="FFFFFF"/>
                          </a:solidFill>
                          <a:latin typeface="Arial MT"/>
                          <a:cs typeface="Arial MT"/>
                        </a:rPr>
                        <a:t>YOY </a:t>
                      </a:r>
                      <a:r>
                        <a:rPr sz="600" spc="-40">
                          <a:solidFill>
                            <a:srgbClr val="FFFFFF"/>
                          </a:solidFill>
                          <a:latin typeface="Arial MT"/>
                          <a:cs typeface="Arial MT"/>
                        </a:rPr>
                        <a:t>%</a:t>
                      </a:r>
                      <a:r>
                        <a:rPr sz="600">
                          <a:solidFill>
                            <a:srgbClr val="FFFFFF"/>
                          </a:solidFill>
                          <a:latin typeface="Arial MT"/>
                          <a:cs typeface="Arial MT"/>
                        </a:rPr>
                        <a:t> </a:t>
                      </a:r>
                      <a:r>
                        <a:rPr sz="600" spc="-10">
                          <a:solidFill>
                            <a:srgbClr val="FFFFFF"/>
                          </a:solidFill>
                          <a:latin typeface="Arial MT"/>
                          <a:cs typeface="Arial MT"/>
                        </a:rPr>
                        <a:t>CHANGE</a:t>
                      </a:r>
                      <a:endParaRPr sz="600">
                        <a:latin typeface="Arial MT"/>
                        <a:cs typeface="Arial MT"/>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spcBef>
                          <a:spcPts val="15"/>
                        </a:spcBef>
                      </a:pPr>
                      <a:endParaRPr sz="500">
                        <a:latin typeface="Times New Roman"/>
                        <a:cs typeface="Times New Roman"/>
                      </a:endParaRPr>
                    </a:p>
                    <a:p>
                      <a:pPr marL="59690">
                        <a:lnSpc>
                          <a:spcPct val="100000"/>
                        </a:lnSpc>
                      </a:pPr>
                      <a:r>
                        <a:rPr sz="600">
                          <a:solidFill>
                            <a:srgbClr val="FFFFFF"/>
                          </a:solidFill>
                          <a:latin typeface="Arial MT"/>
                          <a:cs typeface="Arial MT"/>
                        </a:rPr>
                        <a:t>PEOPLE</a:t>
                      </a:r>
                      <a:r>
                        <a:rPr sz="600" spc="30">
                          <a:solidFill>
                            <a:srgbClr val="FFFFFF"/>
                          </a:solidFill>
                          <a:latin typeface="Arial MT"/>
                          <a:cs typeface="Arial MT"/>
                        </a:rPr>
                        <a:t> </a:t>
                      </a:r>
                      <a:r>
                        <a:rPr sz="600">
                          <a:solidFill>
                            <a:srgbClr val="FFFFFF"/>
                          </a:solidFill>
                          <a:latin typeface="Arial MT"/>
                          <a:cs typeface="Arial MT"/>
                        </a:rPr>
                        <a:t>COUNT</a:t>
                      </a:r>
                      <a:r>
                        <a:rPr sz="600" spc="30">
                          <a:solidFill>
                            <a:srgbClr val="FFFFFF"/>
                          </a:solidFill>
                          <a:latin typeface="Arial MT"/>
                          <a:cs typeface="Arial MT"/>
                        </a:rPr>
                        <a:t> </a:t>
                      </a:r>
                      <a:r>
                        <a:rPr sz="600" spc="-10">
                          <a:solidFill>
                            <a:srgbClr val="FFFFFF"/>
                          </a:solidFill>
                          <a:latin typeface="Arial MT"/>
                          <a:cs typeface="Arial MT"/>
                        </a:rPr>
                        <a:t>(FILTER</a:t>
                      </a:r>
                      <a:r>
                        <a:rPr sz="600" spc="30">
                          <a:solidFill>
                            <a:srgbClr val="FFFFFF"/>
                          </a:solidFill>
                          <a:latin typeface="Arial MT"/>
                          <a:cs typeface="Arial MT"/>
                        </a:rPr>
                        <a:t> </a:t>
                      </a:r>
                      <a:r>
                        <a:rPr sz="600" spc="-10">
                          <a:solidFill>
                            <a:srgbClr val="FFFFFF"/>
                          </a:solidFill>
                          <a:latin typeface="Arial MT"/>
                          <a:cs typeface="Arial MT"/>
                        </a:rPr>
                        <a:t>PERIOD)</a:t>
                      </a:r>
                      <a:endParaRPr sz="600">
                        <a:latin typeface="Arial MT"/>
                        <a:cs typeface="Arial MT"/>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spcBef>
                          <a:spcPts val="15"/>
                        </a:spcBef>
                      </a:pPr>
                      <a:endParaRPr sz="500">
                        <a:latin typeface="Times New Roman"/>
                        <a:cs typeface="Times New Roman"/>
                      </a:endParaRPr>
                    </a:p>
                    <a:p>
                      <a:pPr marL="59690">
                        <a:lnSpc>
                          <a:spcPct val="100000"/>
                        </a:lnSpc>
                      </a:pPr>
                      <a:r>
                        <a:rPr sz="600">
                          <a:solidFill>
                            <a:srgbClr val="FFFFFF"/>
                          </a:solidFill>
                          <a:latin typeface="Arial MT"/>
                          <a:cs typeface="Arial MT"/>
                        </a:rPr>
                        <a:t>AVG</a:t>
                      </a:r>
                      <a:r>
                        <a:rPr sz="600" spc="15">
                          <a:solidFill>
                            <a:srgbClr val="FFFFFF"/>
                          </a:solidFill>
                          <a:latin typeface="Arial MT"/>
                          <a:cs typeface="Arial MT"/>
                        </a:rPr>
                        <a:t> </a:t>
                      </a:r>
                      <a:r>
                        <a:rPr sz="600">
                          <a:solidFill>
                            <a:srgbClr val="FFFFFF"/>
                          </a:solidFill>
                          <a:latin typeface="Arial MT"/>
                          <a:cs typeface="Arial MT"/>
                        </a:rPr>
                        <a:t>VALUE</a:t>
                      </a:r>
                      <a:r>
                        <a:rPr sz="600" spc="20">
                          <a:solidFill>
                            <a:srgbClr val="FFFFFF"/>
                          </a:solidFill>
                          <a:latin typeface="Arial MT"/>
                          <a:cs typeface="Arial MT"/>
                        </a:rPr>
                        <a:t> </a:t>
                      </a:r>
                      <a:r>
                        <a:rPr sz="600">
                          <a:solidFill>
                            <a:srgbClr val="FFFFFF"/>
                          </a:solidFill>
                          <a:latin typeface="Arial MT"/>
                          <a:cs typeface="Arial MT"/>
                        </a:rPr>
                        <a:t>PER</a:t>
                      </a:r>
                      <a:r>
                        <a:rPr sz="600" spc="15">
                          <a:solidFill>
                            <a:srgbClr val="FFFFFF"/>
                          </a:solidFill>
                          <a:latin typeface="Arial MT"/>
                          <a:cs typeface="Arial MT"/>
                        </a:rPr>
                        <a:t> </a:t>
                      </a:r>
                      <a:r>
                        <a:rPr sz="600">
                          <a:solidFill>
                            <a:srgbClr val="FFFFFF"/>
                          </a:solidFill>
                          <a:latin typeface="Arial MT"/>
                          <a:cs typeface="Arial MT"/>
                        </a:rPr>
                        <a:t>PERSON</a:t>
                      </a:r>
                      <a:r>
                        <a:rPr sz="600" spc="20">
                          <a:solidFill>
                            <a:srgbClr val="FFFFFF"/>
                          </a:solidFill>
                          <a:latin typeface="Arial MT"/>
                          <a:cs typeface="Arial MT"/>
                        </a:rPr>
                        <a:t> </a:t>
                      </a:r>
                      <a:r>
                        <a:rPr sz="600" spc="-10">
                          <a:solidFill>
                            <a:srgbClr val="FFFFFF"/>
                          </a:solidFill>
                          <a:latin typeface="Arial MT"/>
                          <a:cs typeface="Arial MT"/>
                        </a:rPr>
                        <a:t>(FILTER</a:t>
                      </a:r>
                      <a:r>
                        <a:rPr sz="600" spc="15">
                          <a:solidFill>
                            <a:srgbClr val="FFFFFF"/>
                          </a:solidFill>
                          <a:latin typeface="Arial MT"/>
                          <a:cs typeface="Arial MT"/>
                        </a:rPr>
                        <a:t> </a:t>
                      </a:r>
                      <a:r>
                        <a:rPr sz="600" spc="-10">
                          <a:solidFill>
                            <a:srgbClr val="FFFFFF"/>
                          </a:solidFill>
                          <a:latin typeface="Arial MT"/>
                          <a:cs typeface="Arial MT"/>
                        </a:rPr>
                        <a:t>PERIOD)</a:t>
                      </a:r>
                      <a:endParaRPr sz="600">
                        <a:latin typeface="Arial MT"/>
                        <a:cs typeface="Arial MT"/>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spcBef>
                          <a:spcPts val="15"/>
                        </a:spcBef>
                      </a:pPr>
                      <a:endParaRPr sz="500">
                        <a:latin typeface="Times New Roman"/>
                        <a:cs typeface="Times New Roman"/>
                      </a:endParaRPr>
                    </a:p>
                    <a:p>
                      <a:pPr marL="59690">
                        <a:lnSpc>
                          <a:spcPct val="100000"/>
                        </a:lnSpc>
                      </a:pPr>
                      <a:r>
                        <a:rPr sz="600">
                          <a:solidFill>
                            <a:srgbClr val="FFFFFF"/>
                          </a:solidFill>
                          <a:latin typeface="Arial MT"/>
                          <a:cs typeface="Arial MT"/>
                        </a:rPr>
                        <a:t>AVG</a:t>
                      </a:r>
                      <a:r>
                        <a:rPr sz="600" spc="-20">
                          <a:solidFill>
                            <a:srgbClr val="FFFFFF"/>
                          </a:solidFill>
                          <a:latin typeface="Arial MT"/>
                          <a:cs typeface="Arial MT"/>
                        </a:rPr>
                        <a:t> </a:t>
                      </a:r>
                      <a:r>
                        <a:rPr sz="600">
                          <a:solidFill>
                            <a:srgbClr val="FFFFFF"/>
                          </a:solidFill>
                          <a:latin typeface="Arial MT"/>
                          <a:cs typeface="Arial MT"/>
                        </a:rPr>
                        <a:t>SV</a:t>
                      </a:r>
                      <a:r>
                        <a:rPr sz="600" spc="-10">
                          <a:solidFill>
                            <a:srgbClr val="FFFFFF"/>
                          </a:solidFill>
                          <a:latin typeface="Arial MT"/>
                          <a:cs typeface="Arial MT"/>
                        </a:rPr>
                        <a:t> YOY</a:t>
                      </a:r>
                      <a:r>
                        <a:rPr sz="600" spc="-5">
                          <a:solidFill>
                            <a:srgbClr val="FFFFFF"/>
                          </a:solidFill>
                          <a:latin typeface="Arial MT"/>
                          <a:cs typeface="Arial MT"/>
                        </a:rPr>
                        <a:t> </a:t>
                      </a:r>
                      <a:r>
                        <a:rPr sz="600" spc="-40">
                          <a:solidFill>
                            <a:srgbClr val="FFFFFF"/>
                          </a:solidFill>
                          <a:latin typeface="Arial MT"/>
                          <a:cs typeface="Arial MT"/>
                        </a:rPr>
                        <a:t>%</a:t>
                      </a:r>
                      <a:r>
                        <a:rPr sz="600">
                          <a:solidFill>
                            <a:srgbClr val="FFFFFF"/>
                          </a:solidFill>
                          <a:latin typeface="Arial MT"/>
                          <a:cs typeface="Arial MT"/>
                        </a:rPr>
                        <a:t> </a:t>
                      </a:r>
                      <a:r>
                        <a:rPr sz="600" spc="-10">
                          <a:solidFill>
                            <a:srgbClr val="FFFFFF"/>
                          </a:solidFill>
                          <a:latin typeface="Arial MT"/>
                          <a:cs typeface="Arial MT"/>
                        </a:rPr>
                        <a:t>CHANGE</a:t>
                      </a:r>
                      <a:endParaRPr sz="600">
                        <a:latin typeface="Arial MT"/>
                        <a:cs typeface="Arial MT"/>
                      </a:endParaRPr>
                    </a:p>
                  </a:txBody>
                  <a:tcPr marL="0" marR="0" marT="2307"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extLst>
                  <a:ext uri="{0D108BD9-81ED-4DB2-BD59-A6C34878D82A}">
                    <a16:rowId xmlns:a16="http://schemas.microsoft.com/office/drawing/2014/main" val="10000"/>
                  </a:ext>
                </a:extLst>
              </a:tr>
              <a:tr h="253715">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REGION</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£141,646</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2B89B9">
                        <a:alpha val="3919"/>
                      </a:srgbClr>
                    </a:solidFill>
                  </a:tcPr>
                </a:tc>
                <a:tc>
                  <a:txBody>
                    <a:bodyPr/>
                    <a:lstStyle/>
                    <a:p>
                      <a:pPr marL="575945">
                        <a:lnSpc>
                          <a:spcPct val="100000"/>
                        </a:lnSpc>
                        <a:spcBef>
                          <a:spcPts val="495"/>
                        </a:spcBef>
                      </a:pPr>
                      <a:r>
                        <a:rPr sz="600" spc="-10">
                          <a:solidFill>
                            <a:srgbClr val="1AB3A2"/>
                          </a:solidFill>
                          <a:latin typeface="Arial MT"/>
                          <a:cs typeface="Arial MT"/>
                        </a:rPr>
                        <a:t>+228.63%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1,033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20">
                          <a:solidFill>
                            <a:srgbClr val="333333"/>
                          </a:solidFill>
                          <a:latin typeface="Arial MT"/>
                          <a:cs typeface="Arial MT"/>
                        </a:rPr>
                        <a:t>£137</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1AB3A2"/>
                          </a:solidFill>
                          <a:latin typeface="Arial MT"/>
                          <a:cs typeface="Arial MT"/>
                        </a:rPr>
                        <a:t>+91.83%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extLst>
                  <a:ext uri="{0D108BD9-81ED-4DB2-BD59-A6C34878D82A}">
                    <a16:rowId xmlns:a16="http://schemas.microsoft.com/office/drawing/2014/main" val="10001"/>
                  </a:ext>
                </a:extLst>
              </a:tr>
            </a:tbl>
          </a:graphicData>
        </a:graphic>
      </p:graphicFrame>
      <p:pic>
        <p:nvPicPr>
          <p:cNvPr id="18" name="object 18">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4489828" y="4608680"/>
            <a:ext cx="46130" cy="76883"/>
          </a:xfrm>
          <a:prstGeom prst="rect">
            <a:avLst/>
          </a:prstGeom>
        </p:spPr>
      </p:pic>
      <p:pic>
        <p:nvPicPr>
          <p:cNvPr id="19" name="object 19">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5605810" y="4608680"/>
            <a:ext cx="46130" cy="76883"/>
          </a:xfrm>
          <a:prstGeom prst="rect">
            <a:avLst/>
          </a:prstGeom>
        </p:spPr>
      </p:pic>
      <p:pic>
        <p:nvPicPr>
          <p:cNvPr id="20" name="object 20">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7195940" y="4608680"/>
            <a:ext cx="46130" cy="76883"/>
          </a:xfrm>
          <a:prstGeom prst="rect">
            <a:avLst/>
          </a:prstGeom>
        </p:spPr>
      </p:pic>
      <p:pic>
        <p:nvPicPr>
          <p:cNvPr id="21" name="object 21">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9156138" y="4608680"/>
            <a:ext cx="46130" cy="76883"/>
          </a:xfrm>
          <a:prstGeom prst="rect">
            <a:avLst/>
          </a:prstGeom>
        </p:spPr>
      </p:pic>
      <p:grpSp>
        <p:nvGrpSpPr>
          <p:cNvPr id="22" name="object 22">
            <a:extLst>
              <a:ext uri="{C183D7F6-B498-43B3-948B-1728B52AA6E4}">
                <adec:decorative xmlns:adec="http://schemas.microsoft.com/office/drawing/2017/decorative" val="1"/>
              </a:ext>
            </a:extLst>
          </p:cNvPr>
          <p:cNvGrpSpPr/>
          <p:nvPr/>
        </p:nvGrpSpPr>
        <p:grpSpPr>
          <a:xfrm>
            <a:off x="10318378" y="4608680"/>
            <a:ext cx="93029" cy="76883"/>
            <a:chOff x="7494221" y="3806428"/>
            <a:chExt cx="76835" cy="63500"/>
          </a:xfrm>
        </p:grpSpPr>
        <p:pic>
          <p:nvPicPr>
            <p:cNvPr id="23" name="object 23"/>
            <p:cNvPicPr/>
            <p:nvPr/>
          </p:nvPicPr>
          <p:blipFill>
            <a:blip r:embed="rId4" cstate="email">
              <a:extLst>
                <a:ext uri="{28A0092B-C50C-407E-A947-70E740481C1C}">
                  <a14:useLocalDpi xmlns:a14="http://schemas.microsoft.com/office/drawing/2010/main"/>
                </a:ext>
              </a:extLst>
            </a:blip>
            <a:stretch>
              <a:fillRect/>
            </a:stretch>
          </p:blipFill>
          <p:spPr>
            <a:xfrm>
              <a:off x="7494221" y="3806428"/>
              <a:ext cx="38100" cy="63500"/>
            </a:xfrm>
            <a:prstGeom prst="rect">
              <a:avLst/>
            </a:prstGeom>
          </p:spPr>
        </p:pic>
        <p:pic>
          <p:nvPicPr>
            <p:cNvPr id="24" name="object 24"/>
            <p:cNvPicPr/>
            <p:nvPr/>
          </p:nvPicPr>
          <p:blipFill>
            <a:blip r:embed="rId3" cstate="email">
              <a:extLst>
                <a:ext uri="{28A0092B-C50C-407E-A947-70E740481C1C}">
                  <a14:useLocalDpi xmlns:a14="http://schemas.microsoft.com/office/drawing/2010/main"/>
                </a:ext>
              </a:extLst>
            </a:blip>
            <a:stretch>
              <a:fillRect/>
            </a:stretch>
          </p:blipFill>
          <p:spPr>
            <a:xfrm>
              <a:off x="7532427" y="3806428"/>
              <a:ext cx="38100" cy="63500"/>
            </a:xfrm>
            <a:prstGeom prst="rect">
              <a:avLst/>
            </a:prstGeom>
          </p:spPr>
        </p:pic>
      </p:grpSp>
      <p:sp>
        <p:nvSpPr>
          <p:cNvPr id="26" name="object 26">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8</a:t>
            </a:r>
          </a:p>
        </p:txBody>
      </p:sp>
    </p:spTree>
    <p:extLst>
      <p:ext uri="{BB962C8B-B14F-4D97-AF65-F5344CB8AC3E}">
        <p14:creationId xmlns:p14="http://schemas.microsoft.com/office/powerpoint/2010/main" val="39963695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7"/>
            <a:ext cx="9702070" cy="6856761"/>
          </a:xfrm>
          <a:prstGeom prst="rect">
            <a:avLst/>
          </a:prstGeom>
        </p:spPr>
      </p:pic>
      <p:grpSp>
        <p:nvGrpSpPr>
          <p:cNvPr id="3" name="object 3">
            <a:extLst>
              <a:ext uri="{C183D7F6-B498-43B3-948B-1728B52AA6E4}">
                <adec:decorative xmlns:adec="http://schemas.microsoft.com/office/drawing/2017/decorative" val="1"/>
              </a:ext>
            </a:extLst>
          </p:cNvPr>
          <p:cNvGrpSpPr/>
          <p:nvPr/>
        </p:nvGrpSpPr>
        <p:grpSpPr>
          <a:xfrm>
            <a:off x="1736151" y="1381970"/>
            <a:ext cx="7702180" cy="364427"/>
            <a:chOff x="405938" y="1141405"/>
            <a:chExt cx="6361430" cy="300990"/>
          </a:xfrm>
        </p:grpSpPr>
        <p:sp>
          <p:nvSpPr>
            <p:cNvPr id="4" name="object 4"/>
            <p:cNvSpPr/>
            <p:nvPr/>
          </p:nvSpPr>
          <p:spPr>
            <a:xfrm>
              <a:off x="405930" y="1141412"/>
              <a:ext cx="6361430" cy="300990"/>
            </a:xfrm>
            <a:custGeom>
              <a:avLst/>
              <a:gdLst/>
              <a:ahLst/>
              <a:cxnLst/>
              <a:rect l="l" t="t" r="r" b="b"/>
              <a:pathLst>
                <a:path w="6361430" h="300990">
                  <a:moveTo>
                    <a:pt x="6361290" y="0"/>
                  </a:moveTo>
                  <a:lnTo>
                    <a:pt x="6361290" y="0"/>
                  </a:lnTo>
                  <a:lnTo>
                    <a:pt x="0" y="0"/>
                  </a:lnTo>
                  <a:lnTo>
                    <a:pt x="0" y="300875"/>
                  </a:lnTo>
                  <a:lnTo>
                    <a:pt x="6361290" y="300875"/>
                  </a:lnTo>
                  <a:lnTo>
                    <a:pt x="6361290" y="0"/>
                  </a:lnTo>
                  <a:close/>
                </a:path>
              </a:pathLst>
            </a:custGeom>
            <a:solidFill>
              <a:srgbClr val="2E779D"/>
            </a:solidFill>
          </p:spPr>
          <p:txBody>
            <a:bodyPr wrap="square" lIns="0" tIns="0" rIns="0" bIns="0" rtlCol="0"/>
            <a:lstStyle/>
            <a:p>
              <a:endParaRPr/>
            </a:p>
          </p:txBody>
        </p:sp>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419474" y="1299164"/>
              <a:ext cx="38100" cy="63500"/>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2388950" y="1299164"/>
              <a:ext cx="38100" cy="63500"/>
            </a:xfrm>
            <a:prstGeom prst="rect">
              <a:avLst/>
            </a:prstGeom>
          </p:spPr>
        </p:pic>
        <p:sp>
          <p:nvSpPr>
            <p:cNvPr id="7" name="object 7"/>
            <p:cNvSpPr/>
            <p:nvPr/>
          </p:nvSpPr>
          <p:spPr>
            <a:xfrm>
              <a:off x="2507265" y="1141405"/>
              <a:ext cx="1026794" cy="300990"/>
            </a:xfrm>
            <a:custGeom>
              <a:avLst/>
              <a:gdLst/>
              <a:ahLst/>
              <a:cxnLst/>
              <a:rect l="l" t="t" r="r" b="b"/>
              <a:pathLst>
                <a:path w="1026795" h="300990">
                  <a:moveTo>
                    <a:pt x="1026785" y="300871"/>
                  </a:moveTo>
                  <a:lnTo>
                    <a:pt x="0" y="300871"/>
                  </a:lnTo>
                  <a:lnTo>
                    <a:pt x="0" y="0"/>
                  </a:lnTo>
                  <a:lnTo>
                    <a:pt x="1026785" y="0"/>
                  </a:lnTo>
                  <a:lnTo>
                    <a:pt x="1026785" y="300871"/>
                  </a:lnTo>
                  <a:close/>
                </a:path>
              </a:pathLst>
            </a:custGeom>
            <a:solidFill>
              <a:srgbClr val="2B89B9">
                <a:alpha val="3138"/>
              </a:srgbClr>
            </a:solidFill>
          </p:spPr>
          <p:txBody>
            <a:bodyPr wrap="square" lIns="0" tIns="0" rIns="0" bIns="0" rtlCol="0"/>
            <a:lstStyle/>
            <a:p>
              <a:endParaRPr/>
            </a:p>
          </p:txBody>
        </p:sp>
        <p:pic>
          <p:nvPicPr>
            <p:cNvPr id="8" name="object 8"/>
            <p:cNvPicPr/>
            <p:nvPr/>
          </p:nvPicPr>
          <p:blipFill>
            <a:blip r:embed="rId3" cstate="email">
              <a:extLst>
                <a:ext uri="{28A0092B-C50C-407E-A947-70E740481C1C}">
                  <a14:useLocalDpi xmlns:a14="http://schemas.microsoft.com/office/drawing/2010/main"/>
                </a:ext>
              </a:extLst>
            </a:blip>
            <a:stretch>
              <a:fillRect/>
            </a:stretch>
          </p:blipFill>
          <p:spPr>
            <a:xfrm>
              <a:off x="3415735" y="1299164"/>
              <a:ext cx="38100" cy="63500"/>
            </a:xfrm>
            <a:prstGeom prst="rect">
              <a:avLst/>
            </a:prstGeom>
          </p:spPr>
        </p:pic>
        <p:pic>
          <p:nvPicPr>
            <p:cNvPr id="9" name="object 9"/>
            <p:cNvPicPr/>
            <p:nvPr/>
          </p:nvPicPr>
          <p:blipFill>
            <a:blip r:embed="rId3" cstate="email">
              <a:extLst>
                <a:ext uri="{28A0092B-C50C-407E-A947-70E740481C1C}">
                  <a14:useLocalDpi xmlns:a14="http://schemas.microsoft.com/office/drawing/2010/main"/>
                </a:ext>
              </a:extLst>
            </a:blip>
            <a:stretch>
              <a:fillRect/>
            </a:stretch>
          </p:blipFill>
          <p:spPr>
            <a:xfrm>
              <a:off x="4256266" y="1299164"/>
              <a:ext cx="38100" cy="63500"/>
            </a:xfrm>
            <a:prstGeom prst="rect">
              <a:avLst/>
            </a:prstGeom>
          </p:spPr>
        </p:pic>
        <p:pic>
          <p:nvPicPr>
            <p:cNvPr id="10" name="object 10"/>
            <p:cNvPicPr/>
            <p:nvPr/>
          </p:nvPicPr>
          <p:blipFill>
            <a:blip r:embed="rId3" cstate="email">
              <a:extLst>
                <a:ext uri="{28A0092B-C50C-407E-A947-70E740481C1C}">
                  <a14:useLocalDpi xmlns:a14="http://schemas.microsoft.com/office/drawing/2010/main"/>
                </a:ext>
              </a:extLst>
            </a:blip>
            <a:stretch>
              <a:fillRect/>
            </a:stretch>
          </p:blipFill>
          <p:spPr>
            <a:xfrm>
              <a:off x="5326033" y="1299164"/>
              <a:ext cx="38100" cy="63500"/>
            </a:xfrm>
            <a:prstGeom prst="rect">
              <a:avLst/>
            </a:prstGeom>
          </p:spPr>
        </p:pic>
        <p:pic>
          <p:nvPicPr>
            <p:cNvPr id="11" name="object 11"/>
            <p:cNvPicPr/>
            <p:nvPr/>
          </p:nvPicPr>
          <p:blipFill>
            <a:blip r:embed="rId3" cstate="email">
              <a:extLst>
                <a:ext uri="{28A0092B-C50C-407E-A947-70E740481C1C}">
                  <a14:useLocalDpi xmlns:a14="http://schemas.microsoft.com/office/drawing/2010/main"/>
                </a:ext>
              </a:extLst>
            </a:blip>
            <a:stretch>
              <a:fillRect/>
            </a:stretch>
          </p:blipFill>
          <p:spPr>
            <a:xfrm>
              <a:off x="6648914" y="1299164"/>
              <a:ext cx="38100" cy="63500"/>
            </a:xfrm>
            <a:prstGeom prst="rect">
              <a:avLst/>
            </a:prstGeom>
          </p:spPr>
        </p:pic>
      </p:grpSp>
      <p:pic>
        <p:nvPicPr>
          <p:cNvPr id="12" name="object 12">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3009561" y="1572979"/>
            <a:ext cx="46130" cy="76883"/>
          </a:xfrm>
          <a:prstGeom prst="rect">
            <a:avLst/>
          </a:prstGeom>
        </p:spPr>
      </p:pic>
      <p:pic>
        <p:nvPicPr>
          <p:cNvPr id="13" name="object 13">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4183366" y="1572979"/>
            <a:ext cx="46130" cy="76883"/>
          </a:xfrm>
          <a:prstGeom prst="rect">
            <a:avLst/>
          </a:prstGeom>
        </p:spPr>
      </p:pic>
      <p:graphicFrame>
        <p:nvGraphicFramePr>
          <p:cNvPr id="14" name="object 14" descr="unkown region. unknown contract. social value filter period £141646. sv yoy % change +228.63%. people count 1033. avg value per person £137. avg sv yoy % change +91.83%"/>
          <p:cNvGraphicFramePr>
            <a:graphicFrameLocks noGrp="1"/>
          </p:cNvGraphicFramePr>
          <p:nvPr>
            <p:extLst>
              <p:ext uri="{D42A27DB-BD31-4B8C-83A1-F6EECF244321}">
                <p14:modId xmlns:p14="http://schemas.microsoft.com/office/powerpoint/2010/main" val="1043883111"/>
              </p:ext>
            </p:extLst>
          </p:nvPr>
        </p:nvGraphicFramePr>
        <p:xfrm>
          <a:off x="1730369" y="1373298"/>
          <a:ext cx="8722418" cy="623524"/>
        </p:xfrm>
        <a:graphic>
          <a:graphicData uri="http://schemas.openxmlformats.org/drawingml/2006/table">
            <a:tbl>
              <a:tblPr firstRow="1" bandRow="1">
                <a:tableStyleId>{2D5ABB26-0587-4C30-8999-92F81FD0307C}</a:tableStyleId>
              </a:tblPr>
              <a:tblGrid>
                <a:gridCol w="1370062">
                  <a:extLst>
                    <a:ext uri="{9D8B030D-6E8A-4147-A177-3AD203B41FA5}">
                      <a16:colId xmlns:a16="http://schemas.microsoft.com/office/drawing/2014/main" val="20000"/>
                    </a:ext>
                  </a:extLst>
                </a:gridCol>
                <a:gridCol w="1173240">
                  <a:extLst>
                    <a:ext uri="{9D8B030D-6E8A-4147-A177-3AD203B41FA5}">
                      <a16:colId xmlns:a16="http://schemas.microsoft.com/office/drawing/2014/main" val="20001"/>
                    </a:ext>
                  </a:extLst>
                </a:gridCol>
                <a:gridCol w="1242436">
                  <a:extLst>
                    <a:ext uri="{9D8B030D-6E8A-4147-A177-3AD203B41FA5}">
                      <a16:colId xmlns:a16="http://schemas.microsoft.com/office/drawing/2014/main" val="20002"/>
                    </a:ext>
                  </a:extLst>
                </a:gridCol>
                <a:gridCol w="1017167">
                  <a:extLst>
                    <a:ext uri="{9D8B030D-6E8A-4147-A177-3AD203B41FA5}">
                      <a16:colId xmlns:a16="http://schemas.microsoft.com/office/drawing/2014/main" val="20003"/>
                    </a:ext>
                  </a:extLst>
                </a:gridCol>
                <a:gridCol w="1294715">
                  <a:extLst>
                    <a:ext uri="{9D8B030D-6E8A-4147-A177-3AD203B41FA5}">
                      <a16:colId xmlns:a16="http://schemas.microsoft.com/office/drawing/2014/main" val="20004"/>
                    </a:ext>
                  </a:extLst>
                </a:gridCol>
                <a:gridCol w="1601481">
                  <a:extLst>
                    <a:ext uri="{9D8B030D-6E8A-4147-A177-3AD203B41FA5}">
                      <a16:colId xmlns:a16="http://schemas.microsoft.com/office/drawing/2014/main" val="20005"/>
                    </a:ext>
                  </a:extLst>
                </a:gridCol>
                <a:gridCol w="1023317">
                  <a:extLst>
                    <a:ext uri="{9D8B030D-6E8A-4147-A177-3AD203B41FA5}">
                      <a16:colId xmlns:a16="http://schemas.microsoft.com/office/drawing/2014/main" val="20006"/>
                    </a:ext>
                  </a:extLst>
                </a:gridCol>
              </a:tblGrid>
              <a:tr h="369809">
                <a:tc>
                  <a:txBody>
                    <a:bodyPr/>
                    <a:lstStyle/>
                    <a:p>
                      <a:pPr>
                        <a:lnSpc>
                          <a:spcPct val="100000"/>
                        </a:lnSpc>
                      </a:pPr>
                      <a:endParaRPr sz="500">
                        <a:latin typeface="Times New Roman"/>
                        <a:cs typeface="Times New Roman"/>
                      </a:endParaRPr>
                    </a:p>
                    <a:p>
                      <a:pPr>
                        <a:lnSpc>
                          <a:spcPct val="100000"/>
                        </a:lnSpc>
                        <a:spcBef>
                          <a:spcPts val="210"/>
                        </a:spcBef>
                      </a:pPr>
                      <a:endParaRPr sz="500">
                        <a:latin typeface="Times New Roman"/>
                        <a:cs typeface="Times New Roman"/>
                      </a:endParaRPr>
                    </a:p>
                    <a:p>
                      <a:pPr marL="59690">
                        <a:lnSpc>
                          <a:spcPct val="100000"/>
                        </a:lnSpc>
                      </a:pPr>
                      <a:r>
                        <a:rPr sz="600" spc="-10">
                          <a:solidFill>
                            <a:srgbClr val="FFFFFF"/>
                          </a:solidFill>
                          <a:latin typeface="Arial MT"/>
                          <a:cs typeface="Arial MT"/>
                        </a:rPr>
                        <a:t>CONTRACT</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pPr>
                      <a:endParaRPr sz="500">
                        <a:latin typeface="Times New Roman"/>
                        <a:cs typeface="Times New Roman"/>
                      </a:endParaRPr>
                    </a:p>
                    <a:p>
                      <a:pPr>
                        <a:lnSpc>
                          <a:spcPct val="100000"/>
                        </a:lnSpc>
                        <a:spcBef>
                          <a:spcPts val="210"/>
                        </a:spcBef>
                      </a:pPr>
                      <a:endParaRPr sz="500">
                        <a:latin typeface="Times New Roman"/>
                        <a:cs typeface="Times New Roman"/>
                      </a:endParaRPr>
                    </a:p>
                    <a:p>
                      <a:pPr marL="59690">
                        <a:lnSpc>
                          <a:spcPct val="100000"/>
                        </a:lnSpc>
                      </a:pPr>
                      <a:r>
                        <a:rPr sz="600" spc="-10">
                          <a:solidFill>
                            <a:srgbClr val="FFFFFF"/>
                          </a:solidFill>
                          <a:latin typeface="Arial MT"/>
                          <a:cs typeface="Arial MT"/>
                        </a:rPr>
                        <a:t>REGION</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marL="59690" marR="231140">
                        <a:lnSpc>
                          <a:spcPct val="119100"/>
                        </a:lnSpc>
                        <a:spcBef>
                          <a:spcPts val="420"/>
                        </a:spcBef>
                      </a:pPr>
                      <a:r>
                        <a:rPr sz="600">
                          <a:solidFill>
                            <a:srgbClr val="FFFFFF"/>
                          </a:solidFill>
                          <a:latin typeface="Arial MT"/>
                          <a:cs typeface="Arial MT"/>
                        </a:rPr>
                        <a:t>SOCIAL</a:t>
                      </a:r>
                      <a:r>
                        <a:rPr sz="600" spc="30">
                          <a:solidFill>
                            <a:srgbClr val="FFFFFF"/>
                          </a:solidFill>
                          <a:latin typeface="Arial MT"/>
                          <a:cs typeface="Arial MT"/>
                        </a:rPr>
                        <a:t> </a:t>
                      </a:r>
                      <a:r>
                        <a:rPr sz="600">
                          <a:solidFill>
                            <a:srgbClr val="FFFFFF"/>
                          </a:solidFill>
                          <a:latin typeface="Arial MT"/>
                          <a:cs typeface="Arial MT"/>
                        </a:rPr>
                        <a:t>VALUE</a:t>
                      </a:r>
                      <a:r>
                        <a:rPr sz="600" spc="35">
                          <a:solidFill>
                            <a:srgbClr val="FFFFFF"/>
                          </a:solidFill>
                          <a:latin typeface="Arial MT"/>
                          <a:cs typeface="Arial MT"/>
                        </a:rPr>
                        <a:t> </a:t>
                      </a:r>
                      <a:r>
                        <a:rPr sz="600" spc="-10">
                          <a:solidFill>
                            <a:srgbClr val="FFFFFF"/>
                          </a:solidFill>
                          <a:latin typeface="Arial MT"/>
                          <a:cs typeface="Arial MT"/>
                        </a:rPr>
                        <a:t>(FILTER</a:t>
                      </a:r>
                      <a:r>
                        <a:rPr sz="600" spc="500">
                          <a:solidFill>
                            <a:srgbClr val="FFFFFF"/>
                          </a:solidFill>
                          <a:latin typeface="Arial MT"/>
                          <a:cs typeface="Arial MT"/>
                        </a:rPr>
                        <a:t> </a:t>
                      </a:r>
                      <a:r>
                        <a:rPr sz="600" spc="-10">
                          <a:solidFill>
                            <a:srgbClr val="FFFFFF"/>
                          </a:solidFill>
                          <a:latin typeface="Arial MT"/>
                          <a:cs typeface="Arial MT"/>
                        </a:rPr>
                        <a:t>PERIOD)</a:t>
                      </a:r>
                      <a:endParaRPr sz="600">
                        <a:latin typeface="Arial MT"/>
                        <a:cs typeface="Arial MT"/>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pPr>
                      <a:endParaRPr sz="500">
                        <a:latin typeface="Times New Roman"/>
                        <a:cs typeface="Times New Roman"/>
                      </a:endParaRPr>
                    </a:p>
                    <a:p>
                      <a:pPr>
                        <a:lnSpc>
                          <a:spcPct val="100000"/>
                        </a:lnSpc>
                        <a:spcBef>
                          <a:spcPts val="210"/>
                        </a:spcBef>
                      </a:pPr>
                      <a:endParaRPr sz="500">
                        <a:latin typeface="Times New Roman"/>
                        <a:cs typeface="Times New Roman"/>
                      </a:endParaRPr>
                    </a:p>
                    <a:p>
                      <a:pPr marL="59690">
                        <a:lnSpc>
                          <a:spcPct val="100000"/>
                        </a:lnSpc>
                      </a:pPr>
                      <a:r>
                        <a:rPr sz="600">
                          <a:solidFill>
                            <a:srgbClr val="FFFFFF"/>
                          </a:solidFill>
                          <a:latin typeface="Arial MT"/>
                          <a:cs typeface="Arial MT"/>
                        </a:rPr>
                        <a:t>SV</a:t>
                      </a:r>
                      <a:r>
                        <a:rPr sz="600" spc="-25">
                          <a:solidFill>
                            <a:srgbClr val="FFFFFF"/>
                          </a:solidFill>
                          <a:latin typeface="Arial MT"/>
                          <a:cs typeface="Arial MT"/>
                        </a:rPr>
                        <a:t> </a:t>
                      </a:r>
                      <a:r>
                        <a:rPr sz="600" spc="-10">
                          <a:solidFill>
                            <a:srgbClr val="FFFFFF"/>
                          </a:solidFill>
                          <a:latin typeface="Arial MT"/>
                          <a:cs typeface="Arial MT"/>
                        </a:rPr>
                        <a:t>YOY </a:t>
                      </a:r>
                      <a:r>
                        <a:rPr sz="600" spc="-40">
                          <a:solidFill>
                            <a:srgbClr val="FFFFFF"/>
                          </a:solidFill>
                          <a:latin typeface="Arial MT"/>
                          <a:cs typeface="Arial MT"/>
                        </a:rPr>
                        <a:t>%</a:t>
                      </a:r>
                      <a:r>
                        <a:rPr sz="600">
                          <a:solidFill>
                            <a:srgbClr val="FFFFFF"/>
                          </a:solidFill>
                          <a:latin typeface="Arial MT"/>
                          <a:cs typeface="Arial MT"/>
                        </a:rPr>
                        <a:t> </a:t>
                      </a:r>
                      <a:r>
                        <a:rPr sz="600" spc="-10">
                          <a:solidFill>
                            <a:srgbClr val="FFFFFF"/>
                          </a:solidFill>
                          <a:latin typeface="Arial MT"/>
                          <a:cs typeface="Arial MT"/>
                        </a:rPr>
                        <a:t>CHANGE</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marL="59690" marR="233679">
                        <a:lnSpc>
                          <a:spcPct val="119100"/>
                        </a:lnSpc>
                        <a:spcBef>
                          <a:spcPts val="420"/>
                        </a:spcBef>
                      </a:pPr>
                      <a:r>
                        <a:rPr sz="600">
                          <a:solidFill>
                            <a:srgbClr val="FFFFFF"/>
                          </a:solidFill>
                          <a:latin typeface="Arial MT"/>
                          <a:cs typeface="Arial MT"/>
                        </a:rPr>
                        <a:t>PEOPLE</a:t>
                      </a:r>
                      <a:r>
                        <a:rPr sz="600" spc="30">
                          <a:solidFill>
                            <a:srgbClr val="FFFFFF"/>
                          </a:solidFill>
                          <a:latin typeface="Arial MT"/>
                          <a:cs typeface="Arial MT"/>
                        </a:rPr>
                        <a:t> </a:t>
                      </a:r>
                      <a:r>
                        <a:rPr sz="600">
                          <a:solidFill>
                            <a:srgbClr val="FFFFFF"/>
                          </a:solidFill>
                          <a:latin typeface="Arial MT"/>
                          <a:cs typeface="Arial MT"/>
                        </a:rPr>
                        <a:t>COUNT</a:t>
                      </a:r>
                      <a:r>
                        <a:rPr sz="600" spc="35">
                          <a:solidFill>
                            <a:srgbClr val="FFFFFF"/>
                          </a:solidFill>
                          <a:latin typeface="Arial MT"/>
                          <a:cs typeface="Arial MT"/>
                        </a:rPr>
                        <a:t> </a:t>
                      </a:r>
                      <a:r>
                        <a:rPr sz="600" spc="-10">
                          <a:solidFill>
                            <a:srgbClr val="FFFFFF"/>
                          </a:solidFill>
                          <a:latin typeface="Arial MT"/>
                          <a:cs typeface="Arial MT"/>
                        </a:rPr>
                        <a:t>(FILTER</a:t>
                      </a:r>
                      <a:r>
                        <a:rPr sz="600" spc="500">
                          <a:solidFill>
                            <a:srgbClr val="FFFFFF"/>
                          </a:solidFill>
                          <a:latin typeface="Arial MT"/>
                          <a:cs typeface="Arial MT"/>
                        </a:rPr>
                        <a:t> </a:t>
                      </a:r>
                      <a:r>
                        <a:rPr sz="600" spc="-10">
                          <a:solidFill>
                            <a:srgbClr val="FFFFFF"/>
                          </a:solidFill>
                          <a:latin typeface="Arial MT"/>
                          <a:cs typeface="Arial MT"/>
                        </a:rPr>
                        <a:t>PERIOD)</a:t>
                      </a:r>
                      <a:endParaRPr sz="600">
                        <a:latin typeface="Arial MT"/>
                        <a:cs typeface="Arial MT"/>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marL="59690" marR="189230">
                        <a:lnSpc>
                          <a:spcPct val="119100"/>
                        </a:lnSpc>
                        <a:spcBef>
                          <a:spcPts val="420"/>
                        </a:spcBef>
                      </a:pPr>
                      <a:r>
                        <a:rPr sz="600">
                          <a:solidFill>
                            <a:srgbClr val="FFFFFF"/>
                          </a:solidFill>
                          <a:latin typeface="Arial MT"/>
                          <a:cs typeface="Arial MT"/>
                        </a:rPr>
                        <a:t>AVG</a:t>
                      </a:r>
                      <a:r>
                        <a:rPr sz="600" spc="15">
                          <a:solidFill>
                            <a:srgbClr val="FFFFFF"/>
                          </a:solidFill>
                          <a:latin typeface="Arial MT"/>
                          <a:cs typeface="Arial MT"/>
                        </a:rPr>
                        <a:t> </a:t>
                      </a:r>
                      <a:r>
                        <a:rPr sz="600">
                          <a:solidFill>
                            <a:srgbClr val="FFFFFF"/>
                          </a:solidFill>
                          <a:latin typeface="Arial MT"/>
                          <a:cs typeface="Arial MT"/>
                        </a:rPr>
                        <a:t>VALUE</a:t>
                      </a:r>
                      <a:r>
                        <a:rPr sz="600" spc="15">
                          <a:solidFill>
                            <a:srgbClr val="FFFFFF"/>
                          </a:solidFill>
                          <a:latin typeface="Arial MT"/>
                          <a:cs typeface="Arial MT"/>
                        </a:rPr>
                        <a:t> </a:t>
                      </a:r>
                      <a:r>
                        <a:rPr sz="600">
                          <a:solidFill>
                            <a:srgbClr val="FFFFFF"/>
                          </a:solidFill>
                          <a:latin typeface="Arial MT"/>
                          <a:cs typeface="Arial MT"/>
                        </a:rPr>
                        <a:t>PER</a:t>
                      </a:r>
                      <a:r>
                        <a:rPr sz="600" spc="15">
                          <a:solidFill>
                            <a:srgbClr val="FFFFFF"/>
                          </a:solidFill>
                          <a:latin typeface="Arial MT"/>
                          <a:cs typeface="Arial MT"/>
                        </a:rPr>
                        <a:t> </a:t>
                      </a:r>
                      <a:r>
                        <a:rPr sz="600">
                          <a:solidFill>
                            <a:srgbClr val="FFFFFF"/>
                          </a:solidFill>
                          <a:latin typeface="Arial MT"/>
                          <a:cs typeface="Arial MT"/>
                        </a:rPr>
                        <a:t>PERSON</a:t>
                      </a:r>
                      <a:r>
                        <a:rPr sz="600" spc="15">
                          <a:solidFill>
                            <a:srgbClr val="FFFFFF"/>
                          </a:solidFill>
                          <a:latin typeface="Arial MT"/>
                          <a:cs typeface="Arial MT"/>
                        </a:rPr>
                        <a:t> </a:t>
                      </a:r>
                      <a:r>
                        <a:rPr sz="600" spc="-10">
                          <a:solidFill>
                            <a:srgbClr val="FFFFFF"/>
                          </a:solidFill>
                          <a:latin typeface="Arial MT"/>
                          <a:cs typeface="Arial MT"/>
                        </a:rPr>
                        <a:t>(FILTER</a:t>
                      </a:r>
                      <a:r>
                        <a:rPr sz="600" spc="500">
                          <a:solidFill>
                            <a:srgbClr val="FFFFFF"/>
                          </a:solidFill>
                          <a:latin typeface="Arial MT"/>
                          <a:cs typeface="Arial MT"/>
                        </a:rPr>
                        <a:t> </a:t>
                      </a:r>
                      <a:r>
                        <a:rPr sz="600" spc="-10">
                          <a:solidFill>
                            <a:srgbClr val="FFFFFF"/>
                          </a:solidFill>
                          <a:latin typeface="Arial MT"/>
                          <a:cs typeface="Arial MT"/>
                        </a:rPr>
                        <a:t>PERIOD)</a:t>
                      </a:r>
                      <a:endParaRPr sz="600">
                        <a:latin typeface="Arial MT"/>
                        <a:cs typeface="Arial MT"/>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marL="59690" marR="324485">
                        <a:lnSpc>
                          <a:spcPct val="119100"/>
                        </a:lnSpc>
                        <a:spcBef>
                          <a:spcPts val="420"/>
                        </a:spcBef>
                      </a:pPr>
                      <a:r>
                        <a:rPr sz="600">
                          <a:solidFill>
                            <a:srgbClr val="FFFFFF"/>
                          </a:solidFill>
                          <a:latin typeface="Arial MT"/>
                          <a:cs typeface="Arial MT"/>
                        </a:rPr>
                        <a:t>AVG</a:t>
                      </a:r>
                      <a:r>
                        <a:rPr sz="600" spc="-15">
                          <a:solidFill>
                            <a:srgbClr val="FFFFFF"/>
                          </a:solidFill>
                          <a:latin typeface="Arial MT"/>
                          <a:cs typeface="Arial MT"/>
                        </a:rPr>
                        <a:t> </a:t>
                      </a:r>
                      <a:r>
                        <a:rPr sz="600">
                          <a:solidFill>
                            <a:srgbClr val="FFFFFF"/>
                          </a:solidFill>
                          <a:latin typeface="Arial MT"/>
                          <a:cs typeface="Arial MT"/>
                        </a:rPr>
                        <a:t>SV</a:t>
                      </a:r>
                      <a:r>
                        <a:rPr sz="600" spc="-10">
                          <a:solidFill>
                            <a:srgbClr val="FFFFFF"/>
                          </a:solidFill>
                          <a:latin typeface="Arial MT"/>
                          <a:cs typeface="Arial MT"/>
                        </a:rPr>
                        <a:t> YOY</a:t>
                      </a:r>
                      <a:r>
                        <a:rPr sz="600" spc="-15">
                          <a:solidFill>
                            <a:srgbClr val="FFFFFF"/>
                          </a:solidFill>
                          <a:latin typeface="Arial MT"/>
                          <a:cs typeface="Arial MT"/>
                        </a:rPr>
                        <a:t> </a:t>
                      </a:r>
                      <a:r>
                        <a:rPr sz="600" spc="-65">
                          <a:solidFill>
                            <a:srgbClr val="FFFFFF"/>
                          </a:solidFill>
                          <a:latin typeface="Arial MT"/>
                          <a:cs typeface="Arial MT"/>
                        </a:rPr>
                        <a:t>%</a:t>
                      </a:r>
                      <a:r>
                        <a:rPr sz="600" spc="500">
                          <a:solidFill>
                            <a:srgbClr val="FFFFFF"/>
                          </a:solidFill>
                          <a:latin typeface="Arial MT"/>
                          <a:cs typeface="Arial MT"/>
                        </a:rPr>
                        <a:t> </a:t>
                      </a:r>
                      <a:r>
                        <a:rPr sz="600" spc="-10">
                          <a:solidFill>
                            <a:srgbClr val="FFFFFF"/>
                          </a:solidFill>
                          <a:latin typeface="Arial MT"/>
                          <a:cs typeface="Arial MT"/>
                        </a:rPr>
                        <a:t>CHANGE</a:t>
                      </a:r>
                      <a:endParaRPr sz="600">
                        <a:latin typeface="Arial MT"/>
                        <a:cs typeface="Arial MT"/>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extLst>
                  <a:ext uri="{0D108BD9-81ED-4DB2-BD59-A6C34878D82A}">
                    <a16:rowId xmlns:a16="http://schemas.microsoft.com/office/drawing/2014/main" val="10000"/>
                  </a:ext>
                </a:extLst>
              </a:tr>
              <a:tr h="253715">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CONTRACT</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REGION</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£141,646</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2B89B9">
                        <a:alpha val="3919"/>
                      </a:srgbClr>
                    </a:solidFill>
                  </a:tcPr>
                </a:tc>
                <a:tc>
                  <a:txBody>
                    <a:bodyPr/>
                    <a:lstStyle/>
                    <a:p>
                      <a:pPr marL="494665">
                        <a:lnSpc>
                          <a:spcPct val="100000"/>
                        </a:lnSpc>
                        <a:spcBef>
                          <a:spcPts val="495"/>
                        </a:spcBef>
                      </a:pPr>
                      <a:r>
                        <a:rPr sz="600" spc="-10">
                          <a:solidFill>
                            <a:srgbClr val="1AB3A2"/>
                          </a:solidFill>
                          <a:latin typeface="Arial MT"/>
                          <a:cs typeface="Arial MT"/>
                        </a:rPr>
                        <a:t>+228.63%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1,033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20">
                          <a:solidFill>
                            <a:srgbClr val="333333"/>
                          </a:solidFill>
                          <a:latin typeface="Arial MT"/>
                          <a:cs typeface="Arial MT"/>
                        </a:rPr>
                        <a:t>£137</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535305">
                        <a:lnSpc>
                          <a:spcPct val="100000"/>
                        </a:lnSpc>
                        <a:spcBef>
                          <a:spcPts val="495"/>
                        </a:spcBef>
                      </a:pPr>
                      <a:r>
                        <a:rPr sz="600" spc="-10">
                          <a:solidFill>
                            <a:srgbClr val="1AB3A2"/>
                          </a:solidFill>
                          <a:latin typeface="Arial MT"/>
                          <a:cs typeface="Arial MT"/>
                        </a:rPr>
                        <a:t>+91.83%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extLst>
                  <a:ext uri="{0D108BD9-81ED-4DB2-BD59-A6C34878D82A}">
                    <a16:rowId xmlns:a16="http://schemas.microsoft.com/office/drawing/2014/main" val="10001"/>
                  </a:ext>
                </a:extLst>
              </a:tr>
            </a:tbl>
          </a:graphicData>
        </a:graphic>
      </p:graphicFrame>
      <p:pic>
        <p:nvPicPr>
          <p:cNvPr id="16" name="object 16">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6444242" y="1572979"/>
            <a:ext cx="46130" cy="76883"/>
          </a:xfrm>
          <a:prstGeom prst="rect">
            <a:avLst/>
          </a:prstGeom>
        </p:spPr>
      </p:pic>
      <p:pic>
        <p:nvPicPr>
          <p:cNvPr id="17" name="object 17">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7739475" y="1572979"/>
            <a:ext cx="46130" cy="76883"/>
          </a:xfrm>
          <a:prstGeom prst="rect">
            <a:avLst/>
          </a:prstGeom>
        </p:spPr>
      </p:pic>
      <p:pic>
        <p:nvPicPr>
          <p:cNvPr id="18" name="object 18">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9341170" y="1572979"/>
            <a:ext cx="46130" cy="76883"/>
          </a:xfrm>
          <a:prstGeom prst="rect">
            <a:avLst/>
          </a:prstGeom>
        </p:spPr>
      </p:pic>
      <p:pic>
        <p:nvPicPr>
          <p:cNvPr id="15" name="object 15">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5426559" y="1572979"/>
            <a:ext cx="46130" cy="76883"/>
          </a:xfrm>
          <a:prstGeom prst="rect">
            <a:avLst/>
          </a:prstGeom>
        </p:spPr>
      </p:pic>
      <p:grpSp>
        <p:nvGrpSpPr>
          <p:cNvPr id="19" name="object 19">
            <a:extLst>
              <a:ext uri="{C183D7F6-B498-43B3-948B-1728B52AA6E4}">
                <adec:decorative xmlns:adec="http://schemas.microsoft.com/office/drawing/2017/decorative" val="1"/>
              </a:ext>
            </a:extLst>
          </p:cNvPr>
          <p:cNvGrpSpPr/>
          <p:nvPr/>
        </p:nvGrpSpPr>
        <p:grpSpPr>
          <a:xfrm>
            <a:off x="10318378" y="1572979"/>
            <a:ext cx="93029" cy="76883"/>
            <a:chOff x="7494221" y="1299164"/>
            <a:chExt cx="76835" cy="63500"/>
          </a:xfrm>
        </p:grpSpPr>
        <p:pic>
          <p:nvPicPr>
            <p:cNvPr id="20" name="object 20"/>
            <p:cNvPicPr/>
            <p:nvPr/>
          </p:nvPicPr>
          <p:blipFill>
            <a:blip r:embed="rId3" cstate="email">
              <a:extLst>
                <a:ext uri="{28A0092B-C50C-407E-A947-70E740481C1C}">
                  <a14:useLocalDpi xmlns:a14="http://schemas.microsoft.com/office/drawing/2010/main"/>
                </a:ext>
              </a:extLst>
            </a:blip>
            <a:stretch>
              <a:fillRect/>
            </a:stretch>
          </p:blipFill>
          <p:spPr>
            <a:xfrm>
              <a:off x="7494221" y="1299164"/>
              <a:ext cx="38100" cy="63500"/>
            </a:xfrm>
            <a:prstGeom prst="rect">
              <a:avLst/>
            </a:prstGeom>
          </p:spPr>
        </p:pic>
        <p:pic>
          <p:nvPicPr>
            <p:cNvPr id="21" name="object 21"/>
            <p:cNvPicPr/>
            <p:nvPr/>
          </p:nvPicPr>
          <p:blipFill>
            <a:blip r:embed="rId4" cstate="email">
              <a:extLst>
                <a:ext uri="{28A0092B-C50C-407E-A947-70E740481C1C}">
                  <a14:useLocalDpi xmlns:a14="http://schemas.microsoft.com/office/drawing/2010/main"/>
                </a:ext>
              </a:extLst>
            </a:blip>
            <a:stretch>
              <a:fillRect/>
            </a:stretch>
          </p:blipFill>
          <p:spPr>
            <a:xfrm>
              <a:off x="7532427" y="1299164"/>
              <a:ext cx="38100" cy="63500"/>
            </a:xfrm>
            <a:prstGeom prst="rect">
              <a:avLst/>
            </a:prstGeom>
          </p:spPr>
        </p:pic>
      </p:grpSp>
      <p:sp>
        <p:nvSpPr>
          <p:cNvPr id="22" name="object 22"/>
          <p:cNvSpPr txBox="1"/>
          <p:nvPr/>
        </p:nvSpPr>
        <p:spPr>
          <a:xfrm>
            <a:off x="4880796" y="944162"/>
            <a:ext cx="3278309" cy="134911"/>
          </a:xfrm>
          <a:prstGeom prst="rect">
            <a:avLst/>
          </a:prstGeom>
        </p:spPr>
        <p:txBody>
          <a:bodyPr vert="horz" wrap="square" lIns="0" tIns="16146" rIns="0" bIns="0" rtlCol="0">
            <a:spAutoFit/>
          </a:bodyPr>
          <a:lstStyle/>
          <a:p>
            <a:pPr marL="15377">
              <a:lnSpc>
                <a:spcPct val="100000"/>
              </a:lnSpc>
              <a:spcBef>
                <a:spcPts val="127"/>
              </a:spcBef>
            </a:pPr>
            <a:r>
              <a:rPr sz="1453" i="1" spc="-24">
                <a:solidFill>
                  <a:srgbClr val="255375"/>
                </a:solidFill>
                <a:latin typeface="Arial"/>
                <a:cs typeface="Arial"/>
              </a:rPr>
              <a:t>LEAGUE</a:t>
            </a:r>
            <a:r>
              <a:rPr sz="1453" i="1" spc="-18">
                <a:solidFill>
                  <a:srgbClr val="255375"/>
                </a:solidFill>
                <a:latin typeface="Arial"/>
                <a:cs typeface="Arial"/>
              </a:rPr>
              <a:t> </a:t>
            </a:r>
            <a:r>
              <a:rPr sz="1453" i="1">
                <a:solidFill>
                  <a:srgbClr val="255375"/>
                </a:solidFill>
                <a:latin typeface="Arial"/>
                <a:cs typeface="Arial"/>
              </a:rPr>
              <a:t>TABLE</a:t>
            </a:r>
            <a:r>
              <a:rPr sz="1453" i="1" spc="-18">
                <a:solidFill>
                  <a:srgbClr val="255375"/>
                </a:solidFill>
                <a:latin typeface="Arial"/>
                <a:cs typeface="Arial"/>
              </a:rPr>
              <a:t> </a:t>
            </a:r>
            <a:r>
              <a:rPr sz="1453" i="1">
                <a:solidFill>
                  <a:srgbClr val="255375"/>
                </a:solidFill>
                <a:latin typeface="Arial"/>
                <a:cs typeface="Arial"/>
              </a:rPr>
              <a:t>-</a:t>
            </a:r>
            <a:r>
              <a:rPr sz="1453" i="1" spc="-18">
                <a:solidFill>
                  <a:srgbClr val="255375"/>
                </a:solidFill>
                <a:latin typeface="Arial"/>
                <a:cs typeface="Arial"/>
              </a:rPr>
              <a:t> </a:t>
            </a:r>
            <a:r>
              <a:rPr sz="1453" i="1" spc="-30">
                <a:solidFill>
                  <a:srgbClr val="255375"/>
                </a:solidFill>
                <a:latin typeface="Arial"/>
                <a:cs typeface="Arial"/>
              </a:rPr>
              <a:t>CONTRACT</a:t>
            </a:r>
            <a:r>
              <a:rPr sz="1453" i="1" spc="-18">
                <a:solidFill>
                  <a:srgbClr val="255375"/>
                </a:solidFill>
                <a:latin typeface="Arial"/>
                <a:cs typeface="Arial"/>
              </a:rPr>
              <a:t> </a:t>
            </a:r>
            <a:r>
              <a:rPr sz="1453" i="1">
                <a:solidFill>
                  <a:srgbClr val="255375"/>
                </a:solidFill>
                <a:latin typeface="Arial"/>
                <a:cs typeface="Arial"/>
              </a:rPr>
              <a:t>(TOP</a:t>
            </a:r>
            <a:r>
              <a:rPr sz="1453" i="1" spc="-18">
                <a:solidFill>
                  <a:srgbClr val="255375"/>
                </a:solidFill>
                <a:latin typeface="Arial"/>
                <a:cs typeface="Arial"/>
              </a:rPr>
              <a:t> </a:t>
            </a:r>
            <a:r>
              <a:rPr sz="1453" i="1" spc="-30">
                <a:solidFill>
                  <a:srgbClr val="255375"/>
                </a:solidFill>
                <a:latin typeface="Arial"/>
                <a:cs typeface="Arial"/>
              </a:rPr>
              <a:t>5)</a:t>
            </a:r>
            <a:endParaRPr sz="1453">
              <a:latin typeface="Arial"/>
              <a:cs typeface="Arial"/>
            </a:endParaRPr>
          </a:p>
        </p:txBody>
      </p:sp>
      <p:pic>
        <p:nvPicPr>
          <p:cNvPr id="23" name="object 23">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3339152" y="4354262"/>
            <a:ext cx="46130" cy="76883"/>
          </a:xfrm>
          <a:prstGeom prst="rect">
            <a:avLst/>
          </a:prstGeom>
        </p:spPr>
      </p:pic>
      <p:pic>
        <p:nvPicPr>
          <p:cNvPr id="24" name="object 24">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4518739" y="4354262"/>
            <a:ext cx="46130" cy="76883"/>
          </a:xfrm>
          <a:prstGeom prst="rect">
            <a:avLst/>
          </a:prstGeom>
        </p:spPr>
      </p:pic>
      <p:pic>
        <p:nvPicPr>
          <p:cNvPr id="25" name="object 25">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5524858" y="4354262"/>
            <a:ext cx="46130" cy="76883"/>
          </a:xfrm>
          <a:prstGeom prst="rect">
            <a:avLst/>
          </a:prstGeom>
        </p:spPr>
      </p:pic>
      <p:grpSp>
        <p:nvGrpSpPr>
          <p:cNvPr id="26" name="object 26">
            <a:extLst>
              <a:ext uri="{C183D7F6-B498-43B3-948B-1728B52AA6E4}">
                <adec:decorative xmlns:adec="http://schemas.microsoft.com/office/drawing/2017/decorative" val="1"/>
              </a:ext>
            </a:extLst>
          </p:cNvPr>
          <p:cNvGrpSpPr/>
          <p:nvPr/>
        </p:nvGrpSpPr>
        <p:grpSpPr>
          <a:xfrm>
            <a:off x="1736152" y="4053391"/>
            <a:ext cx="7818274" cy="474371"/>
            <a:chOff x="405938" y="3347800"/>
            <a:chExt cx="6457315" cy="391795"/>
          </a:xfrm>
        </p:grpSpPr>
        <p:sp>
          <p:nvSpPr>
            <p:cNvPr id="27" name="object 27"/>
            <p:cNvSpPr/>
            <p:nvPr/>
          </p:nvSpPr>
          <p:spPr>
            <a:xfrm>
              <a:off x="405930" y="3347808"/>
              <a:ext cx="6457315" cy="391795"/>
            </a:xfrm>
            <a:custGeom>
              <a:avLst/>
              <a:gdLst/>
              <a:ahLst/>
              <a:cxnLst/>
              <a:rect l="l" t="t" r="r" b="b"/>
              <a:pathLst>
                <a:path w="6457315" h="391795">
                  <a:moveTo>
                    <a:pt x="6456807" y="0"/>
                  </a:moveTo>
                  <a:lnTo>
                    <a:pt x="6456807" y="0"/>
                  </a:lnTo>
                  <a:lnTo>
                    <a:pt x="0" y="0"/>
                  </a:lnTo>
                  <a:lnTo>
                    <a:pt x="0" y="391604"/>
                  </a:lnTo>
                  <a:lnTo>
                    <a:pt x="6456807" y="391604"/>
                  </a:lnTo>
                  <a:lnTo>
                    <a:pt x="6456807" y="0"/>
                  </a:lnTo>
                  <a:close/>
                </a:path>
              </a:pathLst>
            </a:custGeom>
            <a:solidFill>
              <a:srgbClr val="2E779D"/>
            </a:solidFill>
          </p:spPr>
          <p:txBody>
            <a:bodyPr wrap="square" lIns="0" tIns="0" rIns="0" bIns="0" rtlCol="0"/>
            <a:lstStyle/>
            <a:p>
              <a:endParaRPr/>
            </a:p>
          </p:txBody>
        </p:sp>
        <p:pic>
          <p:nvPicPr>
            <p:cNvPr id="28" name="object 28"/>
            <p:cNvPicPr/>
            <p:nvPr/>
          </p:nvPicPr>
          <p:blipFill>
            <a:blip r:embed="rId3" cstate="email">
              <a:extLst>
                <a:ext uri="{28A0092B-C50C-407E-A947-70E740481C1C}">
                  <a14:useLocalDpi xmlns:a14="http://schemas.microsoft.com/office/drawing/2010/main"/>
                </a:ext>
              </a:extLst>
            </a:blip>
            <a:stretch>
              <a:fillRect/>
            </a:stretch>
          </p:blipFill>
          <p:spPr>
            <a:xfrm>
              <a:off x="1691691" y="3596298"/>
              <a:ext cx="38100" cy="63500"/>
            </a:xfrm>
            <a:prstGeom prst="rect">
              <a:avLst/>
            </a:prstGeom>
          </p:spPr>
        </p:pic>
        <p:pic>
          <p:nvPicPr>
            <p:cNvPr id="29" name="object 29"/>
            <p:cNvPicPr/>
            <p:nvPr/>
          </p:nvPicPr>
          <p:blipFill>
            <a:blip r:embed="rId3" cstate="email">
              <a:extLst>
                <a:ext uri="{28A0092B-C50C-407E-A947-70E740481C1C}">
                  <a14:useLocalDpi xmlns:a14="http://schemas.microsoft.com/office/drawing/2010/main"/>
                </a:ext>
              </a:extLst>
            </a:blip>
            <a:stretch>
              <a:fillRect/>
            </a:stretch>
          </p:blipFill>
          <p:spPr>
            <a:xfrm>
              <a:off x="2665943" y="3596298"/>
              <a:ext cx="38100" cy="63500"/>
            </a:xfrm>
            <a:prstGeom prst="rect">
              <a:avLst/>
            </a:prstGeom>
          </p:spPr>
        </p:pic>
        <p:pic>
          <p:nvPicPr>
            <p:cNvPr id="30" name="object 30"/>
            <p:cNvPicPr/>
            <p:nvPr/>
          </p:nvPicPr>
          <p:blipFill>
            <a:blip r:embed="rId3" cstate="email">
              <a:extLst>
                <a:ext uri="{28A0092B-C50C-407E-A947-70E740481C1C}">
                  <a14:useLocalDpi xmlns:a14="http://schemas.microsoft.com/office/drawing/2010/main"/>
                </a:ext>
              </a:extLst>
            </a:blip>
            <a:stretch>
              <a:fillRect/>
            </a:stretch>
          </p:blipFill>
          <p:spPr>
            <a:xfrm>
              <a:off x="3496923" y="3596298"/>
              <a:ext cx="38100" cy="63500"/>
            </a:xfrm>
            <a:prstGeom prst="rect">
              <a:avLst/>
            </a:prstGeom>
          </p:spPr>
        </p:pic>
        <p:sp>
          <p:nvSpPr>
            <p:cNvPr id="31" name="object 31"/>
            <p:cNvSpPr/>
            <p:nvPr/>
          </p:nvSpPr>
          <p:spPr>
            <a:xfrm>
              <a:off x="3615238" y="3347800"/>
              <a:ext cx="755015" cy="391795"/>
            </a:xfrm>
            <a:custGeom>
              <a:avLst/>
              <a:gdLst/>
              <a:ahLst/>
              <a:cxnLst/>
              <a:rect l="l" t="t" r="r" b="b"/>
              <a:pathLst>
                <a:path w="755014" h="391795">
                  <a:moveTo>
                    <a:pt x="754567" y="391611"/>
                  </a:moveTo>
                  <a:lnTo>
                    <a:pt x="0" y="391611"/>
                  </a:lnTo>
                  <a:lnTo>
                    <a:pt x="0" y="0"/>
                  </a:lnTo>
                  <a:lnTo>
                    <a:pt x="754567" y="0"/>
                  </a:lnTo>
                  <a:lnTo>
                    <a:pt x="754567" y="391611"/>
                  </a:lnTo>
                  <a:close/>
                </a:path>
              </a:pathLst>
            </a:custGeom>
            <a:solidFill>
              <a:srgbClr val="2B89B9">
                <a:alpha val="3138"/>
              </a:srgbClr>
            </a:solidFill>
          </p:spPr>
          <p:txBody>
            <a:bodyPr wrap="square" lIns="0" tIns="0" rIns="0" bIns="0" rtlCol="0"/>
            <a:lstStyle/>
            <a:p>
              <a:endParaRPr/>
            </a:p>
          </p:txBody>
        </p:sp>
        <p:pic>
          <p:nvPicPr>
            <p:cNvPr id="32" name="object 32"/>
            <p:cNvPicPr/>
            <p:nvPr/>
          </p:nvPicPr>
          <p:blipFill>
            <a:blip r:embed="rId3" cstate="email">
              <a:extLst>
                <a:ext uri="{28A0092B-C50C-407E-A947-70E740481C1C}">
                  <a14:useLocalDpi xmlns:a14="http://schemas.microsoft.com/office/drawing/2010/main"/>
                </a:ext>
              </a:extLst>
            </a:blip>
            <a:stretch>
              <a:fillRect/>
            </a:stretch>
          </p:blipFill>
          <p:spPr>
            <a:xfrm>
              <a:off x="4251491" y="3596298"/>
              <a:ext cx="38100" cy="63500"/>
            </a:xfrm>
            <a:prstGeom prst="rect">
              <a:avLst/>
            </a:prstGeom>
          </p:spPr>
        </p:pic>
        <p:pic>
          <p:nvPicPr>
            <p:cNvPr id="33" name="object 33"/>
            <p:cNvPicPr/>
            <p:nvPr/>
          </p:nvPicPr>
          <p:blipFill>
            <a:blip r:embed="rId3" cstate="email">
              <a:extLst>
                <a:ext uri="{28A0092B-C50C-407E-A947-70E740481C1C}">
                  <a14:useLocalDpi xmlns:a14="http://schemas.microsoft.com/office/drawing/2010/main"/>
                </a:ext>
              </a:extLst>
            </a:blip>
            <a:stretch>
              <a:fillRect/>
            </a:stretch>
          </p:blipFill>
          <p:spPr>
            <a:xfrm>
              <a:off x="4996507" y="3596298"/>
              <a:ext cx="38100" cy="63500"/>
            </a:xfrm>
            <a:prstGeom prst="rect">
              <a:avLst/>
            </a:prstGeom>
          </p:spPr>
        </p:pic>
        <p:pic>
          <p:nvPicPr>
            <p:cNvPr id="34" name="object 34"/>
            <p:cNvPicPr/>
            <p:nvPr/>
          </p:nvPicPr>
          <p:blipFill>
            <a:blip r:embed="rId3" cstate="email">
              <a:extLst>
                <a:ext uri="{28A0092B-C50C-407E-A947-70E740481C1C}">
                  <a14:useLocalDpi xmlns:a14="http://schemas.microsoft.com/office/drawing/2010/main"/>
                </a:ext>
              </a:extLst>
            </a:blip>
            <a:stretch>
              <a:fillRect/>
            </a:stretch>
          </p:blipFill>
          <p:spPr>
            <a:xfrm>
              <a:off x="5774953" y="3596298"/>
              <a:ext cx="38100" cy="63500"/>
            </a:xfrm>
            <a:prstGeom prst="rect">
              <a:avLst/>
            </a:prstGeom>
          </p:spPr>
        </p:pic>
        <p:pic>
          <p:nvPicPr>
            <p:cNvPr id="35" name="object 35"/>
            <p:cNvPicPr/>
            <p:nvPr/>
          </p:nvPicPr>
          <p:blipFill>
            <a:blip r:embed="rId3" cstate="email">
              <a:extLst>
                <a:ext uri="{28A0092B-C50C-407E-A947-70E740481C1C}">
                  <a14:useLocalDpi xmlns:a14="http://schemas.microsoft.com/office/drawing/2010/main"/>
                </a:ext>
              </a:extLst>
            </a:blip>
            <a:stretch>
              <a:fillRect/>
            </a:stretch>
          </p:blipFill>
          <p:spPr>
            <a:xfrm>
              <a:off x="6744429" y="3596298"/>
              <a:ext cx="38100" cy="63500"/>
            </a:xfrm>
            <a:prstGeom prst="rect">
              <a:avLst/>
            </a:prstGeom>
          </p:spPr>
        </p:pic>
      </p:grpSp>
      <p:sp>
        <p:nvSpPr>
          <p:cNvPr id="44" name="object 44"/>
          <p:cNvSpPr txBox="1">
            <a:spLocks noGrp="1"/>
          </p:cNvSpPr>
          <p:nvPr>
            <p:ph type="title" idx="4294967295"/>
          </p:nvPr>
        </p:nvSpPr>
        <p:spPr>
          <a:xfrm>
            <a:off x="4649867" y="3615581"/>
            <a:ext cx="3515477" cy="239442"/>
          </a:xfrm>
          <a:prstGeom prst="rect">
            <a:avLst/>
          </a:prstGeom>
          <a:noFill/>
          <a:ln>
            <a:noFill/>
            <a:prstDash/>
          </a:ln>
          <a:effectLst/>
        </p:spPr>
        <p:txBody>
          <a:bodyPr rot="0" spcFirstLastPara="0" vertOverflow="overflow" horzOverflow="overflow" vert="horz" wrap="square" lIns="0" tIns="16146" rIns="0" bIns="0" numCol="1" spcCol="0" rtlCol="0" fromWordArt="0" anchor="t" anchorCtr="0" forceAA="0" compatLnSpc="1">
            <a:prstTxWarp prst="textNoShape">
              <a:avLst/>
            </a:prstTxWarp>
            <a:spAutoFit/>
          </a:bodyPr>
          <a:lstStyle/>
          <a:p>
            <a:pPr marL="15240" algn="l" rtl="0">
              <a:spcBef>
                <a:spcPts val="127"/>
              </a:spcBef>
              <a:defRPr/>
            </a:pPr>
            <a:r>
              <a:rPr lang="en-GB" sz="1450" kern="1200" spc="-24">
                <a:ea typeface="+mn-ea"/>
              </a:rPr>
              <a:t>LEAGUE</a:t>
            </a:r>
            <a:r>
              <a:rPr lang="en-GB" sz="1450" kern="1200" spc="-30">
                <a:ea typeface="+mn-ea"/>
              </a:rPr>
              <a:t> </a:t>
            </a:r>
            <a:r>
              <a:rPr lang="en-GB" sz="1450" kern="1200">
                <a:ea typeface="+mn-ea"/>
              </a:rPr>
              <a:t>TABLE</a:t>
            </a:r>
            <a:r>
              <a:rPr lang="en-GB" sz="1450" kern="1200" spc="-30">
                <a:ea typeface="+mn-ea"/>
              </a:rPr>
              <a:t> (1) </a:t>
            </a:r>
            <a:r>
              <a:rPr lang="en-GB" sz="1450" kern="1200">
                <a:ea typeface="+mn-ea"/>
              </a:rPr>
              <a:t>-</a:t>
            </a:r>
            <a:r>
              <a:rPr lang="en-GB" sz="1450" kern="1200" spc="-30">
                <a:ea typeface="+mn-ea"/>
              </a:rPr>
              <a:t> SITE </a:t>
            </a:r>
            <a:r>
              <a:rPr lang="en-GB" sz="1450" kern="1200">
                <a:ea typeface="+mn-ea"/>
              </a:rPr>
              <a:t>(TOP</a:t>
            </a:r>
            <a:r>
              <a:rPr lang="en-GB" sz="1450" kern="1200" spc="-24">
                <a:ea typeface="+mn-ea"/>
              </a:rPr>
              <a:t> </a:t>
            </a:r>
            <a:r>
              <a:rPr lang="en-GB" sz="1450" kern="1200" spc="-30">
                <a:ea typeface="+mn-ea"/>
              </a:rPr>
              <a:t>5) </a:t>
            </a:r>
            <a:endParaRPr lang="en-GB" sz="1453" i="0" kern="1200">
              <a:solidFill>
                <a:schemeClr val="tx1"/>
              </a:solidFill>
              <a:ea typeface="+mn-ea"/>
            </a:endParaRPr>
          </a:p>
        </p:txBody>
      </p:sp>
      <p:graphicFrame>
        <p:nvGraphicFramePr>
          <p:cNvPr id="36" name="object 36" descr="mile end park leisure centre and stadium site. unknown contract. unknown region. social value filter period £141646. sv yoy % change +228.63%. people count 1033. avg value per person £137. avg sv yoy % change +91.83%">
            <a:extLs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693095818"/>
              </p:ext>
            </p:extLst>
          </p:nvPr>
        </p:nvGraphicFramePr>
        <p:xfrm>
          <a:off x="1730369" y="4044717"/>
          <a:ext cx="8724727" cy="843411"/>
        </p:xfrm>
        <a:graphic>
          <a:graphicData uri="http://schemas.openxmlformats.org/drawingml/2006/table">
            <a:tbl>
              <a:tblPr firstRow="1" bandRow="1">
                <a:tableStyleId>{2D5ABB26-0587-4C30-8999-92F81FD0307C}</a:tableStyleId>
              </a:tblPr>
              <a:tblGrid>
                <a:gridCol w="1699892">
                  <a:extLst>
                    <a:ext uri="{9D8B030D-6E8A-4147-A177-3AD203B41FA5}">
                      <a16:colId xmlns:a16="http://schemas.microsoft.com/office/drawing/2014/main" val="20000"/>
                    </a:ext>
                  </a:extLst>
                </a:gridCol>
                <a:gridCol w="1179391">
                  <a:extLst>
                    <a:ext uri="{9D8B030D-6E8A-4147-A177-3AD203B41FA5}">
                      <a16:colId xmlns:a16="http://schemas.microsoft.com/office/drawing/2014/main" val="20001"/>
                    </a:ext>
                  </a:extLst>
                </a:gridCol>
                <a:gridCol w="1005635">
                  <a:extLst>
                    <a:ext uri="{9D8B030D-6E8A-4147-A177-3AD203B41FA5}">
                      <a16:colId xmlns:a16="http://schemas.microsoft.com/office/drawing/2014/main" val="20002"/>
                    </a:ext>
                  </a:extLst>
                </a:gridCol>
                <a:gridCol w="913375">
                  <a:extLst>
                    <a:ext uri="{9D8B030D-6E8A-4147-A177-3AD203B41FA5}">
                      <a16:colId xmlns:a16="http://schemas.microsoft.com/office/drawing/2014/main" val="20003"/>
                    </a:ext>
                  </a:extLst>
                </a:gridCol>
                <a:gridCol w="901841">
                  <a:extLst>
                    <a:ext uri="{9D8B030D-6E8A-4147-A177-3AD203B41FA5}">
                      <a16:colId xmlns:a16="http://schemas.microsoft.com/office/drawing/2014/main" val="20004"/>
                    </a:ext>
                  </a:extLst>
                </a:gridCol>
                <a:gridCol w="942591">
                  <a:extLst>
                    <a:ext uri="{9D8B030D-6E8A-4147-A177-3AD203B41FA5}">
                      <a16:colId xmlns:a16="http://schemas.microsoft.com/office/drawing/2014/main" val="20005"/>
                    </a:ext>
                  </a:extLst>
                </a:gridCol>
                <a:gridCol w="1174010">
                  <a:extLst>
                    <a:ext uri="{9D8B030D-6E8A-4147-A177-3AD203B41FA5}">
                      <a16:colId xmlns:a16="http://schemas.microsoft.com/office/drawing/2014/main" val="20006"/>
                    </a:ext>
                  </a:extLst>
                </a:gridCol>
                <a:gridCol w="907992">
                  <a:extLst>
                    <a:ext uri="{9D8B030D-6E8A-4147-A177-3AD203B41FA5}">
                      <a16:colId xmlns:a16="http://schemas.microsoft.com/office/drawing/2014/main" val="20007"/>
                    </a:ext>
                  </a:extLst>
                </a:gridCol>
              </a:tblGrid>
              <a:tr h="479752">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9"/>
                        </a:spcBef>
                      </a:pPr>
                      <a:endParaRPr sz="500">
                        <a:latin typeface="Times New Roman"/>
                        <a:cs typeface="Times New Roman"/>
                      </a:endParaRPr>
                    </a:p>
                    <a:p>
                      <a:pPr marL="59690">
                        <a:lnSpc>
                          <a:spcPct val="100000"/>
                        </a:lnSpc>
                      </a:pPr>
                      <a:r>
                        <a:rPr sz="600" spc="-20">
                          <a:solidFill>
                            <a:srgbClr val="FFFFFF"/>
                          </a:solidFill>
                          <a:latin typeface="Arial MT"/>
                          <a:cs typeface="Arial MT"/>
                        </a:rPr>
                        <a:t>SITE</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9"/>
                        </a:spcBef>
                      </a:pPr>
                      <a:endParaRPr sz="500">
                        <a:latin typeface="Times New Roman"/>
                        <a:cs typeface="Times New Roman"/>
                      </a:endParaRPr>
                    </a:p>
                    <a:p>
                      <a:pPr marL="59690">
                        <a:lnSpc>
                          <a:spcPct val="100000"/>
                        </a:lnSpc>
                      </a:pPr>
                      <a:r>
                        <a:rPr sz="600" spc="-10">
                          <a:solidFill>
                            <a:srgbClr val="FFFFFF"/>
                          </a:solidFill>
                          <a:latin typeface="Arial MT"/>
                          <a:cs typeface="Arial MT"/>
                        </a:rPr>
                        <a:t>CONTRACT</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a:lnSpc>
                          <a:spcPct val="100000"/>
                        </a:lnSpc>
                        <a:spcBef>
                          <a:spcPts val="409"/>
                        </a:spcBef>
                      </a:pPr>
                      <a:endParaRPr sz="500">
                        <a:latin typeface="Times New Roman"/>
                        <a:cs typeface="Times New Roman"/>
                      </a:endParaRPr>
                    </a:p>
                    <a:p>
                      <a:pPr marL="59690">
                        <a:lnSpc>
                          <a:spcPct val="100000"/>
                        </a:lnSpc>
                      </a:pPr>
                      <a:r>
                        <a:rPr sz="600" spc="-10">
                          <a:solidFill>
                            <a:srgbClr val="FFFFFF"/>
                          </a:solidFill>
                          <a:latin typeface="Arial MT"/>
                          <a:cs typeface="Arial MT"/>
                        </a:rPr>
                        <a:t>REGION</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pPr>
                      <a:endParaRPr sz="500">
                        <a:latin typeface="Times New Roman"/>
                        <a:cs typeface="Times New Roman"/>
                      </a:endParaRPr>
                    </a:p>
                    <a:p>
                      <a:pPr>
                        <a:lnSpc>
                          <a:spcPct val="100000"/>
                        </a:lnSpc>
                        <a:spcBef>
                          <a:spcPts val="95"/>
                        </a:spcBef>
                      </a:pPr>
                      <a:endParaRPr sz="500">
                        <a:latin typeface="Times New Roman"/>
                        <a:cs typeface="Times New Roman"/>
                      </a:endParaRPr>
                    </a:p>
                    <a:p>
                      <a:pPr marL="59690" marR="153035">
                        <a:lnSpc>
                          <a:spcPct val="119100"/>
                        </a:lnSpc>
                        <a:spcBef>
                          <a:spcPts val="5"/>
                        </a:spcBef>
                      </a:pPr>
                      <a:r>
                        <a:rPr sz="600">
                          <a:solidFill>
                            <a:srgbClr val="FFFFFF"/>
                          </a:solidFill>
                          <a:latin typeface="Arial MT"/>
                          <a:cs typeface="Arial MT"/>
                        </a:rPr>
                        <a:t>SOCIAL</a:t>
                      </a:r>
                      <a:r>
                        <a:rPr sz="600" spc="20">
                          <a:solidFill>
                            <a:srgbClr val="FFFFFF"/>
                          </a:solidFill>
                          <a:latin typeface="Arial MT"/>
                          <a:cs typeface="Arial MT"/>
                        </a:rPr>
                        <a:t> </a:t>
                      </a:r>
                      <a:r>
                        <a:rPr sz="600" spc="-10">
                          <a:solidFill>
                            <a:srgbClr val="FFFFFF"/>
                          </a:solidFill>
                          <a:latin typeface="Arial MT"/>
                          <a:cs typeface="Arial MT"/>
                        </a:rPr>
                        <a:t>VALUE</a:t>
                      </a:r>
                      <a:r>
                        <a:rPr sz="600" spc="500">
                          <a:solidFill>
                            <a:srgbClr val="FFFFFF"/>
                          </a:solidFill>
                          <a:latin typeface="Arial MT"/>
                          <a:cs typeface="Arial MT"/>
                        </a:rPr>
                        <a:t> </a:t>
                      </a:r>
                      <a:r>
                        <a:rPr sz="600" spc="-10">
                          <a:solidFill>
                            <a:srgbClr val="FFFFFF"/>
                          </a:solidFill>
                          <a:latin typeface="Arial MT"/>
                          <a:cs typeface="Arial MT"/>
                        </a:rPr>
                        <a:t>(FILTER</a:t>
                      </a:r>
                      <a:r>
                        <a:rPr sz="600" spc="20">
                          <a:solidFill>
                            <a:srgbClr val="FFFFFF"/>
                          </a:solidFill>
                          <a:latin typeface="Arial MT"/>
                          <a:cs typeface="Arial MT"/>
                        </a:rPr>
                        <a:t> </a:t>
                      </a:r>
                      <a:r>
                        <a:rPr sz="600" spc="-10">
                          <a:solidFill>
                            <a:srgbClr val="FFFFFF"/>
                          </a:solidFill>
                          <a:latin typeface="Arial MT"/>
                          <a:cs typeface="Arial MT"/>
                        </a:rPr>
                        <a:t>PERIOD)</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pPr>
                      <a:endParaRPr sz="500">
                        <a:latin typeface="Times New Roman"/>
                        <a:cs typeface="Times New Roman"/>
                      </a:endParaRPr>
                    </a:p>
                    <a:p>
                      <a:pPr>
                        <a:lnSpc>
                          <a:spcPct val="100000"/>
                        </a:lnSpc>
                        <a:spcBef>
                          <a:spcPts val="95"/>
                        </a:spcBef>
                      </a:pPr>
                      <a:endParaRPr sz="500">
                        <a:latin typeface="Times New Roman"/>
                        <a:cs typeface="Times New Roman"/>
                      </a:endParaRPr>
                    </a:p>
                    <a:p>
                      <a:pPr marL="59690" marR="376555">
                        <a:lnSpc>
                          <a:spcPct val="119100"/>
                        </a:lnSpc>
                        <a:spcBef>
                          <a:spcPts val="5"/>
                        </a:spcBef>
                      </a:pPr>
                      <a:r>
                        <a:rPr sz="600">
                          <a:solidFill>
                            <a:srgbClr val="FFFFFF"/>
                          </a:solidFill>
                          <a:latin typeface="Arial MT"/>
                          <a:cs typeface="Arial MT"/>
                        </a:rPr>
                        <a:t>SV</a:t>
                      </a:r>
                      <a:r>
                        <a:rPr sz="600" spc="-20">
                          <a:solidFill>
                            <a:srgbClr val="FFFFFF"/>
                          </a:solidFill>
                          <a:latin typeface="Arial MT"/>
                          <a:cs typeface="Arial MT"/>
                        </a:rPr>
                        <a:t> </a:t>
                      </a:r>
                      <a:r>
                        <a:rPr sz="600" spc="-10">
                          <a:solidFill>
                            <a:srgbClr val="FFFFFF"/>
                          </a:solidFill>
                          <a:latin typeface="Arial MT"/>
                          <a:cs typeface="Arial MT"/>
                        </a:rPr>
                        <a:t>YOY</a:t>
                      </a:r>
                      <a:r>
                        <a:rPr sz="600" spc="-20">
                          <a:solidFill>
                            <a:srgbClr val="FFFFFF"/>
                          </a:solidFill>
                          <a:latin typeface="Arial MT"/>
                          <a:cs typeface="Arial MT"/>
                        </a:rPr>
                        <a:t> </a:t>
                      </a:r>
                      <a:r>
                        <a:rPr sz="600" spc="-70">
                          <a:solidFill>
                            <a:srgbClr val="FFFFFF"/>
                          </a:solidFill>
                          <a:latin typeface="Arial MT"/>
                          <a:cs typeface="Arial MT"/>
                        </a:rPr>
                        <a:t>%</a:t>
                      </a:r>
                      <a:r>
                        <a:rPr sz="600" spc="500">
                          <a:solidFill>
                            <a:srgbClr val="FFFFFF"/>
                          </a:solidFill>
                          <a:latin typeface="Arial MT"/>
                          <a:cs typeface="Arial MT"/>
                        </a:rPr>
                        <a:t> </a:t>
                      </a:r>
                      <a:r>
                        <a:rPr sz="600" spc="-10">
                          <a:solidFill>
                            <a:srgbClr val="FFFFFF"/>
                          </a:solidFill>
                          <a:latin typeface="Arial MT"/>
                          <a:cs typeface="Arial MT"/>
                        </a:rPr>
                        <a:t>CHANGE</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pPr>
                      <a:endParaRPr sz="500">
                        <a:latin typeface="Times New Roman"/>
                        <a:cs typeface="Times New Roman"/>
                      </a:endParaRPr>
                    </a:p>
                    <a:p>
                      <a:pPr>
                        <a:lnSpc>
                          <a:spcPct val="100000"/>
                        </a:lnSpc>
                        <a:spcBef>
                          <a:spcPts val="95"/>
                        </a:spcBef>
                      </a:pPr>
                      <a:endParaRPr sz="500">
                        <a:latin typeface="Times New Roman"/>
                        <a:cs typeface="Times New Roman"/>
                      </a:endParaRPr>
                    </a:p>
                    <a:p>
                      <a:pPr marL="59690" marR="177165">
                        <a:lnSpc>
                          <a:spcPct val="119100"/>
                        </a:lnSpc>
                        <a:spcBef>
                          <a:spcPts val="5"/>
                        </a:spcBef>
                      </a:pPr>
                      <a:r>
                        <a:rPr sz="600">
                          <a:solidFill>
                            <a:srgbClr val="FFFFFF"/>
                          </a:solidFill>
                          <a:latin typeface="Arial MT"/>
                          <a:cs typeface="Arial MT"/>
                        </a:rPr>
                        <a:t>PEOPLE</a:t>
                      </a:r>
                      <a:r>
                        <a:rPr sz="600" spc="40">
                          <a:solidFill>
                            <a:srgbClr val="FFFFFF"/>
                          </a:solidFill>
                          <a:latin typeface="Arial MT"/>
                          <a:cs typeface="Arial MT"/>
                        </a:rPr>
                        <a:t> </a:t>
                      </a:r>
                      <a:r>
                        <a:rPr sz="600" spc="-10">
                          <a:solidFill>
                            <a:srgbClr val="FFFFFF"/>
                          </a:solidFill>
                          <a:latin typeface="Arial MT"/>
                          <a:cs typeface="Arial MT"/>
                        </a:rPr>
                        <a:t>COUNT</a:t>
                      </a:r>
                      <a:r>
                        <a:rPr sz="600" spc="500">
                          <a:solidFill>
                            <a:srgbClr val="FFFFFF"/>
                          </a:solidFill>
                          <a:latin typeface="Arial MT"/>
                          <a:cs typeface="Arial MT"/>
                        </a:rPr>
                        <a:t> </a:t>
                      </a:r>
                      <a:r>
                        <a:rPr sz="600" spc="-10">
                          <a:solidFill>
                            <a:srgbClr val="FFFFFF"/>
                          </a:solidFill>
                          <a:latin typeface="Arial MT"/>
                          <a:cs typeface="Arial MT"/>
                        </a:rPr>
                        <a:t>(FILTER</a:t>
                      </a:r>
                      <a:r>
                        <a:rPr sz="600" spc="20">
                          <a:solidFill>
                            <a:srgbClr val="FFFFFF"/>
                          </a:solidFill>
                          <a:latin typeface="Arial MT"/>
                          <a:cs typeface="Arial MT"/>
                        </a:rPr>
                        <a:t> </a:t>
                      </a:r>
                      <a:r>
                        <a:rPr sz="600" spc="-10">
                          <a:solidFill>
                            <a:srgbClr val="FFFFFF"/>
                          </a:solidFill>
                          <a:latin typeface="Arial MT"/>
                          <a:cs typeface="Arial MT"/>
                        </a:rPr>
                        <a:t>PERIOD)</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marL="59690" marR="372110" algn="just">
                        <a:lnSpc>
                          <a:spcPct val="119100"/>
                        </a:lnSpc>
                        <a:spcBef>
                          <a:spcPts val="420"/>
                        </a:spcBef>
                      </a:pPr>
                      <a:r>
                        <a:rPr sz="600">
                          <a:solidFill>
                            <a:srgbClr val="FFFFFF"/>
                          </a:solidFill>
                          <a:latin typeface="Arial MT"/>
                          <a:cs typeface="Arial MT"/>
                        </a:rPr>
                        <a:t>AVG</a:t>
                      </a:r>
                      <a:r>
                        <a:rPr sz="600" spc="20">
                          <a:solidFill>
                            <a:srgbClr val="FFFFFF"/>
                          </a:solidFill>
                          <a:latin typeface="Arial MT"/>
                          <a:cs typeface="Arial MT"/>
                        </a:rPr>
                        <a:t> </a:t>
                      </a:r>
                      <a:r>
                        <a:rPr sz="600">
                          <a:solidFill>
                            <a:srgbClr val="FFFFFF"/>
                          </a:solidFill>
                          <a:latin typeface="Arial MT"/>
                          <a:cs typeface="Arial MT"/>
                        </a:rPr>
                        <a:t>VALUE</a:t>
                      </a:r>
                      <a:r>
                        <a:rPr sz="600" spc="25">
                          <a:solidFill>
                            <a:srgbClr val="FFFFFF"/>
                          </a:solidFill>
                          <a:latin typeface="Arial MT"/>
                          <a:cs typeface="Arial MT"/>
                        </a:rPr>
                        <a:t> </a:t>
                      </a:r>
                      <a:r>
                        <a:rPr sz="600" spc="-25">
                          <a:solidFill>
                            <a:srgbClr val="FFFFFF"/>
                          </a:solidFill>
                          <a:latin typeface="Arial MT"/>
                          <a:cs typeface="Arial MT"/>
                        </a:rPr>
                        <a:t>PER</a:t>
                      </a:r>
                      <a:r>
                        <a:rPr sz="600" spc="500">
                          <a:solidFill>
                            <a:srgbClr val="FFFFFF"/>
                          </a:solidFill>
                          <a:latin typeface="Arial MT"/>
                          <a:cs typeface="Arial MT"/>
                        </a:rPr>
                        <a:t> </a:t>
                      </a:r>
                      <a:r>
                        <a:rPr sz="600">
                          <a:solidFill>
                            <a:srgbClr val="FFFFFF"/>
                          </a:solidFill>
                          <a:latin typeface="Arial MT"/>
                          <a:cs typeface="Arial MT"/>
                        </a:rPr>
                        <a:t>PERSON</a:t>
                      </a:r>
                      <a:r>
                        <a:rPr sz="600" spc="15">
                          <a:solidFill>
                            <a:srgbClr val="FFFFFF"/>
                          </a:solidFill>
                          <a:latin typeface="Arial MT"/>
                          <a:cs typeface="Arial MT"/>
                        </a:rPr>
                        <a:t> </a:t>
                      </a:r>
                      <a:r>
                        <a:rPr sz="600" spc="-10">
                          <a:solidFill>
                            <a:srgbClr val="FFFFFF"/>
                          </a:solidFill>
                          <a:latin typeface="Arial MT"/>
                          <a:cs typeface="Arial MT"/>
                        </a:rPr>
                        <a:t>(FILTER</a:t>
                      </a:r>
                      <a:r>
                        <a:rPr sz="600" spc="500">
                          <a:solidFill>
                            <a:srgbClr val="FFFFFF"/>
                          </a:solidFill>
                          <a:latin typeface="Arial MT"/>
                          <a:cs typeface="Arial MT"/>
                        </a:rPr>
                        <a:t> </a:t>
                      </a:r>
                      <a:r>
                        <a:rPr sz="600" spc="-10">
                          <a:solidFill>
                            <a:srgbClr val="FFFFFF"/>
                          </a:solidFill>
                          <a:latin typeface="Arial MT"/>
                          <a:cs typeface="Arial MT"/>
                        </a:rPr>
                        <a:t>PERIOD)</a:t>
                      </a:r>
                      <a:endParaRPr sz="600">
                        <a:latin typeface="Arial MT"/>
                        <a:cs typeface="Arial MT"/>
                      </a:endParaRPr>
                    </a:p>
                  </a:txBody>
                  <a:tcPr marL="0" marR="0" marT="64582"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tcPr>
                </a:tc>
                <a:tc>
                  <a:txBody>
                    <a:bodyPr/>
                    <a:lstStyle/>
                    <a:p>
                      <a:pPr>
                        <a:lnSpc>
                          <a:spcPct val="100000"/>
                        </a:lnSpc>
                      </a:pPr>
                      <a:endParaRPr sz="500">
                        <a:latin typeface="Times New Roman"/>
                        <a:cs typeface="Times New Roman"/>
                      </a:endParaRPr>
                    </a:p>
                    <a:p>
                      <a:pPr>
                        <a:lnSpc>
                          <a:spcPct val="100000"/>
                        </a:lnSpc>
                        <a:spcBef>
                          <a:spcPts val="95"/>
                        </a:spcBef>
                      </a:pPr>
                      <a:endParaRPr sz="500">
                        <a:latin typeface="Times New Roman"/>
                        <a:cs typeface="Times New Roman"/>
                      </a:endParaRPr>
                    </a:p>
                    <a:p>
                      <a:pPr marL="59690" marR="229235">
                        <a:lnSpc>
                          <a:spcPct val="119100"/>
                        </a:lnSpc>
                        <a:spcBef>
                          <a:spcPts val="5"/>
                        </a:spcBef>
                      </a:pPr>
                      <a:r>
                        <a:rPr sz="600">
                          <a:solidFill>
                            <a:srgbClr val="FFFFFF"/>
                          </a:solidFill>
                          <a:latin typeface="Arial MT"/>
                          <a:cs typeface="Arial MT"/>
                        </a:rPr>
                        <a:t>AVG</a:t>
                      </a:r>
                      <a:r>
                        <a:rPr sz="600" spc="-15">
                          <a:solidFill>
                            <a:srgbClr val="FFFFFF"/>
                          </a:solidFill>
                          <a:latin typeface="Arial MT"/>
                          <a:cs typeface="Arial MT"/>
                        </a:rPr>
                        <a:t> </a:t>
                      </a:r>
                      <a:r>
                        <a:rPr sz="600">
                          <a:solidFill>
                            <a:srgbClr val="FFFFFF"/>
                          </a:solidFill>
                          <a:latin typeface="Arial MT"/>
                          <a:cs typeface="Arial MT"/>
                        </a:rPr>
                        <a:t>SV</a:t>
                      </a:r>
                      <a:r>
                        <a:rPr sz="600" spc="-10">
                          <a:solidFill>
                            <a:srgbClr val="FFFFFF"/>
                          </a:solidFill>
                          <a:latin typeface="Arial MT"/>
                          <a:cs typeface="Arial MT"/>
                        </a:rPr>
                        <a:t> YOY</a:t>
                      </a:r>
                      <a:r>
                        <a:rPr sz="600" spc="-15">
                          <a:solidFill>
                            <a:srgbClr val="FFFFFF"/>
                          </a:solidFill>
                          <a:latin typeface="Arial MT"/>
                          <a:cs typeface="Arial MT"/>
                        </a:rPr>
                        <a:t> </a:t>
                      </a:r>
                      <a:r>
                        <a:rPr sz="600" spc="-65">
                          <a:solidFill>
                            <a:srgbClr val="FFFFFF"/>
                          </a:solidFill>
                          <a:latin typeface="Arial MT"/>
                          <a:cs typeface="Arial MT"/>
                        </a:rPr>
                        <a:t>%</a:t>
                      </a:r>
                      <a:r>
                        <a:rPr sz="600" spc="500">
                          <a:solidFill>
                            <a:srgbClr val="FFFFFF"/>
                          </a:solidFill>
                          <a:latin typeface="Arial MT"/>
                          <a:cs typeface="Arial MT"/>
                        </a:rPr>
                        <a:t> </a:t>
                      </a:r>
                      <a:r>
                        <a:rPr sz="600" spc="-10">
                          <a:solidFill>
                            <a:srgbClr val="FFFFFF"/>
                          </a:solidFill>
                          <a:latin typeface="Arial MT"/>
                          <a:cs typeface="Arial MT"/>
                        </a:rPr>
                        <a:t>CHANGE</a:t>
                      </a:r>
                      <a:endParaRPr sz="600">
                        <a:latin typeface="Arial MT"/>
                        <a:cs typeface="Arial MT"/>
                      </a:endParaRPr>
                    </a:p>
                  </a:txBody>
                  <a:tcPr marL="0" marR="0" marT="0" marB="0">
                    <a:lnL w="6350">
                      <a:solidFill>
                        <a:srgbClr val="CBCCCC"/>
                      </a:solidFill>
                      <a:prstDash val="solid"/>
                    </a:lnL>
                    <a:lnR w="6350">
                      <a:solidFill>
                        <a:srgbClr val="CBCCCC"/>
                      </a:solidFill>
                      <a:prstDash val="solid"/>
                    </a:lnR>
                    <a:lnT w="9525">
                      <a:solidFill>
                        <a:srgbClr val="CBCCCC"/>
                      </a:solidFill>
                      <a:prstDash val="solid"/>
                    </a:lnT>
                    <a:lnB w="6350">
                      <a:solidFill>
                        <a:srgbClr val="CBCCCC"/>
                      </a:solidFill>
                      <a:prstDash val="solid"/>
                    </a:lnB>
                    <a:solidFill>
                      <a:srgbClr val="2E779D"/>
                    </a:solidFill>
                  </a:tcPr>
                </a:tc>
                <a:extLst>
                  <a:ext uri="{0D108BD9-81ED-4DB2-BD59-A6C34878D82A}">
                    <a16:rowId xmlns:a16="http://schemas.microsoft.com/office/drawing/2014/main" val="10000"/>
                  </a:ext>
                </a:extLst>
              </a:tr>
              <a:tr h="363659">
                <a:tc>
                  <a:txBody>
                    <a:bodyPr/>
                    <a:lstStyle/>
                    <a:p>
                      <a:pPr marL="59690" marR="213360">
                        <a:lnSpc>
                          <a:spcPct val="119100"/>
                        </a:lnSpc>
                        <a:spcBef>
                          <a:spcPts val="380"/>
                        </a:spcBef>
                      </a:pPr>
                      <a:r>
                        <a:rPr sz="600" spc="-10">
                          <a:solidFill>
                            <a:srgbClr val="333333"/>
                          </a:solidFill>
                          <a:latin typeface="Arial MT"/>
                          <a:cs typeface="Arial MT"/>
                        </a:rPr>
                        <a:t>MILE</a:t>
                      </a:r>
                      <a:r>
                        <a:rPr sz="600">
                          <a:solidFill>
                            <a:srgbClr val="333333"/>
                          </a:solidFill>
                          <a:latin typeface="Arial MT"/>
                          <a:cs typeface="Arial MT"/>
                        </a:rPr>
                        <a:t> </a:t>
                      </a:r>
                      <a:r>
                        <a:rPr sz="600" spc="-20">
                          <a:solidFill>
                            <a:srgbClr val="333333"/>
                          </a:solidFill>
                          <a:latin typeface="Arial MT"/>
                          <a:cs typeface="Arial MT"/>
                        </a:rPr>
                        <a:t>END</a:t>
                      </a:r>
                      <a:r>
                        <a:rPr sz="600" spc="5">
                          <a:solidFill>
                            <a:srgbClr val="333333"/>
                          </a:solidFill>
                          <a:latin typeface="Arial MT"/>
                          <a:cs typeface="Arial MT"/>
                        </a:rPr>
                        <a:t> </a:t>
                      </a:r>
                      <a:r>
                        <a:rPr sz="600" spc="-45">
                          <a:solidFill>
                            <a:srgbClr val="333333"/>
                          </a:solidFill>
                          <a:latin typeface="Arial MT"/>
                          <a:cs typeface="Arial MT"/>
                        </a:rPr>
                        <a:t>PARK</a:t>
                      </a:r>
                      <a:r>
                        <a:rPr sz="600" spc="5">
                          <a:solidFill>
                            <a:srgbClr val="333333"/>
                          </a:solidFill>
                          <a:latin typeface="Arial MT"/>
                          <a:cs typeface="Arial MT"/>
                        </a:rPr>
                        <a:t> </a:t>
                      </a:r>
                      <a:r>
                        <a:rPr sz="600" spc="-40">
                          <a:solidFill>
                            <a:srgbClr val="333333"/>
                          </a:solidFill>
                          <a:latin typeface="Arial MT"/>
                          <a:cs typeface="Arial MT"/>
                        </a:rPr>
                        <a:t>LEISURE</a:t>
                      </a:r>
                      <a:r>
                        <a:rPr sz="600">
                          <a:solidFill>
                            <a:srgbClr val="333333"/>
                          </a:solidFill>
                          <a:latin typeface="Arial MT"/>
                          <a:cs typeface="Arial MT"/>
                        </a:rPr>
                        <a:t> </a:t>
                      </a:r>
                      <a:r>
                        <a:rPr sz="600" spc="-45">
                          <a:solidFill>
                            <a:srgbClr val="333333"/>
                          </a:solidFill>
                          <a:latin typeface="Arial MT"/>
                          <a:cs typeface="Arial MT"/>
                        </a:rPr>
                        <a:t>CENTRE</a:t>
                      </a:r>
                      <a:r>
                        <a:rPr sz="600" spc="5">
                          <a:solidFill>
                            <a:srgbClr val="333333"/>
                          </a:solidFill>
                          <a:latin typeface="Arial MT"/>
                          <a:cs typeface="Arial MT"/>
                        </a:rPr>
                        <a:t> </a:t>
                      </a:r>
                      <a:r>
                        <a:rPr sz="600" spc="-25">
                          <a:solidFill>
                            <a:srgbClr val="333333"/>
                          </a:solidFill>
                          <a:latin typeface="Arial MT"/>
                          <a:cs typeface="Arial MT"/>
                        </a:rPr>
                        <a:t>AND</a:t>
                      </a:r>
                      <a:r>
                        <a:rPr sz="600" spc="500">
                          <a:solidFill>
                            <a:srgbClr val="333333"/>
                          </a:solidFill>
                          <a:latin typeface="Arial MT"/>
                          <a:cs typeface="Arial MT"/>
                        </a:rPr>
                        <a:t> </a:t>
                      </a:r>
                      <a:r>
                        <a:rPr sz="600" spc="-10">
                          <a:solidFill>
                            <a:srgbClr val="333333"/>
                          </a:solidFill>
                          <a:latin typeface="Arial MT"/>
                          <a:cs typeface="Arial MT"/>
                        </a:rPr>
                        <a:t>STADIUM</a:t>
                      </a:r>
                      <a:endParaRPr sz="600">
                        <a:latin typeface="Arial MT"/>
                        <a:cs typeface="Arial MT"/>
                      </a:endParaRPr>
                    </a:p>
                  </a:txBody>
                  <a:tcPr marL="0" marR="0" marT="58431"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CONTRACT</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59690">
                        <a:lnSpc>
                          <a:spcPct val="100000"/>
                        </a:lnSpc>
                        <a:spcBef>
                          <a:spcPts val="495"/>
                        </a:spcBef>
                      </a:pPr>
                      <a:r>
                        <a:rPr sz="600">
                          <a:solidFill>
                            <a:srgbClr val="333333"/>
                          </a:solidFill>
                          <a:latin typeface="Arial MT"/>
                          <a:cs typeface="Arial MT"/>
                        </a:rPr>
                        <a:t>UNKNOWN</a:t>
                      </a:r>
                      <a:r>
                        <a:rPr sz="600" spc="-35">
                          <a:solidFill>
                            <a:srgbClr val="333333"/>
                          </a:solidFill>
                          <a:latin typeface="Arial MT"/>
                          <a:cs typeface="Arial MT"/>
                        </a:rPr>
                        <a:t> </a:t>
                      </a:r>
                      <a:r>
                        <a:rPr sz="600" spc="-10">
                          <a:solidFill>
                            <a:srgbClr val="333333"/>
                          </a:solidFill>
                          <a:latin typeface="Arial MT"/>
                          <a:cs typeface="Arial MT"/>
                        </a:rPr>
                        <a:t>REGION</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426084">
                        <a:lnSpc>
                          <a:spcPct val="100000"/>
                        </a:lnSpc>
                        <a:spcBef>
                          <a:spcPts val="495"/>
                        </a:spcBef>
                      </a:pPr>
                      <a:r>
                        <a:rPr sz="600" spc="-10">
                          <a:solidFill>
                            <a:srgbClr val="333333"/>
                          </a:solidFill>
                          <a:latin typeface="Arial MT"/>
                          <a:cs typeface="Arial MT"/>
                        </a:rPr>
                        <a:t>£141,646</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2B89B9">
                        <a:alpha val="3919"/>
                      </a:srgbClr>
                    </a:solidFill>
                  </a:tcPr>
                </a:tc>
                <a:tc>
                  <a:txBody>
                    <a:bodyPr/>
                    <a:lstStyle/>
                    <a:p>
                      <a:pPr marL="398780">
                        <a:lnSpc>
                          <a:spcPct val="100000"/>
                        </a:lnSpc>
                        <a:spcBef>
                          <a:spcPts val="495"/>
                        </a:spcBef>
                      </a:pPr>
                      <a:r>
                        <a:rPr sz="600" spc="-10">
                          <a:solidFill>
                            <a:srgbClr val="1AB3A2"/>
                          </a:solidFill>
                          <a:latin typeface="Arial MT"/>
                          <a:cs typeface="Arial MT"/>
                        </a:rPr>
                        <a:t>+228.63%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10">
                          <a:solidFill>
                            <a:srgbClr val="333333"/>
                          </a:solidFill>
                          <a:latin typeface="Arial MT"/>
                          <a:cs typeface="Arial MT"/>
                        </a:rPr>
                        <a:t>1,033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R="52069" algn="r">
                        <a:lnSpc>
                          <a:spcPct val="100000"/>
                        </a:lnSpc>
                        <a:spcBef>
                          <a:spcPts val="495"/>
                        </a:spcBef>
                      </a:pPr>
                      <a:r>
                        <a:rPr sz="600" spc="-20">
                          <a:solidFill>
                            <a:srgbClr val="333333"/>
                          </a:solidFill>
                          <a:latin typeface="Arial MT"/>
                          <a:cs typeface="Arial MT"/>
                        </a:rPr>
                        <a:t>£137</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tc>
                  <a:txBody>
                    <a:bodyPr/>
                    <a:lstStyle/>
                    <a:p>
                      <a:pPr marL="440055">
                        <a:lnSpc>
                          <a:spcPct val="100000"/>
                        </a:lnSpc>
                        <a:spcBef>
                          <a:spcPts val="495"/>
                        </a:spcBef>
                      </a:pPr>
                      <a:r>
                        <a:rPr sz="600" spc="-10">
                          <a:solidFill>
                            <a:srgbClr val="1AB3A2"/>
                          </a:solidFill>
                          <a:latin typeface="Arial MT"/>
                          <a:cs typeface="Arial MT"/>
                        </a:rPr>
                        <a:t>+91.83%</a:t>
                      </a:r>
                      <a:endParaRPr sz="600">
                        <a:latin typeface="Arial MT"/>
                        <a:cs typeface="Arial MT"/>
                      </a:endParaRPr>
                    </a:p>
                  </a:txBody>
                  <a:tcPr marL="0" marR="0" marT="76115" marB="0">
                    <a:lnL w="6350">
                      <a:solidFill>
                        <a:srgbClr val="CBCCCC"/>
                      </a:solidFill>
                      <a:prstDash val="solid"/>
                    </a:lnL>
                    <a:lnR w="6350">
                      <a:solidFill>
                        <a:srgbClr val="CBCCCC"/>
                      </a:solidFill>
                      <a:prstDash val="solid"/>
                    </a:lnR>
                    <a:lnT w="6350">
                      <a:solidFill>
                        <a:srgbClr val="CBCCCC"/>
                      </a:solidFill>
                      <a:prstDash val="solid"/>
                    </a:lnT>
                    <a:lnB w="6350">
                      <a:solidFill>
                        <a:srgbClr val="CBCCCC"/>
                      </a:solidFill>
                      <a:prstDash val="solid"/>
                    </a:lnB>
                    <a:solidFill>
                      <a:srgbClr val="333333">
                        <a:alpha val="1959"/>
                      </a:srgbClr>
                    </a:solidFill>
                  </a:tcPr>
                </a:tc>
                <a:extLst>
                  <a:ext uri="{0D108BD9-81ED-4DB2-BD59-A6C34878D82A}">
                    <a16:rowId xmlns:a16="http://schemas.microsoft.com/office/drawing/2014/main" val="10001"/>
                  </a:ext>
                </a:extLst>
              </a:tr>
            </a:tbl>
          </a:graphicData>
        </a:graphic>
      </p:graphicFrame>
      <p:pic>
        <p:nvPicPr>
          <p:cNvPr id="37" name="object 37">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6438461" y="4354262"/>
            <a:ext cx="46130" cy="76883"/>
          </a:xfrm>
          <a:prstGeom prst="rect">
            <a:avLst/>
          </a:prstGeom>
        </p:spPr>
      </p:pic>
      <p:pic>
        <p:nvPicPr>
          <p:cNvPr id="38" name="object 38">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7340498" y="4354262"/>
            <a:ext cx="46130" cy="76883"/>
          </a:xfrm>
          <a:prstGeom prst="rect">
            <a:avLst/>
          </a:prstGeom>
        </p:spPr>
      </p:pic>
      <p:pic>
        <p:nvPicPr>
          <p:cNvPr id="39" name="object 39">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8283011" y="4354262"/>
            <a:ext cx="46130" cy="76883"/>
          </a:xfrm>
          <a:prstGeom prst="rect">
            <a:avLst/>
          </a:prstGeom>
        </p:spPr>
      </p:pic>
      <p:pic>
        <p:nvPicPr>
          <p:cNvPr id="40" name="object 40">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9456816" y="4354262"/>
            <a:ext cx="46130" cy="76883"/>
          </a:xfrm>
          <a:prstGeom prst="rect">
            <a:avLst/>
          </a:prstGeom>
        </p:spPr>
      </p:pic>
      <p:grpSp>
        <p:nvGrpSpPr>
          <p:cNvPr id="41" name="object 41">
            <a:extLst>
              <a:ext uri="{C183D7F6-B498-43B3-948B-1728B52AA6E4}">
                <adec:decorative xmlns:adec="http://schemas.microsoft.com/office/drawing/2017/decorative" val="1"/>
              </a:ext>
            </a:extLst>
          </p:cNvPr>
          <p:cNvGrpSpPr/>
          <p:nvPr/>
        </p:nvGrpSpPr>
        <p:grpSpPr>
          <a:xfrm>
            <a:off x="10318378" y="4354262"/>
            <a:ext cx="93029" cy="76883"/>
            <a:chOff x="7494221" y="3596298"/>
            <a:chExt cx="76835" cy="63500"/>
          </a:xfrm>
        </p:grpSpPr>
        <p:pic>
          <p:nvPicPr>
            <p:cNvPr id="42" name="object 42"/>
            <p:cNvPicPr/>
            <p:nvPr/>
          </p:nvPicPr>
          <p:blipFill>
            <a:blip r:embed="rId3" cstate="email">
              <a:extLst>
                <a:ext uri="{28A0092B-C50C-407E-A947-70E740481C1C}">
                  <a14:useLocalDpi xmlns:a14="http://schemas.microsoft.com/office/drawing/2010/main"/>
                </a:ext>
              </a:extLst>
            </a:blip>
            <a:stretch>
              <a:fillRect/>
            </a:stretch>
          </p:blipFill>
          <p:spPr>
            <a:xfrm>
              <a:off x="7494221" y="3596298"/>
              <a:ext cx="38100" cy="63500"/>
            </a:xfrm>
            <a:prstGeom prst="rect">
              <a:avLst/>
            </a:prstGeom>
          </p:spPr>
        </p:pic>
        <p:pic>
          <p:nvPicPr>
            <p:cNvPr id="43" name="object 43"/>
            <p:cNvPicPr/>
            <p:nvPr/>
          </p:nvPicPr>
          <p:blipFill>
            <a:blip r:embed="rId4" cstate="email">
              <a:extLst>
                <a:ext uri="{28A0092B-C50C-407E-A947-70E740481C1C}">
                  <a14:useLocalDpi xmlns:a14="http://schemas.microsoft.com/office/drawing/2010/main"/>
                </a:ext>
              </a:extLst>
            </a:blip>
            <a:stretch>
              <a:fillRect/>
            </a:stretch>
          </p:blipFill>
          <p:spPr>
            <a:xfrm>
              <a:off x="7532427" y="3596298"/>
              <a:ext cx="38100" cy="63500"/>
            </a:xfrm>
            <a:prstGeom prst="rect">
              <a:avLst/>
            </a:prstGeom>
          </p:spPr>
        </p:pic>
      </p:grpSp>
      <p:sp>
        <p:nvSpPr>
          <p:cNvPr id="45" name="object 45">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9</a:t>
            </a:r>
          </a:p>
        </p:txBody>
      </p:sp>
    </p:spTree>
    <p:extLst>
      <p:ext uri="{BB962C8B-B14F-4D97-AF65-F5344CB8AC3E}">
        <p14:creationId xmlns:p14="http://schemas.microsoft.com/office/powerpoint/2010/main" val="2094227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990" rIns="0" bIns="0" rtlCol="0">
            <a:spAutoFit/>
          </a:bodyPr>
          <a:lstStyle/>
          <a:p>
            <a:pPr marL="710425">
              <a:lnSpc>
                <a:spcPct val="100000"/>
              </a:lnSpc>
              <a:spcBef>
                <a:spcPts val="157"/>
              </a:spcBef>
            </a:pPr>
            <a:r>
              <a:rPr spc="121"/>
              <a:t>MAP</a:t>
            </a:r>
          </a:p>
        </p:txBody>
      </p:sp>
      <p:sp>
        <p:nvSpPr>
          <p:cNvPr id="3" name="object 3"/>
          <p:cNvSpPr txBox="1"/>
          <p:nvPr/>
        </p:nvSpPr>
        <p:spPr>
          <a:xfrm>
            <a:off x="1727641" y="1716637"/>
            <a:ext cx="8027395" cy="113070"/>
          </a:xfrm>
          <a:prstGeom prst="rect">
            <a:avLst/>
          </a:prstGeom>
        </p:spPr>
        <p:txBody>
          <a:bodyPr vert="horz" wrap="square" lIns="0" tIns="14608" rIns="0" bIns="0" rtlCol="0">
            <a:spAutoFit/>
          </a:bodyPr>
          <a:lstStyle/>
          <a:p>
            <a:pPr marL="15377">
              <a:lnSpc>
                <a:spcPct val="100000"/>
              </a:lnSpc>
              <a:spcBef>
                <a:spcPts val="115"/>
              </a:spcBef>
            </a:pPr>
            <a:r>
              <a:rPr sz="1211" spc="-103">
                <a:solidFill>
                  <a:srgbClr val="1B2D40"/>
                </a:solidFill>
                <a:latin typeface="Arial MT"/>
                <a:cs typeface="Arial MT"/>
              </a:rPr>
              <a:t>The</a:t>
            </a:r>
            <a:r>
              <a:rPr sz="1211" spc="-54">
                <a:solidFill>
                  <a:srgbClr val="1B2D40"/>
                </a:solidFill>
                <a:latin typeface="Arial MT"/>
                <a:cs typeface="Arial MT"/>
              </a:rPr>
              <a:t> heat</a:t>
            </a:r>
            <a:r>
              <a:rPr sz="1211" spc="-48">
                <a:solidFill>
                  <a:srgbClr val="1B2D40"/>
                </a:solidFill>
                <a:latin typeface="Arial MT"/>
                <a:cs typeface="Arial MT"/>
              </a:rPr>
              <a:t> </a:t>
            </a:r>
            <a:r>
              <a:rPr sz="1211" spc="-67">
                <a:solidFill>
                  <a:srgbClr val="1B2D40"/>
                </a:solidFill>
                <a:latin typeface="Arial MT"/>
                <a:cs typeface="Arial MT"/>
              </a:rPr>
              <a:t>map</a:t>
            </a:r>
            <a:r>
              <a:rPr sz="1211" spc="-54">
                <a:solidFill>
                  <a:srgbClr val="1B2D40"/>
                </a:solidFill>
                <a:latin typeface="Arial MT"/>
                <a:cs typeface="Arial MT"/>
              </a:rPr>
              <a:t> </a:t>
            </a:r>
            <a:r>
              <a:rPr sz="1211" spc="-67">
                <a:solidFill>
                  <a:srgbClr val="1B2D40"/>
                </a:solidFill>
                <a:latin typeface="Arial MT"/>
                <a:cs typeface="Arial MT"/>
              </a:rPr>
              <a:t>displays</a:t>
            </a:r>
            <a:r>
              <a:rPr sz="1211" spc="-48">
                <a:solidFill>
                  <a:srgbClr val="1B2D40"/>
                </a:solidFill>
                <a:latin typeface="Arial MT"/>
                <a:cs typeface="Arial MT"/>
              </a:rPr>
              <a:t> </a:t>
            </a:r>
            <a:r>
              <a:rPr sz="1211" spc="-36">
                <a:solidFill>
                  <a:srgbClr val="1B2D40"/>
                </a:solidFill>
                <a:latin typeface="Arial MT"/>
                <a:cs typeface="Arial MT"/>
              </a:rPr>
              <a:t>the</a:t>
            </a:r>
            <a:r>
              <a:rPr sz="1211" spc="-54">
                <a:solidFill>
                  <a:srgbClr val="1B2D40"/>
                </a:solidFill>
                <a:latin typeface="Arial MT"/>
                <a:cs typeface="Arial MT"/>
              </a:rPr>
              <a:t> </a:t>
            </a:r>
            <a:r>
              <a:rPr sz="1211" spc="-67">
                <a:solidFill>
                  <a:srgbClr val="1B2D40"/>
                </a:solidFill>
                <a:latin typeface="Arial MT"/>
                <a:cs typeface="Arial MT"/>
              </a:rPr>
              <a:t>social</a:t>
            </a:r>
            <a:r>
              <a:rPr sz="1211" spc="-48">
                <a:solidFill>
                  <a:srgbClr val="1B2D40"/>
                </a:solidFill>
                <a:latin typeface="Arial MT"/>
                <a:cs typeface="Arial MT"/>
              </a:rPr>
              <a:t> </a:t>
            </a:r>
            <a:r>
              <a:rPr sz="1211" spc="-67">
                <a:solidFill>
                  <a:srgbClr val="1B2D40"/>
                </a:solidFill>
                <a:latin typeface="Arial MT"/>
                <a:cs typeface="Arial MT"/>
              </a:rPr>
              <a:t>value</a:t>
            </a:r>
            <a:r>
              <a:rPr sz="1211" spc="-54">
                <a:solidFill>
                  <a:srgbClr val="1B2D40"/>
                </a:solidFill>
                <a:latin typeface="Arial MT"/>
                <a:cs typeface="Arial MT"/>
              </a:rPr>
              <a:t> </a:t>
            </a:r>
            <a:r>
              <a:rPr sz="1211" spc="-61">
                <a:solidFill>
                  <a:srgbClr val="1B2D40"/>
                </a:solidFill>
                <a:latin typeface="Arial MT"/>
                <a:cs typeface="Arial MT"/>
              </a:rPr>
              <a:t>generated</a:t>
            </a:r>
            <a:r>
              <a:rPr sz="1211" spc="-48">
                <a:solidFill>
                  <a:srgbClr val="1B2D40"/>
                </a:solidFill>
                <a:latin typeface="Arial MT"/>
                <a:cs typeface="Arial MT"/>
              </a:rPr>
              <a:t> </a:t>
            </a:r>
            <a:r>
              <a:rPr sz="1211" spc="-67">
                <a:solidFill>
                  <a:srgbClr val="1B2D40"/>
                </a:solidFill>
                <a:latin typeface="Arial MT"/>
                <a:cs typeface="Arial MT"/>
              </a:rPr>
              <a:t>by</a:t>
            </a:r>
            <a:r>
              <a:rPr sz="1211" spc="-54">
                <a:solidFill>
                  <a:srgbClr val="1B2D40"/>
                </a:solidFill>
                <a:latin typeface="Arial MT"/>
                <a:cs typeface="Arial MT"/>
              </a:rPr>
              <a:t> </a:t>
            </a:r>
            <a:r>
              <a:rPr sz="1211" spc="-36">
                <a:solidFill>
                  <a:srgbClr val="1B2D40"/>
                </a:solidFill>
                <a:latin typeface="Arial MT"/>
                <a:cs typeface="Arial MT"/>
              </a:rPr>
              <a:t>the</a:t>
            </a:r>
            <a:r>
              <a:rPr sz="1211" spc="-48">
                <a:solidFill>
                  <a:srgbClr val="1B2D40"/>
                </a:solidFill>
                <a:latin typeface="Arial MT"/>
                <a:cs typeface="Arial MT"/>
              </a:rPr>
              <a:t> </a:t>
            </a:r>
            <a:r>
              <a:rPr sz="1211" spc="-67">
                <a:solidFill>
                  <a:srgbClr val="1B2D40"/>
                </a:solidFill>
                <a:latin typeface="Arial MT"/>
                <a:cs typeface="Arial MT"/>
              </a:rPr>
              <a:t>selected</a:t>
            </a:r>
            <a:r>
              <a:rPr sz="1211" spc="-54">
                <a:solidFill>
                  <a:srgbClr val="1B2D40"/>
                </a:solidFill>
                <a:latin typeface="Arial MT"/>
                <a:cs typeface="Arial MT"/>
              </a:rPr>
              <a:t> </a:t>
            </a:r>
            <a:r>
              <a:rPr sz="1211" spc="-61">
                <a:solidFill>
                  <a:srgbClr val="1B2D40"/>
                </a:solidFill>
                <a:latin typeface="Arial MT"/>
                <a:cs typeface="Arial MT"/>
              </a:rPr>
              <a:t>sites</a:t>
            </a:r>
            <a:r>
              <a:rPr sz="1211" spc="-48">
                <a:solidFill>
                  <a:srgbClr val="1B2D40"/>
                </a:solidFill>
                <a:latin typeface="Arial MT"/>
                <a:cs typeface="Arial MT"/>
              </a:rPr>
              <a:t> </a:t>
            </a:r>
            <a:r>
              <a:rPr sz="1211" spc="-42">
                <a:solidFill>
                  <a:srgbClr val="1B2D40"/>
                </a:solidFill>
                <a:latin typeface="Arial MT"/>
                <a:cs typeface="Arial MT"/>
              </a:rPr>
              <a:t>on</a:t>
            </a:r>
            <a:r>
              <a:rPr sz="1211" spc="-54">
                <a:solidFill>
                  <a:srgbClr val="1B2D40"/>
                </a:solidFill>
                <a:latin typeface="Arial MT"/>
                <a:cs typeface="Arial MT"/>
              </a:rPr>
              <a:t> </a:t>
            </a:r>
            <a:r>
              <a:rPr sz="1211" spc="-103">
                <a:solidFill>
                  <a:srgbClr val="1B2D40"/>
                </a:solidFill>
                <a:latin typeface="Arial MT"/>
                <a:cs typeface="Arial MT"/>
              </a:rPr>
              <a:t>a</a:t>
            </a:r>
            <a:r>
              <a:rPr sz="1211" spc="-48">
                <a:solidFill>
                  <a:srgbClr val="1B2D40"/>
                </a:solidFill>
                <a:latin typeface="Arial MT"/>
                <a:cs typeface="Arial MT"/>
              </a:rPr>
              <a:t> </a:t>
            </a:r>
            <a:r>
              <a:rPr sz="1211" spc="-67">
                <a:solidFill>
                  <a:srgbClr val="1B2D40"/>
                </a:solidFill>
                <a:latin typeface="Arial MT"/>
                <a:cs typeface="Arial MT"/>
              </a:rPr>
              <a:t>map</a:t>
            </a:r>
            <a:r>
              <a:rPr sz="1211" spc="-54">
                <a:solidFill>
                  <a:srgbClr val="1B2D40"/>
                </a:solidFill>
                <a:latin typeface="Arial MT"/>
                <a:cs typeface="Arial MT"/>
              </a:rPr>
              <a:t> </a:t>
            </a:r>
            <a:r>
              <a:rPr sz="1211" spc="-67">
                <a:solidFill>
                  <a:srgbClr val="1B2D40"/>
                </a:solidFill>
                <a:latin typeface="Arial MT"/>
                <a:cs typeface="Arial MT"/>
              </a:rPr>
              <a:t>view</a:t>
            </a:r>
            <a:r>
              <a:rPr sz="1211" spc="-48">
                <a:solidFill>
                  <a:srgbClr val="1B2D40"/>
                </a:solidFill>
                <a:latin typeface="Arial MT"/>
                <a:cs typeface="Arial MT"/>
              </a:rPr>
              <a:t> </a:t>
            </a:r>
            <a:r>
              <a:rPr sz="1211" spc="-61">
                <a:solidFill>
                  <a:srgbClr val="1B2D40"/>
                </a:solidFill>
                <a:latin typeface="Arial MT"/>
                <a:cs typeface="Arial MT"/>
              </a:rPr>
              <a:t>using</a:t>
            </a:r>
            <a:r>
              <a:rPr sz="1211" spc="-54">
                <a:solidFill>
                  <a:srgbClr val="1B2D40"/>
                </a:solidFill>
                <a:latin typeface="Arial MT"/>
                <a:cs typeface="Arial MT"/>
              </a:rPr>
              <a:t> </a:t>
            </a:r>
            <a:r>
              <a:rPr sz="1211" spc="-36">
                <a:solidFill>
                  <a:srgbClr val="1B2D40"/>
                </a:solidFill>
                <a:latin typeface="Arial MT"/>
                <a:cs typeface="Arial MT"/>
              </a:rPr>
              <a:t>the</a:t>
            </a:r>
            <a:r>
              <a:rPr sz="1211" spc="-48">
                <a:solidFill>
                  <a:srgbClr val="1B2D40"/>
                </a:solidFill>
                <a:latin typeface="Arial MT"/>
                <a:cs typeface="Arial MT"/>
              </a:rPr>
              <a:t> </a:t>
            </a:r>
            <a:r>
              <a:rPr sz="1211" spc="-42" err="1">
                <a:solidFill>
                  <a:srgbClr val="1B2D40"/>
                </a:solidFill>
                <a:latin typeface="Arial MT"/>
                <a:cs typeface="Arial MT"/>
              </a:rPr>
              <a:t>sam</a:t>
            </a:r>
            <a:r>
              <a:rPr lang="en-GB" sz="1211" spc="-42">
                <a:solidFill>
                  <a:srgbClr val="1B2D40"/>
                </a:solidFill>
                <a:latin typeface="Arial MT"/>
                <a:cs typeface="Arial MT"/>
              </a:rPr>
              <a:t>e filters</a:t>
            </a:r>
            <a:r>
              <a:rPr sz="1211" spc="-54">
                <a:solidFill>
                  <a:srgbClr val="1B2D40"/>
                </a:solidFill>
                <a:latin typeface="Arial MT"/>
                <a:cs typeface="Arial MT"/>
              </a:rPr>
              <a:t> </a:t>
            </a:r>
            <a:r>
              <a:rPr sz="1211" spc="-24">
                <a:solidFill>
                  <a:srgbClr val="1B2D40"/>
                </a:solidFill>
                <a:latin typeface="Arial MT"/>
                <a:cs typeface="Arial MT"/>
              </a:rPr>
              <a:t>from</a:t>
            </a:r>
            <a:r>
              <a:rPr sz="1211" spc="-48">
                <a:solidFill>
                  <a:srgbClr val="1B2D40"/>
                </a:solidFill>
                <a:latin typeface="Arial MT"/>
                <a:cs typeface="Arial MT"/>
              </a:rPr>
              <a:t> </a:t>
            </a:r>
            <a:r>
              <a:rPr sz="1211" spc="-36">
                <a:solidFill>
                  <a:srgbClr val="1B2D40"/>
                </a:solidFill>
                <a:latin typeface="Arial MT"/>
                <a:cs typeface="Arial MT"/>
              </a:rPr>
              <a:t>the</a:t>
            </a:r>
            <a:r>
              <a:rPr sz="1211" spc="-54">
                <a:solidFill>
                  <a:srgbClr val="1B2D40"/>
                </a:solidFill>
                <a:latin typeface="Arial MT"/>
                <a:cs typeface="Arial MT"/>
              </a:rPr>
              <a:t> </a:t>
            </a:r>
            <a:r>
              <a:rPr sz="1211" spc="-12">
                <a:solidFill>
                  <a:srgbClr val="1B2D40"/>
                </a:solidFill>
                <a:latin typeface="Arial MT"/>
                <a:cs typeface="Arial MT"/>
              </a:rPr>
              <a:t>dashboards.</a:t>
            </a:r>
            <a:endParaRPr sz="1211">
              <a:latin typeface="Arial MT"/>
              <a:cs typeface="Arial MT"/>
            </a:endParaRPr>
          </a:p>
        </p:txBody>
      </p:sp>
      <p:pic>
        <p:nvPicPr>
          <p:cNvPr id="4" name="object 4" descr="Map shows heat map for social value. Heat map ranged from medium to dark purple. Graph key shows this means that social value is between £244 and £3782. John Orwell Sports Centre is highlighted."/>
          <p:cNvPicPr/>
          <p:nvPr/>
        </p:nvPicPr>
        <p:blipFill>
          <a:blip r:embed="rId2" cstate="email">
            <a:extLst>
              <a:ext uri="{28A0092B-C50C-407E-A947-70E740481C1C}">
                <a14:useLocalDpi xmlns:a14="http://schemas.microsoft.com/office/drawing/2010/main"/>
              </a:ext>
            </a:extLst>
          </a:blip>
          <a:stretch>
            <a:fillRect/>
          </a:stretch>
        </p:blipFill>
        <p:spPr>
          <a:xfrm>
            <a:off x="1730369" y="2197275"/>
            <a:ext cx="8731260" cy="4047600"/>
          </a:xfrm>
          <a:prstGeom prst="rect">
            <a:avLst/>
          </a:prstGeom>
        </p:spPr>
      </p:pic>
      <p:sp>
        <p:nvSpPr>
          <p:cNvPr id="5" name="object 5">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15377">
              <a:lnSpc>
                <a:spcPts val="914"/>
              </a:lnSpc>
            </a:pPr>
            <a:r>
              <a:rPr spc="-30"/>
              <a:t>10</a:t>
            </a:r>
          </a:p>
        </p:txBody>
      </p:sp>
    </p:spTree>
    <p:extLst>
      <p:ext uri="{BB962C8B-B14F-4D97-AF65-F5344CB8AC3E}">
        <p14:creationId xmlns:p14="http://schemas.microsoft.com/office/powerpoint/2010/main" val="11681548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657" y="0"/>
            <a:ext cx="9702070" cy="6856769"/>
          </a:xfrm>
          <a:prstGeom prst="rect">
            <a:avLst/>
          </a:prstGeom>
        </p:spPr>
      </p:pic>
      <p:sp>
        <p:nvSpPr>
          <p:cNvPr id="3" name="object 3"/>
          <p:cNvSpPr txBox="1"/>
          <p:nvPr/>
        </p:nvSpPr>
        <p:spPr>
          <a:xfrm>
            <a:off x="1817629" y="3341446"/>
            <a:ext cx="1935924" cy="856009"/>
          </a:xfrm>
          <a:prstGeom prst="rect">
            <a:avLst/>
          </a:prstGeom>
        </p:spPr>
        <p:txBody>
          <a:bodyPr vert="horz" wrap="square" lIns="0" tIns="19990" rIns="0" bIns="0" rtlCol="0">
            <a:spAutoFit/>
          </a:bodyPr>
          <a:lstStyle/>
          <a:p>
            <a:pPr marL="15377">
              <a:lnSpc>
                <a:spcPct val="100000"/>
              </a:lnSpc>
              <a:spcBef>
                <a:spcPts val="157"/>
              </a:spcBef>
            </a:pPr>
            <a:r>
              <a:rPr sz="1392" spc="-12">
                <a:solidFill>
                  <a:srgbClr val="FFFFFF"/>
                </a:solidFill>
                <a:latin typeface="Lucida Sans Unicode"/>
                <a:cs typeface="Lucida Sans Unicode"/>
              </a:rPr>
              <a:t>datahubclub.com</a:t>
            </a:r>
            <a:endParaRPr sz="1392">
              <a:latin typeface="Lucida Sans Unicode"/>
              <a:cs typeface="Lucida Sans Unicode"/>
            </a:endParaRPr>
          </a:p>
          <a:p>
            <a:pPr>
              <a:lnSpc>
                <a:spcPct val="100000"/>
              </a:lnSpc>
              <a:spcBef>
                <a:spcPts val="1113"/>
              </a:spcBef>
            </a:pPr>
            <a:endParaRPr sz="1271">
              <a:latin typeface="Lucida Sans Unicode"/>
              <a:cs typeface="Lucida Sans Unicode"/>
            </a:endParaRPr>
          </a:p>
          <a:p>
            <a:pPr marL="23835" algn="just">
              <a:lnSpc>
                <a:spcPct val="100000"/>
              </a:lnSpc>
            </a:pPr>
            <a:r>
              <a:rPr sz="1211" spc="-24">
                <a:solidFill>
                  <a:srgbClr val="FFFFFF"/>
                </a:solidFill>
                <a:latin typeface="Arial MT"/>
                <a:cs typeface="Arial MT"/>
              </a:rPr>
              <a:t>Building</a:t>
            </a:r>
            <a:r>
              <a:rPr sz="1211" spc="-36">
                <a:solidFill>
                  <a:srgbClr val="FFFFFF"/>
                </a:solidFill>
                <a:latin typeface="Arial MT"/>
                <a:cs typeface="Arial MT"/>
              </a:rPr>
              <a:t> </a:t>
            </a:r>
            <a:r>
              <a:rPr sz="1211" spc="-30">
                <a:solidFill>
                  <a:srgbClr val="FFFFFF"/>
                </a:solidFill>
                <a:latin typeface="Arial MT"/>
                <a:cs typeface="Arial MT"/>
              </a:rPr>
              <a:t>7,</a:t>
            </a:r>
            <a:endParaRPr sz="1211">
              <a:latin typeface="Arial MT"/>
              <a:cs typeface="Arial MT"/>
            </a:endParaRPr>
          </a:p>
          <a:p>
            <a:pPr marL="23835" marR="371358" algn="just">
              <a:lnSpc>
                <a:spcPct val="137900"/>
              </a:lnSpc>
            </a:pPr>
            <a:r>
              <a:rPr sz="1211" spc="-61">
                <a:solidFill>
                  <a:srgbClr val="FFFFFF"/>
                </a:solidFill>
                <a:latin typeface="Arial MT"/>
                <a:cs typeface="Arial MT"/>
              </a:rPr>
              <a:t>Chiswick</a:t>
            </a:r>
            <a:r>
              <a:rPr sz="1211" spc="-6">
                <a:solidFill>
                  <a:srgbClr val="FFFFFF"/>
                </a:solidFill>
                <a:latin typeface="Arial MT"/>
                <a:cs typeface="Arial MT"/>
              </a:rPr>
              <a:t> </a:t>
            </a:r>
            <a:r>
              <a:rPr sz="1211" spc="-61">
                <a:solidFill>
                  <a:srgbClr val="FFFFFF"/>
                </a:solidFill>
                <a:latin typeface="Arial MT"/>
                <a:cs typeface="Arial MT"/>
              </a:rPr>
              <a:t>Business</a:t>
            </a:r>
            <a:r>
              <a:rPr sz="1211" spc="-6">
                <a:solidFill>
                  <a:srgbClr val="FFFFFF"/>
                </a:solidFill>
                <a:latin typeface="Arial MT"/>
                <a:cs typeface="Arial MT"/>
              </a:rPr>
              <a:t> </a:t>
            </a:r>
            <a:r>
              <a:rPr sz="1211" spc="-24">
                <a:solidFill>
                  <a:srgbClr val="FFFFFF"/>
                </a:solidFill>
                <a:latin typeface="Arial MT"/>
                <a:cs typeface="Arial MT"/>
              </a:rPr>
              <a:t>Park </a:t>
            </a:r>
            <a:r>
              <a:rPr sz="1211" spc="-67">
                <a:solidFill>
                  <a:srgbClr val="FFFFFF"/>
                </a:solidFill>
                <a:latin typeface="Arial MT"/>
                <a:cs typeface="Arial MT"/>
              </a:rPr>
              <a:t>566</a:t>
            </a:r>
            <a:r>
              <a:rPr sz="1211" spc="-12">
                <a:solidFill>
                  <a:srgbClr val="FFFFFF"/>
                </a:solidFill>
                <a:latin typeface="Arial MT"/>
                <a:cs typeface="Arial MT"/>
              </a:rPr>
              <a:t> </a:t>
            </a:r>
            <a:r>
              <a:rPr sz="1211" spc="-61">
                <a:solidFill>
                  <a:srgbClr val="FFFFFF"/>
                </a:solidFill>
                <a:latin typeface="Arial MT"/>
                <a:cs typeface="Arial MT"/>
              </a:rPr>
              <a:t>Chiswick</a:t>
            </a:r>
            <a:r>
              <a:rPr sz="1211" spc="-6">
                <a:solidFill>
                  <a:srgbClr val="FFFFFF"/>
                </a:solidFill>
                <a:latin typeface="Arial MT"/>
                <a:cs typeface="Arial MT"/>
              </a:rPr>
              <a:t> </a:t>
            </a:r>
            <a:r>
              <a:rPr sz="1211" spc="-48">
                <a:solidFill>
                  <a:srgbClr val="FFFFFF"/>
                </a:solidFill>
                <a:latin typeface="Arial MT"/>
                <a:cs typeface="Arial MT"/>
              </a:rPr>
              <a:t>High</a:t>
            </a:r>
            <a:r>
              <a:rPr sz="1211" spc="-12">
                <a:solidFill>
                  <a:srgbClr val="FFFFFF"/>
                </a:solidFill>
                <a:latin typeface="Arial MT"/>
                <a:cs typeface="Arial MT"/>
              </a:rPr>
              <a:t> </a:t>
            </a:r>
            <a:r>
              <a:rPr sz="1211" spc="-67">
                <a:solidFill>
                  <a:srgbClr val="FFFFFF"/>
                </a:solidFill>
                <a:latin typeface="Arial MT"/>
                <a:cs typeface="Arial MT"/>
              </a:rPr>
              <a:t>Road </a:t>
            </a:r>
            <a:r>
              <a:rPr sz="1211" spc="-30">
                <a:solidFill>
                  <a:srgbClr val="FFFFFF"/>
                </a:solidFill>
                <a:latin typeface="Arial MT"/>
                <a:cs typeface="Arial MT"/>
              </a:rPr>
              <a:t>London</a:t>
            </a:r>
            <a:r>
              <a:rPr sz="1211" spc="-36">
                <a:solidFill>
                  <a:srgbClr val="FFFFFF"/>
                </a:solidFill>
                <a:latin typeface="Arial MT"/>
                <a:cs typeface="Arial MT"/>
              </a:rPr>
              <a:t> </a:t>
            </a:r>
            <a:r>
              <a:rPr sz="1211" spc="-109">
                <a:solidFill>
                  <a:srgbClr val="FFFFFF"/>
                </a:solidFill>
                <a:latin typeface="Arial MT"/>
                <a:cs typeface="Arial MT"/>
              </a:rPr>
              <a:t>W4</a:t>
            </a:r>
            <a:r>
              <a:rPr sz="1211" spc="-36">
                <a:solidFill>
                  <a:srgbClr val="FFFFFF"/>
                </a:solidFill>
                <a:latin typeface="Arial MT"/>
                <a:cs typeface="Arial MT"/>
              </a:rPr>
              <a:t> </a:t>
            </a:r>
            <a:r>
              <a:rPr sz="1211" spc="-121">
                <a:solidFill>
                  <a:srgbClr val="FFFFFF"/>
                </a:solidFill>
                <a:latin typeface="Arial MT"/>
                <a:cs typeface="Arial MT"/>
              </a:rPr>
              <a:t>5YG,</a:t>
            </a:r>
            <a:r>
              <a:rPr sz="1211" spc="-36">
                <a:solidFill>
                  <a:srgbClr val="FFFFFF"/>
                </a:solidFill>
                <a:latin typeface="Arial MT"/>
                <a:cs typeface="Arial MT"/>
              </a:rPr>
              <a:t> </a:t>
            </a:r>
            <a:r>
              <a:rPr sz="1211" spc="-30">
                <a:solidFill>
                  <a:srgbClr val="FFFFFF"/>
                </a:solidFill>
                <a:latin typeface="Arial MT"/>
                <a:cs typeface="Arial MT"/>
              </a:rPr>
              <a:t>UK</a:t>
            </a:r>
            <a:endParaRPr sz="1211">
              <a:latin typeface="Arial MT"/>
              <a:cs typeface="Arial MT"/>
            </a:endParaRPr>
          </a:p>
          <a:p>
            <a:pPr marL="23835" algn="just">
              <a:lnSpc>
                <a:spcPct val="100000"/>
              </a:lnSpc>
              <a:spcBef>
                <a:spcPts val="551"/>
              </a:spcBef>
            </a:pPr>
            <a:r>
              <a:rPr sz="1211" spc="-54">
                <a:solidFill>
                  <a:srgbClr val="FFFFFF"/>
                </a:solidFill>
                <a:latin typeface="Arial MT"/>
                <a:cs typeface="Arial MT"/>
              </a:rPr>
              <a:t>Phone</a:t>
            </a:r>
            <a:r>
              <a:rPr sz="1211" spc="-42">
                <a:solidFill>
                  <a:srgbClr val="FFFFFF"/>
                </a:solidFill>
                <a:latin typeface="Arial MT"/>
                <a:cs typeface="Arial MT"/>
              </a:rPr>
              <a:t> </a:t>
            </a:r>
            <a:r>
              <a:rPr sz="1211" spc="-61">
                <a:solidFill>
                  <a:srgbClr val="FFFFFF"/>
                </a:solidFill>
                <a:latin typeface="Arial MT"/>
                <a:cs typeface="Arial MT"/>
              </a:rPr>
              <a:t>:</a:t>
            </a:r>
            <a:r>
              <a:rPr sz="1211" spc="-42">
                <a:solidFill>
                  <a:srgbClr val="FFFFFF"/>
                </a:solidFill>
                <a:latin typeface="Arial MT"/>
                <a:cs typeface="Arial MT"/>
              </a:rPr>
              <a:t> </a:t>
            </a:r>
            <a:r>
              <a:rPr sz="1211" spc="-97">
                <a:solidFill>
                  <a:srgbClr val="FFFFFF"/>
                </a:solidFill>
                <a:latin typeface="Arial MT"/>
                <a:cs typeface="Arial MT"/>
              </a:rPr>
              <a:t>+</a:t>
            </a:r>
            <a:r>
              <a:rPr sz="1211" spc="-36">
                <a:solidFill>
                  <a:srgbClr val="FFFFFF"/>
                </a:solidFill>
                <a:latin typeface="Arial MT"/>
                <a:cs typeface="Arial MT"/>
              </a:rPr>
              <a:t> </a:t>
            </a:r>
            <a:r>
              <a:rPr sz="1211" spc="-61">
                <a:solidFill>
                  <a:srgbClr val="FFFFFF"/>
                </a:solidFill>
                <a:latin typeface="Arial MT"/>
                <a:cs typeface="Arial MT"/>
              </a:rPr>
              <a:t>44</a:t>
            </a:r>
            <a:r>
              <a:rPr sz="1211" spc="-42">
                <a:solidFill>
                  <a:srgbClr val="FFFFFF"/>
                </a:solidFill>
                <a:latin typeface="Arial MT"/>
                <a:cs typeface="Arial MT"/>
              </a:rPr>
              <a:t> </a:t>
            </a:r>
            <a:r>
              <a:rPr sz="1211" spc="-85">
                <a:solidFill>
                  <a:srgbClr val="FFFFFF"/>
                </a:solidFill>
                <a:latin typeface="Arial MT"/>
                <a:cs typeface="Arial MT"/>
              </a:rPr>
              <a:t>(0)</a:t>
            </a:r>
            <a:r>
              <a:rPr sz="1211" spc="-36">
                <a:solidFill>
                  <a:srgbClr val="FFFFFF"/>
                </a:solidFill>
                <a:latin typeface="Arial MT"/>
                <a:cs typeface="Arial MT"/>
              </a:rPr>
              <a:t> </a:t>
            </a:r>
            <a:r>
              <a:rPr sz="1211" spc="-54">
                <a:solidFill>
                  <a:srgbClr val="FFFFFF"/>
                </a:solidFill>
                <a:latin typeface="Arial MT"/>
                <a:cs typeface="Arial MT"/>
              </a:rPr>
              <a:t>208</a:t>
            </a:r>
            <a:r>
              <a:rPr sz="1211" spc="-42">
                <a:solidFill>
                  <a:srgbClr val="FFFFFF"/>
                </a:solidFill>
                <a:latin typeface="Arial MT"/>
                <a:cs typeface="Arial MT"/>
              </a:rPr>
              <a:t> </a:t>
            </a:r>
            <a:r>
              <a:rPr sz="1211" spc="-54">
                <a:solidFill>
                  <a:srgbClr val="FFFFFF"/>
                </a:solidFill>
                <a:latin typeface="Arial MT"/>
                <a:cs typeface="Arial MT"/>
              </a:rPr>
              <a:t>123</a:t>
            </a:r>
            <a:r>
              <a:rPr sz="1211" spc="-36">
                <a:solidFill>
                  <a:srgbClr val="FFFFFF"/>
                </a:solidFill>
                <a:latin typeface="Arial MT"/>
                <a:cs typeface="Arial MT"/>
              </a:rPr>
              <a:t> </a:t>
            </a:r>
            <a:r>
              <a:rPr sz="1211" spc="-24">
                <a:solidFill>
                  <a:srgbClr val="FFFFFF"/>
                </a:solidFill>
                <a:latin typeface="Arial MT"/>
                <a:cs typeface="Arial MT"/>
              </a:rPr>
              <a:t>4693</a:t>
            </a:r>
            <a:endParaRPr sz="1211">
              <a:latin typeface="Arial MT"/>
              <a:cs typeface="Arial MT"/>
            </a:endParaRPr>
          </a:p>
        </p:txBody>
      </p:sp>
      <p:sp>
        <p:nvSpPr>
          <p:cNvPr id="4" name="Title 3">
            <a:extLst>
              <a:ext uri="{FF2B5EF4-FFF2-40B4-BE49-F238E27FC236}">
                <a16:creationId xmlns:a16="http://schemas.microsoft.com/office/drawing/2014/main" id="{34A063C6-7518-AA1D-9CD5-4E52A8296869}"/>
              </a:ext>
            </a:extLst>
          </p:cNvPr>
          <p:cNvSpPr>
            <a:spLocks noGrp="1"/>
          </p:cNvSpPr>
          <p:nvPr>
            <p:ph type="title" idx="4294967295"/>
          </p:nvPr>
        </p:nvSpPr>
        <p:spPr>
          <a:xfrm>
            <a:off x="1486269" y="236622"/>
            <a:ext cx="9047431" cy="415498"/>
          </a:xfrm>
        </p:spPr>
        <p:txBody>
          <a:bodyPr/>
          <a:lstStyle/>
          <a:p>
            <a:r>
              <a:rPr lang="en-GB" err="1">
                <a:solidFill>
                  <a:schemeClr val="tx1"/>
                </a:solidFill>
              </a:rPr>
              <a:t>DataHub</a:t>
            </a:r>
            <a:r>
              <a:rPr lang="en-GB">
                <a:solidFill>
                  <a:schemeClr val="tx1"/>
                </a:solidFill>
              </a:rPr>
              <a:t> Credits</a:t>
            </a:r>
          </a:p>
        </p:txBody>
      </p:sp>
    </p:spTree>
    <p:extLst>
      <p:ext uri="{BB962C8B-B14F-4D97-AF65-F5344CB8AC3E}">
        <p14:creationId xmlns:p14="http://schemas.microsoft.com/office/powerpoint/2010/main" val="17457900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57715" y="2070819"/>
            <a:ext cx="11342805" cy="1477328"/>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GB" sz="4800">
                <a:solidFill>
                  <a:schemeClr val="tx1">
                    <a:lumMod val="95000"/>
                    <a:lumOff val="5000"/>
                  </a:schemeClr>
                </a:solidFill>
                <a:latin typeface="Arial"/>
                <a:ea typeface="ＭＳ Ｐゴシック"/>
                <a:cs typeface="Arial"/>
              </a:rPr>
              <a:t>Supporting women's health</a:t>
            </a:r>
            <a:br>
              <a:rPr lang="en-GB" sz="4800">
                <a:solidFill>
                  <a:schemeClr val="tx1">
                    <a:lumMod val="95000"/>
                    <a:lumOff val="5000"/>
                  </a:schemeClr>
                </a:solidFill>
                <a:ea typeface="ＭＳ Ｐゴシック"/>
              </a:rPr>
            </a:br>
            <a:r>
              <a:rPr lang="en-GB" sz="4800">
                <a:solidFill>
                  <a:schemeClr val="tx1">
                    <a:lumMod val="95000"/>
                    <a:lumOff val="5000"/>
                  </a:schemeClr>
                </a:solidFill>
                <a:latin typeface="Arial"/>
                <a:ea typeface="ＭＳ Ｐゴシック"/>
                <a:cs typeface="Arial"/>
              </a:rPr>
              <a:t>in Tower Hamlets</a:t>
            </a:r>
            <a:endParaRPr lang="en-GB" sz="4800">
              <a:solidFill>
                <a:schemeClr val="tx1">
                  <a:lumMod val="95000"/>
                  <a:lumOff val="5000"/>
                </a:schemeClr>
              </a:solidFill>
              <a:latin typeface="Arial"/>
              <a:cs typeface="Arial"/>
            </a:endParaRPr>
          </a:p>
        </p:txBody>
      </p:sp>
      <p:sp>
        <p:nvSpPr>
          <p:cNvPr id="8" name="Text Placeholder 7"/>
          <p:cNvSpPr>
            <a:spLocks noGrp="1"/>
          </p:cNvSpPr>
          <p:nvPr>
            <p:ph type="body" sz="quarter" idx="10"/>
          </p:nvPr>
        </p:nvSpPr>
        <p:spPr>
          <a:xfrm>
            <a:off x="661320" y="4447783"/>
            <a:ext cx="7360233" cy="357918"/>
          </a:xfrm>
        </p:spPr>
        <p:txBody>
          <a:bodyPr vert="horz"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GB" sz="2067">
                <a:cs typeface="Arial"/>
              </a:rPr>
              <a:t>Beth Brown</a:t>
            </a:r>
          </a:p>
          <a:p>
            <a:r>
              <a:rPr lang="en-GB" sz="2067">
                <a:ea typeface="ＭＳ Ｐゴシック"/>
                <a:cs typeface="Arial"/>
              </a:rPr>
              <a:t>Director of Patient Experience and Community Engagement</a:t>
            </a:r>
            <a:endParaRPr lang="en-GB" sz="2067">
              <a:cs typeface="Arial"/>
            </a:endParaRPr>
          </a:p>
        </p:txBody>
      </p:sp>
    </p:spTree>
    <p:extLst>
      <p:ext uri="{BB962C8B-B14F-4D97-AF65-F5344CB8AC3E}">
        <p14:creationId xmlns:p14="http://schemas.microsoft.com/office/powerpoint/2010/main" val="29952352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DC192-596D-5DB4-CA5A-73CD71A4D5BE}"/>
            </a:ext>
          </a:extLst>
        </p:cNvPr>
        <p:cNvGrpSpPr/>
        <p:nvPr/>
      </p:nvGrpSpPr>
      <p:grpSpPr>
        <a:xfrm>
          <a:off x="0" y="0"/>
          <a:ext cx="0" cy="0"/>
          <a:chOff x="0" y="0"/>
          <a:chExt cx="0" cy="0"/>
        </a:xfrm>
      </p:grpSpPr>
      <p:sp>
        <p:nvSpPr>
          <p:cNvPr id="15" name="Title 7">
            <a:extLst>
              <a:ext uri="{FF2B5EF4-FFF2-40B4-BE49-F238E27FC236}">
                <a16:creationId xmlns:a16="http://schemas.microsoft.com/office/drawing/2014/main" id="{7DD07A94-20F2-2006-1AE6-ECE9FEB7A6CF}"/>
              </a:ext>
            </a:extLst>
          </p:cNvPr>
          <p:cNvSpPr>
            <a:spLocks noGrp="1"/>
          </p:cNvSpPr>
          <p:nvPr>
            <p:ph type="title"/>
          </p:nvPr>
        </p:nvSpPr>
        <p:spPr>
          <a:xfrm>
            <a:off x="537611" y="403255"/>
            <a:ext cx="9142503" cy="323165"/>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GB" sz="3733">
                <a:ea typeface="ＭＳ Ｐゴシック"/>
              </a:rPr>
              <a:t>Spotlight on... equity programme</a:t>
            </a:r>
            <a:endParaRPr lang="en-GB" sz="3733"/>
          </a:p>
        </p:txBody>
      </p:sp>
      <p:sp>
        <p:nvSpPr>
          <p:cNvPr id="2" name="TextBox 1">
            <a:extLst>
              <a:ext uri="{FF2B5EF4-FFF2-40B4-BE49-F238E27FC236}">
                <a16:creationId xmlns:a16="http://schemas.microsoft.com/office/drawing/2014/main" id="{4888AC45-B27F-8655-A030-98C26A50E5E4}"/>
              </a:ext>
            </a:extLst>
          </p:cNvPr>
          <p:cNvSpPr txBox="1"/>
          <p:nvPr/>
        </p:nvSpPr>
        <p:spPr>
          <a:xfrm>
            <a:off x="541449" y="1147617"/>
            <a:ext cx="11182761" cy="26314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US" sz="1600" b="1">
                <a:solidFill>
                  <a:srgbClr val="0070C0"/>
                </a:solidFill>
                <a:latin typeface="Arial"/>
                <a:ea typeface="+mn-ea"/>
                <a:cs typeface="Arial"/>
              </a:rPr>
              <a:t>Healthy Life Expectancy</a:t>
            </a:r>
          </a:p>
          <a:p>
            <a:pPr marL="228594" indent="-228594">
              <a:buFont typeface="Arial"/>
              <a:buChar char="•"/>
            </a:pPr>
            <a:r>
              <a:rPr lang="en-US" sz="1600">
                <a:solidFill>
                  <a:srgbClr val="242424"/>
                </a:solidFill>
                <a:latin typeface="Arial"/>
                <a:ea typeface="+mn-ea"/>
                <a:cs typeface="Arial"/>
              </a:rPr>
              <a:t>Life expectancy in Tower Hamlets between the richest and poorest women is 6.3 years</a:t>
            </a:r>
            <a:endParaRPr lang="en-US" sz="1600">
              <a:latin typeface="Arial"/>
              <a:cs typeface="Arial" charset="0"/>
            </a:endParaRPr>
          </a:p>
          <a:p>
            <a:pPr marL="228594" indent="-228594">
              <a:buFont typeface="Arial"/>
              <a:buChar char="•"/>
            </a:pPr>
            <a:r>
              <a:rPr lang="en-US" sz="1600">
                <a:solidFill>
                  <a:srgbClr val="242424"/>
                </a:solidFill>
                <a:latin typeface="Arial"/>
                <a:ea typeface="+mn-ea"/>
                <a:cs typeface="Arial"/>
              </a:rPr>
              <a:t>Healthy Life Expectancy has improved for males, but for females remains much below regional averages</a:t>
            </a:r>
            <a:endParaRPr lang="en-US" sz="1600">
              <a:solidFill>
                <a:srgbClr val="000000"/>
              </a:solidFill>
              <a:latin typeface="Arial"/>
              <a:ea typeface="+mn-ea"/>
              <a:cs typeface="Arial" charset="0"/>
            </a:endParaRPr>
          </a:p>
          <a:p>
            <a:pPr marL="228594" indent="-228594">
              <a:buFont typeface="Arial"/>
              <a:buChar char="•"/>
            </a:pPr>
            <a:r>
              <a:rPr lang="en-US" sz="1600">
                <a:solidFill>
                  <a:srgbClr val="242424"/>
                </a:solidFill>
                <a:latin typeface="Arial"/>
                <a:ea typeface="+mn-ea"/>
                <a:cs typeface="Arial"/>
              </a:rPr>
              <a:t>Females live 7.5 years less, on average than males.</a:t>
            </a:r>
            <a:endParaRPr lang="en-US" sz="1600">
              <a:solidFill>
                <a:srgbClr val="000000"/>
              </a:solidFill>
              <a:latin typeface="Arial"/>
              <a:ea typeface="+mn-ea"/>
              <a:cs typeface="Arial" charset="0"/>
            </a:endParaRPr>
          </a:p>
          <a:p>
            <a:pPr marL="228594" indent="-228594">
              <a:buFont typeface="Arial"/>
              <a:buChar char="•"/>
            </a:pPr>
            <a:r>
              <a:rPr lang="en-US" sz="1600">
                <a:solidFill>
                  <a:srgbClr val="242424"/>
                </a:solidFill>
                <a:latin typeface="Arial"/>
                <a:ea typeface="+mn-ea"/>
                <a:cs typeface="Arial"/>
              </a:rPr>
              <a:t>The sex differential in Healthy Life Expectancy is larger in Asian and Mixed ethnic groups. It is driven primarily by larger numbers of long-term unemployed females in Tower Hamlets than elsewhere. </a:t>
            </a:r>
          </a:p>
          <a:p>
            <a:endParaRPr lang="en-US" sz="1600">
              <a:solidFill>
                <a:srgbClr val="242424"/>
              </a:solidFill>
              <a:latin typeface="Arial"/>
              <a:ea typeface="+mn-ea"/>
              <a:cs typeface="Arial" charset="0"/>
            </a:endParaRPr>
          </a:p>
          <a:p>
            <a:pPr>
              <a:buFont typeface="Arial"/>
            </a:pPr>
            <a:r>
              <a:rPr lang="en-US" sz="1600" b="1">
                <a:solidFill>
                  <a:srgbClr val="0070C0"/>
                </a:solidFill>
                <a:latin typeface="Arial"/>
                <a:ea typeface="+mn-ea"/>
                <a:cs typeface="Arial"/>
              </a:rPr>
              <a:t>Waiting times and patient experience</a:t>
            </a:r>
          </a:p>
          <a:p>
            <a:pPr marL="228594" indent="-228594">
              <a:buFont typeface="Arial"/>
              <a:buChar char="•"/>
            </a:pPr>
            <a:r>
              <a:rPr lang="en-US" sz="1600">
                <a:solidFill>
                  <a:srgbClr val="242424"/>
                </a:solidFill>
                <a:latin typeface="Arial"/>
                <a:ea typeface="+mn-ea"/>
                <a:cs typeface="Arial"/>
              </a:rPr>
              <a:t>Nationally, men reported a better experience on every question in the last CQC adult inpatient experience survey</a:t>
            </a:r>
          </a:p>
          <a:p>
            <a:pPr marL="228594" indent="-228594">
              <a:buFont typeface="Arial"/>
              <a:buChar char="•"/>
            </a:pPr>
            <a:r>
              <a:rPr lang="en-US" sz="1600">
                <a:solidFill>
                  <a:srgbClr val="242424"/>
                </a:solidFill>
                <a:latin typeface="Arial"/>
                <a:ea typeface="+mn-ea"/>
                <a:cs typeface="Arial"/>
              </a:rPr>
              <a:t>In Tower Hamlets, women and specifically those waiting for </a:t>
            </a:r>
            <a:r>
              <a:rPr lang="en-US" sz="1600" err="1">
                <a:solidFill>
                  <a:srgbClr val="242424"/>
                </a:solidFill>
                <a:latin typeface="Arial"/>
                <a:ea typeface="+mn-ea"/>
                <a:cs typeface="Arial"/>
              </a:rPr>
              <a:t>gynaecology</a:t>
            </a:r>
            <a:r>
              <a:rPr lang="en-US" sz="1600">
                <a:solidFill>
                  <a:srgbClr val="242424"/>
                </a:solidFill>
                <a:latin typeface="Arial"/>
                <a:ea typeface="+mn-ea"/>
                <a:cs typeface="Arial"/>
              </a:rPr>
              <a:t> services, tend to experience longer waits</a:t>
            </a:r>
            <a:endParaRPr lang="en-US">
              <a:ea typeface="+mn-ea"/>
            </a:endParaRPr>
          </a:p>
          <a:p>
            <a:pPr marL="228594" indent="-228594">
              <a:buFont typeface="Arial"/>
              <a:buChar char="•"/>
            </a:pPr>
            <a:r>
              <a:rPr lang="en-US" sz="1600">
                <a:solidFill>
                  <a:srgbClr val="242424"/>
                </a:solidFill>
                <a:latin typeface="Arial"/>
                <a:ea typeface="+mn-ea"/>
                <a:cs typeface="Arial"/>
              </a:rPr>
              <a:t>We have collaborated with local partners to open a Women’s Hub in Tower Hamlets to help address this disparity</a:t>
            </a:r>
            <a:endParaRPr lang="en-US">
              <a:solidFill>
                <a:srgbClr val="000000"/>
              </a:solidFill>
              <a:latin typeface="Arial"/>
              <a:ea typeface="+mn-ea"/>
              <a:cs typeface="Arial"/>
            </a:endParaRPr>
          </a:p>
          <a:p>
            <a:pPr marL="228594" indent="-228594">
              <a:buFont typeface="Arial"/>
              <a:buChar char="•"/>
            </a:pPr>
            <a:r>
              <a:rPr lang="en-US" sz="1600">
                <a:solidFill>
                  <a:srgbClr val="242424"/>
                </a:solidFill>
                <a:latin typeface="Arial"/>
                <a:ea typeface="+mn-ea"/>
                <a:cs typeface="Arial"/>
              </a:rPr>
              <a:t>The Hub brings together a range of professionals, including sexual and reproductive health doctors, GPs, a women’s health physiotherapist, a nursing associate, and others, to provide more holistic and coordinated care.</a:t>
            </a:r>
            <a:r>
              <a:rPr lang="en-US" sz="1600">
                <a:solidFill>
                  <a:srgbClr val="000000"/>
                </a:solidFill>
                <a:latin typeface="Arial"/>
                <a:ea typeface="+mn-ea"/>
                <a:cs typeface="Arial"/>
              </a:rPr>
              <a:t> </a:t>
            </a:r>
            <a:endParaRPr lang="en-US">
              <a:latin typeface="Arial"/>
              <a:ea typeface="+mn-ea"/>
              <a:cs typeface="Arial"/>
            </a:endParaRPr>
          </a:p>
          <a:p>
            <a:endParaRPr lang="en-US" sz="1600">
              <a:solidFill>
                <a:srgbClr val="000000"/>
              </a:solidFill>
              <a:latin typeface="Arial"/>
              <a:ea typeface="+mn-ea"/>
              <a:cs typeface="Arial" charset="0"/>
            </a:endParaRPr>
          </a:p>
          <a:p>
            <a:r>
              <a:rPr lang="en-US" sz="1600" b="1">
                <a:solidFill>
                  <a:srgbClr val="0070C0"/>
                </a:solidFill>
                <a:latin typeface="Arial"/>
                <a:ea typeface="+mn-ea"/>
                <a:cs typeface="Arial"/>
              </a:rPr>
              <a:t>Maternal and neonatal outcomes</a:t>
            </a:r>
          </a:p>
          <a:p>
            <a:pPr marL="228594" indent="-228594">
              <a:buFont typeface="Arial"/>
              <a:buChar char="•"/>
            </a:pPr>
            <a:r>
              <a:rPr lang="en-US" sz="1600">
                <a:solidFill>
                  <a:srgbClr val="242424"/>
                </a:solidFill>
                <a:latin typeface="Arial"/>
                <a:ea typeface="+mn-ea"/>
                <a:cs typeface="Arial"/>
              </a:rPr>
              <a:t>Black, Asian and Minority Ethnic (BAME) women tend to have poorer maternal and neonatal outcomes</a:t>
            </a:r>
            <a:endParaRPr lang="en-US">
              <a:solidFill>
                <a:srgbClr val="000000"/>
              </a:solidFill>
              <a:latin typeface="Arial"/>
              <a:ea typeface="+mn-ea"/>
              <a:cs typeface="Arial"/>
            </a:endParaRPr>
          </a:p>
          <a:p>
            <a:pPr marL="228594" indent="-228594">
              <a:buFont typeface="Arial"/>
              <a:buChar char="•"/>
            </a:pPr>
            <a:r>
              <a:rPr lang="en-US" sz="1600">
                <a:solidFill>
                  <a:srgbClr val="242424"/>
                </a:solidFill>
                <a:latin typeface="Arial"/>
                <a:ea typeface="+mn-ea"/>
                <a:cs typeface="Arial"/>
              </a:rPr>
              <a:t>The reasons are complex and multifactorial, but we are working with the National Race and Health Observatory on a series of interventions to help address these inequalities, including an intervention to address high rates of post-partum </a:t>
            </a:r>
            <a:r>
              <a:rPr lang="en-US" sz="1600" err="1">
                <a:solidFill>
                  <a:srgbClr val="242424"/>
                </a:solidFill>
                <a:latin typeface="Arial"/>
                <a:ea typeface="+mn-ea"/>
                <a:cs typeface="Arial"/>
              </a:rPr>
              <a:t>haemorrhage</a:t>
            </a:r>
            <a:r>
              <a:rPr lang="en-US" sz="1600">
                <a:solidFill>
                  <a:srgbClr val="242424"/>
                </a:solidFill>
                <a:latin typeface="Arial"/>
                <a:ea typeface="+mn-ea"/>
                <a:cs typeface="Arial"/>
              </a:rPr>
              <a:t> in South Asian communities.</a:t>
            </a:r>
            <a:endParaRPr lang="en-US">
              <a:latin typeface="Arial"/>
              <a:ea typeface="+mn-ea"/>
              <a:cs typeface="Arial"/>
            </a:endParaRPr>
          </a:p>
          <a:p>
            <a:endParaRPr lang="en-US" sz="1600">
              <a:solidFill>
                <a:srgbClr val="000000"/>
              </a:solidFill>
              <a:latin typeface="Arial"/>
              <a:ea typeface="+mn-ea"/>
              <a:cs typeface="Arial" charset="0"/>
            </a:endParaRPr>
          </a:p>
          <a:p>
            <a:pPr>
              <a:buFont typeface="Arial"/>
            </a:pPr>
            <a:endParaRPr lang="en-US" sz="1600">
              <a:solidFill>
                <a:srgbClr val="242424"/>
              </a:solidFill>
              <a:latin typeface="Arial"/>
              <a:ea typeface="+mn-ea"/>
              <a:cs typeface="Arial" charset="0"/>
            </a:endParaRPr>
          </a:p>
        </p:txBody>
      </p:sp>
    </p:spTree>
    <p:extLst>
      <p:ext uri="{BB962C8B-B14F-4D97-AF65-F5344CB8AC3E}">
        <p14:creationId xmlns:p14="http://schemas.microsoft.com/office/powerpoint/2010/main" val="2243159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52E50-9C5F-3C64-530F-41A055E6E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3A4E3-A0A0-25A6-74B1-D03FA971D123}"/>
              </a:ext>
            </a:extLst>
          </p:cNvPr>
          <p:cNvSpPr>
            <a:spLocks noGrp="1"/>
          </p:cNvSpPr>
          <p:nvPr>
            <p:ph type="title"/>
          </p:nvPr>
        </p:nvSpPr>
        <p:spPr/>
        <p:txBody>
          <a:bodyPr>
            <a:normAutofit/>
          </a:bodyPr>
          <a:lstStyle/>
          <a:p>
            <a:r>
              <a:rPr lang="en-GB" sz="2800"/>
              <a:t>Engagement Approach – Health Respondents Information</a:t>
            </a:r>
          </a:p>
        </p:txBody>
      </p:sp>
      <p:sp>
        <p:nvSpPr>
          <p:cNvPr id="5" name="TextBox 4">
            <a:extLst>
              <a:ext uri="{FF2B5EF4-FFF2-40B4-BE49-F238E27FC236}">
                <a16:creationId xmlns:a16="http://schemas.microsoft.com/office/drawing/2014/main" id="{C1F1CF21-4CCE-8D3F-E130-5B9EAEB54D3E}"/>
              </a:ext>
            </a:extLst>
          </p:cNvPr>
          <p:cNvSpPr txBox="1"/>
          <p:nvPr/>
        </p:nvSpPr>
        <p:spPr>
          <a:xfrm>
            <a:off x="838200" y="1326701"/>
            <a:ext cx="10419080" cy="363690"/>
          </a:xfrm>
          <a:prstGeom prst="rect">
            <a:avLst/>
          </a:prstGeom>
          <a:noFill/>
        </p:spPr>
        <p:txBody>
          <a:bodyPr wrap="square" lIns="91440" tIns="45720" rIns="91440" bIns="45720" anchor="t">
            <a:spAutoFit/>
          </a:bodyPr>
          <a:lstStyle/>
          <a:p>
            <a:r>
              <a:rPr lang="en-GB"/>
              <a:t>Of the 303 women we spoke to, </a:t>
            </a:r>
            <a:r>
              <a:rPr lang="en-GB" b="1"/>
              <a:t>198 (65.3%) spoke about Health</a:t>
            </a:r>
            <a:r>
              <a:rPr lang="en-GB"/>
              <a:t>. Eighty-nine women engaged with us through the Survey, 35 from community workshops and 74 from supplementary workshops.</a:t>
            </a:r>
          </a:p>
        </p:txBody>
      </p:sp>
      <p:sp>
        <p:nvSpPr>
          <p:cNvPr id="6" name="TextBox 5">
            <a:extLst>
              <a:ext uri="{FF2B5EF4-FFF2-40B4-BE49-F238E27FC236}">
                <a16:creationId xmlns:a16="http://schemas.microsoft.com/office/drawing/2014/main" id="{C0C2A5B6-235F-0EB9-8993-7E8A8FC22F58}"/>
              </a:ext>
            </a:extLst>
          </p:cNvPr>
          <p:cNvSpPr txBox="1"/>
          <p:nvPr/>
        </p:nvSpPr>
        <p:spPr>
          <a:xfrm>
            <a:off x="838200" y="2091880"/>
            <a:ext cx="10858796" cy="519567"/>
          </a:xfrm>
          <a:prstGeom prst="rect">
            <a:avLst/>
          </a:prstGeom>
          <a:noFill/>
        </p:spPr>
        <p:txBody>
          <a:bodyPr wrap="square" lIns="91440" tIns="45720" rIns="91440" bIns="45720" anchor="t">
            <a:spAutoFit/>
          </a:bodyPr>
          <a:lstStyle/>
          <a:p>
            <a:r>
              <a:rPr lang="en-GB"/>
              <a:t>Women were from a range of backgrounds and </a:t>
            </a:r>
            <a:r>
              <a:rPr lang="en-GB" b="1"/>
              <a:t>largely followed the same pattern of representation </a:t>
            </a:r>
            <a:r>
              <a:rPr lang="en-GB"/>
              <a:t>as the Commissions overall respondent information, but with a higher proportion of carers.</a:t>
            </a:r>
          </a:p>
          <a:p>
            <a:endParaRPr lang="en-GB"/>
          </a:p>
        </p:txBody>
      </p:sp>
      <p:graphicFrame>
        <p:nvGraphicFramePr>
          <p:cNvPr id="7" name="Chart 6" descr="Bar chart showing respondent information from women's commission for health  only.&#10;Data shows:&#10;4% are 0-15 years old&#10;22% are 16-34 years old.&#10;53% are 35-64 years old.&#10;21% are 65 and over in age.&#10;32% identify as disabled.&#10;12% reported as carers.&#10;38% identify as Asian.&#10;29% identify as White.&#10;18% identify as Black.&#10;6% identify as Mixed.&#10;3% identify as Other.">
            <a:extLst>
              <a:ext uri="{FF2B5EF4-FFF2-40B4-BE49-F238E27FC236}">
                <a16:creationId xmlns:a16="http://schemas.microsoft.com/office/drawing/2014/main" id="{44A6A908-FEC5-4F7F-8020-B1248466CD71}"/>
              </a:ext>
            </a:extLst>
          </p:cNvPr>
          <p:cNvGraphicFramePr>
            <a:graphicFrameLocks/>
          </p:cNvGraphicFramePr>
          <p:nvPr>
            <p:extLst>
              <p:ext uri="{D42A27DB-BD31-4B8C-83A1-F6EECF244321}">
                <p14:modId xmlns:p14="http://schemas.microsoft.com/office/powerpoint/2010/main" val="3752483710"/>
              </p:ext>
            </p:extLst>
          </p:nvPr>
        </p:nvGraphicFramePr>
        <p:xfrm>
          <a:off x="2440109" y="2769360"/>
          <a:ext cx="7283028" cy="294052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1C9063C-F7C0-29A2-049A-1B1AE68E1E9D}"/>
              </a:ext>
            </a:extLst>
          </p:cNvPr>
          <p:cNvSpPr txBox="1"/>
          <p:nvPr/>
        </p:nvSpPr>
        <p:spPr>
          <a:xfrm>
            <a:off x="2274994" y="5700811"/>
            <a:ext cx="5774991" cy="138565"/>
          </a:xfrm>
          <a:prstGeom prst="rect">
            <a:avLst/>
          </a:prstGeom>
          <a:noFill/>
        </p:spPr>
        <p:txBody>
          <a:bodyPr wrap="square" lIns="91440" tIns="45720" rIns="91440" bIns="45720" anchor="t">
            <a:spAutoFit/>
          </a:bodyPr>
          <a:lstStyle/>
          <a:p>
            <a:r>
              <a:rPr lang="en-GB" sz="1000"/>
              <a:t>**Percentages may not add up to 100% due to the ‘prefer not to say’ category.</a:t>
            </a:r>
            <a:endParaRPr lang="en-GB" sz="1000">
              <a:cs typeface="Arial"/>
            </a:endParaRPr>
          </a:p>
        </p:txBody>
      </p:sp>
    </p:spTree>
    <p:extLst>
      <p:ext uri="{BB962C8B-B14F-4D97-AF65-F5344CB8AC3E}">
        <p14:creationId xmlns:p14="http://schemas.microsoft.com/office/powerpoint/2010/main" val="1624053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07F5-E9B2-EFC0-38AD-600CDDCFE126}"/>
            </a:ext>
          </a:extLst>
        </p:cNvPr>
        <p:cNvGrpSpPr/>
        <p:nvPr/>
      </p:nvGrpSpPr>
      <p:grpSpPr>
        <a:xfrm>
          <a:off x="0" y="0"/>
          <a:ext cx="0" cy="0"/>
          <a:chOff x="0" y="0"/>
          <a:chExt cx="0" cy="0"/>
        </a:xfrm>
      </p:grpSpPr>
      <p:sp>
        <p:nvSpPr>
          <p:cNvPr id="15" name="Title 7">
            <a:extLst>
              <a:ext uri="{FF2B5EF4-FFF2-40B4-BE49-F238E27FC236}">
                <a16:creationId xmlns:a16="http://schemas.microsoft.com/office/drawing/2014/main" id="{7780DB19-4D8C-1908-8683-EDDFED4422B1}"/>
              </a:ext>
            </a:extLst>
          </p:cNvPr>
          <p:cNvSpPr>
            <a:spLocks noGrp="1"/>
          </p:cNvSpPr>
          <p:nvPr>
            <p:ph type="title"/>
          </p:nvPr>
        </p:nvSpPr>
        <p:spPr>
          <a:xfrm>
            <a:off x="537611" y="403255"/>
            <a:ext cx="9447303" cy="323165"/>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GB" sz="3733">
                <a:ea typeface="ＭＳ Ｐゴシック"/>
              </a:rPr>
              <a:t>Spotlight on... community engagement</a:t>
            </a:r>
            <a:endParaRPr lang="en-GB" sz="3733"/>
          </a:p>
        </p:txBody>
      </p:sp>
      <p:sp>
        <p:nvSpPr>
          <p:cNvPr id="7" name="Subtitle 6">
            <a:extLst>
              <a:ext uri="{FF2B5EF4-FFF2-40B4-BE49-F238E27FC236}">
                <a16:creationId xmlns:a16="http://schemas.microsoft.com/office/drawing/2014/main" id="{44803D06-9FD8-0B3D-92EC-5BA79C5C9C68}"/>
              </a:ext>
            </a:extLst>
          </p:cNvPr>
          <p:cNvSpPr>
            <a:spLocks noGrp="1"/>
          </p:cNvSpPr>
          <p:nvPr>
            <p:ph type="subTitle" idx="1"/>
          </p:nvPr>
        </p:nvSpPr>
        <p:spPr>
          <a:xfrm>
            <a:off x="538021" y="1106308"/>
            <a:ext cx="7800771" cy="230832"/>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US" sz="2667">
                <a:ea typeface="ＭＳ Ｐゴシック"/>
                <a:cs typeface="Arial"/>
              </a:rPr>
              <a:t>Maternity engagement drop-in sessions</a:t>
            </a:r>
            <a:endParaRPr lang="en-US" sz="2667">
              <a:cs typeface="Arial"/>
            </a:endParaRPr>
          </a:p>
        </p:txBody>
      </p:sp>
      <p:sp>
        <p:nvSpPr>
          <p:cNvPr id="2" name="TextBox 1">
            <a:extLst>
              <a:ext uri="{FF2B5EF4-FFF2-40B4-BE49-F238E27FC236}">
                <a16:creationId xmlns:a16="http://schemas.microsoft.com/office/drawing/2014/main" id="{79A593C0-9FD4-F101-0A3D-8663A4E3FD0E}"/>
              </a:ext>
            </a:extLst>
          </p:cNvPr>
          <p:cNvSpPr txBox="1"/>
          <p:nvPr/>
        </p:nvSpPr>
        <p:spPr>
          <a:xfrm>
            <a:off x="541448" y="1710324"/>
            <a:ext cx="3726885" cy="9117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marL="457189" indent="-457189" fontAlgn="auto">
              <a:spcBef>
                <a:spcPts val="0"/>
              </a:spcBef>
              <a:spcAft>
                <a:spcPts val="0"/>
              </a:spcAft>
              <a:buFont typeface="Arial"/>
              <a:buChar char="•"/>
            </a:pPr>
            <a:r>
              <a:rPr lang="en-US" sz="1733">
                <a:solidFill>
                  <a:srgbClr val="000000"/>
                </a:solidFill>
                <a:latin typeface="Arial"/>
                <a:ea typeface="+mn-ea"/>
                <a:cs typeface="Arial"/>
              </a:rPr>
              <a:t>Building trust in safe, familiar spaces for women to seek information, share experiences and connect with clinical teams -working with community partners such as Women’s Inclusive Team, Praxis and Limehouse Project, Flourishing Communities partnership.</a:t>
            </a:r>
            <a:endParaRPr lang="en-US" sz="1733">
              <a:solidFill>
                <a:srgbClr val="000000"/>
              </a:solidFill>
              <a:ea typeface="+mn-ea"/>
              <a:cs typeface="Arial"/>
            </a:endParaRPr>
          </a:p>
          <a:p>
            <a:pPr>
              <a:spcBef>
                <a:spcPts val="0"/>
              </a:spcBef>
              <a:spcAft>
                <a:spcPts val="0"/>
              </a:spcAft>
            </a:pPr>
            <a:endParaRPr lang="en-US" sz="1867">
              <a:latin typeface="Arial"/>
              <a:ea typeface="+mn-ea"/>
              <a:cs typeface="Arial"/>
            </a:endParaRPr>
          </a:p>
        </p:txBody>
      </p:sp>
      <p:sp>
        <p:nvSpPr>
          <p:cNvPr id="3" name="Speech Bubble: Rectangle with Corners Rounded 2">
            <a:extLst>
              <a:ext uri="{FF2B5EF4-FFF2-40B4-BE49-F238E27FC236}">
                <a16:creationId xmlns:a16="http://schemas.microsoft.com/office/drawing/2014/main" id="{D170BDC9-D6F0-8200-18F9-2A94FB1B3E35}"/>
              </a:ext>
            </a:extLst>
          </p:cNvPr>
          <p:cNvSpPr/>
          <p:nvPr/>
        </p:nvSpPr>
        <p:spPr>
          <a:xfrm>
            <a:off x="9100040" y="1710515"/>
            <a:ext cx="2661136" cy="2165013"/>
          </a:xfrm>
          <a:prstGeom prst="wedgeRoundRectCallout">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algn="ctr"/>
            <a:r>
              <a:rPr lang="en-US" sz="1600">
                <a:latin typeface="Arial"/>
                <a:ea typeface="Calibri"/>
                <a:cs typeface="Arial"/>
              </a:rPr>
              <a:t>“I felt listened to for the first time… a real blessing from God is walking down the road and having direct access to a midwife you can ask questions to and learn from, with a cup of tea.”</a:t>
            </a:r>
            <a:endParaRPr lang="en-US" sz="1600">
              <a:latin typeface="Arial"/>
              <a:cs typeface="Arial"/>
            </a:endParaRPr>
          </a:p>
        </p:txBody>
      </p:sp>
      <p:sp>
        <p:nvSpPr>
          <p:cNvPr id="6" name="Speech Bubble: Rectangle with Corners Rounded 5">
            <a:extLst>
              <a:ext uri="{FF2B5EF4-FFF2-40B4-BE49-F238E27FC236}">
                <a16:creationId xmlns:a16="http://schemas.microsoft.com/office/drawing/2014/main" id="{F939F387-99F0-DB1A-040A-8E68CE307AD2}"/>
              </a:ext>
            </a:extLst>
          </p:cNvPr>
          <p:cNvSpPr/>
          <p:nvPr/>
        </p:nvSpPr>
        <p:spPr>
          <a:xfrm>
            <a:off x="4434257" y="1710514"/>
            <a:ext cx="4314089" cy="2165013"/>
          </a:xfrm>
          <a:prstGeom prst="wedgeRoundRectCallout">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algn="ctr"/>
            <a:r>
              <a:rPr lang="en-US" sz="1600">
                <a:latin typeface="Arial"/>
                <a:ea typeface="Calibri"/>
                <a:cs typeface="Arial"/>
              </a:rPr>
              <a:t>“This pregnancy and </a:t>
            </a:r>
            <a:r>
              <a:rPr lang="en-US" sz="1600" err="1">
                <a:latin typeface="Arial"/>
                <a:ea typeface="Calibri"/>
                <a:cs typeface="Arial"/>
              </a:rPr>
              <a:t>labour</a:t>
            </a:r>
            <a:r>
              <a:rPr lang="en-US" sz="1600">
                <a:latin typeface="Arial"/>
                <a:ea typeface="Calibri"/>
                <a:cs typeface="Arial"/>
              </a:rPr>
              <a:t> was extremely traumatic for me that I buried it deep down. When I heard about the drop-in sessions at WIT and Limehouse Project, I had an internal struggle. Part of me just wanted to forget about it all and move on, but another part of me knew I couldn’t without talking to someone and getting some answers.” </a:t>
            </a:r>
            <a:endParaRPr lang="en-US" sz="1600">
              <a:ea typeface="Calibri"/>
              <a:cs typeface="Calibri"/>
            </a:endParaRPr>
          </a:p>
        </p:txBody>
      </p:sp>
      <p:sp>
        <p:nvSpPr>
          <p:cNvPr id="9" name="Subtitle 6">
            <a:extLst>
              <a:ext uri="{FF2B5EF4-FFF2-40B4-BE49-F238E27FC236}">
                <a16:creationId xmlns:a16="http://schemas.microsoft.com/office/drawing/2014/main" id="{6906DDBE-877F-D2FD-33D8-69C999DF6023}"/>
              </a:ext>
            </a:extLst>
          </p:cNvPr>
          <p:cNvSpPr txBox="1">
            <a:spLocks/>
          </p:cNvSpPr>
          <p:nvPr/>
        </p:nvSpPr>
        <p:spPr>
          <a:xfrm>
            <a:off x="541930" y="4304364"/>
            <a:ext cx="10726068" cy="230832"/>
          </a:xfrm>
          <a:prstGeom prst="rect">
            <a:avLst/>
          </a:prstGeo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US" sz="2667">
                <a:solidFill>
                  <a:srgbClr val="005EB8"/>
                </a:solidFill>
                <a:ea typeface="ＭＳ Ｐゴシック"/>
                <a:cs typeface="Arial"/>
              </a:rPr>
              <a:t>Breast cancer screening and awareness champions</a:t>
            </a:r>
            <a:endParaRPr lang="en-US" sz="2667">
              <a:cs typeface="Arial"/>
            </a:endParaRPr>
          </a:p>
        </p:txBody>
      </p:sp>
      <p:sp>
        <p:nvSpPr>
          <p:cNvPr id="4" name="TextBox 3">
            <a:extLst>
              <a:ext uri="{FF2B5EF4-FFF2-40B4-BE49-F238E27FC236}">
                <a16:creationId xmlns:a16="http://schemas.microsoft.com/office/drawing/2014/main" id="{B3AACE52-083D-B166-C696-61501608B508}"/>
              </a:ext>
            </a:extLst>
          </p:cNvPr>
          <p:cNvSpPr txBox="1"/>
          <p:nvPr/>
        </p:nvSpPr>
        <p:spPr>
          <a:xfrm>
            <a:off x="538480" y="4805290"/>
            <a:ext cx="11230707" cy="984885"/>
          </a:xfrm>
          <a:prstGeom prst="rect">
            <a:avLst/>
          </a:prstGeom>
          <a:solidFill>
            <a:schemeClr val="accent2">
              <a:lumMod val="20000"/>
              <a:lumOff val="80000"/>
            </a:schemeClr>
          </a:solidFill>
          <a:ln>
            <a:solidFill>
              <a:schemeClr val="tx1"/>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fontAlgn="auto">
              <a:spcBef>
                <a:spcPts val="0"/>
              </a:spcBef>
              <a:spcAft>
                <a:spcPts val="0"/>
              </a:spcAft>
            </a:pPr>
            <a:r>
              <a:rPr lang="en-US" sz="1600">
                <a:latin typeface="Arial"/>
                <a:ea typeface="+mn-ea"/>
              </a:rPr>
              <a:t>One woman shared that a close relative had fled back to Somalia after receiving a breast cancer diagnosis, too frightened to seek treatment here. She attended our sessions because she wanted to empower and educate her community, and herself. Although she admitted she was still scared of the word 'cancer', she explained that understanding the signs, symptoms and the importance of early diagnosis helped her </a:t>
            </a:r>
            <a:r>
              <a:rPr lang="en-US" sz="1600" err="1">
                <a:latin typeface="Arial"/>
                <a:ea typeface="+mn-ea"/>
              </a:rPr>
              <a:t>realise</a:t>
            </a:r>
            <a:r>
              <a:rPr lang="en-US" sz="1600">
                <a:latin typeface="Arial"/>
                <a:ea typeface="+mn-ea"/>
              </a:rPr>
              <a:t> that awareness and education are the best forms of prevention.</a:t>
            </a:r>
            <a:r>
              <a:rPr lang="en-US" sz="1600">
                <a:latin typeface="Arial"/>
                <a:ea typeface="+mn-ea"/>
                <a:cs typeface="Arial"/>
              </a:rPr>
              <a:t> </a:t>
            </a:r>
            <a:endParaRPr lang="en-US" sz="1600">
              <a:ea typeface="+mn-ea"/>
            </a:endParaRPr>
          </a:p>
        </p:txBody>
      </p:sp>
    </p:spTree>
    <p:extLst>
      <p:ext uri="{BB962C8B-B14F-4D97-AF65-F5344CB8AC3E}">
        <p14:creationId xmlns:p14="http://schemas.microsoft.com/office/powerpoint/2010/main" val="20337736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6F4F9-2F4C-0231-5944-98B01EBE29C6}"/>
            </a:ext>
          </a:extLst>
        </p:cNvPr>
        <p:cNvGrpSpPr/>
        <p:nvPr/>
      </p:nvGrpSpPr>
      <p:grpSpPr>
        <a:xfrm>
          <a:off x="0" y="0"/>
          <a:ext cx="0" cy="0"/>
          <a:chOff x="0" y="0"/>
          <a:chExt cx="0" cy="0"/>
        </a:xfrm>
      </p:grpSpPr>
      <p:sp>
        <p:nvSpPr>
          <p:cNvPr id="15" name="Title 7">
            <a:extLst>
              <a:ext uri="{FF2B5EF4-FFF2-40B4-BE49-F238E27FC236}">
                <a16:creationId xmlns:a16="http://schemas.microsoft.com/office/drawing/2014/main" id="{F3864781-6FF8-662B-5062-265CD3065075}"/>
              </a:ext>
            </a:extLst>
          </p:cNvPr>
          <p:cNvSpPr>
            <a:spLocks noGrp="1"/>
          </p:cNvSpPr>
          <p:nvPr>
            <p:ph type="title"/>
          </p:nvPr>
        </p:nvSpPr>
        <p:spPr>
          <a:xfrm>
            <a:off x="537612" y="403255"/>
            <a:ext cx="9822441" cy="323165"/>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GB" sz="3733">
                <a:ea typeface="ＭＳ Ｐゴシック"/>
              </a:rPr>
              <a:t>Spotlight on... public health team</a:t>
            </a:r>
            <a:endParaRPr lang="en-GB" sz="3733"/>
          </a:p>
        </p:txBody>
      </p:sp>
      <p:sp>
        <p:nvSpPr>
          <p:cNvPr id="2" name="TextBox 1">
            <a:extLst>
              <a:ext uri="{FF2B5EF4-FFF2-40B4-BE49-F238E27FC236}">
                <a16:creationId xmlns:a16="http://schemas.microsoft.com/office/drawing/2014/main" id="{62C414EF-70B1-62BC-2B88-276AEA725699}"/>
              </a:ext>
            </a:extLst>
          </p:cNvPr>
          <p:cNvSpPr txBox="1"/>
          <p:nvPr/>
        </p:nvSpPr>
        <p:spPr>
          <a:xfrm>
            <a:off x="541132" y="1331250"/>
            <a:ext cx="10112937" cy="5078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fontAlgn="auto">
              <a:spcBef>
                <a:spcPts val="0"/>
              </a:spcBef>
              <a:spcAft>
                <a:spcPts val="0"/>
              </a:spcAft>
            </a:pPr>
            <a:r>
              <a:rPr lang="en-US" sz="2133" b="1">
                <a:solidFill>
                  <a:srgbClr val="242424"/>
                </a:solidFill>
                <a:latin typeface="Arial"/>
                <a:ea typeface="+mn-ea"/>
                <a:cs typeface="Arial"/>
              </a:rPr>
              <a:t>Tobacco dependence service</a:t>
            </a:r>
            <a:endParaRPr lang="en-US" sz="2133" b="1">
              <a:solidFill>
                <a:srgbClr val="000000"/>
              </a:solidFill>
              <a:ea typeface="+mn-ea"/>
              <a:cs typeface="Arial"/>
            </a:endParaRPr>
          </a:p>
          <a:p>
            <a:pPr marL="380990" indent="-380990">
              <a:spcBef>
                <a:spcPts val="0"/>
              </a:spcBef>
              <a:spcAft>
                <a:spcPts val="0"/>
              </a:spcAft>
              <a:buFont typeface="Arial"/>
              <a:buChar char="•"/>
            </a:pPr>
            <a:r>
              <a:rPr lang="en-US" sz="1867">
                <a:solidFill>
                  <a:srgbClr val="242424"/>
                </a:solidFill>
                <a:latin typeface="Arial"/>
                <a:ea typeface="+mn-ea"/>
                <a:cs typeface="Arial"/>
              </a:rPr>
              <a:t>Last year the inpatient service supported over 100 women to successfully give up smoking, and many others reduce the amount they smoke.</a:t>
            </a:r>
            <a:endParaRPr lang="en-US" sz="1867">
              <a:ea typeface="+mn-ea"/>
              <a:cs typeface="Arial"/>
            </a:endParaRPr>
          </a:p>
          <a:p>
            <a:pPr marL="380990" indent="-380990" fontAlgn="auto">
              <a:spcBef>
                <a:spcPts val="0"/>
              </a:spcBef>
              <a:spcAft>
                <a:spcPts val="0"/>
              </a:spcAft>
              <a:buFont typeface="Arial"/>
              <a:buChar char="•"/>
            </a:pPr>
            <a:r>
              <a:rPr lang="en-US" sz="1867">
                <a:solidFill>
                  <a:srgbClr val="242424"/>
                </a:solidFill>
                <a:latin typeface="Arial"/>
                <a:ea typeface="+mn-ea"/>
                <a:cs typeface="Arial"/>
              </a:rPr>
              <a:t>43% of women referred accepted support to quit, and of these 33% had still quit four weeks after discharge.</a:t>
            </a:r>
          </a:p>
        </p:txBody>
      </p:sp>
      <p:sp>
        <p:nvSpPr>
          <p:cNvPr id="6" name="Subtitle 8">
            <a:extLst>
              <a:ext uri="{FF2B5EF4-FFF2-40B4-BE49-F238E27FC236}">
                <a16:creationId xmlns:a16="http://schemas.microsoft.com/office/drawing/2014/main" id="{65A3CD31-C5B9-DE10-6958-601854909F34}"/>
              </a:ext>
            </a:extLst>
          </p:cNvPr>
          <p:cNvSpPr>
            <a:spLocks noGrp="1"/>
          </p:cNvSpPr>
          <p:nvPr>
            <p:ph type="subTitle" idx="1"/>
          </p:nvPr>
        </p:nvSpPr>
        <p:spPr>
          <a:xfrm>
            <a:off x="708940" y="3068650"/>
            <a:ext cx="6540931" cy="207749"/>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GB" sz="2400">
                <a:ea typeface="ＭＳ Ｐゴシック"/>
                <a:cs typeface="Arial"/>
              </a:rPr>
              <a:t>"Enjoying food more"</a:t>
            </a:r>
            <a:endParaRPr lang="en-GB" sz="2400">
              <a:cs typeface="Arial"/>
            </a:endParaRPr>
          </a:p>
        </p:txBody>
      </p:sp>
      <p:graphicFrame>
        <p:nvGraphicFramePr>
          <p:cNvPr id="12" name="Diagram 11" descr="68 year old female admitted for respiratory problems. Patient screened and opt-out automatic referral sent to the tabacco dependence inpatient service. Patient visited to explore current smoking patterns, triggers, readiness to stop smoking. Supported with nicotine patches and prescribed a supply for after discharge. Patient has stayed tabacco free and enjoying food more!">
            <a:extLst>
              <a:ext uri="{FF2B5EF4-FFF2-40B4-BE49-F238E27FC236}">
                <a16:creationId xmlns:a16="http://schemas.microsoft.com/office/drawing/2014/main" id="{31BE4787-9667-8E0D-C10E-A50479283A87}"/>
              </a:ext>
            </a:extLst>
          </p:cNvPr>
          <p:cNvGraphicFramePr/>
          <p:nvPr>
            <p:extLst>
              <p:ext uri="{D42A27DB-BD31-4B8C-83A1-F6EECF244321}">
                <p14:modId xmlns:p14="http://schemas.microsoft.com/office/powerpoint/2010/main" val="411040449"/>
              </p:ext>
            </p:extLst>
          </p:nvPr>
        </p:nvGraphicFramePr>
        <p:xfrm>
          <a:off x="538481" y="979659"/>
          <a:ext cx="10769600" cy="638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58804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5D54B-2282-979F-2927-959481BB0994}"/>
            </a:ext>
          </a:extLst>
        </p:cNvPr>
        <p:cNvGrpSpPr/>
        <p:nvPr/>
      </p:nvGrpSpPr>
      <p:grpSpPr>
        <a:xfrm>
          <a:off x="0" y="0"/>
          <a:ext cx="0" cy="0"/>
          <a:chOff x="0" y="0"/>
          <a:chExt cx="0" cy="0"/>
        </a:xfrm>
      </p:grpSpPr>
      <p:sp>
        <p:nvSpPr>
          <p:cNvPr id="15" name="Title 7">
            <a:extLst>
              <a:ext uri="{FF2B5EF4-FFF2-40B4-BE49-F238E27FC236}">
                <a16:creationId xmlns:a16="http://schemas.microsoft.com/office/drawing/2014/main" id="{48F3384B-E8B3-E1BD-170B-58FCCD12F11D}"/>
              </a:ext>
            </a:extLst>
          </p:cNvPr>
          <p:cNvSpPr>
            <a:spLocks noGrp="1"/>
          </p:cNvSpPr>
          <p:nvPr>
            <p:ph type="title"/>
          </p:nvPr>
        </p:nvSpPr>
        <p:spPr>
          <a:xfrm>
            <a:off x="537612" y="403255"/>
            <a:ext cx="9822441" cy="323165"/>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GB" sz="3733">
                <a:ea typeface="ＭＳ Ｐゴシック"/>
              </a:rPr>
              <a:t>Spotlight on Healthcare Horizons</a:t>
            </a:r>
            <a:endParaRPr lang="en-GB" sz="3733"/>
          </a:p>
        </p:txBody>
      </p:sp>
      <p:sp>
        <p:nvSpPr>
          <p:cNvPr id="2" name="TextBox 1">
            <a:extLst>
              <a:ext uri="{FF2B5EF4-FFF2-40B4-BE49-F238E27FC236}">
                <a16:creationId xmlns:a16="http://schemas.microsoft.com/office/drawing/2014/main" id="{71798725-8074-2B3C-68D9-6785F9B3F9BA}"/>
              </a:ext>
            </a:extLst>
          </p:cNvPr>
          <p:cNvSpPr txBox="1"/>
          <p:nvPr/>
        </p:nvSpPr>
        <p:spPr>
          <a:xfrm>
            <a:off x="541131" y="1131957"/>
            <a:ext cx="9061576"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marL="228594" indent="-228594">
              <a:buFont typeface="Arial"/>
              <a:buChar char="•"/>
            </a:pPr>
            <a:r>
              <a:rPr lang="en-US" sz="1600">
                <a:solidFill>
                  <a:srgbClr val="000000"/>
                </a:solidFill>
                <a:latin typeface="Arial"/>
                <a:ea typeface="+mn-ea"/>
                <a:cs typeface="Segoe UI"/>
              </a:rPr>
              <a:t>Online mentoring, career events, work experience and virtual work experience platform for</a:t>
            </a:r>
            <a:endParaRPr lang="en-US" sz="1400">
              <a:solidFill>
                <a:srgbClr val="000000"/>
              </a:solidFill>
              <a:ea typeface="+mn-ea"/>
              <a:cs typeface="Arial" charset="0"/>
            </a:endParaRPr>
          </a:p>
          <a:p>
            <a:r>
              <a:rPr lang="en-US" sz="1600">
                <a:solidFill>
                  <a:srgbClr val="000000"/>
                </a:solidFill>
                <a:latin typeface="Arial"/>
                <a:ea typeface="+mn-ea"/>
                <a:cs typeface="Arial"/>
              </a:rPr>
              <a:t>14 secondary schools in Tower Hamlets.</a:t>
            </a:r>
            <a:endParaRPr lang="en-US" sz="1400">
              <a:ea typeface="+mn-ea"/>
              <a:cs typeface="Arial" charset="0"/>
            </a:endParaRPr>
          </a:p>
        </p:txBody>
      </p:sp>
      <p:graphicFrame>
        <p:nvGraphicFramePr>
          <p:cNvPr id="3" name="Table 2">
            <a:extLst>
              <a:ext uri="{FF2B5EF4-FFF2-40B4-BE49-F238E27FC236}">
                <a16:creationId xmlns:a16="http://schemas.microsoft.com/office/drawing/2014/main" id="{EBD7E4F8-4A4F-93FF-658C-FF1E8DA7085B}"/>
              </a:ext>
            </a:extLst>
          </p:cNvPr>
          <p:cNvGraphicFramePr>
            <a:graphicFrameLocks noGrp="1"/>
          </p:cNvGraphicFramePr>
          <p:nvPr/>
        </p:nvGraphicFramePr>
        <p:xfrm>
          <a:off x="538976" y="1719145"/>
          <a:ext cx="7122889" cy="1097280"/>
        </p:xfrm>
        <a:graphic>
          <a:graphicData uri="http://schemas.openxmlformats.org/drawingml/2006/table">
            <a:tbl>
              <a:tblPr firstRow="1" bandRow="1">
                <a:tableStyleId>{5C22544A-7EE6-4342-B048-85BDC9FD1C3A}</a:tableStyleId>
              </a:tblPr>
              <a:tblGrid>
                <a:gridCol w="3788031">
                  <a:extLst>
                    <a:ext uri="{9D8B030D-6E8A-4147-A177-3AD203B41FA5}">
                      <a16:colId xmlns:a16="http://schemas.microsoft.com/office/drawing/2014/main" val="3197111864"/>
                    </a:ext>
                  </a:extLst>
                </a:gridCol>
                <a:gridCol w="1667429">
                  <a:extLst>
                    <a:ext uri="{9D8B030D-6E8A-4147-A177-3AD203B41FA5}">
                      <a16:colId xmlns:a16="http://schemas.microsoft.com/office/drawing/2014/main" val="4119293291"/>
                    </a:ext>
                  </a:extLst>
                </a:gridCol>
                <a:gridCol w="1667429">
                  <a:extLst>
                    <a:ext uri="{9D8B030D-6E8A-4147-A177-3AD203B41FA5}">
                      <a16:colId xmlns:a16="http://schemas.microsoft.com/office/drawing/2014/main" val="4260478890"/>
                    </a:ext>
                  </a:extLst>
                </a:gridCol>
              </a:tblGrid>
              <a:tr h="365760">
                <a:tc>
                  <a:txBody>
                    <a:bodyPr/>
                    <a:lstStyle/>
                    <a:p>
                      <a:r>
                        <a:rPr lang="en-US" sz="1600">
                          <a:latin typeface="Arial"/>
                        </a:rPr>
                        <a:t>Women in Tower Hamlets</a:t>
                      </a:r>
                    </a:p>
                  </a:txBody>
                  <a:tcPr marL="121920" marR="121920" marT="60960" marB="60960"/>
                </a:tc>
                <a:tc>
                  <a:txBody>
                    <a:bodyPr/>
                    <a:lstStyle/>
                    <a:p>
                      <a:pPr algn="ctr"/>
                      <a:r>
                        <a:rPr lang="en-US" sz="1600">
                          <a:latin typeface="Arial"/>
                        </a:rPr>
                        <a:t>2024/25</a:t>
                      </a:r>
                    </a:p>
                  </a:txBody>
                  <a:tcPr marL="121920" marR="121920" marT="60960" marB="60960" anchor="ctr"/>
                </a:tc>
                <a:tc>
                  <a:txBody>
                    <a:bodyPr/>
                    <a:lstStyle/>
                    <a:p>
                      <a:pPr algn="ctr"/>
                      <a:r>
                        <a:rPr lang="en-US" sz="1600">
                          <a:latin typeface="Arial"/>
                        </a:rPr>
                        <a:t>2025 - present</a:t>
                      </a:r>
                    </a:p>
                  </a:txBody>
                  <a:tcPr marL="121920" marR="121920" marT="60960" marB="60960" anchor="ctr"/>
                </a:tc>
                <a:extLst>
                  <a:ext uri="{0D108BD9-81ED-4DB2-BD59-A6C34878D82A}">
                    <a16:rowId xmlns:a16="http://schemas.microsoft.com/office/drawing/2014/main" val="1385859194"/>
                  </a:ext>
                </a:extLst>
              </a:tr>
              <a:tr h="365760">
                <a:tc>
                  <a:txBody>
                    <a:bodyPr/>
                    <a:lstStyle/>
                    <a:p>
                      <a:r>
                        <a:rPr lang="en-US" sz="1600">
                          <a:latin typeface="Arial"/>
                        </a:rPr>
                        <a:t>Supported into employment</a:t>
                      </a:r>
                    </a:p>
                  </a:txBody>
                  <a:tcPr marL="121920" marR="121920" marT="60960" marB="60960"/>
                </a:tc>
                <a:tc>
                  <a:txBody>
                    <a:bodyPr/>
                    <a:lstStyle/>
                    <a:p>
                      <a:pPr algn="ctr"/>
                      <a:r>
                        <a:rPr lang="en-US" sz="1600">
                          <a:latin typeface="Arial"/>
                        </a:rPr>
                        <a:t>19</a:t>
                      </a:r>
                    </a:p>
                  </a:txBody>
                  <a:tcPr marL="121920" marR="121920" marT="60960" marB="60960" anchor="ctr"/>
                </a:tc>
                <a:tc>
                  <a:txBody>
                    <a:bodyPr/>
                    <a:lstStyle/>
                    <a:p>
                      <a:pPr algn="ctr"/>
                      <a:r>
                        <a:rPr lang="en-US" sz="1600">
                          <a:latin typeface="Arial"/>
                        </a:rPr>
                        <a:t>8</a:t>
                      </a:r>
                    </a:p>
                  </a:txBody>
                  <a:tcPr marL="121920" marR="121920" marT="60960" marB="60960" anchor="ctr"/>
                </a:tc>
                <a:extLst>
                  <a:ext uri="{0D108BD9-81ED-4DB2-BD59-A6C34878D82A}">
                    <a16:rowId xmlns:a16="http://schemas.microsoft.com/office/drawing/2014/main" val="698799481"/>
                  </a:ext>
                </a:extLst>
              </a:tr>
              <a:tr h="365760">
                <a:tc>
                  <a:txBody>
                    <a:bodyPr/>
                    <a:lstStyle/>
                    <a:p>
                      <a:r>
                        <a:rPr lang="en-US" sz="1600">
                          <a:latin typeface="Arial"/>
                        </a:rPr>
                        <a:t>Attended work experience</a:t>
                      </a:r>
                    </a:p>
                  </a:txBody>
                  <a:tcPr marL="121920" marR="121920" marT="60960" marB="60960"/>
                </a:tc>
                <a:tc>
                  <a:txBody>
                    <a:bodyPr/>
                    <a:lstStyle/>
                    <a:p>
                      <a:pPr algn="ctr"/>
                      <a:r>
                        <a:rPr lang="en-US" sz="1600">
                          <a:latin typeface="Arial"/>
                        </a:rPr>
                        <a:t>41</a:t>
                      </a:r>
                    </a:p>
                  </a:txBody>
                  <a:tcPr marL="121920" marR="121920" marT="60960" marB="60960" anchor="ctr"/>
                </a:tc>
                <a:tc>
                  <a:txBody>
                    <a:bodyPr/>
                    <a:lstStyle/>
                    <a:p>
                      <a:pPr algn="ctr"/>
                      <a:r>
                        <a:rPr lang="en-US" sz="1600">
                          <a:latin typeface="Arial"/>
                        </a:rPr>
                        <a:t>49</a:t>
                      </a:r>
                    </a:p>
                  </a:txBody>
                  <a:tcPr marL="121920" marR="121920" marT="60960" marB="60960" anchor="ctr"/>
                </a:tc>
                <a:extLst>
                  <a:ext uri="{0D108BD9-81ED-4DB2-BD59-A6C34878D82A}">
                    <a16:rowId xmlns:a16="http://schemas.microsoft.com/office/drawing/2014/main" val="3154634052"/>
                  </a:ext>
                </a:extLst>
              </a:tr>
            </a:tbl>
          </a:graphicData>
        </a:graphic>
      </p:graphicFrame>
      <p:sp>
        <p:nvSpPr>
          <p:cNvPr id="4" name="TextBox 3">
            <a:extLst>
              <a:ext uri="{FF2B5EF4-FFF2-40B4-BE49-F238E27FC236}">
                <a16:creationId xmlns:a16="http://schemas.microsoft.com/office/drawing/2014/main" id="{B2A654CF-575C-5BFF-870E-6D53779D83B3}"/>
              </a:ext>
            </a:extLst>
          </p:cNvPr>
          <p:cNvSpPr txBox="1"/>
          <p:nvPr/>
        </p:nvSpPr>
        <p:spPr>
          <a:xfrm>
            <a:off x="538976" y="3182683"/>
            <a:ext cx="10435683" cy="9110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marL="228594" indent="-228594" fontAlgn="auto">
              <a:lnSpc>
                <a:spcPts val="2200"/>
              </a:lnSpc>
              <a:spcBef>
                <a:spcPts val="0"/>
              </a:spcBef>
              <a:spcAft>
                <a:spcPts val="0"/>
              </a:spcAft>
              <a:buFont typeface="Arial"/>
              <a:buChar char="•"/>
            </a:pPr>
            <a:r>
              <a:rPr lang="en-US" sz="1600">
                <a:latin typeface="Arial"/>
                <a:ea typeface="+mn-ea"/>
                <a:cs typeface="Arial"/>
              </a:rPr>
              <a:t>Two </a:t>
            </a:r>
            <a:r>
              <a:rPr lang="en-US" sz="1600" b="1">
                <a:latin typeface="Arial"/>
                <a:ea typeface="+mn-ea"/>
                <a:cs typeface="Arial"/>
              </a:rPr>
              <a:t>extended placement schemes</a:t>
            </a:r>
            <a:r>
              <a:rPr lang="en-US" sz="1600">
                <a:latin typeface="Arial"/>
                <a:ea typeface="+mn-ea"/>
                <a:cs typeface="Arial"/>
              </a:rPr>
              <a:t> support 18–30-year-olds in Tower Hamlets into NHS and Primary care jobs​</a:t>
            </a:r>
            <a:endParaRPr lang="en-US" sz="1600">
              <a:ea typeface="+mn-ea"/>
              <a:cs typeface="Arial" charset="0"/>
            </a:endParaRPr>
          </a:p>
          <a:p>
            <a:pPr marL="228594" indent="-228594" fontAlgn="auto">
              <a:lnSpc>
                <a:spcPts val="2200"/>
              </a:lnSpc>
              <a:spcBef>
                <a:spcPts val="0"/>
              </a:spcBef>
              <a:spcAft>
                <a:spcPts val="0"/>
              </a:spcAft>
              <a:buFont typeface="Arial"/>
              <a:buChar char="•"/>
            </a:pPr>
            <a:r>
              <a:rPr lang="en-US" sz="1600">
                <a:latin typeface="Arial"/>
                <a:ea typeface="+mn-ea"/>
                <a:cs typeface="Arial"/>
              </a:rPr>
              <a:t>Paid placements for up to three months in Royal London Hospital or Tower Hamlets GP services.​</a:t>
            </a:r>
          </a:p>
          <a:p>
            <a:pPr marL="228594" indent="-228594">
              <a:lnSpc>
                <a:spcPts val="2200"/>
              </a:lnSpc>
              <a:spcBef>
                <a:spcPts val="0"/>
              </a:spcBef>
              <a:spcAft>
                <a:spcPts val="0"/>
              </a:spcAft>
              <a:buFont typeface="Arial"/>
              <a:buChar char="•"/>
            </a:pPr>
            <a:r>
              <a:rPr lang="en-US" sz="1600">
                <a:latin typeface="Arial"/>
                <a:ea typeface="+mn-ea"/>
                <a:cs typeface="Arial"/>
              </a:rPr>
              <a:t>Focus on under-represented groups​:​</a:t>
            </a:r>
            <a:endParaRPr lang="en-US" sz="1600">
              <a:ea typeface="+mn-ea"/>
              <a:cs typeface="Arial" charset="0"/>
            </a:endParaRPr>
          </a:p>
          <a:p>
            <a:pPr marL="914377" lvl="1" indent="-304792" fontAlgn="auto">
              <a:lnSpc>
                <a:spcPts val="2200"/>
              </a:lnSpc>
              <a:spcBef>
                <a:spcPts val="0"/>
              </a:spcBef>
              <a:spcAft>
                <a:spcPts val="0"/>
              </a:spcAft>
              <a:buFont typeface="Courier New"/>
              <a:buChar char="o"/>
            </a:pPr>
            <a:r>
              <a:rPr lang="en-US" sz="1600">
                <a:latin typeface="Arial"/>
                <a:ea typeface="+mn-ea"/>
                <a:cs typeface="Arial"/>
              </a:rPr>
              <a:t>Experiencing poverty and deprivation​</a:t>
            </a:r>
          </a:p>
          <a:p>
            <a:pPr marL="914377" lvl="1" indent="-304792" fontAlgn="auto">
              <a:lnSpc>
                <a:spcPts val="2200"/>
              </a:lnSpc>
              <a:spcBef>
                <a:spcPts val="0"/>
              </a:spcBef>
              <a:spcAft>
                <a:spcPts val="0"/>
              </a:spcAft>
              <a:buFont typeface="Courier New"/>
              <a:buChar char="o"/>
            </a:pPr>
            <a:r>
              <a:rPr lang="en-US" sz="1600">
                <a:latin typeface="Arial"/>
                <a:ea typeface="+mn-ea"/>
                <a:cs typeface="Arial"/>
              </a:rPr>
              <a:t>From global majority, with particular focus on Somali and Bangladeshi women​</a:t>
            </a:r>
          </a:p>
          <a:p>
            <a:pPr marL="914377" lvl="1" indent="-304792" fontAlgn="auto">
              <a:lnSpc>
                <a:spcPts val="2200"/>
              </a:lnSpc>
              <a:spcBef>
                <a:spcPts val="0"/>
              </a:spcBef>
              <a:spcAft>
                <a:spcPts val="0"/>
              </a:spcAft>
              <a:buFont typeface="Courier New"/>
              <a:buChar char="o"/>
            </a:pPr>
            <a:r>
              <a:rPr lang="en-US" sz="1600">
                <a:latin typeface="Arial"/>
                <a:ea typeface="+mn-ea"/>
                <a:cs typeface="Arial"/>
              </a:rPr>
              <a:t>Unemployed, NEETs (Not in Education, Employment or Training) or in insecure employment​</a:t>
            </a:r>
          </a:p>
        </p:txBody>
      </p:sp>
      <p:graphicFrame>
        <p:nvGraphicFramePr>
          <p:cNvPr id="449" name="Diagram 448">
            <a:extLst>
              <a:ext uri="{FF2B5EF4-FFF2-40B4-BE49-F238E27FC236}">
                <a16:creationId xmlns:a16="http://schemas.microsoft.com/office/drawing/2014/main" id="{B0A98318-EFBF-6B86-479C-FE27F92F63F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9846443"/>
              </p:ext>
            </p:extLst>
          </p:nvPr>
        </p:nvGraphicFramePr>
        <p:xfrm>
          <a:off x="538480" y="3175000"/>
          <a:ext cx="6096000" cy="448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2848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BFC93-BDBD-CE29-9DA6-B1F51878094C}"/>
            </a:ext>
          </a:extLst>
        </p:cNvPr>
        <p:cNvGrpSpPr/>
        <p:nvPr/>
      </p:nvGrpSpPr>
      <p:grpSpPr>
        <a:xfrm>
          <a:off x="0" y="0"/>
          <a:ext cx="0" cy="0"/>
          <a:chOff x="0" y="0"/>
          <a:chExt cx="0" cy="0"/>
        </a:xfrm>
      </p:grpSpPr>
      <p:sp>
        <p:nvSpPr>
          <p:cNvPr id="15" name="Title 7">
            <a:extLst>
              <a:ext uri="{FF2B5EF4-FFF2-40B4-BE49-F238E27FC236}">
                <a16:creationId xmlns:a16="http://schemas.microsoft.com/office/drawing/2014/main" id="{74CC952F-C4E8-CA9C-44A8-72E0CBA143F2}"/>
              </a:ext>
            </a:extLst>
          </p:cNvPr>
          <p:cNvSpPr>
            <a:spLocks noGrp="1"/>
          </p:cNvSpPr>
          <p:nvPr>
            <p:ph type="title"/>
          </p:nvPr>
        </p:nvSpPr>
        <p:spPr>
          <a:xfrm>
            <a:off x="537612" y="403255"/>
            <a:ext cx="9822441" cy="323165"/>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GB" sz="3733">
                <a:ea typeface="ＭＳ Ｐゴシック"/>
              </a:rPr>
              <a:t>Key considerations</a:t>
            </a:r>
            <a:endParaRPr lang="en-GB" sz="3733"/>
          </a:p>
        </p:txBody>
      </p:sp>
      <p:sp>
        <p:nvSpPr>
          <p:cNvPr id="2" name="TextBox 1">
            <a:extLst>
              <a:ext uri="{FF2B5EF4-FFF2-40B4-BE49-F238E27FC236}">
                <a16:creationId xmlns:a16="http://schemas.microsoft.com/office/drawing/2014/main" id="{4522B7CC-9B95-E540-B76F-ECC41DDE691B}"/>
              </a:ext>
            </a:extLst>
          </p:cNvPr>
          <p:cNvSpPr txBox="1"/>
          <p:nvPr/>
        </p:nvSpPr>
        <p:spPr>
          <a:xfrm>
            <a:off x="541132" y="1096788"/>
            <a:ext cx="9386105" cy="4847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marL="380990" indent="-380990" fontAlgn="auto">
              <a:spcBef>
                <a:spcPts val="0"/>
              </a:spcBef>
              <a:spcAft>
                <a:spcPts val="0"/>
              </a:spcAft>
              <a:buFont typeface="Arial"/>
              <a:buChar char="•"/>
            </a:pPr>
            <a:r>
              <a:rPr lang="en-US" sz="1867">
                <a:solidFill>
                  <a:srgbClr val="242424"/>
                </a:solidFill>
                <a:latin typeface="Arial"/>
                <a:ea typeface="+mn-ea"/>
                <a:cs typeface="Arial"/>
              </a:rPr>
              <a:t>Understanding intersectionality, wider determinants of health, and the multiple roles women hold, particularly in Tower Hamlets, cannot be underestimated</a:t>
            </a:r>
            <a:endParaRPr lang="en-US" sz="1867">
              <a:solidFill>
                <a:srgbClr val="000000"/>
              </a:solidFill>
              <a:ea typeface="+mn-ea"/>
              <a:cs typeface="Arial"/>
            </a:endParaRPr>
          </a:p>
          <a:p>
            <a:pPr marL="380990" indent="-380990">
              <a:spcBef>
                <a:spcPts val="0"/>
              </a:spcBef>
              <a:spcAft>
                <a:spcPts val="0"/>
              </a:spcAft>
              <a:buFont typeface="Arial"/>
              <a:buChar char="•"/>
            </a:pPr>
            <a:r>
              <a:rPr lang="en-US" sz="1867">
                <a:solidFill>
                  <a:srgbClr val="242424"/>
                </a:solidFill>
                <a:latin typeface="Arial"/>
                <a:ea typeface="+mn-ea"/>
                <a:cs typeface="Arial"/>
              </a:rPr>
              <a:t>Working in partnership with VCFSE (voluntary, community, faith, social enterprise) sector </a:t>
            </a:r>
            <a:r>
              <a:rPr lang="en-US" sz="1867" err="1">
                <a:solidFill>
                  <a:srgbClr val="242424"/>
                </a:solidFill>
                <a:latin typeface="Arial"/>
                <a:ea typeface="+mn-ea"/>
                <a:cs typeface="Arial"/>
              </a:rPr>
              <a:t>organisations</a:t>
            </a:r>
            <a:r>
              <a:rPr lang="en-US" sz="1867">
                <a:solidFill>
                  <a:srgbClr val="242424"/>
                </a:solidFill>
                <a:latin typeface="Arial"/>
                <a:ea typeface="+mn-ea"/>
                <a:cs typeface="Arial"/>
              </a:rPr>
              <a:t> is vital</a:t>
            </a:r>
            <a:endParaRPr lang="en-US" sz="1867">
              <a:solidFill>
                <a:srgbClr val="000000"/>
              </a:solidFill>
              <a:ea typeface="+mn-ea"/>
              <a:cs typeface="Arial"/>
            </a:endParaRPr>
          </a:p>
          <a:p>
            <a:pPr marL="380990" indent="-380990">
              <a:spcBef>
                <a:spcPts val="0"/>
              </a:spcBef>
              <a:spcAft>
                <a:spcPts val="0"/>
              </a:spcAft>
              <a:buFont typeface="Arial"/>
              <a:buChar char="•"/>
            </a:pPr>
            <a:r>
              <a:rPr lang="en-US" sz="1867">
                <a:solidFill>
                  <a:srgbClr val="242424"/>
                </a:solidFill>
                <a:latin typeface="Arial"/>
                <a:ea typeface="+mn-ea"/>
                <a:cs typeface="Arial"/>
              </a:rPr>
              <a:t>User-led and co-produced solutions are essential.</a:t>
            </a:r>
          </a:p>
        </p:txBody>
      </p:sp>
      <p:graphicFrame>
        <p:nvGraphicFramePr>
          <p:cNvPr id="4" name="Table 3">
            <a:extLst>
              <a:ext uri="{FF2B5EF4-FFF2-40B4-BE49-F238E27FC236}">
                <a16:creationId xmlns:a16="http://schemas.microsoft.com/office/drawing/2014/main" id="{1EA0D391-02C3-D8F3-1AF7-64B00275799D}"/>
              </a:ext>
            </a:extLst>
          </p:cNvPr>
          <p:cNvGraphicFramePr>
            <a:graphicFrameLocks noGrp="1"/>
          </p:cNvGraphicFramePr>
          <p:nvPr/>
        </p:nvGraphicFramePr>
        <p:xfrm>
          <a:off x="396241" y="3225721"/>
          <a:ext cx="11405235" cy="2636520"/>
        </p:xfrm>
        <a:graphic>
          <a:graphicData uri="http://schemas.openxmlformats.org/drawingml/2006/table">
            <a:tbl>
              <a:tblPr firstRow="1" bandRow="1">
                <a:tableStyleId>{5C22544A-7EE6-4342-B048-85BDC9FD1C3A}</a:tableStyleId>
              </a:tblPr>
              <a:tblGrid>
                <a:gridCol w="2281047">
                  <a:extLst>
                    <a:ext uri="{9D8B030D-6E8A-4147-A177-3AD203B41FA5}">
                      <a16:colId xmlns:a16="http://schemas.microsoft.com/office/drawing/2014/main" val="117192371"/>
                    </a:ext>
                  </a:extLst>
                </a:gridCol>
                <a:gridCol w="2281047">
                  <a:extLst>
                    <a:ext uri="{9D8B030D-6E8A-4147-A177-3AD203B41FA5}">
                      <a16:colId xmlns:a16="http://schemas.microsoft.com/office/drawing/2014/main" val="415320706"/>
                    </a:ext>
                  </a:extLst>
                </a:gridCol>
                <a:gridCol w="2281047">
                  <a:extLst>
                    <a:ext uri="{9D8B030D-6E8A-4147-A177-3AD203B41FA5}">
                      <a16:colId xmlns:a16="http://schemas.microsoft.com/office/drawing/2014/main" val="2694211210"/>
                    </a:ext>
                  </a:extLst>
                </a:gridCol>
                <a:gridCol w="2281047">
                  <a:extLst>
                    <a:ext uri="{9D8B030D-6E8A-4147-A177-3AD203B41FA5}">
                      <a16:colId xmlns:a16="http://schemas.microsoft.com/office/drawing/2014/main" val="3738538443"/>
                    </a:ext>
                  </a:extLst>
                </a:gridCol>
                <a:gridCol w="2281047">
                  <a:extLst>
                    <a:ext uri="{9D8B030D-6E8A-4147-A177-3AD203B41FA5}">
                      <a16:colId xmlns:a16="http://schemas.microsoft.com/office/drawing/2014/main" val="145920718"/>
                    </a:ext>
                  </a:extLst>
                </a:gridCol>
              </a:tblGrid>
              <a:tr h="792480">
                <a:tc>
                  <a:txBody>
                    <a:bodyPr/>
                    <a:lstStyle/>
                    <a:p>
                      <a:r>
                        <a:rPr lang="en-US" sz="1500">
                          <a:latin typeface="Arial"/>
                        </a:rPr>
                        <a:t>Start with relationships, not services</a:t>
                      </a:r>
                    </a:p>
                  </a:txBody>
                  <a:tcPr marL="121920" marR="121920" marT="60960" marB="60960"/>
                </a:tc>
                <a:tc>
                  <a:txBody>
                    <a:bodyPr/>
                    <a:lstStyle/>
                    <a:p>
                      <a:r>
                        <a:rPr lang="en-US" sz="1500">
                          <a:latin typeface="Arial"/>
                        </a:rPr>
                        <a:t>Train and empower local leaders</a:t>
                      </a:r>
                    </a:p>
                  </a:txBody>
                  <a:tcPr marL="121920" marR="121920" marT="60960" marB="60960"/>
                </a:tc>
                <a:tc>
                  <a:txBody>
                    <a:bodyPr/>
                    <a:lstStyle/>
                    <a:p>
                      <a:r>
                        <a:rPr lang="en-US" sz="1500">
                          <a:latin typeface="Arial"/>
                        </a:rPr>
                        <a:t>Co-production leads to stronger outcomes</a:t>
                      </a:r>
                    </a:p>
                  </a:txBody>
                  <a:tcPr marL="121920" marR="121920" marT="60960" marB="60960"/>
                </a:tc>
                <a:tc>
                  <a:txBody>
                    <a:bodyPr/>
                    <a:lstStyle/>
                    <a:p>
                      <a:r>
                        <a:rPr lang="en-US" sz="1500">
                          <a:latin typeface="Arial"/>
                        </a:rPr>
                        <a:t>Embed equity at every level</a:t>
                      </a:r>
                    </a:p>
                  </a:txBody>
                  <a:tcPr marL="121920" marR="121920" marT="60960" marB="60960"/>
                </a:tc>
                <a:tc>
                  <a:txBody>
                    <a:bodyPr/>
                    <a:lstStyle/>
                    <a:p>
                      <a:r>
                        <a:rPr lang="en-US" sz="1500">
                          <a:latin typeface="Arial"/>
                        </a:rPr>
                        <a:t>Partnership is power</a:t>
                      </a:r>
                    </a:p>
                  </a:txBody>
                  <a:tcPr marL="121920" marR="121920" marT="60960" marB="60960"/>
                </a:tc>
                <a:extLst>
                  <a:ext uri="{0D108BD9-81ED-4DB2-BD59-A6C34878D82A}">
                    <a16:rowId xmlns:a16="http://schemas.microsoft.com/office/drawing/2014/main" val="3875955574"/>
                  </a:ext>
                </a:extLst>
              </a:tr>
              <a:tr h="1828800">
                <a:tc>
                  <a:txBody>
                    <a:bodyPr/>
                    <a:lstStyle/>
                    <a:p>
                      <a:pPr lvl="0">
                        <a:buNone/>
                      </a:pPr>
                      <a:r>
                        <a:rPr lang="en-GB" sz="1400" b="0" i="0" u="none" strike="noStrike" noProof="0">
                          <a:solidFill>
                            <a:srgbClr val="000000"/>
                          </a:solidFill>
                          <a:latin typeface="Arial"/>
                        </a:rPr>
                        <a:t>Real change begins with listening to communities, understanding their lived experiences, and valuing their voices as equal partners in shaping healthcare solutions.</a:t>
                      </a:r>
                    </a:p>
                  </a:txBody>
                  <a:tcPr marL="121920" marR="121920" marT="60960" marB="60960"/>
                </a:tc>
                <a:tc>
                  <a:txBody>
                    <a:bodyPr/>
                    <a:lstStyle/>
                    <a:p>
                      <a:pPr lvl="0">
                        <a:buNone/>
                      </a:pPr>
                      <a:r>
                        <a:rPr lang="en-GB" sz="1400" b="0" i="0" u="none" strike="noStrike" noProof="0">
                          <a:solidFill>
                            <a:srgbClr val="000000"/>
                          </a:solidFill>
                          <a:latin typeface="Arial"/>
                        </a:rPr>
                        <a:t>Investing in community leadership creates a sustainable foundation for long-term engagement, advocacy, and cultural change.</a:t>
                      </a:r>
                      <a:endParaRPr lang="en-US" sz="1400">
                        <a:latin typeface="Arial"/>
                      </a:endParaRPr>
                    </a:p>
                  </a:txBody>
                  <a:tcPr marL="121920" marR="121920" marT="60960" marB="60960"/>
                </a:tc>
                <a:tc>
                  <a:txBody>
                    <a:bodyPr/>
                    <a:lstStyle/>
                    <a:p>
                      <a:pPr lvl="0" algn="l">
                        <a:lnSpc>
                          <a:spcPct val="100000"/>
                        </a:lnSpc>
                        <a:spcBef>
                          <a:spcPts val="0"/>
                        </a:spcBef>
                        <a:spcAft>
                          <a:spcPts val="0"/>
                        </a:spcAft>
                        <a:buNone/>
                      </a:pPr>
                      <a:r>
                        <a:rPr lang="en-GB" sz="1400" b="0" i="0" u="none" strike="noStrike" noProof="0">
                          <a:solidFill>
                            <a:srgbClr val="000000"/>
                          </a:solidFill>
                          <a:latin typeface="Arial"/>
                        </a:rPr>
                        <a:t>Designing solutions </a:t>
                      </a:r>
                      <a:r>
                        <a:rPr lang="en-GB" sz="1400" b="0" i="1" u="none" strike="noStrike" noProof="0">
                          <a:solidFill>
                            <a:srgbClr val="000000"/>
                          </a:solidFill>
                          <a:latin typeface="Arial"/>
                        </a:rPr>
                        <a:t>with</a:t>
                      </a:r>
                      <a:r>
                        <a:rPr lang="en-GB" sz="1400" b="0" i="0" u="none" strike="noStrike" noProof="0">
                          <a:solidFill>
                            <a:srgbClr val="000000"/>
                          </a:solidFill>
                          <a:latin typeface="Arial"/>
                        </a:rPr>
                        <a:t> communities rather than </a:t>
                      </a:r>
                      <a:r>
                        <a:rPr lang="en-GB" sz="1400" b="0" i="1" u="none" strike="noStrike" noProof="0">
                          <a:solidFill>
                            <a:srgbClr val="000000"/>
                          </a:solidFill>
                          <a:latin typeface="Arial"/>
                        </a:rPr>
                        <a:t>for</a:t>
                      </a:r>
                      <a:r>
                        <a:rPr lang="en-GB" sz="1400" b="0" i="0" u="none" strike="noStrike" noProof="0">
                          <a:solidFill>
                            <a:srgbClr val="000000"/>
                          </a:solidFill>
                          <a:latin typeface="Arial"/>
                        </a:rPr>
                        <a:t> them results in more relevant, equitable, and effective services. </a:t>
                      </a:r>
                      <a:endParaRPr lang="en-US" sz="1400" b="0" i="0" u="none" strike="noStrike" noProof="0">
                        <a:solidFill>
                          <a:srgbClr val="000000"/>
                        </a:solidFill>
                        <a:latin typeface="Arial"/>
                      </a:endParaRPr>
                    </a:p>
                    <a:p>
                      <a:pPr lvl="0">
                        <a:buNone/>
                      </a:pPr>
                      <a:endParaRPr lang="en-US" sz="1400">
                        <a:latin typeface="Arial"/>
                      </a:endParaRPr>
                    </a:p>
                  </a:txBody>
                  <a:tcPr marL="121920" marR="121920" marT="60960" marB="60960"/>
                </a:tc>
                <a:tc>
                  <a:txBody>
                    <a:bodyPr/>
                    <a:lstStyle/>
                    <a:p>
                      <a:pPr lvl="0" algn="l">
                        <a:lnSpc>
                          <a:spcPct val="100000"/>
                        </a:lnSpc>
                        <a:spcBef>
                          <a:spcPts val="0"/>
                        </a:spcBef>
                        <a:spcAft>
                          <a:spcPts val="0"/>
                        </a:spcAft>
                        <a:buNone/>
                      </a:pPr>
                      <a:r>
                        <a:rPr lang="en-GB" sz="1400" b="0" i="0" u="none" strike="noStrike" noProof="0">
                          <a:solidFill>
                            <a:srgbClr val="000000"/>
                          </a:solidFill>
                          <a:latin typeface="Arial"/>
                        </a:rPr>
                        <a:t>Addressing health inequalities is not just a project goal, it must be a guiding value, influencing how resources are allocated, decisions are made, and success is measured.</a:t>
                      </a:r>
                      <a:endParaRPr lang="en-US" sz="1400" b="0" i="0" u="none" strike="noStrike" noProof="0">
                        <a:solidFill>
                          <a:srgbClr val="000000"/>
                        </a:solidFill>
                        <a:latin typeface="Arial"/>
                      </a:endParaRPr>
                    </a:p>
                  </a:txBody>
                  <a:tcPr marL="121920" marR="121920" marT="60960" marB="60960"/>
                </a:tc>
                <a:tc>
                  <a:txBody>
                    <a:bodyPr/>
                    <a:lstStyle/>
                    <a:p>
                      <a:pPr lvl="0">
                        <a:buNone/>
                      </a:pPr>
                      <a:r>
                        <a:rPr lang="en-GB" sz="1400" b="0" i="0" u="none" strike="noStrike" noProof="0">
                          <a:solidFill>
                            <a:srgbClr val="000000"/>
                          </a:solidFill>
                          <a:latin typeface="Arial"/>
                        </a:rPr>
                        <a:t>Collaboration and respect  between the NHS and VCFSE organisations creates the conditions for systemic change</a:t>
                      </a:r>
                      <a:endParaRPr lang="en-US" sz="1400">
                        <a:latin typeface="Arial"/>
                      </a:endParaRPr>
                    </a:p>
                  </a:txBody>
                  <a:tcPr marL="121920" marR="121920" marT="60960" marB="60960"/>
                </a:tc>
                <a:extLst>
                  <a:ext uri="{0D108BD9-81ED-4DB2-BD59-A6C34878D82A}">
                    <a16:rowId xmlns:a16="http://schemas.microsoft.com/office/drawing/2014/main" val="2747687977"/>
                  </a:ext>
                </a:extLst>
              </a:tr>
            </a:tbl>
          </a:graphicData>
        </a:graphic>
      </p:graphicFrame>
      <p:sp>
        <p:nvSpPr>
          <p:cNvPr id="6" name="Subtitle 6">
            <a:extLst>
              <a:ext uri="{FF2B5EF4-FFF2-40B4-BE49-F238E27FC236}">
                <a16:creationId xmlns:a16="http://schemas.microsoft.com/office/drawing/2014/main" id="{A70D128C-F26A-90B2-A3AC-89340731C858}"/>
              </a:ext>
            </a:extLst>
          </p:cNvPr>
          <p:cNvSpPr>
            <a:spLocks noGrp="1"/>
          </p:cNvSpPr>
          <p:nvPr>
            <p:ph type="subTitle" idx="1"/>
          </p:nvPr>
        </p:nvSpPr>
        <p:spPr>
          <a:xfrm>
            <a:off x="397344" y="2735816"/>
            <a:ext cx="7800771" cy="230832"/>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US" sz="2667">
                <a:ea typeface="ＭＳ Ｐゴシック"/>
                <a:cs typeface="Arial"/>
              </a:rPr>
              <a:t>Our HEAL principles:</a:t>
            </a:r>
            <a:endParaRPr lang="en-US" sz="2667">
              <a:cs typeface="Arial"/>
            </a:endParaRPr>
          </a:p>
        </p:txBody>
      </p:sp>
    </p:spTree>
    <p:extLst>
      <p:ext uri="{BB962C8B-B14F-4D97-AF65-F5344CB8AC3E}">
        <p14:creationId xmlns:p14="http://schemas.microsoft.com/office/powerpoint/2010/main" val="427565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5E98-21F5-A021-F484-8C441C73AE0E}"/>
            </a:ext>
          </a:extLst>
        </p:cNvPr>
        <p:cNvGrpSpPr/>
        <p:nvPr/>
      </p:nvGrpSpPr>
      <p:grpSpPr>
        <a:xfrm>
          <a:off x="0" y="0"/>
          <a:ext cx="0" cy="0"/>
          <a:chOff x="0" y="0"/>
          <a:chExt cx="0" cy="0"/>
        </a:xfrm>
      </p:grpSpPr>
      <p:sp>
        <p:nvSpPr>
          <p:cNvPr id="15" name="Title 7">
            <a:extLst>
              <a:ext uri="{FF2B5EF4-FFF2-40B4-BE49-F238E27FC236}">
                <a16:creationId xmlns:a16="http://schemas.microsoft.com/office/drawing/2014/main" id="{77C97E0A-9EF7-79E4-69C7-CAFDBA579C15}"/>
              </a:ext>
            </a:extLst>
          </p:cNvPr>
          <p:cNvSpPr>
            <a:spLocks noGrp="1"/>
          </p:cNvSpPr>
          <p:nvPr>
            <p:ph type="title"/>
          </p:nvPr>
        </p:nvSpPr>
        <p:spPr>
          <a:xfrm>
            <a:off x="537612" y="403255"/>
            <a:ext cx="9822441" cy="323165"/>
          </a:xfrm>
        </p:spPr>
        <p:txBody>
          <a:bodyPr wrap="square" lIns="0" tIns="0" rIns="0" bIns="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r>
              <a:rPr lang="en-GB" sz="3733">
                <a:ea typeface="ＭＳ Ｐゴシック"/>
              </a:rPr>
              <a:t>Spotlight on... HEAL </a:t>
            </a:r>
            <a:r>
              <a:rPr lang="en-GB" sz="2133">
                <a:ea typeface="ＭＳ Ｐゴシック"/>
              </a:rPr>
              <a:t>(Health Equity Action Leadership)</a:t>
            </a:r>
            <a:endParaRPr lang="en-GB" sz="2133"/>
          </a:p>
        </p:txBody>
      </p:sp>
      <p:sp>
        <p:nvSpPr>
          <p:cNvPr id="2" name="TextBox 1">
            <a:extLst>
              <a:ext uri="{FF2B5EF4-FFF2-40B4-BE49-F238E27FC236}">
                <a16:creationId xmlns:a16="http://schemas.microsoft.com/office/drawing/2014/main" id="{59DE711E-2721-DDA2-5C1A-921D5C40A4EB}"/>
              </a:ext>
            </a:extLst>
          </p:cNvPr>
          <p:cNvSpPr txBox="1"/>
          <p:nvPr/>
        </p:nvSpPr>
        <p:spPr>
          <a:xfrm>
            <a:off x="541131" y="1130386"/>
            <a:ext cx="8940629" cy="180049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fontAlgn="auto">
              <a:spcBef>
                <a:spcPts val="0"/>
              </a:spcBef>
              <a:spcAft>
                <a:spcPts val="0"/>
              </a:spcAft>
            </a:pPr>
            <a:r>
              <a:rPr lang="en-GB" sz="1733" b="1">
                <a:solidFill>
                  <a:srgbClr val="000000"/>
                </a:solidFill>
                <a:latin typeface="Arial"/>
                <a:ea typeface="+mn-ea"/>
                <a:cs typeface="Arial"/>
              </a:rPr>
              <a:t>TELCO x Barts Health partnership aimed to:</a:t>
            </a:r>
            <a:endParaRPr lang="en-US" sz="1733">
              <a:solidFill>
                <a:srgbClr val="000000"/>
              </a:solidFill>
              <a:latin typeface="Arial"/>
              <a:ea typeface="+mn-ea"/>
              <a:cs typeface="Arial"/>
            </a:endParaRPr>
          </a:p>
          <a:p>
            <a:pPr marL="228594" indent="-228594">
              <a:spcBef>
                <a:spcPts val="0"/>
              </a:spcBef>
              <a:spcAft>
                <a:spcPts val="0"/>
              </a:spcAft>
              <a:buFont typeface="Arial,Sans-Serif"/>
              <a:buChar char="•"/>
            </a:pPr>
            <a:r>
              <a:rPr lang="en-GB" sz="1733">
                <a:solidFill>
                  <a:srgbClr val="000000"/>
                </a:solidFill>
                <a:latin typeface="Arial"/>
                <a:ea typeface="+mn-ea"/>
                <a:cs typeface="Arial"/>
              </a:rPr>
              <a:t>Build stronger relationships with our communities</a:t>
            </a:r>
            <a:endParaRPr lang="en-US" sz="1733">
              <a:solidFill>
                <a:srgbClr val="000000"/>
              </a:solidFill>
              <a:latin typeface="Arial"/>
              <a:ea typeface="+mn-ea"/>
              <a:cs typeface="Arial"/>
            </a:endParaRPr>
          </a:p>
          <a:p>
            <a:pPr marL="228594" indent="-228594">
              <a:spcBef>
                <a:spcPts val="0"/>
              </a:spcBef>
              <a:spcAft>
                <a:spcPts val="0"/>
              </a:spcAft>
              <a:buFont typeface="Arial,Sans-Serif"/>
              <a:buChar char="•"/>
            </a:pPr>
            <a:r>
              <a:rPr lang="en-GB" sz="1733">
                <a:solidFill>
                  <a:srgbClr val="000000"/>
                </a:solidFill>
                <a:latin typeface="Arial"/>
                <a:ea typeface="+mn-ea"/>
                <a:cs typeface="Arial"/>
              </a:rPr>
              <a:t>Redefine how the public is supported to influence and shape healthcare, through developing local leadership capacity and community ownership of health outcomes.</a:t>
            </a:r>
            <a:endParaRPr lang="en-GB" sz="1733">
              <a:solidFill>
                <a:srgbClr val="000000"/>
              </a:solidFill>
              <a:ea typeface="+mn-ea"/>
              <a:cs typeface="Arial"/>
            </a:endParaRPr>
          </a:p>
          <a:p>
            <a:pPr marL="228594" indent="-228594">
              <a:spcBef>
                <a:spcPts val="0"/>
              </a:spcBef>
              <a:spcAft>
                <a:spcPts val="0"/>
              </a:spcAft>
              <a:buFont typeface="Arial,Sans-Serif"/>
              <a:buChar char="•"/>
            </a:pPr>
            <a:endParaRPr lang="en-GB" sz="1733">
              <a:solidFill>
                <a:srgbClr val="000000"/>
              </a:solidFill>
              <a:latin typeface="Arial"/>
              <a:ea typeface="+mn-ea"/>
              <a:cs typeface="Arial"/>
            </a:endParaRPr>
          </a:p>
          <a:p>
            <a:pPr>
              <a:spcBef>
                <a:spcPts val="0"/>
              </a:spcBef>
              <a:spcAft>
                <a:spcPts val="0"/>
              </a:spcAft>
            </a:pPr>
            <a:r>
              <a:rPr lang="en-GB" sz="1733" b="1">
                <a:solidFill>
                  <a:srgbClr val="000000"/>
                </a:solidFill>
                <a:latin typeface="Arial"/>
                <a:ea typeface="+mn-ea"/>
                <a:cs typeface="Arial"/>
              </a:rPr>
              <a:t>What we did</a:t>
            </a:r>
            <a:endParaRPr lang="en-US" sz="1733">
              <a:solidFill>
                <a:srgbClr val="000000"/>
              </a:solidFill>
              <a:latin typeface="Arial"/>
              <a:ea typeface="+mn-ea"/>
              <a:cs typeface="Arial"/>
            </a:endParaRPr>
          </a:p>
          <a:p>
            <a:pPr marL="228594" indent="-228594">
              <a:spcBef>
                <a:spcPts val="0"/>
              </a:spcBef>
              <a:spcAft>
                <a:spcPts val="0"/>
              </a:spcAft>
              <a:buFont typeface="Arial,Sans-Serif"/>
              <a:buChar char="•"/>
            </a:pPr>
            <a:r>
              <a:rPr lang="en-GB" sz="1733">
                <a:solidFill>
                  <a:srgbClr val="000000"/>
                </a:solidFill>
                <a:latin typeface="Arial"/>
                <a:ea typeface="+mn-ea"/>
                <a:cs typeface="Arial"/>
              </a:rPr>
              <a:t>Began with structured community listening process – residents and staff</a:t>
            </a:r>
            <a:endParaRPr lang="en-US" sz="1733">
              <a:solidFill>
                <a:srgbClr val="000000"/>
              </a:solidFill>
              <a:latin typeface="Arial"/>
              <a:ea typeface="+mn-ea"/>
              <a:cs typeface="Arial"/>
            </a:endParaRPr>
          </a:p>
          <a:p>
            <a:pPr marL="228594" indent="-228594">
              <a:spcBef>
                <a:spcPts val="0"/>
              </a:spcBef>
              <a:spcAft>
                <a:spcPts val="0"/>
              </a:spcAft>
              <a:buFont typeface="Arial,Sans-Serif"/>
              <a:buChar char="•"/>
            </a:pPr>
            <a:r>
              <a:rPr lang="en-GB" sz="1733">
                <a:solidFill>
                  <a:srgbClr val="000000"/>
                </a:solidFill>
                <a:latin typeface="Arial"/>
                <a:ea typeface="+mn-ea"/>
                <a:cs typeface="Arial"/>
              </a:rPr>
              <a:t>Disconnect emerged between support available to access services and public awareness</a:t>
            </a:r>
            <a:endParaRPr lang="en-US" sz="1733">
              <a:solidFill>
                <a:srgbClr val="000000"/>
              </a:solidFill>
              <a:latin typeface="Arial"/>
              <a:ea typeface="+mn-ea"/>
              <a:cs typeface="Arial"/>
            </a:endParaRPr>
          </a:p>
          <a:p>
            <a:pPr marL="228594" indent="-228594">
              <a:spcBef>
                <a:spcPts val="0"/>
              </a:spcBef>
              <a:spcAft>
                <a:spcPts val="0"/>
              </a:spcAft>
              <a:buFont typeface="Arial,Sans-Serif"/>
              <a:buChar char="•"/>
            </a:pPr>
            <a:r>
              <a:rPr lang="en-GB" sz="1733">
                <a:solidFill>
                  <a:srgbClr val="000000"/>
                </a:solidFill>
                <a:latin typeface="Arial"/>
                <a:ea typeface="+mn-ea"/>
                <a:cs typeface="Arial"/>
              </a:rPr>
              <a:t>Steering Committee co-produced the HEAL Champions pilot programme</a:t>
            </a:r>
          </a:p>
          <a:p>
            <a:pPr marL="228594" indent="-228594">
              <a:spcBef>
                <a:spcPts val="0"/>
              </a:spcBef>
              <a:spcAft>
                <a:spcPts val="0"/>
              </a:spcAft>
              <a:buFont typeface="Arial,Sans-Serif"/>
              <a:buChar char="•"/>
            </a:pPr>
            <a:r>
              <a:rPr lang="en-GB" sz="1733">
                <a:solidFill>
                  <a:srgbClr val="000000"/>
                </a:solidFill>
                <a:latin typeface="Arial"/>
                <a:ea typeface="+mn-ea"/>
                <a:cs typeface="Arial"/>
              </a:rPr>
              <a:t>Champions trained in health literacy (Barts Health) and community organising (TELCO)</a:t>
            </a:r>
            <a:endParaRPr lang="en-US" sz="1733">
              <a:solidFill>
                <a:srgbClr val="000000"/>
              </a:solidFill>
              <a:latin typeface="Arial"/>
              <a:ea typeface="+mn-ea"/>
              <a:cs typeface="Arial"/>
            </a:endParaRPr>
          </a:p>
          <a:p>
            <a:pPr marL="228594" indent="-228594">
              <a:spcBef>
                <a:spcPts val="0"/>
              </a:spcBef>
              <a:spcAft>
                <a:spcPts val="0"/>
              </a:spcAft>
              <a:buFont typeface="Arial,Sans-Serif"/>
              <a:buChar char="•"/>
            </a:pPr>
            <a:r>
              <a:rPr lang="en-GB" sz="1733">
                <a:solidFill>
                  <a:srgbClr val="000000"/>
                </a:solidFill>
                <a:latin typeface="Arial"/>
                <a:ea typeface="+mn-ea"/>
                <a:cs typeface="Arial"/>
              </a:rPr>
              <a:t>HEAL Champion institutions host ‘Health Banks’, help their members navigate services, and feed insight back to inform areas for improvement and  campaigns</a:t>
            </a:r>
            <a:endParaRPr lang="en-US" sz="1733">
              <a:solidFill>
                <a:srgbClr val="000000"/>
              </a:solidFill>
              <a:latin typeface="Arial"/>
              <a:ea typeface="+mn-ea"/>
              <a:cs typeface="Arial"/>
            </a:endParaRPr>
          </a:p>
          <a:p>
            <a:pPr marL="228594" indent="-228594">
              <a:spcBef>
                <a:spcPts val="0"/>
              </a:spcBef>
              <a:spcAft>
                <a:spcPts val="0"/>
              </a:spcAft>
              <a:buFont typeface="Arial,Sans-Serif"/>
              <a:buChar char="•"/>
            </a:pPr>
            <a:r>
              <a:rPr lang="en-GB" sz="1733">
                <a:solidFill>
                  <a:srgbClr val="000000"/>
                </a:solidFill>
                <a:latin typeface="Arial"/>
                <a:ea typeface="+mn-ea"/>
                <a:cs typeface="Arial"/>
              </a:rPr>
              <a:t>HEAL Champions are equipped to support their communities to navigate healthcare as service users but also as transformation partners.</a:t>
            </a:r>
            <a:endParaRPr lang="en-GB" sz="1733">
              <a:solidFill>
                <a:srgbClr val="000000"/>
              </a:solidFill>
              <a:ea typeface="+mn-ea"/>
              <a:cs typeface="Arial"/>
            </a:endParaRPr>
          </a:p>
        </p:txBody>
      </p:sp>
      <p:sp>
        <p:nvSpPr>
          <p:cNvPr id="3" name="TextBox 23">
            <a:extLst>
              <a:ext uri="{FF2B5EF4-FFF2-40B4-BE49-F238E27FC236}">
                <a16:creationId xmlns:a16="http://schemas.microsoft.com/office/drawing/2014/main" id="{3D3EC39D-8F93-6B58-9A2B-3A5CAC72AC5C}"/>
              </a:ext>
            </a:extLst>
          </p:cNvPr>
          <p:cNvSpPr txBox="1"/>
          <p:nvPr/>
        </p:nvSpPr>
        <p:spPr>
          <a:xfrm>
            <a:off x="542723" y="4865849"/>
            <a:ext cx="8939587" cy="665310"/>
          </a:xfrm>
          <a:prstGeom prst="rect">
            <a:avLst/>
          </a:prstGeom>
          <a:solidFill>
            <a:schemeClr val="accent2">
              <a:lumMod val="20000"/>
              <a:lumOff val="80000"/>
            </a:schemeClr>
          </a:solidFill>
          <a:ln>
            <a:solidFill>
              <a:schemeClr val="tx1"/>
            </a:solidFill>
          </a:ln>
        </p:spPr>
        <p:txBody>
          <a:bodyPr wrap="square" lIns="121920" tIns="60960" rIns="121920" bIns="60960" anchor="t">
            <a:spAutoFit/>
          </a:bodyPr>
          <a:lstStyle>
            <a:defPPr>
              <a:defRPr lang="en-GB"/>
            </a:defPPr>
            <a:lvl1pPr algn="l" defTabSz="609585" rtl="0" fontAlgn="base">
              <a:spcBef>
                <a:spcPct val="0"/>
              </a:spcBef>
              <a:spcAft>
                <a:spcPct val="0"/>
              </a:spcAft>
              <a:defRPr kern="1200">
                <a:solidFill>
                  <a:schemeClr val="tx1"/>
                </a:solidFill>
                <a:latin typeface="Arial" charset="0"/>
                <a:ea typeface="ＭＳ Ｐゴシック" pitchFamily="-65"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65"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65"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65"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65" charset="-128"/>
                <a:cs typeface="+mn-cs"/>
              </a:defRPr>
            </a:lvl5pPr>
            <a:lvl6pPr marL="3047924" algn="l" defTabSz="1219170" rtl="0" eaLnBrk="1" latinLnBrk="0" hangingPunct="1">
              <a:defRPr kern="1200">
                <a:solidFill>
                  <a:schemeClr val="tx1"/>
                </a:solidFill>
                <a:latin typeface="Arial" charset="0"/>
                <a:ea typeface="ＭＳ Ｐゴシック" pitchFamily="-65" charset="-128"/>
                <a:cs typeface="+mn-cs"/>
              </a:defRPr>
            </a:lvl6pPr>
            <a:lvl7pPr marL="3657509" algn="l" defTabSz="1219170" rtl="0" eaLnBrk="1" latinLnBrk="0" hangingPunct="1">
              <a:defRPr kern="1200">
                <a:solidFill>
                  <a:schemeClr val="tx1"/>
                </a:solidFill>
                <a:latin typeface="Arial" charset="0"/>
                <a:ea typeface="ＭＳ Ｐゴシック" pitchFamily="-65" charset="-128"/>
                <a:cs typeface="+mn-cs"/>
              </a:defRPr>
            </a:lvl7pPr>
            <a:lvl8pPr marL="4267093" algn="l" defTabSz="1219170" rtl="0" eaLnBrk="1" latinLnBrk="0" hangingPunct="1">
              <a:defRPr kern="1200">
                <a:solidFill>
                  <a:schemeClr val="tx1"/>
                </a:solidFill>
                <a:latin typeface="Arial" charset="0"/>
                <a:ea typeface="ＭＳ Ｐゴシック" pitchFamily="-65" charset="-128"/>
                <a:cs typeface="+mn-cs"/>
              </a:defRPr>
            </a:lvl8pPr>
            <a:lvl9pPr marL="4876678" algn="l" defTabSz="1219170" rtl="0" eaLnBrk="1" latinLnBrk="0" hangingPunct="1">
              <a:defRPr kern="1200">
                <a:solidFill>
                  <a:schemeClr val="tx1"/>
                </a:solidFill>
                <a:latin typeface="Arial" charset="0"/>
                <a:ea typeface="ＭＳ Ｐゴシック" pitchFamily="-65" charset="-128"/>
                <a:cs typeface="+mn-cs"/>
              </a:defRPr>
            </a:lvl9pPr>
          </a:lstStyle>
          <a:p>
            <a:pPr>
              <a:lnSpc>
                <a:spcPct val="115000"/>
              </a:lnSpc>
              <a:spcBef>
                <a:spcPts val="1600"/>
              </a:spcBef>
              <a:spcAft>
                <a:spcPts val="1600"/>
              </a:spcAft>
            </a:pPr>
            <a:r>
              <a:rPr lang="en-GB" sz="1600" b="1" kern="100">
                <a:latin typeface="Arial"/>
                <a:ea typeface="Aptos" panose="020B0004020202020204" pitchFamily="34" charset="0"/>
                <a:cs typeface="Arial"/>
              </a:rPr>
              <a:t>Before HEAL Champions training: </a:t>
            </a:r>
            <a:r>
              <a:rPr lang="en-GB" sz="1600" kern="100">
                <a:latin typeface="Arial"/>
                <a:ea typeface="Aptos" panose="020B0004020202020204" pitchFamily="34" charset="0"/>
                <a:cs typeface="Arial"/>
              </a:rPr>
              <a:t>87% felt </a:t>
            </a:r>
            <a:r>
              <a:rPr lang="en-GB" sz="1600" i="1" kern="100">
                <a:latin typeface="Arial"/>
                <a:ea typeface="Aptos" panose="020B0004020202020204" pitchFamily="34" charset="0"/>
                <a:cs typeface="Arial"/>
              </a:rPr>
              <a:t>not at all confident</a:t>
            </a:r>
            <a:r>
              <a:rPr lang="en-GB" sz="1600" kern="100">
                <a:latin typeface="Arial"/>
                <a:ea typeface="Aptos" panose="020B0004020202020204" pitchFamily="34" charset="0"/>
                <a:cs typeface="Arial"/>
              </a:rPr>
              <a:t> giving feedback or finding information about healthcare services. </a:t>
            </a:r>
            <a:r>
              <a:rPr lang="en-GB" sz="1600" b="1" kern="100">
                <a:latin typeface="Arial"/>
                <a:ea typeface="Aptos" panose="020B0004020202020204" pitchFamily="34" charset="0"/>
                <a:cs typeface="Arial"/>
              </a:rPr>
              <a:t>After</a:t>
            </a:r>
            <a:r>
              <a:rPr lang="en-GB" sz="1600" kern="100">
                <a:latin typeface="Arial"/>
                <a:ea typeface="Aptos" panose="020B0004020202020204" pitchFamily="34" charset="0"/>
                <a:cs typeface="Arial"/>
              </a:rPr>
              <a:t>: 100% reported being </a:t>
            </a:r>
            <a:r>
              <a:rPr lang="en-GB" sz="1600" i="1" kern="100">
                <a:latin typeface="Arial"/>
                <a:ea typeface="Aptos" panose="020B0004020202020204" pitchFamily="34" charset="0"/>
                <a:cs typeface="Arial"/>
              </a:rPr>
              <a:t>very confident</a:t>
            </a:r>
            <a:r>
              <a:rPr lang="en-GB" sz="1600" kern="100">
                <a:latin typeface="Arial"/>
                <a:ea typeface="Aptos" panose="020B0004020202020204" pitchFamily="34" charset="0"/>
                <a:cs typeface="Arial"/>
              </a:rPr>
              <a:t> in both areas.</a:t>
            </a:r>
          </a:p>
        </p:txBody>
      </p:sp>
      <p:pic>
        <p:nvPicPr>
          <p:cNvPr id="6" name="Picture 5" descr="Three women speaking with eachother, looking relaxed engaged and happy.">
            <a:extLst>
              <a:ext uri="{FF2B5EF4-FFF2-40B4-BE49-F238E27FC236}">
                <a16:creationId xmlns:a16="http://schemas.microsoft.com/office/drawing/2014/main" id="{62A9C7EF-8568-FEA2-3C57-D7BA135E4C25}"/>
              </a:ext>
            </a:extLst>
          </p:cNvPr>
          <p:cNvPicPr>
            <a:picLocks noChangeAspect="1"/>
          </p:cNvPicPr>
          <p:nvPr/>
        </p:nvPicPr>
        <p:blipFill>
          <a:blip r:embed="rId2" cstate="email">
            <a:extLst>
              <a:ext uri="{28A0092B-C50C-407E-A947-70E740481C1C}">
                <a14:useLocalDpi xmlns:a14="http://schemas.microsoft.com/office/drawing/2010/main"/>
              </a:ext>
            </a:extLst>
          </a:blip>
          <a:srcRect b="-269"/>
          <a:stretch>
            <a:fillRect/>
          </a:stretch>
        </p:blipFill>
        <p:spPr>
          <a:xfrm>
            <a:off x="9818809" y="3789483"/>
            <a:ext cx="2026636" cy="1879848"/>
          </a:xfrm>
          <a:prstGeom prst="rect">
            <a:avLst/>
          </a:prstGeom>
          <a:ln>
            <a:solidFill>
              <a:schemeClr val="tx1"/>
            </a:solidFill>
          </a:ln>
        </p:spPr>
      </p:pic>
      <p:pic>
        <p:nvPicPr>
          <p:cNvPr id="8" name="Picture 7" descr="Picker experience network awards 2025 winner certificate.">
            <a:extLst>
              <a:ext uri="{FF2B5EF4-FFF2-40B4-BE49-F238E27FC236}">
                <a16:creationId xmlns:a16="http://schemas.microsoft.com/office/drawing/2014/main" id="{21D5E06F-E229-49BC-9664-8343A7CAF5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1009" y="1597268"/>
            <a:ext cx="2022231" cy="2033955"/>
          </a:xfrm>
          <a:prstGeom prst="rect">
            <a:avLst/>
          </a:prstGeom>
          <a:ln>
            <a:solidFill>
              <a:schemeClr val="tx1"/>
            </a:solidFill>
          </a:ln>
        </p:spPr>
      </p:pic>
      <p:pic>
        <p:nvPicPr>
          <p:cNvPr id="10" name="Picture 9">
            <a:extLst>
              <a:ext uri="{FF2B5EF4-FFF2-40B4-BE49-F238E27FC236}">
                <a16:creationId xmlns:a16="http://schemas.microsoft.com/office/drawing/2014/main" id="{0DFD5CF3-4601-1E9B-7BC7-0E453441D08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7384" y="5845420"/>
            <a:ext cx="1848339" cy="583224"/>
          </a:xfrm>
          <a:prstGeom prst="rect">
            <a:avLst/>
          </a:prstGeom>
        </p:spPr>
      </p:pic>
      <p:pic>
        <p:nvPicPr>
          <p:cNvPr id="11" name="Picture 10">
            <a:extLst>
              <a:ext uri="{FF2B5EF4-FFF2-40B4-BE49-F238E27FC236}">
                <a16:creationId xmlns:a16="http://schemas.microsoft.com/office/drawing/2014/main" id="{E2EE976B-AA2E-807C-C519-CB1E561555D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0958" y="5724281"/>
            <a:ext cx="1501532" cy="802055"/>
          </a:xfrm>
          <a:prstGeom prst="rect">
            <a:avLst/>
          </a:prstGeom>
        </p:spPr>
      </p:pic>
    </p:spTree>
    <p:extLst>
      <p:ext uri="{BB962C8B-B14F-4D97-AF65-F5344CB8AC3E}">
        <p14:creationId xmlns:p14="http://schemas.microsoft.com/office/powerpoint/2010/main" val="31339917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636954" y="2968182"/>
            <a:ext cx="6548543" cy="334002"/>
          </a:xfrm>
          <a:prstGeom prst="rect">
            <a:avLst/>
          </a:prstGeom>
        </p:spPr>
        <p:txBody>
          <a:bodyPr vert="horz" wrap="square" lIns="0" tIns="8467" rIns="0" bIns="0" rtlCol="0">
            <a:spAutoFit/>
          </a:bodyPr>
          <a:lstStyle/>
          <a:p>
            <a:pPr marL="8467" marR="3387" indent="1653623">
              <a:lnSpc>
                <a:spcPct val="116599"/>
              </a:lnSpc>
              <a:spcBef>
                <a:spcPts val="67"/>
              </a:spcBef>
            </a:pPr>
            <a:r>
              <a:rPr sz="3467" spc="-220">
                <a:solidFill>
                  <a:srgbClr val="B14029"/>
                </a:solidFill>
                <a:latin typeface="Arial Black"/>
                <a:cs typeface="Arial Black"/>
              </a:rPr>
              <a:t>Presentation</a:t>
            </a:r>
            <a:r>
              <a:rPr sz="3467" spc="-317">
                <a:solidFill>
                  <a:srgbClr val="B14029"/>
                </a:solidFill>
                <a:latin typeface="Arial Black"/>
                <a:cs typeface="Arial Black"/>
              </a:rPr>
              <a:t> </a:t>
            </a:r>
            <a:r>
              <a:rPr sz="3467" spc="-17">
                <a:solidFill>
                  <a:srgbClr val="B14029"/>
                </a:solidFill>
                <a:latin typeface="Arial Black"/>
                <a:cs typeface="Arial Black"/>
              </a:rPr>
              <a:t>to </a:t>
            </a:r>
            <a:r>
              <a:rPr sz="3467" spc="-243">
                <a:solidFill>
                  <a:srgbClr val="B14029"/>
                </a:solidFill>
                <a:latin typeface="Arial Black"/>
                <a:cs typeface="Arial Black"/>
              </a:rPr>
              <a:t>Women’s</a:t>
            </a:r>
            <a:r>
              <a:rPr sz="3467" spc="-330">
                <a:solidFill>
                  <a:srgbClr val="B14029"/>
                </a:solidFill>
                <a:latin typeface="Arial Black"/>
                <a:cs typeface="Arial Black"/>
              </a:rPr>
              <a:t> </a:t>
            </a:r>
            <a:r>
              <a:rPr sz="3467" spc="-237">
                <a:solidFill>
                  <a:srgbClr val="B14029"/>
                </a:solidFill>
                <a:latin typeface="Arial Black"/>
                <a:cs typeface="Arial Black"/>
              </a:rPr>
              <a:t>Commission</a:t>
            </a:r>
            <a:r>
              <a:rPr sz="3467" spc="-330">
                <a:solidFill>
                  <a:srgbClr val="B14029"/>
                </a:solidFill>
                <a:latin typeface="Arial Black"/>
                <a:cs typeface="Arial Black"/>
              </a:rPr>
              <a:t> </a:t>
            </a:r>
            <a:r>
              <a:rPr sz="3467" spc="173">
                <a:solidFill>
                  <a:srgbClr val="B14029"/>
                </a:solidFill>
                <a:latin typeface="Arial Black"/>
                <a:cs typeface="Arial Black"/>
              </a:rPr>
              <a:t>-</a:t>
            </a:r>
            <a:r>
              <a:rPr sz="3467" spc="-330">
                <a:solidFill>
                  <a:srgbClr val="B14029"/>
                </a:solidFill>
                <a:latin typeface="Arial Black"/>
                <a:cs typeface="Arial Black"/>
              </a:rPr>
              <a:t> </a:t>
            </a:r>
            <a:r>
              <a:rPr sz="3467" spc="-200">
                <a:solidFill>
                  <a:srgbClr val="B14029"/>
                </a:solidFill>
                <a:latin typeface="Arial Black"/>
                <a:cs typeface="Arial Black"/>
              </a:rPr>
              <a:t>Health</a:t>
            </a:r>
            <a:endParaRPr sz="3467">
              <a:latin typeface="Arial Black"/>
              <a:cs typeface="Arial Black"/>
            </a:endParaRPr>
          </a:p>
        </p:txBody>
      </p:sp>
      <p:sp>
        <p:nvSpPr>
          <p:cNvPr id="2" name="object 2"/>
          <p:cNvSpPr txBox="1"/>
          <p:nvPr/>
        </p:nvSpPr>
        <p:spPr>
          <a:xfrm>
            <a:off x="379316" y="6151034"/>
            <a:ext cx="2529840" cy="177934"/>
          </a:xfrm>
          <a:prstGeom prst="rect">
            <a:avLst/>
          </a:prstGeom>
        </p:spPr>
        <p:txBody>
          <a:bodyPr vert="horz" wrap="square" lIns="0" tIns="8467" rIns="0" bIns="0" rtlCol="0">
            <a:spAutoFit/>
          </a:bodyPr>
          <a:lstStyle/>
          <a:p>
            <a:pPr marL="8467">
              <a:lnSpc>
                <a:spcPct val="100000"/>
              </a:lnSpc>
              <a:spcBef>
                <a:spcPts val="67"/>
              </a:spcBef>
            </a:pPr>
            <a:r>
              <a:rPr sz="2000" spc="-127">
                <a:solidFill>
                  <a:srgbClr val="B14029"/>
                </a:solidFill>
                <a:latin typeface="Lucida Sans"/>
                <a:cs typeface="Lucida Sans"/>
                <a:hlinkClick r:id="rId2"/>
              </a:rPr>
              <a:t>www.sistercircle.org.uk</a:t>
            </a:r>
            <a:endParaRPr sz="2000">
              <a:latin typeface="Lucida Sans"/>
              <a:cs typeface="Lucida Sans"/>
            </a:endParaRPr>
          </a:p>
        </p:txBody>
      </p:sp>
    </p:spTree>
    <p:extLst>
      <p:ext uri="{BB962C8B-B14F-4D97-AF65-F5344CB8AC3E}">
        <p14:creationId xmlns:p14="http://schemas.microsoft.com/office/powerpoint/2010/main" val="21776859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891050" y="1210787"/>
            <a:ext cx="5518573" cy="5054600"/>
            <a:chOff x="1336575" y="1816180"/>
            <a:chExt cx="8277859" cy="75819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336575" y="1816180"/>
              <a:ext cx="8277577" cy="7581900"/>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5837621" y="3964045"/>
              <a:ext cx="1638299" cy="1638299"/>
            </a:xfrm>
            <a:prstGeom prst="rect">
              <a:avLst/>
            </a:prstGeom>
          </p:spPr>
        </p:pic>
      </p:grpSp>
      <p:sp>
        <p:nvSpPr>
          <p:cNvPr id="5" name="object 5">
            <a:extLst>
              <a:ext uri="{C183D7F6-B498-43B3-948B-1728B52AA6E4}">
                <adec:decorative xmlns:adec="http://schemas.microsoft.com/office/drawing/2017/decorative" val="1"/>
              </a:ext>
            </a:extLst>
          </p:cNvPr>
          <p:cNvSpPr txBox="1"/>
          <p:nvPr/>
        </p:nvSpPr>
        <p:spPr>
          <a:xfrm rot="120000">
            <a:off x="4401623" y="1757619"/>
            <a:ext cx="462161" cy="192360"/>
          </a:xfrm>
          <a:prstGeom prst="rect">
            <a:avLst/>
          </a:prstGeom>
        </p:spPr>
        <p:txBody>
          <a:bodyPr vert="horz" wrap="square" lIns="0" tIns="0" rIns="0" bIns="0" rtlCol="0">
            <a:spAutoFit/>
          </a:bodyPr>
          <a:lstStyle/>
          <a:p>
            <a:pPr>
              <a:lnSpc>
                <a:spcPts val="2750"/>
              </a:lnSpc>
            </a:pPr>
            <a:r>
              <a:rPr sz="2733" spc="-33">
                <a:solidFill>
                  <a:srgbClr val="B14029"/>
                </a:solidFill>
                <a:latin typeface="Lucida Sans"/>
                <a:cs typeface="Lucida Sans"/>
              </a:rPr>
              <a:t>M</a:t>
            </a:r>
            <a:endParaRPr sz="2733">
              <a:latin typeface="Lucida Sans"/>
              <a:cs typeface="Lucida Sans"/>
            </a:endParaRPr>
          </a:p>
        </p:txBody>
      </p:sp>
      <p:sp>
        <p:nvSpPr>
          <p:cNvPr id="6" name="object 6">
            <a:extLst>
              <a:ext uri="{C183D7F6-B498-43B3-948B-1728B52AA6E4}">
                <adec:decorative xmlns:adec="http://schemas.microsoft.com/office/drawing/2017/decorative" val="1"/>
              </a:ext>
            </a:extLst>
          </p:cNvPr>
          <p:cNvSpPr txBox="1"/>
          <p:nvPr/>
        </p:nvSpPr>
        <p:spPr>
          <a:xfrm rot="900000">
            <a:off x="4817611" y="1815060"/>
            <a:ext cx="367875" cy="192360"/>
          </a:xfrm>
          <a:prstGeom prst="rect">
            <a:avLst/>
          </a:prstGeom>
        </p:spPr>
        <p:txBody>
          <a:bodyPr vert="horz" wrap="square" lIns="0" tIns="0" rIns="0" bIns="0" rtlCol="0">
            <a:spAutoFit/>
          </a:bodyPr>
          <a:lstStyle/>
          <a:p>
            <a:pPr>
              <a:lnSpc>
                <a:spcPts val="2750"/>
              </a:lnSpc>
            </a:pPr>
            <a:r>
              <a:rPr sz="2733" spc="-153">
                <a:solidFill>
                  <a:srgbClr val="B14029"/>
                </a:solidFill>
                <a:latin typeface="Lucida Sans"/>
                <a:cs typeface="Lucida Sans"/>
              </a:rPr>
              <a:t>t</a:t>
            </a:r>
            <a:endParaRPr sz="2733">
              <a:latin typeface="Lucida Sans"/>
              <a:cs typeface="Lucida Sans"/>
            </a:endParaRPr>
          </a:p>
        </p:txBody>
      </p:sp>
      <p:sp>
        <p:nvSpPr>
          <p:cNvPr id="7" name="object 7">
            <a:extLst>
              <a:ext uri="{C183D7F6-B498-43B3-948B-1728B52AA6E4}">
                <adec:decorative xmlns:adec="http://schemas.microsoft.com/office/drawing/2017/decorative" val="1"/>
              </a:ext>
            </a:extLst>
          </p:cNvPr>
          <p:cNvSpPr txBox="1"/>
          <p:nvPr/>
        </p:nvSpPr>
        <p:spPr>
          <a:xfrm rot="1200000">
            <a:off x="4940933" y="1859896"/>
            <a:ext cx="394431" cy="192360"/>
          </a:xfrm>
          <a:prstGeom prst="rect">
            <a:avLst/>
          </a:prstGeom>
        </p:spPr>
        <p:txBody>
          <a:bodyPr vert="horz" wrap="square" lIns="0" tIns="0" rIns="0" bIns="0" rtlCol="0">
            <a:spAutoFit/>
          </a:bodyPr>
          <a:lstStyle/>
          <a:p>
            <a:pPr>
              <a:lnSpc>
                <a:spcPts val="2750"/>
              </a:lnSpc>
            </a:pPr>
            <a:r>
              <a:rPr sz="2733" spc="-120">
                <a:solidFill>
                  <a:srgbClr val="B14029"/>
                </a:solidFill>
                <a:latin typeface="Lucida Sans"/>
                <a:cs typeface="Lucida Sans"/>
              </a:rPr>
              <a:t>e</a:t>
            </a:r>
            <a:endParaRPr sz="2733">
              <a:latin typeface="Lucida Sans"/>
              <a:cs typeface="Lucida Sans"/>
            </a:endParaRPr>
          </a:p>
        </p:txBody>
      </p:sp>
      <p:sp>
        <p:nvSpPr>
          <p:cNvPr id="8" name="object 8">
            <a:extLst>
              <a:ext uri="{C183D7F6-B498-43B3-948B-1728B52AA6E4}">
                <adec:decorative xmlns:adec="http://schemas.microsoft.com/office/drawing/2017/decorative" val="1"/>
              </a:ext>
            </a:extLst>
          </p:cNvPr>
          <p:cNvSpPr txBox="1"/>
          <p:nvPr/>
        </p:nvSpPr>
        <p:spPr>
          <a:xfrm rot="1500000">
            <a:off x="5086019" y="1916255"/>
            <a:ext cx="368275" cy="192360"/>
          </a:xfrm>
          <a:prstGeom prst="rect">
            <a:avLst/>
          </a:prstGeom>
        </p:spPr>
        <p:txBody>
          <a:bodyPr vert="horz" wrap="square" lIns="0" tIns="0" rIns="0" bIns="0" rtlCol="0">
            <a:spAutoFit/>
          </a:bodyPr>
          <a:lstStyle/>
          <a:p>
            <a:pPr>
              <a:lnSpc>
                <a:spcPts val="2750"/>
              </a:lnSpc>
            </a:pPr>
            <a:r>
              <a:rPr sz="2733" spc="-280">
                <a:solidFill>
                  <a:srgbClr val="B14029"/>
                </a:solidFill>
                <a:latin typeface="Lucida Sans"/>
                <a:cs typeface="Lucida Sans"/>
              </a:rPr>
              <a:t>r</a:t>
            </a:r>
            <a:endParaRPr sz="2733">
              <a:latin typeface="Lucida Sans"/>
              <a:cs typeface="Lucida Sans"/>
            </a:endParaRPr>
          </a:p>
        </p:txBody>
      </p:sp>
      <p:sp>
        <p:nvSpPr>
          <p:cNvPr id="9" name="object 9">
            <a:extLst>
              <a:ext uri="{C183D7F6-B498-43B3-948B-1728B52AA6E4}">
                <adec:decorative xmlns:adec="http://schemas.microsoft.com/office/drawing/2017/decorative" val="1"/>
              </a:ext>
            </a:extLst>
          </p:cNvPr>
          <p:cNvSpPr txBox="1"/>
          <p:nvPr/>
        </p:nvSpPr>
        <p:spPr>
          <a:xfrm rot="1800000">
            <a:off x="5198985" y="1985267"/>
            <a:ext cx="396616" cy="192360"/>
          </a:xfrm>
          <a:prstGeom prst="rect">
            <a:avLst/>
          </a:prstGeom>
        </p:spPr>
        <p:txBody>
          <a:bodyPr vert="horz" wrap="square" lIns="0" tIns="0" rIns="0" bIns="0" rtlCol="0">
            <a:spAutoFit/>
          </a:bodyPr>
          <a:lstStyle/>
          <a:p>
            <a:pPr>
              <a:lnSpc>
                <a:spcPts val="2750"/>
              </a:lnSpc>
            </a:pPr>
            <a:r>
              <a:rPr sz="2733" spc="-306">
                <a:solidFill>
                  <a:srgbClr val="B14029"/>
                </a:solidFill>
                <a:latin typeface="Lucida Sans"/>
                <a:cs typeface="Lucida Sans"/>
              </a:rPr>
              <a:t>n</a:t>
            </a:r>
            <a:endParaRPr sz="2733">
              <a:latin typeface="Lucida Sans"/>
              <a:cs typeface="Lucida Sans"/>
            </a:endParaRPr>
          </a:p>
        </p:txBody>
      </p:sp>
      <p:sp>
        <p:nvSpPr>
          <p:cNvPr id="10" name="object 10">
            <a:extLst>
              <a:ext uri="{C183D7F6-B498-43B3-948B-1728B52AA6E4}">
                <adec:decorative xmlns:adec="http://schemas.microsoft.com/office/drawing/2017/decorative" val="1"/>
              </a:ext>
            </a:extLst>
          </p:cNvPr>
          <p:cNvSpPr txBox="1"/>
          <p:nvPr/>
        </p:nvSpPr>
        <p:spPr>
          <a:xfrm rot="2280000">
            <a:off x="5386371" y="2104122"/>
            <a:ext cx="367609" cy="192360"/>
          </a:xfrm>
          <a:prstGeom prst="rect">
            <a:avLst/>
          </a:prstGeom>
        </p:spPr>
        <p:txBody>
          <a:bodyPr vert="horz" wrap="square" lIns="0" tIns="0" rIns="0" bIns="0" rtlCol="0">
            <a:spAutoFit/>
          </a:bodyPr>
          <a:lstStyle/>
          <a:p>
            <a:pPr>
              <a:lnSpc>
                <a:spcPts val="2750"/>
              </a:lnSpc>
            </a:pPr>
            <a:r>
              <a:rPr sz="2733" spc="-160">
                <a:solidFill>
                  <a:srgbClr val="B14029"/>
                </a:solidFill>
                <a:latin typeface="Lucida Sans"/>
                <a:cs typeface="Lucida Sans"/>
              </a:rPr>
              <a:t>t</a:t>
            </a:r>
            <a:endParaRPr sz="2733">
              <a:latin typeface="Lucida Sans"/>
              <a:cs typeface="Lucida Sans"/>
            </a:endParaRPr>
          </a:p>
        </p:txBody>
      </p:sp>
      <p:sp>
        <p:nvSpPr>
          <p:cNvPr id="11" name="object 11">
            <a:extLst>
              <a:ext uri="{C183D7F6-B498-43B3-948B-1728B52AA6E4}">
                <adec:decorative xmlns:adec="http://schemas.microsoft.com/office/drawing/2017/decorative" val="1"/>
              </a:ext>
            </a:extLst>
          </p:cNvPr>
          <p:cNvSpPr txBox="1"/>
          <p:nvPr/>
        </p:nvSpPr>
        <p:spPr>
          <a:xfrm rot="2580000">
            <a:off x="5480618" y="2194703"/>
            <a:ext cx="388691" cy="192360"/>
          </a:xfrm>
          <a:prstGeom prst="rect">
            <a:avLst/>
          </a:prstGeom>
        </p:spPr>
        <p:txBody>
          <a:bodyPr vert="horz" wrap="square" lIns="0" tIns="0" rIns="0" bIns="0" rtlCol="0">
            <a:spAutoFit/>
          </a:bodyPr>
          <a:lstStyle/>
          <a:p>
            <a:pPr>
              <a:lnSpc>
                <a:spcPts val="2750"/>
              </a:lnSpc>
            </a:pPr>
            <a:r>
              <a:rPr sz="2733" spc="-120">
                <a:solidFill>
                  <a:srgbClr val="B14029"/>
                </a:solidFill>
                <a:latin typeface="Lucida Sans"/>
                <a:cs typeface="Lucida Sans"/>
              </a:rPr>
              <a:t>y</a:t>
            </a:r>
            <a:endParaRPr sz="2733">
              <a:latin typeface="Lucida Sans"/>
              <a:cs typeface="Lucida Sans"/>
            </a:endParaRPr>
          </a:p>
        </p:txBody>
      </p:sp>
      <p:sp>
        <p:nvSpPr>
          <p:cNvPr id="12" name="object 12">
            <a:extLst>
              <a:ext uri="{C183D7F6-B498-43B3-948B-1728B52AA6E4}">
                <adec:decorative xmlns:adec="http://schemas.microsoft.com/office/drawing/2017/decorative" val="1"/>
              </a:ext>
            </a:extLst>
          </p:cNvPr>
          <p:cNvSpPr txBox="1"/>
          <p:nvPr/>
        </p:nvSpPr>
        <p:spPr>
          <a:xfrm rot="16080000">
            <a:off x="2698742" y="3357941"/>
            <a:ext cx="425466" cy="192360"/>
          </a:xfrm>
          <a:prstGeom prst="rect">
            <a:avLst/>
          </a:prstGeom>
        </p:spPr>
        <p:txBody>
          <a:bodyPr vert="horz" wrap="square" lIns="0" tIns="0" rIns="0" bIns="0" rtlCol="0">
            <a:spAutoFit/>
          </a:bodyPr>
          <a:lstStyle/>
          <a:p>
            <a:pPr>
              <a:lnSpc>
                <a:spcPts val="2750"/>
              </a:lnSpc>
            </a:pPr>
            <a:r>
              <a:rPr sz="2733" spc="-133">
                <a:solidFill>
                  <a:srgbClr val="F6E1D9"/>
                </a:solidFill>
                <a:latin typeface="Lucida Sans"/>
                <a:cs typeface="Lucida Sans"/>
              </a:rPr>
              <a:t>H</a:t>
            </a:r>
            <a:endParaRPr sz="2733">
              <a:latin typeface="Lucida Sans"/>
              <a:cs typeface="Lucida Sans"/>
            </a:endParaRPr>
          </a:p>
        </p:txBody>
      </p:sp>
      <p:sp>
        <p:nvSpPr>
          <p:cNvPr id="13" name="object 13">
            <a:extLst>
              <a:ext uri="{C183D7F6-B498-43B3-948B-1728B52AA6E4}">
                <adec:decorative xmlns:adec="http://schemas.microsoft.com/office/drawing/2017/decorative" val="1"/>
              </a:ext>
            </a:extLst>
          </p:cNvPr>
          <p:cNvSpPr txBox="1"/>
          <p:nvPr/>
        </p:nvSpPr>
        <p:spPr>
          <a:xfrm rot="16560000">
            <a:off x="2720581" y="3151773"/>
            <a:ext cx="392868" cy="192360"/>
          </a:xfrm>
          <a:prstGeom prst="rect">
            <a:avLst/>
          </a:prstGeom>
        </p:spPr>
        <p:txBody>
          <a:bodyPr vert="horz" wrap="square" lIns="0" tIns="0" rIns="0" bIns="0" rtlCol="0">
            <a:spAutoFit/>
          </a:bodyPr>
          <a:lstStyle/>
          <a:p>
            <a:pPr>
              <a:lnSpc>
                <a:spcPts val="2750"/>
              </a:lnSpc>
            </a:pPr>
            <a:r>
              <a:rPr sz="2733" spc="-147">
                <a:solidFill>
                  <a:srgbClr val="F6E1D9"/>
                </a:solidFill>
                <a:latin typeface="Lucida Sans"/>
                <a:cs typeface="Lucida Sans"/>
              </a:rPr>
              <a:t>e</a:t>
            </a:r>
            <a:endParaRPr sz="2733">
              <a:latin typeface="Lucida Sans"/>
              <a:cs typeface="Lucida Sans"/>
            </a:endParaRPr>
          </a:p>
        </p:txBody>
      </p:sp>
      <p:sp>
        <p:nvSpPr>
          <p:cNvPr id="14" name="object 14">
            <a:extLst>
              <a:ext uri="{C183D7F6-B498-43B3-948B-1728B52AA6E4}">
                <adec:decorative xmlns:adec="http://schemas.microsoft.com/office/drawing/2017/decorative" val="1"/>
              </a:ext>
            </a:extLst>
          </p:cNvPr>
          <p:cNvSpPr txBox="1"/>
          <p:nvPr/>
        </p:nvSpPr>
        <p:spPr>
          <a:xfrm rot="16920000">
            <a:off x="2755312" y="3010247"/>
            <a:ext cx="367215" cy="192360"/>
          </a:xfrm>
          <a:prstGeom prst="rect">
            <a:avLst/>
          </a:prstGeom>
        </p:spPr>
        <p:txBody>
          <a:bodyPr vert="horz" wrap="square" lIns="0" tIns="0" rIns="0" bIns="0" rtlCol="0">
            <a:spAutoFit/>
          </a:bodyPr>
          <a:lstStyle/>
          <a:p>
            <a:pPr>
              <a:lnSpc>
                <a:spcPts val="2750"/>
              </a:lnSpc>
            </a:pPr>
            <a:r>
              <a:rPr sz="2733" spc="-280">
                <a:solidFill>
                  <a:srgbClr val="F6E1D9"/>
                </a:solidFill>
                <a:latin typeface="Lucida Sans"/>
                <a:cs typeface="Lucida Sans"/>
              </a:rPr>
              <a:t>r</a:t>
            </a:r>
            <a:endParaRPr sz="2733">
              <a:latin typeface="Lucida Sans"/>
              <a:cs typeface="Lucida Sans"/>
            </a:endParaRPr>
          </a:p>
        </p:txBody>
      </p:sp>
      <p:sp>
        <p:nvSpPr>
          <p:cNvPr id="15" name="object 15">
            <a:extLst>
              <a:ext uri="{C183D7F6-B498-43B3-948B-1728B52AA6E4}">
                <adec:decorative xmlns:adec="http://schemas.microsoft.com/office/drawing/2017/decorative" val="1"/>
              </a:ext>
            </a:extLst>
          </p:cNvPr>
          <p:cNvSpPr txBox="1"/>
          <p:nvPr/>
        </p:nvSpPr>
        <p:spPr>
          <a:xfrm rot="17340000">
            <a:off x="2772322" y="2843308"/>
            <a:ext cx="424261" cy="192360"/>
          </a:xfrm>
          <a:prstGeom prst="rect">
            <a:avLst/>
          </a:prstGeom>
        </p:spPr>
        <p:txBody>
          <a:bodyPr vert="horz" wrap="square" lIns="0" tIns="0" rIns="0" bIns="0" rtlCol="0">
            <a:spAutoFit/>
          </a:bodyPr>
          <a:lstStyle/>
          <a:p>
            <a:pPr>
              <a:lnSpc>
                <a:spcPts val="2750"/>
              </a:lnSpc>
            </a:pPr>
            <a:r>
              <a:rPr sz="2733" spc="-150">
                <a:solidFill>
                  <a:srgbClr val="F6E1D9"/>
                </a:solidFill>
                <a:latin typeface="Lucida Sans"/>
                <a:cs typeface="Lucida Sans"/>
              </a:rPr>
              <a:t>H</a:t>
            </a:r>
            <a:endParaRPr sz="2733">
              <a:latin typeface="Lucida Sans"/>
              <a:cs typeface="Lucida Sans"/>
            </a:endParaRPr>
          </a:p>
        </p:txBody>
      </p:sp>
      <p:sp>
        <p:nvSpPr>
          <p:cNvPr id="16" name="object 16">
            <a:extLst>
              <a:ext uri="{C183D7F6-B498-43B3-948B-1728B52AA6E4}">
                <adec:decorative xmlns:adec="http://schemas.microsoft.com/office/drawing/2017/decorative" val="1"/>
              </a:ext>
            </a:extLst>
          </p:cNvPr>
          <p:cNvSpPr txBox="1"/>
          <p:nvPr/>
        </p:nvSpPr>
        <p:spPr>
          <a:xfrm rot="17880000">
            <a:off x="2867530" y="2653826"/>
            <a:ext cx="395220" cy="192360"/>
          </a:xfrm>
          <a:prstGeom prst="rect">
            <a:avLst/>
          </a:prstGeom>
        </p:spPr>
        <p:txBody>
          <a:bodyPr vert="horz" wrap="square" lIns="0" tIns="0" rIns="0" bIns="0" rtlCol="0">
            <a:spAutoFit/>
          </a:bodyPr>
          <a:lstStyle/>
          <a:p>
            <a:pPr>
              <a:lnSpc>
                <a:spcPts val="2750"/>
              </a:lnSpc>
            </a:pPr>
            <a:r>
              <a:rPr sz="2733" spc="-107">
                <a:solidFill>
                  <a:srgbClr val="F6E1D9"/>
                </a:solidFill>
                <a:latin typeface="Lucida Sans"/>
                <a:cs typeface="Lucida Sans"/>
              </a:rPr>
              <a:t>e</a:t>
            </a:r>
            <a:endParaRPr sz="2733">
              <a:latin typeface="Lucida Sans"/>
              <a:cs typeface="Lucida Sans"/>
            </a:endParaRPr>
          </a:p>
        </p:txBody>
      </p:sp>
      <p:sp>
        <p:nvSpPr>
          <p:cNvPr id="17" name="object 17">
            <a:extLst>
              <a:ext uri="{C183D7F6-B498-43B3-948B-1728B52AA6E4}">
                <adec:decorative xmlns:adec="http://schemas.microsoft.com/office/drawing/2017/decorative" val="1"/>
              </a:ext>
            </a:extLst>
          </p:cNvPr>
          <p:cNvSpPr txBox="1"/>
          <p:nvPr/>
        </p:nvSpPr>
        <p:spPr>
          <a:xfrm rot="18300000">
            <a:off x="2957447" y="2505003"/>
            <a:ext cx="391711" cy="192360"/>
          </a:xfrm>
          <a:prstGeom prst="rect">
            <a:avLst/>
          </a:prstGeom>
        </p:spPr>
        <p:txBody>
          <a:bodyPr vert="horz" wrap="square" lIns="0" tIns="0" rIns="0" bIns="0" rtlCol="0">
            <a:spAutoFit/>
          </a:bodyPr>
          <a:lstStyle/>
          <a:p>
            <a:pPr>
              <a:lnSpc>
                <a:spcPts val="2750"/>
              </a:lnSpc>
            </a:pPr>
            <a:r>
              <a:rPr sz="2733" spc="-150">
                <a:solidFill>
                  <a:srgbClr val="F6E1D9"/>
                </a:solidFill>
                <a:latin typeface="Lucida Sans"/>
                <a:cs typeface="Lucida Sans"/>
              </a:rPr>
              <a:t>a</a:t>
            </a:r>
            <a:endParaRPr sz="2733">
              <a:latin typeface="Lucida Sans"/>
              <a:cs typeface="Lucida Sans"/>
            </a:endParaRPr>
          </a:p>
        </p:txBody>
      </p:sp>
      <p:sp>
        <p:nvSpPr>
          <p:cNvPr id="18" name="object 18">
            <a:extLst>
              <a:ext uri="{C183D7F6-B498-43B3-948B-1728B52AA6E4}">
                <adec:decorative xmlns:adec="http://schemas.microsoft.com/office/drawing/2017/decorative" val="1"/>
              </a:ext>
            </a:extLst>
          </p:cNvPr>
          <p:cNvSpPr txBox="1"/>
          <p:nvPr/>
        </p:nvSpPr>
        <p:spPr>
          <a:xfrm rot="18540000">
            <a:off x="3045094" y="2410472"/>
            <a:ext cx="355439" cy="192360"/>
          </a:xfrm>
          <a:prstGeom prst="rect">
            <a:avLst/>
          </a:prstGeom>
        </p:spPr>
        <p:txBody>
          <a:bodyPr vert="horz" wrap="square" lIns="0" tIns="0" rIns="0" bIns="0" rtlCol="0">
            <a:spAutoFit/>
          </a:bodyPr>
          <a:lstStyle/>
          <a:p>
            <a:pPr>
              <a:lnSpc>
                <a:spcPts val="2750"/>
              </a:lnSpc>
            </a:pPr>
            <a:r>
              <a:rPr sz="2733" spc="-313">
                <a:solidFill>
                  <a:srgbClr val="F6E1D9"/>
                </a:solidFill>
                <a:latin typeface="Lucida Sans"/>
                <a:cs typeface="Lucida Sans"/>
              </a:rPr>
              <a:t>l</a:t>
            </a:r>
            <a:endParaRPr sz="2733">
              <a:latin typeface="Lucida Sans"/>
              <a:cs typeface="Lucida Sans"/>
            </a:endParaRPr>
          </a:p>
        </p:txBody>
      </p:sp>
      <p:sp>
        <p:nvSpPr>
          <p:cNvPr id="19" name="object 19">
            <a:extLst>
              <a:ext uri="{C183D7F6-B498-43B3-948B-1728B52AA6E4}">
                <adec:decorative xmlns:adec="http://schemas.microsoft.com/office/drawing/2017/decorative" val="1"/>
              </a:ext>
            </a:extLst>
          </p:cNvPr>
          <p:cNvSpPr txBox="1"/>
          <p:nvPr/>
        </p:nvSpPr>
        <p:spPr>
          <a:xfrm rot="18780000">
            <a:off x="3096285" y="2344168"/>
            <a:ext cx="367742" cy="192360"/>
          </a:xfrm>
          <a:prstGeom prst="rect">
            <a:avLst/>
          </a:prstGeom>
        </p:spPr>
        <p:txBody>
          <a:bodyPr vert="horz" wrap="square" lIns="0" tIns="0" rIns="0" bIns="0" rtlCol="0">
            <a:spAutoFit/>
          </a:bodyPr>
          <a:lstStyle/>
          <a:p>
            <a:pPr>
              <a:lnSpc>
                <a:spcPts val="2750"/>
              </a:lnSpc>
            </a:pPr>
            <a:r>
              <a:rPr sz="2733" spc="-157">
                <a:solidFill>
                  <a:srgbClr val="F6E1D9"/>
                </a:solidFill>
                <a:latin typeface="Lucida Sans"/>
                <a:cs typeface="Lucida Sans"/>
              </a:rPr>
              <a:t>t</a:t>
            </a:r>
            <a:endParaRPr sz="2733">
              <a:latin typeface="Lucida Sans"/>
              <a:cs typeface="Lucida Sans"/>
            </a:endParaRPr>
          </a:p>
        </p:txBody>
      </p:sp>
      <p:sp>
        <p:nvSpPr>
          <p:cNvPr id="20" name="object 20">
            <a:extLst>
              <a:ext uri="{C183D7F6-B498-43B3-948B-1728B52AA6E4}">
                <adec:decorative xmlns:adec="http://schemas.microsoft.com/office/drawing/2017/decorative" val="1"/>
              </a:ext>
            </a:extLst>
          </p:cNvPr>
          <p:cNvSpPr txBox="1"/>
          <p:nvPr/>
        </p:nvSpPr>
        <p:spPr>
          <a:xfrm rot="19140000">
            <a:off x="3185888" y="2242793"/>
            <a:ext cx="395419" cy="192360"/>
          </a:xfrm>
          <a:prstGeom prst="rect">
            <a:avLst/>
          </a:prstGeom>
        </p:spPr>
        <p:txBody>
          <a:bodyPr vert="horz" wrap="square" lIns="0" tIns="0" rIns="0" bIns="0" rtlCol="0">
            <a:spAutoFit/>
          </a:bodyPr>
          <a:lstStyle/>
          <a:p>
            <a:pPr>
              <a:lnSpc>
                <a:spcPts val="2750"/>
              </a:lnSpc>
            </a:pPr>
            <a:r>
              <a:rPr sz="2733" spc="-306">
                <a:solidFill>
                  <a:srgbClr val="F6E1D9"/>
                </a:solidFill>
                <a:latin typeface="Lucida Sans"/>
                <a:cs typeface="Lucida Sans"/>
              </a:rPr>
              <a:t>h</a:t>
            </a:r>
            <a:endParaRPr sz="2733">
              <a:latin typeface="Lucida Sans"/>
              <a:cs typeface="Lucida Sans"/>
            </a:endParaRPr>
          </a:p>
        </p:txBody>
      </p:sp>
      <p:sp>
        <p:nvSpPr>
          <p:cNvPr id="21" name="object 21">
            <a:extLst>
              <a:ext uri="{C183D7F6-B498-43B3-948B-1728B52AA6E4}">
                <adec:decorative xmlns:adec="http://schemas.microsoft.com/office/drawing/2017/decorative" val="1"/>
              </a:ext>
            </a:extLst>
          </p:cNvPr>
          <p:cNvSpPr txBox="1"/>
          <p:nvPr/>
        </p:nvSpPr>
        <p:spPr>
          <a:xfrm rot="2340000">
            <a:off x="3277642" y="4542713"/>
            <a:ext cx="412009" cy="192360"/>
          </a:xfrm>
          <a:prstGeom prst="rect">
            <a:avLst/>
          </a:prstGeom>
        </p:spPr>
        <p:txBody>
          <a:bodyPr vert="horz" wrap="square" lIns="0" tIns="0" rIns="0" bIns="0" rtlCol="0">
            <a:spAutoFit/>
          </a:bodyPr>
          <a:lstStyle/>
          <a:p>
            <a:pPr>
              <a:lnSpc>
                <a:spcPts val="2643"/>
              </a:lnSpc>
            </a:pPr>
            <a:r>
              <a:rPr sz="2633" spc="-100">
                <a:solidFill>
                  <a:srgbClr val="B14029"/>
                </a:solidFill>
                <a:latin typeface="Lucida Sans"/>
                <a:cs typeface="Lucida Sans"/>
              </a:rPr>
              <a:t>H</a:t>
            </a:r>
            <a:endParaRPr sz="2633">
              <a:latin typeface="Lucida Sans"/>
              <a:cs typeface="Lucida Sans"/>
            </a:endParaRPr>
          </a:p>
        </p:txBody>
      </p:sp>
      <p:sp>
        <p:nvSpPr>
          <p:cNvPr id="22" name="object 22">
            <a:extLst>
              <a:ext uri="{C183D7F6-B498-43B3-948B-1728B52AA6E4}">
                <adec:decorative xmlns:adec="http://schemas.microsoft.com/office/drawing/2017/decorative" val="1"/>
              </a:ext>
            </a:extLst>
          </p:cNvPr>
          <p:cNvSpPr txBox="1"/>
          <p:nvPr/>
        </p:nvSpPr>
        <p:spPr>
          <a:xfrm rot="1980000">
            <a:off x="3457222" y="4662827"/>
            <a:ext cx="379241" cy="192360"/>
          </a:xfrm>
          <a:prstGeom prst="rect">
            <a:avLst/>
          </a:prstGeom>
        </p:spPr>
        <p:txBody>
          <a:bodyPr vert="horz" wrap="square" lIns="0" tIns="0" rIns="0" bIns="0" rtlCol="0">
            <a:spAutoFit/>
          </a:bodyPr>
          <a:lstStyle/>
          <a:p>
            <a:pPr>
              <a:lnSpc>
                <a:spcPts val="2650"/>
              </a:lnSpc>
            </a:pPr>
            <a:r>
              <a:rPr sz="2633" spc="-130">
                <a:solidFill>
                  <a:srgbClr val="B14029"/>
                </a:solidFill>
                <a:latin typeface="Lucida Sans"/>
                <a:cs typeface="Lucida Sans"/>
              </a:rPr>
              <a:t>e</a:t>
            </a:r>
            <a:endParaRPr sz="2633">
              <a:latin typeface="Lucida Sans"/>
              <a:cs typeface="Lucida Sans"/>
            </a:endParaRPr>
          </a:p>
        </p:txBody>
      </p:sp>
      <p:sp>
        <p:nvSpPr>
          <p:cNvPr id="23" name="object 23">
            <a:extLst>
              <a:ext uri="{C183D7F6-B498-43B3-948B-1728B52AA6E4}">
                <adec:decorative xmlns:adec="http://schemas.microsoft.com/office/drawing/2017/decorative" val="1"/>
              </a:ext>
            </a:extLst>
          </p:cNvPr>
          <p:cNvSpPr txBox="1"/>
          <p:nvPr/>
        </p:nvSpPr>
        <p:spPr>
          <a:xfrm rot="1260000">
            <a:off x="3784298" y="4823491"/>
            <a:ext cx="343797" cy="192360"/>
          </a:xfrm>
          <a:prstGeom prst="rect">
            <a:avLst/>
          </a:prstGeom>
        </p:spPr>
        <p:txBody>
          <a:bodyPr vert="horz" wrap="square" lIns="0" tIns="0" rIns="0" bIns="0" rtlCol="0">
            <a:spAutoFit/>
          </a:bodyPr>
          <a:lstStyle/>
          <a:p>
            <a:pPr>
              <a:lnSpc>
                <a:spcPts val="2650"/>
              </a:lnSpc>
            </a:pPr>
            <a:r>
              <a:rPr sz="2633" spc="-300">
                <a:solidFill>
                  <a:srgbClr val="B14029"/>
                </a:solidFill>
                <a:latin typeface="Lucida Sans"/>
                <a:cs typeface="Lucida Sans"/>
              </a:rPr>
              <a:t>i</a:t>
            </a:r>
            <a:endParaRPr sz="2633">
              <a:latin typeface="Lucida Sans"/>
              <a:cs typeface="Lucida Sans"/>
            </a:endParaRPr>
          </a:p>
        </p:txBody>
      </p:sp>
      <p:sp>
        <p:nvSpPr>
          <p:cNvPr id="24" name="object 24">
            <a:extLst>
              <a:ext uri="{C183D7F6-B498-43B3-948B-1728B52AA6E4}">
                <adec:decorative xmlns:adec="http://schemas.microsoft.com/office/drawing/2017/decorative" val="1"/>
              </a:ext>
            </a:extLst>
          </p:cNvPr>
          <p:cNvSpPr txBox="1"/>
          <p:nvPr/>
        </p:nvSpPr>
        <p:spPr>
          <a:xfrm rot="1020000">
            <a:off x="3878069" y="4864239"/>
            <a:ext cx="381996" cy="192360"/>
          </a:xfrm>
          <a:prstGeom prst="rect">
            <a:avLst/>
          </a:prstGeom>
        </p:spPr>
        <p:txBody>
          <a:bodyPr vert="horz" wrap="square" lIns="0" tIns="0" rIns="0" bIns="0" rtlCol="0">
            <a:spAutoFit/>
          </a:bodyPr>
          <a:lstStyle/>
          <a:p>
            <a:pPr>
              <a:lnSpc>
                <a:spcPts val="2650"/>
              </a:lnSpc>
            </a:pPr>
            <a:r>
              <a:rPr sz="2633" spc="-297">
                <a:solidFill>
                  <a:srgbClr val="B14029"/>
                </a:solidFill>
                <a:latin typeface="Lucida Sans"/>
                <a:cs typeface="Lucida Sans"/>
              </a:rPr>
              <a:t>n</a:t>
            </a:r>
            <a:endParaRPr sz="2633">
              <a:latin typeface="Lucida Sans"/>
              <a:cs typeface="Lucida Sans"/>
            </a:endParaRPr>
          </a:p>
        </p:txBody>
      </p:sp>
      <p:sp>
        <p:nvSpPr>
          <p:cNvPr id="25" name="object 25">
            <a:extLst>
              <a:ext uri="{C183D7F6-B498-43B3-948B-1728B52AA6E4}">
                <adec:decorative xmlns:adec="http://schemas.microsoft.com/office/drawing/2017/decorative" val="1"/>
              </a:ext>
            </a:extLst>
          </p:cNvPr>
          <p:cNvSpPr txBox="1"/>
          <p:nvPr/>
        </p:nvSpPr>
        <p:spPr>
          <a:xfrm rot="660000">
            <a:off x="4052563" y="4910788"/>
            <a:ext cx="389406" cy="192360"/>
          </a:xfrm>
          <a:prstGeom prst="rect">
            <a:avLst/>
          </a:prstGeom>
        </p:spPr>
        <p:txBody>
          <a:bodyPr vert="horz" wrap="square" lIns="0" tIns="0" rIns="0" bIns="0" rtlCol="0">
            <a:spAutoFit/>
          </a:bodyPr>
          <a:lstStyle/>
          <a:p>
            <a:pPr>
              <a:lnSpc>
                <a:spcPts val="2650"/>
              </a:lnSpc>
            </a:pPr>
            <a:r>
              <a:rPr sz="2633" spc="-143">
                <a:solidFill>
                  <a:srgbClr val="B14029"/>
                </a:solidFill>
                <a:latin typeface="Lucida Sans"/>
                <a:cs typeface="Lucida Sans"/>
              </a:rPr>
              <a:t>g</a:t>
            </a:r>
            <a:endParaRPr sz="2633">
              <a:latin typeface="Lucida Sans"/>
              <a:cs typeface="Lucida Sans"/>
            </a:endParaRPr>
          </a:p>
        </p:txBody>
      </p:sp>
      <p:sp>
        <p:nvSpPr>
          <p:cNvPr id="26" name="object 26">
            <a:extLst>
              <a:ext uri="{C183D7F6-B498-43B3-948B-1728B52AA6E4}">
                <adec:decorative xmlns:adec="http://schemas.microsoft.com/office/drawing/2017/decorative" val="1"/>
              </a:ext>
            </a:extLst>
          </p:cNvPr>
          <p:cNvSpPr txBox="1"/>
          <p:nvPr/>
        </p:nvSpPr>
        <p:spPr>
          <a:xfrm>
            <a:off x="4003397" y="3737362"/>
            <a:ext cx="897890" cy="92990"/>
          </a:xfrm>
          <a:prstGeom prst="rect">
            <a:avLst/>
          </a:prstGeom>
        </p:spPr>
        <p:txBody>
          <a:bodyPr vert="horz" wrap="square" lIns="0" tIns="8043" rIns="0" bIns="0" rtlCol="0">
            <a:spAutoFit/>
          </a:bodyPr>
          <a:lstStyle/>
          <a:p>
            <a:pPr marL="173999" marR="3387" indent="-165955">
              <a:lnSpc>
                <a:spcPct val="116399"/>
              </a:lnSpc>
              <a:spcBef>
                <a:spcPts val="63"/>
              </a:spcBef>
            </a:pPr>
            <a:r>
              <a:rPr sz="967" spc="-57">
                <a:solidFill>
                  <a:srgbClr val="B14029"/>
                </a:solidFill>
                <a:latin typeface="Lucida Sans"/>
                <a:cs typeface="Lucida Sans"/>
              </a:rPr>
              <a:t>Putting</a:t>
            </a:r>
            <a:r>
              <a:rPr sz="967" spc="-50">
                <a:solidFill>
                  <a:srgbClr val="B14029"/>
                </a:solidFill>
                <a:latin typeface="Lucida Sans"/>
                <a:cs typeface="Lucida Sans"/>
              </a:rPr>
              <a:t> </a:t>
            </a:r>
            <a:r>
              <a:rPr sz="967" spc="-60">
                <a:solidFill>
                  <a:srgbClr val="B14029"/>
                </a:solidFill>
                <a:latin typeface="Lucida Sans"/>
                <a:cs typeface="Lucida Sans"/>
              </a:rPr>
              <a:t>women's </a:t>
            </a:r>
            <a:r>
              <a:rPr sz="967" spc="-73">
                <a:solidFill>
                  <a:srgbClr val="B14029"/>
                </a:solidFill>
                <a:latin typeface="Lucida Sans"/>
                <a:cs typeface="Lucida Sans"/>
              </a:rPr>
              <a:t>health</a:t>
            </a:r>
            <a:r>
              <a:rPr sz="967" spc="-60">
                <a:solidFill>
                  <a:srgbClr val="B14029"/>
                </a:solidFill>
                <a:latin typeface="Lucida Sans"/>
                <a:cs typeface="Lucida Sans"/>
              </a:rPr>
              <a:t> </a:t>
            </a:r>
            <a:r>
              <a:rPr sz="967" spc="-13">
                <a:solidFill>
                  <a:srgbClr val="B14029"/>
                </a:solidFill>
                <a:latin typeface="Lucida Sans"/>
                <a:cs typeface="Lucida Sans"/>
              </a:rPr>
              <a:t>first</a:t>
            </a:r>
            <a:endParaRPr sz="967">
              <a:latin typeface="Lucida Sans"/>
              <a:cs typeface="Lucida Sans"/>
            </a:endParaRPr>
          </a:p>
        </p:txBody>
      </p:sp>
      <p:sp>
        <p:nvSpPr>
          <p:cNvPr id="27" name="object 27">
            <a:extLst>
              <a:ext uri="{C183D7F6-B498-43B3-948B-1728B52AA6E4}">
                <adec:decorative xmlns:adec="http://schemas.microsoft.com/office/drawing/2017/decorative" val="1"/>
              </a:ext>
            </a:extLst>
          </p:cNvPr>
          <p:cNvSpPr txBox="1"/>
          <p:nvPr/>
        </p:nvSpPr>
        <p:spPr>
          <a:xfrm rot="10860000">
            <a:off x="4305544" y="5825992"/>
            <a:ext cx="179134" cy="89768"/>
          </a:xfrm>
          <a:prstGeom prst="rect">
            <a:avLst/>
          </a:prstGeom>
        </p:spPr>
        <p:txBody>
          <a:bodyPr vert="horz" wrap="square" lIns="0" tIns="0" rIns="0" bIns="0" rtlCol="0">
            <a:spAutoFit/>
          </a:bodyPr>
          <a:lstStyle/>
          <a:p>
            <a:pPr>
              <a:lnSpc>
                <a:spcPts val="1197"/>
              </a:lnSpc>
            </a:pPr>
            <a:r>
              <a:rPr sz="1200" spc="-50">
                <a:solidFill>
                  <a:srgbClr val="C87E41"/>
                </a:solidFill>
                <a:latin typeface="Lucida Sans"/>
                <a:cs typeface="Lucida Sans"/>
              </a:rPr>
              <a:t>R</a:t>
            </a:r>
            <a:endParaRPr sz="1200">
              <a:latin typeface="Lucida Sans"/>
              <a:cs typeface="Lucida Sans"/>
            </a:endParaRPr>
          </a:p>
        </p:txBody>
      </p:sp>
      <p:sp>
        <p:nvSpPr>
          <p:cNvPr id="28" name="object 28">
            <a:extLst>
              <a:ext uri="{C183D7F6-B498-43B3-948B-1728B52AA6E4}">
                <adec:decorative xmlns:adec="http://schemas.microsoft.com/office/drawing/2017/decorative" val="1"/>
              </a:ext>
            </a:extLst>
          </p:cNvPr>
          <p:cNvSpPr txBox="1"/>
          <p:nvPr/>
        </p:nvSpPr>
        <p:spPr>
          <a:xfrm rot="10980000">
            <a:off x="4224855" y="5824545"/>
            <a:ext cx="172147" cy="89768"/>
          </a:xfrm>
          <a:prstGeom prst="rect">
            <a:avLst/>
          </a:prstGeom>
        </p:spPr>
        <p:txBody>
          <a:bodyPr vert="horz" wrap="square" lIns="0" tIns="0" rIns="0" bIns="0" rtlCol="0">
            <a:spAutoFit/>
          </a:bodyPr>
          <a:lstStyle/>
          <a:p>
            <a:pPr>
              <a:lnSpc>
                <a:spcPts val="1197"/>
              </a:lnSpc>
            </a:pPr>
            <a:r>
              <a:rPr sz="1200" spc="-63">
                <a:solidFill>
                  <a:srgbClr val="C87E41"/>
                </a:solidFill>
                <a:latin typeface="Lucida Sans"/>
                <a:cs typeface="Lucida Sans"/>
              </a:rPr>
              <a:t>e</a:t>
            </a:r>
            <a:endParaRPr sz="1200">
              <a:latin typeface="Lucida Sans"/>
              <a:cs typeface="Lucida Sans"/>
            </a:endParaRPr>
          </a:p>
        </p:txBody>
      </p:sp>
      <p:sp>
        <p:nvSpPr>
          <p:cNvPr id="29" name="object 29">
            <a:extLst>
              <a:ext uri="{C183D7F6-B498-43B3-948B-1728B52AA6E4}">
                <adec:decorative xmlns:adec="http://schemas.microsoft.com/office/drawing/2017/decorative" val="1"/>
              </a:ext>
            </a:extLst>
          </p:cNvPr>
          <p:cNvSpPr txBox="1"/>
          <p:nvPr/>
        </p:nvSpPr>
        <p:spPr>
          <a:xfrm rot="11100000">
            <a:off x="4142582" y="5820124"/>
            <a:ext cx="175219" cy="89768"/>
          </a:xfrm>
          <a:prstGeom prst="rect">
            <a:avLst/>
          </a:prstGeom>
        </p:spPr>
        <p:txBody>
          <a:bodyPr vert="horz" wrap="square" lIns="0" tIns="0" rIns="0" bIns="0" rtlCol="0">
            <a:spAutoFit/>
          </a:bodyPr>
          <a:lstStyle/>
          <a:p>
            <a:pPr>
              <a:lnSpc>
                <a:spcPts val="1197"/>
              </a:lnSpc>
            </a:pPr>
            <a:r>
              <a:rPr sz="1200" spc="-110">
                <a:solidFill>
                  <a:srgbClr val="C87E41"/>
                </a:solidFill>
                <a:latin typeface="Lucida Sans"/>
                <a:cs typeface="Lucida Sans"/>
              </a:rPr>
              <a:t>p</a:t>
            </a:r>
            <a:endParaRPr sz="1200">
              <a:latin typeface="Lucida Sans"/>
              <a:cs typeface="Lucida Sans"/>
            </a:endParaRPr>
          </a:p>
        </p:txBody>
      </p:sp>
      <p:sp>
        <p:nvSpPr>
          <p:cNvPr id="30" name="object 30">
            <a:extLst>
              <a:ext uri="{C183D7F6-B498-43B3-948B-1728B52AA6E4}">
                <adec:decorative xmlns:adec="http://schemas.microsoft.com/office/drawing/2017/decorative" val="1"/>
              </a:ext>
            </a:extLst>
          </p:cNvPr>
          <p:cNvSpPr txBox="1"/>
          <p:nvPr/>
        </p:nvSpPr>
        <p:spPr>
          <a:xfrm rot="11160000">
            <a:off x="4084408" y="5814653"/>
            <a:ext cx="159713" cy="89768"/>
          </a:xfrm>
          <a:prstGeom prst="rect">
            <a:avLst/>
          </a:prstGeom>
        </p:spPr>
        <p:txBody>
          <a:bodyPr vert="horz" wrap="square" lIns="0" tIns="0" rIns="0" bIns="0" rtlCol="0">
            <a:spAutoFit/>
          </a:bodyPr>
          <a:lstStyle/>
          <a:p>
            <a:pPr>
              <a:lnSpc>
                <a:spcPts val="1197"/>
              </a:lnSpc>
            </a:pPr>
            <a:r>
              <a:rPr sz="1200" spc="-143">
                <a:solidFill>
                  <a:srgbClr val="C87E41"/>
                </a:solidFill>
                <a:latin typeface="Lucida Sans"/>
                <a:cs typeface="Lucida Sans"/>
              </a:rPr>
              <a:t>r</a:t>
            </a:r>
            <a:endParaRPr sz="1200">
              <a:latin typeface="Lucida Sans"/>
              <a:cs typeface="Lucida Sans"/>
            </a:endParaRPr>
          </a:p>
        </p:txBody>
      </p:sp>
      <p:sp>
        <p:nvSpPr>
          <p:cNvPr id="31" name="object 31">
            <a:extLst>
              <a:ext uri="{C183D7F6-B498-43B3-948B-1728B52AA6E4}">
                <adec:decorative xmlns:adec="http://schemas.microsoft.com/office/drawing/2017/decorative" val="1"/>
              </a:ext>
            </a:extLst>
          </p:cNvPr>
          <p:cNvSpPr txBox="1"/>
          <p:nvPr/>
        </p:nvSpPr>
        <p:spPr>
          <a:xfrm rot="11280000">
            <a:off x="4013083" y="5807031"/>
            <a:ext cx="173559" cy="89768"/>
          </a:xfrm>
          <a:prstGeom prst="rect">
            <a:avLst/>
          </a:prstGeom>
        </p:spPr>
        <p:txBody>
          <a:bodyPr vert="horz" wrap="square" lIns="0" tIns="0" rIns="0" bIns="0" rtlCol="0">
            <a:spAutoFit/>
          </a:bodyPr>
          <a:lstStyle/>
          <a:p>
            <a:pPr>
              <a:lnSpc>
                <a:spcPts val="1197"/>
              </a:lnSpc>
            </a:pPr>
            <a:r>
              <a:rPr sz="1200" spc="-107">
                <a:solidFill>
                  <a:srgbClr val="C87E41"/>
                </a:solidFill>
                <a:latin typeface="Lucida Sans"/>
                <a:cs typeface="Lucida Sans"/>
              </a:rPr>
              <a:t>o</a:t>
            </a:r>
            <a:endParaRPr sz="1200">
              <a:latin typeface="Lucida Sans"/>
              <a:cs typeface="Lucida Sans"/>
            </a:endParaRPr>
          </a:p>
        </p:txBody>
      </p:sp>
      <p:sp>
        <p:nvSpPr>
          <p:cNvPr id="32" name="object 32">
            <a:extLst>
              <a:ext uri="{C183D7F6-B498-43B3-948B-1728B52AA6E4}">
                <adec:decorative xmlns:adec="http://schemas.microsoft.com/office/drawing/2017/decorative" val="1"/>
              </a:ext>
            </a:extLst>
          </p:cNvPr>
          <p:cNvSpPr txBox="1"/>
          <p:nvPr/>
        </p:nvSpPr>
        <p:spPr>
          <a:xfrm rot="11400000">
            <a:off x="3930549" y="5794855"/>
            <a:ext cx="174591" cy="89768"/>
          </a:xfrm>
          <a:prstGeom prst="rect">
            <a:avLst/>
          </a:prstGeom>
        </p:spPr>
        <p:txBody>
          <a:bodyPr vert="horz" wrap="square" lIns="0" tIns="0" rIns="0" bIns="0" rtlCol="0">
            <a:spAutoFit/>
          </a:bodyPr>
          <a:lstStyle/>
          <a:p>
            <a:pPr>
              <a:lnSpc>
                <a:spcPts val="1197"/>
              </a:lnSpc>
            </a:pPr>
            <a:r>
              <a:rPr sz="1200" spc="-120">
                <a:solidFill>
                  <a:srgbClr val="C87E41"/>
                </a:solidFill>
                <a:latin typeface="Lucida Sans"/>
                <a:cs typeface="Lucida Sans"/>
              </a:rPr>
              <a:t>d</a:t>
            </a:r>
            <a:endParaRPr sz="1200">
              <a:latin typeface="Lucida Sans"/>
              <a:cs typeface="Lucida Sans"/>
            </a:endParaRPr>
          </a:p>
        </p:txBody>
      </p:sp>
      <p:sp>
        <p:nvSpPr>
          <p:cNvPr id="33" name="object 33">
            <a:extLst>
              <a:ext uri="{C183D7F6-B498-43B3-948B-1728B52AA6E4}">
                <adec:decorative xmlns:adec="http://schemas.microsoft.com/office/drawing/2017/decorative" val="1"/>
              </a:ext>
            </a:extLst>
          </p:cNvPr>
          <p:cNvSpPr txBox="1"/>
          <p:nvPr/>
        </p:nvSpPr>
        <p:spPr>
          <a:xfrm rot="11520000">
            <a:off x="3851982" y="5780023"/>
            <a:ext cx="171949" cy="89768"/>
          </a:xfrm>
          <a:prstGeom prst="rect">
            <a:avLst/>
          </a:prstGeom>
        </p:spPr>
        <p:txBody>
          <a:bodyPr vert="horz" wrap="square" lIns="0" tIns="0" rIns="0" bIns="0" rtlCol="0">
            <a:spAutoFit/>
          </a:bodyPr>
          <a:lstStyle/>
          <a:p>
            <a:pPr>
              <a:lnSpc>
                <a:spcPts val="1197"/>
              </a:lnSpc>
            </a:pPr>
            <a:r>
              <a:rPr sz="1200" spc="-147">
                <a:solidFill>
                  <a:srgbClr val="C87E41"/>
                </a:solidFill>
                <a:latin typeface="Lucida Sans"/>
                <a:cs typeface="Lucida Sans"/>
              </a:rPr>
              <a:t>u</a:t>
            </a:r>
            <a:endParaRPr sz="1200">
              <a:latin typeface="Lucida Sans"/>
              <a:cs typeface="Lucida Sans"/>
            </a:endParaRPr>
          </a:p>
        </p:txBody>
      </p:sp>
      <p:sp>
        <p:nvSpPr>
          <p:cNvPr id="34" name="object 34">
            <a:extLst>
              <a:ext uri="{C183D7F6-B498-43B3-948B-1728B52AA6E4}">
                <adec:decorative xmlns:adec="http://schemas.microsoft.com/office/drawing/2017/decorative" val="1"/>
              </a:ext>
            </a:extLst>
          </p:cNvPr>
          <p:cNvSpPr txBox="1"/>
          <p:nvPr/>
        </p:nvSpPr>
        <p:spPr>
          <a:xfrm rot="11640000">
            <a:off x="3775633" y="5763028"/>
            <a:ext cx="171751"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c</a:t>
            </a:r>
            <a:endParaRPr sz="1200">
              <a:latin typeface="Lucida Sans"/>
              <a:cs typeface="Lucida Sans"/>
            </a:endParaRPr>
          </a:p>
        </p:txBody>
      </p:sp>
      <p:sp>
        <p:nvSpPr>
          <p:cNvPr id="35" name="object 35">
            <a:extLst>
              <a:ext uri="{C183D7F6-B498-43B3-948B-1728B52AA6E4}">
                <adec:decorative xmlns:adec="http://schemas.microsoft.com/office/drawing/2017/decorative" val="1"/>
              </a:ext>
            </a:extLst>
          </p:cNvPr>
          <p:cNvSpPr txBox="1"/>
          <p:nvPr/>
        </p:nvSpPr>
        <p:spPr>
          <a:xfrm rot="11760000">
            <a:off x="3720064" y="5747395"/>
            <a:ext cx="160512" cy="89768"/>
          </a:xfrm>
          <a:prstGeom prst="rect">
            <a:avLst/>
          </a:prstGeom>
        </p:spPr>
        <p:txBody>
          <a:bodyPr vert="horz" wrap="square" lIns="0" tIns="0" rIns="0" bIns="0" rtlCol="0">
            <a:spAutoFit/>
          </a:bodyPr>
          <a:lstStyle/>
          <a:p>
            <a:pPr>
              <a:lnSpc>
                <a:spcPts val="1197"/>
              </a:lnSpc>
            </a:pPr>
            <a:r>
              <a:rPr sz="1200" spc="-76">
                <a:solidFill>
                  <a:srgbClr val="C87E41"/>
                </a:solidFill>
                <a:latin typeface="Lucida Sans"/>
                <a:cs typeface="Lucida Sans"/>
              </a:rPr>
              <a:t>t</a:t>
            </a:r>
            <a:endParaRPr sz="1200">
              <a:latin typeface="Lucida Sans"/>
              <a:cs typeface="Lucida Sans"/>
            </a:endParaRPr>
          </a:p>
        </p:txBody>
      </p:sp>
      <p:sp>
        <p:nvSpPr>
          <p:cNvPr id="36" name="object 36">
            <a:extLst>
              <a:ext uri="{C183D7F6-B498-43B3-948B-1728B52AA6E4}">
                <adec:decorative xmlns:adec="http://schemas.microsoft.com/office/drawing/2017/decorative" val="1"/>
              </a:ext>
            </a:extLst>
          </p:cNvPr>
          <p:cNvSpPr txBox="1"/>
          <p:nvPr/>
        </p:nvSpPr>
        <p:spPr>
          <a:xfrm rot="11820000">
            <a:off x="3685701" y="5737151"/>
            <a:ext cx="155257" cy="89768"/>
          </a:xfrm>
          <a:prstGeom prst="rect">
            <a:avLst/>
          </a:prstGeom>
        </p:spPr>
        <p:txBody>
          <a:bodyPr vert="horz" wrap="square" lIns="0" tIns="0" rIns="0" bIns="0" rtlCol="0">
            <a:spAutoFit/>
          </a:bodyPr>
          <a:lstStyle/>
          <a:p>
            <a:pPr>
              <a:lnSpc>
                <a:spcPts val="1197"/>
              </a:lnSpc>
            </a:pPr>
            <a:r>
              <a:rPr sz="1200" spc="-133">
                <a:solidFill>
                  <a:srgbClr val="C87E41"/>
                </a:solidFill>
                <a:latin typeface="Lucida Sans"/>
                <a:cs typeface="Lucida Sans"/>
              </a:rPr>
              <a:t>i</a:t>
            </a:r>
            <a:endParaRPr sz="1200">
              <a:latin typeface="Lucida Sans"/>
              <a:cs typeface="Lucida Sans"/>
            </a:endParaRPr>
          </a:p>
        </p:txBody>
      </p:sp>
      <p:sp>
        <p:nvSpPr>
          <p:cNvPr id="37" name="object 37">
            <a:extLst>
              <a:ext uri="{C183D7F6-B498-43B3-948B-1728B52AA6E4}">
                <adec:decorative xmlns:adec="http://schemas.microsoft.com/office/drawing/2017/decorative" val="1"/>
              </a:ext>
            </a:extLst>
          </p:cNvPr>
          <p:cNvSpPr txBox="1"/>
          <p:nvPr/>
        </p:nvSpPr>
        <p:spPr>
          <a:xfrm rot="11880000">
            <a:off x="3630013" y="5722519"/>
            <a:ext cx="169632" cy="89768"/>
          </a:xfrm>
          <a:prstGeom prst="rect">
            <a:avLst/>
          </a:prstGeom>
        </p:spPr>
        <p:txBody>
          <a:bodyPr vert="horz" wrap="square" lIns="0" tIns="0" rIns="0" bIns="0" rtlCol="0">
            <a:spAutoFit/>
          </a:bodyPr>
          <a:lstStyle/>
          <a:p>
            <a:pPr>
              <a:lnSpc>
                <a:spcPts val="1197"/>
              </a:lnSpc>
            </a:pPr>
            <a:r>
              <a:rPr sz="1200" spc="-70">
                <a:solidFill>
                  <a:srgbClr val="C87E41"/>
                </a:solidFill>
                <a:latin typeface="Lucida Sans"/>
                <a:cs typeface="Lucida Sans"/>
              </a:rPr>
              <a:t>v</a:t>
            </a:r>
            <a:endParaRPr sz="1200">
              <a:latin typeface="Lucida Sans"/>
              <a:cs typeface="Lucida Sans"/>
            </a:endParaRPr>
          </a:p>
        </p:txBody>
      </p:sp>
      <p:sp>
        <p:nvSpPr>
          <p:cNvPr id="38" name="object 38">
            <a:extLst>
              <a:ext uri="{C183D7F6-B498-43B3-948B-1728B52AA6E4}">
                <adec:decorative xmlns:adec="http://schemas.microsoft.com/office/drawing/2017/decorative" val="1"/>
              </a:ext>
            </a:extLst>
          </p:cNvPr>
          <p:cNvSpPr txBox="1"/>
          <p:nvPr/>
        </p:nvSpPr>
        <p:spPr>
          <a:xfrm rot="12000000">
            <a:off x="3557626" y="5698946"/>
            <a:ext cx="171949" cy="89768"/>
          </a:xfrm>
          <a:prstGeom prst="rect">
            <a:avLst/>
          </a:prstGeom>
        </p:spPr>
        <p:txBody>
          <a:bodyPr vert="horz" wrap="square" lIns="0" tIns="0" rIns="0" bIns="0" rtlCol="0">
            <a:spAutoFit/>
          </a:bodyPr>
          <a:lstStyle/>
          <a:p>
            <a:pPr>
              <a:lnSpc>
                <a:spcPts val="1197"/>
              </a:lnSpc>
            </a:pPr>
            <a:r>
              <a:rPr sz="1200" spc="-67">
                <a:solidFill>
                  <a:srgbClr val="C87E41"/>
                </a:solidFill>
                <a:latin typeface="Lucida Sans"/>
                <a:cs typeface="Lucida Sans"/>
              </a:rPr>
              <a:t>e</a:t>
            </a:r>
            <a:endParaRPr sz="1200">
              <a:latin typeface="Lucida Sans"/>
              <a:cs typeface="Lucida Sans"/>
            </a:endParaRPr>
          </a:p>
        </p:txBody>
      </p:sp>
      <p:sp>
        <p:nvSpPr>
          <p:cNvPr id="39" name="object 39">
            <a:extLst>
              <a:ext uri="{C183D7F6-B498-43B3-948B-1728B52AA6E4}">
                <adec:decorative xmlns:adec="http://schemas.microsoft.com/office/drawing/2017/decorative" val="1"/>
              </a:ext>
            </a:extLst>
          </p:cNvPr>
          <p:cNvSpPr txBox="1"/>
          <p:nvPr/>
        </p:nvSpPr>
        <p:spPr>
          <a:xfrm rot="12180000">
            <a:off x="3432352" y="5653909"/>
            <a:ext cx="185196" cy="89768"/>
          </a:xfrm>
          <a:prstGeom prst="rect">
            <a:avLst/>
          </a:prstGeom>
        </p:spPr>
        <p:txBody>
          <a:bodyPr vert="horz" wrap="square" lIns="0" tIns="0" rIns="0" bIns="0" rtlCol="0">
            <a:spAutoFit/>
          </a:bodyPr>
          <a:lstStyle/>
          <a:p>
            <a:pPr>
              <a:lnSpc>
                <a:spcPts val="1197"/>
              </a:lnSpc>
            </a:pPr>
            <a:r>
              <a:rPr sz="1200" spc="-83">
                <a:solidFill>
                  <a:srgbClr val="C87E41"/>
                </a:solidFill>
                <a:latin typeface="Lucida Sans"/>
                <a:cs typeface="Lucida Sans"/>
              </a:rPr>
              <a:t>H</a:t>
            </a:r>
            <a:endParaRPr sz="1200">
              <a:latin typeface="Lucida Sans"/>
              <a:cs typeface="Lucida Sans"/>
            </a:endParaRPr>
          </a:p>
        </p:txBody>
      </p:sp>
      <p:sp>
        <p:nvSpPr>
          <p:cNvPr id="40" name="object 40">
            <a:extLst>
              <a:ext uri="{C183D7F6-B498-43B3-948B-1728B52AA6E4}">
                <adec:decorative xmlns:adec="http://schemas.microsoft.com/office/drawing/2017/decorative" val="1"/>
              </a:ext>
            </a:extLst>
          </p:cNvPr>
          <p:cNvSpPr txBox="1"/>
          <p:nvPr/>
        </p:nvSpPr>
        <p:spPr>
          <a:xfrm rot="12300000">
            <a:off x="3356361" y="5617933"/>
            <a:ext cx="171163" cy="89768"/>
          </a:xfrm>
          <a:prstGeom prst="rect">
            <a:avLst/>
          </a:prstGeom>
        </p:spPr>
        <p:txBody>
          <a:bodyPr vert="horz" wrap="square" lIns="0" tIns="0" rIns="0" bIns="0" rtlCol="0">
            <a:spAutoFit/>
          </a:bodyPr>
          <a:lstStyle/>
          <a:p>
            <a:pPr>
              <a:lnSpc>
                <a:spcPts val="1197"/>
              </a:lnSpc>
            </a:pPr>
            <a:r>
              <a:rPr sz="1200" spc="-80">
                <a:solidFill>
                  <a:srgbClr val="C87E41"/>
                </a:solidFill>
                <a:latin typeface="Lucida Sans"/>
                <a:cs typeface="Lucida Sans"/>
              </a:rPr>
              <a:t>e</a:t>
            </a:r>
            <a:endParaRPr sz="1200">
              <a:latin typeface="Lucida Sans"/>
              <a:cs typeface="Lucida Sans"/>
            </a:endParaRPr>
          </a:p>
        </p:txBody>
      </p:sp>
      <p:sp>
        <p:nvSpPr>
          <p:cNvPr id="41" name="object 41">
            <a:extLst>
              <a:ext uri="{C183D7F6-B498-43B3-948B-1728B52AA6E4}">
                <adec:decorative xmlns:adec="http://schemas.microsoft.com/office/drawing/2017/decorative" val="1"/>
              </a:ext>
            </a:extLst>
          </p:cNvPr>
          <p:cNvSpPr txBox="1"/>
          <p:nvPr/>
        </p:nvSpPr>
        <p:spPr>
          <a:xfrm rot="12420000">
            <a:off x="3288674" y="5585128"/>
            <a:ext cx="170009" cy="89768"/>
          </a:xfrm>
          <a:prstGeom prst="rect">
            <a:avLst/>
          </a:prstGeom>
        </p:spPr>
        <p:txBody>
          <a:bodyPr vert="horz" wrap="square" lIns="0" tIns="0" rIns="0" bIns="0" rtlCol="0">
            <a:spAutoFit/>
          </a:bodyPr>
          <a:lstStyle/>
          <a:p>
            <a:pPr>
              <a:lnSpc>
                <a:spcPts val="1197"/>
              </a:lnSpc>
            </a:pPr>
            <a:r>
              <a:rPr sz="1200" spc="-100">
                <a:solidFill>
                  <a:srgbClr val="C87E41"/>
                </a:solidFill>
                <a:latin typeface="Lucida Sans"/>
                <a:cs typeface="Lucida Sans"/>
              </a:rPr>
              <a:t>a</a:t>
            </a:r>
            <a:endParaRPr sz="1200">
              <a:latin typeface="Lucida Sans"/>
              <a:cs typeface="Lucida Sans"/>
            </a:endParaRPr>
          </a:p>
        </p:txBody>
      </p:sp>
      <p:sp>
        <p:nvSpPr>
          <p:cNvPr id="42" name="object 42">
            <a:extLst>
              <a:ext uri="{C183D7F6-B498-43B3-948B-1728B52AA6E4}">
                <adec:decorative xmlns:adec="http://schemas.microsoft.com/office/drawing/2017/decorative" val="1"/>
              </a:ext>
            </a:extLst>
          </p:cNvPr>
          <p:cNvSpPr txBox="1"/>
          <p:nvPr/>
        </p:nvSpPr>
        <p:spPr>
          <a:xfrm rot="12480000">
            <a:off x="3250552" y="5561753"/>
            <a:ext cx="154758" cy="89768"/>
          </a:xfrm>
          <a:prstGeom prst="rect">
            <a:avLst/>
          </a:prstGeom>
        </p:spPr>
        <p:txBody>
          <a:bodyPr vert="horz" wrap="square" lIns="0" tIns="0" rIns="0" bIns="0" rtlCol="0">
            <a:spAutoFit/>
          </a:bodyPr>
          <a:lstStyle/>
          <a:p>
            <a:pPr>
              <a:lnSpc>
                <a:spcPts val="1197"/>
              </a:lnSpc>
            </a:pPr>
            <a:r>
              <a:rPr sz="1200" spc="-153">
                <a:solidFill>
                  <a:srgbClr val="C87E41"/>
                </a:solidFill>
                <a:latin typeface="Lucida Sans"/>
                <a:cs typeface="Lucida Sans"/>
              </a:rPr>
              <a:t>l</a:t>
            </a:r>
            <a:endParaRPr sz="1200">
              <a:latin typeface="Lucida Sans"/>
              <a:cs typeface="Lucida Sans"/>
            </a:endParaRPr>
          </a:p>
        </p:txBody>
      </p:sp>
      <p:sp>
        <p:nvSpPr>
          <p:cNvPr id="43" name="object 43">
            <a:extLst>
              <a:ext uri="{C183D7F6-B498-43B3-948B-1728B52AA6E4}">
                <adec:decorative xmlns:adec="http://schemas.microsoft.com/office/drawing/2017/decorative" val="1"/>
              </a:ext>
            </a:extLst>
          </p:cNvPr>
          <p:cNvSpPr txBox="1"/>
          <p:nvPr/>
        </p:nvSpPr>
        <p:spPr>
          <a:xfrm rot="12540000">
            <a:off x="3214227" y="5543489"/>
            <a:ext cx="159844" cy="89768"/>
          </a:xfrm>
          <a:prstGeom prst="rect">
            <a:avLst/>
          </a:prstGeom>
        </p:spPr>
        <p:txBody>
          <a:bodyPr vert="horz" wrap="square" lIns="0" tIns="0" rIns="0" bIns="0" rtlCol="0">
            <a:spAutoFit/>
          </a:bodyPr>
          <a:lstStyle/>
          <a:p>
            <a:pPr>
              <a:lnSpc>
                <a:spcPts val="1197"/>
              </a:lnSpc>
            </a:pPr>
            <a:r>
              <a:rPr sz="1200" spc="-93">
                <a:solidFill>
                  <a:srgbClr val="C87E41"/>
                </a:solidFill>
                <a:latin typeface="Lucida Sans"/>
                <a:cs typeface="Lucida Sans"/>
              </a:rPr>
              <a:t>t</a:t>
            </a:r>
            <a:endParaRPr sz="1200">
              <a:latin typeface="Lucida Sans"/>
              <a:cs typeface="Lucida Sans"/>
            </a:endParaRPr>
          </a:p>
        </p:txBody>
      </p:sp>
      <p:sp>
        <p:nvSpPr>
          <p:cNvPr id="44" name="object 44">
            <a:extLst>
              <a:ext uri="{C183D7F6-B498-43B3-948B-1728B52AA6E4}">
                <adec:decorative xmlns:adec="http://schemas.microsoft.com/office/drawing/2017/decorative" val="1"/>
              </a:ext>
            </a:extLst>
          </p:cNvPr>
          <p:cNvSpPr txBox="1"/>
          <p:nvPr/>
        </p:nvSpPr>
        <p:spPr>
          <a:xfrm rot="12660000">
            <a:off x="3152860" y="5511979"/>
            <a:ext cx="172147" cy="89768"/>
          </a:xfrm>
          <a:prstGeom prst="rect">
            <a:avLst/>
          </a:prstGeom>
        </p:spPr>
        <p:txBody>
          <a:bodyPr vert="horz" wrap="square" lIns="0" tIns="0" rIns="0" bIns="0" rtlCol="0">
            <a:spAutoFit/>
          </a:bodyPr>
          <a:lstStyle/>
          <a:p>
            <a:pPr>
              <a:lnSpc>
                <a:spcPts val="1197"/>
              </a:lnSpc>
            </a:pPr>
            <a:r>
              <a:rPr sz="1200" spc="-143">
                <a:solidFill>
                  <a:srgbClr val="C87E41"/>
                </a:solidFill>
                <a:latin typeface="Lucida Sans"/>
                <a:cs typeface="Lucida Sans"/>
              </a:rPr>
              <a:t>h</a:t>
            </a:r>
            <a:endParaRPr sz="1200">
              <a:latin typeface="Lucida Sans"/>
              <a:cs typeface="Lucida Sans"/>
            </a:endParaRPr>
          </a:p>
        </p:txBody>
      </p:sp>
      <p:sp>
        <p:nvSpPr>
          <p:cNvPr id="45" name="object 45">
            <a:extLst>
              <a:ext uri="{C183D7F6-B498-43B3-948B-1728B52AA6E4}">
                <adec:decorative xmlns:adec="http://schemas.microsoft.com/office/drawing/2017/decorative" val="1"/>
              </a:ext>
            </a:extLst>
          </p:cNvPr>
          <p:cNvSpPr txBox="1"/>
          <p:nvPr/>
        </p:nvSpPr>
        <p:spPr>
          <a:xfrm rot="12840000">
            <a:off x="3046919" y="5447885"/>
            <a:ext cx="178465" cy="89768"/>
          </a:xfrm>
          <a:prstGeom prst="rect">
            <a:avLst/>
          </a:prstGeom>
        </p:spPr>
        <p:txBody>
          <a:bodyPr vert="horz" wrap="square" lIns="0" tIns="0" rIns="0" bIns="0" rtlCol="0">
            <a:spAutoFit/>
          </a:bodyPr>
          <a:lstStyle/>
          <a:p>
            <a:pPr>
              <a:lnSpc>
                <a:spcPts val="1197"/>
              </a:lnSpc>
            </a:pPr>
            <a:r>
              <a:rPr sz="1200" spc="-60">
                <a:solidFill>
                  <a:srgbClr val="C87E41"/>
                </a:solidFill>
                <a:latin typeface="Lucida Sans"/>
                <a:cs typeface="Lucida Sans"/>
              </a:rPr>
              <a:t>~</a:t>
            </a:r>
            <a:endParaRPr sz="1200">
              <a:latin typeface="Lucida Sans"/>
              <a:cs typeface="Lucida Sans"/>
            </a:endParaRPr>
          </a:p>
        </p:txBody>
      </p:sp>
      <p:sp>
        <p:nvSpPr>
          <p:cNvPr id="46" name="object 46">
            <a:extLst>
              <a:ext uri="{C183D7F6-B498-43B3-948B-1728B52AA6E4}">
                <adec:decorative xmlns:adec="http://schemas.microsoft.com/office/drawing/2017/decorative" val="1"/>
              </a:ext>
            </a:extLst>
          </p:cNvPr>
          <p:cNvSpPr txBox="1"/>
          <p:nvPr/>
        </p:nvSpPr>
        <p:spPr>
          <a:xfrm rot="13020000">
            <a:off x="2943719" y="5375181"/>
            <a:ext cx="177364" cy="89768"/>
          </a:xfrm>
          <a:prstGeom prst="rect">
            <a:avLst/>
          </a:prstGeom>
        </p:spPr>
        <p:txBody>
          <a:bodyPr vert="horz" wrap="square" lIns="0" tIns="0" rIns="0" bIns="0" rtlCol="0">
            <a:spAutoFit/>
          </a:bodyPr>
          <a:lstStyle/>
          <a:p>
            <a:pPr>
              <a:lnSpc>
                <a:spcPts val="1197"/>
              </a:lnSpc>
            </a:pPr>
            <a:r>
              <a:rPr sz="1200" spc="7">
                <a:solidFill>
                  <a:srgbClr val="C87E41"/>
                </a:solidFill>
                <a:latin typeface="Lucida Sans"/>
                <a:cs typeface="Lucida Sans"/>
              </a:rPr>
              <a:t>P</a:t>
            </a:r>
            <a:endParaRPr sz="1200">
              <a:latin typeface="Lucida Sans"/>
              <a:cs typeface="Lucida Sans"/>
            </a:endParaRPr>
          </a:p>
        </p:txBody>
      </p:sp>
      <p:sp>
        <p:nvSpPr>
          <p:cNvPr id="47" name="object 47">
            <a:extLst>
              <a:ext uri="{C183D7F6-B498-43B3-948B-1728B52AA6E4}">
                <adec:decorative xmlns:adec="http://schemas.microsoft.com/office/drawing/2017/decorative" val="1"/>
              </a:ext>
            </a:extLst>
          </p:cNvPr>
          <p:cNvSpPr txBox="1"/>
          <p:nvPr/>
        </p:nvSpPr>
        <p:spPr>
          <a:xfrm rot="13140000">
            <a:off x="2897606" y="5333327"/>
            <a:ext cx="160108" cy="89768"/>
          </a:xfrm>
          <a:prstGeom prst="rect">
            <a:avLst/>
          </a:prstGeom>
        </p:spPr>
        <p:txBody>
          <a:bodyPr vert="horz" wrap="square" lIns="0" tIns="0" rIns="0" bIns="0" rtlCol="0">
            <a:spAutoFit/>
          </a:bodyPr>
          <a:lstStyle/>
          <a:p>
            <a:pPr>
              <a:lnSpc>
                <a:spcPts val="1197"/>
              </a:lnSpc>
            </a:pPr>
            <a:r>
              <a:rPr sz="1200" spc="-133">
                <a:solidFill>
                  <a:srgbClr val="C87E41"/>
                </a:solidFill>
                <a:latin typeface="Lucida Sans"/>
                <a:cs typeface="Lucida Sans"/>
              </a:rPr>
              <a:t>r</a:t>
            </a:r>
            <a:endParaRPr sz="1200">
              <a:latin typeface="Lucida Sans"/>
              <a:cs typeface="Lucida Sans"/>
            </a:endParaRPr>
          </a:p>
        </p:txBody>
      </p:sp>
      <p:sp>
        <p:nvSpPr>
          <p:cNvPr id="48" name="object 48">
            <a:extLst>
              <a:ext uri="{C183D7F6-B498-43B3-948B-1728B52AA6E4}">
                <adec:decorative xmlns:adec="http://schemas.microsoft.com/office/drawing/2017/decorative" val="1"/>
              </a:ext>
            </a:extLst>
          </p:cNvPr>
          <p:cNvSpPr txBox="1"/>
          <p:nvPr/>
        </p:nvSpPr>
        <p:spPr>
          <a:xfrm rot="13200000">
            <a:off x="2843431" y="5293720"/>
            <a:ext cx="170775" cy="89768"/>
          </a:xfrm>
          <a:prstGeom prst="rect">
            <a:avLst/>
          </a:prstGeom>
        </p:spPr>
        <p:txBody>
          <a:bodyPr vert="horz" wrap="square" lIns="0" tIns="0" rIns="0" bIns="0" rtlCol="0">
            <a:spAutoFit/>
          </a:bodyPr>
          <a:lstStyle/>
          <a:p>
            <a:pPr>
              <a:lnSpc>
                <a:spcPts val="1197"/>
              </a:lnSpc>
            </a:pPr>
            <a:r>
              <a:rPr sz="1200" spc="-87">
                <a:solidFill>
                  <a:srgbClr val="C87E41"/>
                </a:solidFill>
                <a:latin typeface="Lucida Sans"/>
                <a:cs typeface="Lucida Sans"/>
              </a:rPr>
              <a:t>e</a:t>
            </a:r>
            <a:endParaRPr sz="1200">
              <a:latin typeface="Lucida Sans"/>
              <a:cs typeface="Lucida Sans"/>
            </a:endParaRPr>
          </a:p>
        </p:txBody>
      </p:sp>
      <p:sp>
        <p:nvSpPr>
          <p:cNvPr id="49" name="object 49">
            <a:extLst>
              <a:ext uri="{C183D7F6-B498-43B3-948B-1728B52AA6E4}">
                <adec:decorative xmlns:adec="http://schemas.microsoft.com/office/drawing/2017/decorative" val="1"/>
              </a:ext>
            </a:extLst>
          </p:cNvPr>
          <p:cNvSpPr txBox="1"/>
          <p:nvPr/>
        </p:nvSpPr>
        <p:spPr>
          <a:xfrm rot="13320000">
            <a:off x="2784281" y="5242631"/>
            <a:ext cx="171554" cy="89768"/>
          </a:xfrm>
          <a:prstGeom prst="rect">
            <a:avLst/>
          </a:prstGeom>
        </p:spPr>
        <p:txBody>
          <a:bodyPr vert="horz" wrap="square" lIns="0" tIns="0" rIns="0" bIns="0" rtlCol="0">
            <a:spAutoFit/>
          </a:bodyPr>
          <a:lstStyle/>
          <a:p>
            <a:pPr>
              <a:lnSpc>
                <a:spcPts val="1197"/>
              </a:lnSpc>
            </a:pPr>
            <a:r>
              <a:rPr sz="1200" spc="-153">
                <a:solidFill>
                  <a:srgbClr val="C87E41"/>
                </a:solidFill>
                <a:latin typeface="Lucida Sans"/>
                <a:cs typeface="Lucida Sans"/>
              </a:rPr>
              <a:t>n</a:t>
            </a:r>
            <a:endParaRPr sz="1200">
              <a:latin typeface="Lucida Sans"/>
              <a:cs typeface="Lucida Sans"/>
            </a:endParaRPr>
          </a:p>
        </p:txBody>
      </p:sp>
      <p:sp>
        <p:nvSpPr>
          <p:cNvPr id="50" name="object 50">
            <a:extLst>
              <a:ext uri="{C183D7F6-B498-43B3-948B-1728B52AA6E4}">
                <adec:decorative xmlns:adec="http://schemas.microsoft.com/office/drawing/2017/decorative" val="1"/>
              </a:ext>
            </a:extLst>
          </p:cNvPr>
          <p:cNvSpPr txBox="1"/>
          <p:nvPr/>
        </p:nvSpPr>
        <p:spPr>
          <a:xfrm rot="13440000">
            <a:off x="2729119" y="5190633"/>
            <a:ext cx="169632" cy="89768"/>
          </a:xfrm>
          <a:prstGeom prst="rect">
            <a:avLst/>
          </a:prstGeom>
        </p:spPr>
        <p:txBody>
          <a:bodyPr vert="horz" wrap="square" lIns="0" tIns="0" rIns="0" bIns="0" rtlCol="0">
            <a:spAutoFit/>
          </a:bodyPr>
          <a:lstStyle/>
          <a:p>
            <a:pPr>
              <a:lnSpc>
                <a:spcPts val="1197"/>
              </a:lnSpc>
            </a:pPr>
            <a:r>
              <a:rPr sz="1200" spc="-107">
                <a:solidFill>
                  <a:srgbClr val="C87E41"/>
                </a:solidFill>
                <a:latin typeface="Lucida Sans"/>
                <a:cs typeface="Lucida Sans"/>
              </a:rPr>
              <a:t>a</a:t>
            </a:r>
            <a:endParaRPr sz="1200">
              <a:latin typeface="Lucida Sans"/>
              <a:cs typeface="Lucida Sans"/>
            </a:endParaRPr>
          </a:p>
        </p:txBody>
      </p:sp>
      <p:sp>
        <p:nvSpPr>
          <p:cNvPr id="51" name="object 51">
            <a:extLst>
              <a:ext uri="{C183D7F6-B498-43B3-948B-1728B52AA6E4}">
                <adec:decorative xmlns:adec="http://schemas.microsoft.com/office/drawing/2017/decorative" val="1"/>
              </a:ext>
            </a:extLst>
          </p:cNvPr>
          <p:cNvSpPr txBox="1"/>
          <p:nvPr/>
        </p:nvSpPr>
        <p:spPr>
          <a:xfrm rot="13560000">
            <a:off x="2690227" y="5147526"/>
            <a:ext cx="160242" cy="89768"/>
          </a:xfrm>
          <a:prstGeom prst="rect">
            <a:avLst/>
          </a:prstGeom>
        </p:spPr>
        <p:txBody>
          <a:bodyPr vert="horz" wrap="square" lIns="0" tIns="0" rIns="0" bIns="0" rtlCol="0">
            <a:spAutoFit/>
          </a:bodyPr>
          <a:lstStyle/>
          <a:p>
            <a:pPr>
              <a:lnSpc>
                <a:spcPts val="1197"/>
              </a:lnSpc>
            </a:pPr>
            <a:r>
              <a:rPr sz="1200" spc="-83">
                <a:solidFill>
                  <a:srgbClr val="C87E41"/>
                </a:solidFill>
                <a:latin typeface="Lucida Sans"/>
                <a:cs typeface="Lucida Sans"/>
              </a:rPr>
              <a:t>t</a:t>
            </a:r>
            <a:endParaRPr sz="1200">
              <a:latin typeface="Lucida Sans"/>
              <a:cs typeface="Lucida Sans"/>
            </a:endParaRPr>
          </a:p>
        </p:txBody>
      </p:sp>
      <p:sp>
        <p:nvSpPr>
          <p:cNvPr id="52" name="object 52">
            <a:extLst>
              <a:ext uri="{C183D7F6-B498-43B3-948B-1728B52AA6E4}">
                <adec:decorative xmlns:adec="http://schemas.microsoft.com/office/drawing/2017/decorative" val="1"/>
              </a:ext>
            </a:extLst>
          </p:cNvPr>
          <p:cNvSpPr txBox="1"/>
          <p:nvPr/>
        </p:nvSpPr>
        <p:spPr>
          <a:xfrm rot="13620000">
            <a:off x="2642927" y="5103240"/>
            <a:ext cx="169444" cy="89768"/>
          </a:xfrm>
          <a:prstGeom prst="rect">
            <a:avLst/>
          </a:prstGeom>
        </p:spPr>
        <p:txBody>
          <a:bodyPr vert="horz" wrap="square" lIns="0" tIns="0" rIns="0" bIns="0" rtlCol="0">
            <a:spAutoFit/>
          </a:bodyPr>
          <a:lstStyle/>
          <a:p>
            <a:pPr>
              <a:lnSpc>
                <a:spcPts val="1197"/>
              </a:lnSpc>
            </a:pPr>
            <a:r>
              <a:rPr sz="1200" spc="-110">
                <a:solidFill>
                  <a:srgbClr val="C87E41"/>
                </a:solidFill>
                <a:latin typeface="Lucida Sans"/>
                <a:cs typeface="Lucida Sans"/>
              </a:rPr>
              <a:t>a</a:t>
            </a:r>
            <a:endParaRPr sz="1200">
              <a:latin typeface="Lucida Sans"/>
              <a:cs typeface="Lucida Sans"/>
            </a:endParaRPr>
          </a:p>
        </p:txBody>
      </p:sp>
      <p:sp>
        <p:nvSpPr>
          <p:cNvPr id="53" name="object 53">
            <a:extLst>
              <a:ext uri="{C183D7F6-B498-43B3-948B-1728B52AA6E4}">
                <adec:decorative xmlns:adec="http://schemas.microsoft.com/office/drawing/2017/decorative" val="1"/>
              </a:ext>
            </a:extLst>
          </p:cNvPr>
          <p:cNvSpPr txBox="1"/>
          <p:nvPr/>
        </p:nvSpPr>
        <p:spPr>
          <a:xfrm rot="13740000">
            <a:off x="2615534" y="5065503"/>
            <a:ext cx="155171" cy="89768"/>
          </a:xfrm>
          <a:prstGeom prst="rect">
            <a:avLst/>
          </a:prstGeom>
        </p:spPr>
        <p:txBody>
          <a:bodyPr vert="horz" wrap="square" lIns="0" tIns="0" rIns="0" bIns="0" rtlCol="0">
            <a:spAutoFit/>
          </a:bodyPr>
          <a:lstStyle/>
          <a:p>
            <a:pPr>
              <a:lnSpc>
                <a:spcPts val="1197"/>
              </a:lnSpc>
            </a:pPr>
            <a:r>
              <a:rPr sz="1200" spc="-136">
                <a:solidFill>
                  <a:srgbClr val="C87E41"/>
                </a:solidFill>
                <a:latin typeface="Lucida Sans"/>
                <a:cs typeface="Lucida Sans"/>
              </a:rPr>
              <a:t>l</a:t>
            </a:r>
            <a:endParaRPr sz="1200">
              <a:latin typeface="Lucida Sans"/>
              <a:cs typeface="Lucida Sans"/>
            </a:endParaRPr>
          </a:p>
        </p:txBody>
      </p:sp>
      <p:sp>
        <p:nvSpPr>
          <p:cNvPr id="54" name="object 54">
            <a:extLst>
              <a:ext uri="{C183D7F6-B498-43B3-948B-1728B52AA6E4}">
                <adec:decorative xmlns:adec="http://schemas.microsoft.com/office/drawing/2017/decorative" val="1"/>
              </a:ext>
            </a:extLst>
          </p:cNvPr>
          <p:cNvSpPr txBox="1"/>
          <p:nvPr/>
        </p:nvSpPr>
        <p:spPr>
          <a:xfrm rot="13860000">
            <a:off x="2533505" y="4987367"/>
            <a:ext cx="185438"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C</a:t>
            </a:r>
            <a:endParaRPr sz="1200">
              <a:latin typeface="Lucida Sans"/>
              <a:cs typeface="Lucida Sans"/>
            </a:endParaRPr>
          </a:p>
        </p:txBody>
      </p:sp>
      <p:sp>
        <p:nvSpPr>
          <p:cNvPr id="55" name="object 55">
            <a:extLst>
              <a:ext uri="{C183D7F6-B498-43B3-948B-1728B52AA6E4}">
                <adec:decorative xmlns:adec="http://schemas.microsoft.com/office/drawing/2017/decorative" val="1"/>
              </a:ext>
            </a:extLst>
          </p:cNvPr>
          <p:cNvSpPr txBox="1"/>
          <p:nvPr/>
        </p:nvSpPr>
        <p:spPr>
          <a:xfrm rot="13980000">
            <a:off x="2486100" y="4916980"/>
            <a:ext cx="169444" cy="89768"/>
          </a:xfrm>
          <a:prstGeom prst="rect">
            <a:avLst/>
          </a:prstGeom>
        </p:spPr>
        <p:txBody>
          <a:bodyPr vert="horz" wrap="square" lIns="0" tIns="0" rIns="0" bIns="0" rtlCol="0">
            <a:spAutoFit/>
          </a:bodyPr>
          <a:lstStyle/>
          <a:p>
            <a:pPr>
              <a:lnSpc>
                <a:spcPts val="1197"/>
              </a:lnSpc>
            </a:pPr>
            <a:r>
              <a:rPr sz="1200" spc="-110">
                <a:solidFill>
                  <a:srgbClr val="C87E41"/>
                </a:solidFill>
                <a:latin typeface="Lucida Sans"/>
                <a:cs typeface="Lucida Sans"/>
              </a:rPr>
              <a:t>a</a:t>
            </a:r>
            <a:endParaRPr sz="1200">
              <a:latin typeface="Lucida Sans"/>
              <a:cs typeface="Lucida Sans"/>
            </a:endParaRPr>
          </a:p>
        </p:txBody>
      </p:sp>
      <p:sp>
        <p:nvSpPr>
          <p:cNvPr id="56" name="object 56">
            <a:extLst>
              <a:ext uri="{C183D7F6-B498-43B3-948B-1728B52AA6E4}">
                <adec:decorative xmlns:adec="http://schemas.microsoft.com/office/drawing/2017/decorative" val="1"/>
              </a:ext>
            </a:extLst>
          </p:cNvPr>
          <p:cNvSpPr txBox="1"/>
          <p:nvPr/>
        </p:nvSpPr>
        <p:spPr>
          <a:xfrm rot="14100000">
            <a:off x="2454791" y="4867493"/>
            <a:ext cx="159975" cy="89768"/>
          </a:xfrm>
          <a:prstGeom prst="rect">
            <a:avLst/>
          </a:prstGeom>
        </p:spPr>
        <p:txBody>
          <a:bodyPr vert="horz" wrap="square" lIns="0" tIns="0" rIns="0" bIns="0" rtlCol="0">
            <a:spAutoFit/>
          </a:bodyPr>
          <a:lstStyle/>
          <a:p>
            <a:pPr>
              <a:lnSpc>
                <a:spcPts val="1197"/>
              </a:lnSpc>
            </a:pPr>
            <a:r>
              <a:rPr sz="1200" spc="-136">
                <a:solidFill>
                  <a:srgbClr val="C87E41"/>
                </a:solidFill>
                <a:latin typeface="Lucida Sans"/>
                <a:cs typeface="Lucida Sans"/>
              </a:rPr>
              <a:t>r</a:t>
            </a:r>
            <a:endParaRPr sz="1200">
              <a:latin typeface="Lucida Sans"/>
              <a:cs typeface="Lucida Sans"/>
            </a:endParaRPr>
          </a:p>
        </p:txBody>
      </p:sp>
      <p:sp>
        <p:nvSpPr>
          <p:cNvPr id="57" name="object 57">
            <a:extLst>
              <a:ext uri="{C183D7F6-B498-43B3-948B-1728B52AA6E4}">
                <adec:decorative xmlns:adec="http://schemas.microsoft.com/office/drawing/2017/decorative" val="1"/>
              </a:ext>
            </a:extLst>
          </p:cNvPr>
          <p:cNvSpPr txBox="1"/>
          <p:nvPr/>
        </p:nvSpPr>
        <p:spPr>
          <a:xfrm rot="14220000">
            <a:off x="2413169" y="4815912"/>
            <a:ext cx="172147" cy="89768"/>
          </a:xfrm>
          <a:prstGeom prst="rect">
            <a:avLst/>
          </a:prstGeom>
        </p:spPr>
        <p:txBody>
          <a:bodyPr vert="horz" wrap="square" lIns="0" tIns="0" rIns="0" bIns="0" rtlCol="0">
            <a:spAutoFit/>
          </a:bodyPr>
          <a:lstStyle/>
          <a:p>
            <a:pPr>
              <a:lnSpc>
                <a:spcPts val="1197"/>
              </a:lnSpc>
            </a:pPr>
            <a:r>
              <a:rPr sz="1200" spc="-63">
                <a:solidFill>
                  <a:srgbClr val="C87E41"/>
                </a:solidFill>
                <a:latin typeface="Lucida Sans"/>
                <a:cs typeface="Lucida Sans"/>
              </a:rPr>
              <a:t>e</a:t>
            </a:r>
            <a:endParaRPr sz="1200">
              <a:latin typeface="Lucida Sans"/>
              <a:cs typeface="Lucida Sans"/>
            </a:endParaRPr>
          </a:p>
        </p:txBody>
      </p:sp>
      <p:sp>
        <p:nvSpPr>
          <p:cNvPr id="58" name="object 58">
            <a:extLst>
              <a:ext uri="{C183D7F6-B498-43B3-948B-1728B52AA6E4}">
                <adec:decorative xmlns:adec="http://schemas.microsoft.com/office/drawing/2017/decorative" val="1"/>
              </a:ext>
            </a:extLst>
          </p:cNvPr>
          <p:cNvSpPr txBox="1"/>
          <p:nvPr/>
        </p:nvSpPr>
        <p:spPr>
          <a:xfrm rot="14400000">
            <a:off x="2345246" y="4713906"/>
            <a:ext cx="178910" cy="89768"/>
          </a:xfrm>
          <a:prstGeom prst="rect">
            <a:avLst/>
          </a:prstGeom>
        </p:spPr>
        <p:txBody>
          <a:bodyPr vert="horz" wrap="square" lIns="0" tIns="0" rIns="0" bIns="0" rtlCol="0">
            <a:spAutoFit/>
          </a:bodyPr>
          <a:lstStyle/>
          <a:p>
            <a:pPr>
              <a:lnSpc>
                <a:spcPts val="1197"/>
              </a:lnSpc>
            </a:pPr>
            <a:r>
              <a:rPr sz="1200" spc="-53">
                <a:solidFill>
                  <a:srgbClr val="C87E41"/>
                </a:solidFill>
                <a:latin typeface="Lucida Sans"/>
                <a:cs typeface="Lucida Sans"/>
              </a:rPr>
              <a:t>~</a:t>
            </a:r>
            <a:endParaRPr sz="1200">
              <a:latin typeface="Lucida Sans"/>
              <a:cs typeface="Lucida Sans"/>
            </a:endParaRPr>
          </a:p>
        </p:txBody>
      </p:sp>
      <p:sp>
        <p:nvSpPr>
          <p:cNvPr id="59" name="object 59">
            <a:extLst>
              <a:ext uri="{C183D7F6-B498-43B3-948B-1728B52AA6E4}">
                <adec:decorative xmlns:adec="http://schemas.microsoft.com/office/drawing/2017/decorative" val="1"/>
              </a:ext>
            </a:extLst>
          </p:cNvPr>
          <p:cNvSpPr txBox="1"/>
          <p:nvPr/>
        </p:nvSpPr>
        <p:spPr>
          <a:xfrm rot="14580000">
            <a:off x="2262531" y="4593466"/>
            <a:ext cx="201073"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M</a:t>
            </a:r>
            <a:endParaRPr sz="1200">
              <a:latin typeface="Lucida Sans"/>
              <a:cs typeface="Lucida Sans"/>
            </a:endParaRPr>
          </a:p>
        </p:txBody>
      </p:sp>
      <p:sp>
        <p:nvSpPr>
          <p:cNvPr id="60" name="object 60">
            <a:extLst>
              <a:ext uri="{C183D7F6-B498-43B3-948B-1728B52AA6E4}">
                <adec:decorative xmlns:adec="http://schemas.microsoft.com/office/drawing/2017/decorative" val="1"/>
              </a:ext>
            </a:extLst>
          </p:cNvPr>
          <p:cNvSpPr txBox="1"/>
          <p:nvPr/>
        </p:nvSpPr>
        <p:spPr>
          <a:xfrm rot="14760000">
            <a:off x="2232066" y="4491854"/>
            <a:ext cx="171554" cy="89768"/>
          </a:xfrm>
          <a:prstGeom prst="rect">
            <a:avLst/>
          </a:prstGeom>
        </p:spPr>
        <p:txBody>
          <a:bodyPr vert="horz" wrap="square" lIns="0" tIns="0" rIns="0" bIns="0" rtlCol="0">
            <a:spAutoFit/>
          </a:bodyPr>
          <a:lstStyle/>
          <a:p>
            <a:pPr>
              <a:lnSpc>
                <a:spcPts val="1197"/>
              </a:lnSpc>
            </a:pPr>
            <a:r>
              <a:rPr sz="1200" spc="-73">
                <a:solidFill>
                  <a:srgbClr val="C87E41"/>
                </a:solidFill>
                <a:latin typeface="Lucida Sans"/>
                <a:cs typeface="Lucida Sans"/>
              </a:rPr>
              <a:t>e</a:t>
            </a:r>
            <a:endParaRPr sz="1200">
              <a:latin typeface="Lucida Sans"/>
              <a:cs typeface="Lucida Sans"/>
            </a:endParaRPr>
          </a:p>
        </p:txBody>
      </p:sp>
      <p:sp>
        <p:nvSpPr>
          <p:cNvPr id="61" name="object 61"/>
          <p:cNvSpPr txBox="1"/>
          <p:nvPr/>
        </p:nvSpPr>
        <p:spPr>
          <a:xfrm rot="14880000">
            <a:off x="2200562" y="4420348"/>
            <a:ext cx="172147" cy="89768"/>
          </a:xfrm>
          <a:prstGeom prst="rect">
            <a:avLst/>
          </a:prstGeom>
        </p:spPr>
        <p:txBody>
          <a:bodyPr vert="horz" wrap="square" lIns="0" tIns="0" rIns="0" bIns="0" rtlCol="0">
            <a:spAutoFit/>
          </a:bodyPr>
          <a:lstStyle/>
          <a:p>
            <a:pPr>
              <a:lnSpc>
                <a:spcPts val="1197"/>
              </a:lnSpc>
            </a:pPr>
            <a:r>
              <a:rPr sz="1200" spc="-143">
                <a:solidFill>
                  <a:srgbClr val="C87E41"/>
                </a:solidFill>
                <a:latin typeface="Lucida Sans"/>
                <a:cs typeface="Lucida Sans"/>
              </a:rPr>
              <a:t>n</a:t>
            </a:r>
            <a:endParaRPr sz="1200">
              <a:latin typeface="Lucida Sans"/>
              <a:cs typeface="Lucida Sans"/>
            </a:endParaRPr>
          </a:p>
        </p:txBody>
      </p:sp>
      <p:sp>
        <p:nvSpPr>
          <p:cNvPr id="62" name="object 62"/>
          <p:cNvSpPr txBox="1"/>
          <p:nvPr/>
        </p:nvSpPr>
        <p:spPr>
          <a:xfrm rot="14940000">
            <a:off x="2183041" y="4361372"/>
            <a:ext cx="159583" cy="89768"/>
          </a:xfrm>
          <a:prstGeom prst="rect">
            <a:avLst/>
          </a:prstGeom>
        </p:spPr>
        <p:txBody>
          <a:bodyPr vert="horz" wrap="square" lIns="0" tIns="0" rIns="0" bIns="0" rtlCol="0">
            <a:spAutoFit/>
          </a:bodyPr>
          <a:lstStyle/>
          <a:p>
            <a:pPr>
              <a:lnSpc>
                <a:spcPts val="1197"/>
              </a:lnSpc>
            </a:pPr>
            <a:r>
              <a:rPr sz="1200" spc="-100">
                <a:solidFill>
                  <a:srgbClr val="C87E41"/>
                </a:solidFill>
                <a:latin typeface="Lucida Sans"/>
                <a:cs typeface="Lucida Sans"/>
              </a:rPr>
              <a:t>t</a:t>
            </a:r>
            <a:endParaRPr sz="1200">
              <a:latin typeface="Lucida Sans"/>
              <a:cs typeface="Lucida Sans"/>
            </a:endParaRPr>
          </a:p>
        </p:txBody>
      </p:sp>
      <p:sp>
        <p:nvSpPr>
          <p:cNvPr id="63" name="object 63"/>
          <p:cNvSpPr txBox="1"/>
          <p:nvPr/>
        </p:nvSpPr>
        <p:spPr>
          <a:xfrm rot="15060000">
            <a:off x="2156722" y="4303833"/>
            <a:ext cx="170009" cy="89768"/>
          </a:xfrm>
          <a:prstGeom prst="rect">
            <a:avLst/>
          </a:prstGeom>
        </p:spPr>
        <p:txBody>
          <a:bodyPr vert="horz" wrap="square" lIns="0" tIns="0" rIns="0" bIns="0" rtlCol="0">
            <a:spAutoFit/>
          </a:bodyPr>
          <a:lstStyle/>
          <a:p>
            <a:pPr>
              <a:lnSpc>
                <a:spcPts val="1197"/>
              </a:lnSpc>
            </a:pPr>
            <a:r>
              <a:rPr sz="1200" spc="-100">
                <a:solidFill>
                  <a:srgbClr val="C87E41"/>
                </a:solidFill>
                <a:latin typeface="Lucida Sans"/>
                <a:cs typeface="Lucida Sans"/>
              </a:rPr>
              <a:t>a</a:t>
            </a:r>
            <a:endParaRPr sz="1200">
              <a:latin typeface="Lucida Sans"/>
              <a:cs typeface="Lucida Sans"/>
            </a:endParaRPr>
          </a:p>
        </p:txBody>
      </p:sp>
      <p:sp>
        <p:nvSpPr>
          <p:cNvPr id="64" name="object 64"/>
          <p:cNvSpPr txBox="1"/>
          <p:nvPr/>
        </p:nvSpPr>
        <p:spPr>
          <a:xfrm rot="15120000">
            <a:off x="2147662" y="4255230"/>
            <a:ext cx="154758" cy="89768"/>
          </a:xfrm>
          <a:prstGeom prst="rect">
            <a:avLst/>
          </a:prstGeom>
        </p:spPr>
        <p:txBody>
          <a:bodyPr vert="horz" wrap="square" lIns="0" tIns="0" rIns="0" bIns="0" rtlCol="0">
            <a:spAutoFit/>
          </a:bodyPr>
          <a:lstStyle/>
          <a:p>
            <a:pPr>
              <a:lnSpc>
                <a:spcPts val="1197"/>
              </a:lnSpc>
            </a:pPr>
            <a:r>
              <a:rPr sz="1200" spc="-153">
                <a:solidFill>
                  <a:srgbClr val="C87E41"/>
                </a:solidFill>
                <a:latin typeface="Lucida Sans"/>
                <a:cs typeface="Lucida Sans"/>
              </a:rPr>
              <a:t>l</a:t>
            </a:r>
            <a:endParaRPr sz="1200">
              <a:latin typeface="Lucida Sans"/>
              <a:cs typeface="Lucida Sans"/>
            </a:endParaRPr>
          </a:p>
        </p:txBody>
      </p:sp>
      <p:sp>
        <p:nvSpPr>
          <p:cNvPr id="65" name="object 65"/>
          <p:cNvSpPr txBox="1"/>
          <p:nvPr/>
        </p:nvSpPr>
        <p:spPr>
          <a:xfrm rot="15300000">
            <a:off x="2102801" y="4157505"/>
            <a:ext cx="185438" cy="89768"/>
          </a:xfrm>
          <a:prstGeom prst="rect">
            <a:avLst/>
          </a:prstGeom>
        </p:spPr>
        <p:txBody>
          <a:bodyPr vert="horz" wrap="square" lIns="0" tIns="0" rIns="0" bIns="0" rtlCol="0">
            <a:spAutoFit/>
          </a:bodyPr>
          <a:lstStyle/>
          <a:p>
            <a:pPr>
              <a:lnSpc>
                <a:spcPts val="1197"/>
              </a:lnSpc>
            </a:pPr>
            <a:r>
              <a:rPr sz="1200" spc="-80">
                <a:solidFill>
                  <a:srgbClr val="C87E41"/>
                </a:solidFill>
                <a:latin typeface="Lucida Sans"/>
                <a:cs typeface="Lucida Sans"/>
              </a:rPr>
              <a:t>H</a:t>
            </a:r>
            <a:endParaRPr sz="1200">
              <a:latin typeface="Lucida Sans"/>
              <a:cs typeface="Lucida Sans"/>
            </a:endParaRPr>
          </a:p>
        </p:txBody>
      </p:sp>
      <p:sp>
        <p:nvSpPr>
          <p:cNvPr id="66" name="object 66"/>
          <p:cNvSpPr txBox="1"/>
          <p:nvPr/>
        </p:nvSpPr>
        <p:spPr>
          <a:xfrm rot="15420000">
            <a:off x="2087060" y="4069928"/>
            <a:ext cx="171358" cy="89768"/>
          </a:xfrm>
          <a:prstGeom prst="rect">
            <a:avLst/>
          </a:prstGeom>
        </p:spPr>
        <p:txBody>
          <a:bodyPr vert="horz" wrap="square" lIns="0" tIns="0" rIns="0" bIns="0" rtlCol="0">
            <a:spAutoFit/>
          </a:bodyPr>
          <a:lstStyle/>
          <a:p>
            <a:pPr>
              <a:lnSpc>
                <a:spcPts val="1197"/>
              </a:lnSpc>
            </a:pPr>
            <a:r>
              <a:rPr sz="1200" spc="-76">
                <a:solidFill>
                  <a:srgbClr val="C87E41"/>
                </a:solidFill>
                <a:latin typeface="Lucida Sans"/>
                <a:cs typeface="Lucida Sans"/>
              </a:rPr>
              <a:t>e</a:t>
            </a:r>
            <a:endParaRPr sz="1200">
              <a:latin typeface="Lucida Sans"/>
              <a:cs typeface="Lucida Sans"/>
            </a:endParaRPr>
          </a:p>
        </p:txBody>
      </p:sp>
      <p:sp>
        <p:nvSpPr>
          <p:cNvPr id="67" name="object 67"/>
          <p:cNvSpPr txBox="1"/>
          <p:nvPr/>
        </p:nvSpPr>
        <p:spPr>
          <a:xfrm rot="15540000">
            <a:off x="2071453" y="3995773"/>
            <a:ext cx="170009" cy="89768"/>
          </a:xfrm>
          <a:prstGeom prst="rect">
            <a:avLst/>
          </a:prstGeom>
        </p:spPr>
        <p:txBody>
          <a:bodyPr vert="horz" wrap="square" lIns="0" tIns="0" rIns="0" bIns="0" rtlCol="0">
            <a:spAutoFit/>
          </a:bodyPr>
          <a:lstStyle/>
          <a:p>
            <a:pPr>
              <a:lnSpc>
                <a:spcPts val="1197"/>
              </a:lnSpc>
            </a:pPr>
            <a:r>
              <a:rPr sz="1200" spc="-100">
                <a:solidFill>
                  <a:srgbClr val="C87E41"/>
                </a:solidFill>
                <a:latin typeface="Lucida Sans"/>
                <a:cs typeface="Lucida Sans"/>
              </a:rPr>
              <a:t>a</a:t>
            </a:r>
            <a:endParaRPr sz="1200">
              <a:latin typeface="Lucida Sans"/>
              <a:cs typeface="Lucida Sans"/>
            </a:endParaRPr>
          </a:p>
        </p:txBody>
      </p:sp>
      <p:sp>
        <p:nvSpPr>
          <p:cNvPr id="68" name="object 68"/>
          <p:cNvSpPr txBox="1"/>
          <p:nvPr/>
        </p:nvSpPr>
        <p:spPr>
          <a:xfrm rot="15600000">
            <a:off x="2069344" y="3945309"/>
            <a:ext cx="154758" cy="89768"/>
          </a:xfrm>
          <a:prstGeom prst="rect">
            <a:avLst/>
          </a:prstGeom>
        </p:spPr>
        <p:txBody>
          <a:bodyPr vert="horz" wrap="square" lIns="0" tIns="0" rIns="0" bIns="0" rtlCol="0">
            <a:spAutoFit/>
          </a:bodyPr>
          <a:lstStyle/>
          <a:p>
            <a:pPr>
              <a:lnSpc>
                <a:spcPts val="1197"/>
              </a:lnSpc>
            </a:pPr>
            <a:r>
              <a:rPr sz="1200" spc="-153">
                <a:solidFill>
                  <a:srgbClr val="C87E41"/>
                </a:solidFill>
                <a:latin typeface="Lucida Sans"/>
                <a:cs typeface="Lucida Sans"/>
              </a:rPr>
              <a:t>l</a:t>
            </a:r>
            <a:endParaRPr sz="1200">
              <a:latin typeface="Lucida Sans"/>
              <a:cs typeface="Lucida Sans"/>
            </a:endParaRPr>
          </a:p>
        </p:txBody>
      </p:sp>
      <p:sp>
        <p:nvSpPr>
          <p:cNvPr id="69" name="object 69"/>
          <p:cNvSpPr txBox="1"/>
          <p:nvPr/>
        </p:nvSpPr>
        <p:spPr>
          <a:xfrm rot="15660000">
            <a:off x="2060346" y="3907459"/>
            <a:ext cx="159844" cy="89768"/>
          </a:xfrm>
          <a:prstGeom prst="rect">
            <a:avLst/>
          </a:prstGeom>
        </p:spPr>
        <p:txBody>
          <a:bodyPr vert="horz" wrap="square" lIns="0" tIns="0" rIns="0" bIns="0" rtlCol="0">
            <a:spAutoFit/>
          </a:bodyPr>
          <a:lstStyle/>
          <a:p>
            <a:pPr>
              <a:lnSpc>
                <a:spcPts val="1197"/>
              </a:lnSpc>
            </a:pPr>
            <a:r>
              <a:rPr sz="1200" spc="-93">
                <a:solidFill>
                  <a:srgbClr val="C87E41"/>
                </a:solidFill>
                <a:latin typeface="Lucida Sans"/>
                <a:cs typeface="Lucida Sans"/>
              </a:rPr>
              <a:t>t</a:t>
            </a:r>
            <a:endParaRPr sz="1200">
              <a:latin typeface="Lucida Sans"/>
              <a:cs typeface="Lucida Sans"/>
            </a:endParaRPr>
          </a:p>
        </p:txBody>
      </p:sp>
      <p:sp>
        <p:nvSpPr>
          <p:cNvPr id="70" name="object 70"/>
          <p:cNvSpPr txBox="1"/>
          <p:nvPr/>
        </p:nvSpPr>
        <p:spPr>
          <a:xfrm rot="15780000">
            <a:off x="2045063" y="3844558"/>
            <a:ext cx="172147" cy="89768"/>
          </a:xfrm>
          <a:prstGeom prst="rect">
            <a:avLst/>
          </a:prstGeom>
        </p:spPr>
        <p:txBody>
          <a:bodyPr vert="horz" wrap="square" lIns="0" tIns="0" rIns="0" bIns="0" rtlCol="0">
            <a:spAutoFit/>
          </a:bodyPr>
          <a:lstStyle/>
          <a:p>
            <a:pPr>
              <a:lnSpc>
                <a:spcPts val="1197"/>
              </a:lnSpc>
            </a:pPr>
            <a:r>
              <a:rPr sz="1200" spc="-143">
                <a:solidFill>
                  <a:srgbClr val="C87E41"/>
                </a:solidFill>
                <a:latin typeface="Lucida Sans"/>
                <a:cs typeface="Lucida Sans"/>
              </a:rPr>
              <a:t>h</a:t>
            </a:r>
            <a:endParaRPr sz="1200">
              <a:latin typeface="Lucida Sans"/>
              <a:cs typeface="Lucida Sans"/>
            </a:endParaRPr>
          </a:p>
        </p:txBody>
      </p:sp>
      <p:sp>
        <p:nvSpPr>
          <p:cNvPr id="71" name="object 71"/>
          <p:cNvSpPr txBox="1"/>
          <p:nvPr/>
        </p:nvSpPr>
        <p:spPr>
          <a:xfrm rot="15960000">
            <a:off x="2029078" y="3724086"/>
            <a:ext cx="178465" cy="89768"/>
          </a:xfrm>
          <a:prstGeom prst="rect">
            <a:avLst/>
          </a:prstGeom>
        </p:spPr>
        <p:txBody>
          <a:bodyPr vert="horz" wrap="square" lIns="0" tIns="0" rIns="0" bIns="0" rtlCol="0">
            <a:spAutoFit/>
          </a:bodyPr>
          <a:lstStyle/>
          <a:p>
            <a:pPr>
              <a:lnSpc>
                <a:spcPts val="1197"/>
              </a:lnSpc>
            </a:pPr>
            <a:r>
              <a:rPr sz="1200" spc="-60">
                <a:solidFill>
                  <a:srgbClr val="C87E41"/>
                </a:solidFill>
                <a:latin typeface="Lucida Sans"/>
                <a:cs typeface="Lucida Sans"/>
              </a:rPr>
              <a:t>~</a:t>
            </a:r>
            <a:endParaRPr sz="1200">
              <a:latin typeface="Lucida Sans"/>
              <a:cs typeface="Lucida Sans"/>
            </a:endParaRPr>
          </a:p>
        </p:txBody>
      </p:sp>
      <p:sp>
        <p:nvSpPr>
          <p:cNvPr id="72" name="object 72"/>
          <p:cNvSpPr txBox="1"/>
          <p:nvPr/>
        </p:nvSpPr>
        <p:spPr>
          <a:xfrm>
            <a:off x="2004074" y="3569370"/>
            <a:ext cx="103875" cy="128693"/>
          </a:xfrm>
          <a:prstGeom prst="rect">
            <a:avLst/>
          </a:prstGeom>
        </p:spPr>
        <p:txBody>
          <a:bodyPr vert="vert270" wrap="square" lIns="0" tIns="2117" rIns="0" bIns="0" rtlCol="0">
            <a:spAutoFit/>
          </a:bodyPr>
          <a:lstStyle/>
          <a:p>
            <a:pPr marL="8467">
              <a:lnSpc>
                <a:spcPct val="100000"/>
              </a:lnSpc>
              <a:spcBef>
                <a:spcPts val="17"/>
              </a:spcBef>
            </a:pPr>
            <a:r>
              <a:rPr sz="1200" spc="-33">
                <a:solidFill>
                  <a:srgbClr val="C87E41"/>
                </a:solidFill>
                <a:latin typeface="Lucida Sans"/>
                <a:cs typeface="Lucida Sans"/>
              </a:rPr>
              <a:t>G</a:t>
            </a:r>
            <a:endParaRPr sz="1200">
              <a:latin typeface="Lucida Sans"/>
              <a:cs typeface="Lucida Sans"/>
            </a:endParaRPr>
          </a:p>
        </p:txBody>
      </p:sp>
      <p:sp>
        <p:nvSpPr>
          <p:cNvPr id="73" name="object 73"/>
          <p:cNvSpPr txBox="1"/>
          <p:nvPr/>
        </p:nvSpPr>
        <p:spPr>
          <a:xfrm rot="16320000">
            <a:off x="2026512" y="3498759"/>
            <a:ext cx="170009" cy="89768"/>
          </a:xfrm>
          <a:prstGeom prst="rect">
            <a:avLst/>
          </a:prstGeom>
        </p:spPr>
        <p:txBody>
          <a:bodyPr vert="horz" wrap="square" lIns="0" tIns="0" rIns="0" bIns="0" rtlCol="0">
            <a:spAutoFit/>
          </a:bodyPr>
          <a:lstStyle/>
          <a:p>
            <a:pPr>
              <a:lnSpc>
                <a:spcPts val="1197"/>
              </a:lnSpc>
            </a:pPr>
            <a:r>
              <a:rPr sz="1200" spc="-63">
                <a:solidFill>
                  <a:srgbClr val="C87E41"/>
                </a:solidFill>
                <a:latin typeface="Lucida Sans"/>
                <a:cs typeface="Lucida Sans"/>
              </a:rPr>
              <a:t>y</a:t>
            </a:r>
            <a:endParaRPr sz="1200">
              <a:latin typeface="Lucida Sans"/>
              <a:cs typeface="Lucida Sans"/>
            </a:endParaRPr>
          </a:p>
        </p:txBody>
      </p:sp>
      <p:sp>
        <p:nvSpPr>
          <p:cNvPr id="74" name="object 74"/>
          <p:cNvSpPr txBox="1"/>
          <p:nvPr/>
        </p:nvSpPr>
        <p:spPr>
          <a:xfrm rot="16380000">
            <a:off x="2028248" y="3422992"/>
            <a:ext cx="171358" cy="89768"/>
          </a:xfrm>
          <a:prstGeom prst="rect">
            <a:avLst/>
          </a:prstGeom>
        </p:spPr>
        <p:txBody>
          <a:bodyPr vert="horz" wrap="square" lIns="0" tIns="0" rIns="0" bIns="0" rtlCol="0">
            <a:spAutoFit/>
          </a:bodyPr>
          <a:lstStyle/>
          <a:p>
            <a:pPr>
              <a:lnSpc>
                <a:spcPts val="1197"/>
              </a:lnSpc>
            </a:pPr>
            <a:r>
              <a:rPr sz="1200" spc="-157">
                <a:solidFill>
                  <a:srgbClr val="C87E41"/>
                </a:solidFill>
                <a:latin typeface="Lucida Sans"/>
                <a:cs typeface="Lucida Sans"/>
              </a:rPr>
              <a:t>n</a:t>
            </a:r>
            <a:endParaRPr sz="1200">
              <a:latin typeface="Lucida Sans"/>
              <a:cs typeface="Lucida Sans"/>
            </a:endParaRPr>
          </a:p>
        </p:txBody>
      </p:sp>
      <p:sp>
        <p:nvSpPr>
          <p:cNvPr id="75" name="object 75"/>
          <p:cNvSpPr txBox="1"/>
          <p:nvPr/>
        </p:nvSpPr>
        <p:spPr>
          <a:xfrm rot="16500000">
            <a:off x="2034493" y="3346625"/>
            <a:ext cx="169444" cy="89768"/>
          </a:xfrm>
          <a:prstGeom prst="rect">
            <a:avLst/>
          </a:prstGeom>
        </p:spPr>
        <p:txBody>
          <a:bodyPr vert="horz" wrap="square" lIns="0" tIns="0" rIns="0" bIns="0" rtlCol="0">
            <a:spAutoFit/>
          </a:bodyPr>
          <a:lstStyle/>
          <a:p>
            <a:pPr>
              <a:lnSpc>
                <a:spcPts val="1197"/>
              </a:lnSpc>
            </a:pPr>
            <a:r>
              <a:rPr sz="1200" spc="-110">
                <a:solidFill>
                  <a:srgbClr val="C87E41"/>
                </a:solidFill>
                <a:latin typeface="Lucida Sans"/>
                <a:cs typeface="Lucida Sans"/>
              </a:rPr>
              <a:t>a</a:t>
            </a:r>
            <a:endParaRPr sz="1200">
              <a:latin typeface="Lucida Sans"/>
              <a:cs typeface="Lucida Sans"/>
            </a:endParaRPr>
          </a:p>
        </p:txBody>
      </p:sp>
      <p:sp>
        <p:nvSpPr>
          <p:cNvPr id="76" name="object 76"/>
          <p:cNvSpPr txBox="1"/>
          <p:nvPr/>
        </p:nvSpPr>
        <p:spPr>
          <a:xfrm rot="16620000">
            <a:off x="2041518" y="3271191"/>
            <a:ext cx="170969" cy="89768"/>
          </a:xfrm>
          <a:prstGeom prst="rect">
            <a:avLst/>
          </a:prstGeom>
        </p:spPr>
        <p:txBody>
          <a:bodyPr vert="horz" wrap="square" lIns="0" tIns="0" rIns="0" bIns="0" rtlCol="0">
            <a:spAutoFit/>
          </a:bodyPr>
          <a:lstStyle/>
          <a:p>
            <a:pPr>
              <a:lnSpc>
                <a:spcPts val="1197"/>
              </a:lnSpc>
            </a:pPr>
            <a:r>
              <a:rPr sz="1200" spc="-83">
                <a:solidFill>
                  <a:srgbClr val="C87E41"/>
                </a:solidFill>
                <a:latin typeface="Lucida Sans"/>
                <a:cs typeface="Lucida Sans"/>
              </a:rPr>
              <a:t>e</a:t>
            </a:r>
            <a:endParaRPr sz="1200">
              <a:latin typeface="Lucida Sans"/>
              <a:cs typeface="Lucida Sans"/>
            </a:endParaRPr>
          </a:p>
        </p:txBody>
      </p:sp>
      <p:sp>
        <p:nvSpPr>
          <p:cNvPr id="77" name="object 77"/>
          <p:cNvSpPr txBox="1"/>
          <p:nvPr/>
        </p:nvSpPr>
        <p:spPr>
          <a:xfrm rot="16740000">
            <a:off x="2051864" y="3194186"/>
            <a:ext cx="171358"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c</a:t>
            </a:r>
            <a:endParaRPr sz="1200">
              <a:latin typeface="Lucida Sans"/>
              <a:cs typeface="Lucida Sans"/>
            </a:endParaRPr>
          </a:p>
        </p:txBody>
      </p:sp>
      <p:sp>
        <p:nvSpPr>
          <p:cNvPr id="78" name="object 78"/>
          <p:cNvSpPr txBox="1"/>
          <p:nvPr/>
        </p:nvSpPr>
        <p:spPr>
          <a:xfrm rot="16860000">
            <a:off x="2064515" y="3115651"/>
            <a:ext cx="173151" cy="89768"/>
          </a:xfrm>
          <a:prstGeom prst="rect">
            <a:avLst/>
          </a:prstGeom>
        </p:spPr>
        <p:txBody>
          <a:bodyPr vert="horz" wrap="square" lIns="0" tIns="0" rIns="0" bIns="0" rtlCol="0">
            <a:spAutoFit/>
          </a:bodyPr>
          <a:lstStyle/>
          <a:p>
            <a:pPr>
              <a:lnSpc>
                <a:spcPts val="1197"/>
              </a:lnSpc>
            </a:pPr>
            <a:r>
              <a:rPr sz="1200" spc="-113">
                <a:solidFill>
                  <a:srgbClr val="C87E41"/>
                </a:solidFill>
                <a:latin typeface="Lucida Sans"/>
                <a:cs typeface="Lucida Sans"/>
              </a:rPr>
              <a:t>o</a:t>
            </a:r>
            <a:endParaRPr sz="1200">
              <a:latin typeface="Lucida Sans"/>
              <a:cs typeface="Lucida Sans"/>
            </a:endParaRPr>
          </a:p>
        </p:txBody>
      </p:sp>
      <p:sp>
        <p:nvSpPr>
          <p:cNvPr id="79" name="object 79"/>
          <p:cNvSpPr txBox="1"/>
          <p:nvPr/>
        </p:nvSpPr>
        <p:spPr>
          <a:xfrm rot="16980000">
            <a:off x="2084435" y="3061701"/>
            <a:ext cx="155171" cy="89768"/>
          </a:xfrm>
          <a:prstGeom prst="rect">
            <a:avLst/>
          </a:prstGeom>
        </p:spPr>
        <p:txBody>
          <a:bodyPr vert="horz" wrap="square" lIns="0" tIns="0" rIns="0" bIns="0" rtlCol="0">
            <a:spAutoFit/>
          </a:bodyPr>
          <a:lstStyle/>
          <a:p>
            <a:pPr>
              <a:lnSpc>
                <a:spcPts val="1197"/>
              </a:lnSpc>
            </a:pPr>
            <a:r>
              <a:rPr sz="1200" spc="-136">
                <a:solidFill>
                  <a:srgbClr val="C87E41"/>
                </a:solidFill>
                <a:latin typeface="Lucida Sans"/>
                <a:cs typeface="Lucida Sans"/>
              </a:rPr>
              <a:t>l</a:t>
            </a:r>
            <a:endParaRPr sz="1200">
              <a:latin typeface="Lucida Sans"/>
              <a:cs typeface="Lucida Sans"/>
            </a:endParaRPr>
          </a:p>
        </p:txBody>
      </p:sp>
      <p:sp>
        <p:nvSpPr>
          <p:cNvPr id="80" name="object 80"/>
          <p:cNvSpPr txBox="1"/>
          <p:nvPr/>
        </p:nvSpPr>
        <p:spPr>
          <a:xfrm rot="17040000">
            <a:off x="2087633" y="3007960"/>
            <a:ext cx="173355" cy="89768"/>
          </a:xfrm>
          <a:prstGeom prst="rect">
            <a:avLst/>
          </a:prstGeom>
        </p:spPr>
        <p:txBody>
          <a:bodyPr vert="horz" wrap="square" lIns="0" tIns="0" rIns="0" bIns="0" rtlCol="0">
            <a:spAutoFit/>
          </a:bodyPr>
          <a:lstStyle/>
          <a:p>
            <a:pPr>
              <a:lnSpc>
                <a:spcPts val="1197"/>
              </a:lnSpc>
            </a:pPr>
            <a:r>
              <a:rPr sz="1200" spc="-110">
                <a:solidFill>
                  <a:srgbClr val="C87E41"/>
                </a:solidFill>
                <a:latin typeface="Lucida Sans"/>
                <a:cs typeface="Lucida Sans"/>
              </a:rPr>
              <a:t>o</a:t>
            </a:r>
            <a:endParaRPr sz="1200">
              <a:latin typeface="Lucida Sans"/>
              <a:cs typeface="Lucida Sans"/>
            </a:endParaRPr>
          </a:p>
        </p:txBody>
      </p:sp>
      <p:sp>
        <p:nvSpPr>
          <p:cNvPr id="81" name="object 81"/>
          <p:cNvSpPr txBox="1"/>
          <p:nvPr/>
        </p:nvSpPr>
        <p:spPr>
          <a:xfrm rot="17160000">
            <a:off x="2107626" y="2927158"/>
            <a:ext cx="175431" cy="89768"/>
          </a:xfrm>
          <a:prstGeom prst="rect">
            <a:avLst/>
          </a:prstGeom>
        </p:spPr>
        <p:txBody>
          <a:bodyPr vert="horz" wrap="square" lIns="0" tIns="0" rIns="0" bIns="0" rtlCol="0">
            <a:spAutoFit/>
          </a:bodyPr>
          <a:lstStyle/>
          <a:p>
            <a:pPr>
              <a:lnSpc>
                <a:spcPts val="1197"/>
              </a:lnSpc>
            </a:pPr>
            <a:r>
              <a:rPr sz="1200" spc="-93">
                <a:solidFill>
                  <a:srgbClr val="C87E41"/>
                </a:solidFill>
                <a:latin typeface="Lucida Sans"/>
                <a:cs typeface="Lucida Sans"/>
              </a:rPr>
              <a:t>g</a:t>
            </a:r>
            <a:endParaRPr sz="1200">
              <a:latin typeface="Lucida Sans"/>
              <a:cs typeface="Lucida Sans"/>
            </a:endParaRPr>
          </a:p>
        </p:txBody>
      </p:sp>
      <p:sp>
        <p:nvSpPr>
          <p:cNvPr id="82" name="object 82"/>
          <p:cNvSpPr txBox="1"/>
          <p:nvPr/>
        </p:nvSpPr>
        <p:spPr>
          <a:xfrm rot="17280000">
            <a:off x="2133723" y="2872367"/>
            <a:ext cx="155257" cy="89768"/>
          </a:xfrm>
          <a:prstGeom prst="rect">
            <a:avLst/>
          </a:prstGeom>
        </p:spPr>
        <p:txBody>
          <a:bodyPr vert="horz" wrap="square" lIns="0" tIns="0" rIns="0" bIns="0" rtlCol="0">
            <a:spAutoFit/>
          </a:bodyPr>
          <a:lstStyle/>
          <a:p>
            <a:pPr>
              <a:lnSpc>
                <a:spcPts val="1197"/>
              </a:lnSpc>
            </a:pPr>
            <a:r>
              <a:rPr sz="1200" spc="-133">
                <a:solidFill>
                  <a:srgbClr val="C87E41"/>
                </a:solidFill>
                <a:latin typeface="Lucida Sans"/>
                <a:cs typeface="Lucida Sans"/>
              </a:rPr>
              <a:t>i</a:t>
            </a:r>
            <a:endParaRPr sz="1200">
              <a:latin typeface="Lucida Sans"/>
              <a:cs typeface="Lucida Sans"/>
            </a:endParaRPr>
          </a:p>
        </p:txBody>
      </p:sp>
      <p:sp>
        <p:nvSpPr>
          <p:cNvPr id="83" name="object 83"/>
          <p:cNvSpPr txBox="1"/>
          <p:nvPr/>
        </p:nvSpPr>
        <p:spPr>
          <a:xfrm rot="17340000">
            <a:off x="2141678" y="2821581"/>
            <a:ext cx="171949"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c</a:t>
            </a:r>
            <a:endParaRPr sz="1200">
              <a:latin typeface="Lucida Sans"/>
              <a:cs typeface="Lucida Sans"/>
            </a:endParaRPr>
          </a:p>
        </p:txBody>
      </p:sp>
      <p:sp>
        <p:nvSpPr>
          <p:cNvPr id="84" name="object 84"/>
          <p:cNvSpPr txBox="1"/>
          <p:nvPr/>
        </p:nvSpPr>
        <p:spPr>
          <a:xfrm rot="17460000">
            <a:off x="2167697" y="2749772"/>
            <a:ext cx="170391" cy="89768"/>
          </a:xfrm>
          <a:prstGeom prst="rect">
            <a:avLst/>
          </a:prstGeom>
        </p:spPr>
        <p:txBody>
          <a:bodyPr vert="horz" wrap="square" lIns="0" tIns="0" rIns="0" bIns="0" rtlCol="0">
            <a:spAutoFit/>
          </a:bodyPr>
          <a:lstStyle/>
          <a:p>
            <a:pPr>
              <a:lnSpc>
                <a:spcPts val="1197"/>
              </a:lnSpc>
            </a:pPr>
            <a:r>
              <a:rPr sz="1200" spc="-93">
                <a:solidFill>
                  <a:srgbClr val="C87E41"/>
                </a:solidFill>
                <a:latin typeface="Lucida Sans"/>
                <a:cs typeface="Lucida Sans"/>
              </a:rPr>
              <a:t>a</a:t>
            </a:r>
            <a:endParaRPr sz="1200">
              <a:latin typeface="Lucida Sans"/>
              <a:cs typeface="Lucida Sans"/>
            </a:endParaRPr>
          </a:p>
        </p:txBody>
      </p:sp>
      <p:sp>
        <p:nvSpPr>
          <p:cNvPr id="85" name="object 85"/>
          <p:cNvSpPr txBox="1"/>
          <p:nvPr/>
        </p:nvSpPr>
        <p:spPr>
          <a:xfrm rot="17520000">
            <a:off x="2193659" y="2701701"/>
            <a:ext cx="154920" cy="89768"/>
          </a:xfrm>
          <a:prstGeom prst="rect">
            <a:avLst/>
          </a:prstGeom>
        </p:spPr>
        <p:txBody>
          <a:bodyPr vert="horz" wrap="square" lIns="0" tIns="0" rIns="0" bIns="0" rtlCol="0">
            <a:spAutoFit/>
          </a:bodyPr>
          <a:lstStyle/>
          <a:p>
            <a:pPr>
              <a:lnSpc>
                <a:spcPts val="1197"/>
              </a:lnSpc>
            </a:pPr>
            <a:r>
              <a:rPr sz="1200" spc="-147">
                <a:solidFill>
                  <a:srgbClr val="C87E41"/>
                </a:solidFill>
                <a:latin typeface="Lucida Sans"/>
                <a:cs typeface="Lucida Sans"/>
              </a:rPr>
              <a:t>l</a:t>
            </a:r>
            <a:endParaRPr sz="1200">
              <a:latin typeface="Lucida Sans"/>
              <a:cs typeface="Lucida Sans"/>
            </a:endParaRPr>
          </a:p>
        </p:txBody>
      </p:sp>
      <p:sp>
        <p:nvSpPr>
          <p:cNvPr id="86" name="object 86"/>
          <p:cNvSpPr txBox="1"/>
          <p:nvPr/>
        </p:nvSpPr>
        <p:spPr>
          <a:xfrm rot="17700000">
            <a:off x="2218169" y="2607133"/>
            <a:ext cx="186413"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C</a:t>
            </a:r>
            <a:endParaRPr sz="1200">
              <a:latin typeface="Lucida Sans"/>
              <a:cs typeface="Lucida Sans"/>
            </a:endParaRPr>
          </a:p>
        </p:txBody>
      </p:sp>
      <p:sp>
        <p:nvSpPr>
          <p:cNvPr id="87" name="object 87"/>
          <p:cNvSpPr txBox="1"/>
          <p:nvPr/>
        </p:nvSpPr>
        <p:spPr>
          <a:xfrm rot="17820000">
            <a:off x="2264344" y="2526069"/>
            <a:ext cx="170200"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a</a:t>
            </a:r>
            <a:endParaRPr sz="1200">
              <a:latin typeface="Lucida Sans"/>
              <a:cs typeface="Lucida Sans"/>
            </a:endParaRPr>
          </a:p>
        </p:txBody>
      </p:sp>
      <p:sp>
        <p:nvSpPr>
          <p:cNvPr id="88" name="object 88"/>
          <p:cNvSpPr txBox="1"/>
          <p:nvPr/>
        </p:nvSpPr>
        <p:spPr>
          <a:xfrm rot="17880000">
            <a:off x="2297504" y="2471474"/>
            <a:ext cx="159583" cy="89768"/>
          </a:xfrm>
          <a:prstGeom prst="rect">
            <a:avLst/>
          </a:prstGeom>
        </p:spPr>
        <p:txBody>
          <a:bodyPr vert="horz" wrap="square" lIns="0" tIns="0" rIns="0" bIns="0" rtlCol="0">
            <a:spAutoFit/>
          </a:bodyPr>
          <a:lstStyle/>
          <a:p>
            <a:pPr>
              <a:lnSpc>
                <a:spcPts val="1197"/>
              </a:lnSpc>
            </a:pPr>
            <a:r>
              <a:rPr sz="1200" spc="-147">
                <a:solidFill>
                  <a:srgbClr val="C87E41"/>
                </a:solidFill>
                <a:latin typeface="Lucida Sans"/>
                <a:cs typeface="Lucida Sans"/>
              </a:rPr>
              <a:t>r</a:t>
            </a:r>
            <a:endParaRPr sz="1200">
              <a:latin typeface="Lucida Sans"/>
              <a:cs typeface="Lucida Sans"/>
            </a:endParaRPr>
          </a:p>
        </p:txBody>
      </p:sp>
      <p:sp>
        <p:nvSpPr>
          <p:cNvPr id="89" name="object 89"/>
          <p:cNvSpPr txBox="1"/>
          <p:nvPr/>
        </p:nvSpPr>
        <p:spPr>
          <a:xfrm rot="18000000">
            <a:off x="2321903" y="2416437"/>
            <a:ext cx="171358" cy="89768"/>
          </a:xfrm>
          <a:prstGeom prst="rect">
            <a:avLst/>
          </a:prstGeom>
        </p:spPr>
        <p:txBody>
          <a:bodyPr vert="horz" wrap="square" lIns="0" tIns="0" rIns="0" bIns="0" rtlCol="0">
            <a:spAutoFit/>
          </a:bodyPr>
          <a:lstStyle/>
          <a:p>
            <a:pPr>
              <a:lnSpc>
                <a:spcPts val="1197"/>
              </a:lnSpc>
            </a:pPr>
            <a:r>
              <a:rPr sz="1200" spc="-76">
                <a:solidFill>
                  <a:srgbClr val="C87E41"/>
                </a:solidFill>
                <a:latin typeface="Lucida Sans"/>
                <a:cs typeface="Lucida Sans"/>
              </a:rPr>
              <a:t>e</a:t>
            </a:r>
            <a:endParaRPr sz="1200">
              <a:latin typeface="Lucida Sans"/>
              <a:cs typeface="Lucida Sans"/>
            </a:endParaRPr>
          </a:p>
        </p:txBody>
      </p:sp>
      <p:sp>
        <p:nvSpPr>
          <p:cNvPr id="90" name="object 90"/>
          <p:cNvSpPr txBox="1"/>
          <p:nvPr/>
        </p:nvSpPr>
        <p:spPr>
          <a:xfrm rot="18180000">
            <a:off x="2380655" y="2313175"/>
            <a:ext cx="178243" cy="89768"/>
          </a:xfrm>
          <a:prstGeom prst="rect">
            <a:avLst/>
          </a:prstGeom>
        </p:spPr>
        <p:txBody>
          <a:bodyPr vert="horz" wrap="square" lIns="0" tIns="0" rIns="0" bIns="0" rtlCol="0">
            <a:spAutoFit/>
          </a:bodyPr>
          <a:lstStyle/>
          <a:p>
            <a:pPr>
              <a:lnSpc>
                <a:spcPts val="1197"/>
              </a:lnSpc>
            </a:pPr>
            <a:r>
              <a:rPr sz="1200" spc="-63">
                <a:solidFill>
                  <a:srgbClr val="C87E41"/>
                </a:solidFill>
                <a:latin typeface="Lucida Sans"/>
                <a:cs typeface="Lucida Sans"/>
              </a:rPr>
              <a:t>~</a:t>
            </a:r>
            <a:endParaRPr sz="1200">
              <a:latin typeface="Lucida Sans"/>
              <a:cs typeface="Lucida Sans"/>
            </a:endParaRPr>
          </a:p>
        </p:txBody>
      </p:sp>
      <p:sp>
        <p:nvSpPr>
          <p:cNvPr id="91" name="object 91"/>
          <p:cNvSpPr txBox="1"/>
          <p:nvPr/>
        </p:nvSpPr>
        <p:spPr>
          <a:xfrm rot="18360000">
            <a:off x="2451945" y="2211187"/>
            <a:ext cx="173559"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E</a:t>
            </a:r>
            <a:endParaRPr sz="1200">
              <a:latin typeface="Lucida Sans"/>
              <a:cs typeface="Lucida Sans"/>
            </a:endParaRPr>
          </a:p>
        </p:txBody>
      </p:sp>
      <p:sp>
        <p:nvSpPr>
          <p:cNvPr id="92" name="object 92"/>
          <p:cNvSpPr txBox="1"/>
          <p:nvPr/>
        </p:nvSpPr>
        <p:spPr>
          <a:xfrm rot="18540000">
            <a:off x="2501915" y="2129549"/>
            <a:ext cx="196973" cy="89768"/>
          </a:xfrm>
          <a:prstGeom prst="rect">
            <a:avLst/>
          </a:prstGeom>
        </p:spPr>
        <p:txBody>
          <a:bodyPr vert="horz" wrap="square" lIns="0" tIns="0" rIns="0" bIns="0" rtlCol="0">
            <a:spAutoFit/>
          </a:bodyPr>
          <a:lstStyle/>
          <a:p>
            <a:pPr>
              <a:lnSpc>
                <a:spcPts val="1197"/>
              </a:lnSpc>
            </a:pPr>
            <a:r>
              <a:rPr sz="1200" spc="-163">
                <a:solidFill>
                  <a:srgbClr val="C87E41"/>
                </a:solidFill>
                <a:latin typeface="Lucida Sans"/>
                <a:cs typeface="Lucida Sans"/>
              </a:rPr>
              <a:t>m</a:t>
            </a:r>
            <a:endParaRPr sz="1200">
              <a:latin typeface="Lucida Sans"/>
              <a:cs typeface="Lucida Sans"/>
            </a:endParaRPr>
          </a:p>
        </p:txBody>
      </p:sp>
      <p:sp>
        <p:nvSpPr>
          <p:cNvPr id="93" name="object 93"/>
          <p:cNvSpPr txBox="1"/>
          <p:nvPr/>
        </p:nvSpPr>
        <p:spPr>
          <a:xfrm rot="18660000">
            <a:off x="2578465" y="2050753"/>
            <a:ext cx="173151" cy="89768"/>
          </a:xfrm>
          <a:prstGeom prst="rect">
            <a:avLst/>
          </a:prstGeom>
        </p:spPr>
        <p:txBody>
          <a:bodyPr vert="horz" wrap="square" lIns="0" tIns="0" rIns="0" bIns="0" rtlCol="0">
            <a:spAutoFit/>
          </a:bodyPr>
          <a:lstStyle/>
          <a:p>
            <a:pPr>
              <a:lnSpc>
                <a:spcPts val="1197"/>
              </a:lnSpc>
            </a:pPr>
            <a:r>
              <a:rPr sz="1200" spc="-113">
                <a:solidFill>
                  <a:srgbClr val="C87E41"/>
                </a:solidFill>
                <a:latin typeface="Lucida Sans"/>
                <a:cs typeface="Lucida Sans"/>
              </a:rPr>
              <a:t>o</a:t>
            </a:r>
            <a:endParaRPr sz="1200">
              <a:latin typeface="Lucida Sans"/>
              <a:cs typeface="Lucida Sans"/>
            </a:endParaRPr>
          </a:p>
        </p:txBody>
      </p:sp>
      <p:sp>
        <p:nvSpPr>
          <p:cNvPr id="94" name="object 94"/>
          <p:cNvSpPr txBox="1"/>
          <p:nvPr/>
        </p:nvSpPr>
        <p:spPr>
          <a:xfrm rot="18780000">
            <a:off x="2628074" y="2002147"/>
            <a:ext cx="160242" cy="89768"/>
          </a:xfrm>
          <a:prstGeom prst="rect">
            <a:avLst/>
          </a:prstGeom>
        </p:spPr>
        <p:txBody>
          <a:bodyPr vert="horz" wrap="square" lIns="0" tIns="0" rIns="0" bIns="0" rtlCol="0">
            <a:spAutoFit/>
          </a:bodyPr>
          <a:lstStyle/>
          <a:p>
            <a:pPr>
              <a:lnSpc>
                <a:spcPts val="1197"/>
              </a:lnSpc>
            </a:pPr>
            <a:r>
              <a:rPr sz="1200" spc="-83">
                <a:solidFill>
                  <a:srgbClr val="C87E41"/>
                </a:solidFill>
                <a:latin typeface="Lucida Sans"/>
                <a:cs typeface="Lucida Sans"/>
              </a:rPr>
              <a:t>t</a:t>
            </a:r>
            <a:endParaRPr sz="1200">
              <a:latin typeface="Lucida Sans"/>
              <a:cs typeface="Lucida Sans"/>
            </a:endParaRPr>
          </a:p>
        </p:txBody>
      </p:sp>
      <p:sp>
        <p:nvSpPr>
          <p:cNvPr id="95" name="object 95"/>
          <p:cNvSpPr txBox="1"/>
          <p:nvPr/>
        </p:nvSpPr>
        <p:spPr>
          <a:xfrm rot="18840000">
            <a:off x="2656769" y="1973991"/>
            <a:ext cx="155087" cy="89768"/>
          </a:xfrm>
          <a:prstGeom prst="rect">
            <a:avLst/>
          </a:prstGeom>
        </p:spPr>
        <p:txBody>
          <a:bodyPr vert="horz" wrap="square" lIns="0" tIns="0" rIns="0" bIns="0" rtlCol="0">
            <a:spAutoFit/>
          </a:bodyPr>
          <a:lstStyle/>
          <a:p>
            <a:pPr>
              <a:lnSpc>
                <a:spcPts val="1197"/>
              </a:lnSpc>
            </a:pPr>
            <a:r>
              <a:rPr sz="1200" spc="-140">
                <a:solidFill>
                  <a:srgbClr val="C87E41"/>
                </a:solidFill>
                <a:latin typeface="Lucida Sans"/>
                <a:cs typeface="Lucida Sans"/>
              </a:rPr>
              <a:t>i</a:t>
            </a:r>
            <a:endParaRPr sz="1200">
              <a:latin typeface="Lucida Sans"/>
              <a:cs typeface="Lucida Sans"/>
            </a:endParaRPr>
          </a:p>
        </p:txBody>
      </p:sp>
      <p:sp>
        <p:nvSpPr>
          <p:cNvPr id="96" name="object 96"/>
          <p:cNvSpPr txBox="1"/>
          <p:nvPr/>
        </p:nvSpPr>
        <p:spPr>
          <a:xfrm rot="18900000">
            <a:off x="2686076" y="1934327"/>
            <a:ext cx="173151" cy="89768"/>
          </a:xfrm>
          <a:prstGeom prst="rect">
            <a:avLst/>
          </a:prstGeom>
        </p:spPr>
        <p:txBody>
          <a:bodyPr vert="horz" wrap="square" lIns="0" tIns="0" rIns="0" bIns="0" rtlCol="0">
            <a:spAutoFit/>
          </a:bodyPr>
          <a:lstStyle/>
          <a:p>
            <a:pPr>
              <a:lnSpc>
                <a:spcPts val="1197"/>
              </a:lnSpc>
            </a:pPr>
            <a:r>
              <a:rPr sz="1200" spc="-113">
                <a:solidFill>
                  <a:srgbClr val="C87E41"/>
                </a:solidFill>
                <a:latin typeface="Lucida Sans"/>
                <a:cs typeface="Lucida Sans"/>
              </a:rPr>
              <a:t>o</a:t>
            </a:r>
            <a:endParaRPr sz="1200">
              <a:latin typeface="Lucida Sans"/>
              <a:cs typeface="Lucida Sans"/>
            </a:endParaRPr>
          </a:p>
        </p:txBody>
      </p:sp>
      <p:sp>
        <p:nvSpPr>
          <p:cNvPr id="97" name="object 97"/>
          <p:cNvSpPr txBox="1"/>
          <p:nvPr/>
        </p:nvSpPr>
        <p:spPr>
          <a:xfrm rot="19020000">
            <a:off x="2744184" y="1878418"/>
            <a:ext cx="171751" cy="89768"/>
          </a:xfrm>
          <a:prstGeom prst="rect">
            <a:avLst/>
          </a:prstGeom>
        </p:spPr>
        <p:txBody>
          <a:bodyPr vert="horz" wrap="square" lIns="0" tIns="0" rIns="0" bIns="0" rtlCol="0">
            <a:spAutoFit/>
          </a:bodyPr>
          <a:lstStyle/>
          <a:p>
            <a:pPr>
              <a:lnSpc>
                <a:spcPts val="1197"/>
              </a:lnSpc>
            </a:pPr>
            <a:r>
              <a:rPr sz="1200" spc="-150">
                <a:solidFill>
                  <a:srgbClr val="C87E41"/>
                </a:solidFill>
                <a:latin typeface="Lucida Sans"/>
                <a:cs typeface="Lucida Sans"/>
              </a:rPr>
              <a:t>n</a:t>
            </a:r>
            <a:endParaRPr sz="1200">
              <a:latin typeface="Lucida Sans"/>
              <a:cs typeface="Lucida Sans"/>
            </a:endParaRPr>
          </a:p>
        </p:txBody>
      </p:sp>
      <p:sp>
        <p:nvSpPr>
          <p:cNvPr id="98" name="object 98"/>
          <p:cNvSpPr txBox="1"/>
          <p:nvPr/>
        </p:nvSpPr>
        <p:spPr>
          <a:xfrm rot="19140000">
            <a:off x="2801603" y="1827005"/>
            <a:ext cx="169820" cy="89768"/>
          </a:xfrm>
          <a:prstGeom prst="rect">
            <a:avLst/>
          </a:prstGeom>
        </p:spPr>
        <p:txBody>
          <a:bodyPr vert="horz" wrap="square" lIns="0" tIns="0" rIns="0" bIns="0" rtlCol="0">
            <a:spAutoFit/>
          </a:bodyPr>
          <a:lstStyle/>
          <a:p>
            <a:pPr>
              <a:lnSpc>
                <a:spcPts val="1197"/>
              </a:lnSpc>
            </a:pPr>
            <a:r>
              <a:rPr sz="1200" spc="-103">
                <a:solidFill>
                  <a:srgbClr val="C87E41"/>
                </a:solidFill>
                <a:latin typeface="Lucida Sans"/>
                <a:cs typeface="Lucida Sans"/>
              </a:rPr>
              <a:t>a</a:t>
            </a:r>
            <a:endParaRPr sz="1200">
              <a:latin typeface="Lucida Sans"/>
              <a:cs typeface="Lucida Sans"/>
            </a:endParaRPr>
          </a:p>
        </p:txBody>
      </p:sp>
      <p:sp>
        <p:nvSpPr>
          <p:cNvPr id="99" name="object 99"/>
          <p:cNvSpPr txBox="1"/>
          <p:nvPr/>
        </p:nvSpPr>
        <p:spPr>
          <a:xfrm rot="19200000">
            <a:off x="2848057" y="1793435"/>
            <a:ext cx="154679" cy="89768"/>
          </a:xfrm>
          <a:prstGeom prst="rect">
            <a:avLst/>
          </a:prstGeom>
        </p:spPr>
        <p:txBody>
          <a:bodyPr vert="horz" wrap="square" lIns="0" tIns="0" rIns="0" bIns="0" rtlCol="0">
            <a:spAutoFit/>
          </a:bodyPr>
          <a:lstStyle/>
          <a:p>
            <a:pPr>
              <a:lnSpc>
                <a:spcPts val="1197"/>
              </a:lnSpc>
            </a:pPr>
            <a:r>
              <a:rPr sz="1200" spc="-157">
                <a:solidFill>
                  <a:srgbClr val="C87E41"/>
                </a:solidFill>
                <a:latin typeface="Lucida Sans"/>
                <a:cs typeface="Lucida Sans"/>
              </a:rPr>
              <a:t>l</a:t>
            </a:r>
            <a:endParaRPr sz="1200">
              <a:latin typeface="Lucida Sans"/>
              <a:cs typeface="Lucida Sans"/>
            </a:endParaRPr>
          </a:p>
        </p:txBody>
      </p:sp>
      <p:sp>
        <p:nvSpPr>
          <p:cNvPr id="100" name="object 100"/>
          <p:cNvSpPr txBox="1"/>
          <p:nvPr/>
        </p:nvSpPr>
        <p:spPr>
          <a:xfrm rot="19380000">
            <a:off x="2908406" y="1738605"/>
            <a:ext cx="170583" cy="89768"/>
          </a:xfrm>
          <a:prstGeom prst="rect">
            <a:avLst/>
          </a:prstGeom>
        </p:spPr>
        <p:txBody>
          <a:bodyPr vert="horz" wrap="square" lIns="0" tIns="0" rIns="0" bIns="0" rtlCol="0">
            <a:spAutoFit/>
          </a:bodyPr>
          <a:lstStyle/>
          <a:p>
            <a:pPr>
              <a:lnSpc>
                <a:spcPts val="1197"/>
              </a:lnSpc>
            </a:pPr>
            <a:r>
              <a:rPr sz="1200" spc="-90">
                <a:solidFill>
                  <a:srgbClr val="C87E41"/>
                </a:solidFill>
                <a:latin typeface="Lucida Sans"/>
                <a:cs typeface="Lucida Sans"/>
              </a:rPr>
              <a:t>a</a:t>
            </a:r>
            <a:endParaRPr sz="1200">
              <a:latin typeface="Lucida Sans"/>
              <a:cs typeface="Lucida Sans"/>
            </a:endParaRPr>
          </a:p>
        </p:txBody>
      </p:sp>
      <p:sp>
        <p:nvSpPr>
          <p:cNvPr id="101" name="object 101"/>
          <p:cNvSpPr txBox="1"/>
          <p:nvPr/>
        </p:nvSpPr>
        <p:spPr>
          <a:xfrm rot="19500000">
            <a:off x="2968524" y="1692766"/>
            <a:ext cx="172747" cy="89768"/>
          </a:xfrm>
          <a:prstGeom prst="rect">
            <a:avLst/>
          </a:prstGeom>
        </p:spPr>
        <p:txBody>
          <a:bodyPr vert="horz" wrap="square" lIns="0" tIns="0" rIns="0" bIns="0" rtlCol="0">
            <a:spAutoFit/>
          </a:bodyPr>
          <a:lstStyle/>
          <a:p>
            <a:pPr>
              <a:lnSpc>
                <a:spcPts val="1197"/>
              </a:lnSpc>
            </a:pPr>
            <a:r>
              <a:rPr sz="1200" spc="-133">
                <a:solidFill>
                  <a:srgbClr val="C87E41"/>
                </a:solidFill>
                <a:latin typeface="Lucida Sans"/>
                <a:cs typeface="Lucida Sans"/>
              </a:rPr>
              <a:t>n</a:t>
            </a:r>
            <a:endParaRPr sz="1200">
              <a:latin typeface="Lucida Sans"/>
              <a:cs typeface="Lucida Sans"/>
            </a:endParaRPr>
          </a:p>
        </p:txBody>
      </p:sp>
      <p:sp>
        <p:nvSpPr>
          <p:cNvPr id="102" name="object 102"/>
          <p:cNvSpPr txBox="1"/>
          <p:nvPr/>
        </p:nvSpPr>
        <p:spPr>
          <a:xfrm rot="19620000">
            <a:off x="3033829" y="1646234"/>
            <a:ext cx="175219" cy="89768"/>
          </a:xfrm>
          <a:prstGeom prst="rect">
            <a:avLst/>
          </a:prstGeom>
        </p:spPr>
        <p:txBody>
          <a:bodyPr vert="horz" wrap="square" lIns="0" tIns="0" rIns="0" bIns="0" rtlCol="0">
            <a:spAutoFit/>
          </a:bodyPr>
          <a:lstStyle/>
          <a:p>
            <a:pPr>
              <a:lnSpc>
                <a:spcPts val="1197"/>
              </a:lnSpc>
            </a:pPr>
            <a:r>
              <a:rPr sz="1200" spc="-110">
                <a:solidFill>
                  <a:srgbClr val="C87E41"/>
                </a:solidFill>
                <a:latin typeface="Lucida Sans"/>
                <a:cs typeface="Lucida Sans"/>
              </a:rPr>
              <a:t>d</a:t>
            </a:r>
            <a:endParaRPr sz="1200">
              <a:latin typeface="Lucida Sans"/>
              <a:cs typeface="Lucida Sans"/>
            </a:endParaRPr>
          </a:p>
        </p:txBody>
      </p:sp>
      <p:sp>
        <p:nvSpPr>
          <p:cNvPr id="103" name="object 103"/>
          <p:cNvSpPr txBox="1"/>
          <p:nvPr/>
        </p:nvSpPr>
        <p:spPr>
          <a:xfrm rot="19800000">
            <a:off x="3136502" y="1580375"/>
            <a:ext cx="178022" cy="89768"/>
          </a:xfrm>
          <a:prstGeom prst="rect">
            <a:avLst/>
          </a:prstGeom>
        </p:spPr>
        <p:txBody>
          <a:bodyPr vert="horz" wrap="square" lIns="0" tIns="0" rIns="0" bIns="0" rtlCol="0">
            <a:spAutoFit/>
          </a:bodyPr>
          <a:lstStyle/>
          <a:p>
            <a:pPr>
              <a:lnSpc>
                <a:spcPts val="1197"/>
              </a:lnSpc>
            </a:pPr>
            <a:r>
              <a:rPr sz="1200" spc="7">
                <a:solidFill>
                  <a:srgbClr val="C87E41"/>
                </a:solidFill>
                <a:latin typeface="Lucida Sans"/>
                <a:cs typeface="Lucida Sans"/>
              </a:rPr>
              <a:t>P</a:t>
            </a:r>
            <a:endParaRPr sz="1200">
              <a:latin typeface="Lucida Sans"/>
              <a:cs typeface="Lucida Sans"/>
            </a:endParaRPr>
          </a:p>
        </p:txBody>
      </p:sp>
      <p:sp>
        <p:nvSpPr>
          <p:cNvPr id="104" name="object 104"/>
          <p:cNvSpPr txBox="1"/>
          <p:nvPr/>
        </p:nvSpPr>
        <p:spPr>
          <a:xfrm rot="19860000">
            <a:off x="3205253" y="1545719"/>
            <a:ext cx="159583" cy="89768"/>
          </a:xfrm>
          <a:prstGeom prst="rect">
            <a:avLst/>
          </a:prstGeom>
        </p:spPr>
        <p:txBody>
          <a:bodyPr vert="horz" wrap="square" lIns="0" tIns="0" rIns="0" bIns="0" rtlCol="0">
            <a:spAutoFit/>
          </a:bodyPr>
          <a:lstStyle/>
          <a:p>
            <a:pPr>
              <a:lnSpc>
                <a:spcPts val="1197"/>
              </a:lnSpc>
            </a:pPr>
            <a:r>
              <a:rPr sz="1200" spc="-147">
                <a:solidFill>
                  <a:srgbClr val="C87E41"/>
                </a:solidFill>
                <a:latin typeface="Lucida Sans"/>
                <a:cs typeface="Lucida Sans"/>
              </a:rPr>
              <a:t>r</a:t>
            </a:r>
            <a:endParaRPr sz="1200">
              <a:latin typeface="Lucida Sans"/>
              <a:cs typeface="Lucida Sans"/>
            </a:endParaRPr>
          </a:p>
        </p:txBody>
      </p:sp>
      <p:sp>
        <p:nvSpPr>
          <p:cNvPr id="105" name="object 105"/>
          <p:cNvSpPr txBox="1"/>
          <p:nvPr/>
        </p:nvSpPr>
        <p:spPr>
          <a:xfrm rot="19980000">
            <a:off x="3253993" y="1516842"/>
            <a:ext cx="170200"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a</a:t>
            </a:r>
            <a:endParaRPr sz="1200">
              <a:latin typeface="Lucida Sans"/>
              <a:cs typeface="Lucida Sans"/>
            </a:endParaRPr>
          </a:p>
        </p:txBody>
      </p:sp>
      <p:sp>
        <p:nvSpPr>
          <p:cNvPr id="106" name="object 106"/>
          <p:cNvSpPr txBox="1"/>
          <p:nvPr/>
        </p:nvSpPr>
        <p:spPr>
          <a:xfrm rot="20100000">
            <a:off x="3321125" y="1482793"/>
            <a:ext cx="171949"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c</a:t>
            </a:r>
            <a:endParaRPr sz="1200">
              <a:latin typeface="Lucida Sans"/>
              <a:cs typeface="Lucida Sans"/>
            </a:endParaRPr>
          </a:p>
        </p:txBody>
      </p:sp>
      <p:sp>
        <p:nvSpPr>
          <p:cNvPr id="107" name="object 107"/>
          <p:cNvSpPr txBox="1"/>
          <p:nvPr/>
        </p:nvSpPr>
        <p:spPr>
          <a:xfrm rot="20160000">
            <a:off x="3384750" y="1456017"/>
            <a:ext cx="159713"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t</a:t>
            </a:r>
            <a:endParaRPr sz="1200">
              <a:latin typeface="Lucida Sans"/>
              <a:cs typeface="Lucida Sans"/>
            </a:endParaRPr>
          </a:p>
        </p:txBody>
      </p:sp>
      <p:sp>
        <p:nvSpPr>
          <p:cNvPr id="108" name="object 108"/>
          <p:cNvSpPr txBox="1"/>
          <p:nvPr/>
        </p:nvSpPr>
        <p:spPr>
          <a:xfrm rot="20220000">
            <a:off x="3422327" y="1440658"/>
            <a:ext cx="154679" cy="89768"/>
          </a:xfrm>
          <a:prstGeom prst="rect">
            <a:avLst/>
          </a:prstGeom>
        </p:spPr>
        <p:txBody>
          <a:bodyPr vert="horz" wrap="square" lIns="0" tIns="0" rIns="0" bIns="0" rtlCol="0">
            <a:spAutoFit/>
          </a:bodyPr>
          <a:lstStyle/>
          <a:p>
            <a:pPr>
              <a:lnSpc>
                <a:spcPts val="1197"/>
              </a:lnSpc>
            </a:pPr>
            <a:r>
              <a:rPr sz="1200" spc="-157">
                <a:solidFill>
                  <a:srgbClr val="C87E41"/>
                </a:solidFill>
                <a:latin typeface="Lucida Sans"/>
                <a:cs typeface="Lucida Sans"/>
              </a:rPr>
              <a:t>i</a:t>
            </a:r>
            <a:endParaRPr sz="1200">
              <a:latin typeface="Lucida Sans"/>
              <a:cs typeface="Lucida Sans"/>
            </a:endParaRPr>
          </a:p>
        </p:txBody>
      </p:sp>
      <p:sp>
        <p:nvSpPr>
          <p:cNvPr id="109" name="object 109"/>
          <p:cNvSpPr txBox="1"/>
          <p:nvPr/>
        </p:nvSpPr>
        <p:spPr>
          <a:xfrm rot="20340000">
            <a:off x="3462928" y="1420602"/>
            <a:ext cx="172147"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c</a:t>
            </a:r>
            <a:endParaRPr sz="1200">
              <a:latin typeface="Lucida Sans"/>
              <a:cs typeface="Lucida Sans"/>
            </a:endParaRPr>
          </a:p>
        </p:txBody>
      </p:sp>
      <p:sp>
        <p:nvSpPr>
          <p:cNvPr id="110" name="object 110"/>
          <p:cNvSpPr txBox="1"/>
          <p:nvPr/>
        </p:nvSpPr>
        <p:spPr>
          <a:xfrm rot="20460000">
            <a:off x="3534976" y="1393586"/>
            <a:ext cx="170583" cy="89768"/>
          </a:xfrm>
          <a:prstGeom prst="rect">
            <a:avLst/>
          </a:prstGeom>
        </p:spPr>
        <p:txBody>
          <a:bodyPr vert="horz" wrap="square" lIns="0" tIns="0" rIns="0" bIns="0" rtlCol="0">
            <a:spAutoFit/>
          </a:bodyPr>
          <a:lstStyle/>
          <a:p>
            <a:pPr>
              <a:lnSpc>
                <a:spcPts val="1197"/>
              </a:lnSpc>
            </a:pPr>
            <a:r>
              <a:rPr sz="1200" spc="-90">
                <a:solidFill>
                  <a:srgbClr val="C87E41"/>
                </a:solidFill>
                <a:latin typeface="Lucida Sans"/>
                <a:cs typeface="Lucida Sans"/>
              </a:rPr>
              <a:t>a</a:t>
            </a:r>
            <a:endParaRPr sz="1200">
              <a:latin typeface="Lucida Sans"/>
              <a:cs typeface="Lucida Sans"/>
            </a:endParaRPr>
          </a:p>
        </p:txBody>
      </p:sp>
      <p:sp>
        <p:nvSpPr>
          <p:cNvPr id="111" name="object 111"/>
          <p:cNvSpPr txBox="1"/>
          <p:nvPr/>
        </p:nvSpPr>
        <p:spPr>
          <a:xfrm rot="20520000">
            <a:off x="3591211" y="1376513"/>
            <a:ext cx="155003" cy="89768"/>
          </a:xfrm>
          <a:prstGeom prst="rect">
            <a:avLst/>
          </a:prstGeom>
        </p:spPr>
        <p:txBody>
          <a:bodyPr vert="horz" wrap="square" lIns="0" tIns="0" rIns="0" bIns="0" rtlCol="0">
            <a:spAutoFit/>
          </a:bodyPr>
          <a:lstStyle/>
          <a:p>
            <a:pPr>
              <a:lnSpc>
                <a:spcPts val="1197"/>
              </a:lnSpc>
            </a:pPr>
            <a:r>
              <a:rPr sz="1200" spc="-143">
                <a:solidFill>
                  <a:srgbClr val="C87E41"/>
                </a:solidFill>
                <a:latin typeface="Lucida Sans"/>
                <a:cs typeface="Lucida Sans"/>
              </a:rPr>
              <a:t>l</a:t>
            </a:r>
            <a:endParaRPr sz="1200">
              <a:latin typeface="Lucida Sans"/>
              <a:cs typeface="Lucida Sans"/>
            </a:endParaRPr>
          </a:p>
        </p:txBody>
      </p:sp>
      <p:sp>
        <p:nvSpPr>
          <p:cNvPr id="112" name="object 112"/>
          <p:cNvSpPr txBox="1"/>
          <p:nvPr/>
        </p:nvSpPr>
        <p:spPr>
          <a:xfrm rot="20640000">
            <a:off x="3671022" y="1348193"/>
            <a:ext cx="176497" cy="89768"/>
          </a:xfrm>
          <a:prstGeom prst="rect">
            <a:avLst/>
          </a:prstGeom>
        </p:spPr>
        <p:txBody>
          <a:bodyPr vert="horz" wrap="square" lIns="0" tIns="0" rIns="0" bIns="0" rtlCol="0">
            <a:spAutoFit/>
          </a:bodyPr>
          <a:lstStyle/>
          <a:p>
            <a:pPr>
              <a:lnSpc>
                <a:spcPts val="1197"/>
              </a:lnSpc>
            </a:pPr>
            <a:r>
              <a:rPr sz="1200" spc="10">
                <a:solidFill>
                  <a:srgbClr val="C87E41"/>
                </a:solidFill>
                <a:latin typeface="Lucida Sans"/>
                <a:cs typeface="Lucida Sans"/>
              </a:rPr>
              <a:t>S</a:t>
            </a:r>
            <a:endParaRPr sz="1200">
              <a:latin typeface="Lucida Sans"/>
              <a:cs typeface="Lucida Sans"/>
            </a:endParaRPr>
          </a:p>
        </p:txBody>
      </p:sp>
      <p:sp>
        <p:nvSpPr>
          <p:cNvPr id="113" name="object 113"/>
          <p:cNvSpPr txBox="1"/>
          <p:nvPr/>
        </p:nvSpPr>
        <p:spPr>
          <a:xfrm rot="20760000">
            <a:off x="3754355" y="1326337"/>
            <a:ext cx="171358" cy="89768"/>
          </a:xfrm>
          <a:prstGeom prst="rect">
            <a:avLst/>
          </a:prstGeom>
        </p:spPr>
        <p:txBody>
          <a:bodyPr vert="horz" wrap="square" lIns="0" tIns="0" rIns="0" bIns="0" rtlCol="0">
            <a:spAutoFit/>
          </a:bodyPr>
          <a:lstStyle/>
          <a:p>
            <a:pPr>
              <a:lnSpc>
                <a:spcPts val="1197"/>
              </a:lnSpc>
            </a:pPr>
            <a:r>
              <a:rPr sz="1200" spc="-157">
                <a:solidFill>
                  <a:srgbClr val="C87E41"/>
                </a:solidFill>
                <a:latin typeface="Lucida Sans"/>
                <a:cs typeface="Lucida Sans"/>
              </a:rPr>
              <a:t>u</a:t>
            </a:r>
            <a:endParaRPr sz="1200">
              <a:latin typeface="Lucida Sans"/>
              <a:cs typeface="Lucida Sans"/>
            </a:endParaRPr>
          </a:p>
        </p:txBody>
      </p:sp>
      <p:sp>
        <p:nvSpPr>
          <p:cNvPr id="114" name="object 114"/>
          <p:cNvSpPr txBox="1"/>
          <p:nvPr/>
        </p:nvSpPr>
        <p:spPr>
          <a:xfrm rot="20880000">
            <a:off x="3832342" y="1307973"/>
            <a:ext cx="173969" cy="89768"/>
          </a:xfrm>
          <a:prstGeom prst="rect">
            <a:avLst/>
          </a:prstGeom>
        </p:spPr>
        <p:txBody>
          <a:bodyPr vert="horz" wrap="square" lIns="0" tIns="0" rIns="0" bIns="0" rtlCol="0">
            <a:spAutoFit/>
          </a:bodyPr>
          <a:lstStyle/>
          <a:p>
            <a:pPr>
              <a:lnSpc>
                <a:spcPts val="1197"/>
              </a:lnSpc>
            </a:pPr>
            <a:r>
              <a:rPr sz="1200" spc="-130">
                <a:solidFill>
                  <a:srgbClr val="C87E41"/>
                </a:solidFill>
                <a:latin typeface="Lucida Sans"/>
                <a:cs typeface="Lucida Sans"/>
              </a:rPr>
              <a:t>p</a:t>
            </a:r>
            <a:endParaRPr sz="1200">
              <a:latin typeface="Lucida Sans"/>
              <a:cs typeface="Lucida Sans"/>
            </a:endParaRPr>
          </a:p>
        </p:txBody>
      </p:sp>
      <p:sp>
        <p:nvSpPr>
          <p:cNvPr id="115" name="object 115"/>
          <p:cNvSpPr txBox="1"/>
          <p:nvPr/>
        </p:nvSpPr>
        <p:spPr>
          <a:xfrm rot="21060000">
            <a:off x="3914039" y="1292319"/>
            <a:ext cx="175219" cy="89768"/>
          </a:xfrm>
          <a:prstGeom prst="rect">
            <a:avLst/>
          </a:prstGeom>
        </p:spPr>
        <p:txBody>
          <a:bodyPr vert="horz" wrap="square" lIns="0" tIns="0" rIns="0" bIns="0" rtlCol="0">
            <a:spAutoFit/>
          </a:bodyPr>
          <a:lstStyle/>
          <a:p>
            <a:pPr>
              <a:lnSpc>
                <a:spcPts val="1197"/>
              </a:lnSpc>
            </a:pPr>
            <a:r>
              <a:rPr sz="1200" spc="-110">
                <a:solidFill>
                  <a:srgbClr val="C87E41"/>
                </a:solidFill>
                <a:latin typeface="Lucida Sans"/>
                <a:cs typeface="Lucida Sans"/>
              </a:rPr>
              <a:t>p</a:t>
            </a:r>
            <a:endParaRPr sz="1200">
              <a:latin typeface="Lucida Sans"/>
              <a:cs typeface="Lucida Sans"/>
            </a:endParaRPr>
          </a:p>
        </p:txBody>
      </p:sp>
      <p:sp>
        <p:nvSpPr>
          <p:cNvPr id="116" name="object 116"/>
          <p:cNvSpPr txBox="1"/>
          <p:nvPr/>
        </p:nvSpPr>
        <p:spPr>
          <a:xfrm rot="21180000">
            <a:off x="3996570" y="1279504"/>
            <a:ext cx="173969" cy="89768"/>
          </a:xfrm>
          <a:prstGeom prst="rect">
            <a:avLst/>
          </a:prstGeom>
        </p:spPr>
        <p:txBody>
          <a:bodyPr vert="horz" wrap="square" lIns="0" tIns="0" rIns="0" bIns="0" rtlCol="0">
            <a:spAutoFit/>
          </a:bodyPr>
          <a:lstStyle/>
          <a:p>
            <a:pPr>
              <a:lnSpc>
                <a:spcPts val="1197"/>
              </a:lnSpc>
            </a:pPr>
            <a:r>
              <a:rPr sz="1200" spc="-100">
                <a:solidFill>
                  <a:srgbClr val="C87E41"/>
                </a:solidFill>
                <a:latin typeface="Lucida Sans"/>
                <a:cs typeface="Lucida Sans"/>
              </a:rPr>
              <a:t>o</a:t>
            </a:r>
            <a:endParaRPr sz="1200">
              <a:latin typeface="Lucida Sans"/>
              <a:cs typeface="Lucida Sans"/>
            </a:endParaRPr>
          </a:p>
        </p:txBody>
      </p:sp>
      <p:sp>
        <p:nvSpPr>
          <p:cNvPr id="117" name="object 117"/>
          <p:cNvSpPr txBox="1"/>
          <p:nvPr/>
        </p:nvSpPr>
        <p:spPr>
          <a:xfrm rot="21240000">
            <a:off x="4068128" y="1271313"/>
            <a:ext cx="159713" cy="89768"/>
          </a:xfrm>
          <a:prstGeom prst="rect">
            <a:avLst/>
          </a:prstGeom>
        </p:spPr>
        <p:txBody>
          <a:bodyPr vert="horz" wrap="square" lIns="0" tIns="0" rIns="0" bIns="0" rtlCol="0">
            <a:spAutoFit/>
          </a:bodyPr>
          <a:lstStyle/>
          <a:p>
            <a:pPr>
              <a:lnSpc>
                <a:spcPts val="1197"/>
              </a:lnSpc>
            </a:pPr>
            <a:r>
              <a:rPr sz="1200" spc="-143">
                <a:solidFill>
                  <a:srgbClr val="C87E41"/>
                </a:solidFill>
                <a:latin typeface="Lucida Sans"/>
                <a:cs typeface="Lucida Sans"/>
              </a:rPr>
              <a:t>r</a:t>
            </a:r>
            <a:endParaRPr sz="1200">
              <a:latin typeface="Lucida Sans"/>
              <a:cs typeface="Lucida Sans"/>
            </a:endParaRPr>
          </a:p>
        </p:txBody>
      </p:sp>
      <p:sp>
        <p:nvSpPr>
          <p:cNvPr id="118" name="object 118"/>
          <p:cNvSpPr txBox="1"/>
          <p:nvPr/>
        </p:nvSpPr>
        <p:spPr>
          <a:xfrm rot="21360000">
            <a:off x="4115744" y="1266765"/>
            <a:ext cx="160649" cy="89768"/>
          </a:xfrm>
          <a:prstGeom prst="rect">
            <a:avLst/>
          </a:prstGeom>
        </p:spPr>
        <p:txBody>
          <a:bodyPr vert="horz" wrap="square" lIns="0" tIns="0" rIns="0" bIns="0" rtlCol="0">
            <a:spAutoFit/>
          </a:bodyPr>
          <a:lstStyle/>
          <a:p>
            <a:pPr>
              <a:lnSpc>
                <a:spcPts val="1197"/>
              </a:lnSpc>
            </a:pPr>
            <a:r>
              <a:rPr sz="1200" spc="-73">
                <a:solidFill>
                  <a:srgbClr val="C87E41"/>
                </a:solidFill>
                <a:latin typeface="Lucida Sans"/>
                <a:cs typeface="Lucida Sans"/>
              </a:rPr>
              <a:t>t</a:t>
            </a:r>
            <a:endParaRPr sz="1200">
              <a:latin typeface="Lucida Sans"/>
              <a:cs typeface="Lucida Sans"/>
            </a:endParaRPr>
          </a:p>
        </p:txBody>
      </p:sp>
      <p:sp>
        <p:nvSpPr>
          <p:cNvPr id="119" name="object 119"/>
          <p:cNvSpPr txBox="1"/>
          <p:nvPr/>
        </p:nvSpPr>
        <p:spPr>
          <a:xfrm rot="21480000">
            <a:off x="4212920" y="1259899"/>
            <a:ext cx="178022" cy="89768"/>
          </a:xfrm>
          <a:prstGeom prst="rect">
            <a:avLst/>
          </a:prstGeom>
        </p:spPr>
        <p:txBody>
          <a:bodyPr vert="horz" wrap="square" lIns="0" tIns="0" rIns="0" bIns="0" rtlCol="0">
            <a:spAutoFit/>
          </a:bodyPr>
          <a:lstStyle/>
          <a:p>
            <a:pPr>
              <a:lnSpc>
                <a:spcPts val="1197"/>
              </a:lnSpc>
            </a:pPr>
            <a:r>
              <a:rPr sz="1200" spc="-67">
                <a:solidFill>
                  <a:srgbClr val="C87E41"/>
                </a:solidFill>
                <a:latin typeface="Lucida Sans"/>
                <a:cs typeface="Lucida Sans"/>
              </a:rPr>
              <a:t>~</a:t>
            </a:r>
            <a:endParaRPr sz="1200">
              <a:latin typeface="Lucida Sans"/>
              <a:cs typeface="Lucida Sans"/>
            </a:endParaRPr>
          </a:p>
        </p:txBody>
      </p:sp>
      <p:sp>
        <p:nvSpPr>
          <p:cNvPr id="120" name="object 120"/>
          <p:cNvSpPr txBox="1"/>
          <p:nvPr/>
        </p:nvSpPr>
        <p:spPr>
          <a:xfrm>
            <a:off x="4373911" y="1196184"/>
            <a:ext cx="113030" cy="103875"/>
          </a:xfrm>
          <a:prstGeom prst="rect">
            <a:avLst/>
          </a:prstGeom>
        </p:spPr>
        <p:txBody>
          <a:bodyPr vert="horz" wrap="square" lIns="0" tIns="0" rIns="0" bIns="0" rtlCol="0">
            <a:spAutoFit/>
          </a:bodyPr>
          <a:lstStyle/>
          <a:p>
            <a:pPr marL="8467">
              <a:lnSpc>
                <a:spcPct val="100000"/>
              </a:lnSpc>
            </a:pPr>
            <a:r>
              <a:rPr sz="1200" spc="7">
                <a:solidFill>
                  <a:srgbClr val="C87E41"/>
                </a:solidFill>
                <a:latin typeface="Lucida Sans"/>
                <a:cs typeface="Lucida Sans"/>
              </a:rPr>
              <a:t>B</a:t>
            </a:r>
            <a:endParaRPr sz="1200">
              <a:latin typeface="Lucida Sans"/>
              <a:cs typeface="Lucida Sans"/>
            </a:endParaRPr>
          </a:p>
        </p:txBody>
      </p:sp>
      <p:sp>
        <p:nvSpPr>
          <p:cNvPr id="121" name="object 121"/>
          <p:cNvSpPr txBox="1"/>
          <p:nvPr/>
        </p:nvSpPr>
        <p:spPr>
          <a:xfrm rot="120000">
            <a:off x="4413627" y="1259935"/>
            <a:ext cx="154920" cy="89768"/>
          </a:xfrm>
          <a:prstGeom prst="rect">
            <a:avLst/>
          </a:prstGeom>
        </p:spPr>
        <p:txBody>
          <a:bodyPr vert="horz" wrap="square" lIns="0" tIns="0" rIns="0" bIns="0" rtlCol="0">
            <a:spAutoFit/>
          </a:bodyPr>
          <a:lstStyle/>
          <a:p>
            <a:pPr>
              <a:lnSpc>
                <a:spcPts val="1197"/>
              </a:lnSpc>
            </a:pPr>
            <a:r>
              <a:rPr sz="1200" spc="-147">
                <a:solidFill>
                  <a:srgbClr val="C87E41"/>
                </a:solidFill>
                <a:latin typeface="Lucida Sans"/>
                <a:cs typeface="Lucida Sans"/>
              </a:rPr>
              <a:t>i</a:t>
            </a:r>
            <a:endParaRPr sz="1200">
              <a:latin typeface="Lucida Sans"/>
              <a:cs typeface="Lucida Sans"/>
            </a:endParaRPr>
          </a:p>
        </p:txBody>
      </p:sp>
      <p:sp>
        <p:nvSpPr>
          <p:cNvPr id="122" name="object 122"/>
          <p:cNvSpPr txBox="1"/>
          <p:nvPr/>
        </p:nvSpPr>
        <p:spPr>
          <a:xfrm rot="180000">
            <a:off x="4449317" y="1261892"/>
            <a:ext cx="159844" cy="89768"/>
          </a:xfrm>
          <a:prstGeom prst="rect">
            <a:avLst/>
          </a:prstGeom>
        </p:spPr>
        <p:txBody>
          <a:bodyPr vert="horz" wrap="square" lIns="0" tIns="0" rIns="0" bIns="0" rtlCol="0">
            <a:spAutoFit/>
          </a:bodyPr>
          <a:lstStyle/>
          <a:p>
            <a:pPr>
              <a:lnSpc>
                <a:spcPts val="1197"/>
              </a:lnSpc>
            </a:pPr>
            <a:r>
              <a:rPr sz="1200" spc="-140">
                <a:solidFill>
                  <a:srgbClr val="C87E41"/>
                </a:solidFill>
                <a:latin typeface="Lucida Sans"/>
                <a:cs typeface="Lucida Sans"/>
              </a:rPr>
              <a:t>r</a:t>
            </a:r>
            <a:endParaRPr sz="1200">
              <a:latin typeface="Lucida Sans"/>
              <a:cs typeface="Lucida Sans"/>
            </a:endParaRPr>
          </a:p>
        </p:txBody>
      </p:sp>
      <p:sp>
        <p:nvSpPr>
          <p:cNvPr id="123" name="object 123"/>
          <p:cNvSpPr txBox="1"/>
          <p:nvPr/>
        </p:nvSpPr>
        <p:spPr>
          <a:xfrm rot="240000">
            <a:off x="4497468" y="1265286"/>
            <a:ext cx="160242" cy="89768"/>
          </a:xfrm>
          <a:prstGeom prst="rect">
            <a:avLst/>
          </a:prstGeom>
        </p:spPr>
        <p:txBody>
          <a:bodyPr vert="horz" wrap="square" lIns="0" tIns="0" rIns="0" bIns="0" rtlCol="0">
            <a:spAutoFit/>
          </a:bodyPr>
          <a:lstStyle/>
          <a:p>
            <a:pPr>
              <a:lnSpc>
                <a:spcPts val="1197"/>
              </a:lnSpc>
            </a:pPr>
            <a:r>
              <a:rPr sz="1200" spc="-83">
                <a:solidFill>
                  <a:srgbClr val="C87E41"/>
                </a:solidFill>
                <a:latin typeface="Lucida Sans"/>
                <a:cs typeface="Lucida Sans"/>
              </a:rPr>
              <a:t>t</a:t>
            </a:r>
            <a:endParaRPr sz="1200">
              <a:latin typeface="Lucida Sans"/>
              <a:cs typeface="Lucida Sans"/>
            </a:endParaRPr>
          </a:p>
        </p:txBody>
      </p:sp>
      <p:sp>
        <p:nvSpPr>
          <p:cNvPr id="124" name="object 124"/>
          <p:cNvSpPr txBox="1"/>
          <p:nvPr/>
        </p:nvSpPr>
        <p:spPr>
          <a:xfrm rot="360000">
            <a:off x="4554934" y="1271174"/>
            <a:ext cx="171554" cy="89768"/>
          </a:xfrm>
          <a:prstGeom prst="rect">
            <a:avLst/>
          </a:prstGeom>
        </p:spPr>
        <p:txBody>
          <a:bodyPr vert="horz" wrap="square" lIns="0" tIns="0" rIns="0" bIns="0" rtlCol="0">
            <a:spAutoFit/>
          </a:bodyPr>
          <a:lstStyle/>
          <a:p>
            <a:pPr>
              <a:lnSpc>
                <a:spcPts val="1197"/>
              </a:lnSpc>
            </a:pPr>
            <a:r>
              <a:rPr sz="1200" spc="-153">
                <a:solidFill>
                  <a:srgbClr val="C87E41"/>
                </a:solidFill>
                <a:latin typeface="Lucida Sans"/>
                <a:cs typeface="Lucida Sans"/>
              </a:rPr>
              <a:t>h</a:t>
            </a:r>
            <a:endParaRPr sz="1200">
              <a:latin typeface="Lucida Sans"/>
              <a:cs typeface="Lucida Sans"/>
            </a:endParaRPr>
          </a:p>
        </p:txBody>
      </p:sp>
      <p:sp>
        <p:nvSpPr>
          <p:cNvPr id="125" name="object 125"/>
          <p:cNvSpPr txBox="1"/>
          <p:nvPr/>
        </p:nvSpPr>
        <p:spPr>
          <a:xfrm rot="540000">
            <a:off x="4671276" y="1287209"/>
            <a:ext cx="176497" cy="89768"/>
          </a:xfrm>
          <a:prstGeom prst="rect">
            <a:avLst/>
          </a:prstGeom>
        </p:spPr>
        <p:txBody>
          <a:bodyPr vert="horz" wrap="square" lIns="0" tIns="0" rIns="0" bIns="0" rtlCol="0">
            <a:spAutoFit/>
          </a:bodyPr>
          <a:lstStyle/>
          <a:p>
            <a:pPr>
              <a:lnSpc>
                <a:spcPts val="1197"/>
              </a:lnSpc>
            </a:pPr>
            <a:r>
              <a:rPr sz="1200" spc="10">
                <a:solidFill>
                  <a:srgbClr val="C87E41"/>
                </a:solidFill>
                <a:latin typeface="Lucida Sans"/>
                <a:cs typeface="Lucida Sans"/>
              </a:rPr>
              <a:t>S</a:t>
            </a:r>
            <a:endParaRPr sz="1200">
              <a:latin typeface="Lucida Sans"/>
              <a:cs typeface="Lucida Sans"/>
            </a:endParaRPr>
          </a:p>
        </p:txBody>
      </p:sp>
      <p:sp>
        <p:nvSpPr>
          <p:cNvPr id="126" name="object 126"/>
          <p:cNvSpPr txBox="1"/>
          <p:nvPr/>
        </p:nvSpPr>
        <p:spPr>
          <a:xfrm rot="660000">
            <a:off x="4756079" y="1302099"/>
            <a:ext cx="171751" cy="89768"/>
          </a:xfrm>
          <a:prstGeom prst="rect">
            <a:avLst/>
          </a:prstGeom>
        </p:spPr>
        <p:txBody>
          <a:bodyPr vert="horz" wrap="square" lIns="0" tIns="0" rIns="0" bIns="0" rtlCol="0">
            <a:spAutoFit/>
          </a:bodyPr>
          <a:lstStyle/>
          <a:p>
            <a:pPr>
              <a:lnSpc>
                <a:spcPts val="1197"/>
              </a:lnSpc>
            </a:pPr>
            <a:r>
              <a:rPr sz="1200" spc="-150">
                <a:solidFill>
                  <a:srgbClr val="C87E41"/>
                </a:solidFill>
                <a:latin typeface="Lucida Sans"/>
                <a:cs typeface="Lucida Sans"/>
              </a:rPr>
              <a:t>u</a:t>
            </a:r>
            <a:endParaRPr sz="1200">
              <a:latin typeface="Lucida Sans"/>
              <a:cs typeface="Lucida Sans"/>
            </a:endParaRPr>
          </a:p>
        </p:txBody>
      </p:sp>
      <p:sp>
        <p:nvSpPr>
          <p:cNvPr id="127" name="object 127"/>
          <p:cNvSpPr txBox="1"/>
          <p:nvPr/>
        </p:nvSpPr>
        <p:spPr>
          <a:xfrm rot="780000">
            <a:off x="4834152" y="1319447"/>
            <a:ext cx="174383" cy="89768"/>
          </a:xfrm>
          <a:prstGeom prst="rect">
            <a:avLst/>
          </a:prstGeom>
        </p:spPr>
        <p:txBody>
          <a:bodyPr vert="horz" wrap="square" lIns="0" tIns="0" rIns="0" bIns="0" rtlCol="0">
            <a:spAutoFit/>
          </a:bodyPr>
          <a:lstStyle/>
          <a:p>
            <a:pPr>
              <a:lnSpc>
                <a:spcPts val="1197"/>
              </a:lnSpc>
            </a:pPr>
            <a:r>
              <a:rPr sz="1200" spc="-123">
                <a:solidFill>
                  <a:srgbClr val="C87E41"/>
                </a:solidFill>
                <a:latin typeface="Lucida Sans"/>
                <a:cs typeface="Lucida Sans"/>
              </a:rPr>
              <a:t>p</a:t>
            </a:r>
            <a:endParaRPr sz="1200">
              <a:latin typeface="Lucida Sans"/>
              <a:cs typeface="Lucida Sans"/>
            </a:endParaRPr>
          </a:p>
        </p:txBody>
      </p:sp>
      <p:sp>
        <p:nvSpPr>
          <p:cNvPr id="128" name="object 128"/>
          <p:cNvSpPr txBox="1"/>
          <p:nvPr/>
        </p:nvSpPr>
        <p:spPr>
          <a:xfrm rot="900000">
            <a:off x="4915511" y="1340355"/>
            <a:ext cx="174591" cy="89768"/>
          </a:xfrm>
          <a:prstGeom prst="rect">
            <a:avLst/>
          </a:prstGeom>
        </p:spPr>
        <p:txBody>
          <a:bodyPr vert="horz" wrap="square" lIns="0" tIns="0" rIns="0" bIns="0" rtlCol="0">
            <a:spAutoFit/>
          </a:bodyPr>
          <a:lstStyle/>
          <a:p>
            <a:pPr>
              <a:lnSpc>
                <a:spcPts val="1197"/>
              </a:lnSpc>
            </a:pPr>
            <a:r>
              <a:rPr sz="1200" spc="-120">
                <a:solidFill>
                  <a:srgbClr val="C87E41"/>
                </a:solidFill>
                <a:latin typeface="Lucida Sans"/>
                <a:cs typeface="Lucida Sans"/>
              </a:rPr>
              <a:t>p</a:t>
            </a:r>
            <a:endParaRPr sz="1200">
              <a:latin typeface="Lucida Sans"/>
              <a:cs typeface="Lucida Sans"/>
            </a:endParaRPr>
          </a:p>
        </p:txBody>
      </p:sp>
      <p:sp>
        <p:nvSpPr>
          <p:cNvPr id="129" name="object 129"/>
          <p:cNvSpPr txBox="1"/>
          <p:nvPr/>
        </p:nvSpPr>
        <p:spPr>
          <a:xfrm rot="1020000">
            <a:off x="4995506" y="1363854"/>
            <a:ext cx="173559" cy="89768"/>
          </a:xfrm>
          <a:prstGeom prst="rect">
            <a:avLst/>
          </a:prstGeom>
        </p:spPr>
        <p:txBody>
          <a:bodyPr vert="horz" wrap="square" lIns="0" tIns="0" rIns="0" bIns="0" rtlCol="0">
            <a:spAutoFit/>
          </a:bodyPr>
          <a:lstStyle/>
          <a:p>
            <a:pPr>
              <a:lnSpc>
                <a:spcPts val="1197"/>
              </a:lnSpc>
            </a:pPr>
            <a:r>
              <a:rPr sz="1200" spc="-107">
                <a:solidFill>
                  <a:srgbClr val="C87E41"/>
                </a:solidFill>
                <a:latin typeface="Lucida Sans"/>
                <a:cs typeface="Lucida Sans"/>
              </a:rPr>
              <a:t>o</a:t>
            </a:r>
            <a:endParaRPr sz="1200">
              <a:latin typeface="Lucida Sans"/>
              <a:cs typeface="Lucida Sans"/>
            </a:endParaRPr>
          </a:p>
        </p:txBody>
      </p:sp>
      <p:sp>
        <p:nvSpPr>
          <p:cNvPr id="130" name="object 130"/>
          <p:cNvSpPr txBox="1"/>
          <p:nvPr/>
        </p:nvSpPr>
        <p:spPr>
          <a:xfrm rot="1140000">
            <a:off x="5064020" y="1384089"/>
            <a:ext cx="159713" cy="89768"/>
          </a:xfrm>
          <a:prstGeom prst="rect">
            <a:avLst/>
          </a:prstGeom>
        </p:spPr>
        <p:txBody>
          <a:bodyPr vert="horz" wrap="square" lIns="0" tIns="0" rIns="0" bIns="0" rtlCol="0">
            <a:spAutoFit/>
          </a:bodyPr>
          <a:lstStyle/>
          <a:p>
            <a:pPr>
              <a:lnSpc>
                <a:spcPts val="1197"/>
              </a:lnSpc>
            </a:pPr>
            <a:r>
              <a:rPr sz="1200" spc="-143">
                <a:solidFill>
                  <a:srgbClr val="C87E41"/>
                </a:solidFill>
                <a:latin typeface="Lucida Sans"/>
                <a:cs typeface="Lucida Sans"/>
              </a:rPr>
              <a:t>r</a:t>
            </a:r>
            <a:endParaRPr sz="1200">
              <a:latin typeface="Lucida Sans"/>
              <a:cs typeface="Lucida Sans"/>
            </a:endParaRPr>
          </a:p>
        </p:txBody>
      </p:sp>
      <p:sp>
        <p:nvSpPr>
          <p:cNvPr id="131" name="object 131"/>
          <p:cNvSpPr txBox="1"/>
          <p:nvPr/>
        </p:nvSpPr>
        <p:spPr>
          <a:xfrm rot="1200000">
            <a:off x="5109323" y="1400455"/>
            <a:ext cx="159975" cy="89768"/>
          </a:xfrm>
          <a:prstGeom prst="rect">
            <a:avLst/>
          </a:prstGeom>
        </p:spPr>
        <p:txBody>
          <a:bodyPr vert="horz" wrap="square" lIns="0" tIns="0" rIns="0" bIns="0" rtlCol="0">
            <a:spAutoFit/>
          </a:bodyPr>
          <a:lstStyle/>
          <a:p>
            <a:pPr>
              <a:lnSpc>
                <a:spcPts val="1197"/>
              </a:lnSpc>
            </a:pPr>
            <a:r>
              <a:rPr sz="1200" spc="-90">
                <a:solidFill>
                  <a:srgbClr val="C87E41"/>
                </a:solidFill>
                <a:latin typeface="Lucida Sans"/>
                <a:cs typeface="Lucida Sans"/>
              </a:rPr>
              <a:t>t</a:t>
            </a:r>
            <a:endParaRPr sz="1200">
              <a:latin typeface="Lucida Sans"/>
              <a:cs typeface="Lucida Sans"/>
            </a:endParaRPr>
          </a:p>
        </p:txBody>
      </p:sp>
      <p:sp>
        <p:nvSpPr>
          <p:cNvPr id="132" name="object 132"/>
          <p:cNvSpPr txBox="1"/>
          <p:nvPr/>
        </p:nvSpPr>
        <p:spPr>
          <a:xfrm rot="1380000">
            <a:off x="5199123" y="1439577"/>
            <a:ext cx="177583" cy="89768"/>
          </a:xfrm>
          <a:prstGeom prst="rect">
            <a:avLst/>
          </a:prstGeom>
        </p:spPr>
        <p:txBody>
          <a:bodyPr vert="horz" wrap="square" lIns="0" tIns="0" rIns="0" bIns="0" rtlCol="0">
            <a:spAutoFit/>
          </a:bodyPr>
          <a:lstStyle/>
          <a:p>
            <a:pPr>
              <a:lnSpc>
                <a:spcPts val="1197"/>
              </a:lnSpc>
            </a:pPr>
            <a:r>
              <a:rPr sz="1200" spc="-73">
                <a:solidFill>
                  <a:srgbClr val="C87E41"/>
                </a:solidFill>
                <a:latin typeface="Lucida Sans"/>
                <a:cs typeface="Lucida Sans"/>
              </a:rPr>
              <a:t>~</a:t>
            </a:r>
            <a:endParaRPr sz="1200">
              <a:latin typeface="Lucida Sans"/>
              <a:cs typeface="Lucida Sans"/>
            </a:endParaRPr>
          </a:p>
        </p:txBody>
      </p:sp>
      <p:sp>
        <p:nvSpPr>
          <p:cNvPr id="133" name="object 133"/>
          <p:cNvSpPr txBox="1"/>
          <p:nvPr/>
        </p:nvSpPr>
        <p:spPr>
          <a:xfrm rot="1560000">
            <a:off x="5321233" y="1504400"/>
            <a:ext cx="209900" cy="89768"/>
          </a:xfrm>
          <a:prstGeom prst="rect">
            <a:avLst/>
          </a:prstGeom>
        </p:spPr>
        <p:txBody>
          <a:bodyPr vert="horz" wrap="square" lIns="0" tIns="0" rIns="0" bIns="0" rtlCol="0">
            <a:spAutoFit/>
          </a:bodyPr>
          <a:lstStyle/>
          <a:p>
            <a:pPr>
              <a:lnSpc>
                <a:spcPts val="1193"/>
              </a:lnSpc>
            </a:pPr>
            <a:r>
              <a:rPr sz="1200" spc="57">
                <a:solidFill>
                  <a:srgbClr val="C87E41"/>
                </a:solidFill>
                <a:latin typeface="Lucida Sans"/>
                <a:cs typeface="Lucida Sans"/>
              </a:rPr>
              <a:t>W</a:t>
            </a:r>
            <a:endParaRPr sz="1200">
              <a:latin typeface="Lucida Sans"/>
              <a:cs typeface="Lucida Sans"/>
            </a:endParaRPr>
          </a:p>
        </p:txBody>
      </p:sp>
      <p:sp>
        <p:nvSpPr>
          <p:cNvPr id="134" name="object 134"/>
          <p:cNvSpPr txBox="1"/>
          <p:nvPr/>
        </p:nvSpPr>
        <p:spPr>
          <a:xfrm rot="1740000">
            <a:off x="5437698" y="1556871"/>
            <a:ext cx="173763" cy="89768"/>
          </a:xfrm>
          <a:prstGeom prst="rect">
            <a:avLst/>
          </a:prstGeom>
        </p:spPr>
        <p:txBody>
          <a:bodyPr vert="horz" wrap="square" lIns="0" tIns="0" rIns="0" bIns="0" rtlCol="0">
            <a:spAutoFit/>
          </a:bodyPr>
          <a:lstStyle/>
          <a:p>
            <a:pPr>
              <a:lnSpc>
                <a:spcPts val="1197"/>
              </a:lnSpc>
            </a:pPr>
            <a:r>
              <a:rPr sz="1200" spc="-103">
                <a:solidFill>
                  <a:srgbClr val="C87E41"/>
                </a:solidFill>
                <a:latin typeface="Lucida Sans"/>
                <a:cs typeface="Lucida Sans"/>
              </a:rPr>
              <a:t>o</a:t>
            </a:r>
            <a:endParaRPr sz="1200">
              <a:latin typeface="Lucida Sans"/>
              <a:cs typeface="Lucida Sans"/>
            </a:endParaRPr>
          </a:p>
        </p:txBody>
      </p:sp>
      <p:sp>
        <p:nvSpPr>
          <p:cNvPr id="135" name="object 135"/>
          <p:cNvSpPr txBox="1"/>
          <p:nvPr/>
        </p:nvSpPr>
        <p:spPr>
          <a:xfrm rot="1920000">
            <a:off x="5514071" y="1609147"/>
            <a:ext cx="195901" cy="89768"/>
          </a:xfrm>
          <a:prstGeom prst="rect">
            <a:avLst/>
          </a:prstGeom>
        </p:spPr>
        <p:txBody>
          <a:bodyPr vert="horz" wrap="square" lIns="0" tIns="0" rIns="0" bIns="0" rtlCol="0">
            <a:spAutoFit/>
          </a:bodyPr>
          <a:lstStyle/>
          <a:p>
            <a:pPr>
              <a:lnSpc>
                <a:spcPts val="1197"/>
              </a:lnSpc>
            </a:pPr>
            <a:r>
              <a:rPr sz="1200" spc="-177">
                <a:solidFill>
                  <a:srgbClr val="C87E41"/>
                </a:solidFill>
                <a:latin typeface="Lucida Sans"/>
                <a:cs typeface="Lucida Sans"/>
              </a:rPr>
              <a:t>m</a:t>
            </a:r>
            <a:endParaRPr sz="1200">
              <a:latin typeface="Lucida Sans"/>
              <a:cs typeface="Lucida Sans"/>
            </a:endParaRPr>
          </a:p>
        </p:txBody>
      </p:sp>
      <p:sp>
        <p:nvSpPr>
          <p:cNvPr id="136" name="object 136"/>
          <p:cNvSpPr txBox="1"/>
          <p:nvPr/>
        </p:nvSpPr>
        <p:spPr>
          <a:xfrm rot="2040000">
            <a:off x="5609425" y="1664329"/>
            <a:ext cx="171751" cy="89768"/>
          </a:xfrm>
          <a:prstGeom prst="rect">
            <a:avLst/>
          </a:prstGeom>
        </p:spPr>
        <p:txBody>
          <a:bodyPr vert="horz" wrap="square" lIns="0" tIns="0" rIns="0" bIns="0" rtlCol="0">
            <a:spAutoFit/>
          </a:bodyPr>
          <a:lstStyle/>
          <a:p>
            <a:pPr>
              <a:lnSpc>
                <a:spcPts val="1197"/>
              </a:lnSpc>
            </a:pPr>
            <a:r>
              <a:rPr sz="1200" spc="-70">
                <a:solidFill>
                  <a:srgbClr val="C87E41"/>
                </a:solidFill>
                <a:latin typeface="Lucida Sans"/>
                <a:cs typeface="Lucida Sans"/>
              </a:rPr>
              <a:t>e</a:t>
            </a:r>
            <a:endParaRPr sz="1200">
              <a:latin typeface="Lucida Sans"/>
              <a:cs typeface="Lucida Sans"/>
            </a:endParaRPr>
          </a:p>
        </p:txBody>
      </p:sp>
      <p:sp>
        <p:nvSpPr>
          <p:cNvPr id="137" name="object 137"/>
          <p:cNvSpPr txBox="1"/>
          <p:nvPr/>
        </p:nvSpPr>
        <p:spPr>
          <a:xfrm rot="2160000">
            <a:off x="5672578" y="1709806"/>
            <a:ext cx="172346" cy="89768"/>
          </a:xfrm>
          <a:prstGeom prst="rect">
            <a:avLst/>
          </a:prstGeom>
        </p:spPr>
        <p:txBody>
          <a:bodyPr vert="horz" wrap="square" lIns="0" tIns="0" rIns="0" bIns="0" rtlCol="0">
            <a:spAutoFit/>
          </a:bodyPr>
          <a:lstStyle/>
          <a:p>
            <a:pPr>
              <a:lnSpc>
                <a:spcPts val="1197"/>
              </a:lnSpc>
            </a:pPr>
            <a:r>
              <a:rPr sz="1200" spc="-140">
                <a:solidFill>
                  <a:srgbClr val="C87E41"/>
                </a:solidFill>
                <a:latin typeface="Lucida Sans"/>
                <a:cs typeface="Lucida Sans"/>
              </a:rPr>
              <a:t>n</a:t>
            </a:r>
            <a:endParaRPr sz="1200">
              <a:latin typeface="Lucida Sans"/>
              <a:cs typeface="Lucida Sans"/>
            </a:endParaRPr>
          </a:p>
        </p:txBody>
      </p:sp>
      <p:sp>
        <p:nvSpPr>
          <p:cNvPr id="138" name="object 138"/>
          <p:cNvSpPr txBox="1"/>
          <p:nvPr/>
        </p:nvSpPr>
        <p:spPr>
          <a:xfrm rot="2280000">
            <a:off x="5724565" y="1742657"/>
            <a:ext cx="155087" cy="89768"/>
          </a:xfrm>
          <a:prstGeom prst="rect">
            <a:avLst/>
          </a:prstGeom>
        </p:spPr>
        <p:txBody>
          <a:bodyPr vert="horz" wrap="square" lIns="0" tIns="0" rIns="0" bIns="0" rtlCol="0">
            <a:spAutoFit/>
          </a:bodyPr>
          <a:lstStyle/>
          <a:p>
            <a:pPr>
              <a:lnSpc>
                <a:spcPts val="1197"/>
              </a:lnSpc>
            </a:pPr>
            <a:r>
              <a:rPr sz="1200" spc="-70">
                <a:solidFill>
                  <a:srgbClr val="C87E41"/>
                </a:solidFill>
                <a:latin typeface="Lucida Sans"/>
                <a:cs typeface="Lucida Sans"/>
              </a:rPr>
              <a:t>'</a:t>
            </a:r>
            <a:endParaRPr sz="1200">
              <a:latin typeface="Lucida Sans"/>
              <a:cs typeface="Lucida Sans"/>
            </a:endParaRPr>
          </a:p>
        </p:txBody>
      </p:sp>
      <p:sp>
        <p:nvSpPr>
          <p:cNvPr id="139" name="object 139"/>
          <p:cNvSpPr txBox="1"/>
          <p:nvPr/>
        </p:nvSpPr>
        <p:spPr>
          <a:xfrm rot="2340000">
            <a:off x="5757261" y="1774001"/>
            <a:ext cx="167615" cy="89768"/>
          </a:xfrm>
          <a:prstGeom prst="rect">
            <a:avLst/>
          </a:prstGeom>
        </p:spPr>
        <p:txBody>
          <a:bodyPr vert="horz" wrap="square" lIns="0" tIns="0" rIns="0" bIns="0" rtlCol="0">
            <a:spAutoFit/>
          </a:bodyPr>
          <a:lstStyle/>
          <a:p>
            <a:pPr>
              <a:lnSpc>
                <a:spcPts val="1197"/>
              </a:lnSpc>
            </a:pPr>
            <a:r>
              <a:rPr sz="1200" spc="-90">
                <a:solidFill>
                  <a:srgbClr val="C87E41"/>
                </a:solidFill>
                <a:latin typeface="Lucida Sans"/>
                <a:cs typeface="Lucida Sans"/>
              </a:rPr>
              <a:t>s</a:t>
            </a:r>
            <a:endParaRPr sz="1200">
              <a:latin typeface="Lucida Sans"/>
              <a:cs typeface="Lucida Sans"/>
            </a:endParaRPr>
          </a:p>
        </p:txBody>
      </p:sp>
      <p:sp>
        <p:nvSpPr>
          <p:cNvPr id="140" name="object 140"/>
          <p:cNvSpPr txBox="1"/>
          <p:nvPr/>
        </p:nvSpPr>
        <p:spPr>
          <a:xfrm rot="2520000">
            <a:off x="5841671" y="1854351"/>
            <a:ext cx="184954" cy="89768"/>
          </a:xfrm>
          <a:prstGeom prst="rect">
            <a:avLst/>
          </a:prstGeom>
        </p:spPr>
        <p:txBody>
          <a:bodyPr vert="horz" wrap="square" lIns="0" tIns="0" rIns="0" bIns="0" rtlCol="0">
            <a:spAutoFit/>
          </a:bodyPr>
          <a:lstStyle/>
          <a:p>
            <a:pPr>
              <a:lnSpc>
                <a:spcPts val="1197"/>
              </a:lnSpc>
            </a:pPr>
            <a:r>
              <a:rPr sz="1200" spc="-87">
                <a:solidFill>
                  <a:srgbClr val="C87E41"/>
                </a:solidFill>
                <a:latin typeface="Lucida Sans"/>
                <a:cs typeface="Lucida Sans"/>
              </a:rPr>
              <a:t>H</a:t>
            </a:r>
            <a:endParaRPr sz="1200">
              <a:latin typeface="Lucida Sans"/>
              <a:cs typeface="Lucida Sans"/>
            </a:endParaRPr>
          </a:p>
        </p:txBody>
      </p:sp>
      <p:sp>
        <p:nvSpPr>
          <p:cNvPr id="141" name="object 141"/>
          <p:cNvSpPr txBox="1"/>
          <p:nvPr/>
        </p:nvSpPr>
        <p:spPr>
          <a:xfrm rot="2640000">
            <a:off x="5913890" y="1916662"/>
            <a:ext cx="171751" cy="89768"/>
          </a:xfrm>
          <a:prstGeom prst="rect">
            <a:avLst/>
          </a:prstGeom>
        </p:spPr>
        <p:txBody>
          <a:bodyPr vert="horz" wrap="square" lIns="0" tIns="0" rIns="0" bIns="0" rtlCol="0">
            <a:spAutoFit/>
          </a:bodyPr>
          <a:lstStyle/>
          <a:p>
            <a:pPr>
              <a:lnSpc>
                <a:spcPts val="1197"/>
              </a:lnSpc>
            </a:pPr>
            <a:r>
              <a:rPr sz="1200" spc="-70">
                <a:solidFill>
                  <a:srgbClr val="C87E41"/>
                </a:solidFill>
                <a:latin typeface="Lucida Sans"/>
                <a:cs typeface="Lucida Sans"/>
              </a:rPr>
              <a:t>e</a:t>
            </a:r>
            <a:endParaRPr sz="1200">
              <a:latin typeface="Lucida Sans"/>
              <a:cs typeface="Lucida Sans"/>
            </a:endParaRPr>
          </a:p>
        </p:txBody>
      </p:sp>
      <p:sp>
        <p:nvSpPr>
          <p:cNvPr id="142" name="object 142"/>
          <p:cNvSpPr txBox="1"/>
          <p:nvPr/>
        </p:nvSpPr>
        <p:spPr>
          <a:xfrm rot="2760000">
            <a:off x="5967687" y="1970905"/>
            <a:ext cx="170200"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a</a:t>
            </a:r>
            <a:endParaRPr sz="1200">
              <a:latin typeface="Lucida Sans"/>
              <a:cs typeface="Lucida Sans"/>
            </a:endParaRPr>
          </a:p>
        </p:txBody>
      </p:sp>
      <p:sp>
        <p:nvSpPr>
          <p:cNvPr id="143" name="object 143"/>
          <p:cNvSpPr txBox="1"/>
          <p:nvPr/>
        </p:nvSpPr>
        <p:spPr>
          <a:xfrm rot="2820000">
            <a:off x="6010199" y="2008439"/>
            <a:ext cx="155171" cy="89768"/>
          </a:xfrm>
          <a:prstGeom prst="rect">
            <a:avLst/>
          </a:prstGeom>
        </p:spPr>
        <p:txBody>
          <a:bodyPr vert="horz" wrap="square" lIns="0" tIns="0" rIns="0" bIns="0" rtlCol="0">
            <a:spAutoFit/>
          </a:bodyPr>
          <a:lstStyle/>
          <a:p>
            <a:pPr>
              <a:lnSpc>
                <a:spcPts val="1197"/>
              </a:lnSpc>
            </a:pPr>
            <a:r>
              <a:rPr sz="1200" spc="-136">
                <a:solidFill>
                  <a:srgbClr val="C87E41"/>
                </a:solidFill>
                <a:latin typeface="Lucida Sans"/>
                <a:cs typeface="Lucida Sans"/>
              </a:rPr>
              <a:t>l</a:t>
            </a:r>
            <a:endParaRPr sz="1200">
              <a:latin typeface="Lucida Sans"/>
              <a:cs typeface="Lucida Sans"/>
            </a:endParaRPr>
          </a:p>
        </p:txBody>
      </p:sp>
      <p:sp>
        <p:nvSpPr>
          <p:cNvPr id="144" name="object 144"/>
          <p:cNvSpPr txBox="1"/>
          <p:nvPr/>
        </p:nvSpPr>
        <p:spPr>
          <a:xfrm rot="2880000">
            <a:off x="6033100" y="2037155"/>
            <a:ext cx="160377" cy="89768"/>
          </a:xfrm>
          <a:prstGeom prst="rect">
            <a:avLst/>
          </a:prstGeom>
        </p:spPr>
        <p:txBody>
          <a:bodyPr vert="horz" wrap="square" lIns="0" tIns="0" rIns="0" bIns="0" rtlCol="0">
            <a:spAutoFit/>
          </a:bodyPr>
          <a:lstStyle/>
          <a:p>
            <a:pPr>
              <a:lnSpc>
                <a:spcPts val="1197"/>
              </a:lnSpc>
            </a:pPr>
            <a:r>
              <a:rPr sz="1200" spc="-80">
                <a:solidFill>
                  <a:srgbClr val="C87E41"/>
                </a:solidFill>
                <a:latin typeface="Lucida Sans"/>
                <a:cs typeface="Lucida Sans"/>
              </a:rPr>
              <a:t>t</a:t>
            </a:r>
            <a:endParaRPr sz="1200">
              <a:latin typeface="Lucida Sans"/>
              <a:cs typeface="Lucida Sans"/>
            </a:endParaRPr>
          </a:p>
        </p:txBody>
      </p:sp>
      <p:sp>
        <p:nvSpPr>
          <p:cNvPr id="145" name="object 145"/>
          <p:cNvSpPr txBox="1"/>
          <p:nvPr/>
        </p:nvSpPr>
        <p:spPr>
          <a:xfrm rot="3000000">
            <a:off x="6068492" y="2085591"/>
            <a:ext cx="171949" cy="89768"/>
          </a:xfrm>
          <a:prstGeom prst="rect">
            <a:avLst/>
          </a:prstGeom>
        </p:spPr>
        <p:txBody>
          <a:bodyPr vert="horz" wrap="square" lIns="0" tIns="0" rIns="0" bIns="0" rtlCol="0">
            <a:spAutoFit/>
          </a:bodyPr>
          <a:lstStyle/>
          <a:p>
            <a:pPr>
              <a:lnSpc>
                <a:spcPts val="1197"/>
              </a:lnSpc>
            </a:pPr>
            <a:r>
              <a:rPr sz="1200" spc="-147">
                <a:solidFill>
                  <a:srgbClr val="C87E41"/>
                </a:solidFill>
                <a:latin typeface="Lucida Sans"/>
                <a:cs typeface="Lucida Sans"/>
              </a:rPr>
              <a:t>h</a:t>
            </a:r>
            <a:endParaRPr sz="1200">
              <a:latin typeface="Lucida Sans"/>
              <a:cs typeface="Lucida Sans"/>
            </a:endParaRPr>
          </a:p>
        </p:txBody>
      </p:sp>
      <p:sp>
        <p:nvSpPr>
          <p:cNvPr id="146" name="object 146"/>
          <p:cNvSpPr txBox="1"/>
          <p:nvPr/>
        </p:nvSpPr>
        <p:spPr>
          <a:xfrm rot="3180000">
            <a:off x="6140109" y="2180884"/>
            <a:ext cx="178243" cy="89768"/>
          </a:xfrm>
          <a:prstGeom prst="rect">
            <a:avLst/>
          </a:prstGeom>
        </p:spPr>
        <p:txBody>
          <a:bodyPr vert="horz" wrap="square" lIns="0" tIns="0" rIns="0" bIns="0" rtlCol="0">
            <a:spAutoFit/>
          </a:bodyPr>
          <a:lstStyle/>
          <a:p>
            <a:pPr>
              <a:lnSpc>
                <a:spcPts val="1197"/>
              </a:lnSpc>
            </a:pPr>
            <a:r>
              <a:rPr sz="1200" spc="-63">
                <a:solidFill>
                  <a:srgbClr val="C87E41"/>
                </a:solidFill>
                <a:latin typeface="Lucida Sans"/>
                <a:cs typeface="Lucida Sans"/>
              </a:rPr>
              <a:t>~</a:t>
            </a:r>
            <a:endParaRPr sz="1200">
              <a:latin typeface="Lucida Sans"/>
              <a:cs typeface="Lucida Sans"/>
            </a:endParaRPr>
          </a:p>
        </p:txBody>
      </p:sp>
      <p:sp>
        <p:nvSpPr>
          <p:cNvPr id="147" name="object 147"/>
          <p:cNvSpPr txBox="1"/>
          <p:nvPr/>
        </p:nvSpPr>
        <p:spPr>
          <a:xfrm rot="3360000">
            <a:off x="6213027" y="2284329"/>
            <a:ext cx="177146" cy="89768"/>
          </a:xfrm>
          <a:prstGeom prst="rect">
            <a:avLst/>
          </a:prstGeom>
        </p:spPr>
        <p:txBody>
          <a:bodyPr vert="horz" wrap="square" lIns="0" tIns="0" rIns="0" bIns="0" rtlCol="0">
            <a:spAutoFit/>
          </a:bodyPr>
          <a:lstStyle/>
          <a:p>
            <a:pPr>
              <a:lnSpc>
                <a:spcPts val="1197"/>
              </a:lnSpc>
            </a:pPr>
            <a:r>
              <a:rPr sz="1200" spc="10">
                <a:solidFill>
                  <a:srgbClr val="C87E41"/>
                </a:solidFill>
                <a:latin typeface="Lucida Sans"/>
                <a:cs typeface="Lucida Sans"/>
              </a:rPr>
              <a:t>S</a:t>
            </a:r>
            <a:endParaRPr sz="1200">
              <a:latin typeface="Lucida Sans"/>
              <a:cs typeface="Lucida Sans"/>
            </a:endParaRPr>
          </a:p>
        </p:txBody>
      </p:sp>
      <p:sp>
        <p:nvSpPr>
          <p:cNvPr id="148" name="object 148"/>
          <p:cNvSpPr txBox="1"/>
          <p:nvPr/>
        </p:nvSpPr>
        <p:spPr>
          <a:xfrm rot="3480000">
            <a:off x="6260221" y="2355102"/>
            <a:ext cx="172346" cy="89768"/>
          </a:xfrm>
          <a:prstGeom prst="rect">
            <a:avLst/>
          </a:prstGeom>
        </p:spPr>
        <p:txBody>
          <a:bodyPr vert="horz" wrap="square" lIns="0" tIns="0" rIns="0" bIns="0" rtlCol="0">
            <a:spAutoFit/>
          </a:bodyPr>
          <a:lstStyle/>
          <a:p>
            <a:pPr>
              <a:lnSpc>
                <a:spcPts val="1197"/>
              </a:lnSpc>
            </a:pPr>
            <a:r>
              <a:rPr sz="1200" spc="-140">
                <a:solidFill>
                  <a:srgbClr val="C87E41"/>
                </a:solidFill>
                <a:latin typeface="Lucida Sans"/>
                <a:cs typeface="Lucida Sans"/>
              </a:rPr>
              <a:t>u</a:t>
            </a:r>
            <a:endParaRPr sz="1200">
              <a:latin typeface="Lucida Sans"/>
              <a:cs typeface="Lucida Sans"/>
            </a:endParaRPr>
          </a:p>
        </p:txBody>
      </p:sp>
      <p:sp>
        <p:nvSpPr>
          <p:cNvPr id="149" name="object 149"/>
          <p:cNvSpPr txBox="1"/>
          <p:nvPr/>
        </p:nvSpPr>
        <p:spPr>
          <a:xfrm rot="3600000">
            <a:off x="6299878" y="2425279"/>
            <a:ext cx="175009" cy="89768"/>
          </a:xfrm>
          <a:prstGeom prst="rect">
            <a:avLst/>
          </a:prstGeom>
        </p:spPr>
        <p:txBody>
          <a:bodyPr vert="horz" wrap="square" lIns="0" tIns="0" rIns="0" bIns="0" rtlCol="0">
            <a:spAutoFit/>
          </a:bodyPr>
          <a:lstStyle/>
          <a:p>
            <a:pPr>
              <a:lnSpc>
                <a:spcPts val="1197"/>
              </a:lnSpc>
            </a:pPr>
            <a:r>
              <a:rPr sz="1200" spc="-113">
                <a:solidFill>
                  <a:srgbClr val="C87E41"/>
                </a:solidFill>
                <a:latin typeface="Lucida Sans"/>
                <a:cs typeface="Lucida Sans"/>
              </a:rPr>
              <a:t>p</a:t>
            </a:r>
            <a:endParaRPr sz="1200">
              <a:latin typeface="Lucida Sans"/>
              <a:cs typeface="Lucida Sans"/>
            </a:endParaRPr>
          </a:p>
        </p:txBody>
      </p:sp>
      <p:sp>
        <p:nvSpPr>
          <p:cNvPr id="150" name="object 150"/>
          <p:cNvSpPr txBox="1"/>
          <p:nvPr/>
        </p:nvSpPr>
        <p:spPr>
          <a:xfrm rot="3720000">
            <a:off x="6339479" y="2499404"/>
            <a:ext cx="175219" cy="89768"/>
          </a:xfrm>
          <a:prstGeom prst="rect">
            <a:avLst/>
          </a:prstGeom>
        </p:spPr>
        <p:txBody>
          <a:bodyPr vert="horz" wrap="square" lIns="0" tIns="0" rIns="0" bIns="0" rtlCol="0">
            <a:spAutoFit/>
          </a:bodyPr>
          <a:lstStyle/>
          <a:p>
            <a:pPr>
              <a:lnSpc>
                <a:spcPts val="1197"/>
              </a:lnSpc>
            </a:pPr>
            <a:r>
              <a:rPr sz="1200" spc="-110">
                <a:solidFill>
                  <a:srgbClr val="C87E41"/>
                </a:solidFill>
                <a:latin typeface="Lucida Sans"/>
                <a:cs typeface="Lucida Sans"/>
              </a:rPr>
              <a:t>p</a:t>
            </a:r>
            <a:endParaRPr sz="1200">
              <a:latin typeface="Lucida Sans"/>
              <a:cs typeface="Lucida Sans"/>
            </a:endParaRPr>
          </a:p>
        </p:txBody>
      </p:sp>
      <p:sp>
        <p:nvSpPr>
          <p:cNvPr id="151" name="object 151"/>
          <p:cNvSpPr txBox="1"/>
          <p:nvPr/>
        </p:nvSpPr>
        <p:spPr>
          <a:xfrm rot="3840000">
            <a:off x="6376472" y="2573803"/>
            <a:ext cx="174175"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o</a:t>
            </a:r>
            <a:endParaRPr sz="1200">
              <a:latin typeface="Lucida Sans"/>
              <a:cs typeface="Lucida Sans"/>
            </a:endParaRPr>
          </a:p>
        </p:txBody>
      </p:sp>
      <p:sp>
        <p:nvSpPr>
          <p:cNvPr id="152" name="object 152"/>
          <p:cNvSpPr txBox="1"/>
          <p:nvPr/>
        </p:nvSpPr>
        <p:spPr>
          <a:xfrm rot="3960000">
            <a:off x="6410339" y="2632818"/>
            <a:ext cx="160108" cy="89768"/>
          </a:xfrm>
          <a:prstGeom prst="rect">
            <a:avLst/>
          </a:prstGeom>
        </p:spPr>
        <p:txBody>
          <a:bodyPr vert="horz" wrap="square" lIns="0" tIns="0" rIns="0" bIns="0" rtlCol="0">
            <a:spAutoFit/>
          </a:bodyPr>
          <a:lstStyle/>
          <a:p>
            <a:pPr>
              <a:lnSpc>
                <a:spcPts val="1197"/>
              </a:lnSpc>
            </a:pPr>
            <a:r>
              <a:rPr sz="1200" spc="-133">
                <a:solidFill>
                  <a:srgbClr val="C87E41"/>
                </a:solidFill>
                <a:latin typeface="Lucida Sans"/>
                <a:cs typeface="Lucida Sans"/>
              </a:rPr>
              <a:t>r</a:t>
            </a:r>
            <a:endParaRPr sz="1200">
              <a:latin typeface="Lucida Sans"/>
              <a:cs typeface="Lucida Sans"/>
            </a:endParaRPr>
          </a:p>
        </p:txBody>
      </p:sp>
      <p:sp>
        <p:nvSpPr>
          <p:cNvPr id="153" name="object 153"/>
          <p:cNvSpPr txBox="1"/>
          <p:nvPr/>
        </p:nvSpPr>
        <p:spPr>
          <a:xfrm rot="4020000">
            <a:off x="6428949" y="2677315"/>
            <a:ext cx="160377" cy="89768"/>
          </a:xfrm>
          <a:prstGeom prst="rect">
            <a:avLst/>
          </a:prstGeom>
        </p:spPr>
        <p:txBody>
          <a:bodyPr vert="horz" wrap="square" lIns="0" tIns="0" rIns="0" bIns="0" rtlCol="0">
            <a:spAutoFit/>
          </a:bodyPr>
          <a:lstStyle/>
          <a:p>
            <a:pPr>
              <a:lnSpc>
                <a:spcPts val="1197"/>
              </a:lnSpc>
            </a:pPr>
            <a:r>
              <a:rPr sz="1200" spc="-80">
                <a:solidFill>
                  <a:srgbClr val="C87E41"/>
                </a:solidFill>
                <a:latin typeface="Lucida Sans"/>
                <a:cs typeface="Lucida Sans"/>
              </a:rPr>
              <a:t>t</a:t>
            </a:r>
            <a:endParaRPr sz="1200">
              <a:latin typeface="Lucida Sans"/>
              <a:cs typeface="Lucida Sans"/>
            </a:endParaRPr>
          </a:p>
        </p:txBody>
      </p:sp>
      <p:sp>
        <p:nvSpPr>
          <p:cNvPr id="154" name="object 154"/>
          <p:cNvSpPr txBox="1"/>
          <p:nvPr/>
        </p:nvSpPr>
        <p:spPr>
          <a:xfrm rot="4080000">
            <a:off x="6445913" y="2712911"/>
            <a:ext cx="155087" cy="89768"/>
          </a:xfrm>
          <a:prstGeom prst="rect">
            <a:avLst/>
          </a:prstGeom>
        </p:spPr>
        <p:txBody>
          <a:bodyPr vert="horz" wrap="square" lIns="0" tIns="0" rIns="0" bIns="0" rtlCol="0">
            <a:spAutoFit/>
          </a:bodyPr>
          <a:lstStyle/>
          <a:p>
            <a:pPr>
              <a:lnSpc>
                <a:spcPts val="1197"/>
              </a:lnSpc>
            </a:pPr>
            <a:r>
              <a:rPr sz="1200" spc="-140">
                <a:solidFill>
                  <a:srgbClr val="C87E41"/>
                </a:solidFill>
                <a:latin typeface="Lucida Sans"/>
                <a:cs typeface="Lucida Sans"/>
              </a:rPr>
              <a:t>i</a:t>
            </a:r>
            <a:endParaRPr sz="1200">
              <a:latin typeface="Lucida Sans"/>
              <a:cs typeface="Lucida Sans"/>
            </a:endParaRPr>
          </a:p>
        </p:txBody>
      </p:sp>
      <p:sp>
        <p:nvSpPr>
          <p:cNvPr id="155" name="object 155"/>
          <p:cNvSpPr txBox="1"/>
          <p:nvPr/>
        </p:nvSpPr>
        <p:spPr>
          <a:xfrm rot="4140000">
            <a:off x="6456082" y="2760379"/>
            <a:ext cx="170009" cy="89768"/>
          </a:xfrm>
          <a:prstGeom prst="rect">
            <a:avLst/>
          </a:prstGeom>
        </p:spPr>
        <p:txBody>
          <a:bodyPr vert="horz" wrap="square" lIns="0" tIns="0" rIns="0" bIns="0" rtlCol="0">
            <a:spAutoFit/>
          </a:bodyPr>
          <a:lstStyle/>
          <a:p>
            <a:pPr>
              <a:lnSpc>
                <a:spcPts val="1197"/>
              </a:lnSpc>
            </a:pPr>
            <a:r>
              <a:rPr sz="1200" spc="-63">
                <a:solidFill>
                  <a:srgbClr val="C87E41"/>
                </a:solidFill>
                <a:latin typeface="Lucida Sans"/>
                <a:cs typeface="Lucida Sans"/>
              </a:rPr>
              <a:t>v</a:t>
            </a:r>
            <a:endParaRPr sz="1200">
              <a:latin typeface="Lucida Sans"/>
              <a:cs typeface="Lucida Sans"/>
            </a:endParaRPr>
          </a:p>
        </p:txBody>
      </p:sp>
      <p:sp>
        <p:nvSpPr>
          <p:cNvPr id="156" name="object 156"/>
          <p:cNvSpPr txBox="1"/>
          <p:nvPr/>
        </p:nvSpPr>
        <p:spPr>
          <a:xfrm rot="4260000">
            <a:off x="6479666" y="2831268"/>
            <a:ext cx="171949" cy="89768"/>
          </a:xfrm>
          <a:prstGeom prst="rect">
            <a:avLst/>
          </a:prstGeom>
        </p:spPr>
        <p:txBody>
          <a:bodyPr vert="horz" wrap="square" lIns="0" tIns="0" rIns="0" bIns="0" rtlCol="0">
            <a:spAutoFit/>
          </a:bodyPr>
          <a:lstStyle/>
          <a:p>
            <a:pPr>
              <a:lnSpc>
                <a:spcPts val="1197"/>
              </a:lnSpc>
            </a:pPr>
            <a:r>
              <a:rPr sz="1200" spc="-67">
                <a:solidFill>
                  <a:srgbClr val="C87E41"/>
                </a:solidFill>
                <a:latin typeface="Lucida Sans"/>
                <a:cs typeface="Lucida Sans"/>
              </a:rPr>
              <a:t>e</a:t>
            </a:r>
            <a:endParaRPr sz="1200">
              <a:latin typeface="Lucida Sans"/>
              <a:cs typeface="Lucida Sans"/>
            </a:endParaRPr>
          </a:p>
        </p:txBody>
      </p:sp>
      <p:sp>
        <p:nvSpPr>
          <p:cNvPr id="157" name="object 157"/>
          <p:cNvSpPr txBox="1"/>
          <p:nvPr/>
        </p:nvSpPr>
        <p:spPr>
          <a:xfrm rot="4440000">
            <a:off x="6510616" y="2946817"/>
            <a:ext cx="178910" cy="89768"/>
          </a:xfrm>
          <a:prstGeom prst="rect">
            <a:avLst/>
          </a:prstGeom>
        </p:spPr>
        <p:txBody>
          <a:bodyPr vert="horz" wrap="square" lIns="0" tIns="0" rIns="0" bIns="0" rtlCol="0">
            <a:spAutoFit/>
          </a:bodyPr>
          <a:lstStyle/>
          <a:p>
            <a:pPr>
              <a:lnSpc>
                <a:spcPts val="1197"/>
              </a:lnSpc>
            </a:pPr>
            <a:r>
              <a:rPr sz="1200" spc="-53">
                <a:solidFill>
                  <a:srgbClr val="C87E41"/>
                </a:solidFill>
                <a:latin typeface="Lucida Sans"/>
                <a:cs typeface="Lucida Sans"/>
              </a:rPr>
              <a:t>~</a:t>
            </a:r>
            <a:endParaRPr sz="1200">
              <a:latin typeface="Lucida Sans"/>
              <a:cs typeface="Lucida Sans"/>
            </a:endParaRPr>
          </a:p>
        </p:txBody>
      </p:sp>
      <p:sp>
        <p:nvSpPr>
          <p:cNvPr id="158" name="object 158"/>
          <p:cNvSpPr txBox="1"/>
          <p:nvPr/>
        </p:nvSpPr>
        <p:spPr>
          <a:xfrm rot="4680000">
            <a:off x="6532862" y="3090057"/>
            <a:ext cx="201907"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M</a:t>
            </a:r>
            <a:endParaRPr sz="1200">
              <a:latin typeface="Lucida Sans"/>
              <a:cs typeface="Lucida Sans"/>
            </a:endParaRPr>
          </a:p>
        </p:txBody>
      </p:sp>
      <p:sp>
        <p:nvSpPr>
          <p:cNvPr id="159" name="object 159"/>
          <p:cNvSpPr txBox="1"/>
          <p:nvPr/>
        </p:nvSpPr>
        <p:spPr>
          <a:xfrm rot="4860000">
            <a:off x="6567259" y="3190755"/>
            <a:ext cx="169632" cy="89768"/>
          </a:xfrm>
          <a:prstGeom prst="rect">
            <a:avLst/>
          </a:prstGeom>
        </p:spPr>
        <p:txBody>
          <a:bodyPr vert="horz" wrap="square" lIns="0" tIns="0" rIns="0" bIns="0" rtlCol="0">
            <a:spAutoFit/>
          </a:bodyPr>
          <a:lstStyle/>
          <a:p>
            <a:pPr>
              <a:lnSpc>
                <a:spcPts val="1197"/>
              </a:lnSpc>
            </a:pPr>
            <a:r>
              <a:rPr sz="1200" spc="-107">
                <a:solidFill>
                  <a:srgbClr val="C87E41"/>
                </a:solidFill>
                <a:latin typeface="Lucida Sans"/>
                <a:cs typeface="Lucida Sans"/>
              </a:rPr>
              <a:t>a</a:t>
            </a:r>
            <a:endParaRPr sz="1200">
              <a:latin typeface="Lucida Sans"/>
              <a:cs typeface="Lucida Sans"/>
            </a:endParaRPr>
          </a:p>
        </p:txBody>
      </p:sp>
      <p:sp>
        <p:nvSpPr>
          <p:cNvPr id="160" name="object 160"/>
          <p:cNvSpPr txBox="1"/>
          <p:nvPr/>
        </p:nvSpPr>
        <p:spPr>
          <a:xfrm rot="4920000">
            <a:off x="6580520" y="3251433"/>
            <a:ext cx="160242" cy="89768"/>
          </a:xfrm>
          <a:prstGeom prst="rect">
            <a:avLst/>
          </a:prstGeom>
        </p:spPr>
        <p:txBody>
          <a:bodyPr vert="horz" wrap="square" lIns="0" tIns="0" rIns="0" bIns="0" rtlCol="0">
            <a:spAutoFit/>
          </a:bodyPr>
          <a:lstStyle/>
          <a:p>
            <a:pPr>
              <a:lnSpc>
                <a:spcPts val="1197"/>
              </a:lnSpc>
            </a:pPr>
            <a:r>
              <a:rPr sz="1200" spc="-83">
                <a:solidFill>
                  <a:srgbClr val="C87E41"/>
                </a:solidFill>
                <a:latin typeface="Lucida Sans"/>
                <a:cs typeface="Lucida Sans"/>
              </a:rPr>
              <a:t>t</a:t>
            </a:r>
            <a:endParaRPr sz="1200">
              <a:latin typeface="Lucida Sans"/>
              <a:cs typeface="Lucida Sans"/>
            </a:endParaRPr>
          </a:p>
        </p:txBody>
      </p:sp>
      <p:sp>
        <p:nvSpPr>
          <p:cNvPr id="161" name="object 161"/>
          <p:cNvSpPr txBox="1"/>
          <p:nvPr/>
        </p:nvSpPr>
        <p:spPr>
          <a:xfrm rot="5040000">
            <a:off x="6582247" y="3314001"/>
            <a:ext cx="171163" cy="89768"/>
          </a:xfrm>
          <a:prstGeom prst="rect">
            <a:avLst/>
          </a:prstGeom>
        </p:spPr>
        <p:txBody>
          <a:bodyPr vert="horz" wrap="square" lIns="0" tIns="0" rIns="0" bIns="0" rtlCol="0">
            <a:spAutoFit/>
          </a:bodyPr>
          <a:lstStyle/>
          <a:p>
            <a:pPr>
              <a:lnSpc>
                <a:spcPts val="1197"/>
              </a:lnSpc>
            </a:pPr>
            <a:r>
              <a:rPr sz="1200" spc="-80">
                <a:solidFill>
                  <a:srgbClr val="C87E41"/>
                </a:solidFill>
                <a:latin typeface="Lucida Sans"/>
                <a:cs typeface="Lucida Sans"/>
              </a:rPr>
              <a:t>e</a:t>
            </a:r>
            <a:endParaRPr sz="1200">
              <a:latin typeface="Lucida Sans"/>
              <a:cs typeface="Lucida Sans"/>
            </a:endParaRPr>
          </a:p>
        </p:txBody>
      </p:sp>
      <p:sp>
        <p:nvSpPr>
          <p:cNvPr id="162" name="object 162"/>
          <p:cNvSpPr txBox="1"/>
          <p:nvPr/>
        </p:nvSpPr>
        <p:spPr>
          <a:xfrm rot="5100000">
            <a:off x="6592986" y="3376617"/>
            <a:ext cx="160377" cy="89768"/>
          </a:xfrm>
          <a:prstGeom prst="rect">
            <a:avLst/>
          </a:prstGeom>
        </p:spPr>
        <p:txBody>
          <a:bodyPr vert="horz" wrap="square" lIns="0" tIns="0" rIns="0" bIns="0" rtlCol="0">
            <a:spAutoFit/>
          </a:bodyPr>
          <a:lstStyle/>
          <a:p>
            <a:pPr>
              <a:lnSpc>
                <a:spcPts val="1197"/>
              </a:lnSpc>
            </a:pPr>
            <a:r>
              <a:rPr sz="1200" spc="-127">
                <a:solidFill>
                  <a:srgbClr val="C87E41"/>
                </a:solidFill>
                <a:latin typeface="Lucida Sans"/>
                <a:cs typeface="Lucida Sans"/>
              </a:rPr>
              <a:t>r</a:t>
            </a:r>
            <a:endParaRPr sz="1200">
              <a:latin typeface="Lucida Sans"/>
              <a:cs typeface="Lucida Sans"/>
            </a:endParaRPr>
          </a:p>
        </p:txBody>
      </p:sp>
      <p:sp>
        <p:nvSpPr>
          <p:cNvPr id="163" name="object 163"/>
          <p:cNvSpPr txBox="1"/>
          <p:nvPr/>
        </p:nvSpPr>
        <p:spPr>
          <a:xfrm rot="5220000">
            <a:off x="6590915" y="3439836"/>
            <a:ext cx="171949" cy="89768"/>
          </a:xfrm>
          <a:prstGeom prst="rect">
            <a:avLst/>
          </a:prstGeom>
        </p:spPr>
        <p:txBody>
          <a:bodyPr vert="horz" wrap="square" lIns="0" tIns="0" rIns="0" bIns="0" rtlCol="0">
            <a:spAutoFit/>
          </a:bodyPr>
          <a:lstStyle/>
          <a:p>
            <a:pPr>
              <a:lnSpc>
                <a:spcPts val="1197"/>
              </a:lnSpc>
            </a:pPr>
            <a:r>
              <a:rPr sz="1200" spc="-147">
                <a:solidFill>
                  <a:srgbClr val="C87E41"/>
                </a:solidFill>
                <a:latin typeface="Lucida Sans"/>
                <a:cs typeface="Lucida Sans"/>
              </a:rPr>
              <a:t>n</a:t>
            </a:r>
            <a:endParaRPr sz="1200">
              <a:latin typeface="Lucida Sans"/>
              <a:cs typeface="Lucida Sans"/>
            </a:endParaRPr>
          </a:p>
        </p:txBody>
      </p:sp>
      <p:sp>
        <p:nvSpPr>
          <p:cNvPr id="164" name="object 164"/>
          <p:cNvSpPr txBox="1"/>
          <p:nvPr/>
        </p:nvSpPr>
        <p:spPr>
          <a:xfrm>
            <a:off x="6681744" y="3514113"/>
            <a:ext cx="103875" cy="122343"/>
          </a:xfrm>
          <a:prstGeom prst="rect">
            <a:avLst/>
          </a:prstGeom>
        </p:spPr>
        <p:txBody>
          <a:bodyPr vert="vert" wrap="square" lIns="0" tIns="847" rIns="0" bIns="0" rtlCol="0">
            <a:spAutoFit/>
          </a:bodyPr>
          <a:lstStyle/>
          <a:p>
            <a:pPr marL="8467">
              <a:lnSpc>
                <a:spcPct val="100000"/>
              </a:lnSpc>
              <a:spcBef>
                <a:spcPts val="7"/>
              </a:spcBef>
            </a:pPr>
            <a:r>
              <a:rPr sz="1200" spc="-76">
                <a:solidFill>
                  <a:srgbClr val="C87E41"/>
                </a:solidFill>
                <a:latin typeface="Lucida Sans"/>
                <a:cs typeface="Lucida Sans"/>
              </a:rPr>
              <a:t>al</a:t>
            </a:r>
            <a:endParaRPr sz="1200">
              <a:latin typeface="Lucida Sans"/>
              <a:cs typeface="Lucida Sans"/>
            </a:endParaRPr>
          </a:p>
        </p:txBody>
      </p:sp>
      <p:sp>
        <p:nvSpPr>
          <p:cNvPr id="165" name="object 165"/>
          <p:cNvSpPr txBox="1"/>
          <p:nvPr/>
        </p:nvSpPr>
        <p:spPr>
          <a:xfrm rot="5580000">
            <a:off x="6583423" y="3669685"/>
            <a:ext cx="184473" cy="89768"/>
          </a:xfrm>
          <a:prstGeom prst="rect">
            <a:avLst/>
          </a:prstGeom>
        </p:spPr>
        <p:txBody>
          <a:bodyPr vert="horz" wrap="square" lIns="0" tIns="0" rIns="0" bIns="0" rtlCol="0">
            <a:spAutoFit/>
          </a:bodyPr>
          <a:lstStyle/>
          <a:p>
            <a:pPr>
              <a:lnSpc>
                <a:spcPts val="1197"/>
              </a:lnSpc>
            </a:pPr>
            <a:r>
              <a:rPr sz="1200" spc="-93">
                <a:solidFill>
                  <a:srgbClr val="C87E41"/>
                </a:solidFill>
                <a:latin typeface="Lucida Sans"/>
                <a:cs typeface="Lucida Sans"/>
              </a:rPr>
              <a:t>H</a:t>
            </a:r>
            <a:endParaRPr sz="1200">
              <a:latin typeface="Lucida Sans"/>
              <a:cs typeface="Lucida Sans"/>
            </a:endParaRPr>
          </a:p>
        </p:txBody>
      </p:sp>
      <p:sp>
        <p:nvSpPr>
          <p:cNvPr id="166" name="object 166"/>
          <p:cNvSpPr txBox="1"/>
          <p:nvPr/>
        </p:nvSpPr>
        <p:spPr>
          <a:xfrm rot="5700000">
            <a:off x="6583083" y="3759886"/>
            <a:ext cx="171358" cy="89768"/>
          </a:xfrm>
          <a:prstGeom prst="rect">
            <a:avLst/>
          </a:prstGeom>
        </p:spPr>
        <p:txBody>
          <a:bodyPr vert="horz" wrap="square" lIns="0" tIns="0" rIns="0" bIns="0" rtlCol="0">
            <a:spAutoFit/>
          </a:bodyPr>
          <a:lstStyle/>
          <a:p>
            <a:pPr>
              <a:lnSpc>
                <a:spcPts val="1197"/>
              </a:lnSpc>
            </a:pPr>
            <a:r>
              <a:rPr sz="1200" spc="-76">
                <a:solidFill>
                  <a:srgbClr val="C87E41"/>
                </a:solidFill>
                <a:latin typeface="Lucida Sans"/>
                <a:cs typeface="Lucida Sans"/>
              </a:rPr>
              <a:t>e</a:t>
            </a:r>
            <a:endParaRPr sz="1200">
              <a:latin typeface="Lucida Sans"/>
              <a:cs typeface="Lucida Sans"/>
            </a:endParaRPr>
          </a:p>
        </p:txBody>
      </p:sp>
      <p:sp>
        <p:nvSpPr>
          <p:cNvPr id="167" name="object 167"/>
          <p:cNvSpPr txBox="1"/>
          <p:nvPr/>
        </p:nvSpPr>
        <p:spPr>
          <a:xfrm rot="5820000">
            <a:off x="6575389" y="3835269"/>
            <a:ext cx="169820" cy="89768"/>
          </a:xfrm>
          <a:prstGeom prst="rect">
            <a:avLst/>
          </a:prstGeom>
        </p:spPr>
        <p:txBody>
          <a:bodyPr vert="horz" wrap="square" lIns="0" tIns="0" rIns="0" bIns="0" rtlCol="0">
            <a:spAutoFit/>
          </a:bodyPr>
          <a:lstStyle/>
          <a:p>
            <a:pPr>
              <a:lnSpc>
                <a:spcPts val="1197"/>
              </a:lnSpc>
            </a:pPr>
            <a:r>
              <a:rPr sz="1200" spc="-103">
                <a:solidFill>
                  <a:srgbClr val="C87E41"/>
                </a:solidFill>
                <a:latin typeface="Lucida Sans"/>
                <a:cs typeface="Lucida Sans"/>
              </a:rPr>
              <a:t>a</a:t>
            </a:r>
            <a:endParaRPr sz="1200">
              <a:latin typeface="Lucida Sans"/>
              <a:cs typeface="Lucida Sans"/>
            </a:endParaRPr>
          </a:p>
        </p:txBody>
      </p:sp>
      <p:sp>
        <p:nvSpPr>
          <p:cNvPr id="168" name="object 168"/>
          <p:cNvSpPr txBox="1"/>
          <p:nvPr/>
        </p:nvSpPr>
        <p:spPr>
          <a:xfrm rot="5880000">
            <a:off x="6575657" y="3886274"/>
            <a:ext cx="155087" cy="89768"/>
          </a:xfrm>
          <a:prstGeom prst="rect">
            <a:avLst/>
          </a:prstGeom>
        </p:spPr>
        <p:txBody>
          <a:bodyPr vert="horz" wrap="square" lIns="0" tIns="0" rIns="0" bIns="0" rtlCol="0">
            <a:spAutoFit/>
          </a:bodyPr>
          <a:lstStyle/>
          <a:p>
            <a:pPr>
              <a:lnSpc>
                <a:spcPts val="1197"/>
              </a:lnSpc>
            </a:pPr>
            <a:r>
              <a:rPr sz="1200" spc="-140">
                <a:solidFill>
                  <a:srgbClr val="C87E41"/>
                </a:solidFill>
                <a:latin typeface="Lucida Sans"/>
                <a:cs typeface="Lucida Sans"/>
              </a:rPr>
              <a:t>l</a:t>
            </a:r>
            <a:endParaRPr sz="1200">
              <a:latin typeface="Lucida Sans"/>
              <a:cs typeface="Lucida Sans"/>
            </a:endParaRPr>
          </a:p>
        </p:txBody>
      </p:sp>
      <p:sp>
        <p:nvSpPr>
          <p:cNvPr id="169" name="object 169"/>
          <p:cNvSpPr txBox="1"/>
          <p:nvPr/>
        </p:nvSpPr>
        <p:spPr>
          <a:xfrm rot="5940000">
            <a:off x="6566904" y="3924185"/>
            <a:ext cx="160242" cy="89768"/>
          </a:xfrm>
          <a:prstGeom prst="rect">
            <a:avLst/>
          </a:prstGeom>
        </p:spPr>
        <p:txBody>
          <a:bodyPr vert="horz" wrap="square" lIns="0" tIns="0" rIns="0" bIns="0" rtlCol="0">
            <a:spAutoFit/>
          </a:bodyPr>
          <a:lstStyle/>
          <a:p>
            <a:pPr>
              <a:lnSpc>
                <a:spcPts val="1197"/>
              </a:lnSpc>
            </a:pPr>
            <a:r>
              <a:rPr sz="1200" spc="-83">
                <a:solidFill>
                  <a:srgbClr val="C87E41"/>
                </a:solidFill>
                <a:latin typeface="Lucida Sans"/>
                <a:cs typeface="Lucida Sans"/>
              </a:rPr>
              <a:t>t</a:t>
            </a:r>
            <a:endParaRPr sz="1200">
              <a:latin typeface="Lucida Sans"/>
              <a:cs typeface="Lucida Sans"/>
            </a:endParaRPr>
          </a:p>
        </p:txBody>
      </p:sp>
      <p:sp>
        <p:nvSpPr>
          <p:cNvPr id="170" name="object 170"/>
          <p:cNvSpPr txBox="1"/>
          <p:nvPr/>
        </p:nvSpPr>
        <p:spPr>
          <a:xfrm rot="6060000">
            <a:off x="6549804" y="3986555"/>
            <a:ext cx="171554" cy="89768"/>
          </a:xfrm>
          <a:prstGeom prst="rect">
            <a:avLst/>
          </a:prstGeom>
        </p:spPr>
        <p:txBody>
          <a:bodyPr vert="horz" wrap="square" lIns="0" tIns="0" rIns="0" bIns="0" rtlCol="0">
            <a:spAutoFit/>
          </a:bodyPr>
          <a:lstStyle/>
          <a:p>
            <a:pPr>
              <a:lnSpc>
                <a:spcPts val="1197"/>
              </a:lnSpc>
            </a:pPr>
            <a:r>
              <a:rPr sz="1200" spc="-153">
                <a:solidFill>
                  <a:srgbClr val="C87E41"/>
                </a:solidFill>
                <a:latin typeface="Lucida Sans"/>
                <a:cs typeface="Lucida Sans"/>
              </a:rPr>
              <a:t>h</a:t>
            </a:r>
            <a:endParaRPr sz="1200">
              <a:latin typeface="Lucida Sans"/>
              <a:cs typeface="Lucida Sans"/>
            </a:endParaRPr>
          </a:p>
        </p:txBody>
      </p:sp>
      <p:sp>
        <p:nvSpPr>
          <p:cNvPr id="171" name="object 171"/>
          <p:cNvSpPr txBox="1"/>
          <p:nvPr/>
        </p:nvSpPr>
        <p:spPr>
          <a:xfrm rot="6240000">
            <a:off x="6519836" y="4104865"/>
            <a:ext cx="178022" cy="89768"/>
          </a:xfrm>
          <a:prstGeom prst="rect">
            <a:avLst/>
          </a:prstGeom>
        </p:spPr>
        <p:txBody>
          <a:bodyPr vert="horz" wrap="square" lIns="0" tIns="0" rIns="0" bIns="0" rtlCol="0">
            <a:spAutoFit/>
          </a:bodyPr>
          <a:lstStyle/>
          <a:p>
            <a:pPr>
              <a:lnSpc>
                <a:spcPts val="1197"/>
              </a:lnSpc>
            </a:pPr>
            <a:r>
              <a:rPr sz="1200" spc="-67">
                <a:solidFill>
                  <a:srgbClr val="C87E41"/>
                </a:solidFill>
                <a:latin typeface="Lucida Sans"/>
                <a:cs typeface="Lucida Sans"/>
              </a:rPr>
              <a:t>~</a:t>
            </a:r>
            <a:endParaRPr sz="1200">
              <a:latin typeface="Lucida Sans"/>
              <a:cs typeface="Lucida Sans"/>
            </a:endParaRPr>
          </a:p>
        </p:txBody>
      </p:sp>
      <p:sp>
        <p:nvSpPr>
          <p:cNvPr id="172" name="object 172"/>
          <p:cNvSpPr txBox="1"/>
          <p:nvPr/>
        </p:nvSpPr>
        <p:spPr>
          <a:xfrm rot="6420000">
            <a:off x="6480703" y="4231894"/>
            <a:ext cx="183519" cy="89768"/>
          </a:xfrm>
          <a:prstGeom prst="rect">
            <a:avLst/>
          </a:prstGeom>
        </p:spPr>
        <p:txBody>
          <a:bodyPr vert="horz" wrap="square" lIns="0" tIns="0" rIns="0" bIns="0" rtlCol="0">
            <a:spAutoFit/>
          </a:bodyPr>
          <a:lstStyle/>
          <a:p>
            <a:pPr>
              <a:lnSpc>
                <a:spcPts val="1197"/>
              </a:lnSpc>
            </a:pPr>
            <a:r>
              <a:rPr sz="1200" spc="-53">
                <a:solidFill>
                  <a:srgbClr val="C87E41"/>
                </a:solidFill>
                <a:latin typeface="Lucida Sans"/>
                <a:cs typeface="Lucida Sans"/>
              </a:rPr>
              <a:t>A</a:t>
            </a:r>
            <a:endParaRPr sz="1200">
              <a:latin typeface="Lucida Sans"/>
              <a:cs typeface="Lucida Sans"/>
            </a:endParaRPr>
          </a:p>
        </p:txBody>
      </p:sp>
      <p:sp>
        <p:nvSpPr>
          <p:cNvPr id="173" name="object 173"/>
          <p:cNvSpPr txBox="1"/>
          <p:nvPr/>
        </p:nvSpPr>
        <p:spPr>
          <a:xfrm rot="6540000">
            <a:off x="6457433" y="4316698"/>
            <a:ext cx="172546" cy="89768"/>
          </a:xfrm>
          <a:prstGeom prst="rect">
            <a:avLst/>
          </a:prstGeom>
        </p:spPr>
        <p:txBody>
          <a:bodyPr vert="horz" wrap="square" lIns="0" tIns="0" rIns="0" bIns="0" rtlCol="0">
            <a:spAutoFit/>
          </a:bodyPr>
          <a:lstStyle/>
          <a:p>
            <a:pPr>
              <a:lnSpc>
                <a:spcPts val="1197"/>
              </a:lnSpc>
            </a:pPr>
            <a:r>
              <a:rPr sz="1200" spc="-136">
                <a:solidFill>
                  <a:srgbClr val="C87E41"/>
                </a:solidFill>
                <a:latin typeface="Lucida Sans"/>
                <a:cs typeface="Lucida Sans"/>
              </a:rPr>
              <a:t>n</a:t>
            </a:r>
            <a:endParaRPr sz="1200">
              <a:latin typeface="Lucida Sans"/>
              <a:cs typeface="Lucida Sans"/>
            </a:endParaRPr>
          </a:p>
        </p:txBody>
      </p:sp>
      <p:sp>
        <p:nvSpPr>
          <p:cNvPr id="174" name="object 174"/>
          <p:cNvSpPr txBox="1"/>
          <p:nvPr/>
        </p:nvSpPr>
        <p:spPr>
          <a:xfrm rot="6660000">
            <a:off x="6441573" y="4376020"/>
            <a:ext cx="159975" cy="89768"/>
          </a:xfrm>
          <a:prstGeom prst="rect">
            <a:avLst/>
          </a:prstGeom>
        </p:spPr>
        <p:txBody>
          <a:bodyPr vert="horz" wrap="square" lIns="0" tIns="0" rIns="0" bIns="0" rtlCol="0">
            <a:spAutoFit/>
          </a:bodyPr>
          <a:lstStyle/>
          <a:p>
            <a:pPr>
              <a:lnSpc>
                <a:spcPts val="1197"/>
              </a:lnSpc>
            </a:pPr>
            <a:r>
              <a:rPr sz="1200" spc="-90">
                <a:solidFill>
                  <a:srgbClr val="C87E41"/>
                </a:solidFill>
                <a:latin typeface="Lucida Sans"/>
                <a:cs typeface="Lucida Sans"/>
              </a:rPr>
              <a:t>t</a:t>
            </a:r>
            <a:endParaRPr sz="1200">
              <a:latin typeface="Lucida Sans"/>
              <a:cs typeface="Lucida Sans"/>
            </a:endParaRPr>
          </a:p>
        </p:txBody>
      </p:sp>
      <p:sp>
        <p:nvSpPr>
          <p:cNvPr id="175" name="object 175"/>
          <p:cNvSpPr txBox="1"/>
          <p:nvPr/>
        </p:nvSpPr>
        <p:spPr>
          <a:xfrm rot="6720000">
            <a:off x="6411449" y="4434302"/>
            <a:ext cx="172147" cy="89768"/>
          </a:xfrm>
          <a:prstGeom prst="rect">
            <a:avLst/>
          </a:prstGeom>
        </p:spPr>
        <p:txBody>
          <a:bodyPr vert="horz" wrap="square" lIns="0" tIns="0" rIns="0" bIns="0" rtlCol="0">
            <a:spAutoFit/>
          </a:bodyPr>
          <a:lstStyle/>
          <a:p>
            <a:pPr>
              <a:lnSpc>
                <a:spcPts val="1197"/>
              </a:lnSpc>
            </a:pPr>
            <a:r>
              <a:rPr sz="1200" spc="-63">
                <a:solidFill>
                  <a:srgbClr val="C87E41"/>
                </a:solidFill>
                <a:latin typeface="Lucida Sans"/>
                <a:cs typeface="Lucida Sans"/>
              </a:rPr>
              <a:t>e</a:t>
            </a:r>
            <a:endParaRPr sz="1200">
              <a:latin typeface="Lucida Sans"/>
              <a:cs typeface="Lucida Sans"/>
            </a:endParaRPr>
          </a:p>
        </p:txBody>
      </p:sp>
      <p:sp>
        <p:nvSpPr>
          <p:cNvPr id="176" name="object 176"/>
          <p:cNvSpPr txBox="1"/>
          <p:nvPr/>
        </p:nvSpPr>
        <p:spPr>
          <a:xfrm rot="6840000">
            <a:off x="6379461" y="4505668"/>
            <a:ext cx="172747" cy="89768"/>
          </a:xfrm>
          <a:prstGeom prst="rect">
            <a:avLst/>
          </a:prstGeom>
        </p:spPr>
        <p:txBody>
          <a:bodyPr vert="horz" wrap="square" lIns="0" tIns="0" rIns="0" bIns="0" rtlCol="0">
            <a:spAutoFit/>
          </a:bodyPr>
          <a:lstStyle/>
          <a:p>
            <a:pPr>
              <a:lnSpc>
                <a:spcPts val="1197"/>
              </a:lnSpc>
            </a:pPr>
            <a:r>
              <a:rPr sz="1200" spc="-133">
                <a:solidFill>
                  <a:srgbClr val="C87E41"/>
                </a:solidFill>
                <a:latin typeface="Lucida Sans"/>
                <a:cs typeface="Lucida Sans"/>
              </a:rPr>
              <a:t>n</a:t>
            </a:r>
            <a:endParaRPr sz="1200">
              <a:latin typeface="Lucida Sans"/>
              <a:cs typeface="Lucida Sans"/>
            </a:endParaRPr>
          </a:p>
        </p:txBody>
      </p:sp>
      <p:sp>
        <p:nvSpPr>
          <p:cNvPr id="177" name="object 177"/>
          <p:cNvSpPr txBox="1"/>
          <p:nvPr/>
        </p:nvSpPr>
        <p:spPr>
          <a:xfrm rot="6960000">
            <a:off x="6347181" y="4574379"/>
            <a:ext cx="170583" cy="89768"/>
          </a:xfrm>
          <a:prstGeom prst="rect">
            <a:avLst/>
          </a:prstGeom>
        </p:spPr>
        <p:txBody>
          <a:bodyPr vert="horz" wrap="square" lIns="0" tIns="0" rIns="0" bIns="0" rtlCol="0">
            <a:spAutoFit/>
          </a:bodyPr>
          <a:lstStyle/>
          <a:p>
            <a:pPr>
              <a:lnSpc>
                <a:spcPts val="1197"/>
              </a:lnSpc>
            </a:pPr>
            <a:r>
              <a:rPr sz="1200" spc="-90">
                <a:solidFill>
                  <a:srgbClr val="C87E41"/>
                </a:solidFill>
                <a:latin typeface="Lucida Sans"/>
                <a:cs typeface="Lucida Sans"/>
              </a:rPr>
              <a:t>a</a:t>
            </a:r>
            <a:endParaRPr sz="1200">
              <a:latin typeface="Lucida Sans"/>
              <a:cs typeface="Lucida Sans"/>
            </a:endParaRPr>
          </a:p>
        </p:txBody>
      </p:sp>
      <p:sp>
        <p:nvSpPr>
          <p:cNvPr id="178" name="object 178"/>
          <p:cNvSpPr txBox="1"/>
          <p:nvPr/>
        </p:nvSpPr>
        <p:spPr>
          <a:xfrm rot="7080000">
            <a:off x="6324238" y="4628693"/>
            <a:ext cx="159975" cy="89768"/>
          </a:xfrm>
          <a:prstGeom prst="rect">
            <a:avLst/>
          </a:prstGeom>
        </p:spPr>
        <p:txBody>
          <a:bodyPr vert="horz" wrap="square" lIns="0" tIns="0" rIns="0" bIns="0" rtlCol="0">
            <a:spAutoFit/>
          </a:bodyPr>
          <a:lstStyle/>
          <a:p>
            <a:pPr>
              <a:lnSpc>
                <a:spcPts val="1197"/>
              </a:lnSpc>
            </a:pPr>
            <a:r>
              <a:rPr sz="1200" spc="-90">
                <a:solidFill>
                  <a:srgbClr val="C87E41"/>
                </a:solidFill>
                <a:latin typeface="Lucida Sans"/>
                <a:cs typeface="Lucida Sans"/>
              </a:rPr>
              <a:t>t</a:t>
            </a:r>
            <a:endParaRPr sz="1200">
              <a:latin typeface="Lucida Sans"/>
              <a:cs typeface="Lucida Sans"/>
            </a:endParaRPr>
          </a:p>
        </p:txBody>
      </p:sp>
      <p:sp>
        <p:nvSpPr>
          <p:cNvPr id="179" name="object 179"/>
          <p:cNvSpPr txBox="1"/>
          <p:nvPr/>
        </p:nvSpPr>
        <p:spPr>
          <a:xfrm rot="7140000">
            <a:off x="6288675" y="4682407"/>
            <a:ext cx="170775" cy="89768"/>
          </a:xfrm>
          <a:prstGeom prst="rect">
            <a:avLst/>
          </a:prstGeom>
        </p:spPr>
        <p:txBody>
          <a:bodyPr vert="horz" wrap="square" lIns="0" tIns="0" rIns="0" bIns="0" rtlCol="0">
            <a:spAutoFit/>
          </a:bodyPr>
          <a:lstStyle/>
          <a:p>
            <a:pPr>
              <a:lnSpc>
                <a:spcPts val="1197"/>
              </a:lnSpc>
            </a:pPr>
            <a:r>
              <a:rPr sz="1200" spc="-87">
                <a:solidFill>
                  <a:srgbClr val="C87E41"/>
                </a:solidFill>
                <a:latin typeface="Lucida Sans"/>
                <a:cs typeface="Lucida Sans"/>
              </a:rPr>
              <a:t>a</a:t>
            </a:r>
            <a:endParaRPr sz="1200">
              <a:latin typeface="Lucida Sans"/>
              <a:cs typeface="Lucida Sans"/>
            </a:endParaRPr>
          </a:p>
        </p:txBody>
      </p:sp>
      <p:sp>
        <p:nvSpPr>
          <p:cNvPr id="180" name="object 180"/>
          <p:cNvSpPr txBox="1"/>
          <p:nvPr/>
        </p:nvSpPr>
        <p:spPr>
          <a:xfrm rot="7260000">
            <a:off x="6270831" y="4726639"/>
            <a:ext cx="154839" cy="89768"/>
          </a:xfrm>
          <a:prstGeom prst="rect">
            <a:avLst/>
          </a:prstGeom>
        </p:spPr>
        <p:txBody>
          <a:bodyPr vert="horz" wrap="square" lIns="0" tIns="0" rIns="0" bIns="0" rtlCol="0">
            <a:spAutoFit/>
          </a:bodyPr>
          <a:lstStyle/>
          <a:p>
            <a:pPr>
              <a:lnSpc>
                <a:spcPts val="1197"/>
              </a:lnSpc>
            </a:pPr>
            <a:r>
              <a:rPr sz="1200" spc="-150">
                <a:solidFill>
                  <a:srgbClr val="C87E41"/>
                </a:solidFill>
                <a:latin typeface="Lucida Sans"/>
                <a:cs typeface="Lucida Sans"/>
              </a:rPr>
              <a:t>l</a:t>
            </a:r>
            <a:endParaRPr sz="1200">
              <a:latin typeface="Lucida Sans"/>
              <a:cs typeface="Lucida Sans"/>
            </a:endParaRPr>
          </a:p>
        </p:txBody>
      </p:sp>
      <p:sp>
        <p:nvSpPr>
          <p:cNvPr id="181" name="object 181"/>
          <p:cNvSpPr txBox="1"/>
          <p:nvPr/>
        </p:nvSpPr>
        <p:spPr>
          <a:xfrm rot="7380000">
            <a:off x="6207101" y="4807704"/>
            <a:ext cx="178687" cy="89768"/>
          </a:xfrm>
          <a:prstGeom prst="rect">
            <a:avLst/>
          </a:prstGeom>
        </p:spPr>
        <p:txBody>
          <a:bodyPr vert="horz" wrap="square" lIns="0" tIns="0" rIns="0" bIns="0" rtlCol="0">
            <a:spAutoFit/>
          </a:bodyPr>
          <a:lstStyle/>
          <a:p>
            <a:pPr>
              <a:lnSpc>
                <a:spcPts val="1197"/>
              </a:lnSpc>
            </a:pPr>
            <a:r>
              <a:rPr sz="1200" spc="-57">
                <a:solidFill>
                  <a:srgbClr val="C87E41"/>
                </a:solidFill>
                <a:latin typeface="Lucida Sans"/>
                <a:cs typeface="Lucida Sans"/>
              </a:rPr>
              <a:t>~</a:t>
            </a:r>
            <a:endParaRPr sz="1200">
              <a:latin typeface="Lucida Sans"/>
              <a:cs typeface="Lucida Sans"/>
            </a:endParaRPr>
          </a:p>
        </p:txBody>
      </p:sp>
      <p:sp>
        <p:nvSpPr>
          <p:cNvPr id="182" name="object 182"/>
          <p:cNvSpPr txBox="1"/>
          <p:nvPr/>
        </p:nvSpPr>
        <p:spPr>
          <a:xfrm rot="7620000">
            <a:off x="6126580" y="4917260"/>
            <a:ext cx="184954" cy="89768"/>
          </a:xfrm>
          <a:prstGeom prst="rect">
            <a:avLst/>
          </a:prstGeom>
        </p:spPr>
        <p:txBody>
          <a:bodyPr vert="horz" wrap="square" lIns="0" tIns="0" rIns="0" bIns="0" rtlCol="0">
            <a:spAutoFit/>
          </a:bodyPr>
          <a:lstStyle/>
          <a:p>
            <a:pPr>
              <a:lnSpc>
                <a:spcPts val="1197"/>
              </a:lnSpc>
            </a:pPr>
            <a:r>
              <a:rPr sz="1200" spc="-37">
                <a:solidFill>
                  <a:srgbClr val="C87E41"/>
                </a:solidFill>
                <a:latin typeface="Lucida Sans"/>
                <a:cs typeface="Lucida Sans"/>
              </a:rPr>
              <a:t>C</a:t>
            </a:r>
            <a:endParaRPr sz="1200">
              <a:latin typeface="Lucida Sans"/>
              <a:cs typeface="Lucida Sans"/>
            </a:endParaRPr>
          </a:p>
        </p:txBody>
      </p:sp>
      <p:sp>
        <p:nvSpPr>
          <p:cNvPr id="183" name="object 183"/>
          <p:cNvSpPr txBox="1"/>
          <p:nvPr/>
        </p:nvSpPr>
        <p:spPr>
          <a:xfrm rot="7740000">
            <a:off x="6074668" y="4990526"/>
            <a:ext cx="173355" cy="89768"/>
          </a:xfrm>
          <a:prstGeom prst="rect">
            <a:avLst/>
          </a:prstGeom>
        </p:spPr>
        <p:txBody>
          <a:bodyPr vert="horz" wrap="square" lIns="0" tIns="0" rIns="0" bIns="0" rtlCol="0">
            <a:spAutoFit/>
          </a:bodyPr>
          <a:lstStyle/>
          <a:p>
            <a:pPr>
              <a:lnSpc>
                <a:spcPts val="1197"/>
              </a:lnSpc>
            </a:pPr>
            <a:r>
              <a:rPr sz="1200" spc="-110">
                <a:solidFill>
                  <a:srgbClr val="C87E41"/>
                </a:solidFill>
                <a:latin typeface="Lucida Sans"/>
                <a:cs typeface="Lucida Sans"/>
              </a:rPr>
              <a:t>o</a:t>
            </a:r>
            <a:endParaRPr sz="1200">
              <a:latin typeface="Lucida Sans"/>
              <a:cs typeface="Lucida Sans"/>
            </a:endParaRPr>
          </a:p>
        </p:txBody>
      </p:sp>
      <p:sp>
        <p:nvSpPr>
          <p:cNvPr id="184" name="object 184"/>
          <p:cNvSpPr txBox="1"/>
          <p:nvPr/>
        </p:nvSpPr>
        <p:spPr>
          <a:xfrm rot="7860000">
            <a:off x="6023599" y="5051380"/>
            <a:ext cx="171751" cy="89768"/>
          </a:xfrm>
          <a:prstGeom prst="rect">
            <a:avLst/>
          </a:prstGeom>
        </p:spPr>
        <p:txBody>
          <a:bodyPr vert="horz" wrap="square" lIns="0" tIns="0" rIns="0" bIns="0" rtlCol="0">
            <a:spAutoFit/>
          </a:bodyPr>
          <a:lstStyle/>
          <a:p>
            <a:pPr>
              <a:lnSpc>
                <a:spcPts val="1197"/>
              </a:lnSpc>
            </a:pPr>
            <a:r>
              <a:rPr sz="1200" spc="-150">
                <a:solidFill>
                  <a:srgbClr val="C87E41"/>
                </a:solidFill>
                <a:latin typeface="Lucida Sans"/>
                <a:cs typeface="Lucida Sans"/>
              </a:rPr>
              <a:t>n</a:t>
            </a:r>
            <a:endParaRPr sz="1200">
              <a:latin typeface="Lucida Sans"/>
              <a:cs typeface="Lucida Sans"/>
            </a:endParaRPr>
          </a:p>
        </p:txBody>
      </p:sp>
      <p:sp>
        <p:nvSpPr>
          <p:cNvPr id="185" name="object 185"/>
          <p:cNvSpPr txBox="1"/>
          <p:nvPr/>
        </p:nvSpPr>
        <p:spPr>
          <a:xfrm rot="7920000">
            <a:off x="5986816" y="5098349"/>
            <a:ext cx="160377" cy="89768"/>
          </a:xfrm>
          <a:prstGeom prst="rect">
            <a:avLst/>
          </a:prstGeom>
        </p:spPr>
        <p:txBody>
          <a:bodyPr vert="horz" wrap="square" lIns="0" tIns="0" rIns="0" bIns="0" rtlCol="0">
            <a:spAutoFit/>
          </a:bodyPr>
          <a:lstStyle/>
          <a:p>
            <a:pPr>
              <a:lnSpc>
                <a:spcPts val="1197"/>
              </a:lnSpc>
            </a:pPr>
            <a:r>
              <a:rPr sz="1200" spc="-76">
                <a:solidFill>
                  <a:srgbClr val="C87E41"/>
                </a:solidFill>
                <a:latin typeface="Lucida Sans"/>
                <a:cs typeface="Lucida Sans"/>
              </a:rPr>
              <a:t>f</a:t>
            </a:r>
            <a:endParaRPr sz="1200">
              <a:latin typeface="Lucida Sans"/>
              <a:cs typeface="Lucida Sans"/>
            </a:endParaRPr>
          </a:p>
        </p:txBody>
      </p:sp>
      <p:sp>
        <p:nvSpPr>
          <p:cNvPr id="186" name="object 186"/>
          <p:cNvSpPr txBox="1"/>
          <p:nvPr/>
        </p:nvSpPr>
        <p:spPr>
          <a:xfrm rot="7980000">
            <a:off x="5963257" y="5126109"/>
            <a:ext cx="155257" cy="89768"/>
          </a:xfrm>
          <a:prstGeom prst="rect">
            <a:avLst/>
          </a:prstGeom>
        </p:spPr>
        <p:txBody>
          <a:bodyPr vert="horz" wrap="square" lIns="0" tIns="0" rIns="0" bIns="0" rtlCol="0">
            <a:spAutoFit/>
          </a:bodyPr>
          <a:lstStyle/>
          <a:p>
            <a:pPr>
              <a:lnSpc>
                <a:spcPts val="1197"/>
              </a:lnSpc>
            </a:pPr>
            <a:r>
              <a:rPr sz="1200" spc="-133">
                <a:solidFill>
                  <a:srgbClr val="C87E41"/>
                </a:solidFill>
                <a:latin typeface="Lucida Sans"/>
                <a:cs typeface="Lucida Sans"/>
              </a:rPr>
              <a:t>i</a:t>
            </a:r>
            <a:endParaRPr sz="1200">
              <a:latin typeface="Lucida Sans"/>
              <a:cs typeface="Lucida Sans"/>
            </a:endParaRPr>
          </a:p>
        </p:txBody>
      </p:sp>
      <p:sp>
        <p:nvSpPr>
          <p:cNvPr id="187" name="object 187"/>
          <p:cNvSpPr txBox="1"/>
          <p:nvPr/>
        </p:nvSpPr>
        <p:spPr>
          <a:xfrm rot="8100000">
            <a:off x="5914175" y="5166025"/>
            <a:ext cx="174383" cy="89768"/>
          </a:xfrm>
          <a:prstGeom prst="rect">
            <a:avLst/>
          </a:prstGeom>
        </p:spPr>
        <p:txBody>
          <a:bodyPr vert="horz" wrap="square" lIns="0" tIns="0" rIns="0" bIns="0" rtlCol="0">
            <a:spAutoFit/>
          </a:bodyPr>
          <a:lstStyle/>
          <a:p>
            <a:pPr>
              <a:lnSpc>
                <a:spcPts val="1197"/>
              </a:lnSpc>
            </a:pPr>
            <a:r>
              <a:rPr sz="1200" spc="-123">
                <a:solidFill>
                  <a:srgbClr val="C87E41"/>
                </a:solidFill>
                <a:latin typeface="Lucida Sans"/>
                <a:cs typeface="Lucida Sans"/>
              </a:rPr>
              <a:t>d</a:t>
            </a:r>
            <a:endParaRPr sz="1200">
              <a:latin typeface="Lucida Sans"/>
              <a:cs typeface="Lucida Sans"/>
            </a:endParaRPr>
          </a:p>
        </p:txBody>
      </p:sp>
      <p:sp>
        <p:nvSpPr>
          <p:cNvPr id="188" name="object 188"/>
          <p:cNvSpPr txBox="1"/>
          <p:nvPr/>
        </p:nvSpPr>
        <p:spPr>
          <a:xfrm rot="8220000">
            <a:off x="5857344" y="5221760"/>
            <a:ext cx="171163" cy="89768"/>
          </a:xfrm>
          <a:prstGeom prst="rect">
            <a:avLst/>
          </a:prstGeom>
        </p:spPr>
        <p:txBody>
          <a:bodyPr vert="horz" wrap="square" lIns="0" tIns="0" rIns="0" bIns="0" rtlCol="0">
            <a:spAutoFit/>
          </a:bodyPr>
          <a:lstStyle/>
          <a:p>
            <a:pPr>
              <a:lnSpc>
                <a:spcPts val="1197"/>
              </a:lnSpc>
            </a:pPr>
            <a:r>
              <a:rPr sz="1200" spc="-80">
                <a:solidFill>
                  <a:srgbClr val="C87E41"/>
                </a:solidFill>
                <a:latin typeface="Lucida Sans"/>
                <a:cs typeface="Lucida Sans"/>
              </a:rPr>
              <a:t>e</a:t>
            </a:r>
            <a:endParaRPr sz="1200">
              <a:latin typeface="Lucida Sans"/>
              <a:cs typeface="Lucida Sans"/>
            </a:endParaRPr>
          </a:p>
        </p:txBody>
      </p:sp>
      <p:sp>
        <p:nvSpPr>
          <p:cNvPr id="189" name="object 189"/>
          <p:cNvSpPr txBox="1"/>
          <p:nvPr/>
        </p:nvSpPr>
        <p:spPr>
          <a:xfrm rot="8340000">
            <a:off x="5798909" y="5273654"/>
            <a:ext cx="171751" cy="89768"/>
          </a:xfrm>
          <a:prstGeom prst="rect">
            <a:avLst/>
          </a:prstGeom>
        </p:spPr>
        <p:txBody>
          <a:bodyPr vert="horz" wrap="square" lIns="0" tIns="0" rIns="0" bIns="0" rtlCol="0">
            <a:spAutoFit/>
          </a:bodyPr>
          <a:lstStyle/>
          <a:p>
            <a:pPr>
              <a:lnSpc>
                <a:spcPts val="1197"/>
              </a:lnSpc>
            </a:pPr>
            <a:r>
              <a:rPr sz="1200" spc="-150">
                <a:solidFill>
                  <a:srgbClr val="C87E41"/>
                </a:solidFill>
                <a:latin typeface="Lucida Sans"/>
                <a:cs typeface="Lucida Sans"/>
              </a:rPr>
              <a:t>n</a:t>
            </a:r>
            <a:endParaRPr sz="1200">
              <a:latin typeface="Lucida Sans"/>
              <a:cs typeface="Lucida Sans"/>
            </a:endParaRPr>
          </a:p>
        </p:txBody>
      </p:sp>
      <p:sp>
        <p:nvSpPr>
          <p:cNvPr id="190" name="object 190"/>
          <p:cNvSpPr txBox="1"/>
          <p:nvPr/>
        </p:nvSpPr>
        <p:spPr>
          <a:xfrm rot="8460000">
            <a:off x="5738776" y="5323707"/>
            <a:ext cx="171358"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c</a:t>
            </a:r>
            <a:endParaRPr sz="1200">
              <a:latin typeface="Lucida Sans"/>
              <a:cs typeface="Lucida Sans"/>
            </a:endParaRPr>
          </a:p>
        </p:txBody>
      </p:sp>
      <p:sp>
        <p:nvSpPr>
          <p:cNvPr id="191" name="object 191"/>
          <p:cNvSpPr txBox="1"/>
          <p:nvPr/>
        </p:nvSpPr>
        <p:spPr>
          <a:xfrm rot="8580000">
            <a:off x="5677545" y="5371319"/>
            <a:ext cx="170969" cy="89768"/>
          </a:xfrm>
          <a:prstGeom prst="rect">
            <a:avLst/>
          </a:prstGeom>
        </p:spPr>
        <p:txBody>
          <a:bodyPr vert="horz" wrap="square" lIns="0" tIns="0" rIns="0" bIns="0" rtlCol="0">
            <a:spAutoFit/>
          </a:bodyPr>
          <a:lstStyle/>
          <a:p>
            <a:pPr>
              <a:lnSpc>
                <a:spcPts val="1197"/>
              </a:lnSpc>
            </a:pPr>
            <a:r>
              <a:rPr sz="1200" spc="-83">
                <a:solidFill>
                  <a:srgbClr val="C87E41"/>
                </a:solidFill>
                <a:latin typeface="Lucida Sans"/>
                <a:cs typeface="Lucida Sans"/>
              </a:rPr>
              <a:t>e</a:t>
            </a:r>
            <a:endParaRPr sz="1200">
              <a:latin typeface="Lucida Sans"/>
              <a:cs typeface="Lucida Sans"/>
            </a:endParaRPr>
          </a:p>
        </p:txBody>
      </p:sp>
      <p:sp>
        <p:nvSpPr>
          <p:cNvPr id="192" name="object 192"/>
          <p:cNvSpPr txBox="1"/>
          <p:nvPr/>
        </p:nvSpPr>
        <p:spPr>
          <a:xfrm rot="8760000">
            <a:off x="5575741" y="5440956"/>
            <a:ext cx="178022" cy="89768"/>
          </a:xfrm>
          <a:prstGeom prst="rect">
            <a:avLst/>
          </a:prstGeom>
        </p:spPr>
        <p:txBody>
          <a:bodyPr vert="horz" wrap="square" lIns="0" tIns="0" rIns="0" bIns="0" rtlCol="0">
            <a:spAutoFit/>
          </a:bodyPr>
          <a:lstStyle/>
          <a:p>
            <a:pPr>
              <a:lnSpc>
                <a:spcPts val="1197"/>
              </a:lnSpc>
            </a:pPr>
            <a:r>
              <a:rPr sz="1200" spc="-67">
                <a:solidFill>
                  <a:srgbClr val="C87E41"/>
                </a:solidFill>
                <a:latin typeface="Lucida Sans"/>
                <a:cs typeface="Lucida Sans"/>
              </a:rPr>
              <a:t>~</a:t>
            </a:r>
            <a:endParaRPr sz="1200">
              <a:latin typeface="Lucida Sans"/>
              <a:cs typeface="Lucida Sans"/>
            </a:endParaRPr>
          </a:p>
        </p:txBody>
      </p:sp>
      <p:sp>
        <p:nvSpPr>
          <p:cNvPr id="193" name="object 193"/>
          <p:cNvSpPr txBox="1"/>
          <p:nvPr/>
        </p:nvSpPr>
        <p:spPr>
          <a:xfrm rot="8940000">
            <a:off x="5460980" y="5511069"/>
            <a:ext cx="183519" cy="89768"/>
          </a:xfrm>
          <a:prstGeom prst="rect">
            <a:avLst/>
          </a:prstGeom>
        </p:spPr>
        <p:txBody>
          <a:bodyPr vert="horz" wrap="square" lIns="0" tIns="0" rIns="0" bIns="0" rtlCol="0">
            <a:spAutoFit/>
          </a:bodyPr>
          <a:lstStyle/>
          <a:p>
            <a:pPr>
              <a:lnSpc>
                <a:spcPts val="1197"/>
              </a:lnSpc>
            </a:pPr>
            <a:r>
              <a:rPr sz="1200" spc="-33">
                <a:solidFill>
                  <a:srgbClr val="C87E41"/>
                </a:solidFill>
                <a:latin typeface="Lucida Sans"/>
                <a:cs typeface="Lucida Sans"/>
              </a:rPr>
              <a:t>V</a:t>
            </a:r>
            <a:endParaRPr sz="1200">
              <a:latin typeface="Lucida Sans"/>
              <a:cs typeface="Lucida Sans"/>
            </a:endParaRPr>
          </a:p>
        </p:txBody>
      </p:sp>
      <p:sp>
        <p:nvSpPr>
          <p:cNvPr id="194" name="object 194"/>
          <p:cNvSpPr txBox="1"/>
          <p:nvPr/>
        </p:nvSpPr>
        <p:spPr>
          <a:xfrm rot="9060000">
            <a:off x="5419440" y="5543098"/>
            <a:ext cx="154758" cy="89768"/>
          </a:xfrm>
          <a:prstGeom prst="rect">
            <a:avLst/>
          </a:prstGeom>
        </p:spPr>
        <p:txBody>
          <a:bodyPr vert="horz" wrap="square" lIns="0" tIns="0" rIns="0" bIns="0" rtlCol="0">
            <a:spAutoFit/>
          </a:bodyPr>
          <a:lstStyle/>
          <a:p>
            <a:pPr>
              <a:lnSpc>
                <a:spcPts val="1197"/>
              </a:lnSpc>
            </a:pPr>
            <a:r>
              <a:rPr sz="1200" spc="-153">
                <a:solidFill>
                  <a:srgbClr val="C87E41"/>
                </a:solidFill>
                <a:latin typeface="Lucida Sans"/>
                <a:cs typeface="Lucida Sans"/>
              </a:rPr>
              <a:t>i</a:t>
            </a:r>
            <a:endParaRPr sz="1200">
              <a:latin typeface="Lucida Sans"/>
              <a:cs typeface="Lucida Sans"/>
            </a:endParaRPr>
          </a:p>
        </p:txBody>
      </p:sp>
      <p:sp>
        <p:nvSpPr>
          <p:cNvPr id="195" name="object 195"/>
          <p:cNvSpPr txBox="1"/>
          <p:nvPr/>
        </p:nvSpPr>
        <p:spPr>
          <a:xfrm rot="9120000">
            <a:off x="5383073" y="5561358"/>
            <a:ext cx="159713"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t</a:t>
            </a:r>
            <a:endParaRPr sz="1200">
              <a:latin typeface="Lucida Sans"/>
              <a:cs typeface="Lucida Sans"/>
            </a:endParaRPr>
          </a:p>
        </p:txBody>
      </p:sp>
      <p:sp>
        <p:nvSpPr>
          <p:cNvPr id="196" name="object 196"/>
          <p:cNvSpPr txBox="1"/>
          <p:nvPr/>
        </p:nvSpPr>
        <p:spPr>
          <a:xfrm rot="9180000">
            <a:off x="5323055" y="5589191"/>
            <a:ext cx="170391" cy="89768"/>
          </a:xfrm>
          <a:prstGeom prst="rect">
            <a:avLst/>
          </a:prstGeom>
        </p:spPr>
        <p:txBody>
          <a:bodyPr vert="horz" wrap="square" lIns="0" tIns="0" rIns="0" bIns="0" rtlCol="0">
            <a:spAutoFit/>
          </a:bodyPr>
          <a:lstStyle/>
          <a:p>
            <a:pPr>
              <a:lnSpc>
                <a:spcPts val="1197"/>
              </a:lnSpc>
            </a:pPr>
            <a:r>
              <a:rPr sz="1200" spc="-93">
                <a:solidFill>
                  <a:srgbClr val="C87E41"/>
                </a:solidFill>
                <a:latin typeface="Lucida Sans"/>
                <a:cs typeface="Lucida Sans"/>
              </a:rPr>
              <a:t>a</a:t>
            </a:r>
            <a:endParaRPr sz="1200">
              <a:latin typeface="Lucida Sans"/>
              <a:cs typeface="Lucida Sans"/>
            </a:endParaRPr>
          </a:p>
        </p:txBody>
      </p:sp>
      <p:sp>
        <p:nvSpPr>
          <p:cNvPr id="197" name="object 197"/>
          <p:cNvSpPr txBox="1"/>
          <p:nvPr/>
        </p:nvSpPr>
        <p:spPr>
          <a:xfrm rot="9240000">
            <a:off x="5284314" y="5611553"/>
            <a:ext cx="155257" cy="89768"/>
          </a:xfrm>
          <a:prstGeom prst="rect">
            <a:avLst/>
          </a:prstGeom>
        </p:spPr>
        <p:txBody>
          <a:bodyPr vert="horz" wrap="square" lIns="0" tIns="0" rIns="0" bIns="0" rtlCol="0">
            <a:spAutoFit/>
          </a:bodyPr>
          <a:lstStyle/>
          <a:p>
            <a:pPr>
              <a:lnSpc>
                <a:spcPts val="1197"/>
              </a:lnSpc>
            </a:pPr>
            <a:r>
              <a:rPr sz="1200" spc="-133">
                <a:solidFill>
                  <a:srgbClr val="C87E41"/>
                </a:solidFill>
                <a:latin typeface="Lucida Sans"/>
                <a:cs typeface="Lucida Sans"/>
              </a:rPr>
              <a:t>l</a:t>
            </a:r>
            <a:endParaRPr sz="1200">
              <a:latin typeface="Lucida Sans"/>
              <a:cs typeface="Lucida Sans"/>
            </a:endParaRPr>
          </a:p>
        </p:txBody>
      </p:sp>
      <p:sp>
        <p:nvSpPr>
          <p:cNvPr id="198" name="object 198"/>
          <p:cNvSpPr txBox="1"/>
          <p:nvPr/>
        </p:nvSpPr>
        <p:spPr>
          <a:xfrm rot="9420000">
            <a:off x="5185010" y="5650340"/>
            <a:ext cx="178243" cy="89768"/>
          </a:xfrm>
          <a:prstGeom prst="rect">
            <a:avLst/>
          </a:prstGeom>
        </p:spPr>
        <p:txBody>
          <a:bodyPr vert="horz" wrap="square" lIns="0" tIns="0" rIns="0" bIns="0" rtlCol="0">
            <a:spAutoFit/>
          </a:bodyPr>
          <a:lstStyle/>
          <a:p>
            <a:pPr>
              <a:lnSpc>
                <a:spcPts val="1197"/>
              </a:lnSpc>
            </a:pPr>
            <a:r>
              <a:rPr sz="1200" spc="-63">
                <a:solidFill>
                  <a:srgbClr val="C87E41"/>
                </a:solidFill>
                <a:latin typeface="Lucida Sans"/>
                <a:cs typeface="Lucida Sans"/>
              </a:rPr>
              <a:t>~</a:t>
            </a:r>
            <a:endParaRPr sz="1200">
              <a:latin typeface="Lucida Sans"/>
              <a:cs typeface="Lucida Sans"/>
            </a:endParaRPr>
          </a:p>
        </p:txBody>
      </p:sp>
      <p:sp>
        <p:nvSpPr>
          <p:cNvPr id="199" name="object 199"/>
          <p:cNvSpPr txBox="1"/>
          <p:nvPr/>
        </p:nvSpPr>
        <p:spPr>
          <a:xfrm rot="9600000">
            <a:off x="5066967" y="5695781"/>
            <a:ext cx="177583" cy="89768"/>
          </a:xfrm>
          <a:prstGeom prst="rect">
            <a:avLst/>
          </a:prstGeom>
        </p:spPr>
        <p:txBody>
          <a:bodyPr vert="horz" wrap="square" lIns="0" tIns="0" rIns="0" bIns="0" rtlCol="0">
            <a:spAutoFit/>
          </a:bodyPr>
          <a:lstStyle/>
          <a:p>
            <a:pPr>
              <a:lnSpc>
                <a:spcPts val="1197"/>
              </a:lnSpc>
            </a:pPr>
            <a:r>
              <a:rPr sz="1200" spc="7">
                <a:solidFill>
                  <a:srgbClr val="C87E41"/>
                </a:solidFill>
                <a:latin typeface="Lucida Sans"/>
                <a:cs typeface="Lucida Sans"/>
              </a:rPr>
              <a:t>P</a:t>
            </a:r>
            <a:endParaRPr sz="1200">
              <a:latin typeface="Lucida Sans"/>
              <a:cs typeface="Lucida Sans"/>
            </a:endParaRPr>
          </a:p>
        </p:txBody>
      </p:sp>
      <p:sp>
        <p:nvSpPr>
          <p:cNvPr id="200" name="object 200"/>
          <p:cNvSpPr txBox="1"/>
          <p:nvPr/>
        </p:nvSpPr>
        <p:spPr>
          <a:xfrm rot="9720000">
            <a:off x="4987628" y="5722751"/>
            <a:ext cx="173763" cy="89768"/>
          </a:xfrm>
          <a:prstGeom prst="rect">
            <a:avLst/>
          </a:prstGeom>
        </p:spPr>
        <p:txBody>
          <a:bodyPr vert="horz" wrap="square" lIns="0" tIns="0" rIns="0" bIns="0" rtlCol="0">
            <a:spAutoFit/>
          </a:bodyPr>
          <a:lstStyle/>
          <a:p>
            <a:pPr>
              <a:lnSpc>
                <a:spcPts val="1197"/>
              </a:lnSpc>
            </a:pPr>
            <a:r>
              <a:rPr sz="1200" spc="-103">
                <a:solidFill>
                  <a:srgbClr val="C87E41"/>
                </a:solidFill>
                <a:latin typeface="Lucida Sans"/>
                <a:cs typeface="Lucida Sans"/>
              </a:rPr>
              <a:t>o</a:t>
            </a:r>
            <a:endParaRPr sz="1200">
              <a:latin typeface="Lucida Sans"/>
              <a:cs typeface="Lucida Sans"/>
            </a:endParaRPr>
          </a:p>
        </p:txBody>
      </p:sp>
      <p:sp>
        <p:nvSpPr>
          <p:cNvPr id="201" name="object 201"/>
          <p:cNvSpPr txBox="1"/>
          <p:nvPr/>
        </p:nvSpPr>
        <p:spPr>
          <a:xfrm rot="9840000">
            <a:off x="4917973" y="5744103"/>
            <a:ext cx="168155" cy="89768"/>
          </a:xfrm>
          <a:prstGeom prst="rect">
            <a:avLst/>
          </a:prstGeom>
        </p:spPr>
        <p:txBody>
          <a:bodyPr vert="horz" wrap="square" lIns="0" tIns="0" rIns="0" bIns="0" rtlCol="0">
            <a:spAutoFit/>
          </a:bodyPr>
          <a:lstStyle/>
          <a:p>
            <a:pPr>
              <a:lnSpc>
                <a:spcPts val="1197"/>
              </a:lnSpc>
            </a:pPr>
            <a:r>
              <a:rPr sz="1200" spc="-80">
                <a:solidFill>
                  <a:srgbClr val="C87E41"/>
                </a:solidFill>
                <a:latin typeface="Lucida Sans"/>
                <a:cs typeface="Lucida Sans"/>
              </a:rPr>
              <a:t>s</a:t>
            </a:r>
            <a:endParaRPr sz="1200">
              <a:latin typeface="Lucida Sans"/>
              <a:cs typeface="Lucida Sans"/>
            </a:endParaRPr>
          </a:p>
        </p:txBody>
      </p:sp>
      <p:sp>
        <p:nvSpPr>
          <p:cNvPr id="202" name="object 202"/>
          <p:cNvSpPr txBox="1"/>
          <p:nvPr/>
        </p:nvSpPr>
        <p:spPr>
          <a:xfrm rot="9960000">
            <a:off x="4865240" y="5759174"/>
            <a:ext cx="159713"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t</a:t>
            </a:r>
            <a:endParaRPr sz="1200">
              <a:latin typeface="Lucida Sans"/>
              <a:cs typeface="Lucida Sans"/>
            </a:endParaRPr>
          </a:p>
        </p:txBody>
      </p:sp>
      <p:sp>
        <p:nvSpPr>
          <p:cNvPr id="203" name="object 203"/>
          <p:cNvSpPr txBox="1"/>
          <p:nvPr/>
        </p:nvSpPr>
        <p:spPr>
          <a:xfrm rot="10020000">
            <a:off x="4796950" y="5773415"/>
            <a:ext cx="172346" cy="89768"/>
          </a:xfrm>
          <a:prstGeom prst="rect">
            <a:avLst/>
          </a:prstGeom>
        </p:spPr>
        <p:txBody>
          <a:bodyPr vert="horz" wrap="square" lIns="0" tIns="0" rIns="0" bIns="0" rtlCol="0">
            <a:spAutoFit/>
          </a:bodyPr>
          <a:lstStyle/>
          <a:p>
            <a:pPr>
              <a:lnSpc>
                <a:spcPts val="1197"/>
              </a:lnSpc>
            </a:pPr>
            <a:r>
              <a:rPr sz="1200" spc="-140">
                <a:solidFill>
                  <a:srgbClr val="C87E41"/>
                </a:solidFill>
                <a:latin typeface="Lucida Sans"/>
                <a:cs typeface="Lucida Sans"/>
              </a:rPr>
              <a:t>n</a:t>
            </a:r>
            <a:endParaRPr sz="1200">
              <a:latin typeface="Lucida Sans"/>
              <a:cs typeface="Lucida Sans"/>
            </a:endParaRPr>
          </a:p>
        </p:txBody>
      </p:sp>
      <p:sp>
        <p:nvSpPr>
          <p:cNvPr id="204" name="object 204"/>
          <p:cNvSpPr txBox="1"/>
          <p:nvPr/>
        </p:nvSpPr>
        <p:spPr>
          <a:xfrm rot="10140000">
            <a:off x="4723049" y="5788531"/>
            <a:ext cx="170200"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a</a:t>
            </a:r>
            <a:endParaRPr sz="1200">
              <a:latin typeface="Lucida Sans"/>
              <a:cs typeface="Lucida Sans"/>
            </a:endParaRPr>
          </a:p>
        </p:txBody>
      </p:sp>
      <p:sp>
        <p:nvSpPr>
          <p:cNvPr id="205" name="object 205"/>
          <p:cNvSpPr txBox="1"/>
          <p:nvPr/>
        </p:nvSpPr>
        <p:spPr>
          <a:xfrm rot="10260000">
            <a:off x="4667848" y="5798961"/>
            <a:ext cx="159713"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t</a:t>
            </a:r>
            <a:endParaRPr sz="1200">
              <a:latin typeface="Lucida Sans"/>
              <a:cs typeface="Lucida Sans"/>
            </a:endParaRPr>
          </a:p>
        </p:txBody>
      </p:sp>
      <p:sp>
        <p:nvSpPr>
          <p:cNvPr id="206" name="object 206"/>
          <p:cNvSpPr txBox="1"/>
          <p:nvPr/>
        </p:nvSpPr>
        <p:spPr>
          <a:xfrm rot="10320000">
            <a:off x="4601651" y="5807451"/>
            <a:ext cx="170200" cy="89768"/>
          </a:xfrm>
          <a:prstGeom prst="rect">
            <a:avLst/>
          </a:prstGeom>
        </p:spPr>
        <p:txBody>
          <a:bodyPr vert="horz" wrap="square" lIns="0" tIns="0" rIns="0" bIns="0" rtlCol="0">
            <a:spAutoFit/>
          </a:bodyPr>
          <a:lstStyle/>
          <a:p>
            <a:pPr>
              <a:lnSpc>
                <a:spcPts val="1197"/>
              </a:lnSpc>
            </a:pPr>
            <a:r>
              <a:rPr sz="1200" spc="-97">
                <a:solidFill>
                  <a:srgbClr val="C87E41"/>
                </a:solidFill>
                <a:latin typeface="Lucida Sans"/>
                <a:cs typeface="Lucida Sans"/>
              </a:rPr>
              <a:t>a</a:t>
            </a:r>
            <a:endParaRPr sz="1200">
              <a:latin typeface="Lucida Sans"/>
              <a:cs typeface="Lucida Sans"/>
            </a:endParaRPr>
          </a:p>
        </p:txBody>
      </p:sp>
      <p:sp>
        <p:nvSpPr>
          <p:cNvPr id="207" name="object 207"/>
          <p:cNvSpPr txBox="1"/>
          <p:nvPr/>
        </p:nvSpPr>
        <p:spPr>
          <a:xfrm rot="10380000">
            <a:off x="4558261" y="5813545"/>
            <a:ext cx="155257" cy="89768"/>
          </a:xfrm>
          <a:prstGeom prst="rect">
            <a:avLst/>
          </a:prstGeom>
        </p:spPr>
        <p:txBody>
          <a:bodyPr vert="horz" wrap="square" lIns="0" tIns="0" rIns="0" bIns="0" rtlCol="0">
            <a:spAutoFit/>
          </a:bodyPr>
          <a:lstStyle/>
          <a:p>
            <a:pPr>
              <a:lnSpc>
                <a:spcPts val="1197"/>
              </a:lnSpc>
            </a:pPr>
            <a:r>
              <a:rPr sz="1200" spc="-133">
                <a:solidFill>
                  <a:srgbClr val="C87E41"/>
                </a:solidFill>
                <a:latin typeface="Lucida Sans"/>
                <a:cs typeface="Lucida Sans"/>
              </a:rPr>
              <a:t>l</a:t>
            </a:r>
            <a:endParaRPr sz="1200">
              <a:latin typeface="Lucida Sans"/>
              <a:cs typeface="Lucida Sans"/>
            </a:endParaRPr>
          </a:p>
        </p:txBody>
      </p:sp>
      <p:sp>
        <p:nvSpPr>
          <p:cNvPr id="208" name="object 208"/>
          <p:cNvSpPr txBox="1"/>
          <p:nvPr/>
        </p:nvSpPr>
        <p:spPr>
          <a:xfrm rot="10620000">
            <a:off x="4414961" y="5823677"/>
            <a:ext cx="178022" cy="89768"/>
          </a:xfrm>
          <a:prstGeom prst="rect">
            <a:avLst/>
          </a:prstGeom>
        </p:spPr>
        <p:txBody>
          <a:bodyPr vert="horz" wrap="square" lIns="0" tIns="0" rIns="0" bIns="0" rtlCol="0">
            <a:spAutoFit/>
          </a:bodyPr>
          <a:lstStyle/>
          <a:p>
            <a:pPr>
              <a:lnSpc>
                <a:spcPts val="1197"/>
              </a:lnSpc>
            </a:pPr>
            <a:r>
              <a:rPr sz="1200" spc="-67">
                <a:solidFill>
                  <a:srgbClr val="C87E41"/>
                </a:solidFill>
                <a:latin typeface="Lucida Sans"/>
                <a:cs typeface="Lucida Sans"/>
              </a:rPr>
              <a:t>~</a:t>
            </a:r>
            <a:endParaRPr sz="1200">
              <a:latin typeface="Lucida Sans"/>
              <a:cs typeface="Lucida Sans"/>
            </a:endParaRPr>
          </a:p>
        </p:txBody>
      </p:sp>
      <p:sp>
        <p:nvSpPr>
          <p:cNvPr id="209" name="object 209"/>
          <p:cNvSpPr txBox="1"/>
          <p:nvPr/>
        </p:nvSpPr>
        <p:spPr>
          <a:xfrm rot="3360000">
            <a:off x="2723534" y="4379065"/>
            <a:ext cx="412009" cy="192360"/>
          </a:xfrm>
          <a:prstGeom prst="rect">
            <a:avLst/>
          </a:prstGeom>
        </p:spPr>
        <p:txBody>
          <a:bodyPr vert="horz" wrap="square" lIns="0" tIns="0" rIns="0" bIns="0" rtlCol="0">
            <a:spAutoFit/>
          </a:bodyPr>
          <a:lstStyle/>
          <a:p>
            <a:pPr>
              <a:lnSpc>
                <a:spcPts val="2650"/>
              </a:lnSpc>
            </a:pPr>
            <a:r>
              <a:rPr sz="2633" spc="-33">
                <a:solidFill>
                  <a:srgbClr val="B14029"/>
                </a:solidFill>
                <a:latin typeface="Lucida Sans"/>
                <a:cs typeface="Lucida Sans"/>
              </a:rPr>
              <a:t>C</a:t>
            </a:r>
            <a:endParaRPr sz="2633">
              <a:latin typeface="Lucida Sans"/>
              <a:cs typeface="Lucida Sans"/>
            </a:endParaRPr>
          </a:p>
        </p:txBody>
      </p:sp>
      <p:sp>
        <p:nvSpPr>
          <p:cNvPr id="210" name="object 210"/>
          <p:cNvSpPr txBox="1"/>
          <p:nvPr/>
        </p:nvSpPr>
        <p:spPr>
          <a:xfrm rot="2940000">
            <a:off x="2862709" y="4545781"/>
            <a:ext cx="384823" cy="192360"/>
          </a:xfrm>
          <a:prstGeom prst="rect">
            <a:avLst/>
          </a:prstGeom>
        </p:spPr>
        <p:txBody>
          <a:bodyPr vert="horz" wrap="square" lIns="0" tIns="0" rIns="0" bIns="0" rtlCol="0">
            <a:spAutoFit/>
          </a:bodyPr>
          <a:lstStyle/>
          <a:p>
            <a:pPr>
              <a:lnSpc>
                <a:spcPts val="2650"/>
              </a:lnSpc>
            </a:pPr>
            <a:r>
              <a:rPr sz="2633" spc="-230">
                <a:solidFill>
                  <a:srgbClr val="B14029"/>
                </a:solidFill>
                <a:latin typeface="Lucida Sans"/>
                <a:cs typeface="Lucida Sans"/>
              </a:rPr>
              <a:t>o</a:t>
            </a:r>
            <a:endParaRPr sz="2633">
              <a:latin typeface="Lucida Sans"/>
              <a:cs typeface="Lucida Sans"/>
            </a:endParaRPr>
          </a:p>
        </p:txBody>
      </p:sp>
      <p:sp>
        <p:nvSpPr>
          <p:cNvPr id="211" name="object 211"/>
          <p:cNvSpPr txBox="1"/>
          <p:nvPr/>
        </p:nvSpPr>
        <p:spPr>
          <a:xfrm rot="2580000">
            <a:off x="2987342" y="4676540"/>
            <a:ext cx="381797" cy="192360"/>
          </a:xfrm>
          <a:prstGeom prst="rect">
            <a:avLst/>
          </a:prstGeom>
        </p:spPr>
        <p:txBody>
          <a:bodyPr vert="horz" wrap="square" lIns="0" tIns="0" rIns="0" bIns="0" rtlCol="0">
            <a:spAutoFit/>
          </a:bodyPr>
          <a:lstStyle/>
          <a:p>
            <a:pPr>
              <a:lnSpc>
                <a:spcPts val="2650"/>
              </a:lnSpc>
            </a:pPr>
            <a:r>
              <a:rPr sz="2633" spc="-297">
                <a:solidFill>
                  <a:srgbClr val="B14029"/>
                </a:solidFill>
                <a:latin typeface="Lucida Sans"/>
                <a:cs typeface="Lucida Sans"/>
              </a:rPr>
              <a:t>n</a:t>
            </a:r>
            <a:endParaRPr sz="2633">
              <a:latin typeface="Lucida Sans"/>
              <a:cs typeface="Lucida Sans"/>
            </a:endParaRPr>
          </a:p>
        </p:txBody>
      </p:sp>
      <p:sp>
        <p:nvSpPr>
          <p:cNvPr id="212" name="object 212"/>
          <p:cNvSpPr txBox="1"/>
          <p:nvPr/>
        </p:nvSpPr>
        <p:spPr>
          <a:xfrm rot="2280000">
            <a:off x="3119813" y="4787041"/>
            <a:ext cx="374135" cy="192360"/>
          </a:xfrm>
          <a:prstGeom prst="rect">
            <a:avLst/>
          </a:prstGeom>
        </p:spPr>
        <p:txBody>
          <a:bodyPr vert="horz" wrap="square" lIns="0" tIns="0" rIns="0" bIns="0" rtlCol="0">
            <a:spAutoFit/>
          </a:bodyPr>
          <a:lstStyle/>
          <a:p>
            <a:pPr>
              <a:lnSpc>
                <a:spcPts val="2650"/>
              </a:lnSpc>
            </a:pPr>
            <a:r>
              <a:rPr sz="2633" spc="-120">
                <a:solidFill>
                  <a:srgbClr val="B14029"/>
                </a:solidFill>
                <a:latin typeface="Lucida Sans"/>
                <a:cs typeface="Lucida Sans"/>
              </a:rPr>
              <a:t>v</a:t>
            </a:r>
            <a:endParaRPr sz="2633">
              <a:latin typeface="Lucida Sans"/>
              <a:cs typeface="Lucida Sans"/>
            </a:endParaRPr>
          </a:p>
        </p:txBody>
      </p:sp>
      <p:sp>
        <p:nvSpPr>
          <p:cNvPr id="213" name="object 213"/>
          <p:cNvSpPr txBox="1"/>
          <p:nvPr/>
        </p:nvSpPr>
        <p:spPr>
          <a:xfrm rot="1920000">
            <a:off x="3254093" y="4884538"/>
            <a:ext cx="380020" cy="192360"/>
          </a:xfrm>
          <a:prstGeom prst="rect">
            <a:avLst/>
          </a:prstGeom>
        </p:spPr>
        <p:txBody>
          <a:bodyPr vert="horz" wrap="square" lIns="0" tIns="0" rIns="0" bIns="0" rtlCol="0">
            <a:spAutoFit/>
          </a:bodyPr>
          <a:lstStyle/>
          <a:p>
            <a:pPr>
              <a:lnSpc>
                <a:spcPts val="2650"/>
              </a:lnSpc>
            </a:pPr>
            <a:r>
              <a:rPr sz="2633" spc="-117">
                <a:solidFill>
                  <a:srgbClr val="B14029"/>
                </a:solidFill>
                <a:latin typeface="Lucida Sans"/>
                <a:cs typeface="Lucida Sans"/>
              </a:rPr>
              <a:t>e</a:t>
            </a:r>
            <a:endParaRPr sz="2633">
              <a:latin typeface="Lucida Sans"/>
              <a:cs typeface="Lucida Sans"/>
            </a:endParaRPr>
          </a:p>
        </p:txBody>
      </p:sp>
      <p:sp>
        <p:nvSpPr>
          <p:cNvPr id="214" name="object 214"/>
          <p:cNvSpPr txBox="1"/>
          <p:nvPr/>
        </p:nvSpPr>
        <p:spPr>
          <a:xfrm rot="1620000">
            <a:off x="3604850" y="4749157"/>
            <a:ext cx="377317" cy="192360"/>
          </a:xfrm>
          <a:prstGeom prst="rect">
            <a:avLst/>
          </a:prstGeom>
        </p:spPr>
        <p:txBody>
          <a:bodyPr vert="horz" wrap="square" lIns="0" tIns="0" rIns="0" bIns="0" rtlCol="0">
            <a:spAutoFit/>
          </a:bodyPr>
          <a:lstStyle/>
          <a:p>
            <a:pPr>
              <a:lnSpc>
                <a:spcPts val="2650"/>
              </a:lnSpc>
            </a:pPr>
            <a:r>
              <a:rPr sz="2633" spc="-160">
                <a:solidFill>
                  <a:srgbClr val="B14029"/>
                </a:solidFill>
                <a:latin typeface="Lucida Sans"/>
                <a:cs typeface="Lucida Sans"/>
              </a:rPr>
              <a:t>a</a:t>
            </a:r>
            <a:endParaRPr sz="2633">
              <a:latin typeface="Lucida Sans"/>
              <a:cs typeface="Lucida Sans"/>
            </a:endParaRPr>
          </a:p>
        </p:txBody>
      </p:sp>
      <p:sp>
        <p:nvSpPr>
          <p:cNvPr id="215" name="object 215"/>
          <p:cNvSpPr txBox="1"/>
          <p:nvPr/>
        </p:nvSpPr>
        <p:spPr>
          <a:xfrm rot="1620000">
            <a:off x="3388210" y="4955288"/>
            <a:ext cx="355425" cy="192360"/>
          </a:xfrm>
          <a:prstGeom prst="rect">
            <a:avLst/>
          </a:prstGeom>
        </p:spPr>
        <p:txBody>
          <a:bodyPr vert="horz" wrap="square" lIns="0" tIns="0" rIns="0" bIns="0" rtlCol="0">
            <a:spAutoFit/>
          </a:bodyPr>
          <a:lstStyle/>
          <a:p>
            <a:pPr>
              <a:lnSpc>
                <a:spcPts val="2650"/>
              </a:lnSpc>
            </a:pPr>
            <a:r>
              <a:rPr sz="2633" spc="-270">
                <a:solidFill>
                  <a:srgbClr val="B14029"/>
                </a:solidFill>
                <a:latin typeface="Lucida Sans"/>
                <a:cs typeface="Lucida Sans"/>
              </a:rPr>
              <a:t>r</a:t>
            </a:r>
            <a:endParaRPr sz="2633">
              <a:latin typeface="Lucida Sans"/>
              <a:cs typeface="Lucida Sans"/>
            </a:endParaRPr>
          </a:p>
        </p:txBody>
      </p:sp>
      <p:sp>
        <p:nvSpPr>
          <p:cNvPr id="216" name="object 216"/>
          <p:cNvSpPr txBox="1"/>
          <p:nvPr/>
        </p:nvSpPr>
        <p:spPr>
          <a:xfrm rot="1380000">
            <a:off x="3725454" y="4798899"/>
            <a:ext cx="343965" cy="192360"/>
          </a:xfrm>
          <a:prstGeom prst="rect">
            <a:avLst/>
          </a:prstGeom>
        </p:spPr>
        <p:txBody>
          <a:bodyPr vert="horz" wrap="square" lIns="0" tIns="0" rIns="0" bIns="0" rtlCol="0">
            <a:spAutoFit/>
          </a:bodyPr>
          <a:lstStyle/>
          <a:p>
            <a:pPr>
              <a:lnSpc>
                <a:spcPts val="2650"/>
              </a:lnSpc>
            </a:pPr>
            <a:r>
              <a:rPr sz="2633" spc="-300">
                <a:solidFill>
                  <a:srgbClr val="B14029"/>
                </a:solidFill>
                <a:latin typeface="Lucida Sans"/>
                <a:cs typeface="Lucida Sans"/>
              </a:rPr>
              <a:t>l</a:t>
            </a:r>
            <a:endParaRPr sz="2633">
              <a:latin typeface="Lucida Sans"/>
              <a:cs typeface="Lucida Sans"/>
            </a:endParaRPr>
          </a:p>
        </p:txBody>
      </p:sp>
      <p:sp>
        <p:nvSpPr>
          <p:cNvPr id="217" name="object 217"/>
          <p:cNvSpPr txBox="1"/>
          <p:nvPr/>
        </p:nvSpPr>
        <p:spPr>
          <a:xfrm rot="1380000">
            <a:off x="3498805" y="5012283"/>
            <a:ext cx="372315" cy="192360"/>
          </a:xfrm>
          <a:prstGeom prst="rect">
            <a:avLst/>
          </a:prstGeom>
        </p:spPr>
        <p:txBody>
          <a:bodyPr vert="horz" wrap="square" lIns="0" tIns="0" rIns="0" bIns="0" rtlCol="0">
            <a:spAutoFit/>
          </a:bodyPr>
          <a:lstStyle/>
          <a:p>
            <a:pPr>
              <a:lnSpc>
                <a:spcPts val="2650"/>
              </a:lnSpc>
            </a:pPr>
            <a:r>
              <a:rPr sz="2633" spc="-133">
                <a:solidFill>
                  <a:srgbClr val="B14029"/>
                </a:solidFill>
                <a:latin typeface="Lucida Sans"/>
                <a:cs typeface="Lucida Sans"/>
              </a:rPr>
              <a:t>s</a:t>
            </a:r>
            <a:endParaRPr sz="2633">
              <a:latin typeface="Lucida Sans"/>
              <a:cs typeface="Lucida Sans"/>
            </a:endParaRPr>
          </a:p>
        </p:txBody>
      </p:sp>
      <p:sp>
        <p:nvSpPr>
          <p:cNvPr id="218" name="object 218"/>
          <p:cNvSpPr txBox="1"/>
          <p:nvPr/>
        </p:nvSpPr>
        <p:spPr>
          <a:xfrm rot="1080000">
            <a:off x="3647764" y="5069272"/>
            <a:ext cx="375805" cy="192360"/>
          </a:xfrm>
          <a:prstGeom prst="rect">
            <a:avLst/>
          </a:prstGeom>
        </p:spPr>
        <p:txBody>
          <a:bodyPr vert="horz" wrap="square" lIns="0" tIns="0" rIns="0" bIns="0" rtlCol="0">
            <a:spAutoFit/>
          </a:bodyPr>
          <a:lstStyle/>
          <a:p>
            <a:pPr>
              <a:lnSpc>
                <a:spcPts val="2650"/>
              </a:lnSpc>
            </a:pPr>
            <a:r>
              <a:rPr sz="2633" spc="-187">
                <a:solidFill>
                  <a:srgbClr val="B14029"/>
                </a:solidFill>
                <a:latin typeface="Lucida Sans"/>
                <a:cs typeface="Lucida Sans"/>
              </a:rPr>
              <a:t>a</a:t>
            </a:r>
            <a:endParaRPr sz="2633">
              <a:latin typeface="Lucida Sans"/>
              <a:cs typeface="Lucida Sans"/>
            </a:endParaRPr>
          </a:p>
        </p:txBody>
      </p:sp>
      <p:sp>
        <p:nvSpPr>
          <p:cNvPr id="219" name="object 219"/>
          <p:cNvSpPr txBox="1"/>
          <p:nvPr/>
        </p:nvSpPr>
        <p:spPr>
          <a:xfrm rot="780000">
            <a:off x="3790503" y="5107030"/>
            <a:ext cx="355023" cy="192360"/>
          </a:xfrm>
          <a:prstGeom prst="rect">
            <a:avLst/>
          </a:prstGeom>
        </p:spPr>
        <p:txBody>
          <a:bodyPr vert="horz" wrap="square" lIns="0" tIns="0" rIns="0" bIns="0" rtlCol="0">
            <a:spAutoFit/>
          </a:bodyPr>
          <a:lstStyle/>
          <a:p>
            <a:pPr>
              <a:lnSpc>
                <a:spcPts val="2650"/>
              </a:lnSpc>
            </a:pPr>
            <a:r>
              <a:rPr sz="2633" spc="-136">
                <a:solidFill>
                  <a:srgbClr val="B14029"/>
                </a:solidFill>
                <a:latin typeface="Lucida Sans"/>
                <a:cs typeface="Lucida Sans"/>
              </a:rPr>
              <a:t>t</a:t>
            </a:r>
            <a:endParaRPr sz="2633">
              <a:latin typeface="Lucida Sans"/>
              <a:cs typeface="Lucida Sans"/>
            </a:endParaRPr>
          </a:p>
        </p:txBody>
      </p:sp>
      <p:sp>
        <p:nvSpPr>
          <p:cNvPr id="220" name="object 220"/>
          <p:cNvSpPr txBox="1"/>
          <p:nvPr/>
        </p:nvSpPr>
        <p:spPr>
          <a:xfrm rot="600000">
            <a:off x="3880566" y="5125089"/>
            <a:ext cx="343881" cy="192360"/>
          </a:xfrm>
          <a:prstGeom prst="rect">
            <a:avLst/>
          </a:prstGeom>
        </p:spPr>
        <p:txBody>
          <a:bodyPr vert="horz" wrap="square" lIns="0" tIns="0" rIns="0" bIns="0" rtlCol="0">
            <a:spAutoFit/>
          </a:bodyPr>
          <a:lstStyle/>
          <a:p>
            <a:pPr>
              <a:lnSpc>
                <a:spcPts val="2650"/>
              </a:lnSpc>
            </a:pPr>
            <a:r>
              <a:rPr sz="2633" spc="-300">
                <a:solidFill>
                  <a:srgbClr val="B14029"/>
                </a:solidFill>
                <a:latin typeface="Lucida Sans"/>
                <a:cs typeface="Lucida Sans"/>
              </a:rPr>
              <a:t>i</a:t>
            </a:r>
            <a:endParaRPr sz="2633">
              <a:latin typeface="Lucida Sans"/>
              <a:cs typeface="Lucida Sans"/>
            </a:endParaRPr>
          </a:p>
        </p:txBody>
      </p:sp>
      <p:sp>
        <p:nvSpPr>
          <p:cNvPr id="221" name="object 221"/>
          <p:cNvSpPr txBox="1"/>
          <p:nvPr/>
        </p:nvSpPr>
        <p:spPr>
          <a:xfrm rot="360000">
            <a:off x="3981890" y="5143967"/>
            <a:ext cx="385027" cy="192360"/>
          </a:xfrm>
          <a:prstGeom prst="rect">
            <a:avLst/>
          </a:prstGeom>
        </p:spPr>
        <p:txBody>
          <a:bodyPr vert="horz" wrap="square" lIns="0" tIns="0" rIns="0" bIns="0" rtlCol="0">
            <a:spAutoFit/>
          </a:bodyPr>
          <a:lstStyle/>
          <a:p>
            <a:pPr>
              <a:lnSpc>
                <a:spcPts val="2650"/>
              </a:lnSpc>
            </a:pPr>
            <a:r>
              <a:rPr sz="2633" spc="-230">
                <a:solidFill>
                  <a:srgbClr val="B14029"/>
                </a:solidFill>
                <a:latin typeface="Lucida Sans"/>
                <a:cs typeface="Lucida Sans"/>
              </a:rPr>
              <a:t>o</a:t>
            </a:r>
            <a:endParaRPr sz="2633">
              <a:latin typeface="Lucida Sans"/>
              <a:cs typeface="Lucida Sans"/>
            </a:endParaRPr>
          </a:p>
        </p:txBody>
      </p:sp>
      <p:sp>
        <p:nvSpPr>
          <p:cNvPr id="222" name="object 222"/>
          <p:cNvSpPr txBox="1"/>
          <p:nvPr/>
        </p:nvSpPr>
        <p:spPr>
          <a:xfrm>
            <a:off x="4172932" y="5016590"/>
            <a:ext cx="196850" cy="218008"/>
          </a:xfrm>
          <a:prstGeom prst="rect">
            <a:avLst/>
          </a:prstGeom>
        </p:spPr>
        <p:txBody>
          <a:bodyPr vert="horz" wrap="square" lIns="0" tIns="0" rIns="0" bIns="0" rtlCol="0">
            <a:spAutoFit/>
          </a:bodyPr>
          <a:lstStyle/>
          <a:p>
            <a:pPr marL="8467">
              <a:lnSpc>
                <a:spcPts val="3110"/>
              </a:lnSpc>
            </a:pPr>
            <a:r>
              <a:rPr sz="2633" spc="-297">
                <a:solidFill>
                  <a:srgbClr val="B14029"/>
                </a:solidFill>
                <a:latin typeface="Lucida Sans"/>
                <a:cs typeface="Lucida Sans"/>
              </a:rPr>
              <a:t>n</a:t>
            </a:r>
            <a:endParaRPr sz="2633">
              <a:latin typeface="Lucida Sans"/>
              <a:cs typeface="Lucida Sans"/>
            </a:endParaRPr>
          </a:p>
        </p:txBody>
      </p:sp>
      <p:sp>
        <p:nvSpPr>
          <p:cNvPr id="223" name="object 223"/>
          <p:cNvSpPr txBox="1"/>
          <p:nvPr/>
        </p:nvSpPr>
        <p:spPr>
          <a:xfrm rot="21360000">
            <a:off x="4378330" y="5139336"/>
            <a:ext cx="373219" cy="192360"/>
          </a:xfrm>
          <a:prstGeom prst="rect">
            <a:avLst/>
          </a:prstGeom>
        </p:spPr>
        <p:txBody>
          <a:bodyPr vert="horz" wrap="square" lIns="0" tIns="0" rIns="0" bIns="0" rtlCol="0">
            <a:spAutoFit/>
          </a:bodyPr>
          <a:lstStyle/>
          <a:p>
            <a:pPr>
              <a:lnSpc>
                <a:spcPts val="2650"/>
              </a:lnSpc>
            </a:pPr>
            <a:r>
              <a:rPr sz="2633" spc="-117">
                <a:solidFill>
                  <a:srgbClr val="B14029"/>
                </a:solidFill>
                <a:latin typeface="Lucida Sans"/>
                <a:cs typeface="Lucida Sans"/>
              </a:rPr>
              <a:t>s</a:t>
            </a:r>
            <a:endParaRPr sz="2633">
              <a:latin typeface="Lucida Sans"/>
              <a:cs typeface="Lucida Sans"/>
            </a:endParaRPr>
          </a:p>
        </p:txBody>
      </p:sp>
      <p:sp>
        <p:nvSpPr>
          <p:cNvPr id="224" name="object 224"/>
          <p:cNvSpPr txBox="1"/>
          <p:nvPr/>
        </p:nvSpPr>
        <p:spPr>
          <a:xfrm rot="600000">
            <a:off x="4669543" y="1783619"/>
            <a:ext cx="390757" cy="192360"/>
          </a:xfrm>
          <a:prstGeom prst="rect">
            <a:avLst/>
          </a:prstGeom>
        </p:spPr>
        <p:txBody>
          <a:bodyPr vert="horz" wrap="square" lIns="0" tIns="0" rIns="0" bIns="0" rtlCol="0">
            <a:spAutoFit/>
          </a:bodyPr>
          <a:lstStyle/>
          <a:p>
            <a:pPr>
              <a:lnSpc>
                <a:spcPts val="2750"/>
              </a:lnSpc>
            </a:pPr>
            <a:r>
              <a:rPr sz="2733" spc="-167">
                <a:solidFill>
                  <a:srgbClr val="B14029"/>
                </a:solidFill>
                <a:latin typeface="Lucida Sans"/>
                <a:cs typeface="Lucida Sans"/>
              </a:rPr>
              <a:t>a</a:t>
            </a:r>
            <a:endParaRPr sz="2733">
              <a:latin typeface="Lucida Sans"/>
              <a:cs typeface="Lucida Sans"/>
            </a:endParaRPr>
          </a:p>
        </p:txBody>
      </p:sp>
      <p:sp>
        <p:nvSpPr>
          <p:cNvPr id="225" name="object 225"/>
          <p:cNvSpPr txBox="1"/>
          <p:nvPr/>
        </p:nvSpPr>
        <p:spPr>
          <a:xfrm rot="600000">
            <a:off x="4426876" y="2129239"/>
            <a:ext cx="464665" cy="192360"/>
          </a:xfrm>
          <a:prstGeom prst="rect">
            <a:avLst/>
          </a:prstGeom>
        </p:spPr>
        <p:txBody>
          <a:bodyPr vert="horz" wrap="square" lIns="0" tIns="0" rIns="0" bIns="0" rtlCol="0">
            <a:spAutoFit/>
          </a:bodyPr>
          <a:lstStyle/>
          <a:p>
            <a:pPr>
              <a:lnSpc>
                <a:spcPts val="2743"/>
              </a:lnSpc>
            </a:pPr>
            <a:r>
              <a:rPr sz="2733" spc="-33">
                <a:solidFill>
                  <a:srgbClr val="B14029"/>
                </a:solidFill>
                <a:latin typeface="Lucida Sans"/>
                <a:cs typeface="Lucida Sans"/>
              </a:rPr>
              <a:t>M</a:t>
            </a:r>
            <a:endParaRPr sz="2733">
              <a:latin typeface="Lucida Sans"/>
              <a:cs typeface="Lucida Sans"/>
            </a:endParaRPr>
          </a:p>
        </p:txBody>
      </p:sp>
      <p:sp>
        <p:nvSpPr>
          <p:cNvPr id="226" name="object 226"/>
          <p:cNvSpPr txBox="1"/>
          <p:nvPr/>
        </p:nvSpPr>
        <p:spPr>
          <a:xfrm rot="1140000">
            <a:off x="4690451" y="2188351"/>
            <a:ext cx="389437" cy="192360"/>
          </a:xfrm>
          <a:prstGeom prst="rect">
            <a:avLst/>
          </a:prstGeom>
        </p:spPr>
        <p:txBody>
          <a:bodyPr vert="horz" wrap="square" lIns="0" tIns="0" rIns="0" bIns="0" rtlCol="0">
            <a:spAutoFit/>
          </a:bodyPr>
          <a:lstStyle/>
          <a:p>
            <a:pPr>
              <a:lnSpc>
                <a:spcPts val="2750"/>
              </a:lnSpc>
            </a:pPr>
            <a:r>
              <a:rPr sz="2733" spc="-190">
                <a:solidFill>
                  <a:srgbClr val="B14029"/>
                </a:solidFill>
                <a:latin typeface="Lucida Sans"/>
                <a:cs typeface="Lucida Sans"/>
              </a:rPr>
              <a:t>a</a:t>
            </a:r>
            <a:endParaRPr sz="2733">
              <a:latin typeface="Lucida Sans"/>
              <a:cs typeface="Lucida Sans"/>
            </a:endParaRPr>
          </a:p>
        </p:txBody>
      </p:sp>
      <p:sp>
        <p:nvSpPr>
          <p:cNvPr id="227" name="object 227"/>
          <p:cNvSpPr txBox="1"/>
          <p:nvPr/>
        </p:nvSpPr>
        <p:spPr>
          <a:xfrm rot="1440000">
            <a:off x="4832124" y="2239832"/>
            <a:ext cx="366955" cy="192360"/>
          </a:xfrm>
          <a:prstGeom prst="rect">
            <a:avLst/>
          </a:prstGeom>
        </p:spPr>
        <p:txBody>
          <a:bodyPr vert="horz" wrap="square" lIns="0" tIns="0" rIns="0" bIns="0" rtlCol="0">
            <a:spAutoFit/>
          </a:bodyPr>
          <a:lstStyle/>
          <a:p>
            <a:pPr>
              <a:lnSpc>
                <a:spcPts val="2750"/>
              </a:lnSpc>
            </a:pPr>
            <a:r>
              <a:rPr sz="2733" spc="-177">
                <a:solidFill>
                  <a:srgbClr val="B14029"/>
                </a:solidFill>
                <a:latin typeface="Lucida Sans"/>
                <a:cs typeface="Lucida Sans"/>
              </a:rPr>
              <a:t>t</a:t>
            </a:r>
            <a:endParaRPr sz="2733">
              <a:latin typeface="Lucida Sans"/>
              <a:cs typeface="Lucida Sans"/>
            </a:endParaRPr>
          </a:p>
        </p:txBody>
      </p:sp>
      <p:sp>
        <p:nvSpPr>
          <p:cNvPr id="228" name="object 228"/>
          <p:cNvSpPr txBox="1"/>
          <p:nvPr/>
        </p:nvSpPr>
        <p:spPr>
          <a:xfrm rot="1740000">
            <a:off x="4947584" y="2304328"/>
            <a:ext cx="393062" cy="192360"/>
          </a:xfrm>
          <a:prstGeom prst="rect">
            <a:avLst/>
          </a:prstGeom>
        </p:spPr>
        <p:txBody>
          <a:bodyPr vert="horz" wrap="square" lIns="0" tIns="0" rIns="0" bIns="0" rtlCol="0">
            <a:spAutoFit/>
          </a:bodyPr>
          <a:lstStyle/>
          <a:p>
            <a:pPr>
              <a:lnSpc>
                <a:spcPts val="2750"/>
              </a:lnSpc>
            </a:pPr>
            <a:r>
              <a:rPr sz="2733" spc="-143">
                <a:solidFill>
                  <a:srgbClr val="B14029"/>
                </a:solidFill>
                <a:latin typeface="Lucida Sans"/>
                <a:cs typeface="Lucida Sans"/>
              </a:rPr>
              <a:t>e</a:t>
            </a:r>
            <a:endParaRPr sz="2733">
              <a:latin typeface="Lucida Sans"/>
              <a:cs typeface="Lucida Sans"/>
            </a:endParaRPr>
          </a:p>
        </p:txBody>
      </p:sp>
      <p:sp>
        <p:nvSpPr>
          <p:cNvPr id="229" name="object 229"/>
          <p:cNvSpPr txBox="1"/>
          <p:nvPr/>
        </p:nvSpPr>
        <p:spPr>
          <a:xfrm rot="2100000">
            <a:off x="5322106" y="2051359"/>
            <a:ext cx="355757" cy="192360"/>
          </a:xfrm>
          <a:prstGeom prst="rect">
            <a:avLst/>
          </a:prstGeom>
        </p:spPr>
        <p:txBody>
          <a:bodyPr vert="horz" wrap="square" lIns="0" tIns="0" rIns="0" bIns="0" rtlCol="0">
            <a:spAutoFit/>
          </a:bodyPr>
          <a:lstStyle/>
          <a:p>
            <a:pPr>
              <a:lnSpc>
                <a:spcPts val="2750"/>
              </a:lnSpc>
            </a:pPr>
            <a:r>
              <a:rPr sz="2733" spc="-313">
                <a:solidFill>
                  <a:srgbClr val="B14029"/>
                </a:solidFill>
                <a:latin typeface="Lucida Sans"/>
                <a:cs typeface="Lucida Sans"/>
              </a:rPr>
              <a:t>i</a:t>
            </a:r>
            <a:endParaRPr sz="2733">
              <a:latin typeface="Lucida Sans"/>
              <a:cs typeface="Lucida Sans"/>
            </a:endParaRPr>
          </a:p>
        </p:txBody>
      </p:sp>
      <p:sp>
        <p:nvSpPr>
          <p:cNvPr id="230" name="object 230"/>
          <p:cNvSpPr txBox="1"/>
          <p:nvPr/>
        </p:nvSpPr>
        <p:spPr>
          <a:xfrm rot="2100000">
            <a:off x="5093698" y="2393655"/>
            <a:ext cx="385050" cy="192360"/>
          </a:xfrm>
          <a:prstGeom prst="rect">
            <a:avLst/>
          </a:prstGeom>
        </p:spPr>
        <p:txBody>
          <a:bodyPr vert="horz" wrap="square" lIns="0" tIns="0" rIns="0" bIns="0" rtlCol="0">
            <a:spAutoFit/>
          </a:bodyPr>
          <a:lstStyle/>
          <a:p>
            <a:pPr>
              <a:lnSpc>
                <a:spcPts val="2750"/>
              </a:lnSpc>
            </a:pPr>
            <a:r>
              <a:rPr sz="2733" spc="-153">
                <a:solidFill>
                  <a:srgbClr val="B14029"/>
                </a:solidFill>
                <a:latin typeface="Lucida Sans"/>
                <a:cs typeface="Lucida Sans"/>
              </a:rPr>
              <a:t>s</a:t>
            </a:r>
            <a:endParaRPr sz="2733">
              <a:latin typeface="Lucida Sans"/>
              <a:cs typeface="Lucida Sans"/>
            </a:endParaRPr>
          </a:p>
        </p:txBody>
      </p:sp>
      <p:sp>
        <p:nvSpPr>
          <p:cNvPr id="231" name="object 231"/>
          <p:cNvSpPr txBox="1"/>
          <p:nvPr/>
        </p:nvSpPr>
        <p:spPr>
          <a:xfrm rot="19560000">
            <a:off x="5048456" y="4618541"/>
            <a:ext cx="421634" cy="192360"/>
          </a:xfrm>
          <a:prstGeom prst="rect">
            <a:avLst/>
          </a:prstGeom>
        </p:spPr>
        <p:txBody>
          <a:bodyPr vert="horz" wrap="square" lIns="0" tIns="0" rIns="0" bIns="0" rtlCol="0">
            <a:spAutoFit/>
          </a:bodyPr>
          <a:lstStyle/>
          <a:p>
            <a:pPr>
              <a:lnSpc>
                <a:spcPts val="2750"/>
              </a:lnSpc>
            </a:pPr>
            <a:r>
              <a:rPr sz="2733">
                <a:solidFill>
                  <a:srgbClr val="F6E1D9"/>
                </a:solidFill>
                <a:latin typeface="Lucida Sans"/>
                <a:cs typeface="Lucida Sans"/>
              </a:rPr>
              <a:t>V</a:t>
            </a:r>
            <a:endParaRPr sz="2733">
              <a:latin typeface="Lucida Sans"/>
              <a:cs typeface="Lucida Sans"/>
            </a:endParaRPr>
          </a:p>
        </p:txBody>
      </p:sp>
      <p:sp>
        <p:nvSpPr>
          <p:cNvPr id="232" name="object 232"/>
          <p:cNvSpPr txBox="1"/>
          <p:nvPr/>
        </p:nvSpPr>
        <p:spPr>
          <a:xfrm rot="19020000">
            <a:off x="5226119" y="4484902"/>
            <a:ext cx="397018" cy="192360"/>
          </a:xfrm>
          <a:prstGeom prst="rect">
            <a:avLst/>
          </a:prstGeom>
        </p:spPr>
        <p:txBody>
          <a:bodyPr vert="horz" wrap="square" lIns="0" tIns="0" rIns="0" bIns="0" rtlCol="0">
            <a:spAutoFit/>
          </a:bodyPr>
          <a:lstStyle/>
          <a:p>
            <a:pPr>
              <a:lnSpc>
                <a:spcPts val="2750"/>
              </a:lnSpc>
            </a:pPr>
            <a:r>
              <a:rPr sz="2733" spc="-237">
                <a:solidFill>
                  <a:srgbClr val="F6E1D9"/>
                </a:solidFill>
                <a:latin typeface="Lucida Sans"/>
                <a:cs typeface="Lucida Sans"/>
              </a:rPr>
              <a:t>o</a:t>
            </a:r>
            <a:endParaRPr sz="2733">
              <a:latin typeface="Lucida Sans"/>
              <a:cs typeface="Lucida Sans"/>
            </a:endParaRPr>
          </a:p>
        </p:txBody>
      </p:sp>
      <p:sp>
        <p:nvSpPr>
          <p:cNvPr id="233" name="object 233"/>
          <p:cNvSpPr txBox="1"/>
          <p:nvPr/>
        </p:nvSpPr>
        <p:spPr>
          <a:xfrm rot="18720000">
            <a:off x="5336655" y="4393279"/>
            <a:ext cx="355597" cy="192360"/>
          </a:xfrm>
          <a:prstGeom prst="rect">
            <a:avLst/>
          </a:prstGeom>
        </p:spPr>
        <p:txBody>
          <a:bodyPr vert="horz" wrap="square" lIns="0" tIns="0" rIns="0" bIns="0" rtlCol="0">
            <a:spAutoFit/>
          </a:bodyPr>
          <a:lstStyle/>
          <a:p>
            <a:pPr>
              <a:lnSpc>
                <a:spcPts val="2750"/>
              </a:lnSpc>
            </a:pPr>
            <a:r>
              <a:rPr sz="2733" spc="-313">
                <a:solidFill>
                  <a:srgbClr val="F6E1D9"/>
                </a:solidFill>
                <a:latin typeface="Lucida Sans"/>
                <a:cs typeface="Lucida Sans"/>
              </a:rPr>
              <a:t>l</a:t>
            </a:r>
            <a:endParaRPr sz="2733">
              <a:latin typeface="Lucida Sans"/>
              <a:cs typeface="Lucida Sans"/>
            </a:endParaRPr>
          </a:p>
        </p:txBody>
      </p:sp>
      <p:sp>
        <p:nvSpPr>
          <p:cNvPr id="234" name="object 234"/>
          <p:cNvSpPr txBox="1"/>
          <p:nvPr/>
        </p:nvSpPr>
        <p:spPr>
          <a:xfrm rot="18420000">
            <a:off x="5396739" y="4296717"/>
            <a:ext cx="394038" cy="192360"/>
          </a:xfrm>
          <a:prstGeom prst="rect">
            <a:avLst/>
          </a:prstGeom>
        </p:spPr>
        <p:txBody>
          <a:bodyPr vert="horz" wrap="square" lIns="0" tIns="0" rIns="0" bIns="0" rtlCol="0">
            <a:spAutoFit/>
          </a:bodyPr>
          <a:lstStyle/>
          <a:p>
            <a:pPr>
              <a:lnSpc>
                <a:spcPts val="2750"/>
              </a:lnSpc>
            </a:pPr>
            <a:r>
              <a:rPr sz="2733" spc="-306">
                <a:solidFill>
                  <a:srgbClr val="F6E1D9"/>
                </a:solidFill>
                <a:latin typeface="Lucida Sans"/>
                <a:cs typeface="Lucida Sans"/>
              </a:rPr>
              <a:t>u</a:t>
            </a:r>
            <a:endParaRPr sz="2733">
              <a:latin typeface="Lucida Sans"/>
              <a:cs typeface="Lucida Sans"/>
            </a:endParaRPr>
          </a:p>
        </p:txBody>
      </p:sp>
      <p:sp>
        <p:nvSpPr>
          <p:cNvPr id="235" name="object 235"/>
          <p:cNvSpPr txBox="1"/>
          <p:nvPr/>
        </p:nvSpPr>
        <p:spPr>
          <a:xfrm rot="18000000">
            <a:off x="5496945" y="4143465"/>
            <a:ext cx="395022" cy="192360"/>
          </a:xfrm>
          <a:prstGeom prst="rect">
            <a:avLst/>
          </a:prstGeom>
        </p:spPr>
        <p:txBody>
          <a:bodyPr vert="horz" wrap="square" lIns="0" tIns="0" rIns="0" bIns="0" rtlCol="0">
            <a:spAutoFit/>
          </a:bodyPr>
          <a:lstStyle/>
          <a:p>
            <a:pPr>
              <a:lnSpc>
                <a:spcPts val="2750"/>
              </a:lnSpc>
            </a:pPr>
            <a:r>
              <a:rPr sz="2733" spc="-306">
                <a:solidFill>
                  <a:srgbClr val="F6E1D9"/>
                </a:solidFill>
                <a:latin typeface="Lucida Sans"/>
                <a:cs typeface="Lucida Sans"/>
              </a:rPr>
              <a:t>n</a:t>
            </a:r>
            <a:endParaRPr sz="2733">
              <a:latin typeface="Lucida Sans"/>
              <a:cs typeface="Lucida Sans"/>
            </a:endParaRPr>
          </a:p>
        </p:txBody>
      </p:sp>
      <p:sp>
        <p:nvSpPr>
          <p:cNvPr id="236" name="object 236"/>
          <p:cNvSpPr txBox="1"/>
          <p:nvPr/>
        </p:nvSpPr>
        <p:spPr>
          <a:xfrm rot="17640000">
            <a:off x="5577072" y="4010807"/>
            <a:ext cx="367477" cy="192360"/>
          </a:xfrm>
          <a:prstGeom prst="rect">
            <a:avLst/>
          </a:prstGeom>
        </p:spPr>
        <p:txBody>
          <a:bodyPr vert="horz" wrap="square" lIns="0" tIns="0" rIns="0" bIns="0" rtlCol="0">
            <a:spAutoFit/>
          </a:bodyPr>
          <a:lstStyle/>
          <a:p>
            <a:pPr>
              <a:lnSpc>
                <a:spcPts val="2750"/>
              </a:lnSpc>
            </a:pPr>
            <a:r>
              <a:rPr sz="2733" spc="-163">
                <a:solidFill>
                  <a:srgbClr val="F6E1D9"/>
                </a:solidFill>
                <a:latin typeface="Lucida Sans"/>
                <a:cs typeface="Lucida Sans"/>
              </a:rPr>
              <a:t>t</a:t>
            </a:r>
            <a:endParaRPr sz="2733">
              <a:latin typeface="Lucida Sans"/>
              <a:cs typeface="Lucida Sans"/>
            </a:endParaRPr>
          </a:p>
        </p:txBody>
      </p:sp>
      <p:sp>
        <p:nvSpPr>
          <p:cNvPr id="237" name="object 237"/>
          <p:cNvSpPr txBox="1"/>
          <p:nvPr/>
        </p:nvSpPr>
        <p:spPr>
          <a:xfrm rot="17280000">
            <a:off x="5616451" y="3873321"/>
            <a:ext cx="392868" cy="192360"/>
          </a:xfrm>
          <a:prstGeom prst="rect">
            <a:avLst/>
          </a:prstGeom>
        </p:spPr>
        <p:txBody>
          <a:bodyPr vert="horz" wrap="square" lIns="0" tIns="0" rIns="0" bIns="0" rtlCol="0">
            <a:spAutoFit/>
          </a:bodyPr>
          <a:lstStyle/>
          <a:p>
            <a:pPr>
              <a:lnSpc>
                <a:spcPts val="2750"/>
              </a:lnSpc>
            </a:pPr>
            <a:r>
              <a:rPr sz="2733" spc="-147">
                <a:solidFill>
                  <a:srgbClr val="F6E1D9"/>
                </a:solidFill>
                <a:latin typeface="Lucida Sans"/>
                <a:cs typeface="Lucida Sans"/>
              </a:rPr>
              <a:t>e</a:t>
            </a:r>
            <a:endParaRPr sz="2733">
              <a:latin typeface="Lucida Sans"/>
              <a:cs typeface="Lucida Sans"/>
            </a:endParaRPr>
          </a:p>
        </p:txBody>
      </p:sp>
      <p:sp>
        <p:nvSpPr>
          <p:cNvPr id="238" name="object 238"/>
          <p:cNvSpPr txBox="1"/>
          <p:nvPr/>
        </p:nvSpPr>
        <p:spPr>
          <a:xfrm rot="16860000">
            <a:off x="5660648" y="3698438"/>
            <a:ext cx="393647" cy="192360"/>
          </a:xfrm>
          <a:prstGeom prst="rect">
            <a:avLst/>
          </a:prstGeom>
        </p:spPr>
        <p:txBody>
          <a:bodyPr vert="horz" wrap="square" lIns="0" tIns="0" rIns="0" bIns="0" rtlCol="0">
            <a:spAutoFit/>
          </a:bodyPr>
          <a:lstStyle/>
          <a:p>
            <a:pPr>
              <a:lnSpc>
                <a:spcPts val="2750"/>
              </a:lnSpc>
            </a:pPr>
            <a:r>
              <a:rPr sz="2733" spc="-133">
                <a:solidFill>
                  <a:srgbClr val="F6E1D9"/>
                </a:solidFill>
                <a:latin typeface="Lucida Sans"/>
                <a:cs typeface="Lucida Sans"/>
              </a:rPr>
              <a:t>e</a:t>
            </a:r>
            <a:endParaRPr sz="2733">
              <a:latin typeface="Lucida Sans"/>
              <a:cs typeface="Lucida Sans"/>
            </a:endParaRPr>
          </a:p>
        </p:txBody>
      </p:sp>
      <p:sp>
        <p:nvSpPr>
          <p:cNvPr id="239" name="object 239"/>
          <p:cNvSpPr txBox="1"/>
          <p:nvPr/>
        </p:nvSpPr>
        <p:spPr>
          <a:xfrm rot="16500000">
            <a:off x="5693542" y="3552989"/>
            <a:ext cx="366955" cy="192360"/>
          </a:xfrm>
          <a:prstGeom prst="rect">
            <a:avLst/>
          </a:prstGeom>
        </p:spPr>
        <p:txBody>
          <a:bodyPr vert="horz" wrap="square" lIns="0" tIns="0" rIns="0" bIns="0" rtlCol="0">
            <a:spAutoFit/>
          </a:bodyPr>
          <a:lstStyle/>
          <a:p>
            <a:pPr>
              <a:lnSpc>
                <a:spcPts val="2750"/>
              </a:lnSpc>
            </a:pPr>
            <a:r>
              <a:rPr sz="2733" spc="-280">
                <a:solidFill>
                  <a:srgbClr val="F6E1D9"/>
                </a:solidFill>
                <a:latin typeface="Lucida Sans"/>
                <a:cs typeface="Lucida Sans"/>
              </a:rPr>
              <a:t>r</a:t>
            </a:r>
            <a:endParaRPr sz="2733">
              <a:latin typeface="Lucida Sans"/>
              <a:cs typeface="Lucida Sans"/>
            </a:endParaRPr>
          </a:p>
        </p:txBody>
      </p:sp>
      <p:sp>
        <p:nvSpPr>
          <p:cNvPr id="240" name="object 240"/>
          <p:cNvSpPr txBox="1"/>
          <p:nvPr/>
        </p:nvSpPr>
        <p:spPr>
          <a:xfrm rot="16320000">
            <a:off x="5703654" y="3463852"/>
            <a:ext cx="356417" cy="192360"/>
          </a:xfrm>
          <a:prstGeom prst="rect">
            <a:avLst/>
          </a:prstGeom>
        </p:spPr>
        <p:txBody>
          <a:bodyPr vert="horz" wrap="square" lIns="0" tIns="0" rIns="0" bIns="0" rtlCol="0">
            <a:spAutoFit/>
          </a:bodyPr>
          <a:lstStyle/>
          <a:p>
            <a:pPr>
              <a:lnSpc>
                <a:spcPts val="2750"/>
              </a:lnSpc>
            </a:pPr>
            <a:r>
              <a:rPr sz="2733" spc="-313">
                <a:solidFill>
                  <a:srgbClr val="F6E1D9"/>
                </a:solidFill>
                <a:latin typeface="Lucida Sans"/>
                <a:cs typeface="Lucida Sans"/>
              </a:rPr>
              <a:t>i</a:t>
            </a:r>
            <a:endParaRPr sz="2733">
              <a:latin typeface="Lucida Sans"/>
              <a:cs typeface="Lucida Sans"/>
            </a:endParaRPr>
          </a:p>
        </p:txBody>
      </p:sp>
      <p:sp>
        <p:nvSpPr>
          <p:cNvPr id="241" name="object 241"/>
          <p:cNvSpPr txBox="1"/>
          <p:nvPr/>
        </p:nvSpPr>
        <p:spPr>
          <a:xfrm rot="16020000">
            <a:off x="5681542" y="3338898"/>
            <a:ext cx="396016" cy="192360"/>
          </a:xfrm>
          <a:prstGeom prst="rect">
            <a:avLst/>
          </a:prstGeom>
        </p:spPr>
        <p:txBody>
          <a:bodyPr vert="horz" wrap="square" lIns="0" tIns="0" rIns="0" bIns="0" rtlCol="0">
            <a:spAutoFit/>
          </a:bodyPr>
          <a:lstStyle/>
          <a:p>
            <a:pPr>
              <a:lnSpc>
                <a:spcPts val="2750"/>
              </a:lnSpc>
            </a:pPr>
            <a:r>
              <a:rPr sz="2733" spc="-306">
                <a:solidFill>
                  <a:srgbClr val="F6E1D9"/>
                </a:solidFill>
                <a:latin typeface="Lucida Sans"/>
                <a:cs typeface="Lucida Sans"/>
              </a:rPr>
              <a:t>n</a:t>
            </a:r>
            <a:endParaRPr sz="2733">
              <a:latin typeface="Lucida Sans"/>
              <a:cs typeface="Lucida Sans"/>
            </a:endParaRPr>
          </a:p>
        </p:txBody>
      </p:sp>
      <p:sp>
        <p:nvSpPr>
          <p:cNvPr id="242" name="object 242"/>
          <p:cNvSpPr txBox="1"/>
          <p:nvPr/>
        </p:nvSpPr>
        <p:spPr>
          <a:xfrm rot="15540000">
            <a:off x="5652749" y="3148694"/>
            <a:ext cx="402790" cy="192360"/>
          </a:xfrm>
          <a:prstGeom prst="rect">
            <a:avLst/>
          </a:prstGeom>
        </p:spPr>
        <p:txBody>
          <a:bodyPr vert="horz" wrap="square" lIns="0" tIns="0" rIns="0" bIns="0" rtlCol="0">
            <a:spAutoFit/>
          </a:bodyPr>
          <a:lstStyle/>
          <a:p>
            <a:pPr>
              <a:lnSpc>
                <a:spcPts val="2750"/>
              </a:lnSpc>
            </a:pPr>
            <a:r>
              <a:rPr sz="2733" spc="-167">
                <a:solidFill>
                  <a:srgbClr val="F6E1D9"/>
                </a:solidFill>
                <a:latin typeface="Lucida Sans"/>
                <a:cs typeface="Lucida Sans"/>
              </a:rPr>
              <a:t>g</a:t>
            </a:r>
            <a:endParaRPr sz="2733">
              <a:latin typeface="Lucida Sans"/>
              <a:cs typeface="Lucida Sans"/>
            </a:endParaRPr>
          </a:p>
        </p:txBody>
      </p:sp>
      <p:sp>
        <p:nvSpPr>
          <p:cNvPr id="243" name="object 243"/>
          <p:cNvSpPr txBox="1">
            <a:spLocks noGrp="1"/>
          </p:cNvSpPr>
          <p:nvPr>
            <p:ph type="title"/>
          </p:nvPr>
        </p:nvSpPr>
        <p:spPr>
          <a:prstGeom prst="rect">
            <a:avLst/>
          </a:prstGeom>
        </p:spPr>
        <p:txBody>
          <a:bodyPr vert="horz" wrap="square" lIns="0" tIns="186485" rIns="0" bIns="0" rtlCol="0">
            <a:spAutoFit/>
          </a:bodyPr>
          <a:lstStyle/>
          <a:p>
            <a:pPr marL="115152" marR="3387">
              <a:lnSpc>
                <a:spcPts val="3000"/>
              </a:lnSpc>
              <a:spcBef>
                <a:spcPts val="173"/>
              </a:spcBef>
            </a:pPr>
            <a:r>
              <a:rPr sz="2533" spc="-133">
                <a:solidFill>
                  <a:srgbClr val="B14029"/>
                </a:solidFill>
                <a:latin typeface="Lucida Sans"/>
                <a:cs typeface="Lucida Sans"/>
              </a:rPr>
              <a:t>Sister</a:t>
            </a:r>
            <a:r>
              <a:rPr sz="2533" spc="-183">
                <a:solidFill>
                  <a:srgbClr val="B14029"/>
                </a:solidFill>
                <a:latin typeface="Lucida Sans"/>
                <a:cs typeface="Lucida Sans"/>
              </a:rPr>
              <a:t> </a:t>
            </a:r>
            <a:r>
              <a:rPr sz="2533" spc="-153">
                <a:solidFill>
                  <a:srgbClr val="B14029"/>
                </a:solidFill>
                <a:latin typeface="Lucida Sans"/>
                <a:cs typeface="Lucida Sans"/>
              </a:rPr>
              <a:t>Circle:</a:t>
            </a:r>
            <a:r>
              <a:rPr sz="2533" spc="-183">
                <a:solidFill>
                  <a:srgbClr val="B14029"/>
                </a:solidFill>
                <a:latin typeface="Lucida Sans"/>
                <a:cs typeface="Lucida Sans"/>
              </a:rPr>
              <a:t> </a:t>
            </a:r>
            <a:r>
              <a:rPr sz="2533" spc="-213">
                <a:solidFill>
                  <a:srgbClr val="B14029"/>
                </a:solidFill>
                <a:latin typeface="Lucida Sans"/>
                <a:cs typeface="Lucida Sans"/>
              </a:rPr>
              <a:t>walking</a:t>
            </a:r>
            <a:r>
              <a:rPr sz="2533" spc="-183">
                <a:solidFill>
                  <a:srgbClr val="B14029"/>
                </a:solidFill>
                <a:latin typeface="Lucida Sans"/>
                <a:cs typeface="Lucida Sans"/>
              </a:rPr>
              <a:t> </a:t>
            </a:r>
            <a:r>
              <a:rPr sz="2533" spc="-200">
                <a:solidFill>
                  <a:srgbClr val="B14029"/>
                </a:solidFill>
                <a:latin typeface="Lucida Sans"/>
                <a:cs typeface="Lucida Sans"/>
              </a:rPr>
              <a:t>alongside</a:t>
            </a:r>
            <a:r>
              <a:rPr sz="2533" spc="-180">
                <a:solidFill>
                  <a:srgbClr val="B14029"/>
                </a:solidFill>
                <a:latin typeface="Lucida Sans"/>
                <a:cs typeface="Lucida Sans"/>
              </a:rPr>
              <a:t> </a:t>
            </a:r>
            <a:r>
              <a:rPr sz="2533" spc="-207">
                <a:solidFill>
                  <a:srgbClr val="B14029"/>
                </a:solidFill>
                <a:latin typeface="Lucida Sans"/>
                <a:cs typeface="Lucida Sans"/>
              </a:rPr>
              <a:t>women</a:t>
            </a:r>
            <a:r>
              <a:rPr sz="2533" spc="-183">
                <a:solidFill>
                  <a:srgbClr val="B14029"/>
                </a:solidFill>
                <a:latin typeface="Lucida Sans"/>
                <a:cs typeface="Lucida Sans"/>
              </a:rPr>
              <a:t> </a:t>
            </a:r>
            <a:r>
              <a:rPr sz="2533" spc="-233">
                <a:solidFill>
                  <a:srgbClr val="B14029"/>
                </a:solidFill>
                <a:latin typeface="Lucida Sans"/>
                <a:cs typeface="Lucida Sans"/>
              </a:rPr>
              <a:t>during</a:t>
            </a:r>
            <a:r>
              <a:rPr sz="2533" spc="-183">
                <a:solidFill>
                  <a:srgbClr val="B14029"/>
                </a:solidFill>
                <a:latin typeface="Lucida Sans"/>
                <a:cs typeface="Lucida Sans"/>
              </a:rPr>
              <a:t> </a:t>
            </a:r>
            <a:r>
              <a:rPr sz="2533" spc="-173">
                <a:solidFill>
                  <a:srgbClr val="B14029"/>
                </a:solidFill>
                <a:latin typeface="Lucida Sans"/>
                <a:cs typeface="Lucida Sans"/>
              </a:rPr>
              <a:t>pregnancy,</a:t>
            </a:r>
            <a:r>
              <a:rPr sz="2533" spc="-180">
                <a:solidFill>
                  <a:srgbClr val="B14029"/>
                </a:solidFill>
                <a:latin typeface="Lucida Sans"/>
                <a:cs typeface="Lucida Sans"/>
              </a:rPr>
              <a:t> </a:t>
            </a:r>
            <a:r>
              <a:rPr sz="2533" spc="-217">
                <a:solidFill>
                  <a:srgbClr val="B14029"/>
                </a:solidFill>
                <a:latin typeface="Lucida Sans"/>
                <a:cs typeface="Lucida Sans"/>
              </a:rPr>
              <a:t>sexual</a:t>
            </a:r>
            <a:r>
              <a:rPr sz="2533" spc="-183">
                <a:solidFill>
                  <a:srgbClr val="B14029"/>
                </a:solidFill>
                <a:latin typeface="Lucida Sans"/>
                <a:cs typeface="Lucida Sans"/>
              </a:rPr>
              <a:t> </a:t>
            </a:r>
            <a:r>
              <a:rPr sz="2533" spc="-213">
                <a:solidFill>
                  <a:srgbClr val="B14029"/>
                </a:solidFill>
                <a:latin typeface="Lucida Sans"/>
                <a:cs typeface="Lucida Sans"/>
              </a:rPr>
              <a:t>and</a:t>
            </a:r>
            <a:r>
              <a:rPr sz="2533" spc="-183">
                <a:solidFill>
                  <a:srgbClr val="B14029"/>
                </a:solidFill>
                <a:latin typeface="Lucida Sans"/>
                <a:cs typeface="Lucida Sans"/>
              </a:rPr>
              <a:t> </a:t>
            </a:r>
            <a:r>
              <a:rPr sz="2533" spc="-180">
                <a:solidFill>
                  <a:srgbClr val="B14029"/>
                </a:solidFill>
                <a:latin typeface="Lucida Sans"/>
                <a:cs typeface="Lucida Sans"/>
              </a:rPr>
              <a:t>reproductive </a:t>
            </a:r>
            <a:r>
              <a:rPr sz="2533" spc="-207">
                <a:solidFill>
                  <a:srgbClr val="B14029"/>
                </a:solidFill>
                <a:latin typeface="Lucida Sans"/>
                <a:cs typeface="Lucida Sans"/>
              </a:rPr>
              <a:t>health</a:t>
            </a:r>
            <a:r>
              <a:rPr sz="2533" spc="-193">
                <a:solidFill>
                  <a:srgbClr val="B14029"/>
                </a:solidFill>
                <a:latin typeface="Lucida Sans"/>
                <a:cs typeface="Lucida Sans"/>
              </a:rPr>
              <a:t> </a:t>
            </a:r>
            <a:r>
              <a:rPr sz="2533" spc="-213">
                <a:solidFill>
                  <a:srgbClr val="B14029"/>
                </a:solidFill>
                <a:latin typeface="Lucida Sans"/>
                <a:cs typeface="Lucida Sans"/>
              </a:rPr>
              <a:t>and</a:t>
            </a:r>
            <a:r>
              <a:rPr sz="2533" spc="-190">
                <a:solidFill>
                  <a:srgbClr val="B14029"/>
                </a:solidFill>
                <a:latin typeface="Lucida Sans"/>
                <a:cs typeface="Lucida Sans"/>
              </a:rPr>
              <a:t> </a:t>
            </a:r>
            <a:r>
              <a:rPr sz="2533" spc="-220">
                <a:solidFill>
                  <a:srgbClr val="B14029"/>
                </a:solidFill>
                <a:latin typeface="Lucida Sans"/>
                <a:cs typeface="Lucida Sans"/>
              </a:rPr>
              <a:t>mental</a:t>
            </a:r>
            <a:r>
              <a:rPr sz="2533" spc="-190">
                <a:solidFill>
                  <a:srgbClr val="B14029"/>
                </a:solidFill>
                <a:latin typeface="Lucida Sans"/>
                <a:cs typeface="Lucida Sans"/>
              </a:rPr>
              <a:t> </a:t>
            </a:r>
            <a:r>
              <a:rPr sz="2533" spc="-207">
                <a:solidFill>
                  <a:srgbClr val="B14029"/>
                </a:solidFill>
                <a:latin typeface="Lucida Sans"/>
                <a:cs typeface="Lucida Sans"/>
              </a:rPr>
              <a:t>health</a:t>
            </a:r>
            <a:r>
              <a:rPr sz="2533" spc="-190">
                <a:solidFill>
                  <a:srgbClr val="B14029"/>
                </a:solidFill>
                <a:latin typeface="Lucida Sans"/>
                <a:cs typeface="Lucida Sans"/>
              </a:rPr>
              <a:t> </a:t>
            </a:r>
            <a:r>
              <a:rPr sz="2533" spc="-210">
                <a:solidFill>
                  <a:srgbClr val="B14029"/>
                </a:solidFill>
                <a:latin typeface="Lucida Sans"/>
                <a:cs typeface="Lucida Sans"/>
              </a:rPr>
              <a:t>journeys.</a:t>
            </a:r>
            <a:endParaRPr sz="2533">
              <a:latin typeface="Lucida Sans"/>
              <a:cs typeface="Lucida Sans"/>
            </a:endParaRPr>
          </a:p>
        </p:txBody>
      </p:sp>
      <p:pic>
        <p:nvPicPr>
          <p:cNvPr id="244" name="object 244" descr="Maternity Mates. Pregnancy birth and postnatal support."/>
          <p:cNvPicPr/>
          <p:nvPr/>
        </p:nvPicPr>
        <p:blipFill>
          <a:blip r:embed="rId4" cstate="email">
            <a:extLst>
              <a:ext uri="{28A0092B-C50C-407E-A947-70E740481C1C}">
                <a14:useLocalDpi xmlns:a14="http://schemas.microsoft.com/office/drawing/2010/main"/>
              </a:ext>
            </a:extLst>
          </a:blip>
          <a:stretch>
            <a:fillRect/>
          </a:stretch>
        </p:blipFill>
        <p:spPr>
          <a:xfrm>
            <a:off x="7782377" y="976348"/>
            <a:ext cx="939799" cy="355599"/>
          </a:xfrm>
          <a:prstGeom prst="rect">
            <a:avLst/>
          </a:prstGeom>
        </p:spPr>
      </p:pic>
      <p:sp>
        <p:nvSpPr>
          <p:cNvPr id="245" name="object 245"/>
          <p:cNvSpPr txBox="1"/>
          <p:nvPr/>
        </p:nvSpPr>
        <p:spPr>
          <a:xfrm>
            <a:off x="7760674" y="1373506"/>
            <a:ext cx="2440517" cy="103811"/>
          </a:xfrm>
          <a:prstGeom prst="rect">
            <a:avLst/>
          </a:prstGeom>
        </p:spPr>
        <p:txBody>
          <a:bodyPr vert="horz" wrap="square" lIns="0" tIns="10160" rIns="0" bIns="0" rtlCol="0">
            <a:spAutoFit/>
          </a:bodyPr>
          <a:lstStyle/>
          <a:p>
            <a:pPr marL="8467">
              <a:lnSpc>
                <a:spcPct val="100000"/>
              </a:lnSpc>
              <a:spcBef>
                <a:spcPts val="80"/>
              </a:spcBef>
            </a:pPr>
            <a:r>
              <a:rPr sz="1133" spc="-57">
                <a:solidFill>
                  <a:srgbClr val="FF7D4E"/>
                </a:solidFill>
                <a:latin typeface="Lucida Sans"/>
                <a:cs typeface="Lucida Sans"/>
              </a:rPr>
              <a:t>Pregnancy,</a:t>
            </a:r>
            <a:r>
              <a:rPr sz="1133" spc="-63">
                <a:solidFill>
                  <a:srgbClr val="FF7D4E"/>
                </a:solidFill>
                <a:latin typeface="Lucida Sans"/>
                <a:cs typeface="Lucida Sans"/>
              </a:rPr>
              <a:t> </a:t>
            </a:r>
            <a:r>
              <a:rPr sz="1133" spc="-100">
                <a:solidFill>
                  <a:srgbClr val="FF7D4E"/>
                </a:solidFill>
                <a:latin typeface="Lucida Sans"/>
                <a:cs typeface="Lucida Sans"/>
              </a:rPr>
              <a:t>birth</a:t>
            </a:r>
            <a:r>
              <a:rPr sz="1133" spc="-63">
                <a:solidFill>
                  <a:srgbClr val="FF7D4E"/>
                </a:solidFill>
                <a:latin typeface="Lucida Sans"/>
                <a:cs typeface="Lucida Sans"/>
              </a:rPr>
              <a:t> </a:t>
            </a:r>
            <a:r>
              <a:rPr sz="1133" spc="-83">
                <a:solidFill>
                  <a:srgbClr val="FF7D4E"/>
                </a:solidFill>
                <a:latin typeface="Lucida Sans"/>
                <a:cs typeface="Lucida Sans"/>
              </a:rPr>
              <a:t>and</a:t>
            </a:r>
            <a:r>
              <a:rPr sz="1133" spc="-63">
                <a:solidFill>
                  <a:srgbClr val="FF7D4E"/>
                </a:solidFill>
                <a:latin typeface="Lucida Sans"/>
                <a:cs typeface="Lucida Sans"/>
              </a:rPr>
              <a:t> </a:t>
            </a:r>
            <a:r>
              <a:rPr sz="1133" spc="-76">
                <a:solidFill>
                  <a:srgbClr val="FF7D4E"/>
                </a:solidFill>
                <a:latin typeface="Lucida Sans"/>
                <a:cs typeface="Lucida Sans"/>
              </a:rPr>
              <a:t>postnatal</a:t>
            </a:r>
            <a:r>
              <a:rPr sz="1133" spc="-63">
                <a:solidFill>
                  <a:srgbClr val="FF7D4E"/>
                </a:solidFill>
                <a:latin typeface="Lucida Sans"/>
                <a:cs typeface="Lucida Sans"/>
              </a:rPr>
              <a:t> </a:t>
            </a:r>
            <a:r>
              <a:rPr sz="1133" spc="-67">
                <a:solidFill>
                  <a:srgbClr val="FF7D4E"/>
                </a:solidFill>
                <a:latin typeface="Lucida Sans"/>
                <a:cs typeface="Lucida Sans"/>
              </a:rPr>
              <a:t>support.</a:t>
            </a:r>
            <a:endParaRPr sz="1133">
              <a:latin typeface="Lucida Sans"/>
              <a:cs typeface="Lucida Sans"/>
            </a:endParaRPr>
          </a:p>
        </p:txBody>
      </p:sp>
      <p:sp>
        <p:nvSpPr>
          <p:cNvPr id="246" name="object 246" descr="Her Health. Supporting survivors of female genital cutting."/>
          <p:cNvSpPr/>
          <p:nvPr/>
        </p:nvSpPr>
        <p:spPr>
          <a:xfrm>
            <a:off x="8178377" y="5113248"/>
            <a:ext cx="371263" cy="224367"/>
          </a:xfrm>
          <a:custGeom>
            <a:avLst/>
            <a:gdLst/>
            <a:ahLst/>
            <a:cxnLst/>
            <a:rect l="l" t="t" r="r" b="b"/>
            <a:pathLst>
              <a:path w="556895" h="336550">
                <a:moveTo>
                  <a:pt x="121043" y="176530"/>
                </a:moveTo>
                <a:lnTo>
                  <a:pt x="104394" y="176530"/>
                </a:lnTo>
                <a:lnTo>
                  <a:pt x="104394" y="246380"/>
                </a:lnTo>
                <a:lnTo>
                  <a:pt x="16649" y="246380"/>
                </a:lnTo>
                <a:lnTo>
                  <a:pt x="16649" y="176530"/>
                </a:lnTo>
                <a:lnTo>
                  <a:pt x="0" y="176530"/>
                </a:lnTo>
                <a:lnTo>
                  <a:pt x="0" y="246380"/>
                </a:lnTo>
                <a:lnTo>
                  <a:pt x="0" y="261620"/>
                </a:lnTo>
                <a:lnTo>
                  <a:pt x="0" y="334010"/>
                </a:lnTo>
                <a:lnTo>
                  <a:pt x="16649" y="334010"/>
                </a:lnTo>
                <a:lnTo>
                  <a:pt x="16649" y="261620"/>
                </a:lnTo>
                <a:lnTo>
                  <a:pt x="104394" y="261620"/>
                </a:lnTo>
                <a:lnTo>
                  <a:pt x="104394" y="334010"/>
                </a:lnTo>
                <a:lnTo>
                  <a:pt x="121043" y="334010"/>
                </a:lnTo>
                <a:lnTo>
                  <a:pt x="121043" y="261620"/>
                </a:lnTo>
                <a:lnTo>
                  <a:pt x="121043" y="246380"/>
                </a:lnTo>
                <a:lnTo>
                  <a:pt x="121043" y="176530"/>
                </a:lnTo>
                <a:close/>
              </a:path>
              <a:path w="556895" h="336550">
                <a:moveTo>
                  <a:pt x="121043" y="0"/>
                </a:moveTo>
                <a:lnTo>
                  <a:pt x="104394" y="0"/>
                </a:lnTo>
                <a:lnTo>
                  <a:pt x="104394" y="69850"/>
                </a:lnTo>
                <a:lnTo>
                  <a:pt x="16649" y="69850"/>
                </a:lnTo>
                <a:lnTo>
                  <a:pt x="16649" y="0"/>
                </a:lnTo>
                <a:lnTo>
                  <a:pt x="0" y="0"/>
                </a:lnTo>
                <a:lnTo>
                  <a:pt x="0" y="69850"/>
                </a:lnTo>
                <a:lnTo>
                  <a:pt x="0" y="85090"/>
                </a:lnTo>
                <a:lnTo>
                  <a:pt x="0" y="157480"/>
                </a:lnTo>
                <a:lnTo>
                  <a:pt x="16649" y="157480"/>
                </a:lnTo>
                <a:lnTo>
                  <a:pt x="16649" y="85090"/>
                </a:lnTo>
                <a:lnTo>
                  <a:pt x="104394" y="85090"/>
                </a:lnTo>
                <a:lnTo>
                  <a:pt x="104394" y="157480"/>
                </a:lnTo>
                <a:lnTo>
                  <a:pt x="121043" y="157480"/>
                </a:lnTo>
                <a:lnTo>
                  <a:pt x="121043" y="85090"/>
                </a:lnTo>
                <a:lnTo>
                  <a:pt x="121043" y="69850"/>
                </a:lnTo>
                <a:lnTo>
                  <a:pt x="121043" y="0"/>
                </a:lnTo>
                <a:close/>
              </a:path>
              <a:path w="556895" h="336550">
                <a:moveTo>
                  <a:pt x="239255" y="276186"/>
                </a:moveTo>
                <a:lnTo>
                  <a:pt x="238988" y="270522"/>
                </a:lnTo>
                <a:lnTo>
                  <a:pt x="238899" y="268376"/>
                </a:lnTo>
                <a:lnTo>
                  <a:pt x="237794" y="261086"/>
                </a:lnTo>
                <a:lnTo>
                  <a:pt x="222719" y="233006"/>
                </a:lnTo>
                <a:lnTo>
                  <a:pt x="222719" y="270522"/>
                </a:lnTo>
                <a:lnTo>
                  <a:pt x="156095" y="270522"/>
                </a:lnTo>
                <a:lnTo>
                  <a:pt x="179412" y="237058"/>
                </a:lnTo>
                <a:lnTo>
                  <a:pt x="184873" y="235800"/>
                </a:lnTo>
                <a:lnTo>
                  <a:pt x="197281" y="235800"/>
                </a:lnTo>
                <a:lnTo>
                  <a:pt x="222719" y="270522"/>
                </a:lnTo>
                <a:lnTo>
                  <a:pt x="222719" y="233006"/>
                </a:lnTo>
                <a:lnTo>
                  <a:pt x="191033" y="222631"/>
                </a:lnTo>
                <a:lnTo>
                  <a:pt x="183946" y="223037"/>
                </a:lnTo>
                <a:lnTo>
                  <a:pt x="149936" y="242900"/>
                </a:lnTo>
                <a:lnTo>
                  <a:pt x="139661" y="279133"/>
                </a:lnTo>
                <a:lnTo>
                  <a:pt x="139738" y="280809"/>
                </a:lnTo>
                <a:lnTo>
                  <a:pt x="139801" y="282168"/>
                </a:lnTo>
                <a:lnTo>
                  <a:pt x="139877" y="283692"/>
                </a:lnTo>
                <a:lnTo>
                  <a:pt x="140042" y="287083"/>
                </a:lnTo>
                <a:lnTo>
                  <a:pt x="158153" y="324789"/>
                </a:lnTo>
                <a:lnTo>
                  <a:pt x="191477" y="336169"/>
                </a:lnTo>
                <a:lnTo>
                  <a:pt x="199821" y="336169"/>
                </a:lnTo>
                <a:lnTo>
                  <a:pt x="207276" y="334683"/>
                </a:lnTo>
                <a:lnTo>
                  <a:pt x="220408" y="328726"/>
                </a:lnTo>
                <a:lnTo>
                  <a:pt x="225780" y="324561"/>
                </a:lnTo>
                <a:lnTo>
                  <a:pt x="227672" y="322122"/>
                </a:lnTo>
                <a:lnTo>
                  <a:pt x="234124" y="313817"/>
                </a:lnTo>
                <a:lnTo>
                  <a:pt x="237045" y="307568"/>
                </a:lnTo>
                <a:lnTo>
                  <a:pt x="238709" y="300456"/>
                </a:lnTo>
                <a:lnTo>
                  <a:pt x="222275" y="300456"/>
                </a:lnTo>
                <a:lnTo>
                  <a:pt x="221043" y="304888"/>
                </a:lnTo>
                <a:lnTo>
                  <a:pt x="219024" y="308737"/>
                </a:lnTo>
                <a:lnTo>
                  <a:pt x="213436" y="315264"/>
                </a:lnTo>
                <a:lnTo>
                  <a:pt x="209956" y="317766"/>
                </a:lnTo>
                <a:lnTo>
                  <a:pt x="201612" y="321246"/>
                </a:lnTo>
                <a:lnTo>
                  <a:pt x="196951" y="322122"/>
                </a:lnTo>
                <a:lnTo>
                  <a:pt x="184899" y="322122"/>
                </a:lnTo>
                <a:lnTo>
                  <a:pt x="156387" y="291744"/>
                </a:lnTo>
                <a:lnTo>
                  <a:pt x="155879" y="283692"/>
                </a:lnTo>
                <a:lnTo>
                  <a:pt x="238925" y="283692"/>
                </a:lnTo>
                <a:lnTo>
                  <a:pt x="239077" y="282168"/>
                </a:lnTo>
                <a:lnTo>
                  <a:pt x="239166" y="280809"/>
                </a:lnTo>
                <a:lnTo>
                  <a:pt x="239255" y="276186"/>
                </a:lnTo>
                <a:close/>
              </a:path>
              <a:path w="556895" h="336550">
                <a:moveTo>
                  <a:pt x="239255" y="99275"/>
                </a:moveTo>
                <a:lnTo>
                  <a:pt x="238988" y="93611"/>
                </a:lnTo>
                <a:lnTo>
                  <a:pt x="238899" y="91465"/>
                </a:lnTo>
                <a:lnTo>
                  <a:pt x="237794" y="84162"/>
                </a:lnTo>
                <a:lnTo>
                  <a:pt x="235953" y="77368"/>
                </a:lnTo>
                <a:lnTo>
                  <a:pt x="233387" y="71081"/>
                </a:lnTo>
                <a:lnTo>
                  <a:pt x="229463" y="63017"/>
                </a:lnTo>
                <a:lnTo>
                  <a:pt x="225742" y="58877"/>
                </a:lnTo>
                <a:lnTo>
                  <a:pt x="223862" y="56781"/>
                </a:lnTo>
                <a:lnTo>
                  <a:pt x="222719" y="56095"/>
                </a:lnTo>
                <a:lnTo>
                  <a:pt x="222719" y="93611"/>
                </a:lnTo>
                <a:lnTo>
                  <a:pt x="156095" y="93611"/>
                </a:lnTo>
                <a:lnTo>
                  <a:pt x="179412" y="60134"/>
                </a:lnTo>
                <a:lnTo>
                  <a:pt x="184873" y="58877"/>
                </a:lnTo>
                <a:lnTo>
                  <a:pt x="197281" y="58877"/>
                </a:lnTo>
                <a:lnTo>
                  <a:pt x="222719" y="93611"/>
                </a:lnTo>
                <a:lnTo>
                  <a:pt x="222719" y="56095"/>
                </a:lnTo>
                <a:lnTo>
                  <a:pt x="191033" y="45707"/>
                </a:lnTo>
                <a:lnTo>
                  <a:pt x="183946" y="46126"/>
                </a:lnTo>
                <a:lnTo>
                  <a:pt x="149936" y="65989"/>
                </a:lnTo>
                <a:lnTo>
                  <a:pt x="139661" y="102209"/>
                </a:lnTo>
                <a:lnTo>
                  <a:pt x="139738" y="103898"/>
                </a:lnTo>
                <a:lnTo>
                  <a:pt x="139801" y="105257"/>
                </a:lnTo>
                <a:lnTo>
                  <a:pt x="139877" y="106781"/>
                </a:lnTo>
                <a:lnTo>
                  <a:pt x="140042" y="110172"/>
                </a:lnTo>
                <a:lnTo>
                  <a:pt x="158153" y="147878"/>
                </a:lnTo>
                <a:lnTo>
                  <a:pt x="191477" y="159245"/>
                </a:lnTo>
                <a:lnTo>
                  <a:pt x="199821" y="159245"/>
                </a:lnTo>
                <a:lnTo>
                  <a:pt x="234124" y="136893"/>
                </a:lnTo>
                <a:lnTo>
                  <a:pt x="238709" y="123545"/>
                </a:lnTo>
                <a:lnTo>
                  <a:pt x="222275" y="123545"/>
                </a:lnTo>
                <a:lnTo>
                  <a:pt x="221043" y="127977"/>
                </a:lnTo>
                <a:lnTo>
                  <a:pt x="219024" y="131813"/>
                </a:lnTo>
                <a:lnTo>
                  <a:pt x="213436" y="138341"/>
                </a:lnTo>
                <a:lnTo>
                  <a:pt x="209956" y="140855"/>
                </a:lnTo>
                <a:lnTo>
                  <a:pt x="201612" y="144335"/>
                </a:lnTo>
                <a:lnTo>
                  <a:pt x="196951" y="145211"/>
                </a:lnTo>
                <a:lnTo>
                  <a:pt x="184899" y="145211"/>
                </a:lnTo>
                <a:lnTo>
                  <a:pt x="156387" y="114846"/>
                </a:lnTo>
                <a:lnTo>
                  <a:pt x="155879" y="106781"/>
                </a:lnTo>
                <a:lnTo>
                  <a:pt x="238925" y="106781"/>
                </a:lnTo>
                <a:lnTo>
                  <a:pt x="239077" y="105257"/>
                </a:lnTo>
                <a:lnTo>
                  <a:pt x="239166" y="103898"/>
                </a:lnTo>
                <a:lnTo>
                  <a:pt x="239255" y="99275"/>
                </a:lnTo>
                <a:close/>
              </a:path>
              <a:path w="556895" h="336550">
                <a:moveTo>
                  <a:pt x="310121" y="47790"/>
                </a:moveTo>
                <a:lnTo>
                  <a:pt x="309257" y="47637"/>
                </a:lnTo>
                <a:lnTo>
                  <a:pt x="307657" y="47574"/>
                </a:lnTo>
                <a:lnTo>
                  <a:pt x="297357" y="47574"/>
                </a:lnTo>
                <a:lnTo>
                  <a:pt x="290512" y="49326"/>
                </a:lnTo>
                <a:lnTo>
                  <a:pt x="279120" y="56362"/>
                </a:lnTo>
                <a:lnTo>
                  <a:pt x="274713" y="61493"/>
                </a:lnTo>
                <a:lnTo>
                  <a:pt x="271589" y="68249"/>
                </a:lnTo>
                <a:lnTo>
                  <a:pt x="271373" y="68249"/>
                </a:lnTo>
                <a:lnTo>
                  <a:pt x="271373" y="48107"/>
                </a:lnTo>
                <a:lnTo>
                  <a:pt x="254609" y="48107"/>
                </a:lnTo>
                <a:lnTo>
                  <a:pt x="254609" y="156857"/>
                </a:lnTo>
                <a:lnTo>
                  <a:pt x="271373" y="156870"/>
                </a:lnTo>
                <a:lnTo>
                  <a:pt x="271373" y="90601"/>
                </a:lnTo>
                <a:lnTo>
                  <a:pt x="272770" y="84632"/>
                </a:lnTo>
                <a:lnTo>
                  <a:pt x="278345" y="74409"/>
                </a:lnTo>
                <a:lnTo>
                  <a:pt x="282295" y="70434"/>
                </a:lnTo>
                <a:lnTo>
                  <a:pt x="292455" y="64770"/>
                </a:lnTo>
                <a:lnTo>
                  <a:pt x="298437" y="63360"/>
                </a:lnTo>
                <a:lnTo>
                  <a:pt x="306133" y="63360"/>
                </a:lnTo>
                <a:lnTo>
                  <a:pt x="306946" y="63398"/>
                </a:lnTo>
                <a:lnTo>
                  <a:pt x="308622" y="63538"/>
                </a:lnTo>
                <a:lnTo>
                  <a:pt x="309397" y="63639"/>
                </a:lnTo>
                <a:lnTo>
                  <a:pt x="310121" y="63792"/>
                </a:lnTo>
                <a:lnTo>
                  <a:pt x="310121" y="47790"/>
                </a:lnTo>
                <a:close/>
              </a:path>
              <a:path w="556895" h="336550">
                <a:moveTo>
                  <a:pt x="349313" y="320167"/>
                </a:moveTo>
                <a:lnTo>
                  <a:pt x="347205" y="320459"/>
                </a:lnTo>
                <a:lnTo>
                  <a:pt x="342290" y="320459"/>
                </a:lnTo>
                <a:lnTo>
                  <a:pt x="340829" y="319836"/>
                </a:lnTo>
                <a:lnTo>
                  <a:pt x="338734" y="316788"/>
                </a:lnTo>
                <a:lnTo>
                  <a:pt x="338213" y="314680"/>
                </a:lnTo>
                <a:lnTo>
                  <a:pt x="338213" y="313093"/>
                </a:lnTo>
                <a:lnTo>
                  <a:pt x="338213" y="309829"/>
                </a:lnTo>
                <a:lnTo>
                  <a:pt x="338213" y="277596"/>
                </a:lnTo>
                <a:lnTo>
                  <a:pt x="338213" y="251802"/>
                </a:lnTo>
                <a:lnTo>
                  <a:pt x="336486" y="245338"/>
                </a:lnTo>
                <a:lnTo>
                  <a:pt x="331203" y="236893"/>
                </a:lnTo>
                <a:lnTo>
                  <a:pt x="329590" y="234315"/>
                </a:lnTo>
                <a:lnTo>
                  <a:pt x="324612" y="230073"/>
                </a:lnTo>
                <a:lnTo>
                  <a:pt x="321995" y="228879"/>
                </a:lnTo>
                <a:lnTo>
                  <a:pt x="321995" y="277596"/>
                </a:lnTo>
                <a:lnTo>
                  <a:pt x="321995" y="291033"/>
                </a:lnTo>
                <a:lnTo>
                  <a:pt x="320713" y="297268"/>
                </a:lnTo>
                <a:lnTo>
                  <a:pt x="315556" y="308876"/>
                </a:lnTo>
                <a:lnTo>
                  <a:pt x="311708" y="313537"/>
                </a:lnTo>
                <a:lnTo>
                  <a:pt x="301663" y="320459"/>
                </a:lnTo>
                <a:lnTo>
                  <a:pt x="301929" y="320459"/>
                </a:lnTo>
                <a:lnTo>
                  <a:pt x="295224" y="322338"/>
                </a:lnTo>
                <a:lnTo>
                  <a:pt x="283464" y="322338"/>
                </a:lnTo>
                <a:lnTo>
                  <a:pt x="265722" y="307276"/>
                </a:lnTo>
                <a:lnTo>
                  <a:pt x="265722" y="297916"/>
                </a:lnTo>
                <a:lnTo>
                  <a:pt x="267538" y="293636"/>
                </a:lnTo>
                <a:lnTo>
                  <a:pt x="274789" y="287680"/>
                </a:lnTo>
                <a:lnTo>
                  <a:pt x="279577" y="285800"/>
                </a:lnTo>
                <a:lnTo>
                  <a:pt x="310235" y="281520"/>
                </a:lnTo>
                <a:lnTo>
                  <a:pt x="313283" y="281012"/>
                </a:lnTo>
                <a:lnTo>
                  <a:pt x="315671" y="280479"/>
                </a:lnTo>
                <a:lnTo>
                  <a:pt x="319112" y="279374"/>
                </a:lnTo>
                <a:lnTo>
                  <a:pt x="320611" y="278612"/>
                </a:lnTo>
                <a:lnTo>
                  <a:pt x="321995" y="277596"/>
                </a:lnTo>
                <a:lnTo>
                  <a:pt x="321995" y="228879"/>
                </a:lnTo>
                <a:lnTo>
                  <a:pt x="311632" y="224116"/>
                </a:lnTo>
                <a:lnTo>
                  <a:pt x="303949" y="222631"/>
                </a:lnTo>
                <a:lnTo>
                  <a:pt x="286829" y="222631"/>
                </a:lnTo>
                <a:lnTo>
                  <a:pt x="254584" y="245338"/>
                </a:lnTo>
                <a:lnTo>
                  <a:pt x="251879" y="259308"/>
                </a:lnTo>
                <a:lnTo>
                  <a:pt x="268097" y="259308"/>
                </a:lnTo>
                <a:lnTo>
                  <a:pt x="268389" y="254673"/>
                </a:lnTo>
                <a:lnTo>
                  <a:pt x="269709" y="250647"/>
                </a:lnTo>
                <a:lnTo>
                  <a:pt x="274256" y="244005"/>
                </a:lnTo>
                <a:lnTo>
                  <a:pt x="277355" y="241427"/>
                </a:lnTo>
                <a:lnTo>
                  <a:pt x="285356" y="237769"/>
                </a:lnTo>
                <a:lnTo>
                  <a:pt x="289801" y="236893"/>
                </a:lnTo>
                <a:lnTo>
                  <a:pt x="300469" y="236893"/>
                </a:lnTo>
                <a:lnTo>
                  <a:pt x="305181" y="237769"/>
                </a:lnTo>
                <a:lnTo>
                  <a:pt x="313309" y="241236"/>
                </a:lnTo>
                <a:lnTo>
                  <a:pt x="316458" y="243827"/>
                </a:lnTo>
                <a:lnTo>
                  <a:pt x="316572" y="244005"/>
                </a:lnTo>
                <a:lnTo>
                  <a:pt x="320878" y="250647"/>
                </a:lnTo>
                <a:lnTo>
                  <a:pt x="321983" y="254673"/>
                </a:lnTo>
                <a:lnTo>
                  <a:pt x="321983" y="261416"/>
                </a:lnTo>
                <a:lnTo>
                  <a:pt x="310019" y="268897"/>
                </a:lnTo>
                <a:lnTo>
                  <a:pt x="283464" y="272707"/>
                </a:lnTo>
                <a:lnTo>
                  <a:pt x="249174" y="295135"/>
                </a:lnTo>
                <a:lnTo>
                  <a:pt x="249174" y="310578"/>
                </a:lnTo>
                <a:lnTo>
                  <a:pt x="250545" y="316128"/>
                </a:lnTo>
                <a:lnTo>
                  <a:pt x="256070" y="325628"/>
                </a:lnTo>
                <a:lnTo>
                  <a:pt x="260070" y="329323"/>
                </a:lnTo>
                <a:lnTo>
                  <a:pt x="270383" y="334518"/>
                </a:lnTo>
                <a:lnTo>
                  <a:pt x="270103" y="334518"/>
                </a:lnTo>
                <a:lnTo>
                  <a:pt x="276745" y="335953"/>
                </a:lnTo>
                <a:lnTo>
                  <a:pt x="292938" y="335953"/>
                </a:lnTo>
                <a:lnTo>
                  <a:pt x="300723" y="333895"/>
                </a:lnTo>
                <a:lnTo>
                  <a:pt x="313270" y="325932"/>
                </a:lnTo>
                <a:lnTo>
                  <a:pt x="313702" y="325628"/>
                </a:lnTo>
                <a:lnTo>
                  <a:pt x="316547" y="322338"/>
                </a:lnTo>
                <a:lnTo>
                  <a:pt x="318465" y="320128"/>
                </a:lnTo>
                <a:lnTo>
                  <a:pt x="321652" y="313093"/>
                </a:lnTo>
                <a:lnTo>
                  <a:pt x="321983" y="313093"/>
                </a:lnTo>
                <a:lnTo>
                  <a:pt x="321983" y="309829"/>
                </a:lnTo>
                <a:lnTo>
                  <a:pt x="322097" y="321564"/>
                </a:lnTo>
                <a:lnTo>
                  <a:pt x="323469" y="325932"/>
                </a:lnTo>
                <a:lnTo>
                  <a:pt x="329425" y="332892"/>
                </a:lnTo>
                <a:lnTo>
                  <a:pt x="333743" y="334518"/>
                </a:lnTo>
                <a:lnTo>
                  <a:pt x="343890" y="334518"/>
                </a:lnTo>
                <a:lnTo>
                  <a:pt x="347662" y="333895"/>
                </a:lnTo>
                <a:lnTo>
                  <a:pt x="347510" y="333895"/>
                </a:lnTo>
                <a:lnTo>
                  <a:pt x="348259" y="333730"/>
                </a:lnTo>
                <a:lnTo>
                  <a:pt x="349313" y="333438"/>
                </a:lnTo>
                <a:lnTo>
                  <a:pt x="349313" y="320459"/>
                </a:lnTo>
                <a:lnTo>
                  <a:pt x="349313" y="320167"/>
                </a:lnTo>
                <a:close/>
              </a:path>
              <a:path w="556895" h="336550">
                <a:moveTo>
                  <a:pt x="376428" y="176796"/>
                </a:moveTo>
                <a:lnTo>
                  <a:pt x="359664" y="176796"/>
                </a:lnTo>
                <a:lnTo>
                  <a:pt x="359664" y="333768"/>
                </a:lnTo>
                <a:lnTo>
                  <a:pt x="376428" y="333768"/>
                </a:lnTo>
                <a:lnTo>
                  <a:pt x="376428" y="176796"/>
                </a:lnTo>
                <a:close/>
              </a:path>
              <a:path w="556895" h="336550">
                <a:moveTo>
                  <a:pt x="451205" y="225132"/>
                </a:moveTo>
                <a:lnTo>
                  <a:pt x="424218" y="225132"/>
                </a:lnTo>
                <a:lnTo>
                  <a:pt x="424218" y="194983"/>
                </a:lnTo>
                <a:lnTo>
                  <a:pt x="407454" y="194983"/>
                </a:lnTo>
                <a:lnTo>
                  <a:pt x="407454" y="225132"/>
                </a:lnTo>
                <a:lnTo>
                  <a:pt x="386981" y="225132"/>
                </a:lnTo>
                <a:lnTo>
                  <a:pt x="386981" y="239496"/>
                </a:lnTo>
                <a:lnTo>
                  <a:pt x="407454" y="239496"/>
                </a:lnTo>
                <a:lnTo>
                  <a:pt x="407454" y="312293"/>
                </a:lnTo>
                <a:lnTo>
                  <a:pt x="408470" y="317246"/>
                </a:lnTo>
                <a:lnTo>
                  <a:pt x="412534" y="325589"/>
                </a:lnTo>
                <a:lnTo>
                  <a:pt x="415785" y="328891"/>
                </a:lnTo>
                <a:lnTo>
                  <a:pt x="424713" y="333756"/>
                </a:lnTo>
                <a:lnTo>
                  <a:pt x="430644" y="334962"/>
                </a:lnTo>
                <a:lnTo>
                  <a:pt x="438035" y="334962"/>
                </a:lnTo>
                <a:lnTo>
                  <a:pt x="442836" y="334962"/>
                </a:lnTo>
                <a:lnTo>
                  <a:pt x="447179" y="334378"/>
                </a:lnTo>
                <a:lnTo>
                  <a:pt x="451104" y="333222"/>
                </a:lnTo>
                <a:lnTo>
                  <a:pt x="451104" y="319506"/>
                </a:lnTo>
                <a:lnTo>
                  <a:pt x="447903" y="320027"/>
                </a:lnTo>
                <a:lnTo>
                  <a:pt x="444931" y="320268"/>
                </a:lnTo>
                <a:lnTo>
                  <a:pt x="435419" y="320268"/>
                </a:lnTo>
                <a:lnTo>
                  <a:pt x="430745" y="318922"/>
                </a:lnTo>
                <a:lnTo>
                  <a:pt x="425526" y="313563"/>
                </a:lnTo>
                <a:lnTo>
                  <a:pt x="424218" y="310045"/>
                </a:lnTo>
                <a:lnTo>
                  <a:pt x="424218" y="239496"/>
                </a:lnTo>
                <a:lnTo>
                  <a:pt x="451205" y="239496"/>
                </a:lnTo>
                <a:lnTo>
                  <a:pt x="451205" y="225132"/>
                </a:lnTo>
                <a:close/>
              </a:path>
              <a:path w="556895" h="336550">
                <a:moveTo>
                  <a:pt x="556691" y="257200"/>
                </a:moveTo>
                <a:lnTo>
                  <a:pt x="555129" y="249313"/>
                </a:lnTo>
                <a:lnTo>
                  <a:pt x="549389" y="237363"/>
                </a:lnTo>
                <a:lnTo>
                  <a:pt x="548894" y="236321"/>
                </a:lnTo>
                <a:lnTo>
                  <a:pt x="544360" y="231317"/>
                </a:lnTo>
                <a:lnTo>
                  <a:pt x="532460" y="224269"/>
                </a:lnTo>
                <a:lnTo>
                  <a:pt x="525272" y="222516"/>
                </a:lnTo>
                <a:lnTo>
                  <a:pt x="508647" y="222516"/>
                </a:lnTo>
                <a:lnTo>
                  <a:pt x="501446" y="224447"/>
                </a:lnTo>
                <a:lnTo>
                  <a:pt x="489038" y="232130"/>
                </a:lnTo>
                <a:lnTo>
                  <a:pt x="484339" y="237363"/>
                </a:lnTo>
                <a:lnTo>
                  <a:pt x="481152" y="243967"/>
                </a:lnTo>
                <a:lnTo>
                  <a:pt x="480822" y="243967"/>
                </a:lnTo>
                <a:lnTo>
                  <a:pt x="480822" y="176796"/>
                </a:lnTo>
                <a:lnTo>
                  <a:pt x="464058" y="176796"/>
                </a:lnTo>
                <a:lnTo>
                  <a:pt x="464058" y="333768"/>
                </a:lnTo>
                <a:lnTo>
                  <a:pt x="480822" y="333768"/>
                </a:lnTo>
                <a:lnTo>
                  <a:pt x="480822" y="264782"/>
                </a:lnTo>
                <a:lnTo>
                  <a:pt x="482104" y="259143"/>
                </a:lnTo>
                <a:lnTo>
                  <a:pt x="487260" y="248907"/>
                </a:lnTo>
                <a:lnTo>
                  <a:pt x="490943" y="244868"/>
                </a:lnTo>
                <a:lnTo>
                  <a:pt x="492404" y="243967"/>
                </a:lnTo>
                <a:lnTo>
                  <a:pt x="500532" y="238912"/>
                </a:lnTo>
                <a:lnTo>
                  <a:pt x="506514" y="237363"/>
                </a:lnTo>
                <a:lnTo>
                  <a:pt x="521335" y="237363"/>
                </a:lnTo>
                <a:lnTo>
                  <a:pt x="528142" y="240093"/>
                </a:lnTo>
                <a:lnTo>
                  <a:pt x="537578" y="250761"/>
                </a:lnTo>
                <a:lnTo>
                  <a:pt x="539927" y="258368"/>
                </a:lnTo>
                <a:lnTo>
                  <a:pt x="539927" y="333768"/>
                </a:lnTo>
                <a:lnTo>
                  <a:pt x="556691" y="333768"/>
                </a:lnTo>
                <a:lnTo>
                  <a:pt x="556691" y="257200"/>
                </a:lnTo>
                <a:close/>
              </a:path>
            </a:pathLst>
          </a:custGeom>
          <a:solidFill>
            <a:srgbClr val="C87E41"/>
          </a:solidFill>
        </p:spPr>
        <p:txBody>
          <a:bodyPr wrap="square" lIns="0" tIns="0" rIns="0" bIns="0" rtlCol="0"/>
          <a:lstStyle/>
          <a:p>
            <a:endParaRPr/>
          </a:p>
        </p:txBody>
      </p:sp>
      <p:pic>
        <p:nvPicPr>
          <p:cNvPr id="247" name="object 247">
            <a:extLs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7901615" y="5000955"/>
            <a:ext cx="225583" cy="338075"/>
          </a:xfrm>
          <a:prstGeom prst="rect">
            <a:avLst/>
          </a:prstGeom>
        </p:spPr>
      </p:pic>
      <p:sp>
        <p:nvSpPr>
          <p:cNvPr id="248" name="object 248"/>
          <p:cNvSpPr txBox="1"/>
          <p:nvPr/>
        </p:nvSpPr>
        <p:spPr>
          <a:xfrm>
            <a:off x="7950184" y="5425742"/>
            <a:ext cx="2912957" cy="103811"/>
          </a:xfrm>
          <a:prstGeom prst="rect">
            <a:avLst/>
          </a:prstGeom>
        </p:spPr>
        <p:txBody>
          <a:bodyPr vert="horz" wrap="square" lIns="0" tIns="10160" rIns="0" bIns="0" rtlCol="0">
            <a:spAutoFit/>
          </a:bodyPr>
          <a:lstStyle/>
          <a:p>
            <a:pPr marL="8467">
              <a:lnSpc>
                <a:spcPct val="100000"/>
              </a:lnSpc>
              <a:spcBef>
                <a:spcPts val="80"/>
              </a:spcBef>
            </a:pPr>
            <a:r>
              <a:rPr sz="1133" spc="-76">
                <a:solidFill>
                  <a:srgbClr val="FF7D4E"/>
                </a:solidFill>
                <a:latin typeface="Lucida Sans"/>
                <a:cs typeface="Lucida Sans"/>
              </a:rPr>
              <a:t>Supporting</a:t>
            </a:r>
            <a:r>
              <a:rPr sz="1133" spc="-53">
                <a:solidFill>
                  <a:srgbClr val="FF7D4E"/>
                </a:solidFill>
                <a:latin typeface="Lucida Sans"/>
                <a:cs typeface="Lucida Sans"/>
              </a:rPr>
              <a:t> </a:t>
            </a:r>
            <a:r>
              <a:rPr sz="1133" spc="-83">
                <a:solidFill>
                  <a:srgbClr val="FF7D4E"/>
                </a:solidFill>
                <a:latin typeface="Lucida Sans"/>
                <a:cs typeface="Lucida Sans"/>
              </a:rPr>
              <a:t>survivors</a:t>
            </a:r>
            <a:r>
              <a:rPr sz="1133" spc="-50">
                <a:solidFill>
                  <a:srgbClr val="FF7D4E"/>
                </a:solidFill>
                <a:latin typeface="Lucida Sans"/>
                <a:cs typeface="Lucida Sans"/>
              </a:rPr>
              <a:t> </a:t>
            </a:r>
            <a:r>
              <a:rPr sz="1133" spc="-70">
                <a:solidFill>
                  <a:srgbClr val="FF7D4E"/>
                </a:solidFill>
                <a:latin typeface="Lucida Sans"/>
                <a:cs typeface="Lucida Sans"/>
              </a:rPr>
              <a:t>of</a:t>
            </a:r>
            <a:r>
              <a:rPr sz="1133" spc="-50">
                <a:solidFill>
                  <a:srgbClr val="FF7D4E"/>
                </a:solidFill>
                <a:latin typeface="Lucida Sans"/>
                <a:cs typeface="Lucida Sans"/>
              </a:rPr>
              <a:t> </a:t>
            </a:r>
            <a:r>
              <a:rPr sz="1133" spc="-70">
                <a:solidFill>
                  <a:srgbClr val="FF7D4E"/>
                </a:solidFill>
                <a:latin typeface="Lucida Sans"/>
                <a:cs typeface="Lucida Sans"/>
              </a:rPr>
              <a:t>Female</a:t>
            </a:r>
            <a:r>
              <a:rPr sz="1133" spc="-50">
                <a:solidFill>
                  <a:srgbClr val="FF7D4E"/>
                </a:solidFill>
                <a:latin typeface="Lucida Sans"/>
                <a:cs typeface="Lucida Sans"/>
              </a:rPr>
              <a:t> </a:t>
            </a:r>
            <a:r>
              <a:rPr sz="1133" spc="-76">
                <a:solidFill>
                  <a:srgbClr val="FF7D4E"/>
                </a:solidFill>
                <a:latin typeface="Lucida Sans"/>
                <a:cs typeface="Lucida Sans"/>
              </a:rPr>
              <a:t>Genital</a:t>
            </a:r>
            <a:r>
              <a:rPr sz="1133" spc="-50">
                <a:solidFill>
                  <a:srgbClr val="FF7D4E"/>
                </a:solidFill>
                <a:latin typeface="Lucida Sans"/>
                <a:cs typeface="Lucida Sans"/>
              </a:rPr>
              <a:t> </a:t>
            </a:r>
            <a:r>
              <a:rPr sz="1133" spc="-57">
                <a:solidFill>
                  <a:srgbClr val="FF7D4E"/>
                </a:solidFill>
                <a:latin typeface="Lucida Sans"/>
                <a:cs typeface="Lucida Sans"/>
              </a:rPr>
              <a:t>Cutting.</a:t>
            </a:r>
            <a:endParaRPr sz="1133">
              <a:latin typeface="Lucida Sans"/>
              <a:cs typeface="Lucida Sans"/>
            </a:endParaRPr>
          </a:p>
        </p:txBody>
      </p:sp>
      <p:pic>
        <p:nvPicPr>
          <p:cNvPr id="249" name="object 249" descr="Healing conversations. Trauma counselling, pregnancy loss, baby loss "/>
          <p:cNvPicPr/>
          <p:nvPr/>
        </p:nvPicPr>
        <p:blipFill>
          <a:blip r:embed="rId6" cstate="email">
            <a:extLst>
              <a:ext uri="{28A0092B-C50C-407E-A947-70E740481C1C}">
                <a14:useLocalDpi xmlns:a14="http://schemas.microsoft.com/office/drawing/2010/main"/>
              </a:ext>
            </a:extLst>
          </a:blip>
          <a:stretch>
            <a:fillRect/>
          </a:stretch>
        </p:blipFill>
        <p:spPr>
          <a:xfrm>
            <a:off x="7828001" y="1986592"/>
            <a:ext cx="833709" cy="646413"/>
          </a:xfrm>
          <a:prstGeom prst="rect">
            <a:avLst/>
          </a:prstGeom>
        </p:spPr>
      </p:pic>
      <p:sp>
        <p:nvSpPr>
          <p:cNvPr id="250" name="object 250"/>
          <p:cNvSpPr txBox="1"/>
          <p:nvPr/>
        </p:nvSpPr>
        <p:spPr>
          <a:xfrm>
            <a:off x="7773905" y="2690377"/>
            <a:ext cx="2928197" cy="103811"/>
          </a:xfrm>
          <a:prstGeom prst="rect">
            <a:avLst/>
          </a:prstGeom>
        </p:spPr>
        <p:txBody>
          <a:bodyPr vert="horz" wrap="square" lIns="0" tIns="10160" rIns="0" bIns="0" rtlCol="0">
            <a:spAutoFit/>
          </a:bodyPr>
          <a:lstStyle/>
          <a:p>
            <a:pPr marL="8467">
              <a:lnSpc>
                <a:spcPct val="100000"/>
              </a:lnSpc>
              <a:spcBef>
                <a:spcPts val="80"/>
              </a:spcBef>
            </a:pPr>
            <a:r>
              <a:rPr sz="1133" spc="-93">
                <a:solidFill>
                  <a:srgbClr val="FF7D4E"/>
                </a:solidFill>
                <a:latin typeface="Lucida Sans"/>
                <a:cs typeface="Lucida Sans"/>
              </a:rPr>
              <a:t>Trauma</a:t>
            </a:r>
            <a:r>
              <a:rPr sz="1133" spc="-63">
                <a:solidFill>
                  <a:srgbClr val="FF7D4E"/>
                </a:solidFill>
                <a:latin typeface="Lucida Sans"/>
                <a:cs typeface="Lucida Sans"/>
              </a:rPr>
              <a:t> </a:t>
            </a:r>
            <a:r>
              <a:rPr sz="1133" spc="-83">
                <a:solidFill>
                  <a:srgbClr val="FF7D4E"/>
                </a:solidFill>
                <a:latin typeface="Lucida Sans"/>
                <a:cs typeface="Lucida Sans"/>
              </a:rPr>
              <a:t>Counselling,</a:t>
            </a:r>
            <a:r>
              <a:rPr sz="1133" spc="-60">
                <a:solidFill>
                  <a:srgbClr val="FF7D4E"/>
                </a:solidFill>
                <a:latin typeface="Lucida Sans"/>
                <a:cs typeface="Lucida Sans"/>
              </a:rPr>
              <a:t> </a:t>
            </a:r>
            <a:r>
              <a:rPr sz="1133" spc="-53">
                <a:solidFill>
                  <a:srgbClr val="FF7D4E"/>
                </a:solidFill>
                <a:latin typeface="Lucida Sans"/>
                <a:cs typeface="Lucida Sans"/>
              </a:rPr>
              <a:t>Pregnancy</a:t>
            </a:r>
            <a:r>
              <a:rPr sz="1133" spc="-60">
                <a:solidFill>
                  <a:srgbClr val="FF7D4E"/>
                </a:solidFill>
                <a:latin typeface="Lucida Sans"/>
                <a:cs typeface="Lucida Sans"/>
              </a:rPr>
              <a:t> </a:t>
            </a:r>
            <a:r>
              <a:rPr sz="1133" spc="-73">
                <a:solidFill>
                  <a:srgbClr val="FF7D4E"/>
                </a:solidFill>
                <a:latin typeface="Lucida Sans"/>
                <a:cs typeface="Lucida Sans"/>
              </a:rPr>
              <a:t>loss,</a:t>
            </a:r>
            <a:r>
              <a:rPr sz="1133" spc="-60">
                <a:solidFill>
                  <a:srgbClr val="FF7D4E"/>
                </a:solidFill>
                <a:latin typeface="Lucida Sans"/>
                <a:cs typeface="Lucida Sans"/>
              </a:rPr>
              <a:t> </a:t>
            </a:r>
            <a:r>
              <a:rPr sz="1133" spc="-70">
                <a:solidFill>
                  <a:srgbClr val="FF7D4E"/>
                </a:solidFill>
                <a:latin typeface="Lucida Sans"/>
                <a:cs typeface="Lucida Sans"/>
              </a:rPr>
              <a:t>baby</a:t>
            </a:r>
            <a:r>
              <a:rPr sz="1133" spc="-60">
                <a:solidFill>
                  <a:srgbClr val="FF7D4E"/>
                </a:solidFill>
                <a:latin typeface="Lucida Sans"/>
                <a:cs typeface="Lucida Sans"/>
              </a:rPr>
              <a:t> </a:t>
            </a:r>
            <a:r>
              <a:rPr sz="1133" spc="-50">
                <a:solidFill>
                  <a:srgbClr val="FF7D4E"/>
                </a:solidFill>
                <a:latin typeface="Lucida Sans"/>
                <a:cs typeface="Lucida Sans"/>
              </a:rPr>
              <a:t>loss.</a:t>
            </a:r>
            <a:endParaRPr sz="1133">
              <a:latin typeface="Lucida Sans"/>
              <a:cs typeface="Lucida Sans"/>
            </a:endParaRPr>
          </a:p>
        </p:txBody>
      </p:sp>
      <p:pic>
        <p:nvPicPr>
          <p:cNvPr id="251" name="object 251" descr="Volunteering. Supporting local women to walk alongside other women, providing practical and emotional support."/>
          <p:cNvPicPr/>
          <p:nvPr/>
        </p:nvPicPr>
        <p:blipFill>
          <a:blip r:embed="rId7" cstate="email">
            <a:extLst>
              <a:ext uri="{28A0092B-C50C-407E-A947-70E740481C1C}">
                <a14:useLocalDpi xmlns:a14="http://schemas.microsoft.com/office/drawing/2010/main"/>
              </a:ext>
            </a:extLst>
          </a:blip>
          <a:stretch>
            <a:fillRect/>
          </a:stretch>
        </p:blipFill>
        <p:spPr>
          <a:xfrm>
            <a:off x="7782377" y="3149945"/>
            <a:ext cx="1187449" cy="685799"/>
          </a:xfrm>
          <a:prstGeom prst="rect">
            <a:avLst/>
          </a:prstGeom>
        </p:spPr>
      </p:pic>
      <p:sp>
        <p:nvSpPr>
          <p:cNvPr id="252" name="object 252"/>
          <p:cNvSpPr txBox="1"/>
          <p:nvPr/>
        </p:nvSpPr>
        <p:spPr>
          <a:xfrm>
            <a:off x="7831981" y="3902566"/>
            <a:ext cx="3119543" cy="230784"/>
          </a:xfrm>
          <a:prstGeom prst="rect">
            <a:avLst/>
          </a:prstGeom>
        </p:spPr>
        <p:txBody>
          <a:bodyPr vert="horz" wrap="square" lIns="0" tIns="38523" rIns="0" bIns="0" rtlCol="0">
            <a:spAutoFit/>
          </a:bodyPr>
          <a:lstStyle/>
          <a:p>
            <a:pPr marL="8467">
              <a:lnSpc>
                <a:spcPct val="100000"/>
              </a:lnSpc>
              <a:spcBef>
                <a:spcPts val="303"/>
              </a:spcBef>
            </a:pPr>
            <a:r>
              <a:rPr sz="1133" spc="-76">
                <a:solidFill>
                  <a:srgbClr val="FF7D4E"/>
                </a:solidFill>
                <a:latin typeface="Lucida Sans"/>
                <a:cs typeface="Lucida Sans"/>
              </a:rPr>
              <a:t>Supporting</a:t>
            </a:r>
            <a:r>
              <a:rPr sz="1133" spc="-63">
                <a:solidFill>
                  <a:srgbClr val="FF7D4E"/>
                </a:solidFill>
                <a:latin typeface="Lucida Sans"/>
                <a:cs typeface="Lucida Sans"/>
              </a:rPr>
              <a:t> </a:t>
            </a:r>
            <a:r>
              <a:rPr sz="1133" spc="-76">
                <a:solidFill>
                  <a:srgbClr val="FF7D4E"/>
                </a:solidFill>
                <a:latin typeface="Lucida Sans"/>
                <a:cs typeface="Lucida Sans"/>
              </a:rPr>
              <a:t>local</a:t>
            </a:r>
            <a:r>
              <a:rPr sz="1133" spc="-60">
                <a:solidFill>
                  <a:srgbClr val="FF7D4E"/>
                </a:solidFill>
                <a:latin typeface="Lucida Sans"/>
                <a:cs typeface="Lucida Sans"/>
              </a:rPr>
              <a:t> </a:t>
            </a:r>
            <a:r>
              <a:rPr sz="1133" spc="-83">
                <a:solidFill>
                  <a:srgbClr val="FF7D4E"/>
                </a:solidFill>
                <a:latin typeface="Lucida Sans"/>
                <a:cs typeface="Lucida Sans"/>
              </a:rPr>
              <a:t>women</a:t>
            </a:r>
            <a:r>
              <a:rPr sz="1133" spc="-63">
                <a:solidFill>
                  <a:srgbClr val="FF7D4E"/>
                </a:solidFill>
                <a:latin typeface="Lucida Sans"/>
                <a:cs typeface="Lucida Sans"/>
              </a:rPr>
              <a:t> </a:t>
            </a:r>
            <a:r>
              <a:rPr sz="1133" spc="-76">
                <a:solidFill>
                  <a:srgbClr val="FF7D4E"/>
                </a:solidFill>
                <a:latin typeface="Lucida Sans"/>
                <a:cs typeface="Lucida Sans"/>
              </a:rPr>
              <a:t>to</a:t>
            </a:r>
            <a:r>
              <a:rPr sz="1133" spc="-60">
                <a:solidFill>
                  <a:srgbClr val="FF7D4E"/>
                </a:solidFill>
                <a:latin typeface="Lucida Sans"/>
                <a:cs typeface="Lucida Sans"/>
              </a:rPr>
              <a:t> </a:t>
            </a:r>
            <a:r>
              <a:rPr sz="1133" spc="-83">
                <a:solidFill>
                  <a:srgbClr val="FF7D4E"/>
                </a:solidFill>
                <a:latin typeface="Lucida Sans"/>
                <a:cs typeface="Lucida Sans"/>
              </a:rPr>
              <a:t>walk</a:t>
            </a:r>
            <a:r>
              <a:rPr sz="1133" spc="-63">
                <a:solidFill>
                  <a:srgbClr val="FF7D4E"/>
                </a:solidFill>
                <a:latin typeface="Lucida Sans"/>
                <a:cs typeface="Lucida Sans"/>
              </a:rPr>
              <a:t> </a:t>
            </a:r>
            <a:r>
              <a:rPr sz="1133" spc="-80">
                <a:solidFill>
                  <a:srgbClr val="FF7D4E"/>
                </a:solidFill>
                <a:latin typeface="Lucida Sans"/>
                <a:cs typeface="Lucida Sans"/>
              </a:rPr>
              <a:t>alongside</a:t>
            </a:r>
            <a:r>
              <a:rPr sz="1133" spc="-60">
                <a:solidFill>
                  <a:srgbClr val="FF7D4E"/>
                </a:solidFill>
                <a:latin typeface="Lucida Sans"/>
                <a:cs typeface="Lucida Sans"/>
              </a:rPr>
              <a:t> </a:t>
            </a:r>
            <a:r>
              <a:rPr sz="1133" spc="-7">
                <a:solidFill>
                  <a:srgbClr val="FF7D4E"/>
                </a:solidFill>
                <a:latin typeface="Lucida Sans"/>
                <a:cs typeface="Lucida Sans"/>
              </a:rPr>
              <a:t>other</a:t>
            </a:r>
            <a:endParaRPr sz="1133">
              <a:latin typeface="Lucida Sans"/>
              <a:cs typeface="Lucida Sans"/>
            </a:endParaRPr>
          </a:p>
          <a:p>
            <a:pPr marL="8467">
              <a:lnSpc>
                <a:spcPct val="100000"/>
              </a:lnSpc>
              <a:spcBef>
                <a:spcPts val="240"/>
              </a:spcBef>
            </a:pPr>
            <a:r>
              <a:rPr sz="1133" spc="-83">
                <a:solidFill>
                  <a:srgbClr val="FF7D4E"/>
                </a:solidFill>
                <a:latin typeface="Lucida Sans"/>
                <a:cs typeface="Lucida Sans"/>
              </a:rPr>
              <a:t>women,</a:t>
            </a:r>
            <a:r>
              <a:rPr sz="1133" spc="-50">
                <a:solidFill>
                  <a:srgbClr val="FF7D4E"/>
                </a:solidFill>
                <a:latin typeface="Lucida Sans"/>
                <a:cs typeface="Lucida Sans"/>
              </a:rPr>
              <a:t> </a:t>
            </a:r>
            <a:r>
              <a:rPr sz="1133" spc="-93">
                <a:solidFill>
                  <a:srgbClr val="FF7D4E"/>
                </a:solidFill>
                <a:latin typeface="Lucida Sans"/>
                <a:cs typeface="Lucida Sans"/>
              </a:rPr>
              <a:t>providing</a:t>
            </a:r>
            <a:r>
              <a:rPr sz="1133" spc="-50">
                <a:solidFill>
                  <a:srgbClr val="FF7D4E"/>
                </a:solidFill>
                <a:latin typeface="Lucida Sans"/>
                <a:cs typeface="Lucida Sans"/>
              </a:rPr>
              <a:t> </a:t>
            </a:r>
            <a:r>
              <a:rPr sz="1133" spc="-67">
                <a:solidFill>
                  <a:srgbClr val="FF7D4E"/>
                </a:solidFill>
                <a:latin typeface="Lucida Sans"/>
                <a:cs typeface="Lucida Sans"/>
              </a:rPr>
              <a:t>practical</a:t>
            </a:r>
            <a:r>
              <a:rPr sz="1133" spc="-50">
                <a:solidFill>
                  <a:srgbClr val="FF7D4E"/>
                </a:solidFill>
                <a:latin typeface="Lucida Sans"/>
                <a:cs typeface="Lucida Sans"/>
              </a:rPr>
              <a:t> </a:t>
            </a:r>
            <a:r>
              <a:rPr sz="1133" spc="-83">
                <a:solidFill>
                  <a:srgbClr val="FF7D4E"/>
                </a:solidFill>
                <a:latin typeface="Lucida Sans"/>
                <a:cs typeface="Lucida Sans"/>
              </a:rPr>
              <a:t>and</a:t>
            </a:r>
            <a:r>
              <a:rPr sz="1133" spc="-50">
                <a:solidFill>
                  <a:srgbClr val="FF7D4E"/>
                </a:solidFill>
                <a:latin typeface="Lucida Sans"/>
                <a:cs typeface="Lucida Sans"/>
              </a:rPr>
              <a:t> </a:t>
            </a:r>
            <a:r>
              <a:rPr sz="1133" spc="-97">
                <a:solidFill>
                  <a:srgbClr val="FF7D4E"/>
                </a:solidFill>
                <a:latin typeface="Lucida Sans"/>
                <a:cs typeface="Lucida Sans"/>
              </a:rPr>
              <a:t>emotional</a:t>
            </a:r>
            <a:r>
              <a:rPr sz="1133" spc="-50">
                <a:solidFill>
                  <a:srgbClr val="FF7D4E"/>
                </a:solidFill>
                <a:latin typeface="Lucida Sans"/>
                <a:cs typeface="Lucida Sans"/>
              </a:rPr>
              <a:t> </a:t>
            </a:r>
            <a:r>
              <a:rPr sz="1133" spc="-57">
                <a:solidFill>
                  <a:srgbClr val="FF7D4E"/>
                </a:solidFill>
                <a:latin typeface="Lucida Sans"/>
                <a:cs typeface="Lucida Sans"/>
              </a:rPr>
              <a:t>support.</a:t>
            </a:r>
            <a:endParaRPr sz="1133">
              <a:latin typeface="Lucida Sans"/>
              <a:cs typeface="Lucida Sans"/>
            </a:endParaRPr>
          </a:p>
        </p:txBody>
      </p:sp>
    </p:spTree>
    <p:extLst>
      <p:ext uri="{BB962C8B-B14F-4D97-AF65-F5344CB8AC3E}">
        <p14:creationId xmlns:p14="http://schemas.microsoft.com/office/powerpoint/2010/main" val="30411267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6786033" cy="1028700"/>
          </a:xfrm>
          <a:custGeom>
            <a:avLst/>
            <a:gdLst/>
            <a:ahLst/>
            <a:cxnLst/>
            <a:rect l="l" t="t" r="r" b="b"/>
            <a:pathLst>
              <a:path w="10179050" h="1543050">
                <a:moveTo>
                  <a:pt x="10178510" y="1543050"/>
                </a:moveTo>
                <a:lnTo>
                  <a:pt x="0" y="1543050"/>
                </a:lnTo>
                <a:lnTo>
                  <a:pt x="0" y="0"/>
                </a:lnTo>
                <a:lnTo>
                  <a:pt x="10178510" y="0"/>
                </a:lnTo>
                <a:lnTo>
                  <a:pt x="10178510" y="2827"/>
                </a:lnTo>
                <a:lnTo>
                  <a:pt x="9794138" y="771525"/>
                </a:lnTo>
                <a:lnTo>
                  <a:pt x="10178510" y="1540222"/>
                </a:lnTo>
                <a:lnTo>
                  <a:pt x="10178510" y="1543050"/>
                </a:lnTo>
                <a:close/>
              </a:path>
            </a:pathLst>
          </a:custGeom>
          <a:solidFill>
            <a:srgbClr val="EDAE90"/>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0" y="4226391"/>
            <a:ext cx="12192000" cy="736600"/>
          </a:xfrm>
          <a:custGeom>
            <a:avLst/>
            <a:gdLst/>
            <a:ahLst/>
            <a:cxnLst/>
            <a:rect l="l" t="t" r="r" b="b"/>
            <a:pathLst>
              <a:path w="18288000" h="1104900">
                <a:moveTo>
                  <a:pt x="18288000" y="1104890"/>
                </a:moveTo>
                <a:lnTo>
                  <a:pt x="0" y="1104890"/>
                </a:lnTo>
                <a:lnTo>
                  <a:pt x="0" y="0"/>
                </a:lnTo>
                <a:lnTo>
                  <a:pt x="18288000" y="0"/>
                </a:lnTo>
                <a:lnTo>
                  <a:pt x="18288000" y="1104890"/>
                </a:lnTo>
                <a:close/>
              </a:path>
            </a:pathLst>
          </a:custGeom>
          <a:solidFill>
            <a:srgbClr val="E9B0FB">
              <a:alpha val="62998"/>
            </a:srgbClr>
          </a:solidFill>
        </p:spPr>
        <p:txBody>
          <a:bodyPr wrap="square" lIns="0" tIns="0" rIns="0" bIns="0" rtlCol="0"/>
          <a:lstStyle/>
          <a:p>
            <a:endParaRPr/>
          </a:p>
        </p:txBody>
      </p:sp>
      <p:sp>
        <p:nvSpPr>
          <p:cNvPr id="51" name="object 51"/>
          <p:cNvSpPr txBox="1">
            <a:spLocks noGrp="1"/>
          </p:cNvSpPr>
          <p:nvPr>
            <p:ph type="title"/>
          </p:nvPr>
        </p:nvSpPr>
        <p:spPr>
          <a:xfrm>
            <a:off x="95435" y="145264"/>
            <a:ext cx="5190913" cy="347867"/>
          </a:xfrm>
          <a:prstGeom prst="rect">
            <a:avLst/>
          </a:prstGeom>
        </p:spPr>
        <p:txBody>
          <a:bodyPr vert="horz" wrap="square" lIns="0" tIns="8043" rIns="0" bIns="0" rtlCol="0">
            <a:spAutoFit/>
          </a:bodyPr>
          <a:lstStyle/>
          <a:p>
            <a:pPr marL="8467">
              <a:lnSpc>
                <a:spcPct val="100000"/>
              </a:lnSpc>
              <a:spcBef>
                <a:spcPts val="63"/>
              </a:spcBef>
            </a:pPr>
            <a:r>
              <a:t>Her</a:t>
            </a:r>
            <a:r>
              <a:rPr spc="-100"/>
              <a:t> </a:t>
            </a:r>
            <a:r>
              <a:t>Health</a:t>
            </a:r>
            <a:r>
              <a:rPr spc="-100"/>
              <a:t> </a:t>
            </a:r>
            <a:r>
              <a:rPr spc="-7"/>
              <a:t>Programme</a:t>
            </a:r>
          </a:p>
        </p:txBody>
      </p:sp>
      <p:sp>
        <p:nvSpPr>
          <p:cNvPr id="53" name="object 53"/>
          <p:cNvSpPr txBox="1"/>
          <p:nvPr/>
        </p:nvSpPr>
        <p:spPr>
          <a:xfrm>
            <a:off x="7207618" y="76211"/>
            <a:ext cx="4611793" cy="249138"/>
          </a:xfrm>
          <a:prstGeom prst="rect">
            <a:avLst/>
          </a:prstGeom>
        </p:spPr>
        <p:txBody>
          <a:bodyPr vert="horz" wrap="square" lIns="0" tIns="847" rIns="0" bIns="0" rtlCol="0">
            <a:spAutoFit/>
          </a:bodyPr>
          <a:lstStyle/>
          <a:p>
            <a:pPr marL="8467" marR="3387">
              <a:lnSpc>
                <a:spcPct val="103699"/>
              </a:lnSpc>
              <a:spcBef>
                <a:spcPts val="7"/>
              </a:spcBef>
            </a:pPr>
            <a:r>
              <a:rPr sz="1433" spc="-103">
                <a:solidFill>
                  <a:srgbClr val="737373"/>
                </a:solidFill>
                <a:latin typeface="Lucida Sans"/>
                <a:cs typeface="Lucida Sans"/>
              </a:rPr>
              <a:t>Her</a:t>
            </a:r>
            <a:r>
              <a:rPr sz="1433" spc="-133">
                <a:solidFill>
                  <a:srgbClr val="737373"/>
                </a:solidFill>
                <a:latin typeface="Lucida Sans"/>
                <a:cs typeface="Lucida Sans"/>
              </a:rPr>
              <a:t> </a:t>
            </a:r>
            <a:r>
              <a:rPr sz="1433" spc="-73">
                <a:solidFill>
                  <a:srgbClr val="737373"/>
                </a:solidFill>
                <a:latin typeface="Lucida Sans"/>
                <a:cs typeface="Lucida Sans"/>
              </a:rPr>
              <a:t>Health</a:t>
            </a:r>
            <a:r>
              <a:rPr sz="1433" spc="133">
                <a:solidFill>
                  <a:srgbClr val="737373"/>
                </a:solidFill>
                <a:latin typeface="Lucida Sans"/>
                <a:cs typeface="Lucida Sans"/>
              </a:rPr>
              <a:t> </a:t>
            </a:r>
            <a:r>
              <a:rPr sz="1433" spc="-117">
                <a:solidFill>
                  <a:srgbClr val="737373"/>
                </a:solidFill>
                <a:latin typeface="Lucida Sans"/>
                <a:cs typeface="Lucida Sans"/>
              </a:rPr>
              <a:t>provides</a:t>
            </a:r>
            <a:r>
              <a:rPr sz="1433" spc="-136">
                <a:solidFill>
                  <a:srgbClr val="737373"/>
                </a:solidFill>
                <a:latin typeface="Lucida Sans"/>
                <a:cs typeface="Lucida Sans"/>
              </a:rPr>
              <a:t> </a:t>
            </a:r>
            <a:r>
              <a:rPr sz="1433" spc="-123">
                <a:solidFill>
                  <a:srgbClr val="737373"/>
                </a:solidFill>
                <a:latin typeface="Lucida Sans"/>
                <a:cs typeface="Lucida Sans"/>
              </a:rPr>
              <a:t>holistic</a:t>
            </a:r>
            <a:r>
              <a:rPr sz="1433" spc="-133">
                <a:solidFill>
                  <a:srgbClr val="737373"/>
                </a:solidFill>
                <a:latin typeface="Lucida Sans"/>
                <a:cs typeface="Lucida Sans"/>
              </a:rPr>
              <a:t> </a:t>
            </a:r>
            <a:r>
              <a:rPr sz="1433" spc="-123">
                <a:solidFill>
                  <a:srgbClr val="737373"/>
                </a:solidFill>
                <a:latin typeface="Lucida Sans"/>
                <a:cs typeface="Lucida Sans"/>
              </a:rPr>
              <a:t>support</a:t>
            </a:r>
            <a:r>
              <a:rPr sz="1433" spc="-133">
                <a:solidFill>
                  <a:srgbClr val="737373"/>
                </a:solidFill>
                <a:latin typeface="Lucida Sans"/>
                <a:cs typeface="Lucida Sans"/>
              </a:rPr>
              <a:t> </a:t>
            </a:r>
            <a:r>
              <a:rPr sz="1433" spc="-120">
                <a:solidFill>
                  <a:srgbClr val="737373"/>
                </a:solidFill>
                <a:latin typeface="Lucida Sans"/>
                <a:cs typeface="Lucida Sans"/>
              </a:rPr>
              <a:t>for</a:t>
            </a:r>
            <a:r>
              <a:rPr sz="1433" spc="-133">
                <a:solidFill>
                  <a:srgbClr val="737373"/>
                </a:solidFill>
                <a:latin typeface="Lucida Sans"/>
                <a:cs typeface="Lucida Sans"/>
              </a:rPr>
              <a:t> </a:t>
            </a:r>
            <a:r>
              <a:rPr sz="1433" spc="-130">
                <a:solidFill>
                  <a:srgbClr val="737373"/>
                </a:solidFill>
                <a:latin typeface="Lucida Sans"/>
                <a:cs typeface="Lucida Sans"/>
              </a:rPr>
              <a:t>women</a:t>
            </a:r>
            <a:r>
              <a:rPr sz="1433" spc="-133">
                <a:solidFill>
                  <a:srgbClr val="737373"/>
                </a:solidFill>
                <a:latin typeface="Lucida Sans"/>
                <a:cs typeface="Lucida Sans"/>
              </a:rPr>
              <a:t> </a:t>
            </a:r>
            <a:r>
              <a:rPr sz="1433" spc="-100">
                <a:solidFill>
                  <a:srgbClr val="737373"/>
                </a:solidFill>
                <a:latin typeface="Lucida Sans"/>
                <a:cs typeface="Lucida Sans"/>
              </a:rPr>
              <a:t>experiencing </a:t>
            </a:r>
            <a:r>
              <a:rPr sz="1433" spc="-130">
                <a:solidFill>
                  <a:srgbClr val="737373"/>
                </a:solidFill>
                <a:latin typeface="Lucida Sans"/>
                <a:cs typeface="Lucida Sans"/>
              </a:rPr>
              <a:t>health</a:t>
            </a:r>
            <a:r>
              <a:rPr sz="1433" spc="-110">
                <a:solidFill>
                  <a:srgbClr val="737373"/>
                </a:solidFill>
                <a:latin typeface="Lucida Sans"/>
                <a:cs typeface="Lucida Sans"/>
              </a:rPr>
              <a:t> </a:t>
            </a:r>
            <a:r>
              <a:rPr sz="1433" spc="-120">
                <a:solidFill>
                  <a:srgbClr val="737373"/>
                </a:solidFill>
                <a:latin typeface="Lucida Sans"/>
                <a:cs typeface="Lucida Sans"/>
              </a:rPr>
              <a:t>complications</a:t>
            </a:r>
            <a:r>
              <a:rPr sz="1433" spc="-110">
                <a:solidFill>
                  <a:srgbClr val="737373"/>
                </a:solidFill>
                <a:latin typeface="Lucida Sans"/>
                <a:cs typeface="Lucida Sans"/>
              </a:rPr>
              <a:t> </a:t>
            </a:r>
            <a:r>
              <a:rPr sz="1433" spc="-93">
                <a:solidFill>
                  <a:srgbClr val="737373"/>
                </a:solidFill>
                <a:latin typeface="Lucida Sans"/>
                <a:cs typeface="Lucida Sans"/>
              </a:rPr>
              <a:t>as</a:t>
            </a:r>
            <a:r>
              <a:rPr sz="1433" spc="-107">
                <a:solidFill>
                  <a:srgbClr val="737373"/>
                </a:solidFill>
                <a:latin typeface="Lucida Sans"/>
                <a:cs typeface="Lucida Sans"/>
              </a:rPr>
              <a:t> </a:t>
            </a:r>
            <a:r>
              <a:rPr sz="1433" spc="-93">
                <a:solidFill>
                  <a:srgbClr val="737373"/>
                </a:solidFill>
                <a:latin typeface="Lucida Sans"/>
                <a:cs typeface="Lucida Sans"/>
              </a:rPr>
              <a:t>a</a:t>
            </a:r>
            <a:r>
              <a:rPr sz="1433" spc="-110">
                <a:solidFill>
                  <a:srgbClr val="737373"/>
                </a:solidFill>
                <a:latin typeface="Lucida Sans"/>
                <a:cs typeface="Lucida Sans"/>
              </a:rPr>
              <a:t> </a:t>
            </a:r>
            <a:r>
              <a:rPr sz="1433" spc="-123">
                <a:solidFill>
                  <a:srgbClr val="737373"/>
                </a:solidFill>
                <a:latin typeface="Lucida Sans"/>
                <a:cs typeface="Lucida Sans"/>
              </a:rPr>
              <a:t>result</a:t>
            </a:r>
            <a:r>
              <a:rPr sz="1433" spc="-107">
                <a:solidFill>
                  <a:srgbClr val="737373"/>
                </a:solidFill>
                <a:latin typeface="Lucida Sans"/>
                <a:cs typeface="Lucida Sans"/>
              </a:rPr>
              <a:t> of</a:t>
            </a:r>
            <a:r>
              <a:rPr sz="1433" spc="-110">
                <a:solidFill>
                  <a:srgbClr val="737373"/>
                </a:solidFill>
                <a:latin typeface="Lucida Sans"/>
                <a:cs typeface="Lucida Sans"/>
              </a:rPr>
              <a:t> </a:t>
            </a:r>
            <a:r>
              <a:rPr sz="1433" spc="-113">
                <a:solidFill>
                  <a:srgbClr val="737373"/>
                </a:solidFill>
                <a:latin typeface="Lucida Sans"/>
                <a:cs typeface="Lucida Sans"/>
              </a:rPr>
              <a:t>cutting</a:t>
            </a:r>
            <a:r>
              <a:rPr sz="1433" spc="-107">
                <a:solidFill>
                  <a:srgbClr val="737373"/>
                </a:solidFill>
                <a:latin typeface="Lucida Sans"/>
                <a:cs typeface="Lucida Sans"/>
              </a:rPr>
              <a:t> </a:t>
            </a:r>
            <a:r>
              <a:rPr sz="1433" spc="-130">
                <a:solidFill>
                  <a:srgbClr val="737373"/>
                </a:solidFill>
                <a:latin typeface="Lucida Sans"/>
                <a:cs typeface="Lucida Sans"/>
              </a:rPr>
              <a:t>and</a:t>
            </a:r>
            <a:r>
              <a:rPr sz="1433" spc="-107">
                <a:solidFill>
                  <a:srgbClr val="737373"/>
                </a:solidFill>
                <a:latin typeface="Lucida Sans"/>
                <a:cs typeface="Lucida Sans"/>
              </a:rPr>
              <a:t> </a:t>
            </a:r>
            <a:r>
              <a:rPr sz="1433" spc="-123">
                <a:solidFill>
                  <a:srgbClr val="737373"/>
                </a:solidFill>
                <a:latin typeface="Lucida Sans"/>
                <a:cs typeface="Lucida Sans"/>
              </a:rPr>
              <a:t>other</a:t>
            </a:r>
            <a:r>
              <a:rPr sz="1433" spc="-110">
                <a:solidFill>
                  <a:srgbClr val="737373"/>
                </a:solidFill>
                <a:latin typeface="Lucida Sans"/>
                <a:cs typeface="Lucida Sans"/>
              </a:rPr>
              <a:t> </a:t>
            </a:r>
            <a:r>
              <a:rPr sz="1433" spc="-140">
                <a:solidFill>
                  <a:srgbClr val="737373"/>
                </a:solidFill>
                <a:latin typeface="Lucida Sans"/>
                <a:cs typeface="Lucida Sans"/>
              </a:rPr>
              <a:t>form</a:t>
            </a:r>
            <a:r>
              <a:rPr sz="1433" spc="-110">
                <a:solidFill>
                  <a:srgbClr val="737373"/>
                </a:solidFill>
                <a:latin typeface="Lucida Sans"/>
                <a:cs typeface="Lucida Sans"/>
              </a:rPr>
              <a:t> </a:t>
            </a:r>
            <a:r>
              <a:rPr sz="1433" spc="-17">
                <a:solidFill>
                  <a:srgbClr val="737373"/>
                </a:solidFill>
                <a:latin typeface="Lucida Sans"/>
                <a:cs typeface="Lucida Sans"/>
              </a:rPr>
              <a:t>of </a:t>
            </a:r>
            <a:r>
              <a:rPr sz="1433" spc="-117">
                <a:solidFill>
                  <a:srgbClr val="737373"/>
                </a:solidFill>
                <a:latin typeface="Lucida Sans"/>
                <a:cs typeface="Lucida Sans"/>
              </a:rPr>
              <a:t>gender</a:t>
            </a:r>
            <a:r>
              <a:rPr lang="en-GB" sz="1433" spc="-100">
                <a:solidFill>
                  <a:srgbClr val="737373"/>
                </a:solidFill>
                <a:latin typeface="Lucida Sans"/>
                <a:cs typeface="Lucida Sans"/>
              </a:rPr>
              <a:t>-</a:t>
            </a:r>
            <a:r>
              <a:rPr sz="1433" spc="-103">
                <a:solidFill>
                  <a:srgbClr val="737373"/>
                </a:solidFill>
                <a:latin typeface="Lucida Sans"/>
                <a:cs typeface="Lucida Sans"/>
              </a:rPr>
              <a:t>based</a:t>
            </a:r>
            <a:r>
              <a:rPr sz="1433" spc="-100">
                <a:solidFill>
                  <a:srgbClr val="737373"/>
                </a:solidFill>
                <a:latin typeface="Lucida Sans"/>
                <a:cs typeface="Lucida Sans"/>
              </a:rPr>
              <a:t> </a:t>
            </a:r>
            <a:r>
              <a:rPr sz="1433" spc="-110">
                <a:solidFill>
                  <a:srgbClr val="737373"/>
                </a:solidFill>
                <a:latin typeface="Lucida Sans"/>
                <a:cs typeface="Lucida Sans"/>
              </a:rPr>
              <a:t>violence</a:t>
            </a:r>
            <a:r>
              <a:rPr sz="1433" spc="-100">
                <a:solidFill>
                  <a:srgbClr val="737373"/>
                </a:solidFill>
                <a:latin typeface="Lucida Sans"/>
                <a:cs typeface="Lucida Sans"/>
              </a:rPr>
              <a:t> </a:t>
            </a:r>
            <a:r>
              <a:rPr sz="1433" spc="-130">
                <a:solidFill>
                  <a:srgbClr val="737373"/>
                </a:solidFill>
                <a:latin typeface="Lucida Sans"/>
                <a:cs typeface="Lucida Sans"/>
              </a:rPr>
              <a:t>and</a:t>
            </a:r>
            <a:r>
              <a:rPr sz="1433" spc="-100">
                <a:solidFill>
                  <a:srgbClr val="737373"/>
                </a:solidFill>
                <a:latin typeface="Lucida Sans"/>
                <a:cs typeface="Lucida Sans"/>
              </a:rPr>
              <a:t> </a:t>
            </a:r>
            <a:r>
              <a:rPr sz="1433" spc="-130">
                <a:solidFill>
                  <a:srgbClr val="737373"/>
                </a:solidFill>
                <a:latin typeface="Lucida Sans"/>
                <a:cs typeface="Lucida Sans"/>
              </a:rPr>
              <a:t>trauma:</a:t>
            </a:r>
            <a:r>
              <a:rPr sz="1433" spc="-103">
                <a:solidFill>
                  <a:srgbClr val="737373"/>
                </a:solidFill>
                <a:latin typeface="Lucida Sans"/>
                <a:cs typeface="Lucida Sans"/>
              </a:rPr>
              <a:t> </a:t>
            </a:r>
            <a:r>
              <a:rPr sz="1433" spc="-60">
                <a:solidFill>
                  <a:srgbClr val="737373"/>
                </a:solidFill>
                <a:latin typeface="Lucida Sans"/>
                <a:cs typeface="Lucida Sans"/>
              </a:rPr>
              <a:t>one-</a:t>
            </a:r>
            <a:r>
              <a:rPr sz="1433" spc="-27">
                <a:solidFill>
                  <a:srgbClr val="737373"/>
                </a:solidFill>
                <a:latin typeface="Lucida Sans"/>
                <a:cs typeface="Lucida Sans"/>
              </a:rPr>
              <a:t>to-</a:t>
            </a:r>
            <a:r>
              <a:rPr sz="1433" spc="-123">
                <a:solidFill>
                  <a:srgbClr val="737373"/>
                </a:solidFill>
                <a:latin typeface="Lucida Sans"/>
                <a:cs typeface="Lucida Sans"/>
              </a:rPr>
              <a:t>one</a:t>
            </a:r>
            <a:r>
              <a:rPr sz="1433" spc="-100">
                <a:solidFill>
                  <a:srgbClr val="737373"/>
                </a:solidFill>
                <a:latin typeface="Lucida Sans"/>
                <a:cs typeface="Lucida Sans"/>
              </a:rPr>
              <a:t> </a:t>
            </a:r>
            <a:r>
              <a:rPr sz="1433" spc="-7">
                <a:solidFill>
                  <a:srgbClr val="737373"/>
                </a:solidFill>
                <a:latin typeface="Lucida Sans"/>
                <a:cs typeface="Lucida Sans"/>
              </a:rPr>
              <a:t>advocacy, </a:t>
            </a:r>
            <a:r>
              <a:rPr sz="1433" spc="-117">
                <a:solidFill>
                  <a:srgbClr val="737373"/>
                </a:solidFill>
                <a:latin typeface="Lucida Sans"/>
                <a:cs typeface="Lucida Sans"/>
              </a:rPr>
              <a:t>education</a:t>
            </a:r>
            <a:r>
              <a:rPr sz="1433" spc="-100">
                <a:solidFill>
                  <a:srgbClr val="737373"/>
                </a:solidFill>
                <a:latin typeface="Lucida Sans"/>
                <a:cs typeface="Lucida Sans"/>
              </a:rPr>
              <a:t> </a:t>
            </a:r>
            <a:r>
              <a:rPr sz="1433" spc="-130">
                <a:solidFill>
                  <a:srgbClr val="737373"/>
                </a:solidFill>
                <a:latin typeface="Lucida Sans"/>
                <a:cs typeface="Lucida Sans"/>
              </a:rPr>
              <a:t>and</a:t>
            </a:r>
            <a:r>
              <a:rPr sz="1433" spc="-103">
                <a:solidFill>
                  <a:srgbClr val="737373"/>
                </a:solidFill>
                <a:latin typeface="Lucida Sans"/>
                <a:cs typeface="Lucida Sans"/>
              </a:rPr>
              <a:t> </a:t>
            </a:r>
            <a:r>
              <a:rPr sz="1433" spc="-47">
                <a:solidFill>
                  <a:srgbClr val="737373"/>
                </a:solidFill>
                <a:latin typeface="Lucida Sans"/>
                <a:cs typeface="Lucida Sans"/>
              </a:rPr>
              <a:t>knowledge.</a:t>
            </a:r>
            <a:endParaRPr sz="1433">
              <a:latin typeface="Lucida Sans"/>
              <a:cs typeface="Lucida Sans"/>
            </a:endParaRPr>
          </a:p>
        </p:txBody>
      </p:sp>
      <p:grpSp>
        <p:nvGrpSpPr>
          <p:cNvPr id="4" name="object 4" descr="Drawing of a pregnant person, a heart is in the belly."/>
          <p:cNvGrpSpPr/>
          <p:nvPr/>
        </p:nvGrpSpPr>
        <p:grpSpPr>
          <a:xfrm>
            <a:off x="534721" y="1146407"/>
            <a:ext cx="904240" cy="904240"/>
            <a:chOff x="802082" y="1719611"/>
            <a:chExt cx="1356360" cy="1356360"/>
          </a:xfrm>
        </p:grpSpPr>
        <p:sp>
          <p:nvSpPr>
            <p:cNvPr id="5" name="object 5"/>
            <p:cNvSpPr/>
            <p:nvPr/>
          </p:nvSpPr>
          <p:spPr>
            <a:xfrm>
              <a:off x="802082" y="1719611"/>
              <a:ext cx="1356360" cy="1356360"/>
            </a:xfrm>
            <a:custGeom>
              <a:avLst/>
              <a:gdLst/>
              <a:ahLst/>
              <a:cxnLst/>
              <a:rect l="l" t="t" r="r" b="b"/>
              <a:pathLst>
                <a:path w="1356360" h="1356360">
                  <a:moveTo>
                    <a:pt x="678139" y="1356277"/>
                  </a:moveTo>
                  <a:lnTo>
                    <a:pt x="629709" y="1354574"/>
                  </a:lnTo>
                  <a:lnTo>
                    <a:pt x="582198" y="1349542"/>
                  </a:lnTo>
                  <a:lnTo>
                    <a:pt x="535721" y="1341297"/>
                  </a:lnTo>
                  <a:lnTo>
                    <a:pt x="490392" y="1329952"/>
                  </a:lnTo>
                  <a:lnTo>
                    <a:pt x="446327" y="1315622"/>
                  </a:lnTo>
                  <a:lnTo>
                    <a:pt x="403640" y="1298422"/>
                  </a:lnTo>
                  <a:lnTo>
                    <a:pt x="362446" y="1278468"/>
                  </a:lnTo>
                  <a:lnTo>
                    <a:pt x="322859" y="1255873"/>
                  </a:lnTo>
                  <a:lnTo>
                    <a:pt x="284994" y="1230752"/>
                  </a:lnTo>
                  <a:lnTo>
                    <a:pt x="248967" y="1203221"/>
                  </a:lnTo>
                  <a:lnTo>
                    <a:pt x="214892" y="1173393"/>
                  </a:lnTo>
                  <a:lnTo>
                    <a:pt x="182883" y="1141384"/>
                  </a:lnTo>
                  <a:lnTo>
                    <a:pt x="153055" y="1107309"/>
                  </a:lnTo>
                  <a:lnTo>
                    <a:pt x="125524" y="1071282"/>
                  </a:lnTo>
                  <a:lnTo>
                    <a:pt x="100403" y="1033417"/>
                  </a:lnTo>
                  <a:lnTo>
                    <a:pt x="77808" y="993831"/>
                  </a:lnTo>
                  <a:lnTo>
                    <a:pt x="57854" y="952636"/>
                  </a:lnTo>
                  <a:lnTo>
                    <a:pt x="40654" y="909949"/>
                  </a:lnTo>
                  <a:lnTo>
                    <a:pt x="26324" y="865885"/>
                  </a:lnTo>
                  <a:lnTo>
                    <a:pt x="14979" y="820556"/>
                  </a:lnTo>
                  <a:lnTo>
                    <a:pt x="6734" y="774079"/>
                  </a:lnTo>
                  <a:lnTo>
                    <a:pt x="1702" y="726569"/>
                  </a:lnTo>
                  <a:lnTo>
                    <a:pt x="0" y="678139"/>
                  </a:lnTo>
                  <a:lnTo>
                    <a:pt x="1702" y="629709"/>
                  </a:lnTo>
                  <a:lnTo>
                    <a:pt x="6734" y="582198"/>
                  </a:lnTo>
                  <a:lnTo>
                    <a:pt x="14979" y="535721"/>
                  </a:lnTo>
                  <a:lnTo>
                    <a:pt x="26324" y="490393"/>
                  </a:lnTo>
                  <a:lnTo>
                    <a:pt x="40654" y="446327"/>
                  </a:lnTo>
                  <a:lnTo>
                    <a:pt x="57854" y="403640"/>
                  </a:lnTo>
                  <a:lnTo>
                    <a:pt x="77808" y="362446"/>
                  </a:lnTo>
                  <a:lnTo>
                    <a:pt x="100403" y="322859"/>
                  </a:lnTo>
                  <a:lnTo>
                    <a:pt x="125524" y="284995"/>
                  </a:lnTo>
                  <a:lnTo>
                    <a:pt x="153055" y="248967"/>
                  </a:lnTo>
                  <a:lnTo>
                    <a:pt x="182883" y="214892"/>
                  </a:lnTo>
                  <a:lnTo>
                    <a:pt x="214892" y="182883"/>
                  </a:lnTo>
                  <a:lnTo>
                    <a:pt x="248967" y="153055"/>
                  </a:lnTo>
                  <a:lnTo>
                    <a:pt x="284994" y="125524"/>
                  </a:lnTo>
                  <a:lnTo>
                    <a:pt x="322859" y="100403"/>
                  </a:lnTo>
                  <a:lnTo>
                    <a:pt x="362446" y="77808"/>
                  </a:lnTo>
                  <a:lnTo>
                    <a:pt x="403640" y="57854"/>
                  </a:lnTo>
                  <a:lnTo>
                    <a:pt x="446327" y="40654"/>
                  </a:lnTo>
                  <a:lnTo>
                    <a:pt x="490392" y="26324"/>
                  </a:lnTo>
                  <a:lnTo>
                    <a:pt x="535721" y="14979"/>
                  </a:lnTo>
                  <a:lnTo>
                    <a:pt x="582198" y="6734"/>
                  </a:lnTo>
                  <a:lnTo>
                    <a:pt x="629709" y="1702"/>
                  </a:lnTo>
                  <a:lnTo>
                    <a:pt x="678139" y="0"/>
                  </a:lnTo>
                  <a:lnTo>
                    <a:pt x="726569" y="1702"/>
                  </a:lnTo>
                  <a:lnTo>
                    <a:pt x="774079" y="6734"/>
                  </a:lnTo>
                  <a:lnTo>
                    <a:pt x="820557" y="14979"/>
                  </a:lnTo>
                  <a:lnTo>
                    <a:pt x="865885" y="26324"/>
                  </a:lnTo>
                  <a:lnTo>
                    <a:pt x="909950" y="40654"/>
                  </a:lnTo>
                  <a:lnTo>
                    <a:pt x="952637" y="57854"/>
                  </a:lnTo>
                  <a:lnTo>
                    <a:pt x="993831" y="77808"/>
                  </a:lnTo>
                  <a:lnTo>
                    <a:pt x="1033418" y="100403"/>
                  </a:lnTo>
                  <a:lnTo>
                    <a:pt x="1071282" y="125524"/>
                  </a:lnTo>
                  <a:lnTo>
                    <a:pt x="1107309" y="153055"/>
                  </a:lnTo>
                  <a:lnTo>
                    <a:pt x="1141385" y="182883"/>
                  </a:lnTo>
                  <a:lnTo>
                    <a:pt x="1173394" y="214892"/>
                  </a:lnTo>
                  <a:lnTo>
                    <a:pt x="1203221" y="248967"/>
                  </a:lnTo>
                  <a:lnTo>
                    <a:pt x="1230752" y="284995"/>
                  </a:lnTo>
                  <a:lnTo>
                    <a:pt x="1255873" y="322859"/>
                  </a:lnTo>
                  <a:lnTo>
                    <a:pt x="1278468" y="362446"/>
                  </a:lnTo>
                  <a:lnTo>
                    <a:pt x="1298422" y="403640"/>
                  </a:lnTo>
                  <a:lnTo>
                    <a:pt x="1315622" y="446327"/>
                  </a:lnTo>
                  <a:lnTo>
                    <a:pt x="1329951" y="490393"/>
                  </a:lnTo>
                  <a:lnTo>
                    <a:pt x="1341296" y="535721"/>
                  </a:lnTo>
                  <a:lnTo>
                    <a:pt x="1349542" y="582198"/>
                  </a:lnTo>
                  <a:lnTo>
                    <a:pt x="1354573" y="629709"/>
                  </a:lnTo>
                  <a:lnTo>
                    <a:pt x="1356276" y="678139"/>
                  </a:lnTo>
                  <a:lnTo>
                    <a:pt x="1354573" y="726569"/>
                  </a:lnTo>
                  <a:lnTo>
                    <a:pt x="1349542" y="774079"/>
                  </a:lnTo>
                  <a:lnTo>
                    <a:pt x="1341296" y="820556"/>
                  </a:lnTo>
                  <a:lnTo>
                    <a:pt x="1329951" y="865885"/>
                  </a:lnTo>
                  <a:lnTo>
                    <a:pt x="1315622" y="909949"/>
                  </a:lnTo>
                  <a:lnTo>
                    <a:pt x="1298422" y="952636"/>
                  </a:lnTo>
                  <a:lnTo>
                    <a:pt x="1278468" y="993831"/>
                  </a:lnTo>
                  <a:lnTo>
                    <a:pt x="1255873" y="1033417"/>
                  </a:lnTo>
                  <a:lnTo>
                    <a:pt x="1230752" y="1071282"/>
                  </a:lnTo>
                  <a:lnTo>
                    <a:pt x="1203221" y="1107309"/>
                  </a:lnTo>
                  <a:lnTo>
                    <a:pt x="1173394" y="1141384"/>
                  </a:lnTo>
                  <a:lnTo>
                    <a:pt x="1141385" y="1173393"/>
                  </a:lnTo>
                  <a:lnTo>
                    <a:pt x="1107309" y="1203221"/>
                  </a:lnTo>
                  <a:lnTo>
                    <a:pt x="1071282" y="1230752"/>
                  </a:lnTo>
                  <a:lnTo>
                    <a:pt x="1033418" y="1255873"/>
                  </a:lnTo>
                  <a:lnTo>
                    <a:pt x="993831" y="1278468"/>
                  </a:lnTo>
                  <a:lnTo>
                    <a:pt x="952637" y="1298422"/>
                  </a:lnTo>
                  <a:lnTo>
                    <a:pt x="909950" y="1315622"/>
                  </a:lnTo>
                  <a:lnTo>
                    <a:pt x="865885" y="1329952"/>
                  </a:lnTo>
                  <a:lnTo>
                    <a:pt x="820557" y="1341297"/>
                  </a:lnTo>
                  <a:lnTo>
                    <a:pt x="774079" y="1349542"/>
                  </a:lnTo>
                  <a:lnTo>
                    <a:pt x="726569" y="1354574"/>
                  </a:lnTo>
                  <a:lnTo>
                    <a:pt x="678139" y="1356277"/>
                  </a:lnTo>
                  <a:close/>
                </a:path>
              </a:pathLst>
            </a:custGeom>
            <a:solidFill>
              <a:srgbClr val="DF8B66">
                <a:alpha val="59999"/>
              </a:srgbClr>
            </a:solidFill>
          </p:spPr>
          <p:txBody>
            <a:bodyPr wrap="square" lIns="0" tIns="0" rIns="0" bIns="0" rtlCol="0"/>
            <a:lstStyle/>
            <a:p>
              <a:endParaRPr/>
            </a:p>
          </p:txBody>
        </p:sp>
        <p:sp>
          <p:nvSpPr>
            <p:cNvPr id="6" name="object 6"/>
            <p:cNvSpPr/>
            <p:nvPr/>
          </p:nvSpPr>
          <p:spPr>
            <a:xfrm>
              <a:off x="955164" y="1872693"/>
              <a:ext cx="1050290" cy="1050290"/>
            </a:xfrm>
            <a:custGeom>
              <a:avLst/>
              <a:gdLst/>
              <a:ahLst/>
              <a:cxnLst/>
              <a:rect l="l" t="t" r="r" b="b"/>
              <a:pathLst>
                <a:path w="1050289" h="1050289">
                  <a:moveTo>
                    <a:pt x="525057" y="1050112"/>
                  </a:moveTo>
                  <a:lnTo>
                    <a:pt x="477266" y="1047967"/>
                  </a:lnTo>
                  <a:lnTo>
                    <a:pt x="430677" y="1041653"/>
                  </a:lnTo>
                  <a:lnTo>
                    <a:pt x="385476" y="1031357"/>
                  </a:lnTo>
                  <a:lnTo>
                    <a:pt x="341848" y="1017264"/>
                  </a:lnTo>
                  <a:lnTo>
                    <a:pt x="299977" y="999559"/>
                  </a:lnTo>
                  <a:lnTo>
                    <a:pt x="260051" y="978427"/>
                  </a:lnTo>
                  <a:lnTo>
                    <a:pt x="222253" y="954055"/>
                  </a:lnTo>
                  <a:lnTo>
                    <a:pt x="186769" y="926626"/>
                  </a:lnTo>
                  <a:lnTo>
                    <a:pt x="153785" y="896328"/>
                  </a:lnTo>
                  <a:lnTo>
                    <a:pt x="123487" y="863344"/>
                  </a:lnTo>
                  <a:lnTo>
                    <a:pt x="96058" y="827861"/>
                  </a:lnTo>
                  <a:lnTo>
                    <a:pt x="71685" y="790063"/>
                  </a:lnTo>
                  <a:lnTo>
                    <a:pt x="50554" y="750137"/>
                  </a:lnTo>
                  <a:lnTo>
                    <a:pt x="32848" y="708267"/>
                  </a:lnTo>
                  <a:lnTo>
                    <a:pt x="18755" y="664638"/>
                  </a:lnTo>
                  <a:lnTo>
                    <a:pt x="8459" y="619437"/>
                  </a:lnTo>
                  <a:lnTo>
                    <a:pt x="2145" y="572849"/>
                  </a:lnTo>
                  <a:lnTo>
                    <a:pt x="0" y="525058"/>
                  </a:lnTo>
                  <a:lnTo>
                    <a:pt x="2145" y="477266"/>
                  </a:lnTo>
                  <a:lnTo>
                    <a:pt x="8459" y="430677"/>
                  </a:lnTo>
                  <a:lnTo>
                    <a:pt x="18755" y="385476"/>
                  </a:lnTo>
                  <a:lnTo>
                    <a:pt x="32848" y="341847"/>
                  </a:lnTo>
                  <a:lnTo>
                    <a:pt x="50554" y="299977"/>
                  </a:lnTo>
                  <a:lnTo>
                    <a:pt x="71685" y="260050"/>
                  </a:lnTo>
                  <a:lnTo>
                    <a:pt x="96058" y="222252"/>
                  </a:lnTo>
                  <a:lnTo>
                    <a:pt x="123487" y="186769"/>
                  </a:lnTo>
                  <a:lnTo>
                    <a:pt x="153785" y="153785"/>
                  </a:lnTo>
                  <a:lnTo>
                    <a:pt x="186769" y="123486"/>
                  </a:lnTo>
                  <a:lnTo>
                    <a:pt x="222253" y="96058"/>
                  </a:lnTo>
                  <a:lnTo>
                    <a:pt x="260051" y="71685"/>
                  </a:lnTo>
                  <a:lnTo>
                    <a:pt x="299977" y="50553"/>
                  </a:lnTo>
                  <a:lnTo>
                    <a:pt x="341848" y="32848"/>
                  </a:lnTo>
                  <a:lnTo>
                    <a:pt x="385476" y="18755"/>
                  </a:lnTo>
                  <a:lnTo>
                    <a:pt x="430677" y="8459"/>
                  </a:lnTo>
                  <a:lnTo>
                    <a:pt x="477266" y="2145"/>
                  </a:lnTo>
                  <a:lnTo>
                    <a:pt x="525057" y="0"/>
                  </a:lnTo>
                  <a:lnTo>
                    <a:pt x="572848" y="2145"/>
                  </a:lnTo>
                  <a:lnTo>
                    <a:pt x="619436" y="8459"/>
                  </a:lnTo>
                  <a:lnTo>
                    <a:pt x="664637" y="18755"/>
                  </a:lnTo>
                  <a:lnTo>
                    <a:pt x="708266" y="32848"/>
                  </a:lnTo>
                  <a:lnTo>
                    <a:pt x="750136" y="50553"/>
                  </a:lnTo>
                  <a:lnTo>
                    <a:pt x="790062" y="71685"/>
                  </a:lnTo>
                  <a:lnTo>
                    <a:pt x="827860" y="96058"/>
                  </a:lnTo>
                  <a:lnTo>
                    <a:pt x="863343" y="123486"/>
                  </a:lnTo>
                  <a:lnTo>
                    <a:pt x="896327" y="153785"/>
                  </a:lnTo>
                  <a:lnTo>
                    <a:pt x="926625" y="186769"/>
                  </a:lnTo>
                  <a:lnTo>
                    <a:pt x="954054" y="222252"/>
                  </a:lnTo>
                  <a:lnTo>
                    <a:pt x="978426" y="260050"/>
                  </a:lnTo>
                  <a:lnTo>
                    <a:pt x="999558" y="299977"/>
                  </a:lnTo>
                  <a:lnTo>
                    <a:pt x="1017263" y="341847"/>
                  </a:lnTo>
                  <a:lnTo>
                    <a:pt x="1031356" y="385476"/>
                  </a:lnTo>
                  <a:lnTo>
                    <a:pt x="1041652" y="430677"/>
                  </a:lnTo>
                  <a:lnTo>
                    <a:pt x="1047966" y="477266"/>
                  </a:lnTo>
                  <a:lnTo>
                    <a:pt x="1050111" y="525058"/>
                  </a:lnTo>
                  <a:lnTo>
                    <a:pt x="1047966" y="572849"/>
                  </a:lnTo>
                  <a:lnTo>
                    <a:pt x="1041652" y="619437"/>
                  </a:lnTo>
                  <a:lnTo>
                    <a:pt x="1031356" y="664638"/>
                  </a:lnTo>
                  <a:lnTo>
                    <a:pt x="1017263" y="708267"/>
                  </a:lnTo>
                  <a:lnTo>
                    <a:pt x="999558" y="750137"/>
                  </a:lnTo>
                  <a:lnTo>
                    <a:pt x="978426" y="790063"/>
                  </a:lnTo>
                  <a:lnTo>
                    <a:pt x="954054" y="827861"/>
                  </a:lnTo>
                  <a:lnTo>
                    <a:pt x="926625" y="863344"/>
                  </a:lnTo>
                  <a:lnTo>
                    <a:pt x="896327" y="896328"/>
                  </a:lnTo>
                  <a:lnTo>
                    <a:pt x="863343" y="926626"/>
                  </a:lnTo>
                  <a:lnTo>
                    <a:pt x="827860" y="954055"/>
                  </a:lnTo>
                  <a:lnTo>
                    <a:pt x="790062" y="978427"/>
                  </a:lnTo>
                  <a:lnTo>
                    <a:pt x="750136" y="999559"/>
                  </a:lnTo>
                  <a:lnTo>
                    <a:pt x="708266" y="1017264"/>
                  </a:lnTo>
                  <a:lnTo>
                    <a:pt x="664637" y="1031357"/>
                  </a:lnTo>
                  <a:lnTo>
                    <a:pt x="619436" y="1041653"/>
                  </a:lnTo>
                  <a:lnTo>
                    <a:pt x="572848" y="1047967"/>
                  </a:lnTo>
                  <a:lnTo>
                    <a:pt x="525057" y="1050112"/>
                  </a:lnTo>
                  <a:close/>
                </a:path>
              </a:pathLst>
            </a:custGeom>
            <a:solidFill>
              <a:srgbClr val="FFFFFF">
                <a:alpha val="59999"/>
              </a:srgbClr>
            </a:solidFill>
          </p:spPr>
          <p:txBody>
            <a:bodyPr wrap="square" lIns="0" tIns="0" rIns="0" bIns="0" rtlCol="0"/>
            <a:lstStyle/>
            <a:p>
              <a:endParaRPr/>
            </a:p>
          </p:txBody>
        </p:sp>
        <p:pic>
          <p:nvPicPr>
            <p:cNvPr id="7" name="object 7"/>
            <p:cNvPicPr/>
            <p:nvPr/>
          </p:nvPicPr>
          <p:blipFill>
            <a:blip r:embed="rId2" cstate="email">
              <a:extLst>
                <a:ext uri="{28A0092B-C50C-407E-A947-70E740481C1C}">
                  <a14:useLocalDpi xmlns:a14="http://schemas.microsoft.com/office/drawing/2010/main"/>
                </a:ext>
              </a:extLst>
            </a:blip>
            <a:stretch>
              <a:fillRect/>
            </a:stretch>
          </p:blipFill>
          <p:spPr>
            <a:xfrm>
              <a:off x="1251597" y="1947261"/>
              <a:ext cx="457199" cy="904873"/>
            </a:xfrm>
            <a:prstGeom prst="rect">
              <a:avLst/>
            </a:prstGeom>
          </p:spPr>
        </p:pic>
      </p:grpSp>
      <p:sp>
        <p:nvSpPr>
          <p:cNvPr id="52" name="object 52"/>
          <p:cNvSpPr txBox="1"/>
          <p:nvPr/>
        </p:nvSpPr>
        <p:spPr>
          <a:xfrm>
            <a:off x="1688714" y="1180769"/>
            <a:ext cx="2583180" cy="468382"/>
          </a:xfrm>
          <a:prstGeom prst="rect">
            <a:avLst/>
          </a:prstGeom>
        </p:spPr>
        <p:txBody>
          <a:bodyPr vert="horz" wrap="square" lIns="0" tIns="2117" rIns="0" bIns="0" rtlCol="0">
            <a:spAutoFit/>
          </a:bodyPr>
          <a:lstStyle/>
          <a:p>
            <a:pPr marL="8467" marR="3387">
              <a:lnSpc>
                <a:spcPct val="103099"/>
              </a:lnSpc>
              <a:spcBef>
                <a:spcPts val="17"/>
              </a:spcBef>
            </a:pPr>
            <a:r>
              <a:rPr sz="1333" spc="-83">
                <a:solidFill>
                  <a:srgbClr val="737373"/>
                </a:solidFill>
                <a:latin typeface="Lucida Sans"/>
                <a:cs typeface="Lucida Sans"/>
              </a:rPr>
              <a:t>Sister</a:t>
            </a:r>
            <a:r>
              <a:rPr sz="1333" spc="-110">
                <a:solidFill>
                  <a:srgbClr val="737373"/>
                </a:solidFill>
                <a:latin typeface="Lucida Sans"/>
                <a:cs typeface="Lucida Sans"/>
              </a:rPr>
              <a:t> </a:t>
            </a:r>
            <a:r>
              <a:rPr sz="1333" spc="-93">
                <a:solidFill>
                  <a:srgbClr val="737373"/>
                </a:solidFill>
                <a:latin typeface="Lucida Sans"/>
                <a:cs typeface="Lucida Sans"/>
              </a:rPr>
              <a:t>Circle</a:t>
            </a:r>
            <a:r>
              <a:rPr sz="1333" spc="-107">
                <a:solidFill>
                  <a:srgbClr val="737373"/>
                </a:solidFill>
                <a:latin typeface="Lucida Sans"/>
                <a:cs typeface="Lucida Sans"/>
              </a:rPr>
              <a:t> </a:t>
            </a:r>
            <a:r>
              <a:rPr sz="1333" spc="-103">
                <a:solidFill>
                  <a:srgbClr val="737373"/>
                </a:solidFill>
                <a:latin typeface="Lucida Sans"/>
                <a:cs typeface="Lucida Sans"/>
              </a:rPr>
              <a:t>are</a:t>
            </a:r>
            <a:r>
              <a:rPr sz="1333" spc="-107">
                <a:solidFill>
                  <a:srgbClr val="737373"/>
                </a:solidFill>
                <a:latin typeface="Lucida Sans"/>
                <a:cs typeface="Lucida Sans"/>
              </a:rPr>
              <a:t> </a:t>
            </a:r>
            <a:r>
              <a:rPr sz="1333" spc="-110">
                <a:solidFill>
                  <a:srgbClr val="737373"/>
                </a:solidFill>
                <a:latin typeface="Lucida Sans"/>
                <a:cs typeface="Lucida Sans"/>
              </a:rPr>
              <a:t>part</a:t>
            </a:r>
            <a:r>
              <a:rPr sz="1333" spc="-107">
                <a:solidFill>
                  <a:srgbClr val="737373"/>
                </a:solidFill>
                <a:latin typeface="Lucida Sans"/>
                <a:cs typeface="Lucida Sans"/>
              </a:rPr>
              <a:t> </a:t>
            </a:r>
            <a:r>
              <a:rPr sz="1333" spc="-97">
                <a:solidFill>
                  <a:srgbClr val="737373"/>
                </a:solidFill>
                <a:latin typeface="Lucida Sans"/>
                <a:cs typeface="Lucida Sans"/>
              </a:rPr>
              <a:t>of</a:t>
            </a:r>
            <a:r>
              <a:rPr sz="1333" spc="-107">
                <a:solidFill>
                  <a:srgbClr val="737373"/>
                </a:solidFill>
                <a:latin typeface="Lucida Sans"/>
                <a:cs typeface="Lucida Sans"/>
              </a:rPr>
              <a:t> the </a:t>
            </a:r>
            <a:r>
              <a:rPr sz="1333" spc="-17">
                <a:solidFill>
                  <a:srgbClr val="737373"/>
                </a:solidFill>
                <a:latin typeface="Lucida Sans"/>
                <a:cs typeface="Lucida Sans"/>
              </a:rPr>
              <a:t>Violence </a:t>
            </a:r>
            <a:r>
              <a:rPr sz="1333" spc="-107">
                <a:solidFill>
                  <a:srgbClr val="737373"/>
                </a:solidFill>
                <a:latin typeface="Lucida Sans"/>
                <a:cs typeface="Lucida Sans"/>
              </a:rPr>
              <a:t>Against</a:t>
            </a:r>
            <a:r>
              <a:rPr sz="1333" spc="-103">
                <a:solidFill>
                  <a:srgbClr val="737373"/>
                </a:solidFill>
                <a:latin typeface="Lucida Sans"/>
                <a:cs typeface="Lucida Sans"/>
              </a:rPr>
              <a:t> </a:t>
            </a:r>
            <a:r>
              <a:rPr sz="1333" spc="-90">
                <a:solidFill>
                  <a:srgbClr val="737373"/>
                </a:solidFill>
                <a:latin typeface="Lucida Sans"/>
                <a:cs typeface="Lucida Sans"/>
              </a:rPr>
              <a:t>Women</a:t>
            </a:r>
            <a:r>
              <a:rPr sz="1333" spc="-103">
                <a:solidFill>
                  <a:srgbClr val="737373"/>
                </a:solidFill>
                <a:latin typeface="Lucida Sans"/>
                <a:cs typeface="Lucida Sans"/>
              </a:rPr>
              <a:t> </a:t>
            </a:r>
            <a:r>
              <a:rPr sz="1333" spc="-120">
                <a:solidFill>
                  <a:srgbClr val="737373"/>
                </a:solidFill>
                <a:latin typeface="Lucida Sans"/>
                <a:cs typeface="Lucida Sans"/>
              </a:rPr>
              <a:t>and</a:t>
            </a:r>
            <a:r>
              <a:rPr sz="1333" spc="-103">
                <a:solidFill>
                  <a:srgbClr val="737373"/>
                </a:solidFill>
                <a:latin typeface="Lucida Sans"/>
                <a:cs typeface="Lucida Sans"/>
              </a:rPr>
              <a:t> </a:t>
            </a:r>
            <a:r>
              <a:rPr sz="1333" spc="-113">
                <a:solidFill>
                  <a:srgbClr val="737373"/>
                </a:solidFill>
                <a:latin typeface="Lucida Sans"/>
                <a:cs typeface="Lucida Sans"/>
              </a:rPr>
              <a:t>Girls</a:t>
            </a:r>
            <a:r>
              <a:rPr sz="1333" spc="-103">
                <a:solidFill>
                  <a:srgbClr val="737373"/>
                </a:solidFill>
                <a:latin typeface="Lucida Sans"/>
                <a:cs typeface="Lucida Sans"/>
              </a:rPr>
              <a:t> </a:t>
            </a:r>
            <a:r>
              <a:rPr sz="1333" spc="-7">
                <a:solidFill>
                  <a:srgbClr val="737373"/>
                </a:solidFill>
                <a:latin typeface="Lucida Sans"/>
                <a:cs typeface="Lucida Sans"/>
              </a:rPr>
              <a:t>(VAWG) </a:t>
            </a:r>
            <a:r>
              <a:rPr sz="1333" spc="-107">
                <a:solidFill>
                  <a:srgbClr val="737373"/>
                </a:solidFill>
                <a:latin typeface="Lucida Sans"/>
                <a:cs typeface="Lucida Sans"/>
              </a:rPr>
              <a:t>Network,</a:t>
            </a:r>
            <a:r>
              <a:rPr sz="1333" spc="-93">
                <a:solidFill>
                  <a:srgbClr val="737373"/>
                </a:solidFill>
                <a:latin typeface="Lucida Sans"/>
                <a:cs typeface="Lucida Sans"/>
              </a:rPr>
              <a:t> </a:t>
            </a:r>
            <a:r>
              <a:rPr sz="1333" spc="-117">
                <a:solidFill>
                  <a:srgbClr val="737373"/>
                </a:solidFill>
                <a:latin typeface="Lucida Sans"/>
                <a:cs typeface="Lucida Sans"/>
              </a:rPr>
              <a:t>committed</a:t>
            </a:r>
            <a:r>
              <a:rPr sz="1333" spc="-93">
                <a:solidFill>
                  <a:srgbClr val="737373"/>
                </a:solidFill>
                <a:latin typeface="Lucida Sans"/>
                <a:cs typeface="Lucida Sans"/>
              </a:rPr>
              <a:t> </a:t>
            </a:r>
            <a:r>
              <a:rPr sz="1333" spc="-97">
                <a:solidFill>
                  <a:srgbClr val="737373"/>
                </a:solidFill>
                <a:latin typeface="Lucida Sans"/>
                <a:cs typeface="Lucida Sans"/>
              </a:rPr>
              <a:t>to</a:t>
            </a:r>
            <a:r>
              <a:rPr sz="1333" spc="-90">
                <a:solidFill>
                  <a:srgbClr val="737373"/>
                </a:solidFill>
                <a:latin typeface="Lucida Sans"/>
                <a:cs typeface="Lucida Sans"/>
              </a:rPr>
              <a:t> </a:t>
            </a:r>
            <a:r>
              <a:rPr sz="1333" spc="-107">
                <a:solidFill>
                  <a:srgbClr val="737373"/>
                </a:solidFill>
                <a:latin typeface="Lucida Sans"/>
                <a:cs typeface="Lucida Sans"/>
              </a:rPr>
              <a:t>campaigning </a:t>
            </a:r>
            <a:r>
              <a:rPr sz="1333" spc="-113">
                <a:solidFill>
                  <a:srgbClr val="737373"/>
                </a:solidFill>
                <a:latin typeface="Lucida Sans"/>
                <a:cs typeface="Lucida Sans"/>
              </a:rPr>
              <a:t>against</a:t>
            </a:r>
            <a:r>
              <a:rPr sz="1333" spc="-97">
                <a:solidFill>
                  <a:srgbClr val="737373"/>
                </a:solidFill>
                <a:latin typeface="Lucida Sans"/>
                <a:cs typeface="Lucida Sans"/>
              </a:rPr>
              <a:t> </a:t>
            </a:r>
            <a:r>
              <a:rPr sz="1333" spc="-130">
                <a:solidFill>
                  <a:srgbClr val="737373"/>
                </a:solidFill>
                <a:latin typeface="Lucida Sans"/>
                <a:cs typeface="Lucida Sans"/>
              </a:rPr>
              <a:t>all</a:t>
            </a:r>
            <a:r>
              <a:rPr sz="1333" spc="-93">
                <a:solidFill>
                  <a:srgbClr val="737373"/>
                </a:solidFill>
                <a:latin typeface="Lucida Sans"/>
                <a:cs typeface="Lucida Sans"/>
              </a:rPr>
              <a:t> </a:t>
            </a:r>
            <a:r>
              <a:rPr sz="1333" spc="-123">
                <a:solidFill>
                  <a:srgbClr val="737373"/>
                </a:solidFill>
                <a:latin typeface="Lucida Sans"/>
                <a:cs typeface="Lucida Sans"/>
              </a:rPr>
              <a:t>forms</a:t>
            </a:r>
            <a:r>
              <a:rPr sz="1333" spc="-93">
                <a:solidFill>
                  <a:srgbClr val="737373"/>
                </a:solidFill>
                <a:latin typeface="Lucida Sans"/>
                <a:cs typeface="Lucida Sans"/>
              </a:rPr>
              <a:t> </a:t>
            </a:r>
            <a:r>
              <a:rPr sz="1333" spc="-97">
                <a:solidFill>
                  <a:srgbClr val="737373"/>
                </a:solidFill>
                <a:latin typeface="Lucida Sans"/>
                <a:cs typeface="Lucida Sans"/>
              </a:rPr>
              <a:t>of</a:t>
            </a:r>
            <a:r>
              <a:rPr sz="1333" spc="-93">
                <a:solidFill>
                  <a:srgbClr val="737373"/>
                </a:solidFill>
                <a:latin typeface="Lucida Sans"/>
                <a:cs typeface="Lucida Sans"/>
              </a:rPr>
              <a:t> </a:t>
            </a:r>
            <a:r>
              <a:rPr sz="1333" spc="-80">
                <a:solidFill>
                  <a:srgbClr val="737373"/>
                </a:solidFill>
                <a:latin typeface="Lucida Sans"/>
                <a:cs typeface="Lucida Sans"/>
              </a:rPr>
              <a:t>gender-</a:t>
            </a:r>
            <a:r>
              <a:rPr sz="1333" spc="-7">
                <a:solidFill>
                  <a:srgbClr val="737373"/>
                </a:solidFill>
                <a:latin typeface="Lucida Sans"/>
                <a:cs typeface="Lucida Sans"/>
              </a:rPr>
              <a:t>based </a:t>
            </a:r>
            <a:r>
              <a:rPr sz="1333" spc="-103">
                <a:solidFill>
                  <a:srgbClr val="737373"/>
                </a:solidFill>
                <a:latin typeface="Lucida Sans"/>
                <a:cs typeface="Lucida Sans"/>
              </a:rPr>
              <a:t>violence </a:t>
            </a:r>
            <a:r>
              <a:rPr sz="1333" spc="-120">
                <a:solidFill>
                  <a:srgbClr val="737373"/>
                </a:solidFill>
                <a:latin typeface="Lucida Sans"/>
                <a:cs typeface="Lucida Sans"/>
              </a:rPr>
              <a:t>and</a:t>
            </a:r>
            <a:r>
              <a:rPr sz="1333" spc="-100">
                <a:solidFill>
                  <a:srgbClr val="737373"/>
                </a:solidFill>
                <a:latin typeface="Lucida Sans"/>
                <a:cs typeface="Lucida Sans"/>
              </a:rPr>
              <a:t> </a:t>
            </a:r>
            <a:r>
              <a:rPr sz="1333" spc="-123">
                <a:solidFill>
                  <a:srgbClr val="737373"/>
                </a:solidFill>
                <a:latin typeface="Lucida Sans"/>
                <a:cs typeface="Lucida Sans"/>
              </a:rPr>
              <a:t>providing</a:t>
            </a:r>
            <a:r>
              <a:rPr sz="1333" spc="-100">
                <a:solidFill>
                  <a:srgbClr val="737373"/>
                </a:solidFill>
                <a:latin typeface="Lucida Sans"/>
                <a:cs typeface="Lucida Sans"/>
              </a:rPr>
              <a:t> </a:t>
            </a:r>
            <a:r>
              <a:rPr sz="1333" spc="-110">
                <a:solidFill>
                  <a:srgbClr val="737373"/>
                </a:solidFill>
                <a:latin typeface="Lucida Sans"/>
                <a:cs typeface="Lucida Sans"/>
              </a:rPr>
              <a:t>vital</a:t>
            </a:r>
            <a:r>
              <a:rPr sz="1333" spc="-100">
                <a:solidFill>
                  <a:srgbClr val="737373"/>
                </a:solidFill>
                <a:latin typeface="Lucida Sans"/>
                <a:cs typeface="Lucida Sans"/>
              </a:rPr>
              <a:t> </a:t>
            </a:r>
            <a:r>
              <a:rPr sz="1333" spc="-13">
                <a:solidFill>
                  <a:srgbClr val="737373"/>
                </a:solidFill>
                <a:latin typeface="Lucida Sans"/>
                <a:cs typeface="Lucida Sans"/>
              </a:rPr>
              <a:t>support </a:t>
            </a:r>
            <a:r>
              <a:rPr sz="1333" spc="-90">
                <a:solidFill>
                  <a:srgbClr val="737373"/>
                </a:solidFill>
                <a:latin typeface="Lucida Sans"/>
                <a:cs typeface="Lucida Sans"/>
              </a:rPr>
              <a:t>services</a:t>
            </a:r>
            <a:r>
              <a:rPr sz="1333" spc="-107">
                <a:solidFill>
                  <a:srgbClr val="737373"/>
                </a:solidFill>
                <a:latin typeface="Lucida Sans"/>
                <a:cs typeface="Lucida Sans"/>
              </a:rPr>
              <a:t> </a:t>
            </a:r>
            <a:r>
              <a:rPr sz="1333" spc="-110">
                <a:solidFill>
                  <a:srgbClr val="737373"/>
                </a:solidFill>
                <a:latin typeface="Lucida Sans"/>
                <a:cs typeface="Lucida Sans"/>
              </a:rPr>
              <a:t>for</a:t>
            </a:r>
            <a:r>
              <a:rPr sz="1333" spc="-103">
                <a:solidFill>
                  <a:srgbClr val="737373"/>
                </a:solidFill>
                <a:latin typeface="Lucida Sans"/>
                <a:cs typeface="Lucida Sans"/>
              </a:rPr>
              <a:t> </a:t>
            </a:r>
            <a:r>
              <a:rPr sz="1333" spc="-40">
                <a:solidFill>
                  <a:srgbClr val="737373"/>
                </a:solidFill>
                <a:latin typeface="Lucida Sans"/>
                <a:cs typeface="Lucida Sans"/>
              </a:rPr>
              <a:t>survivors.</a:t>
            </a:r>
            <a:endParaRPr sz="1333">
              <a:latin typeface="Lucida Sans"/>
              <a:cs typeface="Lucida Sans"/>
            </a:endParaRPr>
          </a:p>
        </p:txBody>
      </p:sp>
      <p:sp>
        <p:nvSpPr>
          <p:cNvPr id="54" name="object 54"/>
          <p:cNvSpPr txBox="1"/>
          <p:nvPr/>
        </p:nvSpPr>
        <p:spPr>
          <a:xfrm>
            <a:off x="1688715" y="2786432"/>
            <a:ext cx="2799503" cy="349503"/>
          </a:xfrm>
          <a:prstGeom prst="rect">
            <a:avLst/>
          </a:prstGeom>
        </p:spPr>
        <p:txBody>
          <a:bodyPr vert="horz" wrap="square" lIns="0" tIns="2117" rIns="0" bIns="0" rtlCol="0">
            <a:spAutoFit/>
          </a:bodyPr>
          <a:lstStyle/>
          <a:p>
            <a:pPr marL="8467" marR="3387">
              <a:lnSpc>
                <a:spcPct val="103099"/>
              </a:lnSpc>
              <a:spcBef>
                <a:spcPts val="17"/>
              </a:spcBef>
            </a:pPr>
            <a:r>
              <a:rPr sz="1333" spc="-103">
                <a:solidFill>
                  <a:srgbClr val="737373"/>
                </a:solidFill>
                <a:latin typeface="Lucida Sans"/>
                <a:cs typeface="Lucida Sans"/>
              </a:rPr>
              <a:t>Her</a:t>
            </a:r>
            <a:r>
              <a:rPr sz="1333" spc="-93">
                <a:solidFill>
                  <a:srgbClr val="737373"/>
                </a:solidFill>
                <a:latin typeface="Lucida Sans"/>
                <a:cs typeface="Lucida Sans"/>
              </a:rPr>
              <a:t> </a:t>
            </a:r>
            <a:r>
              <a:rPr sz="1333" spc="-113">
                <a:solidFill>
                  <a:srgbClr val="737373"/>
                </a:solidFill>
                <a:latin typeface="Lucida Sans"/>
                <a:cs typeface="Lucida Sans"/>
              </a:rPr>
              <a:t>Health</a:t>
            </a:r>
            <a:r>
              <a:rPr sz="1333" spc="-93">
                <a:solidFill>
                  <a:srgbClr val="737373"/>
                </a:solidFill>
                <a:latin typeface="Lucida Sans"/>
                <a:cs typeface="Lucida Sans"/>
              </a:rPr>
              <a:t> </a:t>
            </a:r>
            <a:r>
              <a:rPr sz="1333" spc="-130">
                <a:solidFill>
                  <a:srgbClr val="737373"/>
                </a:solidFill>
                <a:latin typeface="Lucida Sans"/>
                <a:cs typeface="Lucida Sans"/>
              </a:rPr>
              <a:t>programme</a:t>
            </a:r>
            <a:r>
              <a:rPr sz="1333" spc="-90">
                <a:solidFill>
                  <a:srgbClr val="737373"/>
                </a:solidFill>
                <a:latin typeface="Lucida Sans"/>
                <a:cs typeface="Lucida Sans"/>
              </a:rPr>
              <a:t> </a:t>
            </a:r>
            <a:r>
              <a:rPr sz="1333" spc="-17">
                <a:solidFill>
                  <a:srgbClr val="737373"/>
                </a:solidFill>
                <a:latin typeface="Lucida Sans"/>
                <a:cs typeface="Lucida Sans"/>
              </a:rPr>
              <a:t>provides </a:t>
            </a:r>
            <a:r>
              <a:rPr sz="1333" spc="-76">
                <a:solidFill>
                  <a:srgbClr val="737373"/>
                </a:solidFill>
                <a:latin typeface="Lucida Sans"/>
                <a:cs typeface="Lucida Sans"/>
              </a:rPr>
              <a:t>advocacy</a:t>
            </a:r>
            <a:r>
              <a:rPr sz="1333" spc="-103">
                <a:solidFill>
                  <a:srgbClr val="737373"/>
                </a:solidFill>
                <a:latin typeface="Lucida Sans"/>
                <a:cs typeface="Lucida Sans"/>
              </a:rPr>
              <a:t> </a:t>
            </a:r>
            <a:r>
              <a:rPr sz="1333" spc="-120">
                <a:solidFill>
                  <a:srgbClr val="737373"/>
                </a:solidFill>
                <a:latin typeface="Lucida Sans"/>
                <a:cs typeface="Lucida Sans"/>
              </a:rPr>
              <a:t>and</a:t>
            </a:r>
            <a:r>
              <a:rPr sz="1333" spc="-100">
                <a:solidFill>
                  <a:srgbClr val="737373"/>
                </a:solidFill>
                <a:latin typeface="Lucida Sans"/>
                <a:cs typeface="Lucida Sans"/>
              </a:rPr>
              <a:t> </a:t>
            </a:r>
            <a:r>
              <a:rPr sz="1333" spc="-117">
                <a:solidFill>
                  <a:srgbClr val="737373"/>
                </a:solidFill>
                <a:latin typeface="Lucida Sans"/>
                <a:cs typeface="Lucida Sans"/>
              </a:rPr>
              <a:t>support</a:t>
            </a:r>
            <a:r>
              <a:rPr sz="1333" spc="-100">
                <a:solidFill>
                  <a:srgbClr val="737373"/>
                </a:solidFill>
                <a:latin typeface="Lucida Sans"/>
                <a:cs typeface="Lucida Sans"/>
              </a:rPr>
              <a:t> </a:t>
            </a:r>
            <a:r>
              <a:rPr sz="1333" spc="-90">
                <a:solidFill>
                  <a:srgbClr val="737373"/>
                </a:solidFill>
                <a:latin typeface="Lucida Sans"/>
                <a:cs typeface="Lucida Sans"/>
              </a:rPr>
              <a:t>at</a:t>
            </a:r>
            <a:r>
              <a:rPr sz="1333" spc="-103">
                <a:solidFill>
                  <a:srgbClr val="737373"/>
                </a:solidFill>
                <a:latin typeface="Lucida Sans"/>
                <a:cs typeface="Lucida Sans"/>
              </a:rPr>
              <a:t> specialist</a:t>
            </a:r>
            <a:r>
              <a:rPr sz="1333" spc="-100">
                <a:solidFill>
                  <a:srgbClr val="737373"/>
                </a:solidFill>
                <a:latin typeface="Lucida Sans"/>
                <a:cs typeface="Lucida Sans"/>
              </a:rPr>
              <a:t> </a:t>
            </a:r>
            <a:r>
              <a:rPr sz="1333" spc="-17">
                <a:solidFill>
                  <a:srgbClr val="737373"/>
                </a:solidFill>
                <a:latin typeface="Lucida Sans"/>
                <a:cs typeface="Lucida Sans"/>
              </a:rPr>
              <a:t>FGC </a:t>
            </a:r>
            <a:r>
              <a:rPr sz="1333" spc="-103">
                <a:solidFill>
                  <a:srgbClr val="737373"/>
                </a:solidFill>
                <a:latin typeface="Lucida Sans"/>
                <a:cs typeface="Lucida Sans"/>
              </a:rPr>
              <a:t>clinics</a:t>
            </a:r>
            <a:r>
              <a:rPr sz="1333" spc="-107">
                <a:solidFill>
                  <a:srgbClr val="737373"/>
                </a:solidFill>
                <a:latin typeface="Lucida Sans"/>
                <a:cs typeface="Lucida Sans"/>
              </a:rPr>
              <a:t> </a:t>
            </a:r>
            <a:r>
              <a:rPr sz="1333" spc="-150">
                <a:solidFill>
                  <a:srgbClr val="737373"/>
                </a:solidFill>
                <a:latin typeface="Lucida Sans"/>
                <a:cs typeface="Lucida Sans"/>
              </a:rPr>
              <a:t>in</a:t>
            </a:r>
            <a:r>
              <a:rPr sz="1333" spc="-107">
                <a:solidFill>
                  <a:srgbClr val="737373"/>
                </a:solidFill>
                <a:latin typeface="Lucida Sans"/>
                <a:cs typeface="Lucida Sans"/>
              </a:rPr>
              <a:t> </a:t>
            </a:r>
            <a:r>
              <a:rPr sz="1333" spc="-100">
                <a:solidFill>
                  <a:srgbClr val="737373"/>
                </a:solidFill>
                <a:latin typeface="Lucida Sans"/>
                <a:cs typeface="Lucida Sans"/>
              </a:rPr>
              <a:t>Tower</a:t>
            </a:r>
            <a:r>
              <a:rPr sz="1333" spc="-107">
                <a:solidFill>
                  <a:srgbClr val="737373"/>
                </a:solidFill>
                <a:latin typeface="Lucida Sans"/>
                <a:cs typeface="Lucida Sans"/>
              </a:rPr>
              <a:t> </a:t>
            </a:r>
            <a:r>
              <a:rPr sz="1333" spc="-113">
                <a:solidFill>
                  <a:srgbClr val="737373"/>
                </a:solidFill>
                <a:latin typeface="Lucida Sans"/>
                <a:cs typeface="Lucida Sans"/>
              </a:rPr>
              <a:t>Hamlets.</a:t>
            </a:r>
            <a:r>
              <a:rPr sz="1333" spc="-103">
                <a:solidFill>
                  <a:srgbClr val="737373"/>
                </a:solidFill>
                <a:latin typeface="Lucida Sans"/>
                <a:cs typeface="Lucida Sans"/>
              </a:rPr>
              <a:t> </a:t>
            </a:r>
            <a:r>
              <a:rPr sz="1333" spc="-37">
                <a:solidFill>
                  <a:srgbClr val="737373"/>
                </a:solidFill>
                <a:latin typeface="Lucida Sans"/>
                <a:cs typeface="Lucida Sans"/>
              </a:rPr>
              <a:t>A</a:t>
            </a:r>
            <a:r>
              <a:rPr sz="1333" spc="-107">
                <a:solidFill>
                  <a:srgbClr val="737373"/>
                </a:solidFill>
                <a:latin typeface="Lucida Sans"/>
                <a:cs typeface="Lucida Sans"/>
              </a:rPr>
              <a:t> </a:t>
            </a:r>
            <a:r>
              <a:rPr sz="1333" spc="-7">
                <a:solidFill>
                  <a:srgbClr val="737373"/>
                </a:solidFill>
                <a:latin typeface="Lucida Sans"/>
                <a:cs typeface="Lucida Sans"/>
              </a:rPr>
              <a:t>women’s </a:t>
            </a:r>
            <a:r>
              <a:rPr sz="1333" spc="-107">
                <a:solidFill>
                  <a:srgbClr val="737373"/>
                </a:solidFill>
                <a:latin typeface="Lucida Sans"/>
                <a:cs typeface="Lucida Sans"/>
              </a:rPr>
              <a:t>Conversation</a:t>
            </a:r>
            <a:r>
              <a:rPr sz="1333" spc="-100">
                <a:solidFill>
                  <a:srgbClr val="737373"/>
                </a:solidFill>
                <a:latin typeface="Lucida Sans"/>
                <a:cs typeface="Lucida Sans"/>
              </a:rPr>
              <a:t> </a:t>
            </a:r>
            <a:r>
              <a:rPr sz="1333" spc="-80">
                <a:solidFill>
                  <a:srgbClr val="737373"/>
                </a:solidFill>
                <a:latin typeface="Lucida Sans"/>
                <a:cs typeface="Lucida Sans"/>
              </a:rPr>
              <a:t>Cafe,</a:t>
            </a:r>
            <a:r>
              <a:rPr sz="1333" spc="-97">
                <a:solidFill>
                  <a:srgbClr val="737373"/>
                </a:solidFill>
                <a:latin typeface="Lucida Sans"/>
                <a:cs typeface="Lucida Sans"/>
              </a:rPr>
              <a:t> </a:t>
            </a:r>
            <a:r>
              <a:rPr sz="1333" spc="-90">
                <a:solidFill>
                  <a:srgbClr val="737373"/>
                </a:solidFill>
                <a:latin typeface="Lucida Sans"/>
                <a:cs typeface="Lucida Sans"/>
              </a:rPr>
              <a:t>safe</a:t>
            </a:r>
            <a:r>
              <a:rPr sz="1333" spc="-100">
                <a:solidFill>
                  <a:srgbClr val="737373"/>
                </a:solidFill>
                <a:latin typeface="Lucida Sans"/>
                <a:cs typeface="Lucida Sans"/>
              </a:rPr>
              <a:t> </a:t>
            </a:r>
            <a:r>
              <a:rPr sz="1333" spc="-80">
                <a:solidFill>
                  <a:srgbClr val="737373"/>
                </a:solidFill>
                <a:latin typeface="Lucida Sans"/>
                <a:cs typeface="Lucida Sans"/>
              </a:rPr>
              <a:t>space</a:t>
            </a:r>
            <a:r>
              <a:rPr sz="1333" spc="-97">
                <a:solidFill>
                  <a:srgbClr val="737373"/>
                </a:solidFill>
                <a:latin typeface="Lucida Sans"/>
                <a:cs typeface="Lucida Sans"/>
              </a:rPr>
              <a:t> </a:t>
            </a:r>
            <a:r>
              <a:rPr sz="1333" spc="-17">
                <a:solidFill>
                  <a:srgbClr val="737373"/>
                </a:solidFill>
                <a:latin typeface="Lucida Sans"/>
                <a:cs typeface="Lucida Sans"/>
              </a:rPr>
              <a:t>for </a:t>
            </a:r>
            <a:r>
              <a:rPr sz="1333" spc="-110">
                <a:solidFill>
                  <a:srgbClr val="737373"/>
                </a:solidFill>
                <a:latin typeface="Lucida Sans"/>
                <a:cs typeface="Lucida Sans"/>
              </a:rPr>
              <a:t>growth </a:t>
            </a:r>
            <a:r>
              <a:rPr sz="1333" spc="-120">
                <a:solidFill>
                  <a:srgbClr val="737373"/>
                </a:solidFill>
                <a:latin typeface="Lucida Sans"/>
                <a:cs typeface="Lucida Sans"/>
              </a:rPr>
              <a:t>and</a:t>
            </a:r>
            <a:r>
              <a:rPr sz="1333" spc="-107">
                <a:solidFill>
                  <a:srgbClr val="737373"/>
                </a:solidFill>
                <a:latin typeface="Lucida Sans"/>
                <a:cs typeface="Lucida Sans"/>
              </a:rPr>
              <a:t> </a:t>
            </a:r>
            <a:r>
              <a:rPr sz="1333" spc="-73">
                <a:solidFill>
                  <a:srgbClr val="737373"/>
                </a:solidFill>
                <a:latin typeface="Lucida Sans"/>
                <a:cs typeface="Lucida Sans"/>
              </a:rPr>
              <a:t>tranformation.</a:t>
            </a:r>
            <a:endParaRPr sz="1333">
              <a:latin typeface="Lucida Sans"/>
              <a:cs typeface="Lucida Sans"/>
            </a:endParaRPr>
          </a:p>
        </p:txBody>
      </p:sp>
      <p:sp>
        <p:nvSpPr>
          <p:cNvPr id="55" name="object 55"/>
          <p:cNvSpPr txBox="1"/>
          <p:nvPr/>
        </p:nvSpPr>
        <p:spPr>
          <a:xfrm>
            <a:off x="6946378" y="1605984"/>
            <a:ext cx="3223260" cy="349503"/>
          </a:xfrm>
          <a:prstGeom prst="rect">
            <a:avLst/>
          </a:prstGeom>
        </p:spPr>
        <p:txBody>
          <a:bodyPr vert="horz" wrap="square" lIns="0" tIns="2117" rIns="0" bIns="0" rtlCol="0">
            <a:spAutoFit/>
          </a:bodyPr>
          <a:lstStyle/>
          <a:p>
            <a:pPr marL="8467" marR="3387">
              <a:lnSpc>
                <a:spcPct val="103099"/>
              </a:lnSpc>
              <a:spcBef>
                <a:spcPts val="17"/>
              </a:spcBef>
            </a:pPr>
            <a:r>
              <a:rPr sz="1333" spc="-103">
                <a:solidFill>
                  <a:srgbClr val="737373"/>
                </a:solidFill>
                <a:latin typeface="Lucida Sans"/>
                <a:cs typeface="Lucida Sans"/>
              </a:rPr>
              <a:t>Her</a:t>
            </a:r>
            <a:r>
              <a:rPr sz="1333" spc="-100">
                <a:solidFill>
                  <a:srgbClr val="737373"/>
                </a:solidFill>
                <a:latin typeface="Lucida Sans"/>
                <a:cs typeface="Lucida Sans"/>
              </a:rPr>
              <a:t> </a:t>
            </a:r>
            <a:r>
              <a:rPr sz="1333" spc="-113">
                <a:solidFill>
                  <a:srgbClr val="737373"/>
                </a:solidFill>
                <a:latin typeface="Lucida Sans"/>
                <a:cs typeface="Lucida Sans"/>
              </a:rPr>
              <a:t>Health</a:t>
            </a:r>
            <a:r>
              <a:rPr sz="1333" spc="-97">
                <a:solidFill>
                  <a:srgbClr val="737373"/>
                </a:solidFill>
                <a:latin typeface="Lucida Sans"/>
                <a:cs typeface="Lucida Sans"/>
              </a:rPr>
              <a:t> </a:t>
            </a:r>
            <a:r>
              <a:rPr sz="1333" spc="-110">
                <a:solidFill>
                  <a:srgbClr val="737373"/>
                </a:solidFill>
                <a:latin typeface="Lucida Sans"/>
                <a:cs typeface="Lucida Sans"/>
              </a:rPr>
              <a:t>delivers</a:t>
            </a:r>
            <a:r>
              <a:rPr sz="1333" spc="-97">
                <a:solidFill>
                  <a:srgbClr val="737373"/>
                </a:solidFill>
                <a:latin typeface="Lucida Sans"/>
                <a:cs typeface="Lucida Sans"/>
              </a:rPr>
              <a:t> </a:t>
            </a:r>
            <a:r>
              <a:rPr sz="1333" spc="-110">
                <a:solidFill>
                  <a:srgbClr val="737373"/>
                </a:solidFill>
                <a:latin typeface="Lucida Sans"/>
                <a:cs typeface="Lucida Sans"/>
              </a:rPr>
              <a:t>education</a:t>
            </a:r>
            <a:r>
              <a:rPr sz="1333" spc="-97">
                <a:solidFill>
                  <a:srgbClr val="737373"/>
                </a:solidFill>
                <a:latin typeface="Lucida Sans"/>
                <a:cs typeface="Lucida Sans"/>
              </a:rPr>
              <a:t> </a:t>
            </a:r>
            <a:r>
              <a:rPr sz="1333" spc="-120">
                <a:solidFill>
                  <a:srgbClr val="737373"/>
                </a:solidFill>
                <a:latin typeface="Lucida Sans"/>
                <a:cs typeface="Lucida Sans"/>
              </a:rPr>
              <a:t>and</a:t>
            </a:r>
            <a:r>
              <a:rPr sz="1333" spc="-97">
                <a:solidFill>
                  <a:srgbClr val="737373"/>
                </a:solidFill>
                <a:latin typeface="Lucida Sans"/>
                <a:cs typeface="Lucida Sans"/>
              </a:rPr>
              <a:t> </a:t>
            </a:r>
            <a:r>
              <a:rPr sz="1333" spc="-17">
                <a:solidFill>
                  <a:srgbClr val="737373"/>
                </a:solidFill>
                <a:latin typeface="Lucida Sans"/>
                <a:cs typeface="Lucida Sans"/>
              </a:rPr>
              <a:t>awareness </a:t>
            </a:r>
            <a:r>
              <a:rPr sz="1333" spc="-110">
                <a:solidFill>
                  <a:srgbClr val="737373"/>
                </a:solidFill>
                <a:latin typeface="Lucida Sans"/>
                <a:cs typeface="Lucida Sans"/>
              </a:rPr>
              <a:t>sessions</a:t>
            </a:r>
            <a:r>
              <a:rPr sz="1333" spc="-100">
                <a:solidFill>
                  <a:srgbClr val="737373"/>
                </a:solidFill>
                <a:latin typeface="Lucida Sans"/>
                <a:cs typeface="Lucida Sans"/>
              </a:rPr>
              <a:t> </a:t>
            </a:r>
            <a:r>
              <a:rPr sz="1333" spc="-130">
                <a:solidFill>
                  <a:srgbClr val="737373"/>
                </a:solidFill>
                <a:latin typeface="Lucida Sans"/>
                <a:cs typeface="Lucida Sans"/>
              </a:rPr>
              <a:t>on</a:t>
            </a:r>
            <a:r>
              <a:rPr sz="1333" spc="-100">
                <a:solidFill>
                  <a:srgbClr val="737373"/>
                </a:solidFill>
                <a:latin typeface="Lucida Sans"/>
                <a:cs typeface="Lucida Sans"/>
              </a:rPr>
              <a:t> </a:t>
            </a:r>
            <a:r>
              <a:rPr sz="1333" spc="-103">
                <a:solidFill>
                  <a:srgbClr val="737373"/>
                </a:solidFill>
                <a:latin typeface="Lucida Sans"/>
                <a:cs typeface="Lucida Sans"/>
              </a:rPr>
              <a:t>Female</a:t>
            </a:r>
            <a:r>
              <a:rPr sz="1333" spc="-100">
                <a:solidFill>
                  <a:srgbClr val="737373"/>
                </a:solidFill>
                <a:latin typeface="Lucida Sans"/>
                <a:cs typeface="Lucida Sans"/>
              </a:rPr>
              <a:t> </a:t>
            </a:r>
            <a:r>
              <a:rPr sz="1333" spc="-110">
                <a:solidFill>
                  <a:srgbClr val="737373"/>
                </a:solidFill>
                <a:latin typeface="Lucida Sans"/>
                <a:cs typeface="Lucida Sans"/>
              </a:rPr>
              <a:t>Gential</a:t>
            </a:r>
            <a:r>
              <a:rPr sz="1333" spc="-100">
                <a:solidFill>
                  <a:srgbClr val="737373"/>
                </a:solidFill>
                <a:latin typeface="Lucida Sans"/>
                <a:cs typeface="Lucida Sans"/>
              </a:rPr>
              <a:t> Mutilation/Cutting </a:t>
            </a:r>
            <a:r>
              <a:rPr sz="1333" spc="-47">
                <a:solidFill>
                  <a:srgbClr val="737373"/>
                </a:solidFill>
                <a:latin typeface="Lucida Sans"/>
                <a:cs typeface="Lucida Sans"/>
              </a:rPr>
              <a:t>(FGC)</a:t>
            </a:r>
            <a:r>
              <a:rPr sz="1333" spc="-93">
                <a:solidFill>
                  <a:srgbClr val="737373"/>
                </a:solidFill>
                <a:latin typeface="Lucida Sans"/>
                <a:cs typeface="Lucida Sans"/>
              </a:rPr>
              <a:t> </a:t>
            </a:r>
            <a:r>
              <a:rPr sz="1333" spc="-97">
                <a:solidFill>
                  <a:srgbClr val="737373"/>
                </a:solidFill>
                <a:latin typeface="Lucida Sans"/>
                <a:cs typeface="Lucida Sans"/>
              </a:rPr>
              <a:t>to</a:t>
            </a:r>
            <a:r>
              <a:rPr sz="1333" spc="-90">
                <a:solidFill>
                  <a:srgbClr val="737373"/>
                </a:solidFill>
                <a:latin typeface="Lucida Sans"/>
                <a:cs typeface="Lucida Sans"/>
              </a:rPr>
              <a:t> </a:t>
            </a:r>
            <a:r>
              <a:rPr sz="1333" spc="-107">
                <a:solidFill>
                  <a:srgbClr val="737373"/>
                </a:solidFill>
                <a:latin typeface="Lucida Sans"/>
                <a:cs typeface="Lucida Sans"/>
              </a:rPr>
              <a:t>healthcare</a:t>
            </a:r>
            <a:r>
              <a:rPr sz="1333" spc="-93">
                <a:solidFill>
                  <a:srgbClr val="737373"/>
                </a:solidFill>
                <a:latin typeface="Lucida Sans"/>
                <a:cs typeface="Lucida Sans"/>
              </a:rPr>
              <a:t> </a:t>
            </a:r>
            <a:r>
              <a:rPr sz="1333" spc="-117">
                <a:solidFill>
                  <a:srgbClr val="737373"/>
                </a:solidFill>
                <a:latin typeface="Lucida Sans"/>
                <a:cs typeface="Lucida Sans"/>
              </a:rPr>
              <a:t>professionals</a:t>
            </a:r>
            <a:r>
              <a:rPr sz="1333" spc="-90">
                <a:solidFill>
                  <a:srgbClr val="737373"/>
                </a:solidFill>
                <a:latin typeface="Lucida Sans"/>
                <a:cs typeface="Lucida Sans"/>
              </a:rPr>
              <a:t> </a:t>
            </a:r>
            <a:r>
              <a:rPr sz="1333" spc="-120">
                <a:solidFill>
                  <a:srgbClr val="737373"/>
                </a:solidFill>
                <a:latin typeface="Lucida Sans"/>
                <a:cs typeface="Lucida Sans"/>
              </a:rPr>
              <a:t>and</a:t>
            </a:r>
            <a:r>
              <a:rPr sz="1333" spc="-90">
                <a:solidFill>
                  <a:srgbClr val="737373"/>
                </a:solidFill>
                <a:latin typeface="Lucida Sans"/>
                <a:cs typeface="Lucida Sans"/>
              </a:rPr>
              <a:t> </a:t>
            </a:r>
            <a:r>
              <a:rPr sz="1333" spc="-76">
                <a:solidFill>
                  <a:srgbClr val="737373"/>
                </a:solidFill>
                <a:latin typeface="Lucida Sans"/>
                <a:cs typeface="Lucida Sans"/>
              </a:rPr>
              <a:t>schools </a:t>
            </a:r>
            <a:r>
              <a:rPr sz="1333" spc="-90">
                <a:solidFill>
                  <a:srgbClr val="737373"/>
                </a:solidFill>
                <a:latin typeface="Lucida Sans"/>
                <a:cs typeface="Lucida Sans"/>
              </a:rPr>
              <a:t>across</a:t>
            </a:r>
            <a:r>
              <a:rPr sz="1333" spc="-100">
                <a:solidFill>
                  <a:srgbClr val="737373"/>
                </a:solidFill>
                <a:latin typeface="Lucida Sans"/>
                <a:cs typeface="Lucida Sans"/>
              </a:rPr>
              <a:t> Tower</a:t>
            </a:r>
            <a:r>
              <a:rPr sz="1333" spc="-97">
                <a:solidFill>
                  <a:srgbClr val="737373"/>
                </a:solidFill>
                <a:latin typeface="Lucida Sans"/>
                <a:cs typeface="Lucida Sans"/>
              </a:rPr>
              <a:t> </a:t>
            </a:r>
            <a:r>
              <a:rPr sz="1333" spc="-113">
                <a:solidFill>
                  <a:srgbClr val="737373"/>
                </a:solidFill>
                <a:latin typeface="Lucida Sans"/>
                <a:cs typeface="Lucida Sans"/>
              </a:rPr>
              <a:t>Hamlets,</a:t>
            </a:r>
            <a:r>
              <a:rPr sz="1333" spc="-100">
                <a:solidFill>
                  <a:srgbClr val="737373"/>
                </a:solidFill>
                <a:latin typeface="Lucida Sans"/>
                <a:cs typeface="Lucida Sans"/>
              </a:rPr>
              <a:t> </a:t>
            </a:r>
            <a:r>
              <a:rPr sz="1333" spc="-110">
                <a:solidFill>
                  <a:srgbClr val="737373"/>
                </a:solidFill>
                <a:latin typeface="Lucida Sans"/>
                <a:cs typeface="Lucida Sans"/>
              </a:rPr>
              <a:t>focusing</a:t>
            </a:r>
            <a:r>
              <a:rPr sz="1333" spc="-97">
                <a:solidFill>
                  <a:srgbClr val="737373"/>
                </a:solidFill>
                <a:latin typeface="Lucida Sans"/>
                <a:cs typeface="Lucida Sans"/>
              </a:rPr>
              <a:t> </a:t>
            </a:r>
            <a:r>
              <a:rPr sz="1333" spc="-130">
                <a:solidFill>
                  <a:srgbClr val="737373"/>
                </a:solidFill>
                <a:latin typeface="Lucida Sans"/>
                <a:cs typeface="Lucida Sans"/>
              </a:rPr>
              <a:t>on</a:t>
            </a:r>
            <a:r>
              <a:rPr sz="1333" spc="-100">
                <a:solidFill>
                  <a:srgbClr val="737373"/>
                </a:solidFill>
                <a:latin typeface="Lucida Sans"/>
                <a:cs typeface="Lucida Sans"/>
              </a:rPr>
              <a:t> </a:t>
            </a:r>
            <a:r>
              <a:rPr sz="1333" spc="-7">
                <a:solidFill>
                  <a:srgbClr val="737373"/>
                </a:solidFill>
                <a:latin typeface="Lucida Sans"/>
                <a:cs typeface="Lucida Sans"/>
              </a:rPr>
              <a:t>legal </a:t>
            </a:r>
            <a:r>
              <a:rPr sz="1333" spc="-117">
                <a:solidFill>
                  <a:srgbClr val="737373"/>
                </a:solidFill>
                <a:latin typeface="Lucida Sans"/>
                <a:cs typeface="Lucida Sans"/>
              </a:rPr>
              <a:t>frameworks</a:t>
            </a:r>
            <a:r>
              <a:rPr sz="1333" spc="-103">
                <a:solidFill>
                  <a:srgbClr val="737373"/>
                </a:solidFill>
                <a:latin typeface="Lucida Sans"/>
                <a:cs typeface="Lucida Sans"/>
              </a:rPr>
              <a:t> </a:t>
            </a:r>
            <a:r>
              <a:rPr sz="1333" spc="-120">
                <a:solidFill>
                  <a:srgbClr val="737373"/>
                </a:solidFill>
                <a:latin typeface="Lucida Sans"/>
                <a:cs typeface="Lucida Sans"/>
              </a:rPr>
              <a:t>and</a:t>
            </a:r>
            <a:r>
              <a:rPr sz="1333" spc="-100">
                <a:solidFill>
                  <a:srgbClr val="737373"/>
                </a:solidFill>
                <a:latin typeface="Lucida Sans"/>
                <a:cs typeface="Lucida Sans"/>
              </a:rPr>
              <a:t> </a:t>
            </a:r>
            <a:r>
              <a:rPr sz="1333" spc="-67">
                <a:solidFill>
                  <a:srgbClr val="737373"/>
                </a:solidFill>
                <a:latin typeface="Lucida Sans"/>
                <a:cs typeface="Lucida Sans"/>
              </a:rPr>
              <a:t>access</a:t>
            </a:r>
            <a:r>
              <a:rPr sz="1333" spc="-100">
                <a:solidFill>
                  <a:srgbClr val="737373"/>
                </a:solidFill>
                <a:latin typeface="Lucida Sans"/>
                <a:cs typeface="Lucida Sans"/>
              </a:rPr>
              <a:t> </a:t>
            </a:r>
            <a:r>
              <a:rPr sz="1333" spc="-97">
                <a:solidFill>
                  <a:srgbClr val="737373"/>
                </a:solidFill>
                <a:latin typeface="Lucida Sans"/>
                <a:cs typeface="Lucida Sans"/>
              </a:rPr>
              <a:t>to</a:t>
            </a:r>
            <a:r>
              <a:rPr sz="1333" spc="-103">
                <a:solidFill>
                  <a:srgbClr val="737373"/>
                </a:solidFill>
                <a:latin typeface="Lucida Sans"/>
                <a:cs typeface="Lucida Sans"/>
              </a:rPr>
              <a:t> </a:t>
            </a:r>
            <a:r>
              <a:rPr sz="1333" spc="-117">
                <a:solidFill>
                  <a:srgbClr val="737373"/>
                </a:solidFill>
                <a:latin typeface="Lucida Sans"/>
                <a:cs typeface="Lucida Sans"/>
              </a:rPr>
              <a:t>support</a:t>
            </a:r>
            <a:r>
              <a:rPr sz="1333" spc="-100">
                <a:solidFill>
                  <a:srgbClr val="737373"/>
                </a:solidFill>
                <a:latin typeface="Lucida Sans"/>
                <a:cs typeface="Lucida Sans"/>
              </a:rPr>
              <a:t> </a:t>
            </a:r>
            <a:r>
              <a:rPr sz="1333" spc="-7">
                <a:solidFill>
                  <a:srgbClr val="737373"/>
                </a:solidFill>
                <a:latin typeface="Lucida Sans"/>
                <a:cs typeface="Lucida Sans"/>
              </a:rPr>
              <a:t>services.</a:t>
            </a:r>
            <a:endParaRPr sz="1333">
              <a:latin typeface="Lucida Sans"/>
              <a:cs typeface="Lucida Sans"/>
            </a:endParaRPr>
          </a:p>
        </p:txBody>
      </p:sp>
      <p:sp>
        <p:nvSpPr>
          <p:cNvPr id="56" name="object 56"/>
          <p:cNvSpPr txBox="1"/>
          <p:nvPr/>
        </p:nvSpPr>
        <p:spPr>
          <a:xfrm>
            <a:off x="6946379" y="2849120"/>
            <a:ext cx="4536863" cy="349503"/>
          </a:xfrm>
          <a:prstGeom prst="rect">
            <a:avLst/>
          </a:prstGeom>
        </p:spPr>
        <p:txBody>
          <a:bodyPr vert="horz" wrap="square" lIns="0" tIns="2117" rIns="0" bIns="0" rtlCol="0">
            <a:spAutoFit/>
          </a:bodyPr>
          <a:lstStyle/>
          <a:p>
            <a:pPr marL="8467" marR="3387">
              <a:lnSpc>
                <a:spcPct val="103099"/>
              </a:lnSpc>
              <a:spcBef>
                <a:spcPts val="17"/>
              </a:spcBef>
            </a:pPr>
            <a:r>
              <a:rPr sz="1333" spc="-120">
                <a:solidFill>
                  <a:srgbClr val="737373"/>
                </a:solidFill>
                <a:latin typeface="Lucida Sans"/>
                <a:cs typeface="Lucida Sans"/>
              </a:rPr>
              <a:t>Influencing</a:t>
            </a:r>
            <a:r>
              <a:rPr sz="1333" spc="-110">
                <a:solidFill>
                  <a:srgbClr val="737373"/>
                </a:solidFill>
                <a:latin typeface="Lucida Sans"/>
                <a:cs typeface="Lucida Sans"/>
              </a:rPr>
              <a:t> </a:t>
            </a:r>
            <a:r>
              <a:rPr sz="1333" spc="-103">
                <a:solidFill>
                  <a:srgbClr val="737373"/>
                </a:solidFill>
                <a:latin typeface="Lucida Sans"/>
                <a:cs typeface="Lucida Sans"/>
              </a:rPr>
              <a:t>system</a:t>
            </a:r>
            <a:r>
              <a:rPr sz="1333" spc="-107">
                <a:solidFill>
                  <a:srgbClr val="737373"/>
                </a:solidFill>
                <a:latin typeface="Lucida Sans"/>
                <a:cs typeface="Lucida Sans"/>
              </a:rPr>
              <a:t> </a:t>
            </a:r>
            <a:r>
              <a:rPr sz="1333" spc="-100">
                <a:solidFill>
                  <a:srgbClr val="737373"/>
                </a:solidFill>
                <a:latin typeface="Lucida Sans"/>
                <a:cs typeface="Lucida Sans"/>
              </a:rPr>
              <a:t>change</a:t>
            </a:r>
            <a:r>
              <a:rPr sz="1333" spc="-110">
                <a:solidFill>
                  <a:srgbClr val="737373"/>
                </a:solidFill>
                <a:latin typeface="Lucida Sans"/>
                <a:cs typeface="Lucida Sans"/>
              </a:rPr>
              <a:t> </a:t>
            </a:r>
            <a:r>
              <a:rPr sz="1333" spc="-76">
                <a:solidFill>
                  <a:srgbClr val="737373"/>
                </a:solidFill>
                <a:latin typeface="Lucida Sans"/>
                <a:cs typeface="Lucida Sans"/>
              </a:rPr>
              <a:t>a)</a:t>
            </a:r>
            <a:r>
              <a:rPr sz="1333" spc="-107">
                <a:solidFill>
                  <a:srgbClr val="737373"/>
                </a:solidFill>
                <a:latin typeface="Lucida Sans"/>
                <a:cs typeface="Lucida Sans"/>
              </a:rPr>
              <a:t> </a:t>
            </a:r>
            <a:r>
              <a:rPr sz="1333" spc="-130">
                <a:solidFill>
                  <a:srgbClr val="737373"/>
                </a:solidFill>
                <a:latin typeface="Lucida Sans"/>
                <a:cs typeface="Lucida Sans"/>
              </a:rPr>
              <a:t>moving</a:t>
            </a:r>
            <a:r>
              <a:rPr sz="1333" spc="-107">
                <a:solidFill>
                  <a:srgbClr val="737373"/>
                </a:solidFill>
                <a:latin typeface="Lucida Sans"/>
                <a:cs typeface="Lucida Sans"/>
              </a:rPr>
              <a:t> </a:t>
            </a:r>
            <a:r>
              <a:rPr sz="1333" spc="-30">
                <a:solidFill>
                  <a:srgbClr val="737373"/>
                </a:solidFill>
                <a:latin typeface="Lucida Sans"/>
                <a:cs typeface="Lucida Sans"/>
              </a:rPr>
              <a:t>FGC</a:t>
            </a:r>
            <a:r>
              <a:rPr sz="1333" spc="-110">
                <a:solidFill>
                  <a:srgbClr val="737373"/>
                </a:solidFill>
                <a:latin typeface="Lucida Sans"/>
                <a:cs typeface="Lucida Sans"/>
              </a:rPr>
              <a:t> </a:t>
            </a:r>
            <a:r>
              <a:rPr sz="1333" spc="-113">
                <a:solidFill>
                  <a:srgbClr val="737373"/>
                </a:solidFill>
                <a:latin typeface="Lucida Sans"/>
                <a:cs typeface="Lucida Sans"/>
              </a:rPr>
              <a:t>out</a:t>
            </a:r>
            <a:r>
              <a:rPr sz="1333" spc="-107">
                <a:solidFill>
                  <a:srgbClr val="737373"/>
                </a:solidFill>
                <a:latin typeface="Lucida Sans"/>
                <a:cs typeface="Lucida Sans"/>
              </a:rPr>
              <a:t> </a:t>
            </a:r>
            <a:r>
              <a:rPr sz="1333" spc="-97">
                <a:solidFill>
                  <a:srgbClr val="737373"/>
                </a:solidFill>
                <a:latin typeface="Lucida Sans"/>
                <a:cs typeface="Lucida Sans"/>
              </a:rPr>
              <a:t>of</a:t>
            </a:r>
            <a:r>
              <a:rPr sz="1333" spc="-107">
                <a:solidFill>
                  <a:srgbClr val="737373"/>
                </a:solidFill>
                <a:latin typeface="Lucida Sans"/>
                <a:cs typeface="Lucida Sans"/>
              </a:rPr>
              <a:t> </a:t>
            </a:r>
            <a:r>
              <a:rPr sz="1333" spc="-43">
                <a:solidFill>
                  <a:srgbClr val="737373"/>
                </a:solidFill>
                <a:latin typeface="Lucida Sans"/>
                <a:cs typeface="Lucida Sans"/>
              </a:rPr>
              <a:t>safeguarding </a:t>
            </a:r>
            <a:r>
              <a:rPr sz="1333" spc="-120">
                <a:solidFill>
                  <a:srgbClr val="737373"/>
                </a:solidFill>
                <a:latin typeface="Lucida Sans"/>
                <a:cs typeface="Lucida Sans"/>
              </a:rPr>
              <a:t>and</a:t>
            </a:r>
            <a:r>
              <a:rPr sz="1333" spc="-107">
                <a:solidFill>
                  <a:srgbClr val="737373"/>
                </a:solidFill>
                <a:latin typeface="Lucida Sans"/>
                <a:cs typeface="Lucida Sans"/>
              </a:rPr>
              <a:t> </a:t>
            </a:r>
            <a:r>
              <a:rPr sz="1333" spc="-127">
                <a:solidFill>
                  <a:srgbClr val="737373"/>
                </a:solidFill>
                <a:latin typeface="Lucida Sans"/>
                <a:cs typeface="Lucida Sans"/>
              </a:rPr>
              <a:t>into</a:t>
            </a:r>
            <a:r>
              <a:rPr sz="1333" spc="-103">
                <a:solidFill>
                  <a:srgbClr val="737373"/>
                </a:solidFill>
                <a:latin typeface="Lucida Sans"/>
                <a:cs typeface="Lucida Sans"/>
              </a:rPr>
              <a:t> </a:t>
            </a:r>
            <a:r>
              <a:rPr sz="1333" spc="-117">
                <a:solidFill>
                  <a:srgbClr val="737373"/>
                </a:solidFill>
                <a:latin typeface="Lucida Sans"/>
                <a:cs typeface="Lucida Sans"/>
              </a:rPr>
              <a:t>women’s</a:t>
            </a:r>
            <a:r>
              <a:rPr sz="1333" spc="-103">
                <a:solidFill>
                  <a:srgbClr val="737373"/>
                </a:solidFill>
                <a:latin typeface="Lucida Sans"/>
                <a:cs typeface="Lucida Sans"/>
              </a:rPr>
              <a:t> </a:t>
            </a:r>
            <a:r>
              <a:rPr sz="1333" spc="-120">
                <a:solidFill>
                  <a:srgbClr val="737373"/>
                </a:solidFill>
                <a:latin typeface="Lucida Sans"/>
                <a:cs typeface="Lucida Sans"/>
              </a:rPr>
              <a:t>health.</a:t>
            </a:r>
            <a:r>
              <a:rPr sz="1333" spc="-103">
                <a:solidFill>
                  <a:srgbClr val="737373"/>
                </a:solidFill>
                <a:latin typeface="Lucida Sans"/>
                <a:cs typeface="Lucida Sans"/>
              </a:rPr>
              <a:t> </a:t>
            </a:r>
            <a:r>
              <a:rPr sz="1333" spc="-107">
                <a:solidFill>
                  <a:srgbClr val="737373"/>
                </a:solidFill>
                <a:latin typeface="Lucida Sans"/>
                <a:cs typeface="Lucida Sans"/>
              </a:rPr>
              <a:t>Holistic</a:t>
            </a:r>
            <a:r>
              <a:rPr sz="1333" spc="-103">
                <a:solidFill>
                  <a:srgbClr val="737373"/>
                </a:solidFill>
                <a:latin typeface="Lucida Sans"/>
                <a:cs typeface="Lucida Sans"/>
              </a:rPr>
              <a:t> </a:t>
            </a:r>
            <a:r>
              <a:rPr sz="1333" spc="-76">
                <a:solidFill>
                  <a:srgbClr val="737373"/>
                </a:solidFill>
                <a:latin typeface="Lucida Sans"/>
                <a:cs typeface="Lucida Sans"/>
              </a:rPr>
              <a:t>care</a:t>
            </a:r>
            <a:r>
              <a:rPr sz="1333" spc="-103">
                <a:solidFill>
                  <a:srgbClr val="737373"/>
                </a:solidFill>
                <a:latin typeface="Lucida Sans"/>
                <a:cs typeface="Lucida Sans"/>
              </a:rPr>
              <a:t> </a:t>
            </a:r>
            <a:r>
              <a:rPr sz="1333" spc="-57">
                <a:solidFill>
                  <a:srgbClr val="737373"/>
                </a:solidFill>
                <a:latin typeface="Lucida Sans"/>
                <a:cs typeface="Lucida Sans"/>
              </a:rPr>
              <a:t>(NHSE).</a:t>
            </a:r>
            <a:r>
              <a:rPr sz="1333" spc="-103">
                <a:solidFill>
                  <a:srgbClr val="737373"/>
                </a:solidFill>
                <a:latin typeface="Lucida Sans"/>
                <a:cs typeface="Lucida Sans"/>
              </a:rPr>
              <a:t> </a:t>
            </a:r>
            <a:r>
              <a:rPr sz="1333" spc="-87">
                <a:solidFill>
                  <a:srgbClr val="737373"/>
                </a:solidFill>
                <a:latin typeface="Lucida Sans"/>
                <a:cs typeface="Lucida Sans"/>
              </a:rPr>
              <a:t>b)</a:t>
            </a:r>
            <a:r>
              <a:rPr sz="1333" spc="-103">
                <a:solidFill>
                  <a:srgbClr val="737373"/>
                </a:solidFill>
                <a:latin typeface="Lucida Sans"/>
                <a:cs typeface="Lucida Sans"/>
              </a:rPr>
              <a:t> </a:t>
            </a:r>
            <a:r>
              <a:rPr sz="1333" spc="-43">
                <a:solidFill>
                  <a:srgbClr val="737373"/>
                </a:solidFill>
                <a:latin typeface="Lucida Sans"/>
                <a:cs typeface="Lucida Sans"/>
              </a:rPr>
              <a:t>campaigning </a:t>
            </a:r>
            <a:r>
              <a:rPr sz="1333" spc="-110">
                <a:solidFill>
                  <a:srgbClr val="737373"/>
                </a:solidFill>
                <a:latin typeface="Lucida Sans"/>
                <a:cs typeface="Lucida Sans"/>
              </a:rPr>
              <a:t>for</a:t>
            </a:r>
            <a:r>
              <a:rPr sz="1333" spc="-107">
                <a:solidFill>
                  <a:srgbClr val="737373"/>
                </a:solidFill>
                <a:latin typeface="Lucida Sans"/>
                <a:cs typeface="Lucida Sans"/>
              </a:rPr>
              <a:t> </a:t>
            </a:r>
            <a:r>
              <a:rPr sz="1333" spc="-30">
                <a:solidFill>
                  <a:srgbClr val="737373"/>
                </a:solidFill>
                <a:latin typeface="Lucida Sans"/>
                <a:cs typeface="Lucida Sans"/>
              </a:rPr>
              <a:t>FGC</a:t>
            </a:r>
            <a:r>
              <a:rPr sz="1333" spc="-103">
                <a:solidFill>
                  <a:srgbClr val="737373"/>
                </a:solidFill>
                <a:latin typeface="Lucida Sans"/>
                <a:cs typeface="Lucida Sans"/>
              </a:rPr>
              <a:t> </a:t>
            </a:r>
            <a:r>
              <a:rPr sz="1333" spc="-100">
                <a:solidFill>
                  <a:srgbClr val="737373"/>
                </a:solidFill>
                <a:latin typeface="Lucida Sans"/>
                <a:cs typeface="Lucida Sans"/>
              </a:rPr>
              <a:t>awareness</a:t>
            </a:r>
            <a:r>
              <a:rPr sz="1333" spc="-107">
                <a:solidFill>
                  <a:srgbClr val="737373"/>
                </a:solidFill>
                <a:latin typeface="Lucida Sans"/>
                <a:cs typeface="Lucida Sans"/>
              </a:rPr>
              <a:t> </a:t>
            </a:r>
            <a:r>
              <a:rPr sz="1333" spc="-97">
                <a:solidFill>
                  <a:srgbClr val="737373"/>
                </a:solidFill>
                <a:latin typeface="Lucida Sans"/>
                <a:cs typeface="Lucida Sans"/>
              </a:rPr>
              <a:t>to</a:t>
            </a:r>
            <a:r>
              <a:rPr sz="1333" spc="-103">
                <a:solidFill>
                  <a:srgbClr val="737373"/>
                </a:solidFill>
                <a:latin typeface="Lucida Sans"/>
                <a:cs typeface="Lucida Sans"/>
              </a:rPr>
              <a:t> </a:t>
            </a:r>
            <a:r>
              <a:rPr sz="1333" spc="-97">
                <a:solidFill>
                  <a:srgbClr val="737373"/>
                </a:solidFill>
                <a:latin typeface="Lucida Sans"/>
                <a:cs typeface="Lucida Sans"/>
              </a:rPr>
              <a:t>be</a:t>
            </a:r>
            <a:r>
              <a:rPr sz="1333" spc="-103">
                <a:solidFill>
                  <a:srgbClr val="737373"/>
                </a:solidFill>
                <a:latin typeface="Lucida Sans"/>
                <a:cs typeface="Lucida Sans"/>
              </a:rPr>
              <a:t> </a:t>
            </a:r>
            <a:r>
              <a:rPr sz="1333" spc="-120">
                <a:solidFill>
                  <a:srgbClr val="737373"/>
                </a:solidFill>
                <a:latin typeface="Lucida Sans"/>
                <a:cs typeface="Lucida Sans"/>
              </a:rPr>
              <a:t>included</a:t>
            </a:r>
            <a:r>
              <a:rPr sz="1333" spc="-107">
                <a:solidFill>
                  <a:srgbClr val="737373"/>
                </a:solidFill>
                <a:latin typeface="Lucida Sans"/>
                <a:cs typeface="Lucida Sans"/>
              </a:rPr>
              <a:t> </a:t>
            </a:r>
            <a:r>
              <a:rPr sz="1333" spc="-150">
                <a:solidFill>
                  <a:srgbClr val="737373"/>
                </a:solidFill>
                <a:latin typeface="Lucida Sans"/>
                <a:cs typeface="Lucida Sans"/>
              </a:rPr>
              <a:t>in</a:t>
            </a:r>
            <a:r>
              <a:rPr sz="1333" spc="-103">
                <a:solidFill>
                  <a:srgbClr val="737373"/>
                </a:solidFill>
                <a:latin typeface="Lucida Sans"/>
                <a:cs typeface="Lucida Sans"/>
              </a:rPr>
              <a:t> </a:t>
            </a:r>
            <a:r>
              <a:rPr sz="1333" spc="-130">
                <a:solidFill>
                  <a:srgbClr val="737373"/>
                </a:solidFill>
                <a:latin typeface="Lucida Sans"/>
                <a:cs typeface="Lucida Sans"/>
              </a:rPr>
              <a:t>all</a:t>
            </a:r>
            <a:r>
              <a:rPr sz="1333" spc="-103">
                <a:solidFill>
                  <a:srgbClr val="737373"/>
                </a:solidFill>
                <a:latin typeface="Lucida Sans"/>
                <a:cs typeface="Lucida Sans"/>
              </a:rPr>
              <a:t> </a:t>
            </a:r>
            <a:r>
              <a:rPr sz="1333" spc="-123">
                <a:solidFill>
                  <a:srgbClr val="737373"/>
                </a:solidFill>
                <a:latin typeface="Lucida Sans"/>
                <a:cs typeface="Lucida Sans"/>
              </a:rPr>
              <a:t>health</a:t>
            </a:r>
            <a:r>
              <a:rPr sz="1333" spc="-107">
                <a:solidFill>
                  <a:srgbClr val="737373"/>
                </a:solidFill>
                <a:latin typeface="Lucida Sans"/>
                <a:cs typeface="Lucida Sans"/>
              </a:rPr>
              <a:t> </a:t>
            </a:r>
            <a:r>
              <a:rPr sz="1333" spc="-50">
                <a:solidFill>
                  <a:srgbClr val="737373"/>
                </a:solidFill>
                <a:latin typeface="Lucida Sans"/>
                <a:cs typeface="Lucida Sans"/>
              </a:rPr>
              <a:t>professionals </a:t>
            </a:r>
            <a:r>
              <a:rPr sz="1333" spc="-130">
                <a:solidFill>
                  <a:srgbClr val="737373"/>
                </a:solidFill>
                <a:latin typeface="Lucida Sans"/>
                <a:cs typeface="Lucida Sans"/>
              </a:rPr>
              <a:t>formal</a:t>
            </a:r>
            <a:r>
              <a:rPr sz="1333" spc="-87">
                <a:solidFill>
                  <a:srgbClr val="737373"/>
                </a:solidFill>
                <a:latin typeface="Lucida Sans"/>
                <a:cs typeface="Lucida Sans"/>
              </a:rPr>
              <a:t> </a:t>
            </a:r>
            <a:r>
              <a:rPr sz="1333" spc="-110">
                <a:solidFill>
                  <a:srgbClr val="737373"/>
                </a:solidFill>
                <a:latin typeface="Lucida Sans"/>
                <a:cs typeface="Lucida Sans"/>
              </a:rPr>
              <a:t>education</a:t>
            </a:r>
            <a:r>
              <a:rPr sz="1333" spc="-87">
                <a:solidFill>
                  <a:srgbClr val="737373"/>
                </a:solidFill>
                <a:latin typeface="Lucida Sans"/>
                <a:cs typeface="Lucida Sans"/>
              </a:rPr>
              <a:t> </a:t>
            </a:r>
            <a:r>
              <a:rPr sz="1333" spc="-100">
                <a:solidFill>
                  <a:srgbClr val="737373"/>
                </a:solidFill>
                <a:latin typeface="Lucida Sans"/>
                <a:cs typeface="Lucida Sans"/>
              </a:rPr>
              <a:t>pathways</a:t>
            </a:r>
            <a:r>
              <a:rPr sz="1333" spc="-87">
                <a:solidFill>
                  <a:srgbClr val="737373"/>
                </a:solidFill>
                <a:latin typeface="Lucida Sans"/>
                <a:cs typeface="Lucida Sans"/>
              </a:rPr>
              <a:t> </a:t>
            </a:r>
            <a:r>
              <a:rPr sz="1333" spc="-80">
                <a:solidFill>
                  <a:srgbClr val="737373"/>
                </a:solidFill>
                <a:latin typeface="Lucida Sans"/>
                <a:cs typeface="Lucida Sans"/>
              </a:rPr>
              <a:t>(NHSE/Women’s</a:t>
            </a:r>
            <a:r>
              <a:rPr sz="1333" spc="-83">
                <a:solidFill>
                  <a:srgbClr val="737373"/>
                </a:solidFill>
                <a:latin typeface="Lucida Sans"/>
                <a:cs typeface="Lucida Sans"/>
              </a:rPr>
              <a:t> </a:t>
            </a:r>
            <a:r>
              <a:rPr sz="1333" spc="-113">
                <a:solidFill>
                  <a:srgbClr val="737373"/>
                </a:solidFill>
                <a:latin typeface="Lucida Sans"/>
                <a:cs typeface="Lucida Sans"/>
              </a:rPr>
              <a:t>Health</a:t>
            </a:r>
            <a:r>
              <a:rPr sz="1333" spc="-87">
                <a:solidFill>
                  <a:srgbClr val="737373"/>
                </a:solidFill>
                <a:latin typeface="Lucida Sans"/>
                <a:cs typeface="Lucida Sans"/>
              </a:rPr>
              <a:t> </a:t>
            </a:r>
            <a:r>
              <a:rPr sz="1333" spc="-80">
                <a:solidFill>
                  <a:srgbClr val="737373"/>
                </a:solidFill>
                <a:latin typeface="Lucida Sans"/>
                <a:cs typeface="Lucida Sans"/>
              </a:rPr>
              <a:t>Strategy).</a:t>
            </a:r>
            <a:r>
              <a:rPr sz="1333" spc="-87">
                <a:solidFill>
                  <a:srgbClr val="737373"/>
                </a:solidFill>
                <a:latin typeface="Lucida Sans"/>
                <a:cs typeface="Lucida Sans"/>
              </a:rPr>
              <a:t> </a:t>
            </a:r>
            <a:r>
              <a:rPr sz="1333" spc="-17">
                <a:solidFill>
                  <a:srgbClr val="737373"/>
                </a:solidFill>
                <a:latin typeface="Lucida Sans"/>
                <a:cs typeface="Lucida Sans"/>
              </a:rPr>
              <a:t>c) </a:t>
            </a:r>
            <a:r>
              <a:rPr sz="1333" spc="-107">
                <a:solidFill>
                  <a:srgbClr val="737373"/>
                </a:solidFill>
                <a:latin typeface="Lucida Sans"/>
                <a:cs typeface="Lucida Sans"/>
              </a:rPr>
              <a:t>Reducing</a:t>
            </a:r>
            <a:r>
              <a:rPr sz="1333" spc="-76">
                <a:solidFill>
                  <a:srgbClr val="737373"/>
                </a:solidFill>
                <a:latin typeface="Lucida Sans"/>
                <a:cs typeface="Lucida Sans"/>
              </a:rPr>
              <a:t> </a:t>
            </a:r>
            <a:r>
              <a:rPr sz="1333" spc="-40">
                <a:solidFill>
                  <a:srgbClr val="737373"/>
                </a:solidFill>
                <a:latin typeface="Lucida Sans"/>
                <a:cs typeface="Lucida Sans"/>
              </a:rPr>
              <a:t>barriers.</a:t>
            </a:r>
            <a:endParaRPr sz="1333">
              <a:latin typeface="Lucida Sans"/>
              <a:cs typeface="Lucida Sans"/>
            </a:endParaRPr>
          </a:p>
        </p:txBody>
      </p:sp>
      <p:pic>
        <p:nvPicPr>
          <p:cNvPr id="8" name="object 8">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5790312" y="1598499"/>
            <a:ext cx="904185" cy="904184"/>
          </a:xfrm>
          <a:prstGeom prst="rect">
            <a:avLst/>
          </a:prstGeom>
        </p:spPr>
      </p:pic>
      <p:grpSp>
        <p:nvGrpSpPr>
          <p:cNvPr id="9" name="object 9">
            <a:extLst>
              <a:ext uri="{C183D7F6-B498-43B3-948B-1728B52AA6E4}">
                <adec:decorative xmlns:adec="http://schemas.microsoft.com/office/drawing/2017/decorative" val="1"/>
              </a:ext>
            </a:extLst>
          </p:cNvPr>
          <p:cNvGrpSpPr/>
          <p:nvPr/>
        </p:nvGrpSpPr>
        <p:grpSpPr>
          <a:xfrm>
            <a:off x="534721" y="2667662"/>
            <a:ext cx="904240" cy="904240"/>
            <a:chOff x="802082" y="4001493"/>
            <a:chExt cx="1356360" cy="1356360"/>
          </a:xfrm>
        </p:grpSpPr>
        <p:sp>
          <p:nvSpPr>
            <p:cNvPr id="10" name="object 10"/>
            <p:cNvSpPr/>
            <p:nvPr/>
          </p:nvSpPr>
          <p:spPr>
            <a:xfrm>
              <a:off x="802082" y="4001493"/>
              <a:ext cx="1356360" cy="1356360"/>
            </a:xfrm>
            <a:custGeom>
              <a:avLst/>
              <a:gdLst/>
              <a:ahLst/>
              <a:cxnLst/>
              <a:rect l="l" t="t" r="r" b="b"/>
              <a:pathLst>
                <a:path w="1356360" h="1356360">
                  <a:moveTo>
                    <a:pt x="678139" y="1356277"/>
                  </a:moveTo>
                  <a:lnTo>
                    <a:pt x="629709" y="1354574"/>
                  </a:lnTo>
                  <a:lnTo>
                    <a:pt x="582198" y="1349542"/>
                  </a:lnTo>
                  <a:lnTo>
                    <a:pt x="535721" y="1341297"/>
                  </a:lnTo>
                  <a:lnTo>
                    <a:pt x="490392" y="1329952"/>
                  </a:lnTo>
                  <a:lnTo>
                    <a:pt x="446327" y="1315622"/>
                  </a:lnTo>
                  <a:lnTo>
                    <a:pt x="403640" y="1298422"/>
                  </a:lnTo>
                  <a:lnTo>
                    <a:pt x="362446" y="1278468"/>
                  </a:lnTo>
                  <a:lnTo>
                    <a:pt x="322859" y="1255873"/>
                  </a:lnTo>
                  <a:lnTo>
                    <a:pt x="284994" y="1230752"/>
                  </a:lnTo>
                  <a:lnTo>
                    <a:pt x="248967" y="1203221"/>
                  </a:lnTo>
                  <a:lnTo>
                    <a:pt x="214892" y="1173393"/>
                  </a:lnTo>
                  <a:lnTo>
                    <a:pt x="182883" y="1141384"/>
                  </a:lnTo>
                  <a:lnTo>
                    <a:pt x="153055" y="1107309"/>
                  </a:lnTo>
                  <a:lnTo>
                    <a:pt x="125524" y="1071282"/>
                  </a:lnTo>
                  <a:lnTo>
                    <a:pt x="100403" y="1033417"/>
                  </a:lnTo>
                  <a:lnTo>
                    <a:pt x="77808" y="993831"/>
                  </a:lnTo>
                  <a:lnTo>
                    <a:pt x="57854" y="952636"/>
                  </a:lnTo>
                  <a:lnTo>
                    <a:pt x="40654" y="909950"/>
                  </a:lnTo>
                  <a:lnTo>
                    <a:pt x="26324" y="865885"/>
                  </a:lnTo>
                  <a:lnTo>
                    <a:pt x="14979" y="820556"/>
                  </a:lnTo>
                  <a:lnTo>
                    <a:pt x="6734" y="774079"/>
                  </a:lnTo>
                  <a:lnTo>
                    <a:pt x="1702" y="726569"/>
                  </a:lnTo>
                  <a:lnTo>
                    <a:pt x="0" y="678139"/>
                  </a:lnTo>
                  <a:lnTo>
                    <a:pt x="1702" y="629709"/>
                  </a:lnTo>
                  <a:lnTo>
                    <a:pt x="6734" y="582199"/>
                  </a:lnTo>
                  <a:lnTo>
                    <a:pt x="14979" y="535721"/>
                  </a:lnTo>
                  <a:lnTo>
                    <a:pt x="26324" y="490393"/>
                  </a:lnTo>
                  <a:lnTo>
                    <a:pt x="40654" y="446328"/>
                  </a:lnTo>
                  <a:lnTo>
                    <a:pt x="57854" y="403641"/>
                  </a:lnTo>
                  <a:lnTo>
                    <a:pt x="77808" y="362446"/>
                  </a:lnTo>
                  <a:lnTo>
                    <a:pt x="100403" y="322859"/>
                  </a:lnTo>
                  <a:lnTo>
                    <a:pt x="125524" y="284995"/>
                  </a:lnTo>
                  <a:lnTo>
                    <a:pt x="153055" y="248968"/>
                  </a:lnTo>
                  <a:lnTo>
                    <a:pt x="182883" y="214892"/>
                  </a:lnTo>
                  <a:lnTo>
                    <a:pt x="214892" y="182883"/>
                  </a:lnTo>
                  <a:lnTo>
                    <a:pt x="248967" y="153056"/>
                  </a:lnTo>
                  <a:lnTo>
                    <a:pt x="284994" y="125524"/>
                  </a:lnTo>
                  <a:lnTo>
                    <a:pt x="322859" y="100403"/>
                  </a:lnTo>
                  <a:lnTo>
                    <a:pt x="362446" y="77808"/>
                  </a:lnTo>
                  <a:lnTo>
                    <a:pt x="403640" y="57854"/>
                  </a:lnTo>
                  <a:lnTo>
                    <a:pt x="446327" y="40654"/>
                  </a:lnTo>
                  <a:lnTo>
                    <a:pt x="490392" y="26325"/>
                  </a:lnTo>
                  <a:lnTo>
                    <a:pt x="535721" y="14979"/>
                  </a:lnTo>
                  <a:lnTo>
                    <a:pt x="582198" y="6734"/>
                  </a:lnTo>
                  <a:lnTo>
                    <a:pt x="629709" y="1702"/>
                  </a:lnTo>
                  <a:lnTo>
                    <a:pt x="678139" y="0"/>
                  </a:lnTo>
                  <a:lnTo>
                    <a:pt x="726569" y="1702"/>
                  </a:lnTo>
                  <a:lnTo>
                    <a:pt x="774079" y="6734"/>
                  </a:lnTo>
                  <a:lnTo>
                    <a:pt x="820557" y="14979"/>
                  </a:lnTo>
                  <a:lnTo>
                    <a:pt x="865885" y="26325"/>
                  </a:lnTo>
                  <a:lnTo>
                    <a:pt x="909950" y="40654"/>
                  </a:lnTo>
                  <a:lnTo>
                    <a:pt x="952637" y="57854"/>
                  </a:lnTo>
                  <a:lnTo>
                    <a:pt x="993831" y="77808"/>
                  </a:lnTo>
                  <a:lnTo>
                    <a:pt x="1033418" y="100403"/>
                  </a:lnTo>
                  <a:lnTo>
                    <a:pt x="1071282" y="125524"/>
                  </a:lnTo>
                  <a:lnTo>
                    <a:pt x="1107309" y="153056"/>
                  </a:lnTo>
                  <a:lnTo>
                    <a:pt x="1141385" y="182883"/>
                  </a:lnTo>
                  <a:lnTo>
                    <a:pt x="1173394" y="214892"/>
                  </a:lnTo>
                  <a:lnTo>
                    <a:pt x="1203221" y="248968"/>
                  </a:lnTo>
                  <a:lnTo>
                    <a:pt x="1230752" y="284995"/>
                  </a:lnTo>
                  <a:lnTo>
                    <a:pt x="1255873" y="322859"/>
                  </a:lnTo>
                  <a:lnTo>
                    <a:pt x="1278468" y="362446"/>
                  </a:lnTo>
                  <a:lnTo>
                    <a:pt x="1298422" y="403641"/>
                  </a:lnTo>
                  <a:lnTo>
                    <a:pt x="1315622" y="446328"/>
                  </a:lnTo>
                  <a:lnTo>
                    <a:pt x="1329951" y="490393"/>
                  </a:lnTo>
                  <a:lnTo>
                    <a:pt x="1341296" y="535721"/>
                  </a:lnTo>
                  <a:lnTo>
                    <a:pt x="1349542" y="582199"/>
                  </a:lnTo>
                  <a:lnTo>
                    <a:pt x="1354573" y="629709"/>
                  </a:lnTo>
                  <a:lnTo>
                    <a:pt x="1356276" y="678139"/>
                  </a:lnTo>
                  <a:lnTo>
                    <a:pt x="1354573" y="726569"/>
                  </a:lnTo>
                  <a:lnTo>
                    <a:pt x="1349542" y="774079"/>
                  </a:lnTo>
                  <a:lnTo>
                    <a:pt x="1341296" y="820556"/>
                  </a:lnTo>
                  <a:lnTo>
                    <a:pt x="1329951" y="865885"/>
                  </a:lnTo>
                  <a:lnTo>
                    <a:pt x="1315622" y="909950"/>
                  </a:lnTo>
                  <a:lnTo>
                    <a:pt x="1298422" y="952636"/>
                  </a:lnTo>
                  <a:lnTo>
                    <a:pt x="1278468" y="993831"/>
                  </a:lnTo>
                  <a:lnTo>
                    <a:pt x="1255873" y="1033417"/>
                  </a:lnTo>
                  <a:lnTo>
                    <a:pt x="1230752" y="1071282"/>
                  </a:lnTo>
                  <a:lnTo>
                    <a:pt x="1203221" y="1107309"/>
                  </a:lnTo>
                  <a:lnTo>
                    <a:pt x="1173394" y="1141384"/>
                  </a:lnTo>
                  <a:lnTo>
                    <a:pt x="1141385" y="1173393"/>
                  </a:lnTo>
                  <a:lnTo>
                    <a:pt x="1107309" y="1203221"/>
                  </a:lnTo>
                  <a:lnTo>
                    <a:pt x="1071282" y="1230752"/>
                  </a:lnTo>
                  <a:lnTo>
                    <a:pt x="1033418" y="1255873"/>
                  </a:lnTo>
                  <a:lnTo>
                    <a:pt x="993831" y="1278468"/>
                  </a:lnTo>
                  <a:lnTo>
                    <a:pt x="952637" y="1298422"/>
                  </a:lnTo>
                  <a:lnTo>
                    <a:pt x="909950" y="1315622"/>
                  </a:lnTo>
                  <a:lnTo>
                    <a:pt x="865885" y="1329952"/>
                  </a:lnTo>
                  <a:lnTo>
                    <a:pt x="820557" y="1341297"/>
                  </a:lnTo>
                  <a:lnTo>
                    <a:pt x="774079" y="1349542"/>
                  </a:lnTo>
                  <a:lnTo>
                    <a:pt x="726569" y="1354574"/>
                  </a:lnTo>
                  <a:lnTo>
                    <a:pt x="678139" y="1356277"/>
                  </a:lnTo>
                  <a:close/>
                </a:path>
              </a:pathLst>
            </a:custGeom>
            <a:solidFill>
              <a:srgbClr val="DF8B66">
                <a:alpha val="59999"/>
              </a:srgbClr>
            </a:solidFill>
          </p:spPr>
          <p:txBody>
            <a:bodyPr wrap="square" lIns="0" tIns="0" rIns="0" bIns="0" rtlCol="0"/>
            <a:lstStyle/>
            <a:p>
              <a:endParaRPr/>
            </a:p>
          </p:txBody>
        </p:sp>
        <p:sp>
          <p:nvSpPr>
            <p:cNvPr id="11" name="object 11"/>
            <p:cNvSpPr/>
            <p:nvPr/>
          </p:nvSpPr>
          <p:spPr>
            <a:xfrm>
              <a:off x="955164" y="4154575"/>
              <a:ext cx="1050290" cy="1050290"/>
            </a:xfrm>
            <a:custGeom>
              <a:avLst/>
              <a:gdLst/>
              <a:ahLst/>
              <a:cxnLst/>
              <a:rect l="l" t="t" r="r" b="b"/>
              <a:pathLst>
                <a:path w="1050289" h="1050289">
                  <a:moveTo>
                    <a:pt x="525057" y="1050112"/>
                  </a:moveTo>
                  <a:lnTo>
                    <a:pt x="477266" y="1047967"/>
                  </a:lnTo>
                  <a:lnTo>
                    <a:pt x="430677" y="1041653"/>
                  </a:lnTo>
                  <a:lnTo>
                    <a:pt x="385476" y="1031357"/>
                  </a:lnTo>
                  <a:lnTo>
                    <a:pt x="341848" y="1017264"/>
                  </a:lnTo>
                  <a:lnTo>
                    <a:pt x="299977" y="999559"/>
                  </a:lnTo>
                  <a:lnTo>
                    <a:pt x="260051" y="978427"/>
                  </a:lnTo>
                  <a:lnTo>
                    <a:pt x="222253" y="954055"/>
                  </a:lnTo>
                  <a:lnTo>
                    <a:pt x="186769" y="926626"/>
                  </a:lnTo>
                  <a:lnTo>
                    <a:pt x="153785" y="896328"/>
                  </a:lnTo>
                  <a:lnTo>
                    <a:pt x="123487" y="863344"/>
                  </a:lnTo>
                  <a:lnTo>
                    <a:pt x="96058" y="827861"/>
                  </a:lnTo>
                  <a:lnTo>
                    <a:pt x="71685" y="790063"/>
                  </a:lnTo>
                  <a:lnTo>
                    <a:pt x="50554" y="750137"/>
                  </a:lnTo>
                  <a:lnTo>
                    <a:pt x="32848" y="708267"/>
                  </a:lnTo>
                  <a:lnTo>
                    <a:pt x="18755" y="664638"/>
                  </a:lnTo>
                  <a:lnTo>
                    <a:pt x="8459" y="619437"/>
                  </a:lnTo>
                  <a:lnTo>
                    <a:pt x="2145" y="572849"/>
                  </a:lnTo>
                  <a:lnTo>
                    <a:pt x="0" y="525058"/>
                  </a:lnTo>
                  <a:lnTo>
                    <a:pt x="2145" y="477266"/>
                  </a:lnTo>
                  <a:lnTo>
                    <a:pt x="8459" y="430677"/>
                  </a:lnTo>
                  <a:lnTo>
                    <a:pt x="18755" y="385476"/>
                  </a:lnTo>
                  <a:lnTo>
                    <a:pt x="32848" y="341847"/>
                  </a:lnTo>
                  <a:lnTo>
                    <a:pt x="50554" y="299977"/>
                  </a:lnTo>
                  <a:lnTo>
                    <a:pt x="71685" y="260050"/>
                  </a:lnTo>
                  <a:lnTo>
                    <a:pt x="96058" y="222252"/>
                  </a:lnTo>
                  <a:lnTo>
                    <a:pt x="123487" y="186769"/>
                  </a:lnTo>
                  <a:lnTo>
                    <a:pt x="153785" y="153785"/>
                  </a:lnTo>
                  <a:lnTo>
                    <a:pt x="186769" y="123486"/>
                  </a:lnTo>
                  <a:lnTo>
                    <a:pt x="222253" y="96058"/>
                  </a:lnTo>
                  <a:lnTo>
                    <a:pt x="260051" y="71685"/>
                  </a:lnTo>
                  <a:lnTo>
                    <a:pt x="299977" y="50553"/>
                  </a:lnTo>
                  <a:lnTo>
                    <a:pt x="341848" y="32848"/>
                  </a:lnTo>
                  <a:lnTo>
                    <a:pt x="385476" y="18755"/>
                  </a:lnTo>
                  <a:lnTo>
                    <a:pt x="430677" y="8459"/>
                  </a:lnTo>
                  <a:lnTo>
                    <a:pt x="477266" y="2145"/>
                  </a:lnTo>
                  <a:lnTo>
                    <a:pt x="525057" y="0"/>
                  </a:lnTo>
                  <a:lnTo>
                    <a:pt x="572848" y="2145"/>
                  </a:lnTo>
                  <a:lnTo>
                    <a:pt x="619436" y="8459"/>
                  </a:lnTo>
                  <a:lnTo>
                    <a:pt x="664637" y="18755"/>
                  </a:lnTo>
                  <a:lnTo>
                    <a:pt x="708266" y="32848"/>
                  </a:lnTo>
                  <a:lnTo>
                    <a:pt x="750136" y="50553"/>
                  </a:lnTo>
                  <a:lnTo>
                    <a:pt x="790062" y="71685"/>
                  </a:lnTo>
                  <a:lnTo>
                    <a:pt x="827860" y="96058"/>
                  </a:lnTo>
                  <a:lnTo>
                    <a:pt x="863343" y="123486"/>
                  </a:lnTo>
                  <a:lnTo>
                    <a:pt x="896327" y="153785"/>
                  </a:lnTo>
                  <a:lnTo>
                    <a:pt x="926625" y="186769"/>
                  </a:lnTo>
                  <a:lnTo>
                    <a:pt x="954054" y="222252"/>
                  </a:lnTo>
                  <a:lnTo>
                    <a:pt x="978426" y="260050"/>
                  </a:lnTo>
                  <a:lnTo>
                    <a:pt x="999558" y="299977"/>
                  </a:lnTo>
                  <a:lnTo>
                    <a:pt x="1017263" y="341847"/>
                  </a:lnTo>
                  <a:lnTo>
                    <a:pt x="1031356" y="385476"/>
                  </a:lnTo>
                  <a:lnTo>
                    <a:pt x="1041652" y="430677"/>
                  </a:lnTo>
                  <a:lnTo>
                    <a:pt x="1047966" y="477266"/>
                  </a:lnTo>
                  <a:lnTo>
                    <a:pt x="1050111" y="525058"/>
                  </a:lnTo>
                  <a:lnTo>
                    <a:pt x="1047966" y="572849"/>
                  </a:lnTo>
                  <a:lnTo>
                    <a:pt x="1041652" y="619437"/>
                  </a:lnTo>
                  <a:lnTo>
                    <a:pt x="1031356" y="664638"/>
                  </a:lnTo>
                  <a:lnTo>
                    <a:pt x="1017263" y="708267"/>
                  </a:lnTo>
                  <a:lnTo>
                    <a:pt x="999558" y="750137"/>
                  </a:lnTo>
                  <a:lnTo>
                    <a:pt x="978426" y="790063"/>
                  </a:lnTo>
                  <a:lnTo>
                    <a:pt x="954054" y="827861"/>
                  </a:lnTo>
                  <a:lnTo>
                    <a:pt x="926625" y="863344"/>
                  </a:lnTo>
                  <a:lnTo>
                    <a:pt x="896327" y="896328"/>
                  </a:lnTo>
                  <a:lnTo>
                    <a:pt x="863343" y="926626"/>
                  </a:lnTo>
                  <a:lnTo>
                    <a:pt x="827860" y="954055"/>
                  </a:lnTo>
                  <a:lnTo>
                    <a:pt x="790062" y="978427"/>
                  </a:lnTo>
                  <a:lnTo>
                    <a:pt x="750136" y="999559"/>
                  </a:lnTo>
                  <a:lnTo>
                    <a:pt x="708266" y="1017264"/>
                  </a:lnTo>
                  <a:lnTo>
                    <a:pt x="664637" y="1031357"/>
                  </a:lnTo>
                  <a:lnTo>
                    <a:pt x="619436" y="1041653"/>
                  </a:lnTo>
                  <a:lnTo>
                    <a:pt x="572848" y="1047967"/>
                  </a:lnTo>
                  <a:lnTo>
                    <a:pt x="525057" y="1050112"/>
                  </a:lnTo>
                  <a:close/>
                </a:path>
              </a:pathLst>
            </a:custGeom>
            <a:solidFill>
              <a:srgbClr val="FFFFFF">
                <a:alpha val="59999"/>
              </a:srgbClr>
            </a:solidFill>
          </p:spPr>
          <p:txBody>
            <a:bodyPr wrap="square" lIns="0" tIns="0" rIns="0" bIns="0" rtlCol="0"/>
            <a:lstStyle/>
            <a:p>
              <a:endParaRPr/>
            </a:p>
          </p:txBody>
        </p:sp>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1164388" y="4684788"/>
              <a:ext cx="121468" cy="121468"/>
            </a:xfrm>
            <a:prstGeom prst="rect">
              <a:avLst/>
            </a:prstGeom>
          </p:spPr>
        </p:pic>
        <p:sp>
          <p:nvSpPr>
            <p:cNvPr id="13" name="object 13"/>
            <p:cNvSpPr/>
            <p:nvPr/>
          </p:nvSpPr>
          <p:spPr>
            <a:xfrm>
              <a:off x="1115800" y="4636201"/>
              <a:ext cx="219075" cy="340360"/>
            </a:xfrm>
            <a:custGeom>
              <a:avLst/>
              <a:gdLst/>
              <a:ahLst/>
              <a:cxnLst/>
              <a:rect l="l" t="t" r="r" b="b"/>
              <a:pathLst>
                <a:path w="219075" h="340360">
                  <a:moveTo>
                    <a:pt x="109321" y="340112"/>
                  </a:moveTo>
                  <a:lnTo>
                    <a:pt x="69320" y="337004"/>
                  </a:lnTo>
                  <a:lnTo>
                    <a:pt x="34287" y="327775"/>
                  </a:lnTo>
                  <a:lnTo>
                    <a:pt x="9441" y="312568"/>
                  </a:lnTo>
                  <a:lnTo>
                    <a:pt x="0" y="291524"/>
                  </a:lnTo>
                  <a:lnTo>
                    <a:pt x="5736" y="274550"/>
                  </a:lnTo>
                  <a:lnTo>
                    <a:pt x="20978" y="261525"/>
                  </a:lnTo>
                  <a:lnTo>
                    <a:pt x="42777" y="252183"/>
                  </a:lnTo>
                  <a:lnTo>
                    <a:pt x="68183" y="246258"/>
                  </a:lnTo>
                  <a:lnTo>
                    <a:pt x="45079" y="213138"/>
                  </a:lnTo>
                  <a:lnTo>
                    <a:pt x="23024" y="176633"/>
                  </a:lnTo>
                  <a:lnTo>
                    <a:pt x="6503" y="140706"/>
                  </a:lnTo>
                  <a:lnTo>
                    <a:pt x="0" y="109321"/>
                  </a:lnTo>
                  <a:lnTo>
                    <a:pt x="8607" y="66818"/>
                  </a:lnTo>
                  <a:lnTo>
                    <a:pt x="32063" y="32063"/>
                  </a:lnTo>
                  <a:lnTo>
                    <a:pt x="66818" y="8607"/>
                  </a:lnTo>
                  <a:lnTo>
                    <a:pt x="109321" y="0"/>
                  </a:lnTo>
                  <a:lnTo>
                    <a:pt x="151825" y="8607"/>
                  </a:lnTo>
                  <a:lnTo>
                    <a:pt x="175067" y="24293"/>
                  </a:lnTo>
                  <a:lnTo>
                    <a:pt x="109321" y="24293"/>
                  </a:lnTo>
                  <a:lnTo>
                    <a:pt x="76258" y="30986"/>
                  </a:lnTo>
                  <a:lnTo>
                    <a:pt x="49227" y="49227"/>
                  </a:lnTo>
                  <a:lnTo>
                    <a:pt x="30986" y="76258"/>
                  </a:lnTo>
                  <a:lnTo>
                    <a:pt x="24293" y="109321"/>
                  </a:lnTo>
                  <a:lnTo>
                    <a:pt x="33328" y="142805"/>
                  </a:lnTo>
                  <a:lnTo>
                    <a:pt x="55473" y="184024"/>
                  </a:lnTo>
                  <a:lnTo>
                    <a:pt x="83285" y="225590"/>
                  </a:lnTo>
                  <a:lnTo>
                    <a:pt x="109321" y="260114"/>
                  </a:lnTo>
                  <a:lnTo>
                    <a:pt x="194379" y="260114"/>
                  </a:lnTo>
                  <a:lnTo>
                    <a:pt x="197671" y="261525"/>
                  </a:lnTo>
                  <a:lnTo>
                    <a:pt x="205955" y="268607"/>
                  </a:lnTo>
                  <a:lnTo>
                    <a:pt x="85075" y="268607"/>
                  </a:lnTo>
                  <a:lnTo>
                    <a:pt x="57682" y="273228"/>
                  </a:lnTo>
                  <a:lnTo>
                    <a:pt x="38777" y="279709"/>
                  </a:lnTo>
                  <a:lnTo>
                    <a:pt x="27825" y="286368"/>
                  </a:lnTo>
                  <a:lnTo>
                    <a:pt x="24293" y="291524"/>
                  </a:lnTo>
                  <a:lnTo>
                    <a:pt x="29812" y="298302"/>
                  </a:lnTo>
                  <a:lnTo>
                    <a:pt x="46096" y="306322"/>
                  </a:lnTo>
                  <a:lnTo>
                    <a:pt x="72735" y="313016"/>
                  </a:lnTo>
                  <a:lnTo>
                    <a:pt x="109321" y="315818"/>
                  </a:lnTo>
                  <a:lnTo>
                    <a:pt x="203891" y="315818"/>
                  </a:lnTo>
                  <a:lnTo>
                    <a:pt x="184356" y="327775"/>
                  </a:lnTo>
                  <a:lnTo>
                    <a:pt x="149323" y="337004"/>
                  </a:lnTo>
                  <a:lnTo>
                    <a:pt x="109321" y="340112"/>
                  </a:lnTo>
                  <a:close/>
                </a:path>
                <a:path w="219075" h="340360">
                  <a:moveTo>
                    <a:pt x="194379" y="260114"/>
                  </a:moveTo>
                  <a:lnTo>
                    <a:pt x="109321" y="260114"/>
                  </a:lnTo>
                  <a:lnTo>
                    <a:pt x="135358" y="225590"/>
                  </a:lnTo>
                  <a:lnTo>
                    <a:pt x="163170" y="184024"/>
                  </a:lnTo>
                  <a:lnTo>
                    <a:pt x="185314" y="142805"/>
                  </a:lnTo>
                  <a:lnTo>
                    <a:pt x="194349" y="109321"/>
                  </a:lnTo>
                  <a:lnTo>
                    <a:pt x="187656" y="76258"/>
                  </a:lnTo>
                  <a:lnTo>
                    <a:pt x="169415" y="49227"/>
                  </a:lnTo>
                  <a:lnTo>
                    <a:pt x="142384" y="30986"/>
                  </a:lnTo>
                  <a:lnTo>
                    <a:pt x="109321" y="24293"/>
                  </a:lnTo>
                  <a:lnTo>
                    <a:pt x="175067" y="24293"/>
                  </a:lnTo>
                  <a:lnTo>
                    <a:pt x="186579" y="32063"/>
                  </a:lnTo>
                  <a:lnTo>
                    <a:pt x="210035" y="66818"/>
                  </a:lnTo>
                  <a:lnTo>
                    <a:pt x="218643" y="109321"/>
                  </a:lnTo>
                  <a:lnTo>
                    <a:pt x="212140" y="140706"/>
                  </a:lnTo>
                  <a:lnTo>
                    <a:pt x="195624" y="176633"/>
                  </a:lnTo>
                  <a:lnTo>
                    <a:pt x="173584" y="213138"/>
                  </a:lnTo>
                  <a:lnTo>
                    <a:pt x="150506" y="246258"/>
                  </a:lnTo>
                  <a:lnTo>
                    <a:pt x="175886" y="252183"/>
                  </a:lnTo>
                  <a:lnTo>
                    <a:pt x="194379" y="260114"/>
                  </a:lnTo>
                  <a:close/>
                </a:path>
                <a:path w="219075" h="340360">
                  <a:moveTo>
                    <a:pt x="112928" y="291524"/>
                  </a:moveTo>
                  <a:lnTo>
                    <a:pt x="105715" y="291524"/>
                  </a:lnTo>
                  <a:lnTo>
                    <a:pt x="102299" y="289911"/>
                  </a:lnTo>
                  <a:lnTo>
                    <a:pt x="99974" y="287159"/>
                  </a:lnTo>
                  <a:lnTo>
                    <a:pt x="92382" y="277954"/>
                  </a:lnTo>
                  <a:lnTo>
                    <a:pt x="85075" y="268607"/>
                  </a:lnTo>
                  <a:lnTo>
                    <a:pt x="133568" y="268607"/>
                  </a:lnTo>
                  <a:lnTo>
                    <a:pt x="126260" y="277954"/>
                  </a:lnTo>
                  <a:lnTo>
                    <a:pt x="118668" y="287159"/>
                  </a:lnTo>
                  <a:lnTo>
                    <a:pt x="116343" y="289911"/>
                  </a:lnTo>
                  <a:lnTo>
                    <a:pt x="112928" y="291524"/>
                  </a:lnTo>
                  <a:close/>
                </a:path>
                <a:path w="219075" h="340360">
                  <a:moveTo>
                    <a:pt x="203891" y="315818"/>
                  </a:moveTo>
                  <a:lnTo>
                    <a:pt x="109321" y="315818"/>
                  </a:lnTo>
                  <a:lnTo>
                    <a:pt x="145907" y="313016"/>
                  </a:lnTo>
                  <a:lnTo>
                    <a:pt x="172547" y="306322"/>
                  </a:lnTo>
                  <a:lnTo>
                    <a:pt x="188830" y="298302"/>
                  </a:lnTo>
                  <a:lnTo>
                    <a:pt x="194349" y="291524"/>
                  </a:lnTo>
                  <a:lnTo>
                    <a:pt x="190811" y="286368"/>
                  </a:lnTo>
                  <a:lnTo>
                    <a:pt x="179848" y="279709"/>
                  </a:lnTo>
                  <a:lnTo>
                    <a:pt x="160940" y="273228"/>
                  </a:lnTo>
                  <a:lnTo>
                    <a:pt x="133568" y="268607"/>
                  </a:lnTo>
                  <a:lnTo>
                    <a:pt x="205955" y="268607"/>
                  </a:lnTo>
                  <a:lnTo>
                    <a:pt x="212908" y="274550"/>
                  </a:lnTo>
                  <a:lnTo>
                    <a:pt x="218643" y="291524"/>
                  </a:lnTo>
                  <a:lnTo>
                    <a:pt x="209201" y="312568"/>
                  </a:lnTo>
                  <a:lnTo>
                    <a:pt x="203891" y="315818"/>
                  </a:lnTo>
                  <a:close/>
                </a:path>
              </a:pathLst>
            </a:custGeom>
            <a:solidFill>
              <a:srgbClr val="FF7D4E">
                <a:alpha val="59999"/>
              </a:srgbClr>
            </a:solidFill>
          </p:spPr>
          <p:txBody>
            <a:bodyPr wrap="square" lIns="0" tIns="0" rIns="0" bIns="0" rtlCol="0"/>
            <a:lstStyle/>
            <a:p>
              <a:endParaRPr/>
            </a:p>
          </p:txBody>
        </p:sp>
        <p:pic>
          <p:nvPicPr>
            <p:cNvPr id="14" name="object 14"/>
            <p:cNvPicPr/>
            <p:nvPr/>
          </p:nvPicPr>
          <p:blipFill>
            <a:blip r:embed="rId5" cstate="email">
              <a:extLst>
                <a:ext uri="{28A0092B-C50C-407E-A947-70E740481C1C}">
                  <a14:useLocalDpi xmlns:a14="http://schemas.microsoft.com/office/drawing/2010/main"/>
                </a:ext>
              </a:extLst>
            </a:blip>
            <a:stretch>
              <a:fillRect/>
            </a:stretch>
          </p:blipFill>
          <p:spPr>
            <a:xfrm>
              <a:off x="1674556" y="4296089"/>
              <a:ext cx="121468" cy="121468"/>
            </a:xfrm>
            <a:prstGeom prst="rect">
              <a:avLst/>
            </a:prstGeom>
          </p:spPr>
        </p:pic>
        <p:sp>
          <p:nvSpPr>
            <p:cNvPr id="15" name="object 15"/>
            <p:cNvSpPr/>
            <p:nvPr/>
          </p:nvSpPr>
          <p:spPr>
            <a:xfrm>
              <a:off x="1261554" y="4247501"/>
              <a:ext cx="583565" cy="655955"/>
            </a:xfrm>
            <a:custGeom>
              <a:avLst/>
              <a:gdLst/>
              <a:ahLst/>
              <a:cxnLst/>
              <a:rect l="l" t="t" r="r" b="b"/>
              <a:pathLst>
                <a:path w="583564" h="655954">
                  <a:moveTo>
                    <a:pt x="583057" y="522325"/>
                  </a:moveTo>
                  <a:lnTo>
                    <a:pt x="576224" y="480123"/>
                  </a:lnTo>
                  <a:lnTo>
                    <a:pt x="557237" y="443458"/>
                  </a:lnTo>
                  <a:lnTo>
                    <a:pt x="528307" y="414515"/>
                  </a:lnTo>
                  <a:lnTo>
                    <a:pt x="491629" y="395528"/>
                  </a:lnTo>
                  <a:lnTo>
                    <a:pt x="449440" y="388708"/>
                  </a:lnTo>
                  <a:lnTo>
                    <a:pt x="133616" y="388708"/>
                  </a:lnTo>
                  <a:lnTo>
                    <a:pt x="91109" y="380098"/>
                  </a:lnTo>
                  <a:lnTo>
                    <a:pt x="56362" y="356641"/>
                  </a:lnTo>
                  <a:lnTo>
                    <a:pt x="32905" y="321881"/>
                  </a:lnTo>
                  <a:lnTo>
                    <a:pt x="24295" y="279387"/>
                  </a:lnTo>
                  <a:lnTo>
                    <a:pt x="32905" y="236880"/>
                  </a:lnTo>
                  <a:lnTo>
                    <a:pt x="56362" y="202120"/>
                  </a:lnTo>
                  <a:lnTo>
                    <a:pt x="91109" y="178663"/>
                  </a:lnTo>
                  <a:lnTo>
                    <a:pt x="133616" y="170065"/>
                  </a:lnTo>
                  <a:lnTo>
                    <a:pt x="346798" y="170065"/>
                  </a:lnTo>
                  <a:lnTo>
                    <a:pt x="352259" y="164604"/>
                  </a:lnTo>
                  <a:lnTo>
                    <a:pt x="352259" y="151218"/>
                  </a:lnTo>
                  <a:lnTo>
                    <a:pt x="346798" y="145770"/>
                  </a:lnTo>
                  <a:lnTo>
                    <a:pt x="133616" y="145770"/>
                  </a:lnTo>
                  <a:lnTo>
                    <a:pt x="91427" y="152590"/>
                  </a:lnTo>
                  <a:lnTo>
                    <a:pt x="54749" y="171577"/>
                  </a:lnTo>
                  <a:lnTo>
                    <a:pt x="25819" y="200520"/>
                  </a:lnTo>
                  <a:lnTo>
                    <a:pt x="6819" y="237197"/>
                  </a:lnTo>
                  <a:lnTo>
                    <a:pt x="0" y="279387"/>
                  </a:lnTo>
                  <a:lnTo>
                    <a:pt x="6819" y="321576"/>
                  </a:lnTo>
                  <a:lnTo>
                    <a:pt x="25819" y="358254"/>
                  </a:lnTo>
                  <a:lnTo>
                    <a:pt x="54749" y="387184"/>
                  </a:lnTo>
                  <a:lnTo>
                    <a:pt x="91427" y="406171"/>
                  </a:lnTo>
                  <a:lnTo>
                    <a:pt x="133616" y="413004"/>
                  </a:lnTo>
                  <a:lnTo>
                    <a:pt x="449440" y="413004"/>
                  </a:lnTo>
                  <a:lnTo>
                    <a:pt x="491959" y="421601"/>
                  </a:lnTo>
                  <a:lnTo>
                    <a:pt x="526707" y="445058"/>
                  </a:lnTo>
                  <a:lnTo>
                    <a:pt x="550151" y="479818"/>
                  </a:lnTo>
                  <a:lnTo>
                    <a:pt x="558761" y="522325"/>
                  </a:lnTo>
                  <a:lnTo>
                    <a:pt x="550151" y="564819"/>
                  </a:lnTo>
                  <a:lnTo>
                    <a:pt x="526707" y="599579"/>
                  </a:lnTo>
                  <a:lnTo>
                    <a:pt x="491959" y="623036"/>
                  </a:lnTo>
                  <a:lnTo>
                    <a:pt x="449440" y="631647"/>
                  </a:lnTo>
                  <a:lnTo>
                    <a:pt x="90487" y="631647"/>
                  </a:lnTo>
                  <a:lnTo>
                    <a:pt x="85026" y="637095"/>
                  </a:lnTo>
                  <a:lnTo>
                    <a:pt x="85026" y="650481"/>
                  </a:lnTo>
                  <a:lnTo>
                    <a:pt x="90487" y="655942"/>
                  </a:lnTo>
                  <a:lnTo>
                    <a:pt x="449440" y="655942"/>
                  </a:lnTo>
                  <a:lnTo>
                    <a:pt x="491629" y="649109"/>
                  </a:lnTo>
                  <a:lnTo>
                    <a:pt x="528307" y="630123"/>
                  </a:lnTo>
                  <a:lnTo>
                    <a:pt x="557237" y="601192"/>
                  </a:lnTo>
                  <a:lnTo>
                    <a:pt x="576224" y="564515"/>
                  </a:lnTo>
                  <a:lnTo>
                    <a:pt x="583057" y="522325"/>
                  </a:lnTo>
                  <a:close/>
                </a:path>
                <a:path w="583564" h="655954">
                  <a:moveTo>
                    <a:pt x="583057" y="109321"/>
                  </a:moveTo>
                  <a:lnTo>
                    <a:pt x="574446" y="66827"/>
                  </a:lnTo>
                  <a:lnTo>
                    <a:pt x="558761" y="43573"/>
                  </a:lnTo>
                  <a:lnTo>
                    <a:pt x="558761" y="109321"/>
                  </a:lnTo>
                  <a:lnTo>
                    <a:pt x="549719" y="142811"/>
                  </a:lnTo>
                  <a:lnTo>
                    <a:pt x="527583" y="184035"/>
                  </a:lnTo>
                  <a:lnTo>
                    <a:pt x="499770" y="225590"/>
                  </a:lnTo>
                  <a:lnTo>
                    <a:pt x="473735" y="260121"/>
                  </a:lnTo>
                  <a:lnTo>
                    <a:pt x="447687" y="225590"/>
                  </a:lnTo>
                  <a:lnTo>
                    <a:pt x="419887" y="184035"/>
                  </a:lnTo>
                  <a:lnTo>
                    <a:pt x="397738" y="142811"/>
                  </a:lnTo>
                  <a:lnTo>
                    <a:pt x="388696" y="109321"/>
                  </a:lnTo>
                  <a:lnTo>
                    <a:pt x="395389" y="76263"/>
                  </a:lnTo>
                  <a:lnTo>
                    <a:pt x="413639" y="49237"/>
                  </a:lnTo>
                  <a:lnTo>
                    <a:pt x="440664" y="30988"/>
                  </a:lnTo>
                  <a:lnTo>
                    <a:pt x="473735" y="24295"/>
                  </a:lnTo>
                  <a:lnTo>
                    <a:pt x="506793" y="30988"/>
                  </a:lnTo>
                  <a:lnTo>
                    <a:pt x="533819" y="49237"/>
                  </a:lnTo>
                  <a:lnTo>
                    <a:pt x="552069" y="76263"/>
                  </a:lnTo>
                  <a:lnTo>
                    <a:pt x="558761" y="109321"/>
                  </a:lnTo>
                  <a:lnTo>
                    <a:pt x="558761" y="43573"/>
                  </a:lnTo>
                  <a:lnTo>
                    <a:pt x="551002" y="32067"/>
                  </a:lnTo>
                  <a:lnTo>
                    <a:pt x="539496" y="24295"/>
                  </a:lnTo>
                  <a:lnTo>
                    <a:pt x="516255" y="8610"/>
                  </a:lnTo>
                  <a:lnTo>
                    <a:pt x="473735" y="0"/>
                  </a:lnTo>
                  <a:lnTo>
                    <a:pt x="431203" y="8610"/>
                  </a:lnTo>
                  <a:lnTo>
                    <a:pt x="396455" y="32067"/>
                  </a:lnTo>
                  <a:lnTo>
                    <a:pt x="373011" y="66827"/>
                  </a:lnTo>
                  <a:lnTo>
                    <a:pt x="364413" y="109321"/>
                  </a:lnTo>
                  <a:lnTo>
                    <a:pt x="370916" y="140716"/>
                  </a:lnTo>
                  <a:lnTo>
                    <a:pt x="387426" y="176644"/>
                  </a:lnTo>
                  <a:lnTo>
                    <a:pt x="409473" y="213144"/>
                  </a:lnTo>
                  <a:lnTo>
                    <a:pt x="432549" y="246265"/>
                  </a:lnTo>
                  <a:lnTo>
                    <a:pt x="407162" y="252183"/>
                  </a:lnTo>
                  <a:lnTo>
                    <a:pt x="385381" y="261531"/>
                  </a:lnTo>
                  <a:lnTo>
                    <a:pt x="370141" y="274561"/>
                  </a:lnTo>
                  <a:lnTo>
                    <a:pt x="364413" y="291528"/>
                  </a:lnTo>
                  <a:lnTo>
                    <a:pt x="373849" y="312572"/>
                  </a:lnTo>
                  <a:lnTo>
                    <a:pt x="398691" y="327787"/>
                  </a:lnTo>
                  <a:lnTo>
                    <a:pt x="433730" y="337007"/>
                  </a:lnTo>
                  <a:lnTo>
                    <a:pt x="473735" y="340118"/>
                  </a:lnTo>
                  <a:lnTo>
                    <a:pt x="513727" y="337007"/>
                  </a:lnTo>
                  <a:lnTo>
                    <a:pt x="548767" y="327787"/>
                  </a:lnTo>
                  <a:lnTo>
                    <a:pt x="568299" y="315823"/>
                  </a:lnTo>
                  <a:lnTo>
                    <a:pt x="573608" y="312572"/>
                  </a:lnTo>
                  <a:lnTo>
                    <a:pt x="583057" y="291528"/>
                  </a:lnTo>
                  <a:lnTo>
                    <a:pt x="577316" y="274561"/>
                  </a:lnTo>
                  <a:lnTo>
                    <a:pt x="570369" y="268617"/>
                  </a:lnTo>
                  <a:lnTo>
                    <a:pt x="562076" y="261531"/>
                  </a:lnTo>
                  <a:lnTo>
                    <a:pt x="558787" y="260121"/>
                  </a:lnTo>
                  <a:lnTo>
                    <a:pt x="558761" y="291528"/>
                  </a:lnTo>
                  <a:lnTo>
                    <a:pt x="553237" y="298310"/>
                  </a:lnTo>
                  <a:lnTo>
                    <a:pt x="536956" y="306324"/>
                  </a:lnTo>
                  <a:lnTo>
                    <a:pt x="510311" y="313016"/>
                  </a:lnTo>
                  <a:lnTo>
                    <a:pt x="473735" y="315823"/>
                  </a:lnTo>
                  <a:lnTo>
                    <a:pt x="437146" y="313016"/>
                  </a:lnTo>
                  <a:lnTo>
                    <a:pt x="410502" y="306324"/>
                  </a:lnTo>
                  <a:lnTo>
                    <a:pt x="394220" y="298310"/>
                  </a:lnTo>
                  <a:lnTo>
                    <a:pt x="388696" y="291528"/>
                  </a:lnTo>
                  <a:lnTo>
                    <a:pt x="392239" y="286385"/>
                  </a:lnTo>
                  <a:lnTo>
                    <a:pt x="403199" y="279730"/>
                  </a:lnTo>
                  <a:lnTo>
                    <a:pt x="422109" y="273253"/>
                  </a:lnTo>
                  <a:lnTo>
                    <a:pt x="449478" y="268617"/>
                  </a:lnTo>
                  <a:lnTo>
                    <a:pt x="456793" y="277964"/>
                  </a:lnTo>
                  <a:lnTo>
                    <a:pt x="464388" y="287159"/>
                  </a:lnTo>
                  <a:lnTo>
                    <a:pt x="466712" y="289915"/>
                  </a:lnTo>
                  <a:lnTo>
                    <a:pt x="470128" y="291528"/>
                  </a:lnTo>
                  <a:lnTo>
                    <a:pt x="477342" y="291528"/>
                  </a:lnTo>
                  <a:lnTo>
                    <a:pt x="480745" y="289915"/>
                  </a:lnTo>
                  <a:lnTo>
                    <a:pt x="483082" y="287159"/>
                  </a:lnTo>
                  <a:lnTo>
                    <a:pt x="490664" y="277964"/>
                  </a:lnTo>
                  <a:lnTo>
                    <a:pt x="497979" y="268617"/>
                  </a:lnTo>
                  <a:lnTo>
                    <a:pt x="525348" y="273253"/>
                  </a:lnTo>
                  <a:lnTo>
                    <a:pt x="544258" y="279730"/>
                  </a:lnTo>
                  <a:lnTo>
                    <a:pt x="555218" y="286385"/>
                  </a:lnTo>
                  <a:lnTo>
                    <a:pt x="558761" y="291528"/>
                  </a:lnTo>
                  <a:lnTo>
                    <a:pt x="558761" y="260121"/>
                  </a:lnTo>
                  <a:lnTo>
                    <a:pt x="540296" y="252183"/>
                  </a:lnTo>
                  <a:lnTo>
                    <a:pt x="514908" y="246265"/>
                  </a:lnTo>
                  <a:lnTo>
                    <a:pt x="537997" y="213144"/>
                  </a:lnTo>
                  <a:lnTo>
                    <a:pt x="560031" y="176644"/>
                  </a:lnTo>
                  <a:lnTo>
                    <a:pt x="576554" y="140716"/>
                  </a:lnTo>
                  <a:lnTo>
                    <a:pt x="583057" y="109321"/>
                  </a:lnTo>
                  <a:close/>
                </a:path>
              </a:pathLst>
            </a:custGeom>
            <a:solidFill>
              <a:srgbClr val="FF7D4E">
                <a:alpha val="59999"/>
              </a:srgbClr>
            </a:solidFill>
          </p:spPr>
          <p:txBody>
            <a:bodyPr wrap="square" lIns="0" tIns="0" rIns="0" bIns="0" rtlCol="0"/>
            <a:lstStyle/>
            <a:p>
              <a:endParaRPr/>
            </a:p>
          </p:txBody>
        </p:sp>
      </p:grpSp>
      <p:grpSp>
        <p:nvGrpSpPr>
          <p:cNvPr id="16" name="object 16">
            <a:extLst>
              <a:ext uri="{C183D7F6-B498-43B3-948B-1728B52AA6E4}">
                <adec:decorative xmlns:adec="http://schemas.microsoft.com/office/drawing/2017/decorative" val="1"/>
              </a:ext>
            </a:extLst>
          </p:cNvPr>
          <p:cNvGrpSpPr/>
          <p:nvPr/>
        </p:nvGrpSpPr>
        <p:grpSpPr>
          <a:xfrm>
            <a:off x="5790311" y="2736780"/>
            <a:ext cx="904240" cy="904240"/>
            <a:chOff x="8685467" y="4105170"/>
            <a:chExt cx="1356360" cy="1356360"/>
          </a:xfrm>
        </p:grpSpPr>
        <p:sp>
          <p:nvSpPr>
            <p:cNvPr id="17" name="object 17"/>
            <p:cNvSpPr/>
            <p:nvPr/>
          </p:nvSpPr>
          <p:spPr>
            <a:xfrm>
              <a:off x="8685467" y="4105170"/>
              <a:ext cx="1356360" cy="1356360"/>
            </a:xfrm>
            <a:custGeom>
              <a:avLst/>
              <a:gdLst/>
              <a:ahLst/>
              <a:cxnLst/>
              <a:rect l="l" t="t" r="r" b="b"/>
              <a:pathLst>
                <a:path w="1356359" h="1356360">
                  <a:moveTo>
                    <a:pt x="678137" y="1356278"/>
                  </a:moveTo>
                  <a:lnTo>
                    <a:pt x="629707" y="1354575"/>
                  </a:lnTo>
                  <a:lnTo>
                    <a:pt x="582197" y="1349543"/>
                  </a:lnTo>
                  <a:lnTo>
                    <a:pt x="535720" y="1341298"/>
                  </a:lnTo>
                  <a:lnTo>
                    <a:pt x="490392" y="1329953"/>
                  </a:lnTo>
                  <a:lnTo>
                    <a:pt x="446327" y="1315623"/>
                  </a:lnTo>
                  <a:lnTo>
                    <a:pt x="403640" y="1298423"/>
                  </a:lnTo>
                  <a:lnTo>
                    <a:pt x="362446" y="1278469"/>
                  </a:lnTo>
                  <a:lnTo>
                    <a:pt x="322859" y="1255874"/>
                  </a:lnTo>
                  <a:lnTo>
                    <a:pt x="284995" y="1230753"/>
                  </a:lnTo>
                  <a:lnTo>
                    <a:pt x="248967" y="1203221"/>
                  </a:lnTo>
                  <a:lnTo>
                    <a:pt x="214892" y="1173394"/>
                  </a:lnTo>
                  <a:lnTo>
                    <a:pt x="182883" y="1141385"/>
                  </a:lnTo>
                  <a:lnTo>
                    <a:pt x="153056" y="1107309"/>
                  </a:lnTo>
                  <a:lnTo>
                    <a:pt x="125524" y="1071282"/>
                  </a:lnTo>
                  <a:lnTo>
                    <a:pt x="100404" y="1033417"/>
                  </a:lnTo>
                  <a:lnTo>
                    <a:pt x="77809" y="993831"/>
                  </a:lnTo>
                  <a:lnTo>
                    <a:pt x="57854" y="952636"/>
                  </a:lnTo>
                  <a:lnTo>
                    <a:pt x="40654" y="909949"/>
                  </a:lnTo>
                  <a:lnTo>
                    <a:pt x="26325" y="865884"/>
                  </a:lnTo>
                  <a:lnTo>
                    <a:pt x="14979" y="820555"/>
                  </a:lnTo>
                  <a:lnTo>
                    <a:pt x="6734" y="774078"/>
                  </a:lnTo>
                  <a:lnTo>
                    <a:pt x="1702" y="726567"/>
                  </a:lnTo>
                  <a:lnTo>
                    <a:pt x="0" y="678137"/>
                  </a:lnTo>
                  <a:lnTo>
                    <a:pt x="1702" y="629707"/>
                  </a:lnTo>
                  <a:lnTo>
                    <a:pt x="6734" y="582197"/>
                  </a:lnTo>
                  <a:lnTo>
                    <a:pt x="14979" y="535720"/>
                  </a:lnTo>
                  <a:lnTo>
                    <a:pt x="26325" y="490391"/>
                  </a:lnTo>
                  <a:lnTo>
                    <a:pt x="40654" y="446326"/>
                  </a:lnTo>
                  <a:lnTo>
                    <a:pt x="57854" y="403639"/>
                  </a:lnTo>
                  <a:lnTo>
                    <a:pt x="77809" y="362445"/>
                  </a:lnTo>
                  <a:lnTo>
                    <a:pt x="100404" y="322858"/>
                  </a:lnTo>
                  <a:lnTo>
                    <a:pt x="125524" y="284994"/>
                  </a:lnTo>
                  <a:lnTo>
                    <a:pt x="153056" y="248966"/>
                  </a:lnTo>
                  <a:lnTo>
                    <a:pt x="182883" y="214891"/>
                  </a:lnTo>
                  <a:lnTo>
                    <a:pt x="214892" y="182882"/>
                  </a:lnTo>
                  <a:lnTo>
                    <a:pt x="248967" y="153055"/>
                  </a:lnTo>
                  <a:lnTo>
                    <a:pt x="284995" y="125523"/>
                  </a:lnTo>
                  <a:lnTo>
                    <a:pt x="322859" y="100403"/>
                  </a:lnTo>
                  <a:lnTo>
                    <a:pt x="362446" y="77808"/>
                  </a:lnTo>
                  <a:lnTo>
                    <a:pt x="403640" y="57853"/>
                  </a:lnTo>
                  <a:lnTo>
                    <a:pt x="446327" y="40654"/>
                  </a:lnTo>
                  <a:lnTo>
                    <a:pt x="490392" y="26324"/>
                  </a:lnTo>
                  <a:lnTo>
                    <a:pt x="535720" y="14979"/>
                  </a:lnTo>
                  <a:lnTo>
                    <a:pt x="582197" y="6734"/>
                  </a:lnTo>
                  <a:lnTo>
                    <a:pt x="629707" y="1702"/>
                  </a:lnTo>
                  <a:lnTo>
                    <a:pt x="678137" y="0"/>
                  </a:lnTo>
                  <a:lnTo>
                    <a:pt x="726567" y="1702"/>
                  </a:lnTo>
                  <a:lnTo>
                    <a:pt x="774078" y="6734"/>
                  </a:lnTo>
                  <a:lnTo>
                    <a:pt x="820555" y="14979"/>
                  </a:lnTo>
                  <a:lnTo>
                    <a:pt x="865883" y="26324"/>
                  </a:lnTo>
                  <a:lnTo>
                    <a:pt x="909949" y="40654"/>
                  </a:lnTo>
                  <a:lnTo>
                    <a:pt x="952636" y="57853"/>
                  </a:lnTo>
                  <a:lnTo>
                    <a:pt x="993830" y="77808"/>
                  </a:lnTo>
                  <a:lnTo>
                    <a:pt x="1033417" y="100403"/>
                  </a:lnTo>
                  <a:lnTo>
                    <a:pt x="1071281" y="125523"/>
                  </a:lnTo>
                  <a:lnTo>
                    <a:pt x="1107309" y="153055"/>
                  </a:lnTo>
                  <a:lnTo>
                    <a:pt x="1141384" y="182882"/>
                  </a:lnTo>
                  <a:lnTo>
                    <a:pt x="1173393" y="214891"/>
                  </a:lnTo>
                  <a:lnTo>
                    <a:pt x="1203221" y="248966"/>
                  </a:lnTo>
                  <a:lnTo>
                    <a:pt x="1230752" y="284994"/>
                  </a:lnTo>
                  <a:lnTo>
                    <a:pt x="1255873" y="322858"/>
                  </a:lnTo>
                  <a:lnTo>
                    <a:pt x="1278468" y="362445"/>
                  </a:lnTo>
                  <a:lnTo>
                    <a:pt x="1298423" y="403639"/>
                  </a:lnTo>
                  <a:lnTo>
                    <a:pt x="1315622" y="446326"/>
                  </a:lnTo>
                  <a:lnTo>
                    <a:pt x="1329952" y="490391"/>
                  </a:lnTo>
                  <a:lnTo>
                    <a:pt x="1341297" y="535720"/>
                  </a:lnTo>
                  <a:lnTo>
                    <a:pt x="1349543" y="582197"/>
                  </a:lnTo>
                  <a:lnTo>
                    <a:pt x="1354575" y="629707"/>
                  </a:lnTo>
                  <a:lnTo>
                    <a:pt x="1356277" y="678137"/>
                  </a:lnTo>
                  <a:lnTo>
                    <a:pt x="1354575" y="726567"/>
                  </a:lnTo>
                  <a:lnTo>
                    <a:pt x="1349543" y="774078"/>
                  </a:lnTo>
                  <a:lnTo>
                    <a:pt x="1341297" y="820555"/>
                  </a:lnTo>
                  <a:lnTo>
                    <a:pt x="1329952" y="865884"/>
                  </a:lnTo>
                  <a:lnTo>
                    <a:pt x="1315622" y="909949"/>
                  </a:lnTo>
                  <a:lnTo>
                    <a:pt x="1298423" y="952636"/>
                  </a:lnTo>
                  <a:lnTo>
                    <a:pt x="1278468" y="993831"/>
                  </a:lnTo>
                  <a:lnTo>
                    <a:pt x="1255873" y="1033417"/>
                  </a:lnTo>
                  <a:lnTo>
                    <a:pt x="1230752" y="1071282"/>
                  </a:lnTo>
                  <a:lnTo>
                    <a:pt x="1203221" y="1107309"/>
                  </a:lnTo>
                  <a:lnTo>
                    <a:pt x="1173393" y="1141385"/>
                  </a:lnTo>
                  <a:lnTo>
                    <a:pt x="1141384" y="1173394"/>
                  </a:lnTo>
                  <a:lnTo>
                    <a:pt x="1107309" y="1203221"/>
                  </a:lnTo>
                  <a:lnTo>
                    <a:pt x="1071281" y="1230753"/>
                  </a:lnTo>
                  <a:lnTo>
                    <a:pt x="1033417" y="1255874"/>
                  </a:lnTo>
                  <a:lnTo>
                    <a:pt x="993830" y="1278469"/>
                  </a:lnTo>
                  <a:lnTo>
                    <a:pt x="952636" y="1298423"/>
                  </a:lnTo>
                  <a:lnTo>
                    <a:pt x="909949" y="1315623"/>
                  </a:lnTo>
                  <a:lnTo>
                    <a:pt x="865883" y="1329953"/>
                  </a:lnTo>
                  <a:lnTo>
                    <a:pt x="820555" y="1341298"/>
                  </a:lnTo>
                  <a:lnTo>
                    <a:pt x="774078" y="1349543"/>
                  </a:lnTo>
                  <a:lnTo>
                    <a:pt x="726567" y="1354575"/>
                  </a:lnTo>
                  <a:lnTo>
                    <a:pt x="678137" y="1356278"/>
                  </a:lnTo>
                  <a:close/>
                </a:path>
              </a:pathLst>
            </a:custGeom>
            <a:solidFill>
              <a:srgbClr val="DF8B66">
                <a:alpha val="59999"/>
              </a:srgbClr>
            </a:solidFill>
          </p:spPr>
          <p:txBody>
            <a:bodyPr wrap="square" lIns="0" tIns="0" rIns="0" bIns="0" rtlCol="0"/>
            <a:lstStyle/>
            <a:p>
              <a:endParaRPr/>
            </a:p>
          </p:txBody>
        </p:sp>
        <p:sp>
          <p:nvSpPr>
            <p:cNvPr id="18" name="object 18"/>
            <p:cNvSpPr/>
            <p:nvPr/>
          </p:nvSpPr>
          <p:spPr>
            <a:xfrm>
              <a:off x="8838549" y="4258252"/>
              <a:ext cx="1050290" cy="1050290"/>
            </a:xfrm>
            <a:custGeom>
              <a:avLst/>
              <a:gdLst/>
              <a:ahLst/>
              <a:cxnLst/>
              <a:rect l="l" t="t" r="r" b="b"/>
              <a:pathLst>
                <a:path w="1050290" h="1050289">
                  <a:moveTo>
                    <a:pt x="525055" y="1050113"/>
                  </a:moveTo>
                  <a:lnTo>
                    <a:pt x="477264" y="1047967"/>
                  </a:lnTo>
                  <a:lnTo>
                    <a:pt x="430676" y="1041654"/>
                  </a:lnTo>
                  <a:lnTo>
                    <a:pt x="385475" y="1031358"/>
                  </a:lnTo>
                  <a:lnTo>
                    <a:pt x="341846" y="1017264"/>
                  </a:lnTo>
                  <a:lnTo>
                    <a:pt x="299976" y="999559"/>
                  </a:lnTo>
                  <a:lnTo>
                    <a:pt x="260049" y="978427"/>
                  </a:lnTo>
                  <a:lnTo>
                    <a:pt x="222252" y="954055"/>
                  </a:lnTo>
                  <a:lnTo>
                    <a:pt x="186768" y="926626"/>
                  </a:lnTo>
                  <a:lnTo>
                    <a:pt x="153785" y="896327"/>
                  </a:lnTo>
                  <a:lnTo>
                    <a:pt x="123486" y="863343"/>
                  </a:lnTo>
                  <a:lnTo>
                    <a:pt x="96058" y="827860"/>
                  </a:lnTo>
                  <a:lnTo>
                    <a:pt x="71685" y="790062"/>
                  </a:lnTo>
                  <a:lnTo>
                    <a:pt x="50553" y="750135"/>
                  </a:lnTo>
                  <a:lnTo>
                    <a:pt x="32848" y="708265"/>
                  </a:lnTo>
                  <a:lnTo>
                    <a:pt x="18755" y="664636"/>
                  </a:lnTo>
                  <a:lnTo>
                    <a:pt x="8459" y="619435"/>
                  </a:lnTo>
                  <a:lnTo>
                    <a:pt x="2145" y="572846"/>
                  </a:lnTo>
                  <a:lnTo>
                    <a:pt x="0" y="525056"/>
                  </a:lnTo>
                  <a:lnTo>
                    <a:pt x="2145" y="477265"/>
                  </a:lnTo>
                  <a:lnTo>
                    <a:pt x="8459" y="430676"/>
                  </a:lnTo>
                  <a:lnTo>
                    <a:pt x="18755" y="385475"/>
                  </a:lnTo>
                  <a:lnTo>
                    <a:pt x="32848" y="341846"/>
                  </a:lnTo>
                  <a:lnTo>
                    <a:pt x="50553" y="299976"/>
                  </a:lnTo>
                  <a:lnTo>
                    <a:pt x="71685" y="260050"/>
                  </a:lnTo>
                  <a:lnTo>
                    <a:pt x="96058" y="222252"/>
                  </a:lnTo>
                  <a:lnTo>
                    <a:pt x="123486" y="186769"/>
                  </a:lnTo>
                  <a:lnTo>
                    <a:pt x="153785" y="153785"/>
                  </a:lnTo>
                  <a:lnTo>
                    <a:pt x="186768" y="123486"/>
                  </a:lnTo>
                  <a:lnTo>
                    <a:pt x="222252" y="96058"/>
                  </a:lnTo>
                  <a:lnTo>
                    <a:pt x="260049" y="71685"/>
                  </a:lnTo>
                  <a:lnTo>
                    <a:pt x="299976" y="50553"/>
                  </a:lnTo>
                  <a:lnTo>
                    <a:pt x="341846" y="32848"/>
                  </a:lnTo>
                  <a:lnTo>
                    <a:pt x="385475" y="18755"/>
                  </a:lnTo>
                  <a:lnTo>
                    <a:pt x="430676" y="8459"/>
                  </a:lnTo>
                  <a:lnTo>
                    <a:pt x="477264" y="2145"/>
                  </a:lnTo>
                  <a:lnTo>
                    <a:pt x="525055" y="0"/>
                  </a:lnTo>
                  <a:lnTo>
                    <a:pt x="572846" y="2145"/>
                  </a:lnTo>
                  <a:lnTo>
                    <a:pt x="619435" y="8459"/>
                  </a:lnTo>
                  <a:lnTo>
                    <a:pt x="664636" y="18755"/>
                  </a:lnTo>
                  <a:lnTo>
                    <a:pt x="708265" y="32848"/>
                  </a:lnTo>
                  <a:lnTo>
                    <a:pt x="750135" y="50553"/>
                  </a:lnTo>
                  <a:lnTo>
                    <a:pt x="790062" y="71685"/>
                  </a:lnTo>
                  <a:lnTo>
                    <a:pt x="827859" y="96058"/>
                  </a:lnTo>
                  <a:lnTo>
                    <a:pt x="863343" y="123486"/>
                  </a:lnTo>
                  <a:lnTo>
                    <a:pt x="896327" y="153785"/>
                  </a:lnTo>
                  <a:lnTo>
                    <a:pt x="926626" y="186769"/>
                  </a:lnTo>
                  <a:lnTo>
                    <a:pt x="954054" y="222252"/>
                  </a:lnTo>
                  <a:lnTo>
                    <a:pt x="978427" y="260050"/>
                  </a:lnTo>
                  <a:lnTo>
                    <a:pt x="999559" y="299976"/>
                  </a:lnTo>
                  <a:lnTo>
                    <a:pt x="1017264" y="341846"/>
                  </a:lnTo>
                  <a:lnTo>
                    <a:pt x="1031357" y="385475"/>
                  </a:lnTo>
                  <a:lnTo>
                    <a:pt x="1041653" y="430676"/>
                  </a:lnTo>
                  <a:lnTo>
                    <a:pt x="1047967" y="477265"/>
                  </a:lnTo>
                  <a:lnTo>
                    <a:pt x="1050113" y="525056"/>
                  </a:lnTo>
                  <a:lnTo>
                    <a:pt x="1047967" y="572846"/>
                  </a:lnTo>
                  <a:lnTo>
                    <a:pt x="1041653" y="619435"/>
                  </a:lnTo>
                  <a:lnTo>
                    <a:pt x="1031357" y="664636"/>
                  </a:lnTo>
                  <a:lnTo>
                    <a:pt x="1017264" y="708265"/>
                  </a:lnTo>
                  <a:lnTo>
                    <a:pt x="999559" y="750135"/>
                  </a:lnTo>
                  <a:lnTo>
                    <a:pt x="978427" y="790062"/>
                  </a:lnTo>
                  <a:lnTo>
                    <a:pt x="954054" y="827860"/>
                  </a:lnTo>
                  <a:lnTo>
                    <a:pt x="926626" y="863343"/>
                  </a:lnTo>
                  <a:lnTo>
                    <a:pt x="896327" y="896327"/>
                  </a:lnTo>
                  <a:lnTo>
                    <a:pt x="863343" y="926626"/>
                  </a:lnTo>
                  <a:lnTo>
                    <a:pt x="827859" y="954055"/>
                  </a:lnTo>
                  <a:lnTo>
                    <a:pt x="790062" y="978427"/>
                  </a:lnTo>
                  <a:lnTo>
                    <a:pt x="750135" y="999559"/>
                  </a:lnTo>
                  <a:lnTo>
                    <a:pt x="708265" y="1017264"/>
                  </a:lnTo>
                  <a:lnTo>
                    <a:pt x="664636" y="1031358"/>
                  </a:lnTo>
                  <a:lnTo>
                    <a:pt x="619435" y="1041654"/>
                  </a:lnTo>
                  <a:lnTo>
                    <a:pt x="572846" y="1047967"/>
                  </a:lnTo>
                  <a:lnTo>
                    <a:pt x="525055" y="1050113"/>
                  </a:lnTo>
                  <a:close/>
                </a:path>
              </a:pathLst>
            </a:custGeom>
            <a:solidFill>
              <a:srgbClr val="FFFFFF">
                <a:alpha val="59999"/>
              </a:srgbClr>
            </a:solidFill>
          </p:spPr>
          <p:txBody>
            <a:bodyPr wrap="square" lIns="0" tIns="0" rIns="0" bIns="0" rtlCol="0"/>
            <a:lstStyle/>
            <a:p>
              <a:endParaRPr/>
            </a:p>
          </p:txBody>
        </p:sp>
        <p:pic>
          <p:nvPicPr>
            <p:cNvPr id="19" name="object 19"/>
            <p:cNvPicPr/>
            <p:nvPr/>
          </p:nvPicPr>
          <p:blipFill>
            <a:blip r:embed="rId6" cstate="email">
              <a:extLst>
                <a:ext uri="{28A0092B-C50C-407E-A947-70E740481C1C}">
                  <a14:useLocalDpi xmlns:a14="http://schemas.microsoft.com/office/drawing/2010/main"/>
                </a:ext>
              </a:extLst>
            </a:blip>
            <a:stretch>
              <a:fillRect/>
            </a:stretch>
          </p:blipFill>
          <p:spPr>
            <a:xfrm>
              <a:off x="9058930" y="4478609"/>
              <a:ext cx="609599" cy="609599"/>
            </a:xfrm>
            <a:prstGeom prst="rect">
              <a:avLst/>
            </a:prstGeom>
          </p:spPr>
        </p:pic>
      </p:grpSp>
      <p:sp>
        <p:nvSpPr>
          <p:cNvPr id="57" name="object 57"/>
          <p:cNvSpPr txBox="1"/>
          <p:nvPr/>
        </p:nvSpPr>
        <p:spPr>
          <a:xfrm>
            <a:off x="95435" y="4279140"/>
            <a:ext cx="6149763" cy="293350"/>
          </a:xfrm>
          <a:prstGeom prst="rect">
            <a:avLst/>
          </a:prstGeom>
        </p:spPr>
        <p:txBody>
          <a:bodyPr vert="horz" wrap="square" lIns="0" tIns="8467" rIns="0" bIns="0" rtlCol="0">
            <a:spAutoFit/>
          </a:bodyPr>
          <a:lstStyle/>
          <a:p>
            <a:pPr marL="8467">
              <a:lnSpc>
                <a:spcPct val="100000"/>
              </a:lnSpc>
              <a:spcBef>
                <a:spcPts val="67"/>
              </a:spcBef>
            </a:pPr>
            <a:r>
              <a:rPr sz="3334" spc="-237">
                <a:solidFill>
                  <a:srgbClr val="B14029"/>
                </a:solidFill>
                <a:latin typeface="Lucida Sans"/>
                <a:cs typeface="Lucida Sans"/>
              </a:rPr>
              <a:t>Equality</a:t>
            </a:r>
            <a:r>
              <a:rPr sz="3334" spc="-243">
                <a:solidFill>
                  <a:srgbClr val="B14029"/>
                </a:solidFill>
                <a:latin typeface="Lucida Sans"/>
                <a:cs typeface="Lucida Sans"/>
              </a:rPr>
              <a:t> </a:t>
            </a:r>
            <a:r>
              <a:rPr sz="3334" spc="-217">
                <a:solidFill>
                  <a:srgbClr val="B14029"/>
                </a:solidFill>
                <a:latin typeface="Lucida Sans"/>
                <a:cs typeface="Lucida Sans"/>
              </a:rPr>
              <a:t>Data</a:t>
            </a:r>
            <a:r>
              <a:rPr sz="3334" spc="-243">
                <a:solidFill>
                  <a:srgbClr val="B14029"/>
                </a:solidFill>
                <a:latin typeface="Lucida Sans"/>
                <a:cs typeface="Lucida Sans"/>
              </a:rPr>
              <a:t> </a:t>
            </a:r>
            <a:r>
              <a:rPr sz="3334" spc="-270">
                <a:solidFill>
                  <a:srgbClr val="B14029"/>
                </a:solidFill>
                <a:latin typeface="Lucida Sans"/>
                <a:cs typeface="Lucida Sans"/>
              </a:rPr>
              <a:t>insights</a:t>
            </a:r>
            <a:r>
              <a:rPr sz="3334" spc="-243">
                <a:solidFill>
                  <a:srgbClr val="B14029"/>
                </a:solidFill>
                <a:latin typeface="Lucida Sans"/>
                <a:cs typeface="Lucida Sans"/>
              </a:rPr>
              <a:t> </a:t>
            </a:r>
            <a:r>
              <a:rPr sz="3334" spc="-217">
                <a:solidFill>
                  <a:srgbClr val="B14029"/>
                </a:solidFill>
                <a:latin typeface="Lucida Sans"/>
                <a:cs typeface="Lucida Sans"/>
              </a:rPr>
              <a:t>......a</a:t>
            </a:r>
            <a:r>
              <a:rPr sz="3334" spc="-243">
                <a:solidFill>
                  <a:srgbClr val="B14029"/>
                </a:solidFill>
                <a:latin typeface="Lucida Sans"/>
                <a:cs typeface="Lucida Sans"/>
              </a:rPr>
              <a:t> </a:t>
            </a:r>
            <a:r>
              <a:rPr sz="3334" spc="-277">
                <a:solidFill>
                  <a:srgbClr val="B14029"/>
                </a:solidFill>
                <a:latin typeface="Lucida Sans"/>
                <a:cs typeface="Lucida Sans"/>
              </a:rPr>
              <a:t>sample</a:t>
            </a:r>
            <a:endParaRPr sz="3334">
              <a:latin typeface="Lucida Sans"/>
              <a:cs typeface="Lucida Sans"/>
            </a:endParaRPr>
          </a:p>
        </p:txBody>
      </p:sp>
      <p:grpSp>
        <p:nvGrpSpPr>
          <p:cNvPr id="20" name="object 20" descr="Pie chart showing country of origin."/>
          <p:cNvGrpSpPr/>
          <p:nvPr/>
        </p:nvGrpSpPr>
        <p:grpSpPr>
          <a:xfrm>
            <a:off x="678401" y="5462871"/>
            <a:ext cx="1191683" cy="1191683"/>
            <a:chOff x="1017600" y="8194306"/>
            <a:chExt cx="1787525" cy="1787525"/>
          </a:xfrm>
        </p:grpSpPr>
        <p:sp>
          <p:nvSpPr>
            <p:cNvPr id="21" name="object 21"/>
            <p:cNvSpPr/>
            <p:nvPr/>
          </p:nvSpPr>
          <p:spPr>
            <a:xfrm>
              <a:off x="1156667" y="8194306"/>
              <a:ext cx="1648460" cy="1787525"/>
            </a:xfrm>
            <a:custGeom>
              <a:avLst/>
              <a:gdLst/>
              <a:ahLst/>
              <a:cxnLst/>
              <a:rect l="l" t="t" r="r" b="b"/>
              <a:pathLst>
                <a:path w="1648460" h="1787525">
                  <a:moveTo>
                    <a:pt x="753530" y="1787001"/>
                  </a:moveTo>
                  <a:lnTo>
                    <a:pt x="710125" y="1785903"/>
                  </a:lnTo>
                  <a:lnTo>
                    <a:pt x="666829" y="1782700"/>
                  </a:lnTo>
                  <a:lnTo>
                    <a:pt x="623739" y="1777394"/>
                  </a:lnTo>
                  <a:lnTo>
                    <a:pt x="580954" y="1770004"/>
                  </a:lnTo>
                  <a:lnTo>
                    <a:pt x="538579" y="1760543"/>
                  </a:lnTo>
                  <a:lnTo>
                    <a:pt x="496717" y="1749036"/>
                  </a:lnTo>
                  <a:lnTo>
                    <a:pt x="455464" y="1735507"/>
                  </a:lnTo>
                  <a:lnTo>
                    <a:pt x="414912" y="1719991"/>
                  </a:lnTo>
                  <a:lnTo>
                    <a:pt x="375162" y="1702522"/>
                  </a:lnTo>
                  <a:lnTo>
                    <a:pt x="336310" y="1683145"/>
                  </a:lnTo>
                  <a:lnTo>
                    <a:pt x="298448" y="1661904"/>
                  </a:lnTo>
                  <a:lnTo>
                    <a:pt x="261658" y="1638847"/>
                  </a:lnTo>
                  <a:lnTo>
                    <a:pt x="226031" y="1614029"/>
                  </a:lnTo>
                  <a:lnTo>
                    <a:pt x="191654" y="1587511"/>
                  </a:lnTo>
                  <a:lnTo>
                    <a:pt x="158607" y="1559357"/>
                  </a:lnTo>
                  <a:lnTo>
                    <a:pt x="126963" y="1529627"/>
                  </a:lnTo>
                  <a:lnTo>
                    <a:pt x="96802" y="1498396"/>
                  </a:lnTo>
                  <a:lnTo>
                    <a:pt x="68195" y="1465739"/>
                  </a:lnTo>
                  <a:lnTo>
                    <a:pt x="41208" y="1431731"/>
                  </a:lnTo>
                  <a:lnTo>
                    <a:pt x="15904" y="1396447"/>
                  </a:lnTo>
                  <a:lnTo>
                    <a:pt x="0" y="1372261"/>
                  </a:lnTo>
                  <a:lnTo>
                    <a:pt x="754407" y="893501"/>
                  </a:lnTo>
                  <a:lnTo>
                    <a:pt x="754407" y="0"/>
                  </a:lnTo>
                  <a:lnTo>
                    <a:pt x="797809" y="1054"/>
                  </a:lnTo>
                  <a:lnTo>
                    <a:pt x="841112" y="4217"/>
                  </a:lnTo>
                  <a:lnTo>
                    <a:pt x="884211" y="9479"/>
                  </a:lnTo>
                  <a:lnTo>
                    <a:pt x="926999" y="16829"/>
                  </a:lnTo>
                  <a:lnTo>
                    <a:pt x="969380" y="26246"/>
                  </a:lnTo>
                  <a:lnTo>
                    <a:pt x="1011257" y="37713"/>
                  </a:lnTo>
                  <a:lnTo>
                    <a:pt x="1052528" y="51201"/>
                  </a:lnTo>
                  <a:lnTo>
                    <a:pt x="1093090" y="66676"/>
                  </a:lnTo>
                  <a:lnTo>
                    <a:pt x="1132853" y="84106"/>
                  </a:lnTo>
                  <a:lnTo>
                    <a:pt x="1171727" y="103445"/>
                  </a:lnTo>
                  <a:lnTo>
                    <a:pt x="1209614" y="124651"/>
                  </a:lnTo>
                  <a:lnTo>
                    <a:pt x="1246424" y="147673"/>
                  </a:lnTo>
                  <a:lnTo>
                    <a:pt x="1282073" y="172451"/>
                  </a:lnTo>
                  <a:lnTo>
                    <a:pt x="1316478" y="198937"/>
                  </a:lnTo>
                  <a:lnTo>
                    <a:pt x="1349555" y="227061"/>
                  </a:lnTo>
                  <a:lnTo>
                    <a:pt x="1381225" y="256758"/>
                  </a:lnTo>
                  <a:lnTo>
                    <a:pt x="1411416" y="287957"/>
                  </a:lnTo>
                  <a:lnTo>
                    <a:pt x="1440056" y="320590"/>
                  </a:lnTo>
                  <a:lnTo>
                    <a:pt x="1467079" y="354574"/>
                  </a:lnTo>
                  <a:lnTo>
                    <a:pt x="1492415" y="389830"/>
                  </a:lnTo>
                  <a:lnTo>
                    <a:pt x="1516011" y="426272"/>
                  </a:lnTo>
                  <a:lnTo>
                    <a:pt x="1537810" y="463822"/>
                  </a:lnTo>
                  <a:lnTo>
                    <a:pt x="1557758" y="502387"/>
                  </a:lnTo>
                  <a:lnTo>
                    <a:pt x="1575810" y="541870"/>
                  </a:lnTo>
                  <a:lnTo>
                    <a:pt x="1591920" y="582187"/>
                  </a:lnTo>
                  <a:lnTo>
                    <a:pt x="1606053" y="623240"/>
                  </a:lnTo>
                  <a:lnTo>
                    <a:pt x="1618178" y="664932"/>
                  </a:lnTo>
                  <a:lnTo>
                    <a:pt x="1628260" y="707159"/>
                  </a:lnTo>
                  <a:lnTo>
                    <a:pt x="1636279" y="749827"/>
                  </a:lnTo>
                  <a:lnTo>
                    <a:pt x="1642220" y="792838"/>
                  </a:lnTo>
                  <a:lnTo>
                    <a:pt x="1646061" y="836086"/>
                  </a:lnTo>
                  <a:lnTo>
                    <a:pt x="1647797" y="879466"/>
                  </a:lnTo>
                  <a:lnTo>
                    <a:pt x="1647907" y="893941"/>
                  </a:lnTo>
                  <a:lnTo>
                    <a:pt x="1647783" y="908412"/>
                  </a:lnTo>
                  <a:lnTo>
                    <a:pt x="1646004" y="951794"/>
                  </a:lnTo>
                  <a:lnTo>
                    <a:pt x="1642120" y="995035"/>
                  </a:lnTo>
                  <a:lnTo>
                    <a:pt x="1636139" y="1038036"/>
                  </a:lnTo>
                  <a:lnTo>
                    <a:pt x="1628077" y="1080699"/>
                  </a:lnTo>
                  <a:lnTo>
                    <a:pt x="1617951" y="1122921"/>
                  </a:lnTo>
                  <a:lnTo>
                    <a:pt x="1605787" y="1164597"/>
                  </a:lnTo>
                  <a:lnTo>
                    <a:pt x="1591615" y="1205633"/>
                  </a:lnTo>
                  <a:lnTo>
                    <a:pt x="1575463" y="1245936"/>
                  </a:lnTo>
                  <a:lnTo>
                    <a:pt x="1557372" y="1285406"/>
                  </a:lnTo>
                  <a:lnTo>
                    <a:pt x="1537388" y="1323947"/>
                  </a:lnTo>
                  <a:lnTo>
                    <a:pt x="1515554" y="1361473"/>
                  </a:lnTo>
                  <a:lnTo>
                    <a:pt x="1491921" y="1397896"/>
                  </a:lnTo>
                  <a:lnTo>
                    <a:pt x="1466548" y="1433129"/>
                  </a:lnTo>
                  <a:lnTo>
                    <a:pt x="1439493" y="1467084"/>
                  </a:lnTo>
                  <a:lnTo>
                    <a:pt x="1410824" y="1499686"/>
                  </a:lnTo>
                  <a:lnTo>
                    <a:pt x="1380601" y="1530858"/>
                  </a:lnTo>
                  <a:lnTo>
                    <a:pt x="1348897" y="1560525"/>
                  </a:lnTo>
                  <a:lnTo>
                    <a:pt x="1315797" y="1588616"/>
                  </a:lnTo>
                  <a:lnTo>
                    <a:pt x="1281367" y="1615066"/>
                  </a:lnTo>
                  <a:lnTo>
                    <a:pt x="1245692" y="1639813"/>
                  </a:lnTo>
                  <a:lnTo>
                    <a:pt x="1208856" y="1662798"/>
                  </a:lnTo>
                  <a:lnTo>
                    <a:pt x="1170952" y="1683965"/>
                  </a:lnTo>
                  <a:lnTo>
                    <a:pt x="1132062" y="1703266"/>
                  </a:lnTo>
                  <a:lnTo>
                    <a:pt x="1092279" y="1720656"/>
                  </a:lnTo>
                  <a:lnTo>
                    <a:pt x="1051698" y="1736092"/>
                  </a:lnTo>
                  <a:lnTo>
                    <a:pt x="1010417" y="1749540"/>
                  </a:lnTo>
                  <a:lnTo>
                    <a:pt x="968532" y="1760963"/>
                  </a:lnTo>
                  <a:lnTo>
                    <a:pt x="926139" y="1770342"/>
                  </a:lnTo>
                  <a:lnTo>
                    <a:pt x="883339" y="1777649"/>
                  </a:lnTo>
                  <a:lnTo>
                    <a:pt x="840240" y="1782868"/>
                  </a:lnTo>
                  <a:lnTo>
                    <a:pt x="796937" y="1785988"/>
                  </a:lnTo>
                  <a:lnTo>
                    <a:pt x="768001" y="1786898"/>
                  </a:lnTo>
                  <a:lnTo>
                    <a:pt x="753530" y="1787001"/>
                  </a:lnTo>
                  <a:close/>
                </a:path>
              </a:pathLst>
            </a:custGeom>
            <a:solidFill>
              <a:srgbClr val="E9B0FB"/>
            </a:solidFill>
          </p:spPr>
          <p:txBody>
            <a:bodyPr wrap="square" lIns="0" tIns="0" rIns="0" bIns="0" rtlCol="0"/>
            <a:lstStyle/>
            <a:p>
              <a:endParaRPr/>
            </a:p>
          </p:txBody>
        </p:sp>
        <p:sp>
          <p:nvSpPr>
            <p:cNvPr id="22" name="object 22"/>
            <p:cNvSpPr/>
            <p:nvPr/>
          </p:nvSpPr>
          <p:spPr>
            <a:xfrm>
              <a:off x="1033400" y="9087807"/>
              <a:ext cx="878205" cy="478790"/>
            </a:xfrm>
            <a:custGeom>
              <a:avLst/>
              <a:gdLst/>
              <a:ahLst/>
              <a:cxnLst/>
              <a:rect l="l" t="t" r="r" b="b"/>
              <a:pathLst>
                <a:path w="878205" h="478790">
                  <a:moveTo>
                    <a:pt x="123266" y="478760"/>
                  </a:moveTo>
                  <a:lnTo>
                    <a:pt x="98385" y="437163"/>
                  </a:lnTo>
                  <a:lnTo>
                    <a:pt x="75927" y="394606"/>
                  </a:lnTo>
                  <a:lnTo>
                    <a:pt x="55893" y="351089"/>
                  </a:lnTo>
                  <a:lnTo>
                    <a:pt x="38284" y="306613"/>
                  </a:lnTo>
                  <a:lnTo>
                    <a:pt x="23098" y="261177"/>
                  </a:lnTo>
                  <a:lnTo>
                    <a:pt x="10337" y="214781"/>
                  </a:lnTo>
                  <a:lnTo>
                    <a:pt x="0" y="167425"/>
                  </a:lnTo>
                  <a:lnTo>
                    <a:pt x="877674" y="0"/>
                  </a:lnTo>
                  <a:lnTo>
                    <a:pt x="123266" y="478760"/>
                  </a:lnTo>
                  <a:close/>
                </a:path>
              </a:pathLst>
            </a:custGeom>
            <a:solidFill>
              <a:srgbClr val="FF7D4E"/>
            </a:solidFill>
          </p:spPr>
          <p:txBody>
            <a:bodyPr wrap="square" lIns="0" tIns="0" rIns="0" bIns="0" rtlCol="0"/>
            <a:lstStyle/>
            <a:p>
              <a:endParaRPr/>
            </a:p>
          </p:txBody>
        </p:sp>
        <p:sp>
          <p:nvSpPr>
            <p:cNvPr id="23" name="object 23"/>
            <p:cNvSpPr/>
            <p:nvPr/>
          </p:nvSpPr>
          <p:spPr>
            <a:xfrm>
              <a:off x="1017600" y="8707373"/>
              <a:ext cx="894080" cy="548005"/>
            </a:xfrm>
            <a:custGeom>
              <a:avLst/>
              <a:gdLst/>
              <a:ahLst/>
              <a:cxnLst/>
              <a:rect l="l" t="t" r="r" b="b"/>
              <a:pathLst>
                <a:path w="894080" h="548004">
                  <a:moveTo>
                    <a:pt x="15799" y="547859"/>
                  </a:moveTo>
                  <a:lnTo>
                    <a:pt x="5366" y="478482"/>
                  </a:lnTo>
                  <a:lnTo>
                    <a:pt x="414" y="408499"/>
                  </a:lnTo>
                  <a:lnTo>
                    <a:pt x="0" y="373389"/>
                  </a:lnTo>
                  <a:lnTo>
                    <a:pt x="962" y="338344"/>
                  </a:lnTo>
                  <a:lnTo>
                    <a:pt x="7019" y="268448"/>
                  </a:lnTo>
                  <a:lnTo>
                    <a:pt x="18533" y="199242"/>
                  </a:lnTo>
                  <a:lnTo>
                    <a:pt x="35450" y="131155"/>
                  </a:lnTo>
                  <a:lnTo>
                    <a:pt x="57650" y="64602"/>
                  </a:lnTo>
                  <a:lnTo>
                    <a:pt x="85010" y="0"/>
                  </a:lnTo>
                  <a:lnTo>
                    <a:pt x="893474" y="380433"/>
                  </a:lnTo>
                  <a:lnTo>
                    <a:pt x="15799" y="547859"/>
                  </a:lnTo>
                  <a:close/>
                </a:path>
              </a:pathLst>
            </a:custGeom>
            <a:solidFill>
              <a:srgbClr val="FABAAA"/>
            </a:solidFill>
          </p:spPr>
          <p:txBody>
            <a:bodyPr wrap="square" lIns="0" tIns="0" rIns="0" bIns="0" rtlCol="0"/>
            <a:lstStyle/>
            <a:p>
              <a:endParaRPr/>
            </a:p>
          </p:txBody>
        </p:sp>
        <p:sp>
          <p:nvSpPr>
            <p:cNvPr id="24" name="object 24"/>
            <p:cNvSpPr/>
            <p:nvPr/>
          </p:nvSpPr>
          <p:spPr>
            <a:xfrm>
              <a:off x="1102610" y="8436472"/>
              <a:ext cx="808990" cy="651510"/>
            </a:xfrm>
            <a:custGeom>
              <a:avLst/>
              <a:gdLst/>
              <a:ahLst/>
              <a:cxnLst/>
              <a:rect l="l" t="t" r="r" b="b"/>
              <a:pathLst>
                <a:path w="808989" h="651509">
                  <a:moveTo>
                    <a:pt x="808464" y="651334"/>
                  </a:moveTo>
                  <a:lnTo>
                    <a:pt x="0" y="270900"/>
                  </a:lnTo>
                  <a:lnTo>
                    <a:pt x="21789" y="227603"/>
                  </a:lnTo>
                  <a:lnTo>
                    <a:pt x="45688" y="185839"/>
                  </a:lnTo>
                  <a:lnTo>
                    <a:pt x="71696" y="145606"/>
                  </a:lnTo>
                  <a:lnTo>
                    <a:pt x="99813" y="106906"/>
                  </a:lnTo>
                  <a:lnTo>
                    <a:pt x="130040" y="69738"/>
                  </a:lnTo>
                  <a:lnTo>
                    <a:pt x="162376" y="34103"/>
                  </a:lnTo>
                  <a:lnTo>
                    <a:pt x="196821" y="0"/>
                  </a:lnTo>
                  <a:lnTo>
                    <a:pt x="808464" y="651334"/>
                  </a:lnTo>
                  <a:close/>
                </a:path>
              </a:pathLst>
            </a:custGeom>
            <a:solidFill>
              <a:srgbClr val="C87E41"/>
            </a:solidFill>
          </p:spPr>
          <p:txBody>
            <a:bodyPr wrap="square" lIns="0" tIns="0" rIns="0" bIns="0" rtlCol="0"/>
            <a:lstStyle/>
            <a:p>
              <a:endParaRPr/>
            </a:p>
          </p:txBody>
        </p:sp>
        <p:sp>
          <p:nvSpPr>
            <p:cNvPr id="25" name="object 25"/>
            <p:cNvSpPr/>
            <p:nvPr/>
          </p:nvSpPr>
          <p:spPr>
            <a:xfrm>
              <a:off x="1299431" y="8257050"/>
              <a:ext cx="612140" cy="831215"/>
            </a:xfrm>
            <a:custGeom>
              <a:avLst/>
              <a:gdLst/>
              <a:ahLst/>
              <a:cxnLst/>
              <a:rect l="l" t="t" r="r" b="b"/>
              <a:pathLst>
                <a:path w="612139" h="831215">
                  <a:moveTo>
                    <a:pt x="611642" y="830756"/>
                  </a:moveTo>
                  <a:lnTo>
                    <a:pt x="0" y="179421"/>
                  </a:lnTo>
                  <a:lnTo>
                    <a:pt x="36198" y="147186"/>
                  </a:lnTo>
                  <a:lnTo>
                    <a:pt x="73793" y="117152"/>
                  </a:lnTo>
                  <a:lnTo>
                    <a:pt x="112785" y="89319"/>
                  </a:lnTo>
                  <a:lnTo>
                    <a:pt x="153174" y="63687"/>
                  </a:lnTo>
                  <a:lnTo>
                    <a:pt x="194960" y="40256"/>
                  </a:lnTo>
                  <a:lnTo>
                    <a:pt x="238143" y="19027"/>
                  </a:lnTo>
                  <a:lnTo>
                    <a:pt x="282722" y="0"/>
                  </a:lnTo>
                  <a:lnTo>
                    <a:pt x="611642" y="830756"/>
                  </a:lnTo>
                  <a:close/>
                </a:path>
              </a:pathLst>
            </a:custGeom>
            <a:solidFill>
              <a:srgbClr val="31346E"/>
            </a:solidFill>
          </p:spPr>
          <p:txBody>
            <a:bodyPr wrap="square" lIns="0" tIns="0" rIns="0" bIns="0" rtlCol="0"/>
            <a:lstStyle/>
            <a:p>
              <a:endParaRPr/>
            </a:p>
          </p:txBody>
        </p:sp>
        <p:sp>
          <p:nvSpPr>
            <p:cNvPr id="26" name="object 26"/>
            <p:cNvSpPr/>
            <p:nvPr/>
          </p:nvSpPr>
          <p:spPr>
            <a:xfrm>
              <a:off x="1582154" y="8194306"/>
              <a:ext cx="328930" cy="894080"/>
            </a:xfrm>
            <a:custGeom>
              <a:avLst/>
              <a:gdLst/>
              <a:ahLst/>
              <a:cxnLst/>
              <a:rect l="l" t="t" r="r" b="b"/>
              <a:pathLst>
                <a:path w="328930" h="894079">
                  <a:moveTo>
                    <a:pt x="328920" y="893501"/>
                  </a:moveTo>
                  <a:lnTo>
                    <a:pt x="0" y="62744"/>
                  </a:lnTo>
                  <a:lnTo>
                    <a:pt x="45510" y="46102"/>
                  </a:lnTo>
                  <a:lnTo>
                    <a:pt x="91509" y="32019"/>
                  </a:lnTo>
                  <a:lnTo>
                    <a:pt x="137997" y="20496"/>
                  </a:lnTo>
                  <a:lnTo>
                    <a:pt x="184973" y="11533"/>
                  </a:lnTo>
                  <a:lnTo>
                    <a:pt x="232437" y="5129"/>
                  </a:lnTo>
                  <a:lnTo>
                    <a:pt x="280389" y="1284"/>
                  </a:lnTo>
                  <a:lnTo>
                    <a:pt x="328830" y="0"/>
                  </a:lnTo>
                  <a:lnTo>
                    <a:pt x="328920" y="893501"/>
                  </a:lnTo>
                  <a:close/>
                </a:path>
              </a:pathLst>
            </a:custGeom>
            <a:solidFill>
              <a:srgbClr val="5D3866"/>
            </a:solidFill>
          </p:spPr>
          <p:txBody>
            <a:bodyPr wrap="square" lIns="0" tIns="0" rIns="0" bIns="0" rtlCol="0"/>
            <a:lstStyle/>
            <a:p>
              <a:endParaRPr/>
            </a:p>
          </p:txBody>
        </p:sp>
      </p:grpSp>
      <p:sp>
        <p:nvSpPr>
          <p:cNvPr id="27" name="object 27"/>
          <p:cNvSpPr txBox="1"/>
          <p:nvPr/>
        </p:nvSpPr>
        <p:spPr>
          <a:xfrm>
            <a:off x="1844870" y="6314081"/>
            <a:ext cx="354753" cy="88245"/>
          </a:xfrm>
          <a:prstGeom prst="rect">
            <a:avLst/>
          </a:prstGeom>
        </p:spPr>
        <p:txBody>
          <a:bodyPr vert="horz" wrap="square" lIns="0" tIns="19896" rIns="0" bIns="0" rtlCol="0">
            <a:spAutoFit/>
          </a:bodyPr>
          <a:lstStyle/>
          <a:p>
            <a:pPr marL="53343" marR="3387" indent="-45299">
              <a:lnSpc>
                <a:spcPts val="1073"/>
              </a:lnSpc>
              <a:spcBef>
                <a:spcPts val="156"/>
              </a:spcBef>
            </a:pPr>
            <a:r>
              <a:rPr sz="933" spc="-67">
                <a:latin typeface="Lucida Sans"/>
                <a:cs typeface="Lucida Sans"/>
              </a:rPr>
              <a:t>Somali </a:t>
            </a:r>
            <a:r>
              <a:rPr sz="933" spc="17">
                <a:latin typeface="Lucida Sans"/>
                <a:cs typeface="Lucida Sans"/>
              </a:rPr>
              <a:t>66%</a:t>
            </a:r>
            <a:endParaRPr sz="933">
              <a:latin typeface="Lucida Sans"/>
              <a:cs typeface="Lucida Sans"/>
            </a:endParaRPr>
          </a:p>
        </p:txBody>
      </p:sp>
      <p:sp>
        <p:nvSpPr>
          <p:cNvPr id="28" name="object 28"/>
          <p:cNvSpPr txBox="1"/>
          <p:nvPr/>
        </p:nvSpPr>
        <p:spPr>
          <a:xfrm>
            <a:off x="290568" y="5800243"/>
            <a:ext cx="339937" cy="88245"/>
          </a:xfrm>
          <a:prstGeom prst="rect">
            <a:avLst/>
          </a:prstGeom>
        </p:spPr>
        <p:txBody>
          <a:bodyPr vert="horz" wrap="square" lIns="0" tIns="19896" rIns="0" bIns="0" rtlCol="0">
            <a:spAutoFit/>
          </a:bodyPr>
          <a:lstStyle/>
          <a:p>
            <a:pPr marL="64773" marR="3387" indent="-56730">
              <a:lnSpc>
                <a:spcPts val="1073"/>
              </a:lnSpc>
              <a:spcBef>
                <a:spcPts val="156"/>
              </a:spcBef>
            </a:pPr>
            <a:r>
              <a:rPr sz="933" spc="-63">
                <a:latin typeface="Lucida Sans"/>
                <a:cs typeface="Lucida Sans"/>
              </a:rPr>
              <a:t>Eritrea </a:t>
            </a:r>
            <a:r>
              <a:rPr sz="933" spc="-17">
                <a:latin typeface="Lucida Sans"/>
                <a:cs typeface="Lucida Sans"/>
              </a:rPr>
              <a:t>10%</a:t>
            </a:r>
            <a:endParaRPr sz="933">
              <a:latin typeface="Lucida Sans"/>
              <a:cs typeface="Lucida Sans"/>
            </a:endParaRPr>
          </a:p>
        </p:txBody>
      </p:sp>
      <p:sp>
        <p:nvSpPr>
          <p:cNvPr id="29" name="object 29"/>
          <p:cNvSpPr txBox="1"/>
          <p:nvPr/>
        </p:nvSpPr>
        <p:spPr>
          <a:xfrm>
            <a:off x="263987" y="6200732"/>
            <a:ext cx="397510" cy="86194"/>
          </a:xfrm>
          <a:prstGeom prst="rect">
            <a:avLst/>
          </a:prstGeom>
        </p:spPr>
        <p:txBody>
          <a:bodyPr vert="horz" wrap="square" lIns="0" tIns="8043" rIns="0" bIns="0" rtlCol="0">
            <a:spAutoFit/>
          </a:bodyPr>
          <a:lstStyle/>
          <a:p>
            <a:pPr marL="115152" marR="3387" indent="-107109">
              <a:lnSpc>
                <a:spcPct val="109800"/>
              </a:lnSpc>
              <a:spcBef>
                <a:spcPts val="63"/>
              </a:spcBef>
            </a:pPr>
            <a:r>
              <a:rPr sz="933" spc="-63">
                <a:latin typeface="Lucida Sans"/>
                <a:cs typeface="Lucida Sans"/>
              </a:rPr>
              <a:t>Ethopia </a:t>
            </a:r>
            <a:r>
              <a:rPr sz="933" spc="53">
                <a:latin typeface="Lucida Sans"/>
                <a:cs typeface="Lucida Sans"/>
              </a:rPr>
              <a:t>6%</a:t>
            </a:r>
            <a:endParaRPr sz="933">
              <a:latin typeface="Lucida Sans"/>
              <a:cs typeface="Lucida Sans"/>
            </a:endParaRPr>
          </a:p>
        </p:txBody>
      </p:sp>
      <p:sp>
        <p:nvSpPr>
          <p:cNvPr id="30" name="object 30"/>
          <p:cNvSpPr txBox="1"/>
          <p:nvPr/>
        </p:nvSpPr>
        <p:spPr>
          <a:xfrm>
            <a:off x="360989" y="5389349"/>
            <a:ext cx="407670" cy="88245"/>
          </a:xfrm>
          <a:prstGeom prst="rect">
            <a:avLst/>
          </a:prstGeom>
        </p:spPr>
        <p:txBody>
          <a:bodyPr vert="horz" wrap="square" lIns="0" tIns="19896" rIns="0" bIns="0" rtlCol="0">
            <a:spAutoFit/>
          </a:bodyPr>
          <a:lstStyle/>
          <a:p>
            <a:pPr marL="118539" marR="3387" indent="-110496">
              <a:lnSpc>
                <a:spcPts val="1073"/>
              </a:lnSpc>
              <a:spcBef>
                <a:spcPts val="156"/>
              </a:spcBef>
            </a:pPr>
            <a:r>
              <a:rPr sz="933" spc="-63">
                <a:latin typeface="Lucida Sans"/>
                <a:cs typeface="Lucida Sans"/>
              </a:rPr>
              <a:t>Gambia </a:t>
            </a:r>
            <a:r>
              <a:rPr sz="933" spc="53">
                <a:latin typeface="Lucida Sans"/>
                <a:cs typeface="Lucida Sans"/>
              </a:rPr>
              <a:t>6%</a:t>
            </a:r>
            <a:endParaRPr sz="933">
              <a:latin typeface="Lucida Sans"/>
              <a:cs typeface="Lucida Sans"/>
            </a:endParaRPr>
          </a:p>
        </p:txBody>
      </p:sp>
      <p:sp>
        <p:nvSpPr>
          <p:cNvPr id="31" name="object 31"/>
          <p:cNvSpPr txBox="1"/>
          <p:nvPr/>
        </p:nvSpPr>
        <p:spPr>
          <a:xfrm>
            <a:off x="936585" y="5106265"/>
            <a:ext cx="372533" cy="86194"/>
          </a:xfrm>
          <a:prstGeom prst="rect">
            <a:avLst/>
          </a:prstGeom>
        </p:spPr>
        <p:txBody>
          <a:bodyPr vert="horz" wrap="square" lIns="0" tIns="8043" rIns="0" bIns="0" rtlCol="0">
            <a:spAutoFit/>
          </a:bodyPr>
          <a:lstStyle/>
          <a:p>
            <a:pPr marL="102875" marR="3387" indent="-94831">
              <a:lnSpc>
                <a:spcPct val="109900"/>
              </a:lnSpc>
              <a:spcBef>
                <a:spcPts val="63"/>
              </a:spcBef>
            </a:pPr>
            <a:r>
              <a:rPr sz="933" spc="-70">
                <a:latin typeface="Lucida Sans"/>
                <a:cs typeface="Lucida Sans"/>
              </a:rPr>
              <a:t>Nigeria </a:t>
            </a:r>
            <a:r>
              <a:rPr sz="933" spc="53">
                <a:latin typeface="Lucida Sans"/>
                <a:cs typeface="Lucida Sans"/>
              </a:rPr>
              <a:t>6%</a:t>
            </a:r>
            <a:endParaRPr sz="933">
              <a:latin typeface="Lucida Sans"/>
              <a:cs typeface="Lucida Sans"/>
            </a:endParaRPr>
          </a:p>
        </p:txBody>
      </p:sp>
      <p:grpSp>
        <p:nvGrpSpPr>
          <p:cNvPr id="32" name="object 32" descr="Pie chart showing ages"/>
          <p:cNvGrpSpPr/>
          <p:nvPr/>
        </p:nvGrpSpPr>
        <p:grpSpPr>
          <a:xfrm>
            <a:off x="3069114" y="5342129"/>
            <a:ext cx="1191259" cy="1191259"/>
            <a:chOff x="4603670" y="8013193"/>
            <a:chExt cx="1786889" cy="1786889"/>
          </a:xfrm>
        </p:grpSpPr>
        <p:sp>
          <p:nvSpPr>
            <p:cNvPr id="33" name="object 33"/>
            <p:cNvSpPr/>
            <p:nvPr/>
          </p:nvSpPr>
          <p:spPr>
            <a:xfrm>
              <a:off x="5496982" y="8013193"/>
              <a:ext cx="782955" cy="893444"/>
            </a:xfrm>
            <a:custGeom>
              <a:avLst/>
              <a:gdLst/>
              <a:ahLst/>
              <a:cxnLst/>
              <a:rect l="l" t="t" r="r" b="b"/>
              <a:pathLst>
                <a:path w="782954" h="893445">
                  <a:moveTo>
                    <a:pt x="0" y="893312"/>
                  </a:moveTo>
                  <a:lnTo>
                    <a:pt x="0" y="0"/>
                  </a:lnTo>
                  <a:lnTo>
                    <a:pt x="29829" y="496"/>
                  </a:lnTo>
                  <a:lnTo>
                    <a:pt x="89288" y="4472"/>
                  </a:lnTo>
                  <a:lnTo>
                    <a:pt x="148416" y="12414"/>
                  </a:lnTo>
                  <a:lnTo>
                    <a:pt x="206817" y="24270"/>
                  </a:lnTo>
                  <a:lnTo>
                    <a:pt x="264361" y="40012"/>
                  </a:lnTo>
                  <a:lnTo>
                    <a:pt x="320664" y="59537"/>
                  </a:lnTo>
                  <a:lnTo>
                    <a:pt x="375600" y="82800"/>
                  </a:lnTo>
                  <a:lnTo>
                    <a:pt x="428804" y="109646"/>
                  </a:lnTo>
                  <a:lnTo>
                    <a:pt x="480155" y="140014"/>
                  </a:lnTo>
                  <a:lnTo>
                    <a:pt x="529310" y="173702"/>
                  </a:lnTo>
                  <a:lnTo>
                    <a:pt x="576161" y="210636"/>
                  </a:lnTo>
                  <a:lnTo>
                    <a:pt x="620395" y="250569"/>
                  </a:lnTo>
                  <a:lnTo>
                    <a:pt x="661913" y="293412"/>
                  </a:lnTo>
                  <a:lnTo>
                    <a:pt x="700437" y="338878"/>
                  </a:lnTo>
                  <a:lnTo>
                    <a:pt x="735880" y="386865"/>
                  </a:lnTo>
                  <a:lnTo>
                    <a:pt x="768009" y="437055"/>
                  </a:lnTo>
                  <a:lnTo>
                    <a:pt x="782815" y="462956"/>
                  </a:lnTo>
                  <a:lnTo>
                    <a:pt x="0" y="893312"/>
                  </a:lnTo>
                  <a:close/>
                </a:path>
              </a:pathLst>
            </a:custGeom>
            <a:solidFill>
              <a:srgbClr val="E9B0FB"/>
            </a:solidFill>
          </p:spPr>
          <p:txBody>
            <a:bodyPr wrap="square" lIns="0" tIns="0" rIns="0" bIns="0" rtlCol="0"/>
            <a:lstStyle/>
            <a:p>
              <a:endParaRPr/>
            </a:p>
          </p:txBody>
        </p:sp>
        <p:sp>
          <p:nvSpPr>
            <p:cNvPr id="34" name="object 34"/>
            <p:cNvSpPr/>
            <p:nvPr/>
          </p:nvSpPr>
          <p:spPr>
            <a:xfrm>
              <a:off x="5496982" y="8476149"/>
              <a:ext cx="893444" cy="1118870"/>
            </a:xfrm>
            <a:custGeom>
              <a:avLst/>
              <a:gdLst/>
              <a:ahLst/>
              <a:cxnLst/>
              <a:rect l="l" t="t" r="r" b="b"/>
              <a:pathLst>
                <a:path w="893445" h="1118870">
                  <a:moveTo>
                    <a:pt x="569416" y="1118664"/>
                  </a:moveTo>
                  <a:lnTo>
                    <a:pt x="0" y="430355"/>
                  </a:lnTo>
                  <a:lnTo>
                    <a:pt x="782815" y="0"/>
                  </a:lnTo>
                  <a:lnTo>
                    <a:pt x="791929" y="17010"/>
                  </a:lnTo>
                  <a:lnTo>
                    <a:pt x="809036" y="51586"/>
                  </a:lnTo>
                  <a:lnTo>
                    <a:pt x="824642" y="86884"/>
                  </a:lnTo>
                  <a:lnTo>
                    <a:pt x="838702" y="122807"/>
                  </a:lnTo>
                  <a:lnTo>
                    <a:pt x="851203" y="159320"/>
                  </a:lnTo>
                  <a:lnTo>
                    <a:pt x="862110" y="196322"/>
                  </a:lnTo>
                  <a:lnTo>
                    <a:pt x="871414" y="233778"/>
                  </a:lnTo>
                  <a:lnTo>
                    <a:pt x="879089" y="271584"/>
                  </a:lnTo>
                  <a:lnTo>
                    <a:pt x="885126" y="309703"/>
                  </a:lnTo>
                  <a:lnTo>
                    <a:pt x="889511" y="348029"/>
                  </a:lnTo>
                  <a:lnTo>
                    <a:pt x="892236" y="386527"/>
                  </a:lnTo>
                  <a:lnTo>
                    <a:pt x="893296" y="425089"/>
                  </a:lnTo>
                  <a:lnTo>
                    <a:pt x="893201" y="444387"/>
                  </a:lnTo>
                  <a:lnTo>
                    <a:pt x="891762" y="482945"/>
                  </a:lnTo>
                  <a:lnTo>
                    <a:pt x="888660" y="521406"/>
                  </a:lnTo>
                  <a:lnTo>
                    <a:pt x="883899" y="559696"/>
                  </a:lnTo>
                  <a:lnTo>
                    <a:pt x="877489" y="597745"/>
                  </a:lnTo>
                  <a:lnTo>
                    <a:pt x="869442" y="635482"/>
                  </a:lnTo>
                  <a:lnTo>
                    <a:pt x="859772" y="672836"/>
                  </a:lnTo>
                  <a:lnTo>
                    <a:pt x="848499" y="709738"/>
                  </a:lnTo>
                  <a:lnTo>
                    <a:pt x="835641" y="746117"/>
                  </a:lnTo>
                  <a:lnTo>
                    <a:pt x="821228" y="781910"/>
                  </a:lnTo>
                  <a:lnTo>
                    <a:pt x="805280" y="817045"/>
                  </a:lnTo>
                  <a:lnTo>
                    <a:pt x="787829" y="851460"/>
                  </a:lnTo>
                  <a:lnTo>
                    <a:pt x="768909" y="885088"/>
                  </a:lnTo>
                  <a:lnTo>
                    <a:pt x="748556" y="917868"/>
                  </a:lnTo>
                  <a:lnTo>
                    <a:pt x="726807" y="949740"/>
                  </a:lnTo>
                  <a:lnTo>
                    <a:pt x="703700" y="980641"/>
                  </a:lnTo>
                  <a:lnTo>
                    <a:pt x="679280" y="1010514"/>
                  </a:lnTo>
                  <a:lnTo>
                    <a:pt x="653592" y="1039307"/>
                  </a:lnTo>
                  <a:lnTo>
                    <a:pt x="626685" y="1066963"/>
                  </a:lnTo>
                  <a:lnTo>
                    <a:pt x="598610" y="1093433"/>
                  </a:lnTo>
                  <a:lnTo>
                    <a:pt x="569416" y="1118664"/>
                  </a:lnTo>
                  <a:close/>
                </a:path>
              </a:pathLst>
            </a:custGeom>
            <a:solidFill>
              <a:srgbClr val="FF7D4E"/>
            </a:solidFill>
          </p:spPr>
          <p:txBody>
            <a:bodyPr wrap="square" lIns="0" tIns="0" rIns="0" bIns="0" rtlCol="0"/>
            <a:lstStyle/>
            <a:p>
              <a:endParaRPr/>
            </a:p>
          </p:txBody>
        </p:sp>
        <p:sp>
          <p:nvSpPr>
            <p:cNvPr id="35" name="object 35"/>
            <p:cNvSpPr/>
            <p:nvPr/>
          </p:nvSpPr>
          <p:spPr>
            <a:xfrm>
              <a:off x="4927565" y="8906505"/>
              <a:ext cx="1139190" cy="893444"/>
            </a:xfrm>
            <a:custGeom>
              <a:avLst/>
              <a:gdLst/>
              <a:ahLst/>
              <a:cxnLst/>
              <a:rect l="l" t="t" r="r" b="b"/>
              <a:pathLst>
                <a:path w="1139189" h="893445">
                  <a:moveTo>
                    <a:pt x="569416" y="893312"/>
                  </a:moveTo>
                  <a:lnTo>
                    <a:pt x="530840" y="892479"/>
                  </a:lnTo>
                  <a:lnTo>
                    <a:pt x="492336" y="889980"/>
                  </a:lnTo>
                  <a:lnTo>
                    <a:pt x="453975" y="885821"/>
                  </a:lnTo>
                  <a:lnTo>
                    <a:pt x="415830" y="880010"/>
                  </a:lnTo>
                  <a:lnTo>
                    <a:pt x="377971" y="872556"/>
                  </a:lnTo>
                  <a:lnTo>
                    <a:pt x="340470" y="863476"/>
                  </a:lnTo>
                  <a:lnTo>
                    <a:pt x="303396" y="852784"/>
                  </a:lnTo>
                  <a:lnTo>
                    <a:pt x="266818" y="840500"/>
                  </a:lnTo>
                  <a:lnTo>
                    <a:pt x="230804" y="826648"/>
                  </a:lnTo>
                  <a:lnTo>
                    <a:pt x="195423" y="811255"/>
                  </a:lnTo>
                  <a:lnTo>
                    <a:pt x="160739" y="794348"/>
                  </a:lnTo>
                  <a:lnTo>
                    <a:pt x="126818" y="775959"/>
                  </a:lnTo>
                  <a:lnTo>
                    <a:pt x="93722" y="756121"/>
                  </a:lnTo>
                  <a:lnTo>
                    <a:pt x="61515" y="734874"/>
                  </a:lnTo>
                  <a:lnTo>
                    <a:pt x="30253" y="712255"/>
                  </a:lnTo>
                  <a:lnTo>
                    <a:pt x="0" y="688308"/>
                  </a:lnTo>
                  <a:lnTo>
                    <a:pt x="569416" y="0"/>
                  </a:lnTo>
                  <a:lnTo>
                    <a:pt x="1138833" y="688308"/>
                  </a:lnTo>
                  <a:lnTo>
                    <a:pt x="1123833" y="700448"/>
                  </a:lnTo>
                  <a:lnTo>
                    <a:pt x="1093075" y="723730"/>
                  </a:lnTo>
                  <a:lnTo>
                    <a:pt x="1061326" y="745674"/>
                  </a:lnTo>
                  <a:lnTo>
                    <a:pt x="1028674" y="766217"/>
                  </a:lnTo>
                  <a:lnTo>
                    <a:pt x="995150" y="785339"/>
                  </a:lnTo>
                  <a:lnTo>
                    <a:pt x="960848" y="802987"/>
                  </a:lnTo>
                  <a:lnTo>
                    <a:pt x="925798" y="819144"/>
                  </a:lnTo>
                  <a:lnTo>
                    <a:pt x="890101" y="833766"/>
                  </a:lnTo>
                  <a:lnTo>
                    <a:pt x="853788" y="846841"/>
                  </a:lnTo>
                  <a:lnTo>
                    <a:pt x="816962" y="858329"/>
                  </a:lnTo>
                  <a:lnTo>
                    <a:pt x="779657" y="868220"/>
                  </a:lnTo>
                  <a:lnTo>
                    <a:pt x="741977" y="876486"/>
                  </a:lnTo>
                  <a:lnTo>
                    <a:pt x="703957" y="883122"/>
                  </a:lnTo>
                  <a:lnTo>
                    <a:pt x="665704" y="888108"/>
                  </a:lnTo>
                  <a:lnTo>
                    <a:pt x="627254" y="891438"/>
                  </a:lnTo>
                  <a:lnTo>
                    <a:pt x="588714" y="893104"/>
                  </a:lnTo>
                  <a:lnTo>
                    <a:pt x="569416" y="893312"/>
                  </a:lnTo>
                  <a:close/>
                </a:path>
              </a:pathLst>
            </a:custGeom>
            <a:solidFill>
              <a:srgbClr val="B14029"/>
            </a:solidFill>
          </p:spPr>
          <p:txBody>
            <a:bodyPr wrap="square" lIns="0" tIns="0" rIns="0" bIns="0" rtlCol="0"/>
            <a:lstStyle/>
            <a:p>
              <a:endParaRPr/>
            </a:p>
          </p:txBody>
        </p:sp>
        <p:sp>
          <p:nvSpPr>
            <p:cNvPr id="36" name="object 36"/>
            <p:cNvSpPr/>
            <p:nvPr/>
          </p:nvSpPr>
          <p:spPr>
            <a:xfrm>
              <a:off x="4603670" y="8013193"/>
              <a:ext cx="893444" cy="1581785"/>
            </a:xfrm>
            <a:custGeom>
              <a:avLst/>
              <a:gdLst/>
              <a:ahLst/>
              <a:cxnLst/>
              <a:rect l="l" t="t" r="r" b="b"/>
              <a:pathLst>
                <a:path w="893445" h="1581784">
                  <a:moveTo>
                    <a:pt x="323894" y="1581621"/>
                  </a:moveTo>
                  <a:lnTo>
                    <a:pt x="285326" y="1547803"/>
                  </a:lnTo>
                  <a:lnTo>
                    <a:pt x="248759" y="1511826"/>
                  </a:lnTo>
                  <a:lnTo>
                    <a:pt x="214318" y="1473807"/>
                  </a:lnTo>
                  <a:lnTo>
                    <a:pt x="182120" y="1433880"/>
                  </a:lnTo>
                  <a:lnTo>
                    <a:pt x="152266" y="1392170"/>
                  </a:lnTo>
                  <a:lnTo>
                    <a:pt x="124853" y="1348810"/>
                  </a:lnTo>
                  <a:lnTo>
                    <a:pt x="99974" y="1303947"/>
                  </a:lnTo>
                  <a:lnTo>
                    <a:pt x="77712" y="1257737"/>
                  </a:lnTo>
                  <a:lnTo>
                    <a:pt x="58142" y="1210326"/>
                  </a:lnTo>
                  <a:lnTo>
                    <a:pt x="41321" y="1161863"/>
                  </a:lnTo>
                  <a:lnTo>
                    <a:pt x="27310" y="1112514"/>
                  </a:lnTo>
                  <a:lnTo>
                    <a:pt x="16158" y="1062449"/>
                  </a:lnTo>
                  <a:lnTo>
                    <a:pt x="7895" y="1011826"/>
                  </a:lnTo>
                  <a:lnTo>
                    <a:pt x="2552" y="960806"/>
                  </a:lnTo>
                  <a:lnTo>
                    <a:pt x="148" y="909564"/>
                  </a:lnTo>
                  <a:lnTo>
                    <a:pt x="0" y="892467"/>
                  </a:lnTo>
                  <a:lnTo>
                    <a:pt x="179" y="875370"/>
                  </a:lnTo>
                  <a:lnTo>
                    <a:pt x="2681" y="824132"/>
                  </a:lnTo>
                  <a:lnTo>
                    <a:pt x="8122" y="773123"/>
                  </a:lnTo>
                  <a:lnTo>
                    <a:pt x="16479" y="722516"/>
                  </a:lnTo>
                  <a:lnTo>
                    <a:pt x="27727" y="672472"/>
                  </a:lnTo>
                  <a:lnTo>
                    <a:pt x="41831" y="623150"/>
                  </a:lnTo>
                  <a:lnTo>
                    <a:pt x="58743" y="574719"/>
                  </a:lnTo>
                  <a:lnTo>
                    <a:pt x="78403" y="527344"/>
                  </a:lnTo>
                  <a:lnTo>
                    <a:pt x="100752" y="481175"/>
                  </a:lnTo>
                  <a:lnTo>
                    <a:pt x="125716" y="436360"/>
                  </a:lnTo>
                  <a:lnTo>
                    <a:pt x="153211" y="393053"/>
                  </a:lnTo>
                  <a:lnTo>
                    <a:pt x="183143" y="351399"/>
                  </a:lnTo>
                  <a:lnTo>
                    <a:pt x="215417" y="311532"/>
                  </a:lnTo>
                  <a:lnTo>
                    <a:pt x="249930" y="273579"/>
                  </a:lnTo>
                  <a:lnTo>
                    <a:pt x="286565" y="237670"/>
                  </a:lnTo>
                  <a:lnTo>
                    <a:pt x="325197" y="203928"/>
                  </a:lnTo>
                  <a:lnTo>
                    <a:pt x="365698" y="172457"/>
                  </a:lnTo>
                  <a:lnTo>
                    <a:pt x="407948" y="143360"/>
                  </a:lnTo>
                  <a:lnTo>
                    <a:pt x="451797" y="116735"/>
                  </a:lnTo>
                  <a:lnTo>
                    <a:pt x="497095" y="92675"/>
                  </a:lnTo>
                  <a:lnTo>
                    <a:pt x="543702" y="71254"/>
                  </a:lnTo>
                  <a:lnTo>
                    <a:pt x="591466" y="52541"/>
                  </a:lnTo>
                  <a:lnTo>
                    <a:pt x="640225" y="36601"/>
                  </a:lnTo>
                  <a:lnTo>
                    <a:pt x="689813" y="23488"/>
                  </a:lnTo>
                  <a:lnTo>
                    <a:pt x="740072" y="13242"/>
                  </a:lnTo>
                  <a:lnTo>
                    <a:pt x="790842" y="5896"/>
                  </a:lnTo>
                  <a:lnTo>
                    <a:pt x="841950" y="1478"/>
                  </a:lnTo>
                  <a:lnTo>
                    <a:pt x="893222" y="0"/>
                  </a:lnTo>
                  <a:lnTo>
                    <a:pt x="893311" y="893312"/>
                  </a:lnTo>
                  <a:lnTo>
                    <a:pt x="323894" y="1581621"/>
                  </a:lnTo>
                  <a:close/>
                </a:path>
              </a:pathLst>
            </a:custGeom>
            <a:solidFill>
              <a:srgbClr val="FABAAA"/>
            </a:solidFill>
          </p:spPr>
          <p:txBody>
            <a:bodyPr wrap="square" lIns="0" tIns="0" rIns="0" bIns="0" rtlCol="0"/>
            <a:lstStyle/>
            <a:p>
              <a:endParaRPr/>
            </a:p>
          </p:txBody>
        </p:sp>
      </p:grpSp>
      <p:sp>
        <p:nvSpPr>
          <p:cNvPr id="37" name="object 37"/>
          <p:cNvSpPr txBox="1"/>
          <p:nvPr/>
        </p:nvSpPr>
        <p:spPr>
          <a:xfrm>
            <a:off x="2752504" y="5528738"/>
            <a:ext cx="303953" cy="134251"/>
          </a:xfrm>
          <a:prstGeom prst="rect">
            <a:avLst/>
          </a:prstGeom>
        </p:spPr>
        <p:txBody>
          <a:bodyPr vert="horz" wrap="square" lIns="0" tIns="10583" rIns="0" bIns="0" rtlCol="0">
            <a:spAutoFit/>
          </a:bodyPr>
          <a:lstStyle/>
          <a:p>
            <a:pPr marL="8467">
              <a:lnSpc>
                <a:spcPts val="950"/>
              </a:lnSpc>
              <a:spcBef>
                <a:spcPts val="83"/>
              </a:spcBef>
            </a:pPr>
            <a:r>
              <a:rPr sz="800">
                <a:latin typeface="Lucida Sans"/>
                <a:cs typeface="Lucida Sans"/>
              </a:rPr>
              <a:t>35-</a:t>
            </a:r>
            <a:r>
              <a:rPr sz="800" spc="-17">
                <a:latin typeface="Lucida Sans"/>
                <a:cs typeface="Lucida Sans"/>
              </a:rPr>
              <a:t>40</a:t>
            </a:r>
            <a:endParaRPr sz="800">
              <a:latin typeface="Lucida Sans"/>
              <a:cs typeface="Lucida Sans"/>
            </a:endParaRPr>
          </a:p>
          <a:p>
            <a:pPr marL="47416">
              <a:lnSpc>
                <a:spcPts val="950"/>
              </a:lnSpc>
            </a:pPr>
            <a:r>
              <a:rPr sz="800" spc="-17">
                <a:latin typeface="Lucida Sans"/>
                <a:cs typeface="Lucida Sans"/>
              </a:rPr>
              <a:t>39%</a:t>
            </a:r>
            <a:endParaRPr sz="800">
              <a:latin typeface="Lucida Sans"/>
              <a:cs typeface="Lucida Sans"/>
            </a:endParaRPr>
          </a:p>
        </p:txBody>
      </p:sp>
      <p:sp>
        <p:nvSpPr>
          <p:cNvPr id="38" name="object 38"/>
          <p:cNvSpPr txBox="1"/>
          <p:nvPr/>
        </p:nvSpPr>
        <p:spPr>
          <a:xfrm>
            <a:off x="4297412" y="5952083"/>
            <a:ext cx="301413" cy="134251"/>
          </a:xfrm>
          <a:prstGeom prst="rect">
            <a:avLst/>
          </a:prstGeom>
        </p:spPr>
        <p:txBody>
          <a:bodyPr vert="horz" wrap="square" lIns="0" tIns="10583" rIns="0" bIns="0" rtlCol="0">
            <a:spAutoFit/>
          </a:bodyPr>
          <a:lstStyle/>
          <a:p>
            <a:pPr marL="8467">
              <a:lnSpc>
                <a:spcPts val="950"/>
              </a:lnSpc>
              <a:spcBef>
                <a:spcPts val="83"/>
              </a:spcBef>
            </a:pPr>
            <a:r>
              <a:rPr sz="800" spc="-7">
                <a:latin typeface="Lucida Sans"/>
                <a:cs typeface="Lucida Sans"/>
              </a:rPr>
              <a:t>25-</a:t>
            </a:r>
            <a:r>
              <a:rPr sz="800" spc="-23">
                <a:latin typeface="Lucida Sans"/>
                <a:cs typeface="Lucida Sans"/>
              </a:rPr>
              <a:t>30</a:t>
            </a:r>
            <a:endParaRPr sz="800">
              <a:latin typeface="Lucida Sans"/>
              <a:cs typeface="Lucida Sans"/>
            </a:endParaRPr>
          </a:p>
          <a:p>
            <a:pPr marL="49109">
              <a:lnSpc>
                <a:spcPts val="950"/>
              </a:lnSpc>
            </a:pPr>
            <a:r>
              <a:rPr sz="800" spc="-17">
                <a:latin typeface="Lucida Sans"/>
                <a:cs typeface="Lucida Sans"/>
              </a:rPr>
              <a:t>22%</a:t>
            </a:r>
            <a:endParaRPr sz="800">
              <a:latin typeface="Lucida Sans"/>
              <a:cs typeface="Lucida Sans"/>
            </a:endParaRPr>
          </a:p>
        </p:txBody>
      </p:sp>
      <p:sp>
        <p:nvSpPr>
          <p:cNvPr id="39" name="object 39"/>
          <p:cNvSpPr txBox="1"/>
          <p:nvPr/>
        </p:nvSpPr>
        <p:spPr>
          <a:xfrm>
            <a:off x="3512843" y="6546817"/>
            <a:ext cx="303953" cy="134251"/>
          </a:xfrm>
          <a:prstGeom prst="rect">
            <a:avLst/>
          </a:prstGeom>
        </p:spPr>
        <p:txBody>
          <a:bodyPr vert="horz" wrap="square" lIns="0" tIns="10583" rIns="0" bIns="0" rtlCol="0">
            <a:spAutoFit/>
          </a:bodyPr>
          <a:lstStyle/>
          <a:p>
            <a:pPr marL="8467">
              <a:lnSpc>
                <a:spcPts val="950"/>
              </a:lnSpc>
              <a:spcBef>
                <a:spcPts val="83"/>
              </a:spcBef>
            </a:pPr>
            <a:r>
              <a:rPr sz="800">
                <a:latin typeface="Lucida Sans"/>
                <a:cs typeface="Lucida Sans"/>
              </a:rPr>
              <a:t>30-</a:t>
            </a:r>
            <a:r>
              <a:rPr sz="800" spc="-30">
                <a:latin typeface="Lucida Sans"/>
                <a:cs typeface="Lucida Sans"/>
              </a:rPr>
              <a:t>35</a:t>
            </a:r>
            <a:endParaRPr sz="800">
              <a:latin typeface="Lucida Sans"/>
              <a:cs typeface="Lucida Sans"/>
            </a:endParaRPr>
          </a:p>
          <a:p>
            <a:pPr marL="51226">
              <a:lnSpc>
                <a:spcPts val="950"/>
              </a:lnSpc>
            </a:pPr>
            <a:r>
              <a:rPr sz="800" spc="-17">
                <a:latin typeface="Lucida Sans"/>
                <a:cs typeface="Lucida Sans"/>
              </a:rPr>
              <a:t>22%</a:t>
            </a:r>
            <a:endParaRPr sz="800">
              <a:latin typeface="Lucida Sans"/>
              <a:cs typeface="Lucida Sans"/>
            </a:endParaRPr>
          </a:p>
        </p:txBody>
      </p:sp>
      <p:sp>
        <p:nvSpPr>
          <p:cNvPr id="40" name="object 40"/>
          <p:cNvSpPr txBox="1"/>
          <p:nvPr/>
        </p:nvSpPr>
        <p:spPr>
          <a:xfrm>
            <a:off x="3929716" y="5120649"/>
            <a:ext cx="276437" cy="134251"/>
          </a:xfrm>
          <a:prstGeom prst="rect">
            <a:avLst/>
          </a:prstGeom>
        </p:spPr>
        <p:txBody>
          <a:bodyPr vert="horz" wrap="square" lIns="0" tIns="10583" rIns="0" bIns="0" rtlCol="0">
            <a:spAutoFit/>
          </a:bodyPr>
          <a:lstStyle/>
          <a:p>
            <a:pPr marL="8467">
              <a:lnSpc>
                <a:spcPts val="950"/>
              </a:lnSpc>
              <a:spcBef>
                <a:spcPts val="83"/>
              </a:spcBef>
            </a:pPr>
            <a:r>
              <a:rPr sz="800" spc="-57">
                <a:latin typeface="Lucida Sans"/>
                <a:cs typeface="Lucida Sans"/>
              </a:rPr>
              <a:t>18-</a:t>
            </a:r>
            <a:r>
              <a:rPr sz="800" spc="-33">
                <a:latin typeface="Lucida Sans"/>
                <a:cs typeface="Lucida Sans"/>
              </a:rPr>
              <a:t>24</a:t>
            </a:r>
            <a:endParaRPr sz="800">
              <a:latin typeface="Lucida Sans"/>
              <a:cs typeface="Lucida Sans"/>
            </a:endParaRPr>
          </a:p>
          <a:p>
            <a:pPr marL="47839">
              <a:lnSpc>
                <a:spcPts val="950"/>
              </a:lnSpc>
            </a:pPr>
            <a:r>
              <a:rPr sz="800" spc="-17">
                <a:latin typeface="Lucida Sans"/>
                <a:cs typeface="Lucida Sans"/>
              </a:rPr>
              <a:t>17%</a:t>
            </a:r>
            <a:endParaRPr sz="800">
              <a:latin typeface="Lucida Sans"/>
              <a:cs typeface="Lucida Sans"/>
            </a:endParaRPr>
          </a:p>
        </p:txBody>
      </p:sp>
      <p:grpSp>
        <p:nvGrpSpPr>
          <p:cNvPr id="41" name="object 41" descr="Pie chart showing language spoken."/>
          <p:cNvGrpSpPr/>
          <p:nvPr/>
        </p:nvGrpSpPr>
        <p:grpSpPr>
          <a:xfrm>
            <a:off x="5691259" y="5427492"/>
            <a:ext cx="1207770" cy="1208193"/>
            <a:chOff x="8536888" y="8141237"/>
            <a:chExt cx="1811655" cy="1812289"/>
          </a:xfrm>
        </p:grpSpPr>
        <p:sp>
          <p:nvSpPr>
            <p:cNvPr id="42" name="object 42"/>
            <p:cNvSpPr/>
            <p:nvPr/>
          </p:nvSpPr>
          <p:spPr>
            <a:xfrm>
              <a:off x="8677791" y="8141237"/>
              <a:ext cx="1670685" cy="1812289"/>
            </a:xfrm>
            <a:custGeom>
              <a:avLst/>
              <a:gdLst/>
              <a:ahLst/>
              <a:cxnLst/>
              <a:rect l="l" t="t" r="r" b="b"/>
              <a:pathLst>
                <a:path w="1670684" h="1812290">
                  <a:moveTo>
                    <a:pt x="763938" y="1811684"/>
                  </a:moveTo>
                  <a:lnTo>
                    <a:pt x="719934" y="1810570"/>
                  </a:lnTo>
                  <a:lnTo>
                    <a:pt x="676039" y="1807323"/>
                  </a:lnTo>
                  <a:lnTo>
                    <a:pt x="632355" y="1801944"/>
                  </a:lnTo>
                  <a:lnTo>
                    <a:pt x="588979" y="1794452"/>
                  </a:lnTo>
                  <a:lnTo>
                    <a:pt x="546018" y="1784860"/>
                  </a:lnTo>
                  <a:lnTo>
                    <a:pt x="503578" y="1773194"/>
                  </a:lnTo>
                  <a:lnTo>
                    <a:pt x="461755" y="1759479"/>
                  </a:lnTo>
                  <a:lnTo>
                    <a:pt x="420643" y="1743748"/>
                  </a:lnTo>
                  <a:lnTo>
                    <a:pt x="380344" y="1726038"/>
                  </a:lnTo>
                  <a:lnTo>
                    <a:pt x="340956" y="1706394"/>
                  </a:lnTo>
                  <a:lnTo>
                    <a:pt x="302570" y="1684859"/>
                  </a:lnTo>
                  <a:lnTo>
                    <a:pt x="265272" y="1661483"/>
                  </a:lnTo>
                  <a:lnTo>
                    <a:pt x="229153" y="1636323"/>
                  </a:lnTo>
                  <a:lnTo>
                    <a:pt x="194302" y="1609439"/>
                  </a:lnTo>
                  <a:lnTo>
                    <a:pt x="160798" y="1580896"/>
                  </a:lnTo>
                  <a:lnTo>
                    <a:pt x="128717" y="1550755"/>
                  </a:lnTo>
                  <a:lnTo>
                    <a:pt x="98139" y="1519093"/>
                  </a:lnTo>
                  <a:lnTo>
                    <a:pt x="69137" y="1485985"/>
                  </a:lnTo>
                  <a:lnTo>
                    <a:pt x="41778" y="1451507"/>
                  </a:lnTo>
                  <a:lnTo>
                    <a:pt x="16124" y="1415736"/>
                  </a:lnTo>
                  <a:lnTo>
                    <a:pt x="0" y="1391215"/>
                  </a:lnTo>
                  <a:lnTo>
                    <a:pt x="764827" y="905842"/>
                  </a:lnTo>
                  <a:lnTo>
                    <a:pt x="764827" y="0"/>
                  </a:lnTo>
                  <a:lnTo>
                    <a:pt x="808829" y="1069"/>
                  </a:lnTo>
                  <a:lnTo>
                    <a:pt x="852730" y="4275"/>
                  </a:lnTo>
                  <a:lnTo>
                    <a:pt x="896424" y="9610"/>
                  </a:lnTo>
                  <a:lnTo>
                    <a:pt x="939803" y="17061"/>
                  </a:lnTo>
                  <a:lnTo>
                    <a:pt x="982770" y="26608"/>
                  </a:lnTo>
                  <a:lnTo>
                    <a:pt x="1025225" y="38234"/>
                  </a:lnTo>
                  <a:lnTo>
                    <a:pt x="1067066" y="51908"/>
                  </a:lnTo>
                  <a:lnTo>
                    <a:pt x="1108188" y="67597"/>
                  </a:lnTo>
                  <a:lnTo>
                    <a:pt x="1148501" y="85268"/>
                  </a:lnTo>
                  <a:lnTo>
                    <a:pt x="1187911" y="104874"/>
                  </a:lnTo>
                  <a:lnTo>
                    <a:pt x="1226322" y="126373"/>
                  </a:lnTo>
                  <a:lnTo>
                    <a:pt x="1263641" y="149712"/>
                  </a:lnTo>
                  <a:lnTo>
                    <a:pt x="1299782" y="174833"/>
                  </a:lnTo>
                  <a:lnTo>
                    <a:pt x="1334662" y="201685"/>
                  </a:lnTo>
                  <a:lnTo>
                    <a:pt x="1368196" y="230197"/>
                  </a:lnTo>
                  <a:lnTo>
                    <a:pt x="1400303" y="260305"/>
                  </a:lnTo>
                  <a:lnTo>
                    <a:pt x="1430911" y="291934"/>
                  </a:lnTo>
                  <a:lnTo>
                    <a:pt x="1459947" y="325018"/>
                  </a:lnTo>
                  <a:lnTo>
                    <a:pt x="1487343" y="359472"/>
                  </a:lnTo>
                  <a:lnTo>
                    <a:pt x="1513029" y="395214"/>
                  </a:lnTo>
                  <a:lnTo>
                    <a:pt x="1536951" y="432160"/>
                  </a:lnTo>
                  <a:lnTo>
                    <a:pt x="1559051" y="470229"/>
                  </a:lnTo>
                  <a:lnTo>
                    <a:pt x="1579275" y="509326"/>
                  </a:lnTo>
                  <a:lnTo>
                    <a:pt x="1597576" y="549355"/>
                  </a:lnTo>
                  <a:lnTo>
                    <a:pt x="1613908" y="590228"/>
                  </a:lnTo>
                  <a:lnTo>
                    <a:pt x="1628237" y="631849"/>
                  </a:lnTo>
                  <a:lnTo>
                    <a:pt x="1640529" y="674116"/>
                  </a:lnTo>
                  <a:lnTo>
                    <a:pt x="1650751" y="716927"/>
                  </a:lnTo>
                  <a:lnTo>
                    <a:pt x="1658881" y="760184"/>
                  </a:lnTo>
                  <a:lnTo>
                    <a:pt x="1664903" y="803789"/>
                  </a:lnTo>
                  <a:lnTo>
                    <a:pt x="1668797" y="847634"/>
                  </a:lnTo>
                  <a:lnTo>
                    <a:pt x="1670557" y="891614"/>
                  </a:lnTo>
                  <a:lnTo>
                    <a:pt x="1670669" y="906289"/>
                  </a:lnTo>
                  <a:lnTo>
                    <a:pt x="1670543" y="920960"/>
                  </a:lnTo>
                  <a:lnTo>
                    <a:pt x="1668739" y="964941"/>
                  </a:lnTo>
                  <a:lnTo>
                    <a:pt x="1664802" y="1008779"/>
                  </a:lnTo>
                  <a:lnTo>
                    <a:pt x="1658739" y="1052374"/>
                  </a:lnTo>
                  <a:lnTo>
                    <a:pt x="1650565" y="1095627"/>
                  </a:lnTo>
                  <a:lnTo>
                    <a:pt x="1640299" y="1138431"/>
                  </a:lnTo>
                  <a:lnTo>
                    <a:pt x="1627967" y="1180683"/>
                  </a:lnTo>
                  <a:lnTo>
                    <a:pt x="1613600" y="1222286"/>
                  </a:lnTo>
                  <a:lnTo>
                    <a:pt x="1597225" y="1263146"/>
                  </a:lnTo>
                  <a:lnTo>
                    <a:pt x="1578883" y="1303161"/>
                  </a:lnTo>
                  <a:lnTo>
                    <a:pt x="1558623" y="1342234"/>
                  </a:lnTo>
                  <a:lnTo>
                    <a:pt x="1536488" y="1380278"/>
                  </a:lnTo>
                  <a:lnTo>
                    <a:pt x="1512528" y="1417205"/>
                  </a:lnTo>
                  <a:lnTo>
                    <a:pt x="1486804" y="1452924"/>
                  </a:lnTo>
                  <a:lnTo>
                    <a:pt x="1459376" y="1487348"/>
                  </a:lnTo>
                  <a:lnTo>
                    <a:pt x="1430311" y="1520401"/>
                  </a:lnTo>
                  <a:lnTo>
                    <a:pt x="1399670" y="1552003"/>
                  </a:lnTo>
                  <a:lnTo>
                    <a:pt x="1367529" y="1582080"/>
                  </a:lnTo>
                  <a:lnTo>
                    <a:pt x="1333971" y="1610559"/>
                  </a:lnTo>
                  <a:lnTo>
                    <a:pt x="1299066" y="1637374"/>
                  </a:lnTo>
                  <a:lnTo>
                    <a:pt x="1262898" y="1662463"/>
                  </a:lnTo>
                  <a:lnTo>
                    <a:pt x="1225553" y="1685766"/>
                  </a:lnTo>
                  <a:lnTo>
                    <a:pt x="1187126" y="1707225"/>
                  </a:lnTo>
                  <a:lnTo>
                    <a:pt x="1147699" y="1726792"/>
                  </a:lnTo>
                  <a:lnTo>
                    <a:pt x="1107366" y="1744422"/>
                  </a:lnTo>
                  <a:lnTo>
                    <a:pt x="1066224" y="1760072"/>
                  </a:lnTo>
                  <a:lnTo>
                    <a:pt x="1024373" y="1773705"/>
                  </a:lnTo>
                  <a:lnTo>
                    <a:pt x="981910" y="1785287"/>
                  </a:lnTo>
                  <a:lnTo>
                    <a:pt x="938931" y="1794795"/>
                  </a:lnTo>
                  <a:lnTo>
                    <a:pt x="895541" y="1802203"/>
                  </a:lnTo>
                  <a:lnTo>
                    <a:pt x="851845" y="1807494"/>
                  </a:lnTo>
                  <a:lnTo>
                    <a:pt x="807944" y="1810657"/>
                  </a:lnTo>
                  <a:lnTo>
                    <a:pt x="778609" y="1811579"/>
                  </a:lnTo>
                  <a:lnTo>
                    <a:pt x="763938" y="1811684"/>
                  </a:lnTo>
                  <a:close/>
                </a:path>
              </a:pathLst>
            </a:custGeom>
            <a:solidFill>
              <a:srgbClr val="E9B0FB"/>
            </a:solidFill>
          </p:spPr>
          <p:txBody>
            <a:bodyPr wrap="square" lIns="0" tIns="0" rIns="0" bIns="0" rtlCol="0"/>
            <a:lstStyle/>
            <a:p>
              <a:endParaRPr/>
            </a:p>
          </p:txBody>
        </p:sp>
        <p:sp>
          <p:nvSpPr>
            <p:cNvPr id="43" name="object 43"/>
            <p:cNvSpPr/>
            <p:nvPr/>
          </p:nvSpPr>
          <p:spPr>
            <a:xfrm>
              <a:off x="8552821" y="9047079"/>
              <a:ext cx="890269" cy="485775"/>
            </a:xfrm>
            <a:custGeom>
              <a:avLst/>
              <a:gdLst/>
              <a:ahLst/>
              <a:cxnLst/>
              <a:rect l="l" t="t" r="r" b="b"/>
              <a:pathLst>
                <a:path w="890270" h="485775">
                  <a:moveTo>
                    <a:pt x="124969" y="485373"/>
                  </a:moveTo>
                  <a:lnTo>
                    <a:pt x="99744" y="443201"/>
                  </a:lnTo>
                  <a:lnTo>
                    <a:pt x="76976" y="400057"/>
                  </a:lnTo>
                  <a:lnTo>
                    <a:pt x="56665" y="355939"/>
                  </a:lnTo>
                  <a:lnTo>
                    <a:pt x="38813" y="310848"/>
                  </a:lnTo>
                  <a:lnTo>
                    <a:pt x="23418" y="264784"/>
                  </a:lnTo>
                  <a:lnTo>
                    <a:pt x="10480" y="217747"/>
                  </a:lnTo>
                  <a:lnTo>
                    <a:pt x="0" y="169737"/>
                  </a:lnTo>
                  <a:lnTo>
                    <a:pt x="889797" y="0"/>
                  </a:lnTo>
                  <a:lnTo>
                    <a:pt x="124969" y="485373"/>
                  </a:lnTo>
                  <a:close/>
                </a:path>
              </a:pathLst>
            </a:custGeom>
            <a:solidFill>
              <a:srgbClr val="FF7D4E"/>
            </a:solidFill>
          </p:spPr>
          <p:txBody>
            <a:bodyPr wrap="square" lIns="0" tIns="0" rIns="0" bIns="0" rtlCol="0"/>
            <a:lstStyle/>
            <a:p>
              <a:endParaRPr/>
            </a:p>
          </p:txBody>
        </p:sp>
        <p:sp>
          <p:nvSpPr>
            <p:cNvPr id="44" name="object 44"/>
            <p:cNvSpPr/>
            <p:nvPr/>
          </p:nvSpPr>
          <p:spPr>
            <a:xfrm>
              <a:off x="8536888" y="8610687"/>
              <a:ext cx="906144" cy="606425"/>
            </a:xfrm>
            <a:custGeom>
              <a:avLst/>
              <a:gdLst/>
              <a:ahLst/>
              <a:cxnLst/>
              <a:rect l="l" t="t" r="r" b="b"/>
              <a:pathLst>
                <a:path w="906145" h="606425">
                  <a:moveTo>
                    <a:pt x="15932" y="606130"/>
                  </a:moveTo>
                  <a:lnTo>
                    <a:pt x="9424" y="567511"/>
                  </a:lnTo>
                  <a:lnTo>
                    <a:pt x="4599" y="528720"/>
                  </a:lnTo>
                  <a:lnTo>
                    <a:pt x="1457" y="489756"/>
                  </a:lnTo>
                  <a:lnTo>
                    <a:pt x="0" y="450620"/>
                  </a:lnTo>
                  <a:lnTo>
                    <a:pt x="227" y="411458"/>
                  </a:lnTo>
                  <a:lnTo>
                    <a:pt x="2143" y="372414"/>
                  </a:lnTo>
                  <a:lnTo>
                    <a:pt x="5748" y="333491"/>
                  </a:lnTo>
                  <a:lnTo>
                    <a:pt x="11041" y="294687"/>
                  </a:lnTo>
                  <a:lnTo>
                    <a:pt x="17998" y="256147"/>
                  </a:lnTo>
                  <a:lnTo>
                    <a:pt x="26598" y="218014"/>
                  </a:lnTo>
                  <a:lnTo>
                    <a:pt x="36841" y="180290"/>
                  </a:lnTo>
                  <a:lnTo>
                    <a:pt x="48725" y="142974"/>
                  </a:lnTo>
                  <a:lnTo>
                    <a:pt x="62206" y="106204"/>
                  </a:lnTo>
                  <a:lnTo>
                    <a:pt x="77234" y="70118"/>
                  </a:lnTo>
                  <a:lnTo>
                    <a:pt x="93810" y="34717"/>
                  </a:lnTo>
                  <a:lnTo>
                    <a:pt x="111934" y="0"/>
                  </a:lnTo>
                  <a:lnTo>
                    <a:pt x="905729" y="436392"/>
                  </a:lnTo>
                  <a:lnTo>
                    <a:pt x="15932" y="606130"/>
                  </a:lnTo>
                  <a:close/>
                </a:path>
              </a:pathLst>
            </a:custGeom>
            <a:solidFill>
              <a:srgbClr val="C87E41"/>
            </a:solidFill>
          </p:spPr>
          <p:txBody>
            <a:bodyPr wrap="square" lIns="0" tIns="0" rIns="0" bIns="0" rtlCol="0"/>
            <a:lstStyle/>
            <a:p>
              <a:endParaRPr/>
            </a:p>
          </p:txBody>
        </p:sp>
        <p:sp>
          <p:nvSpPr>
            <p:cNvPr id="45" name="object 45"/>
            <p:cNvSpPr/>
            <p:nvPr/>
          </p:nvSpPr>
          <p:spPr>
            <a:xfrm>
              <a:off x="8648823" y="8141237"/>
              <a:ext cx="794385" cy="906144"/>
            </a:xfrm>
            <a:custGeom>
              <a:avLst/>
              <a:gdLst/>
              <a:ahLst/>
              <a:cxnLst/>
              <a:rect l="l" t="t" r="r" b="b"/>
              <a:pathLst>
                <a:path w="794384" h="906145">
                  <a:moveTo>
                    <a:pt x="793795" y="905842"/>
                  </a:moveTo>
                  <a:lnTo>
                    <a:pt x="0" y="469450"/>
                  </a:lnTo>
                  <a:lnTo>
                    <a:pt x="15012" y="443189"/>
                  </a:lnTo>
                  <a:lnTo>
                    <a:pt x="30874" y="417472"/>
                  </a:lnTo>
                  <a:lnTo>
                    <a:pt x="65150" y="367671"/>
                  </a:lnTo>
                  <a:lnTo>
                    <a:pt x="102669" y="320266"/>
                  </a:lnTo>
                  <a:lnTo>
                    <a:pt x="143269" y="275470"/>
                  </a:lnTo>
                  <a:lnTo>
                    <a:pt x="186764" y="233482"/>
                  </a:lnTo>
                  <a:lnTo>
                    <a:pt x="232965" y="194490"/>
                  </a:lnTo>
                  <a:lnTo>
                    <a:pt x="281664" y="158663"/>
                  </a:lnTo>
                  <a:lnTo>
                    <a:pt x="332644" y="126168"/>
                  </a:lnTo>
                  <a:lnTo>
                    <a:pt x="385678" y="97143"/>
                  </a:lnTo>
                  <a:lnTo>
                    <a:pt x="440531" y="71724"/>
                  </a:lnTo>
                  <a:lnTo>
                    <a:pt x="496954" y="50015"/>
                  </a:lnTo>
                  <a:lnTo>
                    <a:pt x="554702" y="32123"/>
                  </a:lnTo>
                  <a:lnTo>
                    <a:pt x="613514" y="18119"/>
                  </a:lnTo>
                  <a:lnTo>
                    <a:pt x="673129" y="8074"/>
                  </a:lnTo>
                  <a:lnTo>
                    <a:pt x="733282" y="2022"/>
                  </a:lnTo>
                  <a:lnTo>
                    <a:pt x="793704" y="0"/>
                  </a:lnTo>
                  <a:lnTo>
                    <a:pt x="793795" y="905842"/>
                  </a:lnTo>
                  <a:close/>
                </a:path>
              </a:pathLst>
            </a:custGeom>
            <a:solidFill>
              <a:srgbClr val="B14029"/>
            </a:solidFill>
          </p:spPr>
          <p:txBody>
            <a:bodyPr wrap="square" lIns="0" tIns="0" rIns="0" bIns="0" rtlCol="0"/>
            <a:lstStyle/>
            <a:p>
              <a:endParaRPr/>
            </a:p>
          </p:txBody>
        </p:sp>
      </p:grpSp>
      <p:sp>
        <p:nvSpPr>
          <p:cNvPr id="46" name="object 46"/>
          <p:cNvSpPr txBox="1"/>
          <p:nvPr/>
        </p:nvSpPr>
        <p:spPr>
          <a:xfrm>
            <a:off x="6876152" y="6290417"/>
            <a:ext cx="370417" cy="88005"/>
          </a:xfrm>
          <a:prstGeom prst="rect">
            <a:avLst/>
          </a:prstGeom>
        </p:spPr>
        <p:txBody>
          <a:bodyPr vert="horz" wrap="square" lIns="0" tIns="19473" rIns="0" bIns="0" rtlCol="0">
            <a:spAutoFit/>
          </a:bodyPr>
          <a:lstStyle/>
          <a:p>
            <a:pPr marL="55883" marR="3387" indent="-47839">
              <a:lnSpc>
                <a:spcPts val="1133"/>
              </a:lnSpc>
              <a:spcBef>
                <a:spcPts val="153"/>
              </a:spcBef>
            </a:pPr>
            <a:r>
              <a:rPr sz="967" spc="-63">
                <a:latin typeface="Lucida Sans"/>
                <a:cs typeface="Lucida Sans"/>
              </a:rPr>
              <a:t>Somali </a:t>
            </a:r>
            <a:r>
              <a:rPr sz="967" spc="27">
                <a:latin typeface="Lucida Sans"/>
                <a:cs typeface="Lucida Sans"/>
              </a:rPr>
              <a:t>66%</a:t>
            </a:r>
            <a:endParaRPr sz="967">
              <a:latin typeface="Lucida Sans"/>
              <a:cs typeface="Lucida Sans"/>
            </a:endParaRPr>
          </a:p>
        </p:txBody>
      </p:sp>
      <p:sp>
        <p:nvSpPr>
          <p:cNvPr id="47" name="object 47"/>
          <p:cNvSpPr txBox="1"/>
          <p:nvPr/>
        </p:nvSpPr>
        <p:spPr>
          <a:xfrm>
            <a:off x="5684328" y="5140156"/>
            <a:ext cx="360257" cy="88005"/>
          </a:xfrm>
          <a:prstGeom prst="rect">
            <a:avLst/>
          </a:prstGeom>
        </p:spPr>
        <p:txBody>
          <a:bodyPr vert="horz" wrap="square" lIns="0" tIns="19473" rIns="0" bIns="0" rtlCol="0">
            <a:spAutoFit/>
          </a:bodyPr>
          <a:lstStyle/>
          <a:p>
            <a:pPr marL="69429" marR="3387" indent="-61386">
              <a:lnSpc>
                <a:spcPts val="1133"/>
              </a:lnSpc>
              <a:spcBef>
                <a:spcPts val="153"/>
              </a:spcBef>
            </a:pPr>
            <a:r>
              <a:rPr sz="967" spc="-53">
                <a:latin typeface="Lucida Sans"/>
                <a:cs typeface="Lucida Sans"/>
              </a:rPr>
              <a:t>Arabic </a:t>
            </a:r>
            <a:r>
              <a:rPr sz="967" spc="-17">
                <a:latin typeface="Lucida Sans"/>
                <a:cs typeface="Lucida Sans"/>
              </a:rPr>
              <a:t>17%</a:t>
            </a:r>
            <a:endParaRPr sz="967">
              <a:latin typeface="Lucida Sans"/>
              <a:cs typeface="Lucida Sans"/>
            </a:endParaRPr>
          </a:p>
        </p:txBody>
      </p:sp>
      <p:sp>
        <p:nvSpPr>
          <p:cNvPr id="48" name="object 48"/>
          <p:cNvSpPr txBox="1"/>
          <p:nvPr/>
        </p:nvSpPr>
        <p:spPr>
          <a:xfrm>
            <a:off x="5250321" y="5708610"/>
            <a:ext cx="393700" cy="90826"/>
          </a:xfrm>
          <a:prstGeom prst="rect">
            <a:avLst/>
          </a:prstGeom>
        </p:spPr>
        <p:txBody>
          <a:bodyPr vert="horz" wrap="square" lIns="0" tIns="7620" rIns="0" bIns="0" rtlCol="0">
            <a:spAutoFit/>
          </a:bodyPr>
          <a:lstStyle/>
          <a:p>
            <a:pPr marL="101605" marR="3387" indent="-93561">
              <a:lnSpc>
                <a:spcPct val="112700"/>
              </a:lnSpc>
              <a:spcBef>
                <a:spcPts val="60"/>
              </a:spcBef>
            </a:pPr>
            <a:r>
              <a:rPr sz="967" spc="-67">
                <a:latin typeface="Lucida Sans"/>
                <a:cs typeface="Lucida Sans"/>
              </a:rPr>
              <a:t>English </a:t>
            </a:r>
            <a:r>
              <a:rPr sz="967" spc="-17">
                <a:latin typeface="Lucida Sans"/>
                <a:cs typeface="Lucida Sans"/>
              </a:rPr>
              <a:t>11%</a:t>
            </a:r>
            <a:endParaRPr sz="967">
              <a:latin typeface="Lucida Sans"/>
              <a:cs typeface="Lucida Sans"/>
            </a:endParaRPr>
          </a:p>
        </p:txBody>
      </p:sp>
      <p:sp>
        <p:nvSpPr>
          <p:cNvPr id="49" name="object 49"/>
          <p:cNvSpPr txBox="1"/>
          <p:nvPr/>
        </p:nvSpPr>
        <p:spPr>
          <a:xfrm>
            <a:off x="5243760" y="6173876"/>
            <a:ext cx="428413" cy="90826"/>
          </a:xfrm>
          <a:prstGeom prst="rect">
            <a:avLst/>
          </a:prstGeom>
        </p:spPr>
        <p:txBody>
          <a:bodyPr vert="horz" wrap="square" lIns="0" tIns="7620" rIns="0" bIns="0" rtlCol="0">
            <a:spAutoFit/>
          </a:bodyPr>
          <a:lstStyle/>
          <a:p>
            <a:pPr marL="123196" marR="3387" indent="-115152">
              <a:lnSpc>
                <a:spcPct val="112799"/>
              </a:lnSpc>
              <a:spcBef>
                <a:spcPts val="60"/>
              </a:spcBef>
            </a:pPr>
            <a:r>
              <a:rPr sz="967" spc="-80">
                <a:latin typeface="Lucida Sans"/>
                <a:cs typeface="Lucida Sans"/>
              </a:rPr>
              <a:t>Tigrinya </a:t>
            </a:r>
            <a:r>
              <a:rPr sz="967" spc="67">
                <a:latin typeface="Lucida Sans"/>
                <a:cs typeface="Lucida Sans"/>
              </a:rPr>
              <a:t>6%</a:t>
            </a:r>
            <a:endParaRPr sz="967">
              <a:latin typeface="Lucida Sans"/>
              <a:cs typeface="Lucida Sans"/>
            </a:endParaRPr>
          </a:p>
        </p:txBody>
      </p:sp>
      <p:sp>
        <p:nvSpPr>
          <p:cNvPr id="50" name="object 50">
            <a:extLst>
              <a:ext uri="{C183D7F6-B498-43B3-948B-1728B52AA6E4}">
                <adec:decorative xmlns:adec="http://schemas.microsoft.com/office/drawing/2017/decorative" val="1"/>
              </a:ext>
            </a:extLst>
          </p:cNvPr>
          <p:cNvSpPr/>
          <p:nvPr/>
        </p:nvSpPr>
        <p:spPr>
          <a:xfrm>
            <a:off x="7882289" y="5348435"/>
            <a:ext cx="50800" cy="1245023"/>
          </a:xfrm>
          <a:custGeom>
            <a:avLst/>
            <a:gdLst/>
            <a:ahLst/>
            <a:cxnLst/>
            <a:rect l="l" t="t" r="r" b="b"/>
            <a:pathLst>
              <a:path w="76200" h="1867534">
                <a:moveTo>
                  <a:pt x="76200" y="0"/>
                </a:moveTo>
                <a:lnTo>
                  <a:pt x="69850" y="0"/>
                </a:lnTo>
                <a:lnTo>
                  <a:pt x="10160" y="0"/>
                </a:lnTo>
                <a:lnTo>
                  <a:pt x="0" y="0"/>
                </a:lnTo>
                <a:lnTo>
                  <a:pt x="0" y="1867344"/>
                </a:lnTo>
                <a:lnTo>
                  <a:pt x="76200" y="1867344"/>
                </a:lnTo>
                <a:lnTo>
                  <a:pt x="76200" y="0"/>
                </a:lnTo>
                <a:close/>
              </a:path>
            </a:pathLst>
          </a:custGeom>
          <a:solidFill>
            <a:srgbClr val="E9B0FB"/>
          </a:solidFill>
        </p:spPr>
        <p:txBody>
          <a:bodyPr wrap="square" lIns="0" tIns="0" rIns="0" bIns="0" rtlCol="0"/>
          <a:lstStyle/>
          <a:p>
            <a:endParaRPr/>
          </a:p>
        </p:txBody>
      </p:sp>
      <p:pic>
        <p:nvPicPr>
          <p:cNvPr id="58" name="object 58">
            <a:extLst>
              <a:ext uri="{C183D7F6-B498-43B3-948B-1728B52AA6E4}">
                <adec:decorative xmlns:adec="http://schemas.microsoft.com/office/drawing/2017/decorative" val="1"/>
              </a:ext>
            </a:extLst>
          </p:cNvPr>
          <p:cNvPicPr/>
          <p:nvPr/>
        </p:nvPicPr>
        <p:blipFill>
          <a:blip r:embed="rId7" cstate="email">
            <a:extLst>
              <a:ext uri="{28A0092B-C50C-407E-A947-70E740481C1C}">
                <a14:useLocalDpi xmlns:a14="http://schemas.microsoft.com/office/drawing/2010/main"/>
              </a:ext>
            </a:extLst>
          </a:blip>
          <a:stretch>
            <a:fillRect/>
          </a:stretch>
        </p:blipFill>
        <p:spPr>
          <a:xfrm>
            <a:off x="8376148" y="5358394"/>
            <a:ext cx="57150" cy="57150"/>
          </a:xfrm>
          <a:prstGeom prst="rect">
            <a:avLst/>
          </a:prstGeom>
        </p:spPr>
      </p:pic>
      <p:sp>
        <p:nvSpPr>
          <p:cNvPr id="59" name="object 59"/>
          <p:cNvSpPr txBox="1"/>
          <p:nvPr/>
        </p:nvSpPr>
        <p:spPr>
          <a:xfrm>
            <a:off x="8522859" y="5225874"/>
            <a:ext cx="3291417" cy="544381"/>
          </a:xfrm>
          <a:prstGeom prst="rect">
            <a:avLst/>
          </a:prstGeom>
        </p:spPr>
        <p:txBody>
          <a:bodyPr vert="horz" wrap="square" lIns="0" tIns="8467" rIns="0" bIns="0" rtlCol="0">
            <a:spAutoFit/>
          </a:bodyPr>
          <a:lstStyle/>
          <a:p>
            <a:pPr marL="8467" marR="3387">
              <a:lnSpc>
                <a:spcPct val="115900"/>
              </a:lnSpc>
              <a:spcBef>
                <a:spcPts val="67"/>
              </a:spcBef>
            </a:pPr>
            <a:r>
              <a:rPr sz="1367">
                <a:solidFill>
                  <a:srgbClr val="942412"/>
                </a:solidFill>
                <a:latin typeface="Lucida Sans"/>
                <a:cs typeface="Lucida Sans"/>
              </a:rPr>
              <a:t>94%</a:t>
            </a:r>
            <a:r>
              <a:rPr sz="1367" spc="-70">
                <a:solidFill>
                  <a:srgbClr val="942412"/>
                </a:solidFill>
                <a:latin typeface="Lucida Sans"/>
                <a:cs typeface="Lucida Sans"/>
              </a:rPr>
              <a:t> </a:t>
            </a:r>
            <a:r>
              <a:rPr sz="1367" spc="-97">
                <a:solidFill>
                  <a:srgbClr val="942412"/>
                </a:solidFill>
                <a:latin typeface="Lucida Sans"/>
                <a:cs typeface="Lucida Sans"/>
              </a:rPr>
              <a:t>of</a:t>
            </a:r>
            <a:r>
              <a:rPr sz="1367" spc="-70">
                <a:solidFill>
                  <a:srgbClr val="942412"/>
                </a:solidFill>
                <a:latin typeface="Lucida Sans"/>
                <a:cs typeface="Lucida Sans"/>
              </a:rPr>
              <a:t> </a:t>
            </a:r>
            <a:r>
              <a:rPr sz="1367" spc="-93">
                <a:solidFill>
                  <a:srgbClr val="942412"/>
                </a:solidFill>
                <a:latin typeface="Lucida Sans"/>
                <a:cs typeface="Lucida Sans"/>
              </a:rPr>
              <a:t>attendees</a:t>
            </a:r>
            <a:r>
              <a:rPr sz="1367" spc="-70">
                <a:solidFill>
                  <a:srgbClr val="942412"/>
                </a:solidFill>
                <a:latin typeface="Lucida Sans"/>
                <a:cs typeface="Lucida Sans"/>
              </a:rPr>
              <a:t> </a:t>
            </a:r>
            <a:r>
              <a:rPr sz="1367" spc="-97">
                <a:solidFill>
                  <a:srgbClr val="942412"/>
                </a:solidFill>
                <a:latin typeface="Lucida Sans"/>
                <a:cs typeface="Lucida Sans"/>
              </a:rPr>
              <a:t>to</a:t>
            </a:r>
            <a:r>
              <a:rPr sz="1367" spc="-67">
                <a:solidFill>
                  <a:srgbClr val="942412"/>
                </a:solidFill>
                <a:latin typeface="Lucida Sans"/>
                <a:cs typeface="Lucida Sans"/>
              </a:rPr>
              <a:t> </a:t>
            </a:r>
            <a:r>
              <a:rPr sz="1367" spc="-100">
                <a:solidFill>
                  <a:srgbClr val="942412"/>
                </a:solidFill>
                <a:latin typeface="Lucida Sans"/>
                <a:cs typeface="Lucida Sans"/>
              </a:rPr>
              <a:t>the</a:t>
            </a:r>
            <a:r>
              <a:rPr sz="1367" spc="-70">
                <a:solidFill>
                  <a:srgbClr val="942412"/>
                </a:solidFill>
                <a:latin typeface="Lucida Sans"/>
                <a:cs typeface="Lucida Sans"/>
              </a:rPr>
              <a:t> </a:t>
            </a:r>
            <a:r>
              <a:rPr sz="1367" spc="-100">
                <a:solidFill>
                  <a:srgbClr val="942412"/>
                </a:solidFill>
                <a:latin typeface="Lucida Sans"/>
                <a:cs typeface="Lucida Sans"/>
              </a:rPr>
              <a:t>clinic</a:t>
            </a:r>
            <a:r>
              <a:rPr sz="1367" spc="-70">
                <a:solidFill>
                  <a:srgbClr val="942412"/>
                </a:solidFill>
                <a:latin typeface="Lucida Sans"/>
                <a:cs typeface="Lucida Sans"/>
              </a:rPr>
              <a:t> </a:t>
            </a:r>
            <a:r>
              <a:rPr sz="1367" spc="-103">
                <a:solidFill>
                  <a:srgbClr val="942412"/>
                </a:solidFill>
                <a:latin typeface="Lucida Sans"/>
                <a:cs typeface="Lucida Sans"/>
              </a:rPr>
              <a:t>reported</a:t>
            </a:r>
            <a:r>
              <a:rPr sz="1367" spc="-70">
                <a:solidFill>
                  <a:srgbClr val="942412"/>
                </a:solidFill>
                <a:latin typeface="Lucida Sans"/>
                <a:cs typeface="Lucida Sans"/>
              </a:rPr>
              <a:t> </a:t>
            </a:r>
            <a:r>
              <a:rPr sz="1367" spc="-13">
                <a:solidFill>
                  <a:srgbClr val="942412"/>
                </a:solidFill>
                <a:latin typeface="Lucida Sans"/>
                <a:cs typeface="Lucida Sans"/>
              </a:rPr>
              <a:t>they </a:t>
            </a:r>
            <a:r>
              <a:rPr sz="1367" spc="-87">
                <a:solidFill>
                  <a:srgbClr val="942412"/>
                </a:solidFill>
                <a:latin typeface="Lucida Sans"/>
                <a:cs typeface="Lucida Sans"/>
              </a:rPr>
              <a:t>received</a:t>
            </a:r>
            <a:r>
              <a:rPr sz="1367" spc="-107">
                <a:solidFill>
                  <a:srgbClr val="942412"/>
                </a:solidFill>
                <a:latin typeface="Lucida Sans"/>
                <a:cs typeface="Lucida Sans"/>
              </a:rPr>
              <a:t> </a:t>
            </a:r>
            <a:r>
              <a:rPr sz="1367" spc="-100">
                <a:solidFill>
                  <a:srgbClr val="942412"/>
                </a:solidFill>
                <a:latin typeface="Lucida Sans"/>
                <a:cs typeface="Lucida Sans"/>
              </a:rPr>
              <a:t>the</a:t>
            </a:r>
            <a:r>
              <a:rPr sz="1367" spc="-107">
                <a:solidFill>
                  <a:srgbClr val="942412"/>
                </a:solidFill>
                <a:latin typeface="Lucida Sans"/>
                <a:cs typeface="Lucida Sans"/>
              </a:rPr>
              <a:t> </a:t>
            </a:r>
            <a:r>
              <a:rPr sz="1367" spc="-110">
                <a:solidFill>
                  <a:srgbClr val="942412"/>
                </a:solidFill>
                <a:latin typeface="Lucida Sans"/>
                <a:cs typeface="Lucida Sans"/>
              </a:rPr>
              <a:t>support</a:t>
            </a:r>
            <a:r>
              <a:rPr sz="1367" spc="-107">
                <a:solidFill>
                  <a:srgbClr val="942412"/>
                </a:solidFill>
                <a:latin typeface="Lucida Sans"/>
                <a:cs typeface="Lucida Sans"/>
              </a:rPr>
              <a:t> </a:t>
            </a:r>
            <a:r>
              <a:rPr sz="1367" spc="-43">
                <a:solidFill>
                  <a:srgbClr val="942412"/>
                </a:solidFill>
                <a:latin typeface="Lucida Sans"/>
                <a:cs typeface="Lucida Sans"/>
              </a:rPr>
              <a:t>and</a:t>
            </a:r>
            <a:r>
              <a:rPr sz="1367" spc="140">
                <a:solidFill>
                  <a:srgbClr val="942412"/>
                </a:solidFill>
                <a:latin typeface="Lucida Sans"/>
                <a:cs typeface="Lucida Sans"/>
              </a:rPr>
              <a:t> </a:t>
            </a:r>
            <a:r>
              <a:rPr sz="1367" spc="-80">
                <a:solidFill>
                  <a:srgbClr val="942412"/>
                </a:solidFill>
                <a:latin typeface="Lucida Sans"/>
                <a:cs typeface="Lucida Sans"/>
              </a:rPr>
              <a:t>care</a:t>
            </a:r>
            <a:r>
              <a:rPr sz="1367" spc="-107">
                <a:solidFill>
                  <a:srgbClr val="942412"/>
                </a:solidFill>
                <a:latin typeface="Lucida Sans"/>
                <a:cs typeface="Lucida Sans"/>
              </a:rPr>
              <a:t> </a:t>
            </a:r>
            <a:r>
              <a:rPr sz="1367" spc="-97">
                <a:solidFill>
                  <a:srgbClr val="942412"/>
                </a:solidFill>
                <a:latin typeface="Lucida Sans"/>
                <a:cs typeface="Lucida Sans"/>
              </a:rPr>
              <a:t>they</a:t>
            </a:r>
            <a:r>
              <a:rPr sz="1367" spc="-107">
                <a:solidFill>
                  <a:srgbClr val="942412"/>
                </a:solidFill>
                <a:latin typeface="Lucida Sans"/>
                <a:cs typeface="Lucida Sans"/>
              </a:rPr>
              <a:t> </a:t>
            </a:r>
            <a:r>
              <a:rPr sz="1367" spc="-7">
                <a:solidFill>
                  <a:srgbClr val="942412"/>
                </a:solidFill>
                <a:latin typeface="Lucida Sans"/>
                <a:cs typeface="Lucida Sans"/>
              </a:rPr>
              <a:t>needed </a:t>
            </a:r>
            <a:r>
              <a:rPr sz="1367">
                <a:solidFill>
                  <a:srgbClr val="942412"/>
                </a:solidFill>
                <a:latin typeface="Lucida Sans"/>
                <a:cs typeface="Lucida Sans"/>
              </a:rPr>
              <a:t>70%</a:t>
            </a:r>
            <a:r>
              <a:rPr sz="1367" spc="-80">
                <a:solidFill>
                  <a:srgbClr val="942412"/>
                </a:solidFill>
                <a:latin typeface="Lucida Sans"/>
                <a:cs typeface="Lucida Sans"/>
              </a:rPr>
              <a:t> </a:t>
            </a:r>
            <a:r>
              <a:rPr sz="1367" spc="-97">
                <a:solidFill>
                  <a:srgbClr val="942412"/>
                </a:solidFill>
                <a:latin typeface="Lucida Sans"/>
                <a:cs typeface="Lucida Sans"/>
              </a:rPr>
              <a:t>of</a:t>
            </a:r>
            <a:r>
              <a:rPr sz="1367" spc="-73">
                <a:solidFill>
                  <a:srgbClr val="942412"/>
                </a:solidFill>
                <a:latin typeface="Lucida Sans"/>
                <a:cs typeface="Lucida Sans"/>
              </a:rPr>
              <a:t> </a:t>
            </a:r>
            <a:r>
              <a:rPr sz="1367" spc="-103">
                <a:solidFill>
                  <a:srgbClr val="942412"/>
                </a:solidFill>
                <a:latin typeface="Lucida Sans"/>
                <a:cs typeface="Lucida Sans"/>
              </a:rPr>
              <a:t>participants</a:t>
            </a:r>
            <a:r>
              <a:rPr sz="1367" spc="-73">
                <a:solidFill>
                  <a:srgbClr val="942412"/>
                </a:solidFill>
                <a:latin typeface="Lucida Sans"/>
                <a:cs typeface="Lucida Sans"/>
              </a:rPr>
              <a:t> </a:t>
            </a:r>
            <a:r>
              <a:rPr sz="1367" spc="-97">
                <a:solidFill>
                  <a:srgbClr val="942412"/>
                </a:solidFill>
                <a:latin typeface="Lucida Sans"/>
                <a:cs typeface="Lucida Sans"/>
              </a:rPr>
              <a:t>of</a:t>
            </a:r>
            <a:r>
              <a:rPr sz="1367" spc="-73">
                <a:solidFill>
                  <a:srgbClr val="942412"/>
                </a:solidFill>
                <a:latin typeface="Lucida Sans"/>
                <a:cs typeface="Lucida Sans"/>
              </a:rPr>
              <a:t> </a:t>
            </a:r>
            <a:r>
              <a:rPr sz="1367" spc="-100">
                <a:solidFill>
                  <a:srgbClr val="942412"/>
                </a:solidFill>
                <a:latin typeface="Lucida Sans"/>
                <a:cs typeface="Lucida Sans"/>
              </a:rPr>
              <a:t>the</a:t>
            </a:r>
            <a:r>
              <a:rPr sz="1367" spc="-73">
                <a:solidFill>
                  <a:srgbClr val="942412"/>
                </a:solidFill>
                <a:latin typeface="Lucida Sans"/>
                <a:cs typeface="Lucida Sans"/>
              </a:rPr>
              <a:t> </a:t>
            </a:r>
            <a:r>
              <a:rPr sz="1367" spc="-63">
                <a:solidFill>
                  <a:srgbClr val="942412"/>
                </a:solidFill>
                <a:latin typeface="Lucida Sans"/>
                <a:cs typeface="Lucida Sans"/>
              </a:rPr>
              <a:t>cafe</a:t>
            </a:r>
            <a:r>
              <a:rPr sz="1367" spc="-73">
                <a:solidFill>
                  <a:srgbClr val="942412"/>
                </a:solidFill>
                <a:latin typeface="Lucida Sans"/>
                <a:cs typeface="Lucida Sans"/>
              </a:rPr>
              <a:t> </a:t>
            </a:r>
            <a:r>
              <a:rPr sz="1367" spc="-107">
                <a:solidFill>
                  <a:srgbClr val="942412"/>
                </a:solidFill>
                <a:latin typeface="Lucida Sans"/>
                <a:cs typeface="Lucida Sans"/>
              </a:rPr>
              <a:t>report</a:t>
            </a:r>
            <a:r>
              <a:rPr sz="1367" spc="-70">
                <a:solidFill>
                  <a:srgbClr val="942412"/>
                </a:solidFill>
                <a:latin typeface="Lucida Sans"/>
                <a:cs typeface="Lucida Sans"/>
              </a:rPr>
              <a:t> </a:t>
            </a:r>
            <a:r>
              <a:rPr sz="1367" spc="-83">
                <a:solidFill>
                  <a:srgbClr val="942412"/>
                </a:solidFill>
                <a:latin typeface="Lucida Sans"/>
                <a:cs typeface="Lucida Sans"/>
              </a:rPr>
              <a:t>feeling </a:t>
            </a:r>
            <a:r>
              <a:rPr sz="1367" spc="-73">
                <a:solidFill>
                  <a:srgbClr val="942412"/>
                </a:solidFill>
                <a:latin typeface="Lucida Sans"/>
                <a:cs typeface="Lucida Sans"/>
              </a:rPr>
              <a:t>more</a:t>
            </a:r>
            <a:r>
              <a:rPr sz="1367" spc="150">
                <a:solidFill>
                  <a:srgbClr val="942412"/>
                </a:solidFill>
                <a:latin typeface="Lucida Sans"/>
                <a:cs typeface="Lucida Sans"/>
              </a:rPr>
              <a:t> </a:t>
            </a:r>
            <a:r>
              <a:rPr sz="1367" spc="-103">
                <a:solidFill>
                  <a:srgbClr val="942412"/>
                </a:solidFill>
                <a:latin typeface="Lucida Sans"/>
                <a:cs typeface="Lucida Sans"/>
              </a:rPr>
              <a:t>confident</a:t>
            </a:r>
            <a:r>
              <a:rPr sz="1367" spc="-107">
                <a:solidFill>
                  <a:srgbClr val="942412"/>
                </a:solidFill>
                <a:latin typeface="Lucida Sans"/>
                <a:cs typeface="Lucida Sans"/>
              </a:rPr>
              <a:t> discussing </a:t>
            </a:r>
            <a:r>
              <a:rPr sz="1367" spc="-117">
                <a:solidFill>
                  <a:srgbClr val="942412"/>
                </a:solidFill>
                <a:latin typeface="Lucida Sans"/>
                <a:cs typeface="Lucida Sans"/>
              </a:rPr>
              <a:t>their</a:t>
            </a:r>
            <a:r>
              <a:rPr sz="1367" spc="-107">
                <a:solidFill>
                  <a:srgbClr val="942412"/>
                </a:solidFill>
                <a:latin typeface="Lucida Sans"/>
                <a:cs typeface="Lucida Sans"/>
              </a:rPr>
              <a:t> </a:t>
            </a:r>
            <a:r>
              <a:rPr sz="1367" spc="-7">
                <a:solidFill>
                  <a:srgbClr val="942412"/>
                </a:solidFill>
                <a:latin typeface="Lucida Sans"/>
                <a:cs typeface="Lucida Sans"/>
              </a:rPr>
              <a:t>health.</a:t>
            </a:r>
            <a:endParaRPr sz="1367">
              <a:latin typeface="Lucida Sans"/>
              <a:cs typeface="Lucida Sans"/>
            </a:endParaRPr>
          </a:p>
          <a:p>
            <a:pPr marL="8467" marR="46146">
              <a:lnSpc>
                <a:spcPts val="1900"/>
              </a:lnSpc>
              <a:spcBef>
                <a:spcPts val="63"/>
              </a:spcBef>
            </a:pPr>
            <a:r>
              <a:rPr sz="1367" spc="40">
                <a:solidFill>
                  <a:srgbClr val="942412"/>
                </a:solidFill>
                <a:latin typeface="Lucida Sans"/>
                <a:cs typeface="Lucida Sans"/>
              </a:rPr>
              <a:t>40%</a:t>
            </a:r>
            <a:r>
              <a:rPr sz="1367" spc="-87">
                <a:solidFill>
                  <a:srgbClr val="942412"/>
                </a:solidFill>
                <a:latin typeface="Lucida Sans"/>
                <a:cs typeface="Lucida Sans"/>
              </a:rPr>
              <a:t> </a:t>
            </a:r>
            <a:r>
              <a:rPr sz="1367" spc="-97">
                <a:solidFill>
                  <a:srgbClr val="942412"/>
                </a:solidFill>
                <a:latin typeface="Lucida Sans"/>
                <a:cs typeface="Lucida Sans"/>
              </a:rPr>
              <a:t>attended</a:t>
            </a:r>
            <a:r>
              <a:rPr sz="1367" spc="-80">
                <a:solidFill>
                  <a:srgbClr val="942412"/>
                </a:solidFill>
                <a:latin typeface="Lucida Sans"/>
                <a:cs typeface="Lucida Sans"/>
              </a:rPr>
              <a:t> </a:t>
            </a:r>
            <a:r>
              <a:rPr sz="1367" spc="-100">
                <a:solidFill>
                  <a:srgbClr val="942412"/>
                </a:solidFill>
                <a:latin typeface="Lucida Sans"/>
                <a:cs typeface="Lucida Sans"/>
              </a:rPr>
              <a:t>screenings</a:t>
            </a:r>
            <a:r>
              <a:rPr sz="1367" spc="-83">
                <a:solidFill>
                  <a:srgbClr val="942412"/>
                </a:solidFill>
                <a:latin typeface="Lucida Sans"/>
                <a:cs typeface="Lucida Sans"/>
              </a:rPr>
              <a:t> </a:t>
            </a:r>
            <a:r>
              <a:rPr sz="1367" spc="-123">
                <a:solidFill>
                  <a:srgbClr val="942412"/>
                </a:solidFill>
                <a:latin typeface="Lucida Sans"/>
                <a:cs typeface="Lucida Sans"/>
              </a:rPr>
              <a:t>or</a:t>
            </a:r>
            <a:r>
              <a:rPr sz="1367" spc="-83">
                <a:solidFill>
                  <a:srgbClr val="942412"/>
                </a:solidFill>
                <a:latin typeface="Lucida Sans"/>
                <a:cs typeface="Lucida Sans"/>
              </a:rPr>
              <a:t> </a:t>
            </a:r>
            <a:r>
              <a:rPr sz="1367" spc="-97">
                <a:solidFill>
                  <a:srgbClr val="942412"/>
                </a:solidFill>
                <a:latin typeface="Lucida Sans"/>
                <a:cs typeface="Lucida Sans"/>
              </a:rPr>
              <a:t>clinics</a:t>
            </a:r>
            <a:r>
              <a:rPr sz="1367" spc="-83">
                <a:solidFill>
                  <a:srgbClr val="942412"/>
                </a:solidFill>
                <a:latin typeface="Lucida Sans"/>
                <a:cs typeface="Lucida Sans"/>
              </a:rPr>
              <a:t> </a:t>
            </a:r>
            <a:r>
              <a:rPr sz="1367" spc="-97">
                <a:solidFill>
                  <a:srgbClr val="942412"/>
                </a:solidFill>
                <a:latin typeface="Lucida Sans"/>
                <a:cs typeface="Lucida Sans"/>
              </a:rPr>
              <a:t>they</a:t>
            </a:r>
            <a:r>
              <a:rPr sz="1367" spc="-87">
                <a:solidFill>
                  <a:srgbClr val="942412"/>
                </a:solidFill>
                <a:latin typeface="Lucida Sans"/>
                <a:cs typeface="Lucida Sans"/>
              </a:rPr>
              <a:t> </a:t>
            </a:r>
            <a:r>
              <a:rPr sz="1367" spc="-60">
                <a:solidFill>
                  <a:srgbClr val="942412"/>
                </a:solidFill>
                <a:latin typeface="Lucida Sans"/>
                <a:cs typeface="Lucida Sans"/>
              </a:rPr>
              <a:t>had </a:t>
            </a:r>
            <a:r>
              <a:rPr sz="1367" spc="-113">
                <a:solidFill>
                  <a:srgbClr val="942412"/>
                </a:solidFill>
                <a:latin typeface="Lucida Sans"/>
                <a:cs typeface="Lucida Sans"/>
              </a:rPr>
              <a:t>previously</a:t>
            </a:r>
            <a:r>
              <a:rPr sz="1367" spc="-53">
                <a:solidFill>
                  <a:srgbClr val="942412"/>
                </a:solidFill>
                <a:latin typeface="Lucida Sans"/>
                <a:cs typeface="Lucida Sans"/>
              </a:rPr>
              <a:t> </a:t>
            </a:r>
            <a:r>
              <a:rPr sz="1367" spc="-20">
                <a:solidFill>
                  <a:srgbClr val="942412"/>
                </a:solidFill>
                <a:latin typeface="Lucida Sans"/>
                <a:cs typeface="Lucida Sans"/>
              </a:rPr>
              <a:t>avoided.</a:t>
            </a:r>
            <a:endParaRPr sz="1367">
              <a:latin typeface="Lucida Sans"/>
              <a:cs typeface="Lucida Sans"/>
            </a:endParaRPr>
          </a:p>
        </p:txBody>
      </p:sp>
      <p:pic>
        <p:nvPicPr>
          <p:cNvPr id="60" name="object 60">
            <a:extLst>
              <a:ext uri="{C183D7F6-B498-43B3-948B-1728B52AA6E4}">
                <adec:decorative xmlns:adec="http://schemas.microsoft.com/office/drawing/2017/decorative" val="1"/>
              </a:ext>
            </a:extLst>
          </p:cNvPr>
          <p:cNvPicPr/>
          <p:nvPr/>
        </p:nvPicPr>
        <p:blipFill>
          <a:blip r:embed="rId7" cstate="email">
            <a:extLst>
              <a:ext uri="{28A0092B-C50C-407E-A947-70E740481C1C}">
                <a14:useLocalDpi xmlns:a14="http://schemas.microsoft.com/office/drawing/2010/main"/>
              </a:ext>
            </a:extLst>
          </a:blip>
          <a:stretch>
            <a:fillRect/>
          </a:stretch>
        </p:blipFill>
        <p:spPr>
          <a:xfrm>
            <a:off x="8376148" y="5840994"/>
            <a:ext cx="57150" cy="57150"/>
          </a:xfrm>
          <a:prstGeom prst="rect">
            <a:avLst/>
          </a:prstGeom>
        </p:spPr>
      </p:pic>
      <p:pic>
        <p:nvPicPr>
          <p:cNvPr id="61" name="object 61">
            <a:extLst>
              <a:ext uri="{C183D7F6-B498-43B3-948B-1728B52AA6E4}">
                <adec:decorative xmlns:adec="http://schemas.microsoft.com/office/drawing/2017/decorative" val="1"/>
              </a:ext>
            </a:extLst>
          </p:cNvPr>
          <p:cNvPicPr/>
          <p:nvPr/>
        </p:nvPicPr>
        <p:blipFill>
          <a:blip r:embed="rId7" cstate="email">
            <a:extLst>
              <a:ext uri="{28A0092B-C50C-407E-A947-70E740481C1C}">
                <a14:useLocalDpi xmlns:a14="http://schemas.microsoft.com/office/drawing/2010/main"/>
              </a:ext>
            </a:extLst>
          </a:blip>
          <a:stretch>
            <a:fillRect/>
          </a:stretch>
        </p:blipFill>
        <p:spPr>
          <a:xfrm>
            <a:off x="8376148" y="6323594"/>
            <a:ext cx="57150" cy="57150"/>
          </a:xfrm>
          <a:prstGeom prst="rect">
            <a:avLst/>
          </a:prstGeom>
        </p:spPr>
      </p:pic>
    </p:spTree>
    <p:extLst>
      <p:ext uri="{BB962C8B-B14F-4D97-AF65-F5344CB8AC3E}">
        <p14:creationId xmlns:p14="http://schemas.microsoft.com/office/powerpoint/2010/main" val="17303602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194041" y="1346071"/>
            <a:ext cx="3858260" cy="4308687"/>
            <a:chOff x="291062" y="2019107"/>
            <a:chExt cx="5787390" cy="6463030"/>
          </a:xfrm>
        </p:grpSpPr>
        <p:sp>
          <p:nvSpPr>
            <p:cNvPr id="3" name="object 3"/>
            <p:cNvSpPr/>
            <p:nvPr/>
          </p:nvSpPr>
          <p:spPr>
            <a:xfrm>
              <a:off x="509576" y="4811399"/>
              <a:ext cx="3673475" cy="3670300"/>
            </a:xfrm>
            <a:custGeom>
              <a:avLst/>
              <a:gdLst/>
              <a:ahLst/>
              <a:cxnLst/>
              <a:rect l="l" t="t" r="r" b="b"/>
              <a:pathLst>
                <a:path w="3673475" h="3670300">
                  <a:moveTo>
                    <a:pt x="1980235" y="12700"/>
                  </a:moveTo>
                  <a:lnTo>
                    <a:pt x="1693160" y="12700"/>
                  </a:lnTo>
                  <a:lnTo>
                    <a:pt x="1740690" y="0"/>
                  </a:lnTo>
                  <a:lnTo>
                    <a:pt x="1932705" y="0"/>
                  </a:lnTo>
                  <a:lnTo>
                    <a:pt x="1980235" y="12700"/>
                  </a:lnTo>
                  <a:close/>
                </a:path>
                <a:path w="3673475" h="3670300">
                  <a:moveTo>
                    <a:pt x="2166849" y="38100"/>
                  </a:moveTo>
                  <a:lnTo>
                    <a:pt x="1506548" y="38100"/>
                  </a:lnTo>
                  <a:lnTo>
                    <a:pt x="1599122" y="12700"/>
                  </a:lnTo>
                  <a:lnTo>
                    <a:pt x="2074274" y="12700"/>
                  </a:lnTo>
                  <a:lnTo>
                    <a:pt x="2166849" y="38100"/>
                  </a:lnTo>
                  <a:close/>
                </a:path>
                <a:path w="3673475" h="3670300">
                  <a:moveTo>
                    <a:pt x="2257838" y="3632200"/>
                  </a:moveTo>
                  <a:lnTo>
                    <a:pt x="1415559" y="3632200"/>
                  </a:lnTo>
                  <a:lnTo>
                    <a:pt x="1238819" y="3581400"/>
                  </a:lnTo>
                  <a:lnTo>
                    <a:pt x="1195813" y="3556000"/>
                  </a:lnTo>
                  <a:lnTo>
                    <a:pt x="1111324" y="3530600"/>
                  </a:lnTo>
                  <a:lnTo>
                    <a:pt x="1069870" y="3505200"/>
                  </a:lnTo>
                  <a:lnTo>
                    <a:pt x="1028964" y="3492500"/>
                  </a:lnTo>
                  <a:lnTo>
                    <a:pt x="988620" y="3467100"/>
                  </a:lnTo>
                  <a:lnTo>
                    <a:pt x="948854" y="3454400"/>
                  </a:lnTo>
                  <a:lnTo>
                    <a:pt x="909680" y="3429000"/>
                  </a:lnTo>
                  <a:lnTo>
                    <a:pt x="871115" y="3403600"/>
                  </a:lnTo>
                  <a:lnTo>
                    <a:pt x="833173" y="3378200"/>
                  </a:lnTo>
                  <a:lnTo>
                    <a:pt x="795868" y="3352800"/>
                  </a:lnTo>
                  <a:lnTo>
                    <a:pt x="759217" y="3327400"/>
                  </a:lnTo>
                  <a:lnTo>
                    <a:pt x="723235" y="3302000"/>
                  </a:lnTo>
                  <a:lnTo>
                    <a:pt x="687936" y="3276600"/>
                  </a:lnTo>
                  <a:lnTo>
                    <a:pt x="653336" y="3238500"/>
                  </a:lnTo>
                  <a:lnTo>
                    <a:pt x="619449" y="3213100"/>
                  </a:lnTo>
                  <a:lnTo>
                    <a:pt x="586292" y="3187700"/>
                  </a:lnTo>
                  <a:lnTo>
                    <a:pt x="553878" y="3149600"/>
                  </a:lnTo>
                  <a:lnTo>
                    <a:pt x="522224" y="3124200"/>
                  </a:lnTo>
                  <a:lnTo>
                    <a:pt x="491344" y="3086100"/>
                  </a:lnTo>
                  <a:lnTo>
                    <a:pt x="461254" y="3060700"/>
                  </a:lnTo>
                  <a:lnTo>
                    <a:pt x="431968" y="3022600"/>
                  </a:lnTo>
                  <a:lnTo>
                    <a:pt x="403501" y="2984500"/>
                  </a:lnTo>
                  <a:lnTo>
                    <a:pt x="375869" y="2959100"/>
                  </a:lnTo>
                  <a:lnTo>
                    <a:pt x="349088" y="2921000"/>
                  </a:lnTo>
                  <a:lnTo>
                    <a:pt x="323171" y="2882900"/>
                  </a:lnTo>
                  <a:lnTo>
                    <a:pt x="298135" y="2844800"/>
                  </a:lnTo>
                  <a:lnTo>
                    <a:pt x="273993" y="2806700"/>
                  </a:lnTo>
                  <a:lnTo>
                    <a:pt x="250762" y="2768600"/>
                  </a:lnTo>
                  <a:lnTo>
                    <a:pt x="228457" y="2730500"/>
                  </a:lnTo>
                  <a:lnTo>
                    <a:pt x="207092" y="2692400"/>
                  </a:lnTo>
                  <a:lnTo>
                    <a:pt x="186683" y="2641600"/>
                  </a:lnTo>
                  <a:lnTo>
                    <a:pt x="167245" y="2603500"/>
                  </a:lnTo>
                  <a:lnTo>
                    <a:pt x="148793" y="2565400"/>
                  </a:lnTo>
                  <a:lnTo>
                    <a:pt x="131342" y="2527300"/>
                  </a:lnTo>
                  <a:lnTo>
                    <a:pt x="114908" y="2476500"/>
                  </a:lnTo>
                  <a:lnTo>
                    <a:pt x="99505" y="2438400"/>
                  </a:lnTo>
                  <a:lnTo>
                    <a:pt x="85148" y="2400300"/>
                  </a:lnTo>
                  <a:lnTo>
                    <a:pt x="71853" y="2349500"/>
                  </a:lnTo>
                  <a:lnTo>
                    <a:pt x="59634" y="2311400"/>
                  </a:lnTo>
                  <a:lnTo>
                    <a:pt x="48508" y="2260600"/>
                  </a:lnTo>
                  <a:lnTo>
                    <a:pt x="38488" y="2209800"/>
                  </a:lnTo>
                  <a:lnTo>
                    <a:pt x="29591" y="2171700"/>
                  </a:lnTo>
                  <a:lnTo>
                    <a:pt x="21831" y="2120900"/>
                  </a:lnTo>
                  <a:lnTo>
                    <a:pt x="15223" y="2082800"/>
                  </a:lnTo>
                  <a:lnTo>
                    <a:pt x="9783" y="2032000"/>
                  </a:lnTo>
                  <a:lnTo>
                    <a:pt x="5525" y="1981200"/>
                  </a:lnTo>
                  <a:lnTo>
                    <a:pt x="2466" y="1930400"/>
                  </a:lnTo>
                  <a:lnTo>
                    <a:pt x="619" y="1892300"/>
                  </a:lnTo>
                  <a:lnTo>
                    <a:pt x="0" y="1841500"/>
                  </a:lnTo>
                  <a:lnTo>
                    <a:pt x="619" y="1790700"/>
                  </a:lnTo>
                  <a:lnTo>
                    <a:pt x="2466" y="1739900"/>
                  </a:lnTo>
                  <a:lnTo>
                    <a:pt x="5525" y="1701800"/>
                  </a:lnTo>
                  <a:lnTo>
                    <a:pt x="9783" y="1651000"/>
                  </a:lnTo>
                  <a:lnTo>
                    <a:pt x="15223" y="1600200"/>
                  </a:lnTo>
                  <a:lnTo>
                    <a:pt x="21831" y="1562100"/>
                  </a:lnTo>
                  <a:lnTo>
                    <a:pt x="29591" y="1511300"/>
                  </a:lnTo>
                  <a:lnTo>
                    <a:pt x="38488" y="1460500"/>
                  </a:lnTo>
                  <a:lnTo>
                    <a:pt x="48508" y="1422400"/>
                  </a:lnTo>
                  <a:lnTo>
                    <a:pt x="59634" y="1371600"/>
                  </a:lnTo>
                  <a:lnTo>
                    <a:pt x="71853" y="1333500"/>
                  </a:lnTo>
                  <a:lnTo>
                    <a:pt x="85148" y="1282700"/>
                  </a:lnTo>
                  <a:lnTo>
                    <a:pt x="99505" y="1244600"/>
                  </a:lnTo>
                  <a:lnTo>
                    <a:pt x="114908" y="1193800"/>
                  </a:lnTo>
                  <a:lnTo>
                    <a:pt x="131342" y="1155700"/>
                  </a:lnTo>
                  <a:lnTo>
                    <a:pt x="148793" y="1117600"/>
                  </a:lnTo>
                  <a:lnTo>
                    <a:pt x="167245" y="1066800"/>
                  </a:lnTo>
                  <a:lnTo>
                    <a:pt x="186683" y="1028700"/>
                  </a:lnTo>
                  <a:lnTo>
                    <a:pt x="207092" y="990600"/>
                  </a:lnTo>
                  <a:lnTo>
                    <a:pt x="228457" y="952500"/>
                  </a:lnTo>
                  <a:lnTo>
                    <a:pt x="250762" y="914400"/>
                  </a:lnTo>
                  <a:lnTo>
                    <a:pt x="273993" y="876300"/>
                  </a:lnTo>
                  <a:lnTo>
                    <a:pt x="298135" y="838200"/>
                  </a:lnTo>
                  <a:lnTo>
                    <a:pt x="323171" y="800100"/>
                  </a:lnTo>
                  <a:lnTo>
                    <a:pt x="349088" y="762000"/>
                  </a:lnTo>
                  <a:lnTo>
                    <a:pt x="375869" y="723900"/>
                  </a:lnTo>
                  <a:lnTo>
                    <a:pt x="403501" y="685800"/>
                  </a:lnTo>
                  <a:lnTo>
                    <a:pt x="431968" y="660400"/>
                  </a:lnTo>
                  <a:lnTo>
                    <a:pt x="461254" y="622300"/>
                  </a:lnTo>
                  <a:lnTo>
                    <a:pt x="491344" y="584200"/>
                  </a:lnTo>
                  <a:lnTo>
                    <a:pt x="522224" y="558800"/>
                  </a:lnTo>
                  <a:lnTo>
                    <a:pt x="553878" y="520700"/>
                  </a:lnTo>
                  <a:lnTo>
                    <a:pt x="586292" y="495300"/>
                  </a:lnTo>
                  <a:lnTo>
                    <a:pt x="619449" y="469900"/>
                  </a:lnTo>
                  <a:lnTo>
                    <a:pt x="653336" y="431800"/>
                  </a:lnTo>
                  <a:lnTo>
                    <a:pt x="687936" y="406400"/>
                  </a:lnTo>
                  <a:lnTo>
                    <a:pt x="723235" y="381000"/>
                  </a:lnTo>
                  <a:lnTo>
                    <a:pt x="759217" y="355600"/>
                  </a:lnTo>
                  <a:lnTo>
                    <a:pt x="795868" y="330200"/>
                  </a:lnTo>
                  <a:lnTo>
                    <a:pt x="833173" y="304800"/>
                  </a:lnTo>
                  <a:lnTo>
                    <a:pt x="871115" y="279400"/>
                  </a:lnTo>
                  <a:lnTo>
                    <a:pt x="909680" y="254000"/>
                  </a:lnTo>
                  <a:lnTo>
                    <a:pt x="948854" y="228600"/>
                  </a:lnTo>
                  <a:lnTo>
                    <a:pt x="988620" y="215900"/>
                  </a:lnTo>
                  <a:lnTo>
                    <a:pt x="1069870" y="165100"/>
                  </a:lnTo>
                  <a:lnTo>
                    <a:pt x="1153310" y="139700"/>
                  </a:lnTo>
                  <a:lnTo>
                    <a:pt x="1195813" y="114300"/>
                  </a:lnTo>
                  <a:lnTo>
                    <a:pt x="1460848" y="38100"/>
                  </a:lnTo>
                  <a:lnTo>
                    <a:pt x="2212549" y="38100"/>
                  </a:lnTo>
                  <a:lnTo>
                    <a:pt x="2477586" y="114300"/>
                  </a:lnTo>
                  <a:lnTo>
                    <a:pt x="2520089" y="139700"/>
                  </a:lnTo>
                  <a:lnTo>
                    <a:pt x="2603530" y="165100"/>
                  </a:lnTo>
                  <a:lnTo>
                    <a:pt x="2684781" y="215900"/>
                  </a:lnTo>
                  <a:lnTo>
                    <a:pt x="2724547" y="228600"/>
                  </a:lnTo>
                  <a:lnTo>
                    <a:pt x="2763721" y="254000"/>
                  </a:lnTo>
                  <a:lnTo>
                    <a:pt x="2802286" y="279400"/>
                  </a:lnTo>
                  <a:lnTo>
                    <a:pt x="2840229" y="304800"/>
                  </a:lnTo>
                  <a:lnTo>
                    <a:pt x="2877533" y="330200"/>
                  </a:lnTo>
                  <a:lnTo>
                    <a:pt x="2914184" y="355600"/>
                  </a:lnTo>
                  <a:lnTo>
                    <a:pt x="2950167" y="381000"/>
                  </a:lnTo>
                  <a:lnTo>
                    <a:pt x="2985466" y="406400"/>
                  </a:lnTo>
                  <a:lnTo>
                    <a:pt x="3020067" y="431800"/>
                  </a:lnTo>
                  <a:lnTo>
                    <a:pt x="3053953" y="469900"/>
                  </a:lnTo>
                  <a:lnTo>
                    <a:pt x="3087111" y="495300"/>
                  </a:lnTo>
                  <a:lnTo>
                    <a:pt x="3119525" y="520700"/>
                  </a:lnTo>
                  <a:lnTo>
                    <a:pt x="3151179" y="558800"/>
                  </a:lnTo>
                  <a:lnTo>
                    <a:pt x="3182059" y="584200"/>
                  </a:lnTo>
                  <a:lnTo>
                    <a:pt x="3212150" y="622300"/>
                  </a:lnTo>
                  <a:lnTo>
                    <a:pt x="3241436" y="660400"/>
                  </a:lnTo>
                  <a:lnTo>
                    <a:pt x="3269903" y="685800"/>
                  </a:lnTo>
                  <a:lnTo>
                    <a:pt x="3297535" y="723900"/>
                  </a:lnTo>
                  <a:lnTo>
                    <a:pt x="3324317" y="762000"/>
                  </a:lnTo>
                  <a:lnTo>
                    <a:pt x="3350233" y="800100"/>
                  </a:lnTo>
                  <a:lnTo>
                    <a:pt x="3375270" y="838200"/>
                  </a:lnTo>
                  <a:lnTo>
                    <a:pt x="3399411" y="876300"/>
                  </a:lnTo>
                  <a:lnTo>
                    <a:pt x="3422642" y="914400"/>
                  </a:lnTo>
                  <a:lnTo>
                    <a:pt x="3444948" y="952500"/>
                  </a:lnTo>
                  <a:lnTo>
                    <a:pt x="3466313" y="990600"/>
                  </a:lnTo>
                  <a:lnTo>
                    <a:pt x="3486722" y="1028700"/>
                  </a:lnTo>
                  <a:lnTo>
                    <a:pt x="3506160" y="1066800"/>
                  </a:lnTo>
                  <a:lnTo>
                    <a:pt x="3524612" y="1117600"/>
                  </a:lnTo>
                  <a:lnTo>
                    <a:pt x="3542063" y="1155700"/>
                  </a:lnTo>
                  <a:lnTo>
                    <a:pt x="3558498" y="1193800"/>
                  </a:lnTo>
                  <a:lnTo>
                    <a:pt x="3573901" y="1244600"/>
                  </a:lnTo>
                  <a:lnTo>
                    <a:pt x="3588258" y="1282700"/>
                  </a:lnTo>
                  <a:lnTo>
                    <a:pt x="3601553" y="1333500"/>
                  </a:lnTo>
                  <a:lnTo>
                    <a:pt x="3613771" y="1371600"/>
                  </a:lnTo>
                  <a:lnTo>
                    <a:pt x="3624898" y="1422400"/>
                  </a:lnTo>
                  <a:lnTo>
                    <a:pt x="3634917" y="1460500"/>
                  </a:lnTo>
                  <a:lnTo>
                    <a:pt x="3643815" y="1511300"/>
                  </a:lnTo>
                  <a:lnTo>
                    <a:pt x="3651575" y="1562100"/>
                  </a:lnTo>
                  <a:lnTo>
                    <a:pt x="3658183" y="1600200"/>
                  </a:lnTo>
                  <a:lnTo>
                    <a:pt x="3663623" y="1651000"/>
                  </a:lnTo>
                  <a:lnTo>
                    <a:pt x="3667881" y="1701800"/>
                  </a:lnTo>
                  <a:lnTo>
                    <a:pt x="3670940" y="1739900"/>
                  </a:lnTo>
                  <a:lnTo>
                    <a:pt x="3672787" y="1790700"/>
                  </a:lnTo>
                  <a:lnTo>
                    <a:pt x="3673406" y="1841500"/>
                  </a:lnTo>
                  <a:lnTo>
                    <a:pt x="3672787" y="1892300"/>
                  </a:lnTo>
                  <a:lnTo>
                    <a:pt x="3670940" y="1930400"/>
                  </a:lnTo>
                  <a:lnTo>
                    <a:pt x="3667881" y="1981200"/>
                  </a:lnTo>
                  <a:lnTo>
                    <a:pt x="3663623" y="2032000"/>
                  </a:lnTo>
                  <a:lnTo>
                    <a:pt x="3658183" y="2082800"/>
                  </a:lnTo>
                  <a:lnTo>
                    <a:pt x="3651575" y="2120900"/>
                  </a:lnTo>
                  <a:lnTo>
                    <a:pt x="3643815" y="2171700"/>
                  </a:lnTo>
                  <a:lnTo>
                    <a:pt x="3634917" y="2209800"/>
                  </a:lnTo>
                  <a:lnTo>
                    <a:pt x="3624898" y="2260600"/>
                  </a:lnTo>
                  <a:lnTo>
                    <a:pt x="3613771" y="2311400"/>
                  </a:lnTo>
                  <a:lnTo>
                    <a:pt x="3601553" y="2349500"/>
                  </a:lnTo>
                  <a:lnTo>
                    <a:pt x="3588258" y="2400300"/>
                  </a:lnTo>
                  <a:lnTo>
                    <a:pt x="3573901" y="2438400"/>
                  </a:lnTo>
                  <a:lnTo>
                    <a:pt x="3558498" y="2476500"/>
                  </a:lnTo>
                  <a:lnTo>
                    <a:pt x="3542063" y="2527300"/>
                  </a:lnTo>
                  <a:lnTo>
                    <a:pt x="3524612" y="2565400"/>
                  </a:lnTo>
                  <a:lnTo>
                    <a:pt x="3506160" y="2603500"/>
                  </a:lnTo>
                  <a:lnTo>
                    <a:pt x="3486722" y="2641600"/>
                  </a:lnTo>
                  <a:lnTo>
                    <a:pt x="3466313" y="2692400"/>
                  </a:lnTo>
                  <a:lnTo>
                    <a:pt x="3444948" y="2730500"/>
                  </a:lnTo>
                  <a:lnTo>
                    <a:pt x="3422642" y="2768600"/>
                  </a:lnTo>
                  <a:lnTo>
                    <a:pt x="3399411" y="2806700"/>
                  </a:lnTo>
                  <a:lnTo>
                    <a:pt x="3375270" y="2844800"/>
                  </a:lnTo>
                  <a:lnTo>
                    <a:pt x="3350233" y="2882900"/>
                  </a:lnTo>
                  <a:lnTo>
                    <a:pt x="3324317" y="2921000"/>
                  </a:lnTo>
                  <a:lnTo>
                    <a:pt x="3297535" y="2959100"/>
                  </a:lnTo>
                  <a:lnTo>
                    <a:pt x="3269903" y="2984500"/>
                  </a:lnTo>
                  <a:lnTo>
                    <a:pt x="3241436" y="3022600"/>
                  </a:lnTo>
                  <a:lnTo>
                    <a:pt x="3212150" y="3060700"/>
                  </a:lnTo>
                  <a:lnTo>
                    <a:pt x="3182059" y="3086100"/>
                  </a:lnTo>
                  <a:lnTo>
                    <a:pt x="3151179" y="3124200"/>
                  </a:lnTo>
                  <a:lnTo>
                    <a:pt x="3119525" y="3149600"/>
                  </a:lnTo>
                  <a:lnTo>
                    <a:pt x="3087111" y="3187700"/>
                  </a:lnTo>
                  <a:lnTo>
                    <a:pt x="3053953" y="3213100"/>
                  </a:lnTo>
                  <a:lnTo>
                    <a:pt x="3020067" y="3238500"/>
                  </a:lnTo>
                  <a:lnTo>
                    <a:pt x="2985466" y="3276600"/>
                  </a:lnTo>
                  <a:lnTo>
                    <a:pt x="2950167" y="3302000"/>
                  </a:lnTo>
                  <a:lnTo>
                    <a:pt x="2914184" y="3327400"/>
                  </a:lnTo>
                  <a:lnTo>
                    <a:pt x="2877533" y="3352800"/>
                  </a:lnTo>
                  <a:lnTo>
                    <a:pt x="2840229" y="3378200"/>
                  </a:lnTo>
                  <a:lnTo>
                    <a:pt x="2802286" y="3403600"/>
                  </a:lnTo>
                  <a:lnTo>
                    <a:pt x="2763721" y="3429000"/>
                  </a:lnTo>
                  <a:lnTo>
                    <a:pt x="2724547" y="3454400"/>
                  </a:lnTo>
                  <a:lnTo>
                    <a:pt x="2684781" y="3467100"/>
                  </a:lnTo>
                  <a:lnTo>
                    <a:pt x="2644437" y="3492500"/>
                  </a:lnTo>
                  <a:lnTo>
                    <a:pt x="2603530" y="3505200"/>
                  </a:lnTo>
                  <a:lnTo>
                    <a:pt x="2562076" y="3530600"/>
                  </a:lnTo>
                  <a:lnTo>
                    <a:pt x="2477586" y="3556000"/>
                  </a:lnTo>
                  <a:lnTo>
                    <a:pt x="2434580" y="3581400"/>
                  </a:lnTo>
                  <a:lnTo>
                    <a:pt x="2257838" y="3632200"/>
                  </a:lnTo>
                  <a:close/>
                </a:path>
                <a:path w="3673475" h="3670300">
                  <a:moveTo>
                    <a:pt x="2120752" y="3657600"/>
                  </a:moveTo>
                  <a:lnTo>
                    <a:pt x="1552645" y="3657600"/>
                  </a:lnTo>
                  <a:lnTo>
                    <a:pt x="1460848" y="3632200"/>
                  </a:lnTo>
                  <a:lnTo>
                    <a:pt x="2212549" y="3632200"/>
                  </a:lnTo>
                  <a:lnTo>
                    <a:pt x="2120752" y="3657600"/>
                  </a:lnTo>
                  <a:close/>
                </a:path>
                <a:path w="3673475" h="3670300">
                  <a:moveTo>
                    <a:pt x="2027430" y="3670300"/>
                  </a:moveTo>
                  <a:lnTo>
                    <a:pt x="1645966" y="3670300"/>
                  </a:lnTo>
                  <a:lnTo>
                    <a:pt x="1599122" y="3657600"/>
                  </a:lnTo>
                  <a:lnTo>
                    <a:pt x="2074274" y="3657600"/>
                  </a:lnTo>
                  <a:lnTo>
                    <a:pt x="2027430" y="3670300"/>
                  </a:lnTo>
                  <a:close/>
                </a:path>
              </a:pathLst>
            </a:custGeom>
            <a:solidFill>
              <a:srgbClr val="F6E1D9"/>
            </a:solidFill>
          </p:spPr>
          <p:txBody>
            <a:bodyPr wrap="square" lIns="0" tIns="0" rIns="0" bIns="0" rtlCol="0"/>
            <a:lstStyle/>
            <a:p>
              <a:endParaRPr/>
            </a:p>
          </p:txBody>
        </p:sp>
        <p:sp>
          <p:nvSpPr>
            <p:cNvPr id="4" name="object 4"/>
            <p:cNvSpPr/>
            <p:nvPr/>
          </p:nvSpPr>
          <p:spPr>
            <a:xfrm>
              <a:off x="291062" y="5722558"/>
              <a:ext cx="3221355" cy="835025"/>
            </a:xfrm>
            <a:custGeom>
              <a:avLst/>
              <a:gdLst/>
              <a:ahLst/>
              <a:cxnLst/>
              <a:rect l="l" t="t" r="r" b="b"/>
              <a:pathLst>
                <a:path w="3221354" h="835025">
                  <a:moveTo>
                    <a:pt x="2803846" y="834755"/>
                  </a:moveTo>
                  <a:lnTo>
                    <a:pt x="417375" y="834755"/>
                  </a:lnTo>
                  <a:lnTo>
                    <a:pt x="370280" y="832091"/>
                  </a:lnTo>
                  <a:lnTo>
                    <a:pt x="324149" y="824210"/>
                  </a:lnTo>
                  <a:lnTo>
                    <a:pt x="279390" y="811283"/>
                  </a:lnTo>
                  <a:lnTo>
                    <a:pt x="236411" y="793479"/>
                  </a:lnTo>
                  <a:lnTo>
                    <a:pt x="195622" y="770967"/>
                  </a:lnTo>
                  <a:lnTo>
                    <a:pt x="157431" y="743918"/>
                  </a:lnTo>
                  <a:lnTo>
                    <a:pt x="122246" y="712500"/>
                  </a:lnTo>
                  <a:lnTo>
                    <a:pt x="90829" y="677315"/>
                  </a:lnTo>
                  <a:lnTo>
                    <a:pt x="63781" y="639124"/>
                  </a:lnTo>
                  <a:lnTo>
                    <a:pt x="41271" y="598336"/>
                  </a:lnTo>
                  <a:lnTo>
                    <a:pt x="23468" y="555360"/>
                  </a:lnTo>
                  <a:lnTo>
                    <a:pt x="10543" y="510605"/>
                  </a:lnTo>
                  <a:lnTo>
                    <a:pt x="2664" y="464479"/>
                  </a:lnTo>
                  <a:lnTo>
                    <a:pt x="0" y="417393"/>
                  </a:lnTo>
                  <a:lnTo>
                    <a:pt x="2664" y="370294"/>
                  </a:lnTo>
                  <a:lnTo>
                    <a:pt x="10543" y="324161"/>
                  </a:lnTo>
                  <a:lnTo>
                    <a:pt x="23468" y="279400"/>
                  </a:lnTo>
                  <a:lnTo>
                    <a:pt x="41271" y="236421"/>
                  </a:lnTo>
                  <a:lnTo>
                    <a:pt x="63781" y="195631"/>
                  </a:lnTo>
                  <a:lnTo>
                    <a:pt x="90829" y="157440"/>
                  </a:lnTo>
                  <a:lnTo>
                    <a:pt x="122246" y="122255"/>
                  </a:lnTo>
                  <a:lnTo>
                    <a:pt x="157431" y="90837"/>
                  </a:lnTo>
                  <a:lnTo>
                    <a:pt x="195622" y="63788"/>
                  </a:lnTo>
                  <a:lnTo>
                    <a:pt x="236411" y="41276"/>
                  </a:lnTo>
                  <a:lnTo>
                    <a:pt x="279390" y="23472"/>
                  </a:lnTo>
                  <a:lnTo>
                    <a:pt x="324149" y="10545"/>
                  </a:lnTo>
                  <a:lnTo>
                    <a:pt x="370280" y="2664"/>
                  </a:lnTo>
                  <a:lnTo>
                    <a:pt x="417375" y="0"/>
                  </a:lnTo>
                  <a:lnTo>
                    <a:pt x="2803846" y="0"/>
                  </a:lnTo>
                  <a:lnTo>
                    <a:pt x="2850944" y="2664"/>
                  </a:lnTo>
                  <a:lnTo>
                    <a:pt x="2897078" y="10545"/>
                  </a:lnTo>
                  <a:lnTo>
                    <a:pt x="2941839" y="23472"/>
                  </a:lnTo>
                  <a:lnTo>
                    <a:pt x="2984818" y="41276"/>
                  </a:lnTo>
                  <a:lnTo>
                    <a:pt x="3025608" y="63788"/>
                  </a:lnTo>
                  <a:lnTo>
                    <a:pt x="3063799" y="90837"/>
                  </a:lnTo>
                  <a:lnTo>
                    <a:pt x="3098984" y="122255"/>
                  </a:lnTo>
                  <a:lnTo>
                    <a:pt x="3130400" y="157440"/>
                  </a:lnTo>
                  <a:lnTo>
                    <a:pt x="3157445" y="195631"/>
                  </a:lnTo>
                  <a:lnTo>
                    <a:pt x="3179951" y="236421"/>
                  </a:lnTo>
                  <a:lnTo>
                    <a:pt x="3197748" y="279400"/>
                  </a:lnTo>
                  <a:lnTo>
                    <a:pt x="3210670" y="324161"/>
                  </a:lnTo>
                  <a:lnTo>
                    <a:pt x="3218546" y="370294"/>
                  </a:lnTo>
                  <a:lnTo>
                    <a:pt x="3221209" y="417393"/>
                  </a:lnTo>
                  <a:lnTo>
                    <a:pt x="3218546" y="464479"/>
                  </a:lnTo>
                  <a:lnTo>
                    <a:pt x="3210670" y="510605"/>
                  </a:lnTo>
                  <a:lnTo>
                    <a:pt x="3197748" y="555360"/>
                  </a:lnTo>
                  <a:lnTo>
                    <a:pt x="3179951" y="598336"/>
                  </a:lnTo>
                  <a:lnTo>
                    <a:pt x="3157445" y="639124"/>
                  </a:lnTo>
                  <a:lnTo>
                    <a:pt x="3130400" y="677315"/>
                  </a:lnTo>
                  <a:lnTo>
                    <a:pt x="3098984" y="712500"/>
                  </a:lnTo>
                  <a:lnTo>
                    <a:pt x="3063799" y="743918"/>
                  </a:lnTo>
                  <a:lnTo>
                    <a:pt x="3025608" y="770967"/>
                  </a:lnTo>
                  <a:lnTo>
                    <a:pt x="2984818" y="793479"/>
                  </a:lnTo>
                  <a:lnTo>
                    <a:pt x="2941839" y="811283"/>
                  </a:lnTo>
                  <a:lnTo>
                    <a:pt x="2897078" y="824210"/>
                  </a:lnTo>
                  <a:lnTo>
                    <a:pt x="2850944" y="832091"/>
                  </a:lnTo>
                  <a:lnTo>
                    <a:pt x="2803846" y="834755"/>
                  </a:lnTo>
                  <a:close/>
                </a:path>
              </a:pathLst>
            </a:custGeom>
            <a:solidFill>
              <a:srgbClr val="FF7D4E"/>
            </a:solidFill>
          </p:spPr>
          <p:txBody>
            <a:bodyPr wrap="square" lIns="0" tIns="0" rIns="0" bIns="0" rtlCol="0"/>
            <a:lstStyle/>
            <a:p>
              <a:endParaRPr/>
            </a:p>
          </p:txBody>
        </p:sp>
        <p:sp>
          <p:nvSpPr>
            <p:cNvPr id="5" name="object 5"/>
            <p:cNvSpPr/>
            <p:nvPr/>
          </p:nvSpPr>
          <p:spPr>
            <a:xfrm>
              <a:off x="3167329" y="2019107"/>
              <a:ext cx="2910840" cy="2911475"/>
            </a:xfrm>
            <a:custGeom>
              <a:avLst/>
              <a:gdLst/>
              <a:ahLst/>
              <a:cxnLst/>
              <a:rect l="l" t="t" r="r" b="b"/>
              <a:pathLst>
                <a:path w="2910840" h="2911475">
                  <a:moveTo>
                    <a:pt x="1455419" y="2910849"/>
                  </a:moveTo>
                  <a:lnTo>
                    <a:pt x="1407377" y="2910071"/>
                  </a:lnTo>
                  <a:lnTo>
                    <a:pt x="1359724" y="2907753"/>
                  </a:lnTo>
                  <a:lnTo>
                    <a:pt x="1312484" y="2903919"/>
                  </a:lnTo>
                  <a:lnTo>
                    <a:pt x="1265681" y="2898593"/>
                  </a:lnTo>
                  <a:lnTo>
                    <a:pt x="1219340" y="2891799"/>
                  </a:lnTo>
                  <a:lnTo>
                    <a:pt x="1173484" y="2883561"/>
                  </a:lnTo>
                  <a:lnTo>
                    <a:pt x="1128136" y="2873903"/>
                  </a:lnTo>
                  <a:lnTo>
                    <a:pt x="1083322" y="2862849"/>
                  </a:lnTo>
                  <a:lnTo>
                    <a:pt x="1039065" y="2850423"/>
                  </a:lnTo>
                  <a:lnTo>
                    <a:pt x="995389" y="2836649"/>
                  </a:lnTo>
                  <a:lnTo>
                    <a:pt x="952319" y="2821550"/>
                  </a:lnTo>
                  <a:lnTo>
                    <a:pt x="909877" y="2805151"/>
                  </a:lnTo>
                  <a:lnTo>
                    <a:pt x="868088" y="2787476"/>
                  </a:lnTo>
                  <a:lnTo>
                    <a:pt x="826976" y="2768549"/>
                  </a:lnTo>
                  <a:lnTo>
                    <a:pt x="786565" y="2748394"/>
                  </a:lnTo>
                  <a:lnTo>
                    <a:pt x="746879" y="2727034"/>
                  </a:lnTo>
                  <a:lnTo>
                    <a:pt x="707941" y="2704494"/>
                  </a:lnTo>
                  <a:lnTo>
                    <a:pt x="669777" y="2680798"/>
                  </a:lnTo>
                  <a:lnTo>
                    <a:pt x="632409" y="2655969"/>
                  </a:lnTo>
                  <a:lnTo>
                    <a:pt x="595862" y="2630032"/>
                  </a:lnTo>
                  <a:lnTo>
                    <a:pt x="560160" y="2603010"/>
                  </a:lnTo>
                  <a:lnTo>
                    <a:pt x="525326" y="2574928"/>
                  </a:lnTo>
                  <a:lnTo>
                    <a:pt x="491385" y="2545810"/>
                  </a:lnTo>
                  <a:lnTo>
                    <a:pt x="458361" y="2515679"/>
                  </a:lnTo>
                  <a:lnTo>
                    <a:pt x="426278" y="2484559"/>
                  </a:lnTo>
                  <a:lnTo>
                    <a:pt x="395158" y="2452475"/>
                  </a:lnTo>
                  <a:lnTo>
                    <a:pt x="365028" y="2419450"/>
                  </a:lnTo>
                  <a:lnTo>
                    <a:pt x="335910" y="2385509"/>
                  </a:lnTo>
                  <a:lnTo>
                    <a:pt x="307829" y="2350675"/>
                  </a:lnTo>
                  <a:lnTo>
                    <a:pt x="280808" y="2314973"/>
                  </a:lnTo>
                  <a:lnTo>
                    <a:pt x="254871" y="2278426"/>
                  </a:lnTo>
                  <a:lnTo>
                    <a:pt x="230043" y="2241058"/>
                  </a:lnTo>
                  <a:lnTo>
                    <a:pt x="206347" y="2202893"/>
                  </a:lnTo>
                  <a:lnTo>
                    <a:pt x="183808" y="2163956"/>
                  </a:lnTo>
                  <a:lnTo>
                    <a:pt x="162449" y="2124270"/>
                  </a:lnTo>
                  <a:lnTo>
                    <a:pt x="142294" y="2083859"/>
                  </a:lnTo>
                  <a:lnTo>
                    <a:pt x="123367" y="2042747"/>
                  </a:lnTo>
                  <a:lnTo>
                    <a:pt x="105693" y="2000959"/>
                  </a:lnTo>
                  <a:lnTo>
                    <a:pt x="89295" y="1958517"/>
                  </a:lnTo>
                  <a:lnTo>
                    <a:pt x="74197" y="1915447"/>
                  </a:lnTo>
                  <a:lnTo>
                    <a:pt x="60423" y="1871772"/>
                  </a:lnTo>
                  <a:lnTo>
                    <a:pt x="47997" y="1827515"/>
                  </a:lnTo>
                  <a:lnTo>
                    <a:pt x="36943" y="1782702"/>
                  </a:lnTo>
                  <a:lnTo>
                    <a:pt x="27286" y="1737356"/>
                  </a:lnTo>
                  <a:lnTo>
                    <a:pt x="19048" y="1691501"/>
                  </a:lnTo>
                  <a:lnTo>
                    <a:pt x="12255" y="1645161"/>
                  </a:lnTo>
                  <a:lnTo>
                    <a:pt x="6929" y="1598359"/>
                  </a:lnTo>
                  <a:lnTo>
                    <a:pt x="3095" y="1551121"/>
                  </a:lnTo>
                  <a:lnTo>
                    <a:pt x="777" y="1503469"/>
                  </a:lnTo>
                  <a:lnTo>
                    <a:pt x="0" y="1455429"/>
                  </a:lnTo>
                  <a:lnTo>
                    <a:pt x="777" y="1407386"/>
                  </a:lnTo>
                  <a:lnTo>
                    <a:pt x="3095" y="1359733"/>
                  </a:lnTo>
                  <a:lnTo>
                    <a:pt x="6929" y="1312493"/>
                  </a:lnTo>
                  <a:lnTo>
                    <a:pt x="12255" y="1265691"/>
                  </a:lnTo>
                  <a:lnTo>
                    <a:pt x="19048" y="1219349"/>
                  </a:lnTo>
                  <a:lnTo>
                    <a:pt x="27286" y="1173493"/>
                  </a:lnTo>
                  <a:lnTo>
                    <a:pt x="36943" y="1128146"/>
                  </a:lnTo>
                  <a:lnTo>
                    <a:pt x="47997" y="1083332"/>
                  </a:lnTo>
                  <a:lnTo>
                    <a:pt x="60423" y="1039075"/>
                  </a:lnTo>
                  <a:lnTo>
                    <a:pt x="74197" y="995399"/>
                  </a:lnTo>
                  <a:lnTo>
                    <a:pt x="89295" y="952328"/>
                  </a:lnTo>
                  <a:lnTo>
                    <a:pt x="105693" y="909886"/>
                  </a:lnTo>
                  <a:lnTo>
                    <a:pt x="123367" y="868097"/>
                  </a:lnTo>
                  <a:lnTo>
                    <a:pt x="142294" y="826985"/>
                  </a:lnTo>
                  <a:lnTo>
                    <a:pt x="162449" y="786573"/>
                  </a:lnTo>
                  <a:lnTo>
                    <a:pt x="183808" y="746887"/>
                  </a:lnTo>
                  <a:lnTo>
                    <a:pt x="206347" y="707949"/>
                  </a:lnTo>
                  <a:lnTo>
                    <a:pt x="230043" y="669785"/>
                  </a:lnTo>
                  <a:lnTo>
                    <a:pt x="254871" y="632417"/>
                  </a:lnTo>
                  <a:lnTo>
                    <a:pt x="280808" y="595869"/>
                  </a:lnTo>
                  <a:lnTo>
                    <a:pt x="307829" y="560167"/>
                  </a:lnTo>
                  <a:lnTo>
                    <a:pt x="335910" y="525333"/>
                  </a:lnTo>
                  <a:lnTo>
                    <a:pt x="365028" y="491392"/>
                  </a:lnTo>
                  <a:lnTo>
                    <a:pt x="395158" y="458367"/>
                  </a:lnTo>
                  <a:lnTo>
                    <a:pt x="426278" y="426283"/>
                  </a:lnTo>
                  <a:lnTo>
                    <a:pt x="458361" y="395164"/>
                  </a:lnTo>
                  <a:lnTo>
                    <a:pt x="491385" y="365033"/>
                  </a:lnTo>
                  <a:lnTo>
                    <a:pt x="525326" y="335915"/>
                  </a:lnTo>
                  <a:lnTo>
                    <a:pt x="560160" y="307833"/>
                  </a:lnTo>
                  <a:lnTo>
                    <a:pt x="595862" y="280812"/>
                  </a:lnTo>
                  <a:lnTo>
                    <a:pt x="632409" y="254875"/>
                  </a:lnTo>
                  <a:lnTo>
                    <a:pt x="669777" y="230046"/>
                  </a:lnTo>
                  <a:lnTo>
                    <a:pt x="707941" y="206350"/>
                  </a:lnTo>
                  <a:lnTo>
                    <a:pt x="746879" y="183810"/>
                  </a:lnTo>
                  <a:lnTo>
                    <a:pt x="786565" y="162451"/>
                  </a:lnTo>
                  <a:lnTo>
                    <a:pt x="826976" y="142296"/>
                  </a:lnTo>
                  <a:lnTo>
                    <a:pt x="868088" y="123369"/>
                  </a:lnTo>
                  <a:lnTo>
                    <a:pt x="909877" y="105694"/>
                  </a:lnTo>
                  <a:lnTo>
                    <a:pt x="952319" y="89296"/>
                  </a:lnTo>
                  <a:lnTo>
                    <a:pt x="995389" y="74198"/>
                  </a:lnTo>
                  <a:lnTo>
                    <a:pt x="1039065" y="60424"/>
                  </a:lnTo>
                  <a:lnTo>
                    <a:pt x="1083322" y="47998"/>
                  </a:lnTo>
                  <a:lnTo>
                    <a:pt x="1128136" y="36944"/>
                  </a:lnTo>
                  <a:lnTo>
                    <a:pt x="1173484" y="27286"/>
                  </a:lnTo>
                  <a:lnTo>
                    <a:pt x="1219340" y="19048"/>
                  </a:lnTo>
                  <a:lnTo>
                    <a:pt x="1265681" y="12255"/>
                  </a:lnTo>
                  <a:lnTo>
                    <a:pt x="1312484" y="6929"/>
                  </a:lnTo>
                  <a:lnTo>
                    <a:pt x="1359724" y="3095"/>
                  </a:lnTo>
                  <a:lnTo>
                    <a:pt x="1407377" y="777"/>
                  </a:lnTo>
                  <a:lnTo>
                    <a:pt x="1455419" y="0"/>
                  </a:lnTo>
                  <a:lnTo>
                    <a:pt x="1503462" y="777"/>
                  </a:lnTo>
                  <a:lnTo>
                    <a:pt x="1551115" y="3095"/>
                  </a:lnTo>
                  <a:lnTo>
                    <a:pt x="1598355" y="6929"/>
                  </a:lnTo>
                  <a:lnTo>
                    <a:pt x="1645158" y="12255"/>
                  </a:lnTo>
                  <a:lnTo>
                    <a:pt x="1691499" y="19048"/>
                  </a:lnTo>
                  <a:lnTo>
                    <a:pt x="1737355" y="27286"/>
                  </a:lnTo>
                  <a:lnTo>
                    <a:pt x="1782703" y="36944"/>
                  </a:lnTo>
                  <a:lnTo>
                    <a:pt x="1827517" y="47998"/>
                  </a:lnTo>
                  <a:lnTo>
                    <a:pt x="1871774" y="60424"/>
                  </a:lnTo>
                  <a:lnTo>
                    <a:pt x="1915449" y="74198"/>
                  </a:lnTo>
                  <a:lnTo>
                    <a:pt x="1958520" y="89296"/>
                  </a:lnTo>
                  <a:lnTo>
                    <a:pt x="2000962" y="105694"/>
                  </a:lnTo>
                  <a:lnTo>
                    <a:pt x="2042751" y="123369"/>
                  </a:lnTo>
                  <a:lnTo>
                    <a:pt x="2083863" y="142296"/>
                  </a:lnTo>
                  <a:lnTo>
                    <a:pt x="2124274" y="162451"/>
                  </a:lnTo>
                  <a:lnTo>
                    <a:pt x="2163960" y="183810"/>
                  </a:lnTo>
                  <a:lnTo>
                    <a:pt x="2202898" y="206350"/>
                  </a:lnTo>
                  <a:lnTo>
                    <a:pt x="2241062" y="230046"/>
                  </a:lnTo>
                  <a:lnTo>
                    <a:pt x="2278430" y="254875"/>
                  </a:lnTo>
                  <a:lnTo>
                    <a:pt x="2314977" y="280812"/>
                  </a:lnTo>
                  <a:lnTo>
                    <a:pt x="2350679" y="307833"/>
                  </a:lnTo>
                  <a:lnTo>
                    <a:pt x="2385513" y="335915"/>
                  </a:lnTo>
                  <a:lnTo>
                    <a:pt x="2419454" y="365033"/>
                  </a:lnTo>
                  <a:lnTo>
                    <a:pt x="2452478" y="395164"/>
                  </a:lnTo>
                  <a:lnTo>
                    <a:pt x="2484561" y="426283"/>
                  </a:lnTo>
                  <a:lnTo>
                    <a:pt x="2515680" y="458367"/>
                  </a:lnTo>
                  <a:lnTo>
                    <a:pt x="2545811" y="491392"/>
                  </a:lnTo>
                  <a:lnTo>
                    <a:pt x="2574929" y="525333"/>
                  </a:lnTo>
                  <a:lnTo>
                    <a:pt x="2603010" y="560167"/>
                  </a:lnTo>
                  <a:lnTo>
                    <a:pt x="2630031" y="595869"/>
                  </a:lnTo>
                  <a:lnTo>
                    <a:pt x="2655968" y="632417"/>
                  </a:lnTo>
                  <a:lnTo>
                    <a:pt x="2680796" y="669785"/>
                  </a:lnTo>
                  <a:lnTo>
                    <a:pt x="2704492" y="707949"/>
                  </a:lnTo>
                  <a:lnTo>
                    <a:pt x="2727031" y="746887"/>
                  </a:lnTo>
                  <a:lnTo>
                    <a:pt x="2748390" y="786573"/>
                  </a:lnTo>
                  <a:lnTo>
                    <a:pt x="2768545" y="826985"/>
                  </a:lnTo>
                  <a:lnTo>
                    <a:pt x="2787472" y="868097"/>
                  </a:lnTo>
                  <a:lnTo>
                    <a:pt x="2805146" y="909886"/>
                  </a:lnTo>
                  <a:lnTo>
                    <a:pt x="2821544" y="952328"/>
                  </a:lnTo>
                  <a:lnTo>
                    <a:pt x="2836642" y="995399"/>
                  </a:lnTo>
                  <a:lnTo>
                    <a:pt x="2850416" y="1039075"/>
                  </a:lnTo>
                  <a:lnTo>
                    <a:pt x="2862842" y="1083332"/>
                  </a:lnTo>
                  <a:lnTo>
                    <a:pt x="2873896" y="1128146"/>
                  </a:lnTo>
                  <a:lnTo>
                    <a:pt x="2883553" y="1173493"/>
                  </a:lnTo>
                  <a:lnTo>
                    <a:pt x="2891791" y="1219349"/>
                  </a:lnTo>
                  <a:lnTo>
                    <a:pt x="2898584" y="1265691"/>
                  </a:lnTo>
                  <a:lnTo>
                    <a:pt x="2903910" y="1312493"/>
                  </a:lnTo>
                  <a:lnTo>
                    <a:pt x="2907744" y="1359733"/>
                  </a:lnTo>
                  <a:lnTo>
                    <a:pt x="2910062" y="1407386"/>
                  </a:lnTo>
                  <a:lnTo>
                    <a:pt x="2910839" y="1455429"/>
                  </a:lnTo>
                  <a:lnTo>
                    <a:pt x="2910062" y="1503469"/>
                  </a:lnTo>
                  <a:lnTo>
                    <a:pt x="2907744" y="1551121"/>
                  </a:lnTo>
                  <a:lnTo>
                    <a:pt x="2903910" y="1598359"/>
                  </a:lnTo>
                  <a:lnTo>
                    <a:pt x="2898584" y="1645161"/>
                  </a:lnTo>
                  <a:lnTo>
                    <a:pt x="2891791" y="1691501"/>
                  </a:lnTo>
                  <a:lnTo>
                    <a:pt x="2883553" y="1737356"/>
                  </a:lnTo>
                  <a:lnTo>
                    <a:pt x="2873896" y="1782702"/>
                  </a:lnTo>
                  <a:lnTo>
                    <a:pt x="2862842" y="1827515"/>
                  </a:lnTo>
                  <a:lnTo>
                    <a:pt x="2850416" y="1871772"/>
                  </a:lnTo>
                  <a:lnTo>
                    <a:pt x="2836642" y="1915447"/>
                  </a:lnTo>
                  <a:lnTo>
                    <a:pt x="2821544" y="1958517"/>
                  </a:lnTo>
                  <a:lnTo>
                    <a:pt x="2805146" y="2000959"/>
                  </a:lnTo>
                  <a:lnTo>
                    <a:pt x="2787472" y="2042747"/>
                  </a:lnTo>
                  <a:lnTo>
                    <a:pt x="2768545" y="2083859"/>
                  </a:lnTo>
                  <a:lnTo>
                    <a:pt x="2748390" y="2124270"/>
                  </a:lnTo>
                  <a:lnTo>
                    <a:pt x="2727031" y="2163956"/>
                  </a:lnTo>
                  <a:lnTo>
                    <a:pt x="2704492" y="2202893"/>
                  </a:lnTo>
                  <a:lnTo>
                    <a:pt x="2680796" y="2241058"/>
                  </a:lnTo>
                  <a:lnTo>
                    <a:pt x="2655968" y="2278426"/>
                  </a:lnTo>
                  <a:lnTo>
                    <a:pt x="2630031" y="2314973"/>
                  </a:lnTo>
                  <a:lnTo>
                    <a:pt x="2603010" y="2350675"/>
                  </a:lnTo>
                  <a:lnTo>
                    <a:pt x="2574929" y="2385509"/>
                  </a:lnTo>
                  <a:lnTo>
                    <a:pt x="2545811" y="2419450"/>
                  </a:lnTo>
                  <a:lnTo>
                    <a:pt x="2515680" y="2452475"/>
                  </a:lnTo>
                  <a:lnTo>
                    <a:pt x="2484561" y="2484559"/>
                  </a:lnTo>
                  <a:lnTo>
                    <a:pt x="2452478" y="2515679"/>
                  </a:lnTo>
                  <a:lnTo>
                    <a:pt x="2419454" y="2545810"/>
                  </a:lnTo>
                  <a:lnTo>
                    <a:pt x="2385513" y="2574928"/>
                  </a:lnTo>
                  <a:lnTo>
                    <a:pt x="2350679" y="2603010"/>
                  </a:lnTo>
                  <a:lnTo>
                    <a:pt x="2314977" y="2630032"/>
                  </a:lnTo>
                  <a:lnTo>
                    <a:pt x="2278430" y="2655969"/>
                  </a:lnTo>
                  <a:lnTo>
                    <a:pt x="2241062" y="2680798"/>
                  </a:lnTo>
                  <a:lnTo>
                    <a:pt x="2202898" y="2704494"/>
                  </a:lnTo>
                  <a:lnTo>
                    <a:pt x="2163960" y="2727034"/>
                  </a:lnTo>
                  <a:lnTo>
                    <a:pt x="2124274" y="2748394"/>
                  </a:lnTo>
                  <a:lnTo>
                    <a:pt x="2083863" y="2768549"/>
                  </a:lnTo>
                  <a:lnTo>
                    <a:pt x="2042751" y="2787476"/>
                  </a:lnTo>
                  <a:lnTo>
                    <a:pt x="2000962" y="2805151"/>
                  </a:lnTo>
                  <a:lnTo>
                    <a:pt x="1958520" y="2821550"/>
                  </a:lnTo>
                  <a:lnTo>
                    <a:pt x="1915449" y="2836649"/>
                  </a:lnTo>
                  <a:lnTo>
                    <a:pt x="1871774" y="2850423"/>
                  </a:lnTo>
                  <a:lnTo>
                    <a:pt x="1827517" y="2862849"/>
                  </a:lnTo>
                  <a:lnTo>
                    <a:pt x="1782703" y="2873903"/>
                  </a:lnTo>
                  <a:lnTo>
                    <a:pt x="1737355" y="2883561"/>
                  </a:lnTo>
                  <a:lnTo>
                    <a:pt x="1691499" y="2891799"/>
                  </a:lnTo>
                  <a:lnTo>
                    <a:pt x="1645158" y="2898593"/>
                  </a:lnTo>
                  <a:lnTo>
                    <a:pt x="1598355" y="2903919"/>
                  </a:lnTo>
                  <a:lnTo>
                    <a:pt x="1551115" y="2907753"/>
                  </a:lnTo>
                  <a:lnTo>
                    <a:pt x="1503462" y="2910071"/>
                  </a:lnTo>
                  <a:lnTo>
                    <a:pt x="1455419" y="2910849"/>
                  </a:lnTo>
                  <a:close/>
                </a:path>
              </a:pathLst>
            </a:custGeom>
            <a:solidFill>
              <a:srgbClr val="F6E1D9"/>
            </a:solidFill>
          </p:spPr>
          <p:txBody>
            <a:bodyPr wrap="square" lIns="0" tIns="0" rIns="0" bIns="0" rtlCol="0"/>
            <a:lstStyle/>
            <a:p>
              <a:endParaRPr/>
            </a:p>
          </p:txBody>
        </p:sp>
        <p:sp>
          <p:nvSpPr>
            <p:cNvPr id="6" name="object 6"/>
            <p:cNvSpPr/>
            <p:nvPr/>
          </p:nvSpPr>
          <p:spPr>
            <a:xfrm>
              <a:off x="459876" y="2624245"/>
              <a:ext cx="2539365" cy="774065"/>
            </a:xfrm>
            <a:custGeom>
              <a:avLst/>
              <a:gdLst/>
              <a:ahLst/>
              <a:cxnLst/>
              <a:rect l="l" t="t" r="r" b="b"/>
              <a:pathLst>
                <a:path w="2539365" h="774064">
                  <a:moveTo>
                    <a:pt x="2151744" y="773999"/>
                  </a:moveTo>
                  <a:lnTo>
                    <a:pt x="387004" y="773999"/>
                  </a:lnTo>
                  <a:lnTo>
                    <a:pt x="338459" y="770984"/>
                  </a:lnTo>
                  <a:lnTo>
                    <a:pt x="291713" y="762181"/>
                  </a:lnTo>
                  <a:lnTo>
                    <a:pt x="247129" y="747952"/>
                  </a:lnTo>
                  <a:lnTo>
                    <a:pt x="205071" y="728660"/>
                  </a:lnTo>
                  <a:lnTo>
                    <a:pt x="165899" y="704667"/>
                  </a:lnTo>
                  <a:lnTo>
                    <a:pt x="129978" y="676336"/>
                  </a:lnTo>
                  <a:lnTo>
                    <a:pt x="97670" y="644029"/>
                  </a:lnTo>
                  <a:lnTo>
                    <a:pt x="69337" y="608110"/>
                  </a:lnTo>
                  <a:lnTo>
                    <a:pt x="45343" y="568939"/>
                  </a:lnTo>
                  <a:lnTo>
                    <a:pt x="26049" y="526881"/>
                  </a:lnTo>
                  <a:lnTo>
                    <a:pt x="11819" y="482297"/>
                  </a:lnTo>
                  <a:lnTo>
                    <a:pt x="3015" y="435551"/>
                  </a:lnTo>
                  <a:lnTo>
                    <a:pt x="0" y="387004"/>
                  </a:lnTo>
                  <a:lnTo>
                    <a:pt x="3015" y="338459"/>
                  </a:lnTo>
                  <a:lnTo>
                    <a:pt x="11819" y="291714"/>
                  </a:lnTo>
                  <a:lnTo>
                    <a:pt x="26049" y="247131"/>
                  </a:lnTo>
                  <a:lnTo>
                    <a:pt x="45343" y="205072"/>
                  </a:lnTo>
                  <a:lnTo>
                    <a:pt x="69337" y="165901"/>
                  </a:lnTo>
                  <a:lnTo>
                    <a:pt x="97670" y="129980"/>
                  </a:lnTo>
                  <a:lnTo>
                    <a:pt x="129978" y="97671"/>
                  </a:lnTo>
                  <a:lnTo>
                    <a:pt x="165899" y="69338"/>
                  </a:lnTo>
                  <a:lnTo>
                    <a:pt x="205071" y="45344"/>
                  </a:lnTo>
                  <a:lnTo>
                    <a:pt x="247129" y="26050"/>
                  </a:lnTo>
                  <a:lnTo>
                    <a:pt x="291713" y="11819"/>
                  </a:lnTo>
                  <a:lnTo>
                    <a:pt x="338459" y="3015"/>
                  </a:lnTo>
                  <a:lnTo>
                    <a:pt x="387004" y="0"/>
                  </a:lnTo>
                  <a:lnTo>
                    <a:pt x="2151744" y="0"/>
                  </a:lnTo>
                  <a:lnTo>
                    <a:pt x="2200289" y="3015"/>
                  </a:lnTo>
                  <a:lnTo>
                    <a:pt x="2247035" y="11819"/>
                  </a:lnTo>
                  <a:lnTo>
                    <a:pt x="2291619" y="26050"/>
                  </a:lnTo>
                  <a:lnTo>
                    <a:pt x="2333677" y="45344"/>
                  </a:lnTo>
                  <a:lnTo>
                    <a:pt x="2372849" y="69338"/>
                  </a:lnTo>
                  <a:lnTo>
                    <a:pt x="2408770" y="97671"/>
                  </a:lnTo>
                  <a:lnTo>
                    <a:pt x="2441078" y="129980"/>
                  </a:lnTo>
                  <a:lnTo>
                    <a:pt x="2469411" y="165901"/>
                  </a:lnTo>
                  <a:lnTo>
                    <a:pt x="2493405" y="205072"/>
                  </a:lnTo>
                  <a:lnTo>
                    <a:pt x="2512699" y="247131"/>
                  </a:lnTo>
                  <a:lnTo>
                    <a:pt x="2526929" y="291714"/>
                  </a:lnTo>
                  <a:lnTo>
                    <a:pt x="2535733" y="338459"/>
                  </a:lnTo>
                  <a:lnTo>
                    <a:pt x="2538749" y="387004"/>
                  </a:lnTo>
                  <a:lnTo>
                    <a:pt x="2535733" y="435551"/>
                  </a:lnTo>
                  <a:lnTo>
                    <a:pt x="2526929" y="482297"/>
                  </a:lnTo>
                  <a:lnTo>
                    <a:pt x="2512699" y="526881"/>
                  </a:lnTo>
                  <a:lnTo>
                    <a:pt x="2493405" y="568939"/>
                  </a:lnTo>
                  <a:lnTo>
                    <a:pt x="2469411" y="608110"/>
                  </a:lnTo>
                  <a:lnTo>
                    <a:pt x="2441078" y="644029"/>
                  </a:lnTo>
                  <a:lnTo>
                    <a:pt x="2408770" y="676336"/>
                  </a:lnTo>
                  <a:lnTo>
                    <a:pt x="2372849" y="704667"/>
                  </a:lnTo>
                  <a:lnTo>
                    <a:pt x="2333677" y="728660"/>
                  </a:lnTo>
                  <a:lnTo>
                    <a:pt x="2291619" y="747952"/>
                  </a:lnTo>
                  <a:lnTo>
                    <a:pt x="2247035" y="762181"/>
                  </a:lnTo>
                  <a:lnTo>
                    <a:pt x="2200289" y="770984"/>
                  </a:lnTo>
                  <a:lnTo>
                    <a:pt x="2151744" y="773999"/>
                  </a:lnTo>
                  <a:close/>
                </a:path>
              </a:pathLst>
            </a:custGeom>
            <a:solidFill>
              <a:srgbClr val="FF7D4E"/>
            </a:solidFill>
          </p:spPr>
          <p:txBody>
            <a:bodyPr wrap="square" lIns="0" tIns="0" rIns="0" bIns="0" rtlCol="0"/>
            <a:lstStyle/>
            <a:p>
              <a:endParaRPr/>
            </a:p>
          </p:txBody>
        </p:sp>
      </p:grpSp>
      <p:grpSp>
        <p:nvGrpSpPr>
          <p:cNvPr id="7" name="object 7">
            <a:extLst>
              <a:ext uri="{C183D7F6-B498-43B3-948B-1728B52AA6E4}">
                <adec:decorative xmlns:adec="http://schemas.microsoft.com/office/drawing/2017/decorative" val="1"/>
              </a:ext>
            </a:extLst>
          </p:cNvPr>
          <p:cNvGrpSpPr/>
          <p:nvPr/>
        </p:nvGrpSpPr>
        <p:grpSpPr>
          <a:xfrm>
            <a:off x="4520009" y="1250601"/>
            <a:ext cx="7672070" cy="4710006"/>
            <a:chOff x="6780013" y="1875901"/>
            <a:chExt cx="11508105" cy="7065009"/>
          </a:xfrm>
        </p:grpSpPr>
        <p:sp>
          <p:nvSpPr>
            <p:cNvPr id="8" name="object 8"/>
            <p:cNvSpPr/>
            <p:nvPr/>
          </p:nvSpPr>
          <p:spPr>
            <a:xfrm>
              <a:off x="7688452" y="1875903"/>
              <a:ext cx="10600055" cy="7065009"/>
            </a:xfrm>
            <a:custGeom>
              <a:avLst/>
              <a:gdLst/>
              <a:ahLst/>
              <a:cxnLst/>
              <a:rect l="l" t="t" r="r" b="b"/>
              <a:pathLst>
                <a:path w="10600055" h="7065009">
                  <a:moveTo>
                    <a:pt x="3674999" y="5235727"/>
                  </a:moveTo>
                  <a:lnTo>
                    <a:pt x="3674389" y="5184927"/>
                  </a:lnTo>
                  <a:lnTo>
                    <a:pt x="3672535" y="5134127"/>
                  </a:lnTo>
                  <a:lnTo>
                    <a:pt x="3669474" y="5096027"/>
                  </a:lnTo>
                  <a:lnTo>
                    <a:pt x="3665220" y="5045227"/>
                  </a:lnTo>
                  <a:lnTo>
                    <a:pt x="3659771" y="4994427"/>
                  </a:lnTo>
                  <a:lnTo>
                    <a:pt x="3653155" y="4943627"/>
                  </a:lnTo>
                  <a:lnTo>
                    <a:pt x="3645395" y="4905527"/>
                  </a:lnTo>
                  <a:lnTo>
                    <a:pt x="3636492" y="4854727"/>
                  </a:lnTo>
                  <a:lnTo>
                    <a:pt x="3626472" y="4816627"/>
                  </a:lnTo>
                  <a:lnTo>
                    <a:pt x="3615347" y="4765827"/>
                  </a:lnTo>
                  <a:lnTo>
                    <a:pt x="3603117" y="4727727"/>
                  </a:lnTo>
                  <a:lnTo>
                    <a:pt x="3589820" y="4676927"/>
                  </a:lnTo>
                  <a:lnTo>
                    <a:pt x="3575456" y="4638827"/>
                  </a:lnTo>
                  <a:lnTo>
                    <a:pt x="3560038" y="4588027"/>
                  </a:lnTo>
                  <a:lnTo>
                    <a:pt x="3543604" y="4549927"/>
                  </a:lnTo>
                  <a:lnTo>
                    <a:pt x="3526142" y="4511827"/>
                  </a:lnTo>
                  <a:lnTo>
                    <a:pt x="3507676" y="4461027"/>
                  </a:lnTo>
                  <a:lnTo>
                    <a:pt x="3488232" y="4422927"/>
                  </a:lnTo>
                  <a:lnTo>
                    <a:pt x="3467824" y="4384827"/>
                  </a:lnTo>
                  <a:lnTo>
                    <a:pt x="3446449" y="4346727"/>
                  </a:lnTo>
                  <a:lnTo>
                    <a:pt x="3424123" y="4308627"/>
                  </a:lnTo>
                  <a:lnTo>
                    <a:pt x="3400882" y="4270527"/>
                  </a:lnTo>
                  <a:lnTo>
                    <a:pt x="3376739" y="4232427"/>
                  </a:lnTo>
                  <a:lnTo>
                    <a:pt x="3351682" y="4194327"/>
                  </a:lnTo>
                  <a:lnTo>
                    <a:pt x="3325761" y="4156227"/>
                  </a:lnTo>
                  <a:lnTo>
                    <a:pt x="3298964" y="4118127"/>
                  </a:lnTo>
                  <a:lnTo>
                    <a:pt x="3271316" y="4080027"/>
                  </a:lnTo>
                  <a:lnTo>
                    <a:pt x="3242843" y="4054627"/>
                  </a:lnTo>
                  <a:lnTo>
                    <a:pt x="3213544" y="4016527"/>
                  </a:lnTo>
                  <a:lnTo>
                    <a:pt x="3183445" y="3978427"/>
                  </a:lnTo>
                  <a:lnTo>
                    <a:pt x="3152546" y="3953027"/>
                  </a:lnTo>
                  <a:lnTo>
                    <a:pt x="3120885" y="3914927"/>
                  </a:lnTo>
                  <a:lnTo>
                    <a:pt x="3088449" y="3889527"/>
                  </a:lnTo>
                  <a:lnTo>
                    <a:pt x="3055277" y="3851427"/>
                  </a:lnTo>
                  <a:lnTo>
                    <a:pt x="3021380" y="3826027"/>
                  </a:lnTo>
                  <a:lnTo>
                    <a:pt x="2986760" y="3800627"/>
                  </a:lnTo>
                  <a:lnTo>
                    <a:pt x="2951454" y="3775227"/>
                  </a:lnTo>
                  <a:lnTo>
                    <a:pt x="2915450" y="3749827"/>
                  </a:lnTo>
                  <a:lnTo>
                    <a:pt x="2878785" y="3724427"/>
                  </a:lnTo>
                  <a:lnTo>
                    <a:pt x="2841460" y="3699027"/>
                  </a:lnTo>
                  <a:lnTo>
                    <a:pt x="2803499" y="3673627"/>
                  </a:lnTo>
                  <a:lnTo>
                    <a:pt x="2764929" y="3648227"/>
                  </a:lnTo>
                  <a:lnTo>
                    <a:pt x="2685948" y="3597427"/>
                  </a:lnTo>
                  <a:lnTo>
                    <a:pt x="2645587" y="3584727"/>
                  </a:lnTo>
                  <a:lnTo>
                    <a:pt x="2604668" y="3559327"/>
                  </a:lnTo>
                  <a:lnTo>
                    <a:pt x="2563190" y="3546627"/>
                  </a:lnTo>
                  <a:lnTo>
                    <a:pt x="2521191" y="3521227"/>
                  </a:lnTo>
                  <a:lnTo>
                    <a:pt x="2258834" y="3445027"/>
                  </a:lnTo>
                  <a:lnTo>
                    <a:pt x="2167801" y="3419627"/>
                  </a:lnTo>
                  <a:lnTo>
                    <a:pt x="2121687" y="3419627"/>
                  </a:lnTo>
                  <a:lnTo>
                    <a:pt x="2075192" y="3406927"/>
                  </a:lnTo>
                  <a:lnTo>
                    <a:pt x="1981111" y="3406927"/>
                  </a:lnTo>
                  <a:lnTo>
                    <a:pt x="1933562" y="3394227"/>
                  </a:lnTo>
                  <a:lnTo>
                    <a:pt x="1741462" y="3394227"/>
                  </a:lnTo>
                  <a:lnTo>
                    <a:pt x="1693913" y="3406927"/>
                  </a:lnTo>
                  <a:lnTo>
                    <a:pt x="1599831" y="3406927"/>
                  </a:lnTo>
                  <a:lnTo>
                    <a:pt x="1553337" y="3419627"/>
                  </a:lnTo>
                  <a:lnTo>
                    <a:pt x="1507223" y="3419627"/>
                  </a:lnTo>
                  <a:lnTo>
                    <a:pt x="1416189" y="3445027"/>
                  </a:lnTo>
                  <a:lnTo>
                    <a:pt x="1153820" y="3521227"/>
                  </a:lnTo>
                  <a:lnTo>
                    <a:pt x="1111821" y="3546627"/>
                  </a:lnTo>
                  <a:lnTo>
                    <a:pt x="1070343" y="3559327"/>
                  </a:lnTo>
                  <a:lnTo>
                    <a:pt x="1029423" y="3584727"/>
                  </a:lnTo>
                  <a:lnTo>
                    <a:pt x="989063" y="3597427"/>
                  </a:lnTo>
                  <a:lnTo>
                    <a:pt x="910082" y="3648227"/>
                  </a:lnTo>
                  <a:lnTo>
                    <a:pt x="871499" y="3673627"/>
                  </a:lnTo>
                  <a:lnTo>
                    <a:pt x="833539" y="3699027"/>
                  </a:lnTo>
                  <a:lnTo>
                    <a:pt x="796226" y="3724427"/>
                  </a:lnTo>
                  <a:lnTo>
                    <a:pt x="759561" y="3749827"/>
                  </a:lnTo>
                  <a:lnTo>
                    <a:pt x="723557" y="3775227"/>
                  </a:lnTo>
                  <a:lnTo>
                    <a:pt x="688238" y="3800627"/>
                  </a:lnTo>
                  <a:lnTo>
                    <a:pt x="653630" y="3826027"/>
                  </a:lnTo>
                  <a:lnTo>
                    <a:pt x="619721" y="3851427"/>
                  </a:lnTo>
                  <a:lnTo>
                    <a:pt x="586549" y="3889527"/>
                  </a:lnTo>
                  <a:lnTo>
                    <a:pt x="554126" y="3914927"/>
                  </a:lnTo>
                  <a:lnTo>
                    <a:pt x="522452" y="3953027"/>
                  </a:lnTo>
                  <a:lnTo>
                    <a:pt x="491566" y="3978427"/>
                  </a:lnTo>
                  <a:lnTo>
                    <a:pt x="461454" y="4016527"/>
                  </a:lnTo>
                  <a:lnTo>
                    <a:pt x="432155" y="4054627"/>
                  </a:lnTo>
                  <a:lnTo>
                    <a:pt x="403682" y="4080027"/>
                  </a:lnTo>
                  <a:lnTo>
                    <a:pt x="376034" y="4118127"/>
                  </a:lnTo>
                  <a:lnTo>
                    <a:pt x="349237" y="4156227"/>
                  </a:lnTo>
                  <a:lnTo>
                    <a:pt x="323316" y="4194327"/>
                  </a:lnTo>
                  <a:lnTo>
                    <a:pt x="298272" y="4232427"/>
                  </a:lnTo>
                  <a:lnTo>
                    <a:pt x="274116" y="4270527"/>
                  </a:lnTo>
                  <a:lnTo>
                    <a:pt x="250875" y="4308627"/>
                  </a:lnTo>
                  <a:lnTo>
                    <a:pt x="228561" y="4346727"/>
                  </a:lnTo>
                  <a:lnTo>
                    <a:pt x="207187" y="4384827"/>
                  </a:lnTo>
                  <a:lnTo>
                    <a:pt x="186766" y="4422927"/>
                  </a:lnTo>
                  <a:lnTo>
                    <a:pt x="167322" y="4461027"/>
                  </a:lnTo>
                  <a:lnTo>
                    <a:pt x="148856" y="4511827"/>
                  </a:lnTo>
                  <a:lnTo>
                    <a:pt x="131394" y="4549927"/>
                  </a:lnTo>
                  <a:lnTo>
                    <a:pt x="114960" y="4588027"/>
                  </a:lnTo>
                  <a:lnTo>
                    <a:pt x="99542" y="4638827"/>
                  </a:lnTo>
                  <a:lnTo>
                    <a:pt x="85178" y="4676927"/>
                  </a:lnTo>
                  <a:lnTo>
                    <a:pt x="71882" y="4727727"/>
                  </a:lnTo>
                  <a:lnTo>
                    <a:pt x="59664" y="4765827"/>
                  </a:lnTo>
                  <a:lnTo>
                    <a:pt x="48526" y="4816627"/>
                  </a:lnTo>
                  <a:lnTo>
                    <a:pt x="38506" y="4854727"/>
                  </a:lnTo>
                  <a:lnTo>
                    <a:pt x="29603" y="4905527"/>
                  </a:lnTo>
                  <a:lnTo>
                    <a:pt x="21844" y="4943627"/>
                  </a:lnTo>
                  <a:lnTo>
                    <a:pt x="15227" y="4994427"/>
                  </a:lnTo>
                  <a:lnTo>
                    <a:pt x="9791" y="5045227"/>
                  </a:lnTo>
                  <a:lnTo>
                    <a:pt x="5524" y="5096027"/>
                  </a:lnTo>
                  <a:lnTo>
                    <a:pt x="2463" y="5134127"/>
                  </a:lnTo>
                  <a:lnTo>
                    <a:pt x="622" y="5184927"/>
                  </a:lnTo>
                  <a:lnTo>
                    <a:pt x="0" y="5235727"/>
                  </a:lnTo>
                  <a:lnTo>
                    <a:pt x="622" y="5286527"/>
                  </a:lnTo>
                  <a:lnTo>
                    <a:pt x="2463" y="5324627"/>
                  </a:lnTo>
                  <a:lnTo>
                    <a:pt x="5524" y="5375427"/>
                  </a:lnTo>
                  <a:lnTo>
                    <a:pt x="9791" y="5426227"/>
                  </a:lnTo>
                  <a:lnTo>
                    <a:pt x="15227" y="5477027"/>
                  </a:lnTo>
                  <a:lnTo>
                    <a:pt x="21844" y="5515127"/>
                  </a:lnTo>
                  <a:lnTo>
                    <a:pt x="29603" y="5565927"/>
                  </a:lnTo>
                  <a:lnTo>
                    <a:pt x="38506" y="5604027"/>
                  </a:lnTo>
                  <a:lnTo>
                    <a:pt x="48526" y="5654827"/>
                  </a:lnTo>
                  <a:lnTo>
                    <a:pt x="59664" y="5705627"/>
                  </a:lnTo>
                  <a:lnTo>
                    <a:pt x="71882" y="5743727"/>
                  </a:lnTo>
                  <a:lnTo>
                    <a:pt x="85178" y="5781827"/>
                  </a:lnTo>
                  <a:lnTo>
                    <a:pt x="99542" y="5832627"/>
                  </a:lnTo>
                  <a:lnTo>
                    <a:pt x="114960" y="5870727"/>
                  </a:lnTo>
                  <a:lnTo>
                    <a:pt x="131394" y="5921527"/>
                  </a:lnTo>
                  <a:lnTo>
                    <a:pt x="148856" y="5959627"/>
                  </a:lnTo>
                  <a:lnTo>
                    <a:pt x="167322" y="5997727"/>
                  </a:lnTo>
                  <a:lnTo>
                    <a:pt x="186766" y="6035827"/>
                  </a:lnTo>
                  <a:lnTo>
                    <a:pt x="207187" y="6086627"/>
                  </a:lnTo>
                  <a:lnTo>
                    <a:pt x="228561" y="6124727"/>
                  </a:lnTo>
                  <a:lnTo>
                    <a:pt x="250875" y="6162827"/>
                  </a:lnTo>
                  <a:lnTo>
                    <a:pt x="274116" y="6200927"/>
                  </a:lnTo>
                  <a:lnTo>
                    <a:pt x="298272" y="6239027"/>
                  </a:lnTo>
                  <a:lnTo>
                    <a:pt x="323316" y="6277127"/>
                  </a:lnTo>
                  <a:lnTo>
                    <a:pt x="349237" y="6315227"/>
                  </a:lnTo>
                  <a:lnTo>
                    <a:pt x="376034" y="6353327"/>
                  </a:lnTo>
                  <a:lnTo>
                    <a:pt x="403682" y="6378727"/>
                  </a:lnTo>
                  <a:lnTo>
                    <a:pt x="432155" y="6416827"/>
                  </a:lnTo>
                  <a:lnTo>
                    <a:pt x="461454" y="6454927"/>
                  </a:lnTo>
                  <a:lnTo>
                    <a:pt x="491566" y="6480327"/>
                  </a:lnTo>
                  <a:lnTo>
                    <a:pt x="522452" y="6518427"/>
                  </a:lnTo>
                  <a:lnTo>
                    <a:pt x="554126" y="6543827"/>
                  </a:lnTo>
                  <a:lnTo>
                    <a:pt x="586549" y="6581927"/>
                  </a:lnTo>
                  <a:lnTo>
                    <a:pt x="619721" y="6607327"/>
                  </a:lnTo>
                  <a:lnTo>
                    <a:pt x="653630" y="6632727"/>
                  </a:lnTo>
                  <a:lnTo>
                    <a:pt x="688238" y="6670827"/>
                  </a:lnTo>
                  <a:lnTo>
                    <a:pt x="723557" y="6696227"/>
                  </a:lnTo>
                  <a:lnTo>
                    <a:pt x="759561" y="6721627"/>
                  </a:lnTo>
                  <a:lnTo>
                    <a:pt x="796226" y="6747027"/>
                  </a:lnTo>
                  <a:lnTo>
                    <a:pt x="833539" y="6772427"/>
                  </a:lnTo>
                  <a:lnTo>
                    <a:pt x="871499" y="6797827"/>
                  </a:lnTo>
                  <a:lnTo>
                    <a:pt x="910082" y="6823227"/>
                  </a:lnTo>
                  <a:lnTo>
                    <a:pt x="949274" y="6848627"/>
                  </a:lnTo>
                  <a:lnTo>
                    <a:pt x="989063" y="6861327"/>
                  </a:lnTo>
                  <a:lnTo>
                    <a:pt x="1029423" y="6886727"/>
                  </a:lnTo>
                  <a:lnTo>
                    <a:pt x="1070343" y="6899427"/>
                  </a:lnTo>
                  <a:lnTo>
                    <a:pt x="1111821" y="6924827"/>
                  </a:lnTo>
                  <a:lnTo>
                    <a:pt x="1196352" y="6950227"/>
                  </a:lnTo>
                  <a:lnTo>
                    <a:pt x="1239367" y="6975627"/>
                  </a:lnTo>
                  <a:lnTo>
                    <a:pt x="1416189" y="7026427"/>
                  </a:lnTo>
                  <a:lnTo>
                    <a:pt x="1461503" y="7026427"/>
                  </a:lnTo>
                  <a:lnTo>
                    <a:pt x="1553337" y="7051827"/>
                  </a:lnTo>
                  <a:lnTo>
                    <a:pt x="1599831" y="7051827"/>
                  </a:lnTo>
                  <a:lnTo>
                    <a:pt x="1646694" y="7064527"/>
                  </a:lnTo>
                  <a:lnTo>
                    <a:pt x="2028329" y="7064527"/>
                  </a:lnTo>
                  <a:lnTo>
                    <a:pt x="2075192" y="7051827"/>
                  </a:lnTo>
                  <a:lnTo>
                    <a:pt x="2121687" y="7051827"/>
                  </a:lnTo>
                  <a:lnTo>
                    <a:pt x="2213521" y="7026427"/>
                  </a:lnTo>
                  <a:lnTo>
                    <a:pt x="2258834" y="7026427"/>
                  </a:lnTo>
                  <a:lnTo>
                    <a:pt x="2435644" y="6975627"/>
                  </a:lnTo>
                  <a:lnTo>
                    <a:pt x="2478671" y="6950227"/>
                  </a:lnTo>
                  <a:lnTo>
                    <a:pt x="2563190" y="6924827"/>
                  </a:lnTo>
                  <a:lnTo>
                    <a:pt x="2604668" y="6899427"/>
                  </a:lnTo>
                  <a:lnTo>
                    <a:pt x="2645587" y="6886727"/>
                  </a:lnTo>
                  <a:lnTo>
                    <a:pt x="2685948" y="6861327"/>
                  </a:lnTo>
                  <a:lnTo>
                    <a:pt x="2725737" y="6848627"/>
                  </a:lnTo>
                  <a:lnTo>
                    <a:pt x="2764929" y="6823227"/>
                  </a:lnTo>
                  <a:lnTo>
                    <a:pt x="2803499" y="6797827"/>
                  </a:lnTo>
                  <a:lnTo>
                    <a:pt x="2841460" y="6772427"/>
                  </a:lnTo>
                  <a:lnTo>
                    <a:pt x="2878785" y="6747027"/>
                  </a:lnTo>
                  <a:lnTo>
                    <a:pt x="2915450" y="6721627"/>
                  </a:lnTo>
                  <a:lnTo>
                    <a:pt x="2951454" y="6696227"/>
                  </a:lnTo>
                  <a:lnTo>
                    <a:pt x="2986760" y="6670827"/>
                  </a:lnTo>
                  <a:lnTo>
                    <a:pt x="3021380" y="6632727"/>
                  </a:lnTo>
                  <a:lnTo>
                    <a:pt x="3055277" y="6607327"/>
                  </a:lnTo>
                  <a:lnTo>
                    <a:pt x="3088449" y="6581927"/>
                  </a:lnTo>
                  <a:lnTo>
                    <a:pt x="3120885" y="6543827"/>
                  </a:lnTo>
                  <a:lnTo>
                    <a:pt x="3152546" y="6518427"/>
                  </a:lnTo>
                  <a:lnTo>
                    <a:pt x="3183445" y="6480327"/>
                  </a:lnTo>
                  <a:lnTo>
                    <a:pt x="3213544" y="6454927"/>
                  </a:lnTo>
                  <a:lnTo>
                    <a:pt x="3242843" y="6416827"/>
                  </a:lnTo>
                  <a:lnTo>
                    <a:pt x="3271316" y="6378727"/>
                  </a:lnTo>
                  <a:lnTo>
                    <a:pt x="3298964" y="6353327"/>
                  </a:lnTo>
                  <a:lnTo>
                    <a:pt x="3325761" y="6315227"/>
                  </a:lnTo>
                  <a:lnTo>
                    <a:pt x="3351682" y="6277127"/>
                  </a:lnTo>
                  <a:lnTo>
                    <a:pt x="3376739" y="6239027"/>
                  </a:lnTo>
                  <a:lnTo>
                    <a:pt x="3400882" y="6200927"/>
                  </a:lnTo>
                  <a:lnTo>
                    <a:pt x="3424123" y="6162827"/>
                  </a:lnTo>
                  <a:lnTo>
                    <a:pt x="3446449" y="6124727"/>
                  </a:lnTo>
                  <a:lnTo>
                    <a:pt x="3467824" y="6086627"/>
                  </a:lnTo>
                  <a:lnTo>
                    <a:pt x="3488232" y="6035827"/>
                  </a:lnTo>
                  <a:lnTo>
                    <a:pt x="3507676" y="5997727"/>
                  </a:lnTo>
                  <a:lnTo>
                    <a:pt x="3526142" y="5959627"/>
                  </a:lnTo>
                  <a:lnTo>
                    <a:pt x="3543604" y="5921527"/>
                  </a:lnTo>
                  <a:lnTo>
                    <a:pt x="3560038" y="5870727"/>
                  </a:lnTo>
                  <a:lnTo>
                    <a:pt x="3575456" y="5832627"/>
                  </a:lnTo>
                  <a:lnTo>
                    <a:pt x="3589820" y="5781827"/>
                  </a:lnTo>
                  <a:lnTo>
                    <a:pt x="3603117" y="5743727"/>
                  </a:lnTo>
                  <a:lnTo>
                    <a:pt x="3615347" y="5705627"/>
                  </a:lnTo>
                  <a:lnTo>
                    <a:pt x="3626472" y="5654827"/>
                  </a:lnTo>
                  <a:lnTo>
                    <a:pt x="3636492" y="5604027"/>
                  </a:lnTo>
                  <a:lnTo>
                    <a:pt x="3645395" y="5565927"/>
                  </a:lnTo>
                  <a:lnTo>
                    <a:pt x="3653155" y="5515127"/>
                  </a:lnTo>
                  <a:lnTo>
                    <a:pt x="3659771" y="5477027"/>
                  </a:lnTo>
                  <a:lnTo>
                    <a:pt x="3665220" y="5426227"/>
                  </a:lnTo>
                  <a:lnTo>
                    <a:pt x="3669474" y="5375427"/>
                  </a:lnTo>
                  <a:lnTo>
                    <a:pt x="3672535" y="5324627"/>
                  </a:lnTo>
                  <a:lnTo>
                    <a:pt x="3674389" y="5286527"/>
                  </a:lnTo>
                  <a:lnTo>
                    <a:pt x="3674999" y="5235727"/>
                  </a:lnTo>
                  <a:close/>
                </a:path>
                <a:path w="10600055" h="7065009">
                  <a:moveTo>
                    <a:pt x="7348423" y="1841500"/>
                  </a:moveTo>
                  <a:lnTo>
                    <a:pt x="7347801" y="1790700"/>
                  </a:lnTo>
                  <a:lnTo>
                    <a:pt x="7345959" y="1739900"/>
                  </a:lnTo>
                  <a:lnTo>
                    <a:pt x="7342899" y="1701800"/>
                  </a:lnTo>
                  <a:lnTo>
                    <a:pt x="7338644" y="1651000"/>
                  </a:lnTo>
                  <a:lnTo>
                    <a:pt x="7333196" y="1600200"/>
                  </a:lnTo>
                  <a:lnTo>
                    <a:pt x="7326592" y="1562100"/>
                  </a:lnTo>
                  <a:lnTo>
                    <a:pt x="7318832" y="1511300"/>
                  </a:lnTo>
                  <a:lnTo>
                    <a:pt x="7309929" y="1460500"/>
                  </a:lnTo>
                  <a:lnTo>
                    <a:pt x="7299909" y="1422400"/>
                  </a:lnTo>
                  <a:lnTo>
                    <a:pt x="7288784" y="1371600"/>
                  </a:lnTo>
                  <a:lnTo>
                    <a:pt x="7276566" y="1333500"/>
                  </a:lnTo>
                  <a:lnTo>
                    <a:pt x="7263270" y="1282700"/>
                  </a:lnTo>
                  <a:lnTo>
                    <a:pt x="7248919" y="1244600"/>
                  </a:lnTo>
                  <a:lnTo>
                    <a:pt x="7233513" y="1193800"/>
                  </a:lnTo>
                  <a:lnTo>
                    <a:pt x="7217080" y="1155700"/>
                  </a:lnTo>
                  <a:lnTo>
                    <a:pt x="7199630" y="1117600"/>
                  </a:lnTo>
                  <a:lnTo>
                    <a:pt x="7181177" y="1066800"/>
                  </a:lnTo>
                  <a:lnTo>
                    <a:pt x="7161733" y="1028700"/>
                  </a:lnTo>
                  <a:lnTo>
                    <a:pt x="7141324" y="990600"/>
                  </a:lnTo>
                  <a:lnTo>
                    <a:pt x="7119963" y="952500"/>
                  </a:lnTo>
                  <a:lnTo>
                    <a:pt x="7097662" y="914400"/>
                  </a:lnTo>
                  <a:lnTo>
                    <a:pt x="7074421" y="876300"/>
                  </a:lnTo>
                  <a:lnTo>
                    <a:pt x="7050291" y="838200"/>
                  </a:lnTo>
                  <a:lnTo>
                    <a:pt x="7025246" y="800100"/>
                  </a:lnTo>
                  <a:lnTo>
                    <a:pt x="6999325" y="762000"/>
                  </a:lnTo>
                  <a:lnTo>
                    <a:pt x="6972554" y="723900"/>
                  </a:lnTo>
                  <a:lnTo>
                    <a:pt x="6944919" y="685800"/>
                  </a:lnTo>
                  <a:lnTo>
                    <a:pt x="6916445" y="660400"/>
                  </a:lnTo>
                  <a:lnTo>
                    <a:pt x="6887159" y="622300"/>
                  </a:lnTo>
                  <a:lnTo>
                    <a:pt x="6857073" y="584200"/>
                  </a:lnTo>
                  <a:lnTo>
                    <a:pt x="6826186" y="558800"/>
                  </a:lnTo>
                  <a:lnTo>
                    <a:pt x="6794538" y="520700"/>
                  </a:lnTo>
                  <a:lnTo>
                    <a:pt x="6762128" y="495300"/>
                  </a:lnTo>
                  <a:lnTo>
                    <a:pt x="6728968" y="469900"/>
                  </a:lnTo>
                  <a:lnTo>
                    <a:pt x="6695084" y="431800"/>
                  </a:lnTo>
                  <a:lnTo>
                    <a:pt x="6660477" y="406400"/>
                  </a:lnTo>
                  <a:lnTo>
                    <a:pt x="6625183" y="381000"/>
                  </a:lnTo>
                  <a:lnTo>
                    <a:pt x="6589192" y="355600"/>
                  </a:lnTo>
                  <a:lnTo>
                    <a:pt x="6552539" y="330200"/>
                  </a:lnTo>
                  <a:lnTo>
                    <a:pt x="6515240" y="304800"/>
                  </a:lnTo>
                  <a:lnTo>
                    <a:pt x="6477292" y="279400"/>
                  </a:lnTo>
                  <a:lnTo>
                    <a:pt x="6438735" y="254000"/>
                  </a:lnTo>
                  <a:lnTo>
                    <a:pt x="6399555" y="228600"/>
                  </a:lnTo>
                  <a:lnTo>
                    <a:pt x="6359792" y="215900"/>
                  </a:lnTo>
                  <a:lnTo>
                    <a:pt x="6278537" y="165100"/>
                  </a:lnTo>
                  <a:lnTo>
                    <a:pt x="6195098" y="139700"/>
                  </a:lnTo>
                  <a:lnTo>
                    <a:pt x="6152591" y="114300"/>
                  </a:lnTo>
                  <a:lnTo>
                    <a:pt x="5887555" y="38100"/>
                  </a:lnTo>
                  <a:lnTo>
                    <a:pt x="5841847" y="38100"/>
                  </a:lnTo>
                  <a:lnTo>
                    <a:pt x="5749277" y="12700"/>
                  </a:lnTo>
                  <a:lnTo>
                    <a:pt x="5655234" y="12700"/>
                  </a:lnTo>
                  <a:lnTo>
                    <a:pt x="5607710" y="0"/>
                  </a:lnTo>
                  <a:lnTo>
                    <a:pt x="5415686" y="0"/>
                  </a:lnTo>
                  <a:lnTo>
                    <a:pt x="5368163" y="12700"/>
                  </a:lnTo>
                  <a:lnTo>
                    <a:pt x="5274119" y="12700"/>
                  </a:lnTo>
                  <a:lnTo>
                    <a:pt x="5181549" y="38100"/>
                  </a:lnTo>
                  <a:lnTo>
                    <a:pt x="5135854" y="38100"/>
                  </a:lnTo>
                  <a:lnTo>
                    <a:pt x="4870818" y="114300"/>
                  </a:lnTo>
                  <a:lnTo>
                    <a:pt x="4828311" y="139700"/>
                  </a:lnTo>
                  <a:lnTo>
                    <a:pt x="4744872" y="165100"/>
                  </a:lnTo>
                  <a:lnTo>
                    <a:pt x="4663618" y="215900"/>
                  </a:lnTo>
                  <a:lnTo>
                    <a:pt x="4623854" y="228600"/>
                  </a:lnTo>
                  <a:lnTo>
                    <a:pt x="4584687" y="254000"/>
                  </a:lnTo>
                  <a:lnTo>
                    <a:pt x="4546117" y="279400"/>
                  </a:lnTo>
                  <a:lnTo>
                    <a:pt x="4508182" y="304800"/>
                  </a:lnTo>
                  <a:lnTo>
                    <a:pt x="4470870" y="330200"/>
                  </a:lnTo>
                  <a:lnTo>
                    <a:pt x="4434217" y="355600"/>
                  </a:lnTo>
                  <a:lnTo>
                    <a:pt x="4398238" y="381000"/>
                  </a:lnTo>
                  <a:lnTo>
                    <a:pt x="4362945" y="406400"/>
                  </a:lnTo>
                  <a:lnTo>
                    <a:pt x="4328338" y="431800"/>
                  </a:lnTo>
                  <a:lnTo>
                    <a:pt x="4294454" y="469900"/>
                  </a:lnTo>
                  <a:lnTo>
                    <a:pt x="4261294" y="495300"/>
                  </a:lnTo>
                  <a:lnTo>
                    <a:pt x="4228884" y="520700"/>
                  </a:lnTo>
                  <a:lnTo>
                    <a:pt x="4197223" y="558800"/>
                  </a:lnTo>
                  <a:lnTo>
                    <a:pt x="4166349" y="584200"/>
                  </a:lnTo>
                  <a:lnTo>
                    <a:pt x="4136263" y="622300"/>
                  </a:lnTo>
                  <a:lnTo>
                    <a:pt x="4106976" y="660400"/>
                  </a:lnTo>
                  <a:lnTo>
                    <a:pt x="4078503" y="685800"/>
                  </a:lnTo>
                  <a:lnTo>
                    <a:pt x="4050868" y="723900"/>
                  </a:lnTo>
                  <a:lnTo>
                    <a:pt x="4024096" y="762000"/>
                  </a:lnTo>
                  <a:lnTo>
                    <a:pt x="3998176" y="800100"/>
                  </a:lnTo>
                  <a:lnTo>
                    <a:pt x="3973144" y="838200"/>
                  </a:lnTo>
                  <a:lnTo>
                    <a:pt x="3949001" y="876300"/>
                  </a:lnTo>
                  <a:lnTo>
                    <a:pt x="3925760" y="914400"/>
                  </a:lnTo>
                  <a:lnTo>
                    <a:pt x="3903459" y="952500"/>
                  </a:lnTo>
                  <a:lnTo>
                    <a:pt x="3882098" y="990600"/>
                  </a:lnTo>
                  <a:lnTo>
                    <a:pt x="3861689" y="1028700"/>
                  </a:lnTo>
                  <a:lnTo>
                    <a:pt x="3842245" y="1066800"/>
                  </a:lnTo>
                  <a:lnTo>
                    <a:pt x="3823792" y="1117600"/>
                  </a:lnTo>
                  <a:lnTo>
                    <a:pt x="3806342" y="1155700"/>
                  </a:lnTo>
                  <a:lnTo>
                    <a:pt x="3789908" y="1193800"/>
                  </a:lnTo>
                  <a:lnTo>
                    <a:pt x="3774503" y="1244600"/>
                  </a:lnTo>
                  <a:lnTo>
                    <a:pt x="3760152" y="1282700"/>
                  </a:lnTo>
                  <a:lnTo>
                    <a:pt x="3746855" y="1333500"/>
                  </a:lnTo>
                  <a:lnTo>
                    <a:pt x="3734638" y="1371600"/>
                  </a:lnTo>
                  <a:lnTo>
                    <a:pt x="3723513" y="1422400"/>
                  </a:lnTo>
                  <a:lnTo>
                    <a:pt x="3713492" y="1460500"/>
                  </a:lnTo>
                  <a:lnTo>
                    <a:pt x="3704590" y="1511300"/>
                  </a:lnTo>
                  <a:lnTo>
                    <a:pt x="3696830" y="1562100"/>
                  </a:lnTo>
                  <a:lnTo>
                    <a:pt x="3690226" y="1600200"/>
                  </a:lnTo>
                  <a:lnTo>
                    <a:pt x="3684790" y="1651000"/>
                  </a:lnTo>
                  <a:lnTo>
                    <a:pt x="3680523" y="1701800"/>
                  </a:lnTo>
                  <a:lnTo>
                    <a:pt x="3677462" y="1739900"/>
                  </a:lnTo>
                  <a:lnTo>
                    <a:pt x="3675621" y="1790700"/>
                  </a:lnTo>
                  <a:lnTo>
                    <a:pt x="3674999" y="1841500"/>
                  </a:lnTo>
                  <a:lnTo>
                    <a:pt x="3675621" y="1892300"/>
                  </a:lnTo>
                  <a:lnTo>
                    <a:pt x="3677462" y="1930400"/>
                  </a:lnTo>
                  <a:lnTo>
                    <a:pt x="3680523" y="1981200"/>
                  </a:lnTo>
                  <a:lnTo>
                    <a:pt x="3684790" y="2032000"/>
                  </a:lnTo>
                  <a:lnTo>
                    <a:pt x="3690226" y="2082800"/>
                  </a:lnTo>
                  <a:lnTo>
                    <a:pt x="3696830" y="2120900"/>
                  </a:lnTo>
                  <a:lnTo>
                    <a:pt x="3704590" y="2171700"/>
                  </a:lnTo>
                  <a:lnTo>
                    <a:pt x="3713492" y="2209800"/>
                  </a:lnTo>
                  <a:lnTo>
                    <a:pt x="3723513" y="2260600"/>
                  </a:lnTo>
                  <a:lnTo>
                    <a:pt x="3734638" y="2311400"/>
                  </a:lnTo>
                  <a:lnTo>
                    <a:pt x="3746855" y="2349500"/>
                  </a:lnTo>
                  <a:lnTo>
                    <a:pt x="3760152" y="2400300"/>
                  </a:lnTo>
                  <a:lnTo>
                    <a:pt x="3774503" y="2438400"/>
                  </a:lnTo>
                  <a:lnTo>
                    <a:pt x="3789908" y="2476500"/>
                  </a:lnTo>
                  <a:lnTo>
                    <a:pt x="3806342" y="2527300"/>
                  </a:lnTo>
                  <a:lnTo>
                    <a:pt x="3823792" y="2565400"/>
                  </a:lnTo>
                  <a:lnTo>
                    <a:pt x="3842245" y="2603500"/>
                  </a:lnTo>
                  <a:lnTo>
                    <a:pt x="3861689" y="2641600"/>
                  </a:lnTo>
                  <a:lnTo>
                    <a:pt x="3882098" y="2692400"/>
                  </a:lnTo>
                  <a:lnTo>
                    <a:pt x="3903459" y="2730500"/>
                  </a:lnTo>
                  <a:lnTo>
                    <a:pt x="3925760" y="2768600"/>
                  </a:lnTo>
                  <a:lnTo>
                    <a:pt x="3949001" y="2806700"/>
                  </a:lnTo>
                  <a:lnTo>
                    <a:pt x="3973144" y="2844800"/>
                  </a:lnTo>
                  <a:lnTo>
                    <a:pt x="3998176" y="2882900"/>
                  </a:lnTo>
                  <a:lnTo>
                    <a:pt x="4024096" y="2921000"/>
                  </a:lnTo>
                  <a:lnTo>
                    <a:pt x="4050868" y="2959100"/>
                  </a:lnTo>
                  <a:lnTo>
                    <a:pt x="4078503" y="2984500"/>
                  </a:lnTo>
                  <a:lnTo>
                    <a:pt x="4106976" y="3022600"/>
                  </a:lnTo>
                  <a:lnTo>
                    <a:pt x="4136263" y="3060700"/>
                  </a:lnTo>
                  <a:lnTo>
                    <a:pt x="4166349" y="3086100"/>
                  </a:lnTo>
                  <a:lnTo>
                    <a:pt x="4197223" y="3124200"/>
                  </a:lnTo>
                  <a:lnTo>
                    <a:pt x="4228884" y="3149600"/>
                  </a:lnTo>
                  <a:lnTo>
                    <a:pt x="4261294" y="3187700"/>
                  </a:lnTo>
                  <a:lnTo>
                    <a:pt x="4294454" y="3213100"/>
                  </a:lnTo>
                  <a:lnTo>
                    <a:pt x="4328338" y="3238500"/>
                  </a:lnTo>
                  <a:lnTo>
                    <a:pt x="4362945" y="3276600"/>
                  </a:lnTo>
                  <a:lnTo>
                    <a:pt x="4398238" y="3302000"/>
                  </a:lnTo>
                  <a:lnTo>
                    <a:pt x="4434217" y="3327400"/>
                  </a:lnTo>
                  <a:lnTo>
                    <a:pt x="4470870" y="3352800"/>
                  </a:lnTo>
                  <a:lnTo>
                    <a:pt x="4508182" y="3378200"/>
                  </a:lnTo>
                  <a:lnTo>
                    <a:pt x="4546117" y="3403600"/>
                  </a:lnTo>
                  <a:lnTo>
                    <a:pt x="4584687" y="3429000"/>
                  </a:lnTo>
                  <a:lnTo>
                    <a:pt x="4623854" y="3454400"/>
                  </a:lnTo>
                  <a:lnTo>
                    <a:pt x="4663618" y="3467100"/>
                  </a:lnTo>
                  <a:lnTo>
                    <a:pt x="4703965" y="3492500"/>
                  </a:lnTo>
                  <a:lnTo>
                    <a:pt x="4744872" y="3505200"/>
                  </a:lnTo>
                  <a:lnTo>
                    <a:pt x="4786325" y="3530600"/>
                  </a:lnTo>
                  <a:lnTo>
                    <a:pt x="4870818" y="3556000"/>
                  </a:lnTo>
                  <a:lnTo>
                    <a:pt x="4913820" y="3581400"/>
                  </a:lnTo>
                  <a:lnTo>
                    <a:pt x="5090566" y="3632200"/>
                  </a:lnTo>
                  <a:lnTo>
                    <a:pt x="5135854" y="3632200"/>
                  </a:lnTo>
                  <a:lnTo>
                    <a:pt x="5227650" y="3657600"/>
                  </a:lnTo>
                  <a:lnTo>
                    <a:pt x="5274119" y="3657600"/>
                  </a:lnTo>
                  <a:lnTo>
                    <a:pt x="5320970" y="3670300"/>
                  </a:lnTo>
                  <a:lnTo>
                    <a:pt x="5702427" y="3670300"/>
                  </a:lnTo>
                  <a:lnTo>
                    <a:pt x="5749277" y="3657600"/>
                  </a:lnTo>
                  <a:lnTo>
                    <a:pt x="5795759" y="3657600"/>
                  </a:lnTo>
                  <a:lnTo>
                    <a:pt x="5887555" y="3632200"/>
                  </a:lnTo>
                  <a:lnTo>
                    <a:pt x="5932843" y="3632200"/>
                  </a:lnTo>
                  <a:lnTo>
                    <a:pt x="6109589" y="3581400"/>
                  </a:lnTo>
                  <a:lnTo>
                    <a:pt x="6152591" y="3556000"/>
                  </a:lnTo>
                  <a:lnTo>
                    <a:pt x="6237084" y="3530600"/>
                  </a:lnTo>
                  <a:lnTo>
                    <a:pt x="6278537" y="3505200"/>
                  </a:lnTo>
                  <a:lnTo>
                    <a:pt x="6319444" y="3492500"/>
                  </a:lnTo>
                  <a:lnTo>
                    <a:pt x="6359792" y="3467100"/>
                  </a:lnTo>
                  <a:lnTo>
                    <a:pt x="6399555" y="3454400"/>
                  </a:lnTo>
                  <a:lnTo>
                    <a:pt x="6438735" y="3429000"/>
                  </a:lnTo>
                  <a:lnTo>
                    <a:pt x="6477292" y="3403600"/>
                  </a:lnTo>
                  <a:lnTo>
                    <a:pt x="6515240" y="3378200"/>
                  </a:lnTo>
                  <a:lnTo>
                    <a:pt x="6552539" y="3352800"/>
                  </a:lnTo>
                  <a:lnTo>
                    <a:pt x="6589192" y="3327400"/>
                  </a:lnTo>
                  <a:lnTo>
                    <a:pt x="6625183" y="3302000"/>
                  </a:lnTo>
                  <a:lnTo>
                    <a:pt x="6660477" y="3276600"/>
                  </a:lnTo>
                  <a:lnTo>
                    <a:pt x="6695084" y="3238500"/>
                  </a:lnTo>
                  <a:lnTo>
                    <a:pt x="6728968" y="3213100"/>
                  </a:lnTo>
                  <a:lnTo>
                    <a:pt x="6762128" y="3187700"/>
                  </a:lnTo>
                  <a:lnTo>
                    <a:pt x="6794538" y="3149600"/>
                  </a:lnTo>
                  <a:lnTo>
                    <a:pt x="6826186" y="3124200"/>
                  </a:lnTo>
                  <a:lnTo>
                    <a:pt x="6857073" y="3086100"/>
                  </a:lnTo>
                  <a:lnTo>
                    <a:pt x="6887159" y="3060700"/>
                  </a:lnTo>
                  <a:lnTo>
                    <a:pt x="6916445" y="3022600"/>
                  </a:lnTo>
                  <a:lnTo>
                    <a:pt x="6944919" y="2984500"/>
                  </a:lnTo>
                  <a:lnTo>
                    <a:pt x="6972554" y="2959100"/>
                  </a:lnTo>
                  <a:lnTo>
                    <a:pt x="6999325" y="2921000"/>
                  </a:lnTo>
                  <a:lnTo>
                    <a:pt x="7025246" y="2882900"/>
                  </a:lnTo>
                  <a:lnTo>
                    <a:pt x="7050291" y="2844800"/>
                  </a:lnTo>
                  <a:lnTo>
                    <a:pt x="7074421" y="2806700"/>
                  </a:lnTo>
                  <a:lnTo>
                    <a:pt x="7097662" y="2768600"/>
                  </a:lnTo>
                  <a:lnTo>
                    <a:pt x="7119963" y="2730500"/>
                  </a:lnTo>
                  <a:lnTo>
                    <a:pt x="7141324" y="2692400"/>
                  </a:lnTo>
                  <a:lnTo>
                    <a:pt x="7161733" y="2641600"/>
                  </a:lnTo>
                  <a:lnTo>
                    <a:pt x="7181177" y="2603500"/>
                  </a:lnTo>
                  <a:lnTo>
                    <a:pt x="7199630" y="2565400"/>
                  </a:lnTo>
                  <a:lnTo>
                    <a:pt x="7217080" y="2527300"/>
                  </a:lnTo>
                  <a:lnTo>
                    <a:pt x="7233513" y="2476500"/>
                  </a:lnTo>
                  <a:lnTo>
                    <a:pt x="7248919" y="2438400"/>
                  </a:lnTo>
                  <a:lnTo>
                    <a:pt x="7263270" y="2400300"/>
                  </a:lnTo>
                  <a:lnTo>
                    <a:pt x="7276566" y="2349500"/>
                  </a:lnTo>
                  <a:lnTo>
                    <a:pt x="7288784" y="2311400"/>
                  </a:lnTo>
                  <a:lnTo>
                    <a:pt x="7299909" y="2260600"/>
                  </a:lnTo>
                  <a:lnTo>
                    <a:pt x="7309929" y="2209800"/>
                  </a:lnTo>
                  <a:lnTo>
                    <a:pt x="7318832" y="2171700"/>
                  </a:lnTo>
                  <a:lnTo>
                    <a:pt x="7326592" y="2120900"/>
                  </a:lnTo>
                  <a:lnTo>
                    <a:pt x="7333196" y="2082800"/>
                  </a:lnTo>
                  <a:lnTo>
                    <a:pt x="7338644" y="2032000"/>
                  </a:lnTo>
                  <a:lnTo>
                    <a:pt x="7342899" y="1981200"/>
                  </a:lnTo>
                  <a:lnTo>
                    <a:pt x="7345959" y="1930400"/>
                  </a:lnTo>
                  <a:lnTo>
                    <a:pt x="7347801" y="1892300"/>
                  </a:lnTo>
                  <a:lnTo>
                    <a:pt x="7348423" y="1841500"/>
                  </a:lnTo>
                  <a:close/>
                </a:path>
                <a:path w="10600055" h="7065009">
                  <a:moveTo>
                    <a:pt x="10599534" y="4688103"/>
                  </a:moveTo>
                  <a:lnTo>
                    <a:pt x="10598950" y="4637303"/>
                  </a:lnTo>
                  <a:lnTo>
                    <a:pt x="10597185" y="4586503"/>
                  </a:lnTo>
                  <a:lnTo>
                    <a:pt x="10594264" y="4548403"/>
                  </a:lnTo>
                  <a:lnTo>
                    <a:pt x="10590200" y="4497603"/>
                  </a:lnTo>
                  <a:lnTo>
                    <a:pt x="10584993" y="4446803"/>
                  </a:lnTo>
                  <a:lnTo>
                    <a:pt x="10578681" y="4408703"/>
                  </a:lnTo>
                  <a:lnTo>
                    <a:pt x="10571251" y="4357903"/>
                  </a:lnTo>
                  <a:lnTo>
                    <a:pt x="10562742" y="4307103"/>
                  </a:lnTo>
                  <a:lnTo>
                    <a:pt x="10553154" y="4269003"/>
                  </a:lnTo>
                  <a:lnTo>
                    <a:pt x="10542499" y="4218203"/>
                  </a:lnTo>
                  <a:lnTo>
                    <a:pt x="10530802" y="4180103"/>
                  </a:lnTo>
                  <a:lnTo>
                    <a:pt x="10518064" y="4129303"/>
                  </a:lnTo>
                  <a:lnTo>
                    <a:pt x="10504310" y="4091203"/>
                  </a:lnTo>
                  <a:lnTo>
                    <a:pt x="10489540" y="4040403"/>
                  </a:lnTo>
                  <a:lnTo>
                    <a:pt x="10473779" y="4002303"/>
                  </a:lnTo>
                  <a:lnTo>
                    <a:pt x="10457040" y="3964203"/>
                  </a:lnTo>
                  <a:lnTo>
                    <a:pt x="10439336" y="3913403"/>
                  </a:lnTo>
                  <a:lnTo>
                    <a:pt x="10420680" y="3875303"/>
                  </a:lnTo>
                  <a:lnTo>
                    <a:pt x="10401084" y="3837203"/>
                  </a:lnTo>
                  <a:lnTo>
                    <a:pt x="10380561" y="3799103"/>
                  </a:lnTo>
                  <a:lnTo>
                    <a:pt x="10359136" y="3761003"/>
                  </a:lnTo>
                  <a:lnTo>
                    <a:pt x="10336809" y="3710203"/>
                  </a:lnTo>
                  <a:lnTo>
                    <a:pt x="10313594" y="3672103"/>
                  </a:lnTo>
                  <a:lnTo>
                    <a:pt x="10289515" y="3634003"/>
                  </a:lnTo>
                  <a:lnTo>
                    <a:pt x="10264572" y="3608603"/>
                  </a:lnTo>
                  <a:lnTo>
                    <a:pt x="10238791" y="3570503"/>
                  </a:lnTo>
                  <a:lnTo>
                    <a:pt x="10212184" y="3532403"/>
                  </a:lnTo>
                  <a:lnTo>
                    <a:pt x="10184752" y="3494303"/>
                  </a:lnTo>
                  <a:lnTo>
                    <a:pt x="10156533" y="3456203"/>
                  </a:lnTo>
                  <a:lnTo>
                    <a:pt x="10127526" y="3430803"/>
                  </a:lnTo>
                  <a:lnTo>
                    <a:pt x="10097732" y="3392703"/>
                  </a:lnTo>
                  <a:lnTo>
                    <a:pt x="10067188" y="3354603"/>
                  </a:lnTo>
                  <a:lnTo>
                    <a:pt x="10035896" y="3329203"/>
                  </a:lnTo>
                  <a:lnTo>
                    <a:pt x="10003879" y="3291103"/>
                  </a:lnTo>
                  <a:lnTo>
                    <a:pt x="9971138" y="3265703"/>
                  </a:lnTo>
                  <a:lnTo>
                    <a:pt x="9937686" y="3240303"/>
                  </a:lnTo>
                  <a:lnTo>
                    <a:pt x="9903562" y="3202203"/>
                  </a:lnTo>
                  <a:lnTo>
                    <a:pt x="9868751" y="3176803"/>
                  </a:lnTo>
                  <a:lnTo>
                    <a:pt x="9833267" y="3151403"/>
                  </a:lnTo>
                  <a:lnTo>
                    <a:pt x="9797148" y="3126003"/>
                  </a:lnTo>
                  <a:lnTo>
                    <a:pt x="9760382" y="3100603"/>
                  </a:lnTo>
                  <a:lnTo>
                    <a:pt x="9723006" y="3075203"/>
                  </a:lnTo>
                  <a:lnTo>
                    <a:pt x="9685007" y="3049803"/>
                  </a:lnTo>
                  <a:lnTo>
                    <a:pt x="9607258" y="2999003"/>
                  </a:lnTo>
                  <a:lnTo>
                    <a:pt x="9567532" y="2986303"/>
                  </a:lnTo>
                  <a:lnTo>
                    <a:pt x="9527248" y="2960903"/>
                  </a:lnTo>
                  <a:lnTo>
                    <a:pt x="9486430" y="2948203"/>
                  </a:lnTo>
                  <a:lnTo>
                    <a:pt x="9445079" y="2922803"/>
                  </a:lnTo>
                  <a:lnTo>
                    <a:pt x="9403220" y="2910103"/>
                  </a:lnTo>
                  <a:lnTo>
                    <a:pt x="9360865" y="2884703"/>
                  </a:lnTo>
                  <a:lnTo>
                    <a:pt x="9051582" y="2795803"/>
                  </a:lnTo>
                  <a:lnTo>
                    <a:pt x="9005748" y="2795803"/>
                  </a:lnTo>
                  <a:lnTo>
                    <a:pt x="8959532" y="2783103"/>
                  </a:lnTo>
                  <a:lnTo>
                    <a:pt x="8912949" y="2783103"/>
                  </a:lnTo>
                  <a:lnTo>
                    <a:pt x="8866022" y="2770403"/>
                  </a:lnTo>
                  <a:lnTo>
                    <a:pt x="8771204" y="2770403"/>
                  </a:lnTo>
                  <a:lnTo>
                    <a:pt x="8723325" y="2757703"/>
                  </a:lnTo>
                  <a:lnTo>
                    <a:pt x="8626983" y="2757703"/>
                  </a:lnTo>
                  <a:lnTo>
                    <a:pt x="8579104" y="2770403"/>
                  </a:lnTo>
                  <a:lnTo>
                    <a:pt x="8484286" y="2770403"/>
                  </a:lnTo>
                  <a:lnTo>
                    <a:pt x="8437359" y="2783103"/>
                  </a:lnTo>
                  <a:lnTo>
                    <a:pt x="8390788" y="2783103"/>
                  </a:lnTo>
                  <a:lnTo>
                    <a:pt x="8344573" y="2795803"/>
                  </a:lnTo>
                  <a:lnTo>
                    <a:pt x="8298726" y="2795803"/>
                  </a:lnTo>
                  <a:lnTo>
                    <a:pt x="7989443" y="2884703"/>
                  </a:lnTo>
                  <a:lnTo>
                    <a:pt x="7947088" y="2910103"/>
                  </a:lnTo>
                  <a:lnTo>
                    <a:pt x="7905229" y="2922803"/>
                  </a:lnTo>
                  <a:lnTo>
                    <a:pt x="7863878" y="2948203"/>
                  </a:lnTo>
                  <a:lnTo>
                    <a:pt x="7823060" y="2960903"/>
                  </a:lnTo>
                  <a:lnTo>
                    <a:pt x="7782776" y="2986303"/>
                  </a:lnTo>
                  <a:lnTo>
                    <a:pt x="7743050" y="2999003"/>
                  </a:lnTo>
                  <a:lnTo>
                    <a:pt x="7665301" y="3049803"/>
                  </a:lnTo>
                  <a:lnTo>
                    <a:pt x="7627302" y="3075203"/>
                  </a:lnTo>
                  <a:lnTo>
                    <a:pt x="7589926" y="3100603"/>
                  </a:lnTo>
                  <a:lnTo>
                    <a:pt x="7553160" y="3126003"/>
                  </a:lnTo>
                  <a:lnTo>
                    <a:pt x="7517041" y="3151403"/>
                  </a:lnTo>
                  <a:lnTo>
                    <a:pt x="7481570" y="3176803"/>
                  </a:lnTo>
                  <a:lnTo>
                    <a:pt x="7446759" y="3202203"/>
                  </a:lnTo>
                  <a:lnTo>
                    <a:pt x="7412622" y="3240303"/>
                  </a:lnTo>
                  <a:lnTo>
                    <a:pt x="7379170" y="3265703"/>
                  </a:lnTo>
                  <a:lnTo>
                    <a:pt x="7346429" y="3291103"/>
                  </a:lnTo>
                  <a:lnTo>
                    <a:pt x="7314412" y="3329203"/>
                  </a:lnTo>
                  <a:lnTo>
                    <a:pt x="7283120" y="3354603"/>
                  </a:lnTo>
                  <a:lnTo>
                    <a:pt x="7252576" y="3392703"/>
                  </a:lnTo>
                  <a:lnTo>
                    <a:pt x="7222795" y="3430803"/>
                  </a:lnTo>
                  <a:lnTo>
                    <a:pt x="7193775" y="3456203"/>
                  </a:lnTo>
                  <a:lnTo>
                    <a:pt x="7165556" y="3494303"/>
                  </a:lnTo>
                  <a:lnTo>
                    <a:pt x="7138124" y="3532403"/>
                  </a:lnTo>
                  <a:lnTo>
                    <a:pt x="7111517" y="3570503"/>
                  </a:lnTo>
                  <a:lnTo>
                    <a:pt x="7085736" y="3608603"/>
                  </a:lnTo>
                  <a:lnTo>
                    <a:pt x="7060806" y="3634003"/>
                  </a:lnTo>
                  <a:lnTo>
                    <a:pt x="7036714" y="3672103"/>
                  </a:lnTo>
                  <a:lnTo>
                    <a:pt x="7013511" y="3710203"/>
                  </a:lnTo>
                  <a:lnTo>
                    <a:pt x="6991172" y="3761003"/>
                  </a:lnTo>
                  <a:lnTo>
                    <a:pt x="6969747" y="3799103"/>
                  </a:lnTo>
                  <a:lnTo>
                    <a:pt x="6949224" y="3837203"/>
                  </a:lnTo>
                  <a:lnTo>
                    <a:pt x="6929628" y="3875303"/>
                  </a:lnTo>
                  <a:lnTo>
                    <a:pt x="6910972" y="3913403"/>
                  </a:lnTo>
                  <a:lnTo>
                    <a:pt x="6893268" y="3964203"/>
                  </a:lnTo>
                  <a:lnTo>
                    <a:pt x="6876529" y="4002303"/>
                  </a:lnTo>
                  <a:lnTo>
                    <a:pt x="6860768" y="4040403"/>
                  </a:lnTo>
                  <a:lnTo>
                    <a:pt x="6845998" y="4091203"/>
                  </a:lnTo>
                  <a:lnTo>
                    <a:pt x="6832244" y="4129303"/>
                  </a:lnTo>
                  <a:lnTo>
                    <a:pt x="6819506" y="4180103"/>
                  </a:lnTo>
                  <a:lnTo>
                    <a:pt x="6807809" y="4218203"/>
                  </a:lnTo>
                  <a:lnTo>
                    <a:pt x="6797154" y="4269003"/>
                  </a:lnTo>
                  <a:lnTo>
                    <a:pt x="6787566" y="4307103"/>
                  </a:lnTo>
                  <a:lnTo>
                    <a:pt x="6779057" y="4357903"/>
                  </a:lnTo>
                  <a:lnTo>
                    <a:pt x="6771640" y="4408703"/>
                  </a:lnTo>
                  <a:lnTo>
                    <a:pt x="6765315" y="4446803"/>
                  </a:lnTo>
                  <a:lnTo>
                    <a:pt x="6760121" y="4497603"/>
                  </a:lnTo>
                  <a:lnTo>
                    <a:pt x="6756044" y="4548403"/>
                  </a:lnTo>
                  <a:lnTo>
                    <a:pt x="6753123" y="4586503"/>
                  </a:lnTo>
                  <a:lnTo>
                    <a:pt x="6751358" y="4637303"/>
                  </a:lnTo>
                  <a:lnTo>
                    <a:pt x="6750774" y="4688103"/>
                  </a:lnTo>
                  <a:lnTo>
                    <a:pt x="6751358" y="4738903"/>
                  </a:lnTo>
                  <a:lnTo>
                    <a:pt x="6753123" y="4789703"/>
                  </a:lnTo>
                  <a:lnTo>
                    <a:pt x="6756044" y="4827803"/>
                  </a:lnTo>
                  <a:lnTo>
                    <a:pt x="6760121" y="4878603"/>
                  </a:lnTo>
                  <a:lnTo>
                    <a:pt x="6765315" y="4929403"/>
                  </a:lnTo>
                  <a:lnTo>
                    <a:pt x="6771640" y="4967503"/>
                  </a:lnTo>
                  <a:lnTo>
                    <a:pt x="6779057" y="5018303"/>
                  </a:lnTo>
                  <a:lnTo>
                    <a:pt x="6787566" y="5069103"/>
                  </a:lnTo>
                  <a:lnTo>
                    <a:pt x="6797154" y="5107203"/>
                  </a:lnTo>
                  <a:lnTo>
                    <a:pt x="6807809" y="5158003"/>
                  </a:lnTo>
                  <a:lnTo>
                    <a:pt x="6819506" y="5196103"/>
                  </a:lnTo>
                  <a:lnTo>
                    <a:pt x="6832244" y="5246903"/>
                  </a:lnTo>
                  <a:lnTo>
                    <a:pt x="6845998" y="5285003"/>
                  </a:lnTo>
                  <a:lnTo>
                    <a:pt x="6860768" y="5335803"/>
                  </a:lnTo>
                  <a:lnTo>
                    <a:pt x="6876529" y="5373903"/>
                  </a:lnTo>
                  <a:lnTo>
                    <a:pt x="6893268" y="5412003"/>
                  </a:lnTo>
                  <a:lnTo>
                    <a:pt x="6910972" y="5462803"/>
                  </a:lnTo>
                  <a:lnTo>
                    <a:pt x="6929628" y="5500903"/>
                  </a:lnTo>
                  <a:lnTo>
                    <a:pt x="6949224" y="5539003"/>
                  </a:lnTo>
                  <a:lnTo>
                    <a:pt x="6969747" y="5577103"/>
                  </a:lnTo>
                  <a:lnTo>
                    <a:pt x="6991172" y="5615203"/>
                  </a:lnTo>
                  <a:lnTo>
                    <a:pt x="7013511" y="5653303"/>
                  </a:lnTo>
                  <a:lnTo>
                    <a:pt x="7036714" y="5691403"/>
                  </a:lnTo>
                  <a:lnTo>
                    <a:pt x="7060806" y="5729503"/>
                  </a:lnTo>
                  <a:lnTo>
                    <a:pt x="7085736" y="5767603"/>
                  </a:lnTo>
                  <a:lnTo>
                    <a:pt x="7111517" y="5805703"/>
                  </a:lnTo>
                  <a:lnTo>
                    <a:pt x="7138124" y="5843803"/>
                  </a:lnTo>
                  <a:lnTo>
                    <a:pt x="7165556" y="5881903"/>
                  </a:lnTo>
                  <a:lnTo>
                    <a:pt x="7193775" y="5920003"/>
                  </a:lnTo>
                  <a:lnTo>
                    <a:pt x="7222795" y="5945403"/>
                  </a:lnTo>
                  <a:lnTo>
                    <a:pt x="7252576" y="5983503"/>
                  </a:lnTo>
                  <a:lnTo>
                    <a:pt x="7283120" y="6021603"/>
                  </a:lnTo>
                  <a:lnTo>
                    <a:pt x="7314412" y="6047003"/>
                  </a:lnTo>
                  <a:lnTo>
                    <a:pt x="7346429" y="6085103"/>
                  </a:lnTo>
                  <a:lnTo>
                    <a:pt x="7379170" y="6110503"/>
                  </a:lnTo>
                  <a:lnTo>
                    <a:pt x="7412622" y="6135903"/>
                  </a:lnTo>
                  <a:lnTo>
                    <a:pt x="7446759" y="6174003"/>
                  </a:lnTo>
                  <a:lnTo>
                    <a:pt x="7481570" y="6199403"/>
                  </a:lnTo>
                  <a:lnTo>
                    <a:pt x="7517041" y="6224803"/>
                  </a:lnTo>
                  <a:lnTo>
                    <a:pt x="7553160" y="6250203"/>
                  </a:lnTo>
                  <a:lnTo>
                    <a:pt x="7589926" y="6275603"/>
                  </a:lnTo>
                  <a:lnTo>
                    <a:pt x="7627302" y="6301003"/>
                  </a:lnTo>
                  <a:lnTo>
                    <a:pt x="7665301" y="6326403"/>
                  </a:lnTo>
                  <a:lnTo>
                    <a:pt x="7743050" y="6377203"/>
                  </a:lnTo>
                  <a:lnTo>
                    <a:pt x="7782776" y="6389903"/>
                  </a:lnTo>
                  <a:lnTo>
                    <a:pt x="7823060" y="6415303"/>
                  </a:lnTo>
                  <a:lnTo>
                    <a:pt x="7863878" y="6428003"/>
                  </a:lnTo>
                  <a:lnTo>
                    <a:pt x="7905229" y="6453403"/>
                  </a:lnTo>
                  <a:lnTo>
                    <a:pt x="7947088" y="6466103"/>
                  </a:lnTo>
                  <a:lnTo>
                    <a:pt x="7989443" y="6491503"/>
                  </a:lnTo>
                  <a:lnTo>
                    <a:pt x="8032293" y="6504203"/>
                  </a:lnTo>
                  <a:lnTo>
                    <a:pt x="8298726" y="6580403"/>
                  </a:lnTo>
                  <a:lnTo>
                    <a:pt x="8344573" y="6580403"/>
                  </a:lnTo>
                  <a:lnTo>
                    <a:pt x="8390788" y="6593103"/>
                  </a:lnTo>
                  <a:lnTo>
                    <a:pt x="8437359" y="6593103"/>
                  </a:lnTo>
                  <a:lnTo>
                    <a:pt x="8484286" y="6605803"/>
                  </a:lnTo>
                  <a:lnTo>
                    <a:pt x="8866022" y="6605803"/>
                  </a:lnTo>
                  <a:lnTo>
                    <a:pt x="8912949" y="6593103"/>
                  </a:lnTo>
                  <a:lnTo>
                    <a:pt x="8959532" y="6593103"/>
                  </a:lnTo>
                  <a:lnTo>
                    <a:pt x="9005748" y="6580403"/>
                  </a:lnTo>
                  <a:lnTo>
                    <a:pt x="9051582" y="6580403"/>
                  </a:lnTo>
                  <a:lnTo>
                    <a:pt x="9318015" y="6504203"/>
                  </a:lnTo>
                  <a:lnTo>
                    <a:pt x="9360865" y="6491503"/>
                  </a:lnTo>
                  <a:lnTo>
                    <a:pt x="9403220" y="6466103"/>
                  </a:lnTo>
                  <a:lnTo>
                    <a:pt x="9445079" y="6453403"/>
                  </a:lnTo>
                  <a:lnTo>
                    <a:pt x="9486430" y="6428003"/>
                  </a:lnTo>
                  <a:lnTo>
                    <a:pt x="9527248" y="6415303"/>
                  </a:lnTo>
                  <a:lnTo>
                    <a:pt x="9567532" y="6389903"/>
                  </a:lnTo>
                  <a:lnTo>
                    <a:pt x="9607258" y="6377203"/>
                  </a:lnTo>
                  <a:lnTo>
                    <a:pt x="9685007" y="6326403"/>
                  </a:lnTo>
                  <a:lnTo>
                    <a:pt x="9723006" y="6301003"/>
                  </a:lnTo>
                  <a:lnTo>
                    <a:pt x="9760382" y="6275603"/>
                  </a:lnTo>
                  <a:lnTo>
                    <a:pt x="9797148" y="6250203"/>
                  </a:lnTo>
                  <a:lnTo>
                    <a:pt x="9833267" y="6224803"/>
                  </a:lnTo>
                  <a:lnTo>
                    <a:pt x="9868751" y="6199403"/>
                  </a:lnTo>
                  <a:lnTo>
                    <a:pt x="9903562" y="6174003"/>
                  </a:lnTo>
                  <a:lnTo>
                    <a:pt x="9937686" y="6135903"/>
                  </a:lnTo>
                  <a:lnTo>
                    <a:pt x="9971138" y="6110503"/>
                  </a:lnTo>
                  <a:lnTo>
                    <a:pt x="10003879" y="6085103"/>
                  </a:lnTo>
                  <a:lnTo>
                    <a:pt x="10035896" y="6047003"/>
                  </a:lnTo>
                  <a:lnTo>
                    <a:pt x="10067188" y="6021603"/>
                  </a:lnTo>
                  <a:lnTo>
                    <a:pt x="10097732" y="5983503"/>
                  </a:lnTo>
                  <a:lnTo>
                    <a:pt x="10127526" y="5945403"/>
                  </a:lnTo>
                  <a:lnTo>
                    <a:pt x="10156533" y="5920003"/>
                  </a:lnTo>
                  <a:lnTo>
                    <a:pt x="10184752" y="5881903"/>
                  </a:lnTo>
                  <a:lnTo>
                    <a:pt x="10212184" y="5843803"/>
                  </a:lnTo>
                  <a:lnTo>
                    <a:pt x="10238791" y="5805703"/>
                  </a:lnTo>
                  <a:lnTo>
                    <a:pt x="10264572" y="5767603"/>
                  </a:lnTo>
                  <a:lnTo>
                    <a:pt x="10289515" y="5729503"/>
                  </a:lnTo>
                  <a:lnTo>
                    <a:pt x="10313594" y="5691403"/>
                  </a:lnTo>
                  <a:lnTo>
                    <a:pt x="10336809" y="5653303"/>
                  </a:lnTo>
                  <a:lnTo>
                    <a:pt x="10359136" y="5615203"/>
                  </a:lnTo>
                  <a:lnTo>
                    <a:pt x="10380561" y="5577103"/>
                  </a:lnTo>
                  <a:lnTo>
                    <a:pt x="10401084" y="5539003"/>
                  </a:lnTo>
                  <a:lnTo>
                    <a:pt x="10420680" y="5500903"/>
                  </a:lnTo>
                  <a:lnTo>
                    <a:pt x="10439336" y="5462803"/>
                  </a:lnTo>
                  <a:lnTo>
                    <a:pt x="10457040" y="5412003"/>
                  </a:lnTo>
                  <a:lnTo>
                    <a:pt x="10473779" y="5373903"/>
                  </a:lnTo>
                  <a:lnTo>
                    <a:pt x="10489540" y="5335803"/>
                  </a:lnTo>
                  <a:lnTo>
                    <a:pt x="10504310" y="5285003"/>
                  </a:lnTo>
                  <a:lnTo>
                    <a:pt x="10518064" y="5246903"/>
                  </a:lnTo>
                  <a:lnTo>
                    <a:pt x="10530802" y="5196103"/>
                  </a:lnTo>
                  <a:lnTo>
                    <a:pt x="10542499" y="5158003"/>
                  </a:lnTo>
                  <a:lnTo>
                    <a:pt x="10553154" y="5107203"/>
                  </a:lnTo>
                  <a:lnTo>
                    <a:pt x="10562742" y="5069103"/>
                  </a:lnTo>
                  <a:lnTo>
                    <a:pt x="10571251" y="5018303"/>
                  </a:lnTo>
                  <a:lnTo>
                    <a:pt x="10578681" y="4967503"/>
                  </a:lnTo>
                  <a:lnTo>
                    <a:pt x="10584993" y="4929403"/>
                  </a:lnTo>
                  <a:lnTo>
                    <a:pt x="10590200" y="4878603"/>
                  </a:lnTo>
                  <a:lnTo>
                    <a:pt x="10594264" y="4827803"/>
                  </a:lnTo>
                  <a:lnTo>
                    <a:pt x="10597185" y="4789703"/>
                  </a:lnTo>
                  <a:lnTo>
                    <a:pt x="10598950" y="4738903"/>
                  </a:lnTo>
                  <a:lnTo>
                    <a:pt x="10599534" y="4688103"/>
                  </a:lnTo>
                  <a:close/>
                </a:path>
              </a:pathLst>
            </a:custGeom>
            <a:solidFill>
              <a:srgbClr val="F6E1D9"/>
            </a:solidFill>
          </p:spPr>
          <p:txBody>
            <a:bodyPr wrap="square" lIns="0" tIns="0" rIns="0" bIns="0" rtlCol="0"/>
            <a:lstStyle/>
            <a:p>
              <a:endParaRPr/>
            </a:p>
          </p:txBody>
        </p:sp>
        <p:sp>
          <p:nvSpPr>
            <p:cNvPr id="9" name="object 9"/>
            <p:cNvSpPr/>
            <p:nvPr/>
          </p:nvSpPr>
          <p:spPr>
            <a:xfrm>
              <a:off x="6780009" y="2019108"/>
              <a:ext cx="8324850" cy="5196840"/>
            </a:xfrm>
            <a:custGeom>
              <a:avLst/>
              <a:gdLst/>
              <a:ahLst/>
              <a:cxnLst/>
              <a:rect l="l" t="t" r="r" b="b"/>
              <a:pathLst>
                <a:path w="8324850" h="5196840">
                  <a:moveTo>
                    <a:pt x="2647302" y="4850473"/>
                  </a:moveTo>
                  <a:lnTo>
                    <a:pt x="2643543" y="4803064"/>
                  </a:lnTo>
                  <a:lnTo>
                    <a:pt x="2631097" y="4751375"/>
                  </a:lnTo>
                  <a:lnTo>
                    <a:pt x="2610815" y="4702403"/>
                  </a:lnTo>
                  <a:lnTo>
                    <a:pt x="2583065" y="4657052"/>
                  </a:lnTo>
                  <a:lnTo>
                    <a:pt x="2548242" y="4616234"/>
                  </a:lnTo>
                  <a:lnTo>
                    <a:pt x="2507424" y="4581398"/>
                  </a:lnTo>
                  <a:lnTo>
                    <a:pt x="2462072" y="4553648"/>
                  </a:lnTo>
                  <a:lnTo>
                    <a:pt x="2413089" y="4533366"/>
                  </a:lnTo>
                  <a:lnTo>
                    <a:pt x="2361400" y="4520920"/>
                  </a:lnTo>
                  <a:lnTo>
                    <a:pt x="2307907" y="4516679"/>
                  </a:lnTo>
                  <a:lnTo>
                    <a:pt x="339864" y="4516679"/>
                  </a:lnTo>
                  <a:lnTo>
                    <a:pt x="286385" y="4520920"/>
                  </a:lnTo>
                  <a:lnTo>
                    <a:pt x="234696" y="4533366"/>
                  </a:lnTo>
                  <a:lnTo>
                    <a:pt x="185724" y="4553648"/>
                  </a:lnTo>
                  <a:lnTo>
                    <a:pt x="140360" y="4581398"/>
                  </a:lnTo>
                  <a:lnTo>
                    <a:pt x="99529" y="4616234"/>
                  </a:lnTo>
                  <a:lnTo>
                    <a:pt x="64706" y="4657052"/>
                  </a:lnTo>
                  <a:lnTo>
                    <a:pt x="36957" y="4702403"/>
                  </a:lnTo>
                  <a:lnTo>
                    <a:pt x="16675" y="4751375"/>
                  </a:lnTo>
                  <a:lnTo>
                    <a:pt x="4216" y="4803064"/>
                  </a:lnTo>
                  <a:lnTo>
                    <a:pt x="0" y="4856543"/>
                  </a:lnTo>
                  <a:lnTo>
                    <a:pt x="4216" y="4910036"/>
                  </a:lnTo>
                  <a:lnTo>
                    <a:pt x="16675" y="4961737"/>
                  </a:lnTo>
                  <a:lnTo>
                    <a:pt x="36957" y="5010709"/>
                  </a:lnTo>
                  <a:lnTo>
                    <a:pt x="64706" y="5056060"/>
                  </a:lnTo>
                  <a:lnTo>
                    <a:pt x="99529" y="5096878"/>
                  </a:lnTo>
                  <a:lnTo>
                    <a:pt x="140360" y="5131701"/>
                  </a:lnTo>
                  <a:lnTo>
                    <a:pt x="185724" y="5159451"/>
                  </a:lnTo>
                  <a:lnTo>
                    <a:pt x="234696" y="5179746"/>
                  </a:lnTo>
                  <a:lnTo>
                    <a:pt x="286385" y="5192192"/>
                  </a:lnTo>
                  <a:lnTo>
                    <a:pt x="339864" y="5196433"/>
                  </a:lnTo>
                  <a:lnTo>
                    <a:pt x="2307907" y="5196433"/>
                  </a:lnTo>
                  <a:lnTo>
                    <a:pt x="2361400" y="5192192"/>
                  </a:lnTo>
                  <a:lnTo>
                    <a:pt x="2413089" y="5179746"/>
                  </a:lnTo>
                  <a:lnTo>
                    <a:pt x="2462072" y="5159451"/>
                  </a:lnTo>
                  <a:lnTo>
                    <a:pt x="2507424" y="5131701"/>
                  </a:lnTo>
                  <a:lnTo>
                    <a:pt x="2548242" y="5096878"/>
                  </a:lnTo>
                  <a:lnTo>
                    <a:pt x="2583065" y="5056060"/>
                  </a:lnTo>
                  <a:lnTo>
                    <a:pt x="2610815" y="5010709"/>
                  </a:lnTo>
                  <a:lnTo>
                    <a:pt x="2631097" y="4961737"/>
                  </a:lnTo>
                  <a:lnTo>
                    <a:pt x="2643543" y="4910036"/>
                  </a:lnTo>
                  <a:lnTo>
                    <a:pt x="2647302" y="4862614"/>
                  </a:lnTo>
                  <a:lnTo>
                    <a:pt x="2647302" y="4850473"/>
                  </a:lnTo>
                  <a:close/>
                </a:path>
                <a:path w="8324850" h="5196840">
                  <a:moveTo>
                    <a:pt x="8055140" y="339318"/>
                  </a:moveTo>
                  <a:lnTo>
                    <a:pt x="8043342" y="256501"/>
                  </a:lnTo>
                  <a:lnTo>
                    <a:pt x="8028356" y="213385"/>
                  </a:lnTo>
                  <a:lnTo>
                    <a:pt x="8008112" y="173037"/>
                  </a:lnTo>
                  <a:lnTo>
                    <a:pt x="7983017" y="135890"/>
                  </a:lnTo>
                  <a:lnTo>
                    <a:pt x="7953489" y="102336"/>
                  </a:lnTo>
                  <a:lnTo>
                    <a:pt x="7919936" y="72796"/>
                  </a:lnTo>
                  <a:lnTo>
                    <a:pt x="7882776" y="47701"/>
                  </a:lnTo>
                  <a:lnTo>
                    <a:pt x="7842428" y="27457"/>
                  </a:lnTo>
                  <a:lnTo>
                    <a:pt x="7799311" y="12484"/>
                  </a:lnTo>
                  <a:lnTo>
                    <a:pt x="7753832" y="3187"/>
                  </a:lnTo>
                  <a:lnTo>
                    <a:pt x="7706423" y="0"/>
                  </a:lnTo>
                  <a:lnTo>
                    <a:pt x="6420205" y="0"/>
                  </a:lnTo>
                  <a:lnTo>
                    <a:pt x="6372796" y="3187"/>
                  </a:lnTo>
                  <a:lnTo>
                    <a:pt x="6327330" y="12484"/>
                  </a:lnTo>
                  <a:lnTo>
                    <a:pt x="6284214" y="27457"/>
                  </a:lnTo>
                  <a:lnTo>
                    <a:pt x="6243879" y="47701"/>
                  </a:lnTo>
                  <a:lnTo>
                    <a:pt x="6206718" y="72796"/>
                  </a:lnTo>
                  <a:lnTo>
                    <a:pt x="6173165" y="102336"/>
                  </a:lnTo>
                  <a:lnTo>
                    <a:pt x="6143637" y="135890"/>
                  </a:lnTo>
                  <a:lnTo>
                    <a:pt x="6118542" y="173037"/>
                  </a:lnTo>
                  <a:lnTo>
                    <a:pt x="6098298" y="213385"/>
                  </a:lnTo>
                  <a:lnTo>
                    <a:pt x="6083312" y="256501"/>
                  </a:lnTo>
                  <a:lnTo>
                    <a:pt x="6074029" y="301967"/>
                  </a:lnTo>
                  <a:lnTo>
                    <a:pt x="6070828" y="349377"/>
                  </a:lnTo>
                  <a:lnTo>
                    <a:pt x="6074029" y="396786"/>
                  </a:lnTo>
                  <a:lnTo>
                    <a:pt x="6083312" y="442252"/>
                  </a:lnTo>
                  <a:lnTo>
                    <a:pt x="6098298" y="485368"/>
                  </a:lnTo>
                  <a:lnTo>
                    <a:pt x="6118542" y="525703"/>
                  </a:lnTo>
                  <a:lnTo>
                    <a:pt x="6143637" y="562864"/>
                  </a:lnTo>
                  <a:lnTo>
                    <a:pt x="6173165" y="596417"/>
                  </a:lnTo>
                  <a:lnTo>
                    <a:pt x="6206718" y="625944"/>
                  </a:lnTo>
                  <a:lnTo>
                    <a:pt x="6243879" y="651040"/>
                  </a:lnTo>
                  <a:lnTo>
                    <a:pt x="6284214" y="671283"/>
                  </a:lnTo>
                  <a:lnTo>
                    <a:pt x="6327330" y="686269"/>
                  </a:lnTo>
                  <a:lnTo>
                    <a:pt x="6372796" y="695553"/>
                  </a:lnTo>
                  <a:lnTo>
                    <a:pt x="6420205" y="698741"/>
                  </a:lnTo>
                  <a:lnTo>
                    <a:pt x="7706423" y="698741"/>
                  </a:lnTo>
                  <a:lnTo>
                    <a:pt x="7753832" y="695553"/>
                  </a:lnTo>
                  <a:lnTo>
                    <a:pt x="7799311" y="686269"/>
                  </a:lnTo>
                  <a:lnTo>
                    <a:pt x="7842428" y="671283"/>
                  </a:lnTo>
                  <a:lnTo>
                    <a:pt x="7882776" y="651040"/>
                  </a:lnTo>
                  <a:lnTo>
                    <a:pt x="7919936" y="625944"/>
                  </a:lnTo>
                  <a:lnTo>
                    <a:pt x="7953489" y="596417"/>
                  </a:lnTo>
                  <a:lnTo>
                    <a:pt x="7983017" y="562864"/>
                  </a:lnTo>
                  <a:lnTo>
                    <a:pt x="8008112" y="525703"/>
                  </a:lnTo>
                  <a:lnTo>
                    <a:pt x="8028356" y="485368"/>
                  </a:lnTo>
                  <a:lnTo>
                    <a:pt x="8043342" y="442252"/>
                  </a:lnTo>
                  <a:lnTo>
                    <a:pt x="8052625" y="396786"/>
                  </a:lnTo>
                  <a:lnTo>
                    <a:pt x="8055140" y="359422"/>
                  </a:lnTo>
                  <a:lnTo>
                    <a:pt x="8055140" y="339318"/>
                  </a:lnTo>
                  <a:close/>
                </a:path>
                <a:path w="8324850" h="5196840">
                  <a:moveTo>
                    <a:pt x="8324837" y="4412627"/>
                  </a:moveTo>
                  <a:lnTo>
                    <a:pt x="8311921" y="4337672"/>
                  </a:lnTo>
                  <a:lnTo>
                    <a:pt x="8294967" y="4296702"/>
                  </a:lnTo>
                  <a:lnTo>
                    <a:pt x="8271764" y="4258754"/>
                  </a:lnTo>
                  <a:lnTo>
                    <a:pt x="8242630" y="4224604"/>
                  </a:lnTo>
                  <a:lnTo>
                    <a:pt x="8208480" y="4195470"/>
                  </a:lnTo>
                  <a:lnTo>
                    <a:pt x="8170532" y="4172267"/>
                  </a:lnTo>
                  <a:lnTo>
                    <a:pt x="8129562" y="4155313"/>
                  </a:lnTo>
                  <a:lnTo>
                    <a:pt x="8086331" y="4144899"/>
                  </a:lnTo>
                  <a:lnTo>
                    <a:pt x="8041589" y="4141343"/>
                  </a:lnTo>
                  <a:lnTo>
                    <a:pt x="5963882" y="4141343"/>
                  </a:lnTo>
                  <a:lnTo>
                    <a:pt x="5919140" y="4144899"/>
                  </a:lnTo>
                  <a:lnTo>
                    <a:pt x="5875909" y="4155313"/>
                  </a:lnTo>
                  <a:lnTo>
                    <a:pt x="5834939" y="4172267"/>
                  </a:lnTo>
                  <a:lnTo>
                    <a:pt x="5797004" y="4195470"/>
                  </a:lnTo>
                  <a:lnTo>
                    <a:pt x="5762866" y="4224604"/>
                  </a:lnTo>
                  <a:lnTo>
                    <a:pt x="5733732" y="4258754"/>
                  </a:lnTo>
                  <a:lnTo>
                    <a:pt x="5710517" y="4296702"/>
                  </a:lnTo>
                  <a:lnTo>
                    <a:pt x="5693549" y="4337672"/>
                  </a:lnTo>
                  <a:lnTo>
                    <a:pt x="5683135" y="4380903"/>
                  </a:lnTo>
                  <a:lnTo>
                    <a:pt x="5679592" y="4425645"/>
                  </a:lnTo>
                  <a:lnTo>
                    <a:pt x="5683135" y="4470387"/>
                  </a:lnTo>
                  <a:lnTo>
                    <a:pt x="5693549" y="4513618"/>
                  </a:lnTo>
                  <a:lnTo>
                    <a:pt x="5710517" y="4554588"/>
                  </a:lnTo>
                  <a:lnTo>
                    <a:pt x="5733732" y="4592523"/>
                  </a:lnTo>
                  <a:lnTo>
                    <a:pt x="5762866" y="4626661"/>
                  </a:lnTo>
                  <a:lnTo>
                    <a:pt x="5797004" y="4655794"/>
                  </a:lnTo>
                  <a:lnTo>
                    <a:pt x="5834939" y="4679010"/>
                  </a:lnTo>
                  <a:lnTo>
                    <a:pt x="5875909" y="4695977"/>
                  </a:lnTo>
                  <a:lnTo>
                    <a:pt x="5919140" y="4706391"/>
                  </a:lnTo>
                  <a:lnTo>
                    <a:pt x="5963882" y="4709934"/>
                  </a:lnTo>
                  <a:lnTo>
                    <a:pt x="8041589" y="4709934"/>
                  </a:lnTo>
                  <a:lnTo>
                    <a:pt x="8086331" y="4706391"/>
                  </a:lnTo>
                  <a:lnTo>
                    <a:pt x="8129562" y="4695977"/>
                  </a:lnTo>
                  <a:lnTo>
                    <a:pt x="8170532" y="4679010"/>
                  </a:lnTo>
                  <a:lnTo>
                    <a:pt x="8208480" y="4655794"/>
                  </a:lnTo>
                  <a:lnTo>
                    <a:pt x="8242630" y="4626661"/>
                  </a:lnTo>
                  <a:lnTo>
                    <a:pt x="8271764" y="4592523"/>
                  </a:lnTo>
                  <a:lnTo>
                    <a:pt x="8294967" y="4554588"/>
                  </a:lnTo>
                  <a:lnTo>
                    <a:pt x="8311921" y="4513618"/>
                  </a:lnTo>
                  <a:lnTo>
                    <a:pt x="8322335" y="4470387"/>
                  </a:lnTo>
                  <a:lnTo>
                    <a:pt x="8324837" y="4438662"/>
                  </a:lnTo>
                  <a:lnTo>
                    <a:pt x="8324837" y="4412627"/>
                  </a:lnTo>
                  <a:close/>
                </a:path>
              </a:pathLst>
            </a:custGeom>
            <a:solidFill>
              <a:srgbClr val="FF7D4E"/>
            </a:solidFill>
          </p:spPr>
          <p:txBody>
            <a:bodyPr wrap="square" lIns="0" tIns="0" rIns="0" bIns="0" rtlCol="0"/>
            <a:lstStyle/>
            <a:p>
              <a:endParaRPr/>
            </a:p>
          </p:txBody>
        </p:sp>
        <p:pic>
          <p:nvPicPr>
            <p:cNvPr id="10" name="object 10"/>
            <p:cNvPicPr/>
            <p:nvPr/>
          </p:nvPicPr>
          <p:blipFill>
            <a:blip r:embed="rId2" cstate="email">
              <a:extLst>
                <a:ext uri="{28A0092B-C50C-407E-A947-70E740481C1C}">
                  <a14:useLocalDpi xmlns:a14="http://schemas.microsoft.com/office/drawing/2010/main"/>
                </a:ext>
              </a:extLst>
            </a:blip>
            <a:stretch>
              <a:fillRect/>
            </a:stretch>
          </p:blipFill>
          <p:spPr>
            <a:xfrm>
              <a:off x="7981675" y="2258610"/>
              <a:ext cx="3287603" cy="3287591"/>
            </a:xfrm>
            <a:prstGeom prst="rect">
              <a:avLst/>
            </a:prstGeom>
          </p:spPr>
        </p:pic>
      </p:grpSp>
      <p:sp>
        <p:nvSpPr>
          <p:cNvPr id="11" name="object 11"/>
          <p:cNvSpPr txBox="1"/>
          <p:nvPr/>
        </p:nvSpPr>
        <p:spPr>
          <a:xfrm>
            <a:off x="638894" y="3900662"/>
            <a:ext cx="2849033" cy="501805"/>
          </a:xfrm>
          <a:prstGeom prst="rect">
            <a:avLst/>
          </a:prstGeom>
        </p:spPr>
        <p:txBody>
          <a:bodyPr vert="horz" wrap="square" lIns="0" tIns="8467" rIns="0" bIns="0" rtlCol="0">
            <a:spAutoFit/>
          </a:bodyPr>
          <a:lstStyle/>
          <a:p>
            <a:pPr marL="336143" marR="1594353" indent="-328100">
              <a:lnSpc>
                <a:spcPct val="112500"/>
              </a:lnSpc>
              <a:spcBef>
                <a:spcPts val="67"/>
              </a:spcBef>
            </a:pPr>
            <a:r>
              <a:rPr sz="1000" spc="-83">
                <a:solidFill>
                  <a:srgbClr val="B14029"/>
                </a:solidFill>
                <a:latin typeface="Arial Black"/>
                <a:cs typeface="Arial Black"/>
              </a:rPr>
              <a:t>Safe</a:t>
            </a:r>
            <a:r>
              <a:rPr sz="1000" spc="-80">
                <a:solidFill>
                  <a:srgbClr val="B14029"/>
                </a:solidFill>
                <a:latin typeface="Arial Black"/>
                <a:cs typeface="Arial Black"/>
              </a:rPr>
              <a:t> </a:t>
            </a:r>
            <a:r>
              <a:rPr sz="1000" spc="-90">
                <a:solidFill>
                  <a:srgbClr val="B14029"/>
                </a:solidFill>
                <a:latin typeface="Arial Black"/>
                <a:cs typeface="Arial Black"/>
              </a:rPr>
              <a:t>Space,</a:t>
            </a:r>
            <a:r>
              <a:rPr sz="1000" spc="-80">
                <a:solidFill>
                  <a:srgbClr val="B14029"/>
                </a:solidFill>
                <a:latin typeface="Arial Black"/>
                <a:cs typeface="Arial Black"/>
              </a:rPr>
              <a:t> </a:t>
            </a:r>
            <a:r>
              <a:rPr sz="1000" spc="-60">
                <a:solidFill>
                  <a:srgbClr val="B14029"/>
                </a:solidFill>
                <a:latin typeface="Arial Black"/>
                <a:cs typeface="Arial Black"/>
              </a:rPr>
              <a:t>Barriers </a:t>
            </a:r>
            <a:r>
              <a:rPr sz="1000" spc="-7">
                <a:solidFill>
                  <a:srgbClr val="B14029"/>
                </a:solidFill>
                <a:latin typeface="Arial Black"/>
                <a:cs typeface="Arial Black"/>
              </a:rPr>
              <a:t>removed</a:t>
            </a:r>
            <a:endParaRPr sz="1000">
              <a:latin typeface="Arial Black"/>
              <a:cs typeface="Arial Black"/>
            </a:endParaRPr>
          </a:p>
          <a:p>
            <a:pPr marL="1004197" marR="3387">
              <a:lnSpc>
                <a:spcPct val="114599"/>
              </a:lnSpc>
              <a:spcBef>
                <a:spcPts val="777"/>
              </a:spcBef>
            </a:pPr>
            <a:r>
              <a:rPr sz="1200" spc="-37">
                <a:solidFill>
                  <a:srgbClr val="B14029"/>
                </a:solidFill>
                <a:latin typeface="Lucida Sans"/>
                <a:cs typeface="Lucida Sans"/>
              </a:rPr>
              <a:t>A</a:t>
            </a:r>
            <a:r>
              <a:rPr sz="1200" spc="-63">
                <a:solidFill>
                  <a:srgbClr val="B14029"/>
                </a:solidFill>
                <a:latin typeface="Lucida Sans"/>
                <a:cs typeface="Lucida Sans"/>
              </a:rPr>
              <a:t> </a:t>
            </a:r>
            <a:r>
              <a:rPr sz="1200" spc="-97">
                <a:solidFill>
                  <a:srgbClr val="B14029"/>
                </a:solidFill>
                <a:latin typeface="Lucida Sans"/>
                <a:cs typeface="Lucida Sans"/>
              </a:rPr>
              <a:t>non-</a:t>
            </a:r>
            <a:r>
              <a:rPr sz="1200" spc="-73">
                <a:solidFill>
                  <a:srgbClr val="B14029"/>
                </a:solidFill>
                <a:latin typeface="Lucida Sans"/>
                <a:cs typeface="Lucida Sans"/>
              </a:rPr>
              <a:t>clinical,</a:t>
            </a:r>
            <a:r>
              <a:rPr sz="1200" spc="-60">
                <a:solidFill>
                  <a:srgbClr val="B14029"/>
                </a:solidFill>
                <a:latin typeface="Lucida Sans"/>
                <a:cs typeface="Lucida Sans"/>
              </a:rPr>
              <a:t> </a:t>
            </a:r>
            <a:r>
              <a:rPr sz="1200" spc="-17">
                <a:solidFill>
                  <a:srgbClr val="B14029"/>
                </a:solidFill>
                <a:latin typeface="Lucida Sans"/>
                <a:cs typeface="Lucida Sans"/>
              </a:rPr>
              <a:t>welcoming </a:t>
            </a:r>
            <a:r>
              <a:rPr sz="1200" spc="-103">
                <a:solidFill>
                  <a:srgbClr val="B14029"/>
                </a:solidFill>
                <a:latin typeface="Lucida Sans"/>
                <a:cs typeface="Lucida Sans"/>
              </a:rPr>
              <a:t>environment</a:t>
            </a:r>
            <a:r>
              <a:rPr sz="1200" spc="-67">
                <a:solidFill>
                  <a:srgbClr val="B14029"/>
                </a:solidFill>
                <a:latin typeface="Lucida Sans"/>
                <a:cs typeface="Lucida Sans"/>
              </a:rPr>
              <a:t> </a:t>
            </a:r>
            <a:r>
              <a:rPr sz="1200" spc="-80">
                <a:solidFill>
                  <a:srgbClr val="B14029"/>
                </a:solidFill>
                <a:latin typeface="Lucida Sans"/>
                <a:cs typeface="Lucida Sans"/>
              </a:rPr>
              <a:t>where</a:t>
            </a:r>
            <a:r>
              <a:rPr sz="1200" spc="-67">
                <a:solidFill>
                  <a:srgbClr val="B14029"/>
                </a:solidFill>
                <a:latin typeface="Lucida Sans"/>
                <a:cs typeface="Lucida Sans"/>
              </a:rPr>
              <a:t> </a:t>
            </a:r>
            <a:r>
              <a:rPr sz="1200" spc="-7">
                <a:solidFill>
                  <a:srgbClr val="B14029"/>
                </a:solidFill>
                <a:latin typeface="Lucida Sans"/>
                <a:cs typeface="Lucida Sans"/>
              </a:rPr>
              <a:t>women </a:t>
            </a:r>
            <a:r>
              <a:rPr sz="1200" spc="-80">
                <a:solidFill>
                  <a:srgbClr val="B14029"/>
                </a:solidFill>
                <a:latin typeface="Lucida Sans"/>
                <a:cs typeface="Lucida Sans"/>
              </a:rPr>
              <a:t>feel</a:t>
            </a:r>
            <a:r>
              <a:rPr sz="1200" spc="-76">
                <a:solidFill>
                  <a:srgbClr val="B14029"/>
                </a:solidFill>
                <a:latin typeface="Lucida Sans"/>
                <a:cs typeface="Lucida Sans"/>
              </a:rPr>
              <a:t> </a:t>
            </a:r>
            <a:r>
              <a:rPr sz="1200" spc="-70">
                <a:solidFill>
                  <a:srgbClr val="B14029"/>
                </a:solidFill>
                <a:latin typeface="Lucida Sans"/>
                <a:cs typeface="Lucida Sans"/>
              </a:rPr>
              <a:t>safe</a:t>
            </a:r>
            <a:r>
              <a:rPr sz="1200" spc="-76">
                <a:solidFill>
                  <a:srgbClr val="B14029"/>
                </a:solidFill>
                <a:latin typeface="Lucida Sans"/>
                <a:cs typeface="Lucida Sans"/>
              </a:rPr>
              <a:t> </a:t>
            </a:r>
            <a:r>
              <a:rPr sz="1200" spc="-80">
                <a:solidFill>
                  <a:srgbClr val="B14029"/>
                </a:solidFill>
                <a:latin typeface="Lucida Sans"/>
                <a:cs typeface="Lucida Sans"/>
              </a:rPr>
              <a:t>to</a:t>
            </a:r>
            <a:r>
              <a:rPr sz="1200" spc="-76">
                <a:solidFill>
                  <a:srgbClr val="B14029"/>
                </a:solidFill>
                <a:latin typeface="Lucida Sans"/>
                <a:cs typeface="Lucida Sans"/>
              </a:rPr>
              <a:t> discuss </a:t>
            </a:r>
            <a:r>
              <a:rPr sz="1200" spc="-90">
                <a:solidFill>
                  <a:srgbClr val="B14029"/>
                </a:solidFill>
                <a:latin typeface="Lucida Sans"/>
                <a:cs typeface="Lucida Sans"/>
              </a:rPr>
              <a:t>taboo</a:t>
            </a:r>
            <a:r>
              <a:rPr sz="1200" spc="-76">
                <a:solidFill>
                  <a:srgbClr val="B14029"/>
                </a:solidFill>
                <a:latin typeface="Lucida Sans"/>
                <a:cs typeface="Lucida Sans"/>
              </a:rPr>
              <a:t> </a:t>
            </a:r>
            <a:r>
              <a:rPr sz="1200" spc="-17">
                <a:solidFill>
                  <a:srgbClr val="B14029"/>
                </a:solidFill>
                <a:latin typeface="Lucida Sans"/>
                <a:cs typeface="Lucida Sans"/>
              </a:rPr>
              <a:t>or </a:t>
            </a:r>
            <a:r>
              <a:rPr sz="1200" spc="-90">
                <a:solidFill>
                  <a:srgbClr val="B14029"/>
                </a:solidFill>
                <a:latin typeface="Lucida Sans"/>
                <a:cs typeface="Lucida Sans"/>
              </a:rPr>
              <a:t>stigmatised</a:t>
            </a:r>
            <a:r>
              <a:rPr sz="1200" spc="-93">
                <a:solidFill>
                  <a:srgbClr val="B14029"/>
                </a:solidFill>
                <a:latin typeface="Lucida Sans"/>
                <a:cs typeface="Lucida Sans"/>
              </a:rPr>
              <a:t> </a:t>
            </a:r>
            <a:r>
              <a:rPr sz="1200" spc="-47">
                <a:solidFill>
                  <a:srgbClr val="B14029"/>
                </a:solidFill>
                <a:latin typeface="Lucida Sans"/>
                <a:cs typeface="Lucida Sans"/>
              </a:rPr>
              <a:t>topics,</a:t>
            </a:r>
            <a:r>
              <a:rPr sz="1200" spc="83">
                <a:solidFill>
                  <a:srgbClr val="B14029"/>
                </a:solidFill>
                <a:latin typeface="Lucida Sans"/>
                <a:cs typeface="Lucida Sans"/>
              </a:rPr>
              <a:t> </a:t>
            </a:r>
            <a:r>
              <a:rPr sz="1200" spc="-83">
                <a:solidFill>
                  <a:srgbClr val="B14029"/>
                </a:solidFill>
                <a:latin typeface="Lucida Sans"/>
                <a:cs typeface="Lucida Sans"/>
              </a:rPr>
              <a:t>often</a:t>
            </a:r>
            <a:r>
              <a:rPr sz="1200" spc="-93">
                <a:solidFill>
                  <a:srgbClr val="B14029"/>
                </a:solidFill>
                <a:latin typeface="Lucida Sans"/>
                <a:cs typeface="Lucida Sans"/>
              </a:rPr>
              <a:t> </a:t>
            </a:r>
            <a:r>
              <a:rPr sz="1200" spc="-90">
                <a:solidFill>
                  <a:srgbClr val="B14029"/>
                </a:solidFill>
                <a:latin typeface="Lucida Sans"/>
                <a:cs typeface="Lucida Sans"/>
              </a:rPr>
              <a:t>for </a:t>
            </a:r>
            <a:r>
              <a:rPr sz="1200" spc="-83">
                <a:solidFill>
                  <a:srgbClr val="B14029"/>
                </a:solidFill>
                <a:latin typeface="Lucida Sans"/>
                <a:cs typeface="Lucida Sans"/>
              </a:rPr>
              <a:t>the</a:t>
            </a:r>
            <a:r>
              <a:rPr sz="1200" spc="-76">
                <a:solidFill>
                  <a:srgbClr val="B14029"/>
                </a:solidFill>
                <a:latin typeface="Lucida Sans"/>
                <a:cs typeface="Lucida Sans"/>
              </a:rPr>
              <a:t> </a:t>
            </a:r>
            <a:r>
              <a:rPr sz="1200" spc="-90">
                <a:solidFill>
                  <a:srgbClr val="B14029"/>
                </a:solidFill>
                <a:latin typeface="Lucida Sans"/>
                <a:cs typeface="Lucida Sans"/>
              </a:rPr>
              <a:t>first</a:t>
            </a:r>
            <a:r>
              <a:rPr sz="1200" spc="-73">
                <a:solidFill>
                  <a:srgbClr val="B14029"/>
                </a:solidFill>
                <a:latin typeface="Lucida Sans"/>
                <a:cs typeface="Lucida Sans"/>
              </a:rPr>
              <a:t> </a:t>
            </a:r>
            <a:r>
              <a:rPr sz="1200" spc="-7">
                <a:solidFill>
                  <a:srgbClr val="B14029"/>
                </a:solidFill>
                <a:latin typeface="Lucida Sans"/>
                <a:cs typeface="Lucida Sans"/>
              </a:rPr>
              <a:t>time.</a:t>
            </a:r>
            <a:endParaRPr sz="1200">
              <a:latin typeface="Lucida Sans"/>
              <a:cs typeface="Lucida Sans"/>
            </a:endParaRPr>
          </a:p>
        </p:txBody>
      </p:sp>
      <p:sp>
        <p:nvSpPr>
          <p:cNvPr id="12" name="object 12"/>
          <p:cNvSpPr txBox="1"/>
          <p:nvPr/>
        </p:nvSpPr>
        <p:spPr>
          <a:xfrm>
            <a:off x="479793" y="1814871"/>
            <a:ext cx="1346200" cy="97335"/>
          </a:xfrm>
          <a:prstGeom prst="rect">
            <a:avLst/>
          </a:prstGeom>
        </p:spPr>
        <p:txBody>
          <a:bodyPr vert="horz" wrap="square" lIns="0" tIns="8467" rIns="0" bIns="0" rtlCol="0">
            <a:spAutoFit/>
          </a:bodyPr>
          <a:lstStyle/>
          <a:p>
            <a:pPr marL="460186" marR="3387" indent="-452143">
              <a:lnSpc>
                <a:spcPct val="112500"/>
              </a:lnSpc>
              <a:spcBef>
                <a:spcPts val="67"/>
              </a:spcBef>
            </a:pPr>
            <a:r>
              <a:rPr sz="1000" spc="-73">
                <a:solidFill>
                  <a:srgbClr val="B14029"/>
                </a:solidFill>
                <a:latin typeface="Arial Black"/>
                <a:cs typeface="Arial Black"/>
              </a:rPr>
              <a:t>Listening</a:t>
            </a:r>
            <a:r>
              <a:rPr sz="1000" spc="-87">
                <a:solidFill>
                  <a:srgbClr val="B14029"/>
                </a:solidFill>
                <a:latin typeface="Arial Black"/>
                <a:cs typeface="Arial Black"/>
              </a:rPr>
              <a:t> </a:t>
            </a:r>
            <a:r>
              <a:rPr sz="1000" spc="-113">
                <a:solidFill>
                  <a:srgbClr val="B14029"/>
                </a:solidFill>
                <a:latin typeface="Arial Black"/>
                <a:cs typeface="Arial Black"/>
              </a:rPr>
              <a:t>as</a:t>
            </a:r>
            <a:r>
              <a:rPr sz="1000" spc="-83">
                <a:solidFill>
                  <a:srgbClr val="B14029"/>
                </a:solidFill>
                <a:latin typeface="Arial Black"/>
                <a:cs typeface="Arial Black"/>
              </a:rPr>
              <a:t> </a:t>
            </a:r>
            <a:r>
              <a:rPr sz="1000" spc="-100">
                <a:solidFill>
                  <a:srgbClr val="B14029"/>
                </a:solidFill>
                <a:latin typeface="Arial Black"/>
                <a:cs typeface="Arial Black"/>
              </a:rPr>
              <a:t>a</a:t>
            </a:r>
            <a:r>
              <a:rPr sz="1000" spc="-83">
                <a:solidFill>
                  <a:srgbClr val="B14029"/>
                </a:solidFill>
                <a:latin typeface="Arial Black"/>
                <a:cs typeface="Arial Black"/>
              </a:rPr>
              <a:t> </a:t>
            </a:r>
            <a:r>
              <a:rPr sz="1000" spc="-43">
                <a:solidFill>
                  <a:srgbClr val="B14029"/>
                </a:solidFill>
                <a:latin typeface="Arial Black"/>
                <a:cs typeface="Arial Black"/>
              </a:rPr>
              <a:t>tool</a:t>
            </a:r>
            <a:r>
              <a:rPr sz="1000" spc="-87">
                <a:solidFill>
                  <a:srgbClr val="B14029"/>
                </a:solidFill>
                <a:latin typeface="Arial Black"/>
                <a:cs typeface="Arial Black"/>
              </a:rPr>
              <a:t> </a:t>
            </a:r>
            <a:r>
              <a:rPr sz="1000" spc="-17">
                <a:solidFill>
                  <a:srgbClr val="B14029"/>
                </a:solidFill>
                <a:latin typeface="Arial Black"/>
                <a:cs typeface="Arial Black"/>
              </a:rPr>
              <a:t>for </a:t>
            </a:r>
            <a:r>
              <a:rPr sz="1000" spc="-7">
                <a:solidFill>
                  <a:srgbClr val="B14029"/>
                </a:solidFill>
                <a:latin typeface="Arial Black"/>
                <a:cs typeface="Arial Black"/>
              </a:rPr>
              <a:t>Insight</a:t>
            </a:r>
            <a:endParaRPr sz="1000">
              <a:latin typeface="Arial Black"/>
              <a:cs typeface="Arial Black"/>
            </a:endParaRPr>
          </a:p>
        </p:txBody>
      </p:sp>
      <p:sp>
        <p:nvSpPr>
          <p:cNvPr id="13" name="object 13"/>
          <p:cNvSpPr txBox="1"/>
          <p:nvPr/>
        </p:nvSpPr>
        <p:spPr>
          <a:xfrm>
            <a:off x="1990617" y="1767871"/>
            <a:ext cx="2263986" cy="716030"/>
          </a:xfrm>
          <a:prstGeom prst="rect">
            <a:avLst/>
          </a:prstGeom>
        </p:spPr>
        <p:txBody>
          <a:bodyPr vert="horz" wrap="square" lIns="0" tIns="8467" rIns="0" bIns="0" rtlCol="0">
            <a:spAutoFit/>
          </a:bodyPr>
          <a:lstStyle/>
          <a:p>
            <a:pPr marL="8467" marR="167225">
              <a:lnSpc>
                <a:spcPct val="114599"/>
              </a:lnSpc>
              <a:spcBef>
                <a:spcPts val="67"/>
              </a:spcBef>
            </a:pPr>
            <a:r>
              <a:rPr sz="1200" spc="-60">
                <a:solidFill>
                  <a:srgbClr val="B14029"/>
                </a:solidFill>
                <a:latin typeface="Lucida Sans"/>
                <a:cs typeface="Lucida Sans"/>
              </a:rPr>
              <a:t>Every</a:t>
            </a:r>
            <a:r>
              <a:rPr sz="1200" spc="-57">
                <a:solidFill>
                  <a:srgbClr val="B14029"/>
                </a:solidFill>
                <a:latin typeface="Lucida Sans"/>
                <a:cs typeface="Lucida Sans"/>
              </a:rPr>
              <a:t> </a:t>
            </a:r>
            <a:r>
              <a:rPr sz="1200" spc="-83">
                <a:solidFill>
                  <a:srgbClr val="B14029"/>
                </a:solidFill>
                <a:latin typeface="Lucida Sans"/>
                <a:cs typeface="Lucida Sans"/>
              </a:rPr>
              <a:t>session</a:t>
            </a:r>
            <a:r>
              <a:rPr sz="1200" spc="-57">
                <a:solidFill>
                  <a:srgbClr val="B14029"/>
                </a:solidFill>
                <a:latin typeface="Lucida Sans"/>
                <a:cs typeface="Lucida Sans"/>
              </a:rPr>
              <a:t> </a:t>
            </a:r>
            <a:r>
              <a:rPr sz="1200" spc="-80">
                <a:solidFill>
                  <a:srgbClr val="B14029"/>
                </a:solidFill>
                <a:latin typeface="Lucida Sans"/>
                <a:cs typeface="Lucida Sans"/>
              </a:rPr>
              <a:t>captures</a:t>
            </a:r>
            <a:r>
              <a:rPr sz="1200" spc="-57">
                <a:solidFill>
                  <a:srgbClr val="B14029"/>
                </a:solidFill>
                <a:latin typeface="Lucida Sans"/>
                <a:cs typeface="Lucida Sans"/>
              </a:rPr>
              <a:t> </a:t>
            </a:r>
            <a:r>
              <a:rPr sz="1200" spc="-67">
                <a:solidFill>
                  <a:srgbClr val="B14029"/>
                </a:solidFill>
                <a:latin typeface="Lucida Sans"/>
                <a:cs typeface="Lucida Sans"/>
              </a:rPr>
              <a:t>real-</a:t>
            </a:r>
            <a:r>
              <a:rPr sz="1200" spc="-73">
                <a:solidFill>
                  <a:srgbClr val="B14029"/>
                </a:solidFill>
                <a:latin typeface="Lucida Sans"/>
                <a:cs typeface="Lucida Sans"/>
              </a:rPr>
              <a:t>time </a:t>
            </a:r>
            <a:r>
              <a:rPr sz="1200" spc="-97">
                <a:solidFill>
                  <a:srgbClr val="B14029"/>
                </a:solidFill>
                <a:latin typeface="Lucida Sans"/>
                <a:cs typeface="Lucida Sans"/>
              </a:rPr>
              <a:t>insights</a:t>
            </a:r>
            <a:r>
              <a:rPr sz="1200" spc="-67">
                <a:solidFill>
                  <a:srgbClr val="B14029"/>
                </a:solidFill>
                <a:latin typeface="Lucida Sans"/>
                <a:cs typeface="Lucida Sans"/>
              </a:rPr>
              <a:t> </a:t>
            </a:r>
            <a:r>
              <a:rPr sz="1200" spc="-107">
                <a:solidFill>
                  <a:srgbClr val="B14029"/>
                </a:solidFill>
                <a:latin typeface="Lucida Sans"/>
                <a:cs typeface="Lucida Sans"/>
              </a:rPr>
              <a:t>into</a:t>
            </a:r>
            <a:r>
              <a:rPr sz="1200" spc="-63">
                <a:solidFill>
                  <a:srgbClr val="B14029"/>
                </a:solidFill>
                <a:latin typeface="Lucida Sans"/>
                <a:cs typeface="Lucida Sans"/>
              </a:rPr>
              <a:t> </a:t>
            </a:r>
            <a:r>
              <a:rPr sz="1200" spc="-93">
                <a:solidFill>
                  <a:srgbClr val="B14029"/>
                </a:solidFill>
                <a:latin typeface="Lucida Sans"/>
                <a:cs typeface="Lucida Sans"/>
              </a:rPr>
              <a:t>women’s</a:t>
            </a:r>
            <a:r>
              <a:rPr sz="1200" spc="-63">
                <a:solidFill>
                  <a:srgbClr val="B14029"/>
                </a:solidFill>
                <a:latin typeface="Lucida Sans"/>
                <a:cs typeface="Lucida Sans"/>
              </a:rPr>
              <a:t> </a:t>
            </a:r>
            <a:r>
              <a:rPr sz="1200" spc="-7">
                <a:solidFill>
                  <a:srgbClr val="B14029"/>
                </a:solidFill>
                <a:latin typeface="Lucida Sans"/>
                <a:cs typeface="Lucida Sans"/>
              </a:rPr>
              <a:t>lived</a:t>
            </a:r>
            <a:endParaRPr sz="1200">
              <a:latin typeface="Lucida Sans"/>
              <a:cs typeface="Lucida Sans"/>
            </a:endParaRPr>
          </a:p>
          <a:p>
            <a:pPr marL="8467">
              <a:lnSpc>
                <a:spcPct val="100000"/>
              </a:lnSpc>
              <a:spcBef>
                <a:spcPts val="210"/>
              </a:spcBef>
            </a:pPr>
            <a:r>
              <a:rPr sz="1200" spc="-83">
                <a:solidFill>
                  <a:srgbClr val="B14029"/>
                </a:solidFill>
                <a:latin typeface="Lucida Sans"/>
                <a:cs typeface="Lucida Sans"/>
              </a:rPr>
              <a:t>experiences,</a:t>
            </a:r>
            <a:r>
              <a:rPr sz="1200" spc="-50">
                <a:solidFill>
                  <a:srgbClr val="B14029"/>
                </a:solidFill>
                <a:latin typeface="Lucida Sans"/>
                <a:cs typeface="Lucida Sans"/>
              </a:rPr>
              <a:t> </a:t>
            </a:r>
            <a:r>
              <a:rPr sz="1200" spc="-110">
                <a:solidFill>
                  <a:srgbClr val="B14029"/>
                </a:solidFill>
                <a:latin typeface="Lucida Sans"/>
                <a:cs typeface="Lucida Sans"/>
              </a:rPr>
              <a:t>highlighting</a:t>
            </a:r>
            <a:r>
              <a:rPr sz="1200" spc="-47">
                <a:solidFill>
                  <a:srgbClr val="B14029"/>
                </a:solidFill>
                <a:latin typeface="Lucida Sans"/>
                <a:cs typeface="Lucida Sans"/>
              </a:rPr>
              <a:t> </a:t>
            </a:r>
            <a:r>
              <a:rPr sz="1200" spc="-7">
                <a:solidFill>
                  <a:srgbClr val="B14029"/>
                </a:solidFill>
                <a:latin typeface="Lucida Sans"/>
                <a:cs typeface="Lucida Sans"/>
              </a:rPr>
              <a:t>what’s</a:t>
            </a:r>
            <a:endParaRPr sz="1200">
              <a:latin typeface="Lucida Sans"/>
              <a:cs typeface="Lucida Sans"/>
            </a:endParaRPr>
          </a:p>
          <a:p>
            <a:pPr marL="8467" marR="3387">
              <a:lnSpc>
                <a:spcPct val="114599"/>
              </a:lnSpc>
            </a:pPr>
            <a:r>
              <a:rPr sz="1200" spc="-107">
                <a:solidFill>
                  <a:srgbClr val="B14029"/>
                </a:solidFill>
                <a:latin typeface="Lucida Sans"/>
                <a:cs typeface="Lucida Sans"/>
              </a:rPr>
              <a:t>working</a:t>
            </a:r>
            <a:r>
              <a:rPr sz="1200" spc="-70">
                <a:solidFill>
                  <a:srgbClr val="B14029"/>
                </a:solidFill>
                <a:latin typeface="Lucida Sans"/>
                <a:cs typeface="Lucida Sans"/>
              </a:rPr>
              <a:t> </a:t>
            </a:r>
            <a:r>
              <a:rPr sz="1200" spc="-107">
                <a:solidFill>
                  <a:srgbClr val="B14029"/>
                </a:solidFill>
                <a:latin typeface="Lucida Sans"/>
                <a:cs typeface="Lucida Sans"/>
              </a:rPr>
              <a:t>and</a:t>
            </a:r>
            <a:r>
              <a:rPr sz="1200" spc="-67">
                <a:solidFill>
                  <a:srgbClr val="B14029"/>
                </a:solidFill>
                <a:latin typeface="Lucida Sans"/>
                <a:cs typeface="Lucida Sans"/>
              </a:rPr>
              <a:t> </a:t>
            </a:r>
            <a:r>
              <a:rPr sz="1200" spc="-80">
                <a:solidFill>
                  <a:srgbClr val="B14029"/>
                </a:solidFill>
                <a:latin typeface="Lucida Sans"/>
                <a:cs typeface="Lucida Sans"/>
              </a:rPr>
              <a:t>where</a:t>
            </a:r>
            <a:r>
              <a:rPr sz="1200" spc="-70">
                <a:solidFill>
                  <a:srgbClr val="B14029"/>
                </a:solidFill>
                <a:latin typeface="Lucida Sans"/>
                <a:cs typeface="Lucida Sans"/>
              </a:rPr>
              <a:t> </a:t>
            </a:r>
            <a:r>
              <a:rPr sz="1200" spc="-80">
                <a:solidFill>
                  <a:srgbClr val="B14029"/>
                </a:solidFill>
                <a:latin typeface="Lucida Sans"/>
                <a:cs typeface="Lucida Sans"/>
              </a:rPr>
              <a:t>gaps</a:t>
            </a:r>
            <a:r>
              <a:rPr sz="1200" spc="-67">
                <a:solidFill>
                  <a:srgbClr val="B14029"/>
                </a:solidFill>
                <a:latin typeface="Lucida Sans"/>
                <a:cs typeface="Lucida Sans"/>
              </a:rPr>
              <a:t> </a:t>
            </a:r>
            <a:r>
              <a:rPr sz="1200" spc="-97">
                <a:solidFill>
                  <a:srgbClr val="B14029"/>
                </a:solidFill>
                <a:latin typeface="Lucida Sans"/>
                <a:cs typeface="Lucida Sans"/>
              </a:rPr>
              <a:t>exist.</a:t>
            </a:r>
            <a:r>
              <a:rPr sz="1200" spc="-67">
                <a:solidFill>
                  <a:srgbClr val="B14029"/>
                </a:solidFill>
                <a:latin typeface="Lucida Sans"/>
                <a:cs typeface="Lucida Sans"/>
              </a:rPr>
              <a:t> </a:t>
            </a:r>
            <a:r>
              <a:rPr sz="1200" spc="-87">
                <a:solidFill>
                  <a:srgbClr val="B14029"/>
                </a:solidFill>
                <a:latin typeface="Lucida Sans"/>
                <a:cs typeface="Lucida Sans"/>
              </a:rPr>
              <a:t>This </a:t>
            </a:r>
            <a:r>
              <a:rPr sz="1200" spc="-90">
                <a:solidFill>
                  <a:srgbClr val="B14029"/>
                </a:solidFill>
                <a:latin typeface="Lucida Sans"/>
                <a:cs typeface="Lucida Sans"/>
              </a:rPr>
              <a:t>shifts</a:t>
            </a:r>
            <a:r>
              <a:rPr sz="1200" spc="-57">
                <a:solidFill>
                  <a:srgbClr val="B14029"/>
                </a:solidFill>
                <a:latin typeface="Lucida Sans"/>
                <a:cs typeface="Lucida Sans"/>
              </a:rPr>
              <a:t> </a:t>
            </a:r>
            <a:r>
              <a:rPr sz="1200" spc="-107">
                <a:solidFill>
                  <a:srgbClr val="B14029"/>
                </a:solidFill>
                <a:latin typeface="Lucida Sans"/>
                <a:cs typeface="Lucida Sans"/>
              </a:rPr>
              <a:t>community</a:t>
            </a:r>
            <a:r>
              <a:rPr sz="1200" spc="-53">
                <a:solidFill>
                  <a:srgbClr val="B14029"/>
                </a:solidFill>
                <a:latin typeface="Lucida Sans"/>
                <a:cs typeface="Lucida Sans"/>
              </a:rPr>
              <a:t> </a:t>
            </a:r>
            <a:r>
              <a:rPr sz="1200" spc="-17">
                <a:solidFill>
                  <a:srgbClr val="B14029"/>
                </a:solidFill>
                <a:latin typeface="Lucida Sans"/>
                <a:cs typeface="Lucida Sans"/>
              </a:rPr>
              <a:t>engagement </a:t>
            </a:r>
            <a:r>
              <a:rPr sz="1200" spc="-110">
                <a:solidFill>
                  <a:srgbClr val="B14029"/>
                </a:solidFill>
                <a:latin typeface="Lucida Sans"/>
                <a:cs typeface="Lucida Sans"/>
              </a:rPr>
              <a:t>from</a:t>
            </a:r>
            <a:r>
              <a:rPr sz="1200" spc="-73">
                <a:solidFill>
                  <a:srgbClr val="B14029"/>
                </a:solidFill>
                <a:latin typeface="Lucida Sans"/>
                <a:cs typeface="Lucida Sans"/>
              </a:rPr>
              <a:t> </a:t>
            </a:r>
            <a:r>
              <a:rPr sz="1200" spc="-103">
                <a:solidFill>
                  <a:srgbClr val="B14029"/>
                </a:solidFill>
                <a:latin typeface="Lucida Sans"/>
                <a:cs typeface="Lucida Sans"/>
              </a:rPr>
              <a:t>just</a:t>
            </a:r>
            <a:r>
              <a:rPr sz="1200" spc="-70">
                <a:solidFill>
                  <a:srgbClr val="B14029"/>
                </a:solidFill>
                <a:latin typeface="Lucida Sans"/>
                <a:cs typeface="Lucida Sans"/>
              </a:rPr>
              <a:t> </a:t>
            </a:r>
            <a:r>
              <a:rPr sz="1200" spc="-76">
                <a:solidFill>
                  <a:srgbClr val="B14029"/>
                </a:solidFill>
                <a:latin typeface="Lucida Sans"/>
                <a:cs typeface="Lucida Sans"/>
              </a:rPr>
              <a:t>activity</a:t>
            </a:r>
            <a:r>
              <a:rPr sz="1200" spc="-73">
                <a:solidFill>
                  <a:srgbClr val="B14029"/>
                </a:solidFill>
                <a:latin typeface="Lucida Sans"/>
                <a:cs typeface="Lucida Sans"/>
              </a:rPr>
              <a:t> </a:t>
            </a:r>
            <a:r>
              <a:rPr sz="1200" spc="-90">
                <a:solidFill>
                  <a:srgbClr val="B14029"/>
                </a:solidFill>
                <a:latin typeface="Lucida Sans"/>
                <a:cs typeface="Lucida Sans"/>
              </a:rPr>
              <a:t>delivery</a:t>
            </a:r>
            <a:r>
              <a:rPr sz="1200" spc="-70">
                <a:solidFill>
                  <a:srgbClr val="B14029"/>
                </a:solidFill>
                <a:latin typeface="Lucida Sans"/>
                <a:cs typeface="Lucida Sans"/>
              </a:rPr>
              <a:t> </a:t>
            </a:r>
            <a:r>
              <a:rPr sz="1200" spc="-80">
                <a:solidFill>
                  <a:srgbClr val="B14029"/>
                </a:solidFill>
                <a:latin typeface="Lucida Sans"/>
                <a:cs typeface="Lucida Sans"/>
              </a:rPr>
              <a:t>to</a:t>
            </a:r>
            <a:r>
              <a:rPr sz="1200" spc="-73">
                <a:solidFill>
                  <a:srgbClr val="B14029"/>
                </a:solidFill>
                <a:latin typeface="Lucida Sans"/>
                <a:cs typeface="Lucida Sans"/>
              </a:rPr>
              <a:t> </a:t>
            </a:r>
            <a:r>
              <a:rPr sz="1200" spc="-83">
                <a:solidFill>
                  <a:srgbClr val="B14029"/>
                </a:solidFill>
                <a:latin typeface="Lucida Sans"/>
                <a:cs typeface="Lucida Sans"/>
              </a:rPr>
              <a:t>a</a:t>
            </a:r>
            <a:r>
              <a:rPr sz="1200" spc="-70">
                <a:solidFill>
                  <a:srgbClr val="B14029"/>
                </a:solidFill>
                <a:latin typeface="Lucida Sans"/>
                <a:cs typeface="Lucida Sans"/>
              </a:rPr>
              <a:t> </a:t>
            </a:r>
            <a:r>
              <a:rPr sz="1200" spc="-7">
                <a:solidFill>
                  <a:srgbClr val="B14029"/>
                </a:solidFill>
                <a:latin typeface="Lucida Sans"/>
                <a:cs typeface="Lucida Sans"/>
              </a:rPr>
              <a:t>vital</a:t>
            </a:r>
            <a:endParaRPr sz="1200">
              <a:latin typeface="Lucida Sans"/>
              <a:cs typeface="Lucida Sans"/>
            </a:endParaRPr>
          </a:p>
          <a:p>
            <a:pPr marL="8467">
              <a:lnSpc>
                <a:spcPct val="100000"/>
              </a:lnSpc>
              <a:spcBef>
                <a:spcPts val="210"/>
              </a:spcBef>
            </a:pPr>
            <a:r>
              <a:rPr sz="1200" spc="-103">
                <a:solidFill>
                  <a:srgbClr val="B14029"/>
                </a:solidFill>
                <a:latin typeface="Lucida Sans"/>
                <a:cs typeface="Lucida Sans"/>
              </a:rPr>
              <a:t>listening</a:t>
            </a:r>
            <a:r>
              <a:rPr sz="1200" spc="-63">
                <a:solidFill>
                  <a:srgbClr val="B14029"/>
                </a:solidFill>
                <a:latin typeface="Lucida Sans"/>
                <a:cs typeface="Lucida Sans"/>
              </a:rPr>
              <a:t> </a:t>
            </a:r>
            <a:r>
              <a:rPr sz="1200" spc="-107">
                <a:solidFill>
                  <a:srgbClr val="B14029"/>
                </a:solidFill>
                <a:latin typeface="Lucida Sans"/>
                <a:cs typeface="Lucida Sans"/>
              </a:rPr>
              <a:t>and</a:t>
            </a:r>
            <a:r>
              <a:rPr sz="1200" spc="-63">
                <a:solidFill>
                  <a:srgbClr val="B14029"/>
                </a:solidFill>
                <a:latin typeface="Lucida Sans"/>
                <a:cs typeface="Lucida Sans"/>
              </a:rPr>
              <a:t> </a:t>
            </a:r>
            <a:r>
              <a:rPr sz="1200" spc="-93">
                <a:solidFill>
                  <a:srgbClr val="B14029"/>
                </a:solidFill>
                <a:latin typeface="Lucida Sans"/>
                <a:cs typeface="Lucida Sans"/>
              </a:rPr>
              <a:t>intelligence</a:t>
            </a:r>
            <a:r>
              <a:rPr sz="1200" spc="-63">
                <a:solidFill>
                  <a:srgbClr val="B14029"/>
                </a:solidFill>
                <a:latin typeface="Lucida Sans"/>
                <a:cs typeface="Lucida Sans"/>
              </a:rPr>
              <a:t> </a:t>
            </a:r>
            <a:r>
              <a:rPr sz="1200" spc="-7">
                <a:solidFill>
                  <a:srgbClr val="B14029"/>
                </a:solidFill>
                <a:latin typeface="Lucida Sans"/>
                <a:cs typeface="Lucida Sans"/>
              </a:rPr>
              <a:t>function.</a:t>
            </a:r>
            <a:endParaRPr sz="1200">
              <a:latin typeface="Lucida Sans"/>
              <a:cs typeface="Lucida Sans"/>
            </a:endParaRPr>
          </a:p>
        </p:txBody>
      </p:sp>
      <p:sp>
        <p:nvSpPr>
          <p:cNvPr id="14" name="object 14"/>
          <p:cNvSpPr txBox="1"/>
          <p:nvPr/>
        </p:nvSpPr>
        <p:spPr>
          <a:xfrm>
            <a:off x="5301820" y="4851102"/>
            <a:ext cx="3153410" cy="472053"/>
          </a:xfrm>
          <a:prstGeom prst="rect">
            <a:avLst/>
          </a:prstGeom>
        </p:spPr>
        <p:txBody>
          <a:bodyPr vert="horz" wrap="square" lIns="0" tIns="8467" rIns="0" bIns="0" rtlCol="0">
            <a:spAutoFit/>
          </a:bodyPr>
          <a:lstStyle/>
          <a:p>
            <a:pPr marL="8467" marR="228611">
              <a:lnSpc>
                <a:spcPct val="114599"/>
              </a:lnSpc>
              <a:spcBef>
                <a:spcPts val="67"/>
              </a:spcBef>
            </a:pPr>
            <a:r>
              <a:rPr sz="1200" spc="-103">
                <a:solidFill>
                  <a:srgbClr val="B14029"/>
                </a:solidFill>
                <a:latin typeface="Lucida Sans"/>
                <a:cs typeface="Lucida Sans"/>
              </a:rPr>
              <a:t>Through</a:t>
            </a:r>
            <a:r>
              <a:rPr sz="1200" spc="-60">
                <a:solidFill>
                  <a:srgbClr val="B14029"/>
                </a:solidFill>
                <a:latin typeface="Lucida Sans"/>
                <a:cs typeface="Lucida Sans"/>
              </a:rPr>
              <a:t> </a:t>
            </a:r>
            <a:r>
              <a:rPr sz="1200" spc="-90">
                <a:solidFill>
                  <a:srgbClr val="B14029"/>
                </a:solidFill>
                <a:latin typeface="Lucida Sans"/>
                <a:cs typeface="Lucida Sans"/>
              </a:rPr>
              <a:t>gentle</a:t>
            </a:r>
            <a:r>
              <a:rPr sz="1200" spc="-60">
                <a:solidFill>
                  <a:srgbClr val="B14029"/>
                </a:solidFill>
                <a:latin typeface="Lucida Sans"/>
                <a:cs typeface="Lucida Sans"/>
              </a:rPr>
              <a:t> </a:t>
            </a:r>
            <a:r>
              <a:rPr sz="1200" spc="-93">
                <a:solidFill>
                  <a:srgbClr val="B14029"/>
                </a:solidFill>
                <a:latin typeface="Lucida Sans"/>
                <a:cs typeface="Lucida Sans"/>
              </a:rPr>
              <a:t>facilitation</a:t>
            </a:r>
            <a:r>
              <a:rPr sz="1200" spc="-57">
                <a:solidFill>
                  <a:srgbClr val="B14029"/>
                </a:solidFill>
                <a:latin typeface="Lucida Sans"/>
                <a:cs typeface="Lucida Sans"/>
              </a:rPr>
              <a:t> </a:t>
            </a:r>
            <a:r>
              <a:rPr sz="1200" spc="-107">
                <a:solidFill>
                  <a:srgbClr val="B14029"/>
                </a:solidFill>
                <a:latin typeface="Lucida Sans"/>
                <a:cs typeface="Lucida Sans"/>
              </a:rPr>
              <a:t>and</a:t>
            </a:r>
            <a:r>
              <a:rPr sz="1200" spc="-60">
                <a:solidFill>
                  <a:srgbClr val="B14029"/>
                </a:solidFill>
                <a:latin typeface="Lucida Sans"/>
                <a:cs typeface="Lucida Sans"/>
              </a:rPr>
              <a:t> </a:t>
            </a:r>
            <a:r>
              <a:rPr sz="1200" spc="-83">
                <a:solidFill>
                  <a:srgbClr val="B14029"/>
                </a:solidFill>
                <a:latin typeface="Lucida Sans"/>
                <a:cs typeface="Lucida Sans"/>
              </a:rPr>
              <a:t>peer</a:t>
            </a:r>
            <a:r>
              <a:rPr sz="1200" spc="-57">
                <a:solidFill>
                  <a:srgbClr val="B14029"/>
                </a:solidFill>
                <a:latin typeface="Lucida Sans"/>
                <a:cs typeface="Lucida Sans"/>
              </a:rPr>
              <a:t> </a:t>
            </a:r>
            <a:r>
              <a:rPr sz="1200" spc="-13">
                <a:solidFill>
                  <a:srgbClr val="B14029"/>
                </a:solidFill>
                <a:latin typeface="Lucida Sans"/>
                <a:cs typeface="Lucida Sans"/>
              </a:rPr>
              <a:t>sharing, </a:t>
            </a:r>
            <a:r>
              <a:rPr sz="1200" spc="-97">
                <a:solidFill>
                  <a:srgbClr val="B14029"/>
                </a:solidFill>
                <a:latin typeface="Lucida Sans"/>
                <a:cs typeface="Lucida Sans"/>
              </a:rPr>
              <a:t>women</a:t>
            </a:r>
            <a:r>
              <a:rPr sz="1200" spc="-67">
                <a:solidFill>
                  <a:srgbClr val="B14029"/>
                </a:solidFill>
                <a:latin typeface="Lucida Sans"/>
                <a:cs typeface="Lucida Sans"/>
              </a:rPr>
              <a:t> </a:t>
            </a:r>
            <a:r>
              <a:rPr sz="1200" spc="-103">
                <a:solidFill>
                  <a:srgbClr val="B14029"/>
                </a:solidFill>
                <a:latin typeface="Lucida Sans"/>
                <a:cs typeface="Lucida Sans"/>
              </a:rPr>
              <a:t>learn</a:t>
            </a:r>
            <a:r>
              <a:rPr sz="1200" spc="-67">
                <a:solidFill>
                  <a:srgbClr val="B14029"/>
                </a:solidFill>
                <a:latin typeface="Lucida Sans"/>
                <a:cs typeface="Lucida Sans"/>
              </a:rPr>
              <a:t> </a:t>
            </a:r>
            <a:r>
              <a:rPr sz="1200" spc="-100">
                <a:solidFill>
                  <a:srgbClr val="B14029"/>
                </a:solidFill>
                <a:latin typeface="Lucida Sans"/>
                <a:cs typeface="Lucida Sans"/>
              </a:rPr>
              <a:t>about</a:t>
            </a:r>
            <a:r>
              <a:rPr sz="1200" spc="-63">
                <a:solidFill>
                  <a:srgbClr val="B14029"/>
                </a:solidFill>
                <a:latin typeface="Lucida Sans"/>
                <a:cs typeface="Lucida Sans"/>
              </a:rPr>
              <a:t> </a:t>
            </a:r>
            <a:r>
              <a:rPr sz="1200" spc="-103">
                <a:solidFill>
                  <a:srgbClr val="B14029"/>
                </a:solidFill>
                <a:latin typeface="Lucida Sans"/>
                <a:cs typeface="Lucida Sans"/>
              </a:rPr>
              <a:t>their</a:t>
            </a:r>
            <a:r>
              <a:rPr sz="1200" spc="-67">
                <a:solidFill>
                  <a:srgbClr val="B14029"/>
                </a:solidFill>
                <a:latin typeface="Lucida Sans"/>
                <a:cs typeface="Lucida Sans"/>
              </a:rPr>
              <a:t> </a:t>
            </a:r>
            <a:r>
              <a:rPr sz="1200" spc="-97">
                <a:solidFill>
                  <a:srgbClr val="B14029"/>
                </a:solidFill>
                <a:latin typeface="Lucida Sans"/>
                <a:cs typeface="Lucida Sans"/>
              </a:rPr>
              <a:t>rights,</a:t>
            </a:r>
            <a:r>
              <a:rPr sz="1200" spc="-63">
                <a:solidFill>
                  <a:srgbClr val="B14029"/>
                </a:solidFill>
                <a:latin typeface="Lucida Sans"/>
                <a:cs typeface="Lucida Sans"/>
              </a:rPr>
              <a:t> </a:t>
            </a:r>
            <a:r>
              <a:rPr sz="1200" spc="-70">
                <a:solidFill>
                  <a:srgbClr val="B14029"/>
                </a:solidFill>
                <a:latin typeface="Lucida Sans"/>
                <a:cs typeface="Lucida Sans"/>
              </a:rPr>
              <a:t>services,</a:t>
            </a:r>
            <a:r>
              <a:rPr sz="1200" spc="-67">
                <a:solidFill>
                  <a:srgbClr val="B14029"/>
                </a:solidFill>
                <a:latin typeface="Lucida Sans"/>
                <a:cs typeface="Lucida Sans"/>
              </a:rPr>
              <a:t> </a:t>
            </a:r>
            <a:r>
              <a:rPr sz="1200" spc="-17">
                <a:solidFill>
                  <a:srgbClr val="B14029"/>
                </a:solidFill>
                <a:latin typeface="Lucida Sans"/>
                <a:cs typeface="Lucida Sans"/>
              </a:rPr>
              <a:t>and </a:t>
            </a:r>
            <a:r>
              <a:rPr sz="1200" spc="-100">
                <a:solidFill>
                  <a:srgbClr val="B14029"/>
                </a:solidFill>
                <a:latin typeface="Lucida Sans"/>
                <a:cs typeface="Lucida Sans"/>
              </a:rPr>
              <a:t>health</a:t>
            </a:r>
            <a:r>
              <a:rPr sz="1200" spc="-67">
                <a:solidFill>
                  <a:srgbClr val="B14029"/>
                </a:solidFill>
                <a:latin typeface="Lucida Sans"/>
                <a:cs typeface="Lucida Sans"/>
              </a:rPr>
              <a:t> </a:t>
            </a:r>
            <a:r>
              <a:rPr sz="1200" spc="-70">
                <a:solidFill>
                  <a:srgbClr val="B14029"/>
                </a:solidFill>
                <a:latin typeface="Lucida Sans"/>
                <a:cs typeface="Lucida Sans"/>
              </a:rPr>
              <a:t>choices.</a:t>
            </a:r>
            <a:r>
              <a:rPr sz="1200" spc="-67">
                <a:solidFill>
                  <a:srgbClr val="B14029"/>
                </a:solidFill>
                <a:latin typeface="Lucida Sans"/>
                <a:cs typeface="Lucida Sans"/>
              </a:rPr>
              <a:t> </a:t>
            </a:r>
            <a:r>
              <a:rPr sz="1200" spc="-103">
                <a:solidFill>
                  <a:srgbClr val="B14029"/>
                </a:solidFill>
                <a:latin typeface="Lucida Sans"/>
                <a:cs typeface="Lucida Sans"/>
              </a:rPr>
              <a:t>This</a:t>
            </a:r>
            <a:r>
              <a:rPr sz="1200" spc="-67">
                <a:solidFill>
                  <a:srgbClr val="B14029"/>
                </a:solidFill>
                <a:latin typeface="Lucida Sans"/>
                <a:cs typeface="Lucida Sans"/>
              </a:rPr>
              <a:t> </a:t>
            </a:r>
            <a:r>
              <a:rPr sz="1200" spc="-83">
                <a:solidFill>
                  <a:srgbClr val="B14029"/>
                </a:solidFill>
                <a:latin typeface="Lucida Sans"/>
                <a:cs typeface="Lucida Sans"/>
              </a:rPr>
              <a:t>boosts</a:t>
            </a:r>
            <a:r>
              <a:rPr sz="1200" spc="-67">
                <a:solidFill>
                  <a:srgbClr val="B14029"/>
                </a:solidFill>
                <a:latin typeface="Lucida Sans"/>
                <a:cs typeface="Lucida Sans"/>
              </a:rPr>
              <a:t> </a:t>
            </a:r>
            <a:r>
              <a:rPr sz="1200" spc="-80">
                <a:solidFill>
                  <a:srgbClr val="B14029"/>
                </a:solidFill>
                <a:latin typeface="Lucida Sans"/>
                <a:cs typeface="Lucida Sans"/>
              </a:rPr>
              <a:t>confidence</a:t>
            </a:r>
            <a:r>
              <a:rPr sz="1200" spc="-67">
                <a:solidFill>
                  <a:srgbClr val="B14029"/>
                </a:solidFill>
                <a:latin typeface="Lucida Sans"/>
                <a:cs typeface="Lucida Sans"/>
              </a:rPr>
              <a:t> </a:t>
            </a:r>
            <a:r>
              <a:rPr sz="1200" spc="-80">
                <a:solidFill>
                  <a:srgbClr val="B14029"/>
                </a:solidFill>
                <a:latin typeface="Lucida Sans"/>
                <a:cs typeface="Lucida Sans"/>
              </a:rPr>
              <a:t>to</a:t>
            </a:r>
            <a:r>
              <a:rPr sz="1200" spc="-67">
                <a:solidFill>
                  <a:srgbClr val="B14029"/>
                </a:solidFill>
                <a:latin typeface="Lucida Sans"/>
                <a:cs typeface="Lucida Sans"/>
              </a:rPr>
              <a:t> </a:t>
            </a:r>
            <a:r>
              <a:rPr sz="1200" spc="-53">
                <a:solidFill>
                  <a:srgbClr val="B14029"/>
                </a:solidFill>
                <a:latin typeface="Lucida Sans"/>
                <a:cs typeface="Lucida Sans"/>
              </a:rPr>
              <a:t>ask </a:t>
            </a:r>
            <a:r>
              <a:rPr sz="1200" spc="-97">
                <a:solidFill>
                  <a:srgbClr val="B14029"/>
                </a:solidFill>
                <a:latin typeface="Lucida Sans"/>
                <a:cs typeface="Lucida Sans"/>
              </a:rPr>
              <a:t>questions,</a:t>
            </a:r>
            <a:r>
              <a:rPr sz="1200" spc="-47">
                <a:solidFill>
                  <a:srgbClr val="B14029"/>
                </a:solidFill>
                <a:latin typeface="Lucida Sans"/>
                <a:cs typeface="Lucida Sans"/>
              </a:rPr>
              <a:t> </a:t>
            </a:r>
            <a:r>
              <a:rPr sz="1200" spc="-87">
                <a:solidFill>
                  <a:srgbClr val="B14029"/>
                </a:solidFill>
                <a:latin typeface="Lucida Sans"/>
                <a:cs typeface="Lucida Sans"/>
              </a:rPr>
              <a:t>attend</a:t>
            </a:r>
            <a:r>
              <a:rPr sz="1200" spc="-47">
                <a:solidFill>
                  <a:srgbClr val="B14029"/>
                </a:solidFill>
                <a:latin typeface="Lucida Sans"/>
                <a:cs typeface="Lucida Sans"/>
              </a:rPr>
              <a:t> </a:t>
            </a:r>
            <a:r>
              <a:rPr sz="1200" spc="-97">
                <a:solidFill>
                  <a:srgbClr val="B14029"/>
                </a:solidFill>
                <a:latin typeface="Lucida Sans"/>
                <a:cs typeface="Lucida Sans"/>
              </a:rPr>
              <a:t>appointments,</a:t>
            </a:r>
            <a:r>
              <a:rPr sz="1200" spc="-47">
                <a:solidFill>
                  <a:srgbClr val="B14029"/>
                </a:solidFill>
                <a:latin typeface="Lucida Sans"/>
                <a:cs typeface="Lucida Sans"/>
              </a:rPr>
              <a:t> </a:t>
            </a:r>
            <a:r>
              <a:rPr sz="1200" spc="-107">
                <a:solidFill>
                  <a:srgbClr val="B14029"/>
                </a:solidFill>
                <a:latin typeface="Lucida Sans"/>
                <a:cs typeface="Lucida Sans"/>
              </a:rPr>
              <a:t>and</a:t>
            </a:r>
            <a:r>
              <a:rPr sz="1200" spc="-47">
                <a:solidFill>
                  <a:srgbClr val="B14029"/>
                </a:solidFill>
                <a:latin typeface="Lucida Sans"/>
                <a:cs typeface="Lucida Sans"/>
              </a:rPr>
              <a:t> support</a:t>
            </a:r>
            <a:endParaRPr sz="1200">
              <a:latin typeface="Lucida Sans"/>
              <a:cs typeface="Lucida Sans"/>
            </a:endParaRPr>
          </a:p>
          <a:p>
            <a:pPr marL="8467" marR="3387">
              <a:lnSpc>
                <a:spcPct val="114599"/>
              </a:lnSpc>
            </a:pPr>
            <a:r>
              <a:rPr sz="1200" spc="-87">
                <a:solidFill>
                  <a:srgbClr val="B14029"/>
                </a:solidFill>
                <a:latin typeface="Lucida Sans"/>
                <a:cs typeface="Lucida Sans"/>
              </a:rPr>
              <a:t>others,</a:t>
            </a:r>
            <a:r>
              <a:rPr sz="1200" spc="-63">
                <a:solidFill>
                  <a:srgbClr val="B14029"/>
                </a:solidFill>
                <a:latin typeface="Lucida Sans"/>
                <a:cs typeface="Lucida Sans"/>
              </a:rPr>
              <a:t> </a:t>
            </a:r>
            <a:r>
              <a:rPr sz="1200" spc="-87">
                <a:solidFill>
                  <a:srgbClr val="B14029"/>
                </a:solidFill>
                <a:latin typeface="Lucida Sans"/>
                <a:cs typeface="Lucida Sans"/>
              </a:rPr>
              <a:t>reflecting</a:t>
            </a:r>
            <a:r>
              <a:rPr sz="1200" spc="-67">
                <a:solidFill>
                  <a:srgbClr val="B14029"/>
                </a:solidFill>
                <a:latin typeface="Lucida Sans"/>
                <a:cs typeface="Lucida Sans"/>
              </a:rPr>
              <a:t> </a:t>
            </a:r>
            <a:r>
              <a:rPr sz="1200" spc="-83">
                <a:solidFill>
                  <a:srgbClr val="B14029"/>
                </a:solidFill>
                <a:latin typeface="Lucida Sans"/>
                <a:cs typeface="Lucida Sans"/>
              </a:rPr>
              <a:t>the</a:t>
            </a:r>
            <a:r>
              <a:rPr sz="1200" spc="-63">
                <a:solidFill>
                  <a:srgbClr val="B14029"/>
                </a:solidFill>
                <a:latin typeface="Lucida Sans"/>
                <a:cs typeface="Lucida Sans"/>
              </a:rPr>
              <a:t> </a:t>
            </a:r>
            <a:r>
              <a:rPr sz="1200" spc="-97">
                <a:solidFill>
                  <a:srgbClr val="B14029"/>
                </a:solidFill>
                <a:latin typeface="Lucida Sans"/>
                <a:cs typeface="Lucida Sans"/>
              </a:rPr>
              <a:t>empowerment</a:t>
            </a:r>
            <a:r>
              <a:rPr sz="1200" spc="-63">
                <a:solidFill>
                  <a:srgbClr val="B14029"/>
                </a:solidFill>
                <a:latin typeface="Lucida Sans"/>
                <a:cs typeface="Lucida Sans"/>
              </a:rPr>
              <a:t> </a:t>
            </a:r>
            <a:r>
              <a:rPr sz="1200" spc="-107">
                <a:solidFill>
                  <a:srgbClr val="B14029"/>
                </a:solidFill>
                <a:latin typeface="Lucida Sans"/>
                <a:cs typeface="Lucida Sans"/>
              </a:rPr>
              <a:t>model</a:t>
            </a:r>
            <a:r>
              <a:rPr sz="1200" spc="-63">
                <a:solidFill>
                  <a:srgbClr val="B14029"/>
                </a:solidFill>
                <a:latin typeface="Lucida Sans"/>
                <a:cs typeface="Lucida Sans"/>
              </a:rPr>
              <a:t> </a:t>
            </a:r>
            <a:r>
              <a:rPr sz="1200" spc="-76">
                <a:solidFill>
                  <a:srgbClr val="B14029"/>
                </a:solidFill>
                <a:latin typeface="Lucida Sans"/>
                <a:cs typeface="Lucida Sans"/>
              </a:rPr>
              <a:t>at</a:t>
            </a:r>
            <a:r>
              <a:rPr sz="1200" spc="-63">
                <a:solidFill>
                  <a:srgbClr val="B14029"/>
                </a:solidFill>
                <a:latin typeface="Lucida Sans"/>
                <a:cs typeface="Lucida Sans"/>
              </a:rPr>
              <a:t> </a:t>
            </a:r>
            <a:r>
              <a:rPr sz="1200" spc="-60">
                <a:solidFill>
                  <a:srgbClr val="B14029"/>
                </a:solidFill>
                <a:latin typeface="Lucida Sans"/>
                <a:cs typeface="Lucida Sans"/>
              </a:rPr>
              <a:t>the </a:t>
            </a:r>
            <a:r>
              <a:rPr sz="1200" spc="-97">
                <a:solidFill>
                  <a:srgbClr val="B14029"/>
                </a:solidFill>
                <a:latin typeface="Lucida Sans"/>
                <a:cs typeface="Lucida Sans"/>
              </a:rPr>
              <a:t>heart</a:t>
            </a:r>
            <a:r>
              <a:rPr sz="1200" spc="-67">
                <a:solidFill>
                  <a:srgbClr val="B14029"/>
                </a:solidFill>
                <a:latin typeface="Lucida Sans"/>
                <a:cs typeface="Lucida Sans"/>
              </a:rPr>
              <a:t> </a:t>
            </a:r>
            <a:r>
              <a:rPr sz="1200" spc="-80">
                <a:solidFill>
                  <a:srgbClr val="B14029"/>
                </a:solidFill>
                <a:latin typeface="Lucida Sans"/>
                <a:cs typeface="Lucida Sans"/>
              </a:rPr>
              <a:t>of</a:t>
            </a:r>
            <a:r>
              <a:rPr sz="1200" spc="-63">
                <a:solidFill>
                  <a:srgbClr val="B14029"/>
                </a:solidFill>
                <a:latin typeface="Lucida Sans"/>
                <a:cs typeface="Lucida Sans"/>
              </a:rPr>
              <a:t> </a:t>
            </a:r>
            <a:r>
              <a:rPr sz="1200" spc="-107">
                <a:solidFill>
                  <a:srgbClr val="B14029"/>
                </a:solidFill>
                <a:latin typeface="Lucida Sans"/>
                <a:cs typeface="Lucida Sans"/>
              </a:rPr>
              <a:t>community</a:t>
            </a:r>
            <a:r>
              <a:rPr sz="1200" spc="-63">
                <a:solidFill>
                  <a:srgbClr val="B14029"/>
                </a:solidFill>
                <a:latin typeface="Lucida Sans"/>
                <a:cs typeface="Lucida Sans"/>
              </a:rPr>
              <a:t> </a:t>
            </a:r>
            <a:r>
              <a:rPr sz="1200" spc="-30">
                <a:solidFill>
                  <a:srgbClr val="B14029"/>
                </a:solidFill>
                <a:latin typeface="Lucida Sans"/>
                <a:cs typeface="Lucida Sans"/>
              </a:rPr>
              <a:t>development.</a:t>
            </a:r>
            <a:endParaRPr sz="1200">
              <a:latin typeface="Lucida Sans"/>
              <a:cs typeface="Lucida Sans"/>
            </a:endParaRPr>
          </a:p>
        </p:txBody>
      </p:sp>
      <p:sp>
        <p:nvSpPr>
          <p:cNvPr id="15" name="object 15"/>
          <p:cNvSpPr txBox="1"/>
          <p:nvPr/>
        </p:nvSpPr>
        <p:spPr>
          <a:xfrm>
            <a:off x="4710624" y="4383892"/>
            <a:ext cx="1384300" cy="195246"/>
          </a:xfrm>
          <a:prstGeom prst="rect">
            <a:avLst/>
          </a:prstGeom>
        </p:spPr>
        <p:txBody>
          <a:bodyPr vert="horz" wrap="square" lIns="0" tIns="8467" rIns="0" bIns="0" rtlCol="0">
            <a:spAutoFit/>
          </a:bodyPr>
          <a:lstStyle/>
          <a:p>
            <a:pPr marL="8467" marR="3387" indent="201940">
              <a:lnSpc>
                <a:spcPct val="112500"/>
              </a:lnSpc>
              <a:spcBef>
                <a:spcPts val="67"/>
              </a:spcBef>
            </a:pPr>
            <a:r>
              <a:rPr sz="1000" spc="-60">
                <a:solidFill>
                  <a:srgbClr val="B14029"/>
                </a:solidFill>
                <a:latin typeface="Arial Black"/>
                <a:cs typeface="Arial Black"/>
              </a:rPr>
              <a:t>Building</a:t>
            </a:r>
            <a:r>
              <a:rPr sz="1000" spc="-57">
                <a:solidFill>
                  <a:srgbClr val="B14029"/>
                </a:solidFill>
                <a:latin typeface="Arial Black"/>
                <a:cs typeface="Arial Black"/>
              </a:rPr>
              <a:t> </a:t>
            </a:r>
            <a:r>
              <a:rPr sz="1000" spc="-7">
                <a:solidFill>
                  <a:srgbClr val="B14029"/>
                </a:solidFill>
                <a:latin typeface="Arial Black"/>
                <a:cs typeface="Arial Black"/>
              </a:rPr>
              <a:t>Health </a:t>
            </a:r>
            <a:r>
              <a:rPr sz="1000" spc="-73">
                <a:solidFill>
                  <a:srgbClr val="B14029"/>
                </a:solidFill>
                <a:latin typeface="Arial Black"/>
                <a:cs typeface="Arial Black"/>
              </a:rPr>
              <a:t>Literacy</a:t>
            </a:r>
            <a:r>
              <a:rPr sz="1000" spc="-76">
                <a:solidFill>
                  <a:srgbClr val="B14029"/>
                </a:solidFill>
                <a:latin typeface="Arial Black"/>
                <a:cs typeface="Arial Black"/>
              </a:rPr>
              <a:t> </a:t>
            </a:r>
            <a:r>
              <a:rPr sz="1000" spc="-233">
                <a:solidFill>
                  <a:srgbClr val="B14029"/>
                </a:solidFill>
                <a:latin typeface="Arial Black"/>
                <a:cs typeface="Arial Black"/>
              </a:rPr>
              <a:t>&amp;</a:t>
            </a:r>
            <a:r>
              <a:rPr sz="1000" spc="-76">
                <a:solidFill>
                  <a:srgbClr val="B14029"/>
                </a:solidFill>
                <a:latin typeface="Arial Black"/>
                <a:cs typeface="Arial Black"/>
              </a:rPr>
              <a:t> </a:t>
            </a:r>
            <a:r>
              <a:rPr sz="1000" spc="-57">
                <a:solidFill>
                  <a:srgbClr val="B14029"/>
                </a:solidFill>
                <a:latin typeface="Arial Black"/>
                <a:cs typeface="Arial Black"/>
              </a:rPr>
              <a:t>Confidence</a:t>
            </a:r>
            <a:endParaRPr sz="1000">
              <a:latin typeface="Arial Black"/>
              <a:cs typeface="Arial Black"/>
            </a:endParaRPr>
          </a:p>
        </p:txBody>
      </p:sp>
      <p:sp>
        <p:nvSpPr>
          <p:cNvPr id="16" name="object 16"/>
          <p:cNvSpPr txBox="1"/>
          <p:nvPr/>
        </p:nvSpPr>
        <p:spPr>
          <a:xfrm>
            <a:off x="8669218" y="1377968"/>
            <a:ext cx="3039957" cy="706797"/>
          </a:xfrm>
          <a:prstGeom prst="rect">
            <a:avLst/>
          </a:prstGeom>
        </p:spPr>
        <p:txBody>
          <a:bodyPr vert="horz" wrap="square" lIns="0" tIns="8467" rIns="0" bIns="0" rtlCol="0">
            <a:spAutoFit/>
          </a:bodyPr>
          <a:lstStyle/>
          <a:p>
            <a:pPr marL="168072" marR="2015167" indent="-160027">
              <a:lnSpc>
                <a:spcPct val="112500"/>
              </a:lnSpc>
              <a:spcBef>
                <a:spcPts val="67"/>
              </a:spcBef>
            </a:pPr>
            <a:r>
              <a:rPr sz="1000" spc="-83">
                <a:solidFill>
                  <a:srgbClr val="B14029"/>
                </a:solidFill>
                <a:latin typeface="Arial Black"/>
                <a:cs typeface="Arial Black"/>
              </a:rPr>
              <a:t>Pathway </a:t>
            </a:r>
            <a:r>
              <a:rPr sz="1000" spc="-43">
                <a:solidFill>
                  <a:srgbClr val="B14029"/>
                </a:solidFill>
                <a:latin typeface="Arial Black"/>
                <a:cs typeface="Arial Black"/>
              </a:rPr>
              <a:t>to</a:t>
            </a:r>
            <a:r>
              <a:rPr sz="1000" spc="-80">
                <a:solidFill>
                  <a:srgbClr val="B14029"/>
                </a:solidFill>
                <a:latin typeface="Arial Black"/>
                <a:cs typeface="Arial Black"/>
              </a:rPr>
              <a:t> </a:t>
            </a:r>
            <a:r>
              <a:rPr sz="1000" spc="-60">
                <a:solidFill>
                  <a:srgbClr val="B14029"/>
                </a:solidFill>
                <a:latin typeface="Arial Black"/>
                <a:cs typeface="Arial Black"/>
              </a:rPr>
              <a:t>Peer </a:t>
            </a:r>
            <a:r>
              <a:rPr sz="1000" spc="-7">
                <a:solidFill>
                  <a:srgbClr val="B14029"/>
                </a:solidFill>
                <a:latin typeface="Arial Black"/>
                <a:cs typeface="Arial Black"/>
              </a:rPr>
              <a:t>Leadership</a:t>
            </a:r>
            <a:endParaRPr sz="1000">
              <a:latin typeface="Arial Black"/>
              <a:cs typeface="Arial Black"/>
            </a:endParaRPr>
          </a:p>
          <a:p>
            <a:pPr marL="956781">
              <a:lnSpc>
                <a:spcPct val="100000"/>
              </a:lnSpc>
              <a:spcBef>
                <a:spcPts val="579"/>
              </a:spcBef>
            </a:pPr>
            <a:r>
              <a:rPr sz="1200" spc="-73">
                <a:solidFill>
                  <a:srgbClr val="B14029"/>
                </a:solidFill>
                <a:latin typeface="Lucida Sans"/>
                <a:cs typeface="Lucida Sans"/>
              </a:rPr>
              <a:t>Women</a:t>
            </a:r>
            <a:r>
              <a:rPr sz="1200" spc="-70">
                <a:solidFill>
                  <a:srgbClr val="B14029"/>
                </a:solidFill>
                <a:latin typeface="Lucida Sans"/>
                <a:cs typeface="Lucida Sans"/>
              </a:rPr>
              <a:t> </a:t>
            </a:r>
            <a:r>
              <a:rPr sz="1200" spc="-87">
                <a:solidFill>
                  <a:srgbClr val="B14029"/>
                </a:solidFill>
                <a:latin typeface="Lucida Sans"/>
                <a:cs typeface="Lucida Sans"/>
              </a:rPr>
              <a:t>progress</a:t>
            </a:r>
            <a:r>
              <a:rPr sz="1200" spc="-67">
                <a:solidFill>
                  <a:srgbClr val="B14029"/>
                </a:solidFill>
                <a:latin typeface="Lucida Sans"/>
                <a:cs typeface="Lucida Sans"/>
              </a:rPr>
              <a:t> </a:t>
            </a:r>
            <a:r>
              <a:rPr sz="1200" spc="-13">
                <a:solidFill>
                  <a:srgbClr val="B14029"/>
                </a:solidFill>
                <a:latin typeface="Lucida Sans"/>
                <a:cs typeface="Lucida Sans"/>
              </a:rPr>
              <a:t>from</a:t>
            </a:r>
            <a:endParaRPr sz="1200">
              <a:latin typeface="Lucida Sans"/>
              <a:cs typeface="Lucida Sans"/>
            </a:endParaRPr>
          </a:p>
          <a:p>
            <a:pPr marL="956781" marR="3387">
              <a:lnSpc>
                <a:spcPct val="114599"/>
              </a:lnSpc>
            </a:pPr>
            <a:r>
              <a:rPr sz="1200" spc="-90">
                <a:solidFill>
                  <a:srgbClr val="B14029"/>
                </a:solidFill>
                <a:latin typeface="Lucida Sans"/>
                <a:cs typeface="Lucida Sans"/>
              </a:rPr>
              <a:t>participants</a:t>
            </a:r>
            <a:r>
              <a:rPr sz="1200" spc="-57">
                <a:solidFill>
                  <a:srgbClr val="B14029"/>
                </a:solidFill>
                <a:latin typeface="Lucida Sans"/>
                <a:cs typeface="Lucida Sans"/>
              </a:rPr>
              <a:t> </a:t>
            </a:r>
            <a:r>
              <a:rPr sz="1200" spc="-80">
                <a:solidFill>
                  <a:srgbClr val="B14029"/>
                </a:solidFill>
                <a:latin typeface="Lucida Sans"/>
                <a:cs typeface="Lucida Sans"/>
              </a:rPr>
              <a:t>to</a:t>
            </a:r>
            <a:r>
              <a:rPr sz="1200" spc="-57">
                <a:solidFill>
                  <a:srgbClr val="B14029"/>
                </a:solidFill>
                <a:latin typeface="Lucida Sans"/>
                <a:cs typeface="Lucida Sans"/>
              </a:rPr>
              <a:t> </a:t>
            </a:r>
            <a:r>
              <a:rPr sz="1200" spc="-70">
                <a:solidFill>
                  <a:srgbClr val="B14029"/>
                </a:solidFill>
                <a:latin typeface="Lucida Sans"/>
                <a:cs typeface="Lucida Sans"/>
              </a:rPr>
              <a:t>co-</a:t>
            </a:r>
            <a:r>
              <a:rPr sz="1200" spc="-67">
                <a:solidFill>
                  <a:srgbClr val="B14029"/>
                </a:solidFill>
                <a:latin typeface="Lucida Sans"/>
                <a:cs typeface="Lucida Sans"/>
              </a:rPr>
              <a:t>deliverers</a:t>
            </a:r>
            <a:r>
              <a:rPr sz="1200" spc="-57">
                <a:solidFill>
                  <a:srgbClr val="B14029"/>
                </a:solidFill>
                <a:latin typeface="Lucida Sans"/>
                <a:cs typeface="Lucida Sans"/>
              </a:rPr>
              <a:t> </a:t>
            </a:r>
            <a:r>
              <a:rPr sz="1200" spc="-80">
                <a:solidFill>
                  <a:srgbClr val="B14029"/>
                </a:solidFill>
                <a:latin typeface="Lucida Sans"/>
                <a:cs typeface="Lucida Sans"/>
              </a:rPr>
              <a:t>and </a:t>
            </a:r>
            <a:r>
              <a:rPr sz="1200" spc="-73">
                <a:solidFill>
                  <a:srgbClr val="B14029"/>
                </a:solidFill>
                <a:latin typeface="Lucida Sans"/>
                <a:cs typeface="Lucida Sans"/>
              </a:rPr>
              <a:t>advocates,</a:t>
            </a:r>
            <a:r>
              <a:rPr sz="1200" spc="-53">
                <a:solidFill>
                  <a:srgbClr val="B14029"/>
                </a:solidFill>
                <a:latin typeface="Lucida Sans"/>
                <a:cs typeface="Lucida Sans"/>
              </a:rPr>
              <a:t> </a:t>
            </a:r>
            <a:r>
              <a:rPr sz="1200" spc="-90">
                <a:solidFill>
                  <a:srgbClr val="B14029"/>
                </a:solidFill>
                <a:latin typeface="Lucida Sans"/>
                <a:cs typeface="Lucida Sans"/>
              </a:rPr>
              <a:t>becoming</a:t>
            </a:r>
            <a:r>
              <a:rPr sz="1200" spc="-50">
                <a:solidFill>
                  <a:srgbClr val="B14029"/>
                </a:solidFill>
                <a:latin typeface="Lucida Sans"/>
                <a:cs typeface="Lucida Sans"/>
              </a:rPr>
              <a:t> </a:t>
            </a:r>
            <a:r>
              <a:rPr sz="1200" spc="-7">
                <a:solidFill>
                  <a:srgbClr val="B14029"/>
                </a:solidFill>
                <a:latin typeface="Lucida Sans"/>
                <a:cs typeface="Lucida Sans"/>
              </a:rPr>
              <a:t>health</a:t>
            </a:r>
            <a:endParaRPr sz="1200">
              <a:latin typeface="Lucida Sans"/>
              <a:cs typeface="Lucida Sans"/>
            </a:endParaRPr>
          </a:p>
          <a:p>
            <a:pPr marL="956781">
              <a:lnSpc>
                <a:spcPct val="100000"/>
              </a:lnSpc>
              <a:spcBef>
                <a:spcPts val="210"/>
              </a:spcBef>
            </a:pPr>
            <a:r>
              <a:rPr sz="1200" spc="-97">
                <a:solidFill>
                  <a:srgbClr val="B14029"/>
                </a:solidFill>
                <a:latin typeface="Lucida Sans"/>
                <a:cs typeface="Lucida Sans"/>
              </a:rPr>
              <a:t>champions</a:t>
            </a:r>
            <a:r>
              <a:rPr sz="1200" spc="-67">
                <a:solidFill>
                  <a:srgbClr val="B14029"/>
                </a:solidFill>
                <a:latin typeface="Lucida Sans"/>
                <a:cs typeface="Lucida Sans"/>
              </a:rPr>
              <a:t> </a:t>
            </a:r>
            <a:r>
              <a:rPr sz="1200" spc="-130">
                <a:solidFill>
                  <a:srgbClr val="B14029"/>
                </a:solidFill>
                <a:latin typeface="Lucida Sans"/>
                <a:cs typeface="Lucida Sans"/>
              </a:rPr>
              <a:t>in</a:t>
            </a:r>
            <a:r>
              <a:rPr sz="1200" spc="-63">
                <a:solidFill>
                  <a:srgbClr val="B14029"/>
                </a:solidFill>
                <a:latin typeface="Lucida Sans"/>
                <a:cs typeface="Lucida Sans"/>
              </a:rPr>
              <a:t> </a:t>
            </a:r>
            <a:r>
              <a:rPr sz="1200" spc="-103">
                <a:solidFill>
                  <a:srgbClr val="B14029"/>
                </a:solidFill>
                <a:latin typeface="Lucida Sans"/>
                <a:cs typeface="Lucida Sans"/>
              </a:rPr>
              <a:t>their</a:t>
            </a:r>
            <a:r>
              <a:rPr sz="1200" spc="-67">
                <a:solidFill>
                  <a:srgbClr val="B14029"/>
                </a:solidFill>
                <a:latin typeface="Lucida Sans"/>
                <a:cs typeface="Lucida Sans"/>
              </a:rPr>
              <a:t> </a:t>
            </a:r>
            <a:r>
              <a:rPr sz="1200" spc="-83">
                <a:solidFill>
                  <a:srgbClr val="B14029"/>
                </a:solidFill>
                <a:latin typeface="Lucida Sans"/>
                <a:cs typeface="Lucida Sans"/>
              </a:rPr>
              <a:t>communities.</a:t>
            </a:r>
            <a:endParaRPr sz="1200">
              <a:latin typeface="Lucida Sans"/>
              <a:cs typeface="Lucida Sans"/>
            </a:endParaRPr>
          </a:p>
          <a:p>
            <a:pPr marL="956781">
              <a:lnSpc>
                <a:spcPct val="100000"/>
              </a:lnSpc>
              <a:spcBef>
                <a:spcPts val="210"/>
              </a:spcBef>
            </a:pPr>
            <a:r>
              <a:rPr sz="1200" spc="-103">
                <a:solidFill>
                  <a:srgbClr val="B14029"/>
                </a:solidFill>
                <a:latin typeface="Lucida Sans"/>
                <a:cs typeface="Lucida Sans"/>
              </a:rPr>
              <a:t>This</a:t>
            </a:r>
            <a:r>
              <a:rPr sz="1200" spc="-70">
                <a:solidFill>
                  <a:srgbClr val="B14029"/>
                </a:solidFill>
                <a:latin typeface="Lucida Sans"/>
                <a:cs typeface="Lucida Sans"/>
              </a:rPr>
              <a:t> </a:t>
            </a:r>
            <a:r>
              <a:rPr sz="1200" spc="-63">
                <a:solidFill>
                  <a:srgbClr val="B14029"/>
                </a:solidFill>
                <a:latin typeface="Lucida Sans"/>
                <a:cs typeface="Lucida Sans"/>
              </a:rPr>
              <a:t>peer-led</a:t>
            </a:r>
            <a:r>
              <a:rPr sz="1200" spc="-67">
                <a:solidFill>
                  <a:srgbClr val="B14029"/>
                </a:solidFill>
                <a:latin typeface="Lucida Sans"/>
                <a:cs typeface="Lucida Sans"/>
              </a:rPr>
              <a:t> </a:t>
            </a:r>
            <a:r>
              <a:rPr sz="1200" spc="-107">
                <a:solidFill>
                  <a:srgbClr val="B14029"/>
                </a:solidFill>
                <a:latin typeface="Lucida Sans"/>
                <a:cs typeface="Lucida Sans"/>
              </a:rPr>
              <a:t>model</a:t>
            </a:r>
            <a:r>
              <a:rPr sz="1200" spc="-67">
                <a:solidFill>
                  <a:srgbClr val="B14029"/>
                </a:solidFill>
                <a:latin typeface="Lucida Sans"/>
                <a:cs typeface="Lucida Sans"/>
              </a:rPr>
              <a:t> </a:t>
            </a:r>
            <a:r>
              <a:rPr sz="1200" spc="-7">
                <a:solidFill>
                  <a:srgbClr val="B14029"/>
                </a:solidFill>
                <a:latin typeface="Lucida Sans"/>
                <a:cs typeface="Lucida Sans"/>
              </a:rPr>
              <a:t>activates</a:t>
            </a:r>
            <a:endParaRPr sz="1200">
              <a:latin typeface="Lucida Sans"/>
              <a:cs typeface="Lucida Sans"/>
            </a:endParaRPr>
          </a:p>
          <a:p>
            <a:pPr marL="956781" marR="18628">
              <a:lnSpc>
                <a:spcPct val="114599"/>
              </a:lnSpc>
            </a:pPr>
            <a:r>
              <a:rPr sz="1200" spc="-93">
                <a:solidFill>
                  <a:srgbClr val="B14029"/>
                </a:solidFill>
                <a:latin typeface="Lucida Sans"/>
                <a:cs typeface="Lucida Sans"/>
              </a:rPr>
              <a:t>sustainable</a:t>
            </a:r>
            <a:r>
              <a:rPr sz="1200" spc="-70">
                <a:solidFill>
                  <a:srgbClr val="B14029"/>
                </a:solidFill>
                <a:latin typeface="Lucida Sans"/>
                <a:cs typeface="Lucida Sans"/>
              </a:rPr>
              <a:t> </a:t>
            </a:r>
            <a:r>
              <a:rPr sz="1200" spc="-80">
                <a:solidFill>
                  <a:srgbClr val="B14029"/>
                </a:solidFill>
                <a:latin typeface="Lucida Sans"/>
                <a:cs typeface="Lucida Sans"/>
              </a:rPr>
              <a:t>change</a:t>
            </a:r>
            <a:r>
              <a:rPr sz="1200" spc="-70">
                <a:solidFill>
                  <a:srgbClr val="B14029"/>
                </a:solidFill>
                <a:latin typeface="Lucida Sans"/>
                <a:cs typeface="Lucida Sans"/>
              </a:rPr>
              <a:t> </a:t>
            </a:r>
            <a:r>
              <a:rPr sz="1200" spc="-107">
                <a:solidFill>
                  <a:srgbClr val="B14029"/>
                </a:solidFill>
                <a:latin typeface="Lucida Sans"/>
                <a:cs typeface="Lucida Sans"/>
              </a:rPr>
              <a:t>and</a:t>
            </a:r>
            <a:r>
              <a:rPr sz="1200" spc="-70">
                <a:solidFill>
                  <a:srgbClr val="B14029"/>
                </a:solidFill>
                <a:latin typeface="Lucida Sans"/>
                <a:cs typeface="Lucida Sans"/>
              </a:rPr>
              <a:t> </a:t>
            </a:r>
            <a:r>
              <a:rPr sz="1200" spc="-67">
                <a:solidFill>
                  <a:srgbClr val="B14029"/>
                </a:solidFill>
                <a:latin typeface="Lucida Sans"/>
                <a:cs typeface="Lucida Sans"/>
              </a:rPr>
              <a:t>reduces </a:t>
            </a:r>
            <a:r>
              <a:rPr sz="1200" spc="-76">
                <a:solidFill>
                  <a:srgbClr val="B14029"/>
                </a:solidFill>
                <a:latin typeface="Lucida Sans"/>
                <a:cs typeface="Lucida Sans"/>
              </a:rPr>
              <a:t>long-</a:t>
            </a:r>
            <a:r>
              <a:rPr sz="1200" spc="-87">
                <a:solidFill>
                  <a:srgbClr val="B14029"/>
                </a:solidFill>
                <a:latin typeface="Lucida Sans"/>
                <a:cs typeface="Lucida Sans"/>
              </a:rPr>
              <a:t>term</a:t>
            </a:r>
            <a:r>
              <a:rPr sz="1200" spc="-63">
                <a:solidFill>
                  <a:srgbClr val="B14029"/>
                </a:solidFill>
                <a:latin typeface="Lucida Sans"/>
                <a:cs typeface="Lucida Sans"/>
              </a:rPr>
              <a:t> </a:t>
            </a:r>
            <a:r>
              <a:rPr sz="1200" spc="-90">
                <a:solidFill>
                  <a:srgbClr val="B14029"/>
                </a:solidFill>
                <a:latin typeface="Lucida Sans"/>
                <a:cs typeface="Lucida Sans"/>
              </a:rPr>
              <a:t>reliance</a:t>
            </a:r>
            <a:r>
              <a:rPr sz="1200" spc="-63">
                <a:solidFill>
                  <a:srgbClr val="B14029"/>
                </a:solidFill>
                <a:latin typeface="Lucida Sans"/>
                <a:cs typeface="Lucida Sans"/>
              </a:rPr>
              <a:t> </a:t>
            </a:r>
            <a:r>
              <a:rPr sz="1200" spc="-107">
                <a:solidFill>
                  <a:srgbClr val="B14029"/>
                </a:solidFill>
                <a:latin typeface="Lucida Sans"/>
                <a:cs typeface="Lucida Sans"/>
              </a:rPr>
              <a:t>on</a:t>
            </a:r>
            <a:r>
              <a:rPr sz="1200" spc="-63">
                <a:solidFill>
                  <a:srgbClr val="B14029"/>
                </a:solidFill>
                <a:latin typeface="Lucida Sans"/>
                <a:cs typeface="Lucida Sans"/>
              </a:rPr>
              <a:t> </a:t>
            </a:r>
            <a:r>
              <a:rPr sz="1200" spc="-7">
                <a:solidFill>
                  <a:srgbClr val="B14029"/>
                </a:solidFill>
                <a:latin typeface="Lucida Sans"/>
                <a:cs typeface="Lucida Sans"/>
              </a:rPr>
              <a:t>services.</a:t>
            </a:r>
            <a:endParaRPr sz="1200">
              <a:latin typeface="Lucida Sans"/>
              <a:cs typeface="Lucida Sans"/>
            </a:endParaRPr>
          </a:p>
        </p:txBody>
      </p:sp>
      <p:sp>
        <p:nvSpPr>
          <p:cNvPr id="17" name="object 17"/>
          <p:cNvSpPr txBox="1"/>
          <p:nvPr/>
        </p:nvSpPr>
        <p:spPr>
          <a:xfrm>
            <a:off x="8635014" y="4103861"/>
            <a:ext cx="3060277" cy="658706"/>
          </a:xfrm>
          <a:prstGeom prst="rect">
            <a:avLst/>
          </a:prstGeom>
        </p:spPr>
        <p:txBody>
          <a:bodyPr vert="horz" wrap="square" lIns="0" tIns="8467" rIns="0" bIns="0" rtlCol="0">
            <a:spAutoFit/>
          </a:bodyPr>
          <a:lstStyle/>
          <a:p>
            <a:pPr marL="8467" marR="1956321" indent="46992">
              <a:lnSpc>
                <a:spcPct val="112500"/>
              </a:lnSpc>
              <a:spcBef>
                <a:spcPts val="67"/>
              </a:spcBef>
            </a:pPr>
            <a:r>
              <a:rPr sz="1000" spc="-33">
                <a:solidFill>
                  <a:srgbClr val="B14029"/>
                </a:solidFill>
                <a:latin typeface="Arial Black"/>
                <a:cs typeface="Arial Black"/>
              </a:rPr>
              <a:t>Complementing </a:t>
            </a:r>
            <a:r>
              <a:rPr sz="1000" spc="-67">
                <a:solidFill>
                  <a:srgbClr val="B14029"/>
                </a:solidFill>
                <a:latin typeface="Arial Black"/>
                <a:cs typeface="Arial Black"/>
              </a:rPr>
              <a:t>Clinical</a:t>
            </a:r>
            <a:r>
              <a:rPr sz="1000" spc="-63">
                <a:solidFill>
                  <a:srgbClr val="B14029"/>
                </a:solidFill>
                <a:latin typeface="Arial Black"/>
                <a:cs typeface="Arial Black"/>
              </a:rPr>
              <a:t> </a:t>
            </a:r>
            <a:r>
              <a:rPr sz="1000" spc="-80">
                <a:solidFill>
                  <a:srgbClr val="B14029"/>
                </a:solidFill>
                <a:latin typeface="Arial Black"/>
                <a:cs typeface="Arial Black"/>
              </a:rPr>
              <a:t>Pathways</a:t>
            </a:r>
            <a:endParaRPr sz="1000">
              <a:latin typeface="Arial Black"/>
              <a:cs typeface="Arial Black"/>
            </a:endParaRPr>
          </a:p>
          <a:p>
            <a:pPr marL="924606" marR="3387">
              <a:lnSpc>
                <a:spcPct val="117200"/>
              </a:lnSpc>
              <a:spcBef>
                <a:spcPts val="330"/>
              </a:spcBef>
            </a:pPr>
            <a:r>
              <a:rPr sz="1067" spc="-70">
                <a:solidFill>
                  <a:srgbClr val="B14029"/>
                </a:solidFill>
                <a:latin typeface="Lucida Sans"/>
                <a:cs typeface="Lucida Sans"/>
              </a:rPr>
              <a:t>Builds</a:t>
            </a:r>
            <a:r>
              <a:rPr sz="1067" spc="-60">
                <a:solidFill>
                  <a:srgbClr val="B14029"/>
                </a:solidFill>
                <a:latin typeface="Lucida Sans"/>
                <a:cs typeface="Lucida Sans"/>
              </a:rPr>
              <a:t> </a:t>
            </a:r>
            <a:r>
              <a:rPr sz="1067" spc="-73">
                <a:solidFill>
                  <a:srgbClr val="B14029"/>
                </a:solidFill>
                <a:latin typeface="Lucida Sans"/>
                <a:cs typeface="Lucida Sans"/>
              </a:rPr>
              <a:t>trust</a:t>
            </a:r>
            <a:r>
              <a:rPr sz="1067" spc="-60">
                <a:solidFill>
                  <a:srgbClr val="B14029"/>
                </a:solidFill>
                <a:latin typeface="Lucida Sans"/>
                <a:cs typeface="Lucida Sans"/>
              </a:rPr>
              <a:t> </a:t>
            </a:r>
            <a:r>
              <a:rPr sz="1067" spc="-83">
                <a:solidFill>
                  <a:srgbClr val="B14029"/>
                </a:solidFill>
                <a:latin typeface="Lucida Sans"/>
                <a:cs typeface="Lucida Sans"/>
              </a:rPr>
              <a:t>and</a:t>
            </a:r>
            <a:r>
              <a:rPr sz="1067" spc="-57">
                <a:solidFill>
                  <a:srgbClr val="B14029"/>
                </a:solidFill>
                <a:latin typeface="Lucida Sans"/>
                <a:cs typeface="Lucida Sans"/>
              </a:rPr>
              <a:t> </a:t>
            </a:r>
            <a:r>
              <a:rPr sz="1067" spc="-90">
                <a:solidFill>
                  <a:srgbClr val="B14029"/>
                </a:solidFill>
                <a:latin typeface="Lucida Sans"/>
                <a:cs typeface="Lucida Sans"/>
              </a:rPr>
              <a:t>emotional</a:t>
            </a:r>
            <a:r>
              <a:rPr sz="1067" spc="-60">
                <a:solidFill>
                  <a:srgbClr val="B14029"/>
                </a:solidFill>
                <a:latin typeface="Lucida Sans"/>
                <a:cs typeface="Lucida Sans"/>
              </a:rPr>
              <a:t> </a:t>
            </a:r>
            <a:r>
              <a:rPr sz="1067" spc="-20">
                <a:solidFill>
                  <a:srgbClr val="B14029"/>
                </a:solidFill>
                <a:latin typeface="Lucida Sans"/>
                <a:cs typeface="Lucida Sans"/>
              </a:rPr>
              <a:t>readiness </a:t>
            </a:r>
            <a:r>
              <a:rPr sz="1067" spc="-80">
                <a:solidFill>
                  <a:srgbClr val="B14029"/>
                </a:solidFill>
                <a:latin typeface="Lucida Sans"/>
                <a:cs typeface="Lucida Sans"/>
              </a:rPr>
              <a:t>women</a:t>
            </a:r>
            <a:r>
              <a:rPr sz="1067" spc="-63">
                <a:solidFill>
                  <a:srgbClr val="B14029"/>
                </a:solidFill>
                <a:latin typeface="Lucida Sans"/>
                <a:cs typeface="Lucida Sans"/>
              </a:rPr>
              <a:t> </a:t>
            </a:r>
            <a:r>
              <a:rPr sz="1067" spc="-70">
                <a:solidFill>
                  <a:srgbClr val="B14029"/>
                </a:solidFill>
                <a:latin typeface="Lucida Sans"/>
                <a:cs typeface="Lucida Sans"/>
              </a:rPr>
              <a:t>need</a:t>
            </a:r>
            <a:r>
              <a:rPr sz="1067" spc="-60">
                <a:solidFill>
                  <a:srgbClr val="B14029"/>
                </a:solidFill>
                <a:latin typeface="Lucida Sans"/>
                <a:cs typeface="Lucida Sans"/>
              </a:rPr>
              <a:t> </a:t>
            </a:r>
            <a:r>
              <a:rPr sz="1067" spc="-70">
                <a:solidFill>
                  <a:srgbClr val="B14029"/>
                </a:solidFill>
                <a:latin typeface="Lucida Sans"/>
                <a:cs typeface="Lucida Sans"/>
              </a:rPr>
              <a:t>to</a:t>
            </a:r>
            <a:r>
              <a:rPr sz="1067" spc="-63">
                <a:solidFill>
                  <a:srgbClr val="B14029"/>
                </a:solidFill>
                <a:latin typeface="Lucida Sans"/>
                <a:cs typeface="Lucida Sans"/>
              </a:rPr>
              <a:t> </a:t>
            </a:r>
            <a:r>
              <a:rPr sz="1067" spc="-67">
                <a:solidFill>
                  <a:srgbClr val="B14029"/>
                </a:solidFill>
                <a:latin typeface="Lucida Sans"/>
                <a:cs typeface="Lucida Sans"/>
              </a:rPr>
              <a:t>engage</a:t>
            </a:r>
            <a:r>
              <a:rPr sz="1067" spc="-60">
                <a:solidFill>
                  <a:srgbClr val="B14029"/>
                </a:solidFill>
                <a:latin typeface="Lucida Sans"/>
                <a:cs typeface="Lucida Sans"/>
              </a:rPr>
              <a:t> </a:t>
            </a:r>
            <a:r>
              <a:rPr sz="1067" spc="-83">
                <a:solidFill>
                  <a:srgbClr val="B14029"/>
                </a:solidFill>
                <a:latin typeface="Lucida Sans"/>
                <a:cs typeface="Lucida Sans"/>
              </a:rPr>
              <a:t>meaningfully </a:t>
            </a:r>
            <a:r>
              <a:rPr sz="1067" spc="-76">
                <a:solidFill>
                  <a:srgbClr val="B14029"/>
                </a:solidFill>
                <a:latin typeface="Lucida Sans"/>
                <a:cs typeface="Lucida Sans"/>
              </a:rPr>
              <a:t>with</a:t>
            </a:r>
            <a:r>
              <a:rPr sz="1067" spc="-57">
                <a:solidFill>
                  <a:srgbClr val="B14029"/>
                </a:solidFill>
                <a:latin typeface="Lucida Sans"/>
                <a:cs typeface="Lucida Sans"/>
              </a:rPr>
              <a:t> </a:t>
            </a:r>
            <a:r>
              <a:rPr sz="1067" spc="-70">
                <a:solidFill>
                  <a:srgbClr val="B14029"/>
                </a:solidFill>
                <a:latin typeface="Lucida Sans"/>
                <a:cs typeface="Lucida Sans"/>
              </a:rPr>
              <a:t>statutory</a:t>
            </a:r>
            <a:r>
              <a:rPr sz="1067" spc="-53">
                <a:solidFill>
                  <a:srgbClr val="B14029"/>
                </a:solidFill>
                <a:latin typeface="Lucida Sans"/>
                <a:cs typeface="Lucida Sans"/>
              </a:rPr>
              <a:t> </a:t>
            </a:r>
            <a:r>
              <a:rPr sz="1067" spc="-7">
                <a:solidFill>
                  <a:srgbClr val="B14029"/>
                </a:solidFill>
                <a:latin typeface="Lucida Sans"/>
                <a:cs typeface="Lucida Sans"/>
              </a:rPr>
              <a:t>services.</a:t>
            </a:r>
            <a:endParaRPr sz="1067">
              <a:latin typeface="Lucida Sans"/>
              <a:cs typeface="Lucida Sans"/>
            </a:endParaRPr>
          </a:p>
          <a:p>
            <a:pPr marL="924606" marR="49109">
              <a:lnSpc>
                <a:spcPct val="117200"/>
              </a:lnSpc>
            </a:pPr>
            <a:r>
              <a:rPr sz="1067" spc="-67">
                <a:solidFill>
                  <a:srgbClr val="B14029"/>
                </a:solidFill>
                <a:latin typeface="Lucida Sans"/>
                <a:cs typeface="Lucida Sans"/>
              </a:rPr>
              <a:t>It’s </a:t>
            </a:r>
            <a:r>
              <a:rPr sz="1067" spc="-80">
                <a:solidFill>
                  <a:srgbClr val="B14029"/>
                </a:solidFill>
                <a:latin typeface="Lucida Sans"/>
                <a:cs typeface="Lucida Sans"/>
              </a:rPr>
              <a:t>not</a:t>
            </a:r>
            <a:r>
              <a:rPr sz="1067" spc="-63">
                <a:solidFill>
                  <a:srgbClr val="B14029"/>
                </a:solidFill>
                <a:latin typeface="Lucida Sans"/>
                <a:cs typeface="Lucida Sans"/>
              </a:rPr>
              <a:t> </a:t>
            </a:r>
            <a:r>
              <a:rPr sz="1067" spc="-70">
                <a:solidFill>
                  <a:srgbClr val="B14029"/>
                </a:solidFill>
                <a:latin typeface="Lucida Sans"/>
                <a:cs typeface="Lucida Sans"/>
              </a:rPr>
              <a:t>a</a:t>
            </a:r>
            <a:r>
              <a:rPr sz="1067" spc="-67">
                <a:solidFill>
                  <a:srgbClr val="B14029"/>
                </a:solidFill>
                <a:latin typeface="Lucida Sans"/>
                <a:cs typeface="Lucida Sans"/>
              </a:rPr>
              <a:t> </a:t>
            </a:r>
            <a:r>
              <a:rPr sz="1067" spc="-76">
                <a:solidFill>
                  <a:srgbClr val="B14029"/>
                </a:solidFill>
                <a:latin typeface="Lucida Sans"/>
                <a:cs typeface="Lucida Sans"/>
              </a:rPr>
              <a:t>referral</a:t>
            </a:r>
            <a:r>
              <a:rPr sz="1067" spc="-63">
                <a:solidFill>
                  <a:srgbClr val="B14029"/>
                </a:solidFill>
                <a:latin typeface="Lucida Sans"/>
                <a:cs typeface="Lucida Sans"/>
              </a:rPr>
              <a:t> </a:t>
            </a:r>
            <a:r>
              <a:rPr sz="1067" spc="-73">
                <a:solidFill>
                  <a:srgbClr val="B14029"/>
                </a:solidFill>
                <a:latin typeface="Lucida Sans"/>
                <a:cs typeface="Lucida Sans"/>
              </a:rPr>
              <a:t>,</a:t>
            </a:r>
            <a:r>
              <a:rPr sz="1067" spc="-67">
                <a:solidFill>
                  <a:srgbClr val="B14029"/>
                </a:solidFill>
                <a:latin typeface="Lucida Sans"/>
                <a:cs typeface="Lucida Sans"/>
              </a:rPr>
              <a:t> </a:t>
            </a:r>
            <a:r>
              <a:rPr sz="1067" spc="-80">
                <a:solidFill>
                  <a:srgbClr val="B14029"/>
                </a:solidFill>
                <a:latin typeface="Lucida Sans"/>
                <a:cs typeface="Lucida Sans"/>
              </a:rPr>
              <a:t>women</a:t>
            </a:r>
            <a:r>
              <a:rPr sz="1067" spc="-63">
                <a:solidFill>
                  <a:srgbClr val="B14029"/>
                </a:solidFill>
                <a:latin typeface="Lucida Sans"/>
                <a:cs typeface="Lucida Sans"/>
              </a:rPr>
              <a:t> </a:t>
            </a:r>
            <a:r>
              <a:rPr sz="1067" spc="-60">
                <a:solidFill>
                  <a:srgbClr val="B14029"/>
                </a:solidFill>
                <a:latin typeface="Lucida Sans"/>
                <a:cs typeface="Lucida Sans"/>
              </a:rPr>
              <a:t>choose</a:t>
            </a:r>
            <a:r>
              <a:rPr sz="1067" spc="-67">
                <a:solidFill>
                  <a:srgbClr val="B14029"/>
                </a:solidFill>
                <a:latin typeface="Lucida Sans"/>
                <a:cs typeface="Lucida Sans"/>
              </a:rPr>
              <a:t> </a:t>
            </a:r>
            <a:r>
              <a:rPr sz="1067" spc="-17">
                <a:solidFill>
                  <a:srgbClr val="B14029"/>
                </a:solidFill>
                <a:latin typeface="Lucida Sans"/>
                <a:cs typeface="Lucida Sans"/>
              </a:rPr>
              <a:t>to </a:t>
            </a:r>
            <a:r>
              <a:rPr sz="1067" spc="-70">
                <a:solidFill>
                  <a:srgbClr val="B14029"/>
                </a:solidFill>
                <a:latin typeface="Lucida Sans"/>
                <a:cs typeface="Lucida Sans"/>
              </a:rPr>
              <a:t>show</a:t>
            </a:r>
            <a:r>
              <a:rPr sz="1067" spc="-63">
                <a:solidFill>
                  <a:srgbClr val="B14029"/>
                </a:solidFill>
                <a:latin typeface="Lucida Sans"/>
                <a:cs typeface="Lucida Sans"/>
              </a:rPr>
              <a:t> </a:t>
            </a:r>
            <a:r>
              <a:rPr sz="1067" spc="-87">
                <a:solidFill>
                  <a:srgbClr val="B14029"/>
                </a:solidFill>
                <a:latin typeface="Lucida Sans"/>
                <a:cs typeface="Lucida Sans"/>
              </a:rPr>
              <a:t>up,</a:t>
            </a:r>
            <a:r>
              <a:rPr sz="1067" spc="-60">
                <a:solidFill>
                  <a:srgbClr val="B14029"/>
                </a:solidFill>
                <a:latin typeface="Lucida Sans"/>
                <a:cs typeface="Lucida Sans"/>
              </a:rPr>
              <a:t> </a:t>
            </a:r>
            <a:r>
              <a:rPr sz="1067" spc="-80">
                <a:solidFill>
                  <a:srgbClr val="B14029"/>
                </a:solidFill>
                <a:latin typeface="Lucida Sans"/>
                <a:cs typeface="Lucida Sans"/>
              </a:rPr>
              <a:t>invited</a:t>
            </a:r>
            <a:r>
              <a:rPr sz="1067" spc="-60">
                <a:solidFill>
                  <a:srgbClr val="B14029"/>
                </a:solidFill>
                <a:latin typeface="Lucida Sans"/>
                <a:cs typeface="Lucida Sans"/>
              </a:rPr>
              <a:t> </a:t>
            </a:r>
            <a:r>
              <a:rPr sz="1067" spc="-63">
                <a:solidFill>
                  <a:srgbClr val="B14029"/>
                </a:solidFill>
                <a:latin typeface="Lucida Sans"/>
                <a:cs typeface="Lucida Sans"/>
              </a:rPr>
              <a:t>by</a:t>
            </a:r>
            <a:r>
              <a:rPr sz="1067" spc="-60">
                <a:solidFill>
                  <a:srgbClr val="B14029"/>
                </a:solidFill>
                <a:latin typeface="Lucida Sans"/>
                <a:cs typeface="Lucida Sans"/>
              </a:rPr>
              <a:t> </a:t>
            </a:r>
            <a:r>
              <a:rPr sz="1067" spc="-83">
                <a:solidFill>
                  <a:srgbClr val="B14029"/>
                </a:solidFill>
                <a:latin typeface="Lucida Sans"/>
                <a:cs typeface="Lucida Sans"/>
              </a:rPr>
              <a:t>warmth</a:t>
            </a:r>
            <a:r>
              <a:rPr sz="1067" spc="-60">
                <a:solidFill>
                  <a:srgbClr val="B14029"/>
                </a:solidFill>
                <a:latin typeface="Lucida Sans"/>
                <a:cs typeface="Lucida Sans"/>
              </a:rPr>
              <a:t> </a:t>
            </a:r>
            <a:r>
              <a:rPr sz="1067" spc="-17">
                <a:solidFill>
                  <a:srgbClr val="B14029"/>
                </a:solidFill>
                <a:latin typeface="Lucida Sans"/>
                <a:cs typeface="Lucida Sans"/>
              </a:rPr>
              <a:t>and </a:t>
            </a:r>
            <a:r>
              <a:rPr sz="1067" spc="-70">
                <a:solidFill>
                  <a:srgbClr val="B14029"/>
                </a:solidFill>
                <a:latin typeface="Lucida Sans"/>
                <a:cs typeface="Lucida Sans"/>
              </a:rPr>
              <a:t>connection,</a:t>
            </a:r>
            <a:r>
              <a:rPr sz="1067" spc="-43">
                <a:solidFill>
                  <a:srgbClr val="B14029"/>
                </a:solidFill>
                <a:latin typeface="Lucida Sans"/>
                <a:cs typeface="Lucida Sans"/>
              </a:rPr>
              <a:t> </a:t>
            </a:r>
            <a:r>
              <a:rPr sz="1067" spc="-70">
                <a:solidFill>
                  <a:srgbClr val="B14029"/>
                </a:solidFill>
                <a:latin typeface="Lucida Sans"/>
                <a:cs typeface="Lucida Sans"/>
              </a:rPr>
              <a:t>often</a:t>
            </a:r>
            <a:r>
              <a:rPr sz="1067" spc="-40">
                <a:solidFill>
                  <a:srgbClr val="B14029"/>
                </a:solidFill>
                <a:latin typeface="Lucida Sans"/>
                <a:cs typeface="Lucida Sans"/>
              </a:rPr>
              <a:t> </a:t>
            </a:r>
            <a:r>
              <a:rPr sz="1067" spc="-7">
                <a:solidFill>
                  <a:srgbClr val="B14029"/>
                </a:solidFill>
                <a:latin typeface="Lucida Sans"/>
                <a:cs typeface="Lucida Sans"/>
              </a:rPr>
              <a:t>having </a:t>
            </a:r>
            <a:r>
              <a:rPr sz="1067" spc="-70">
                <a:solidFill>
                  <a:srgbClr val="B14029"/>
                </a:solidFill>
                <a:latin typeface="Lucida Sans"/>
                <a:cs typeface="Lucida Sans"/>
              </a:rPr>
              <a:t>conversations</a:t>
            </a:r>
            <a:r>
              <a:rPr sz="1067" spc="-50">
                <a:solidFill>
                  <a:srgbClr val="B14029"/>
                </a:solidFill>
                <a:latin typeface="Lucida Sans"/>
                <a:cs typeface="Lucida Sans"/>
              </a:rPr>
              <a:t> </a:t>
            </a:r>
            <a:r>
              <a:rPr sz="1067" spc="-63">
                <a:solidFill>
                  <a:srgbClr val="B14029"/>
                </a:solidFill>
                <a:latin typeface="Lucida Sans"/>
                <a:cs typeface="Lucida Sans"/>
              </a:rPr>
              <a:t>they</a:t>
            </a:r>
            <a:r>
              <a:rPr sz="1067" spc="-50">
                <a:solidFill>
                  <a:srgbClr val="B14029"/>
                </a:solidFill>
                <a:latin typeface="Lucida Sans"/>
                <a:cs typeface="Lucida Sans"/>
              </a:rPr>
              <a:t> </a:t>
            </a:r>
            <a:r>
              <a:rPr sz="1067" spc="-87">
                <a:solidFill>
                  <a:srgbClr val="B14029"/>
                </a:solidFill>
                <a:latin typeface="Lucida Sans"/>
                <a:cs typeface="Lucida Sans"/>
              </a:rPr>
              <a:t>didn’t</a:t>
            </a:r>
            <a:r>
              <a:rPr sz="1067" spc="-50">
                <a:solidFill>
                  <a:srgbClr val="B14029"/>
                </a:solidFill>
                <a:latin typeface="Lucida Sans"/>
                <a:cs typeface="Lucida Sans"/>
              </a:rPr>
              <a:t> </a:t>
            </a:r>
            <a:r>
              <a:rPr sz="1067" spc="-80">
                <a:solidFill>
                  <a:srgbClr val="B14029"/>
                </a:solidFill>
                <a:latin typeface="Lucida Sans"/>
                <a:cs typeface="Lucida Sans"/>
              </a:rPr>
              <a:t>know</a:t>
            </a:r>
            <a:r>
              <a:rPr sz="1067" spc="-50">
                <a:solidFill>
                  <a:srgbClr val="B14029"/>
                </a:solidFill>
                <a:latin typeface="Lucida Sans"/>
                <a:cs typeface="Lucida Sans"/>
              </a:rPr>
              <a:t> they </a:t>
            </a:r>
            <a:r>
              <a:rPr sz="1067" spc="-57">
                <a:solidFill>
                  <a:srgbClr val="B14029"/>
                </a:solidFill>
                <a:latin typeface="Lucida Sans"/>
                <a:cs typeface="Lucida Sans"/>
              </a:rPr>
              <a:t>were</a:t>
            </a:r>
            <a:r>
              <a:rPr sz="1067" spc="-67">
                <a:solidFill>
                  <a:srgbClr val="B14029"/>
                </a:solidFill>
                <a:latin typeface="Lucida Sans"/>
                <a:cs typeface="Lucida Sans"/>
              </a:rPr>
              <a:t> </a:t>
            </a:r>
            <a:r>
              <a:rPr sz="1067" spc="-76">
                <a:solidFill>
                  <a:srgbClr val="B14029"/>
                </a:solidFill>
                <a:latin typeface="Lucida Sans"/>
                <a:cs typeface="Lucida Sans"/>
              </a:rPr>
              <a:t>allowed</a:t>
            </a:r>
            <a:r>
              <a:rPr sz="1067" spc="-63">
                <a:solidFill>
                  <a:srgbClr val="B14029"/>
                </a:solidFill>
                <a:latin typeface="Lucida Sans"/>
                <a:cs typeface="Lucida Sans"/>
              </a:rPr>
              <a:t> </a:t>
            </a:r>
            <a:r>
              <a:rPr sz="1067" spc="-70">
                <a:solidFill>
                  <a:srgbClr val="B14029"/>
                </a:solidFill>
                <a:latin typeface="Lucida Sans"/>
                <a:cs typeface="Lucida Sans"/>
              </a:rPr>
              <a:t>to</a:t>
            </a:r>
            <a:r>
              <a:rPr sz="1067" spc="-67">
                <a:solidFill>
                  <a:srgbClr val="B14029"/>
                </a:solidFill>
                <a:latin typeface="Lucida Sans"/>
                <a:cs typeface="Lucida Sans"/>
              </a:rPr>
              <a:t> </a:t>
            </a:r>
            <a:r>
              <a:rPr sz="1067" spc="-13">
                <a:solidFill>
                  <a:srgbClr val="B14029"/>
                </a:solidFill>
                <a:latin typeface="Lucida Sans"/>
                <a:cs typeface="Lucida Sans"/>
              </a:rPr>
              <a:t>have</a:t>
            </a:r>
            <a:endParaRPr sz="1067">
              <a:latin typeface="Lucida Sans"/>
              <a:cs typeface="Lucida Sans"/>
            </a:endParaRPr>
          </a:p>
        </p:txBody>
      </p:sp>
      <p:sp>
        <p:nvSpPr>
          <p:cNvPr id="18" name="object 18">
            <a:extLst>
              <a:ext uri="{C183D7F6-B498-43B3-948B-1728B52AA6E4}">
                <adec:decorative xmlns:adec="http://schemas.microsoft.com/office/drawing/2017/decorative" val="1"/>
              </a:ext>
            </a:extLst>
          </p:cNvPr>
          <p:cNvSpPr/>
          <p:nvPr/>
        </p:nvSpPr>
        <p:spPr>
          <a:xfrm>
            <a:off x="0" y="0"/>
            <a:ext cx="11506200" cy="1095587"/>
          </a:xfrm>
          <a:custGeom>
            <a:avLst/>
            <a:gdLst/>
            <a:ahLst/>
            <a:cxnLst/>
            <a:rect l="l" t="t" r="r" b="b"/>
            <a:pathLst>
              <a:path w="17259300" h="1643380">
                <a:moveTo>
                  <a:pt x="17259300" y="1643073"/>
                </a:moveTo>
                <a:lnTo>
                  <a:pt x="3416" y="1643073"/>
                </a:lnTo>
                <a:lnTo>
                  <a:pt x="0" y="1635918"/>
                </a:lnTo>
                <a:lnTo>
                  <a:pt x="0" y="0"/>
                </a:lnTo>
                <a:lnTo>
                  <a:pt x="16474623" y="0"/>
                </a:lnTo>
                <a:lnTo>
                  <a:pt x="17259300" y="1643073"/>
                </a:lnTo>
                <a:close/>
              </a:path>
            </a:pathLst>
          </a:custGeom>
          <a:solidFill>
            <a:srgbClr val="C87E41"/>
          </a:solidFill>
        </p:spPr>
        <p:txBody>
          <a:bodyPr wrap="square" lIns="0" tIns="0" rIns="0" bIns="0" rtlCol="0"/>
          <a:lstStyle/>
          <a:p>
            <a:endParaRPr/>
          </a:p>
        </p:txBody>
      </p:sp>
      <p:sp>
        <p:nvSpPr>
          <p:cNvPr id="19" name="object 19"/>
          <p:cNvSpPr txBox="1">
            <a:spLocks noGrp="1"/>
          </p:cNvSpPr>
          <p:nvPr>
            <p:ph type="title"/>
          </p:nvPr>
        </p:nvSpPr>
        <p:spPr>
          <a:prstGeom prst="rect">
            <a:avLst/>
          </a:prstGeom>
        </p:spPr>
        <p:txBody>
          <a:bodyPr vert="horz" wrap="square" lIns="0" tIns="42757" rIns="0" bIns="0" rtlCol="0">
            <a:spAutoFit/>
          </a:bodyPr>
          <a:lstStyle/>
          <a:p>
            <a:pPr marL="210831">
              <a:lnSpc>
                <a:spcPct val="100000"/>
              </a:lnSpc>
              <a:spcBef>
                <a:spcPts val="337"/>
              </a:spcBef>
            </a:pPr>
            <a:r>
              <a:rPr sz="3734">
                <a:latin typeface="Calibri"/>
                <a:cs typeface="Calibri"/>
              </a:rPr>
              <a:t>A</a:t>
            </a:r>
            <a:r>
              <a:rPr sz="3734" spc="-60">
                <a:latin typeface="Calibri"/>
                <a:cs typeface="Calibri"/>
              </a:rPr>
              <a:t> </a:t>
            </a:r>
            <a:r>
              <a:rPr sz="3734">
                <a:latin typeface="Calibri"/>
                <a:cs typeface="Calibri"/>
              </a:rPr>
              <a:t>Bridge</a:t>
            </a:r>
            <a:r>
              <a:rPr sz="3734" spc="-60">
                <a:latin typeface="Calibri"/>
                <a:cs typeface="Calibri"/>
              </a:rPr>
              <a:t> </a:t>
            </a:r>
            <a:r>
              <a:rPr sz="3734">
                <a:latin typeface="Calibri"/>
                <a:cs typeface="Calibri"/>
              </a:rPr>
              <a:t>to</a:t>
            </a:r>
            <a:r>
              <a:rPr sz="3734" spc="-60">
                <a:latin typeface="Calibri"/>
                <a:cs typeface="Calibri"/>
              </a:rPr>
              <a:t> </a:t>
            </a:r>
            <a:r>
              <a:rPr sz="3734">
                <a:latin typeface="Calibri"/>
                <a:cs typeface="Calibri"/>
              </a:rPr>
              <a:t>Equity</a:t>
            </a:r>
            <a:r>
              <a:rPr sz="3734" spc="-60">
                <a:latin typeface="Calibri"/>
                <a:cs typeface="Calibri"/>
              </a:rPr>
              <a:t> </a:t>
            </a:r>
            <a:r>
              <a:rPr sz="3734">
                <a:latin typeface="Calibri"/>
                <a:cs typeface="Calibri"/>
              </a:rPr>
              <a:t>—</a:t>
            </a:r>
            <a:r>
              <a:rPr sz="3734" spc="-57">
                <a:latin typeface="Calibri"/>
                <a:cs typeface="Calibri"/>
              </a:rPr>
              <a:t> </a:t>
            </a:r>
            <a:r>
              <a:rPr sz="3734">
                <a:latin typeface="Calibri"/>
                <a:cs typeface="Calibri"/>
              </a:rPr>
              <a:t>Women’s</a:t>
            </a:r>
            <a:r>
              <a:rPr sz="3734" spc="-60">
                <a:latin typeface="Calibri"/>
                <a:cs typeface="Calibri"/>
              </a:rPr>
              <a:t> </a:t>
            </a:r>
            <a:r>
              <a:rPr sz="3734">
                <a:latin typeface="Calibri"/>
                <a:cs typeface="Calibri"/>
              </a:rPr>
              <a:t>Conversation</a:t>
            </a:r>
            <a:r>
              <a:rPr sz="3734" spc="-60">
                <a:latin typeface="Calibri"/>
                <a:cs typeface="Calibri"/>
              </a:rPr>
              <a:t> </a:t>
            </a:r>
            <a:r>
              <a:rPr sz="3734" spc="-13">
                <a:latin typeface="Calibri"/>
                <a:cs typeface="Calibri"/>
              </a:rPr>
              <a:t>Café</a:t>
            </a:r>
            <a:endParaRPr sz="3734">
              <a:latin typeface="Calibri"/>
              <a:cs typeface="Calibri"/>
            </a:endParaRPr>
          </a:p>
          <a:p>
            <a:pPr marL="210831">
              <a:lnSpc>
                <a:spcPct val="100000"/>
              </a:lnSpc>
              <a:spcBef>
                <a:spcPts val="169"/>
              </a:spcBef>
            </a:pPr>
            <a:r>
              <a:rPr sz="2333">
                <a:latin typeface="Calibri"/>
                <a:cs typeface="Calibri"/>
              </a:rPr>
              <a:t>It</a:t>
            </a:r>
            <a:r>
              <a:rPr sz="2333" spc="-43">
                <a:latin typeface="Calibri"/>
                <a:cs typeface="Calibri"/>
              </a:rPr>
              <a:t> </a:t>
            </a:r>
            <a:r>
              <a:rPr sz="2333">
                <a:latin typeface="Calibri"/>
                <a:cs typeface="Calibri"/>
              </a:rPr>
              <a:t>turns</a:t>
            </a:r>
            <a:r>
              <a:rPr sz="2333" spc="-43">
                <a:latin typeface="Calibri"/>
                <a:cs typeface="Calibri"/>
              </a:rPr>
              <a:t> </a:t>
            </a:r>
            <a:r>
              <a:rPr sz="2333">
                <a:latin typeface="Calibri"/>
                <a:cs typeface="Calibri"/>
              </a:rPr>
              <a:t>lived</a:t>
            </a:r>
            <a:r>
              <a:rPr sz="2333" spc="-40">
                <a:latin typeface="Calibri"/>
                <a:cs typeface="Calibri"/>
              </a:rPr>
              <a:t> </a:t>
            </a:r>
            <a:r>
              <a:rPr sz="2333">
                <a:latin typeface="Calibri"/>
                <a:cs typeface="Calibri"/>
              </a:rPr>
              <a:t>experience</a:t>
            </a:r>
            <a:r>
              <a:rPr sz="2333" spc="-43">
                <a:latin typeface="Calibri"/>
                <a:cs typeface="Calibri"/>
              </a:rPr>
              <a:t> </a:t>
            </a:r>
            <a:r>
              <a:rPr sz="2333">
                <a:latin typeface="Calibri"/>
                <a:cs typeface="Calibri"/>
              </a:rPr>
              <a:t>into</a:t>
            </a:r>
            <a:r>
              <a:rPr sz="2333" spc="-40">
                <a:latin typeface="Calibri"/>
                <a:cs typeface="Calibri"/>
              </a:rPr>
              <a:t> </a:t>
            </a:r>
            <a:r>
              <a:rPr sz="2333">
                <a:latin typeface="Calibri"/>
                <a:cs typeface="Calibri"/>
              </a:rPr>
              <a:t>learning,</a:t>
            </a:r>
            <a:r>
              <a:rPr sz="2333" spc="-43">
                <a:latin typeface="Calibri"/>
                <a:cs typeface="Calibri"/>
              </a:rPr>
              <a:t> </a:t>
            </a:r>
            <a:r>
              <a:rPr sz="2333">
                <a:latin typeface="Calibri"/>
                <a:cs typeface="Calibri"/>
              </a:rPr>
              <a:t>insight,</a:t>
            </a:r>
            <a:r>
              <a:rPr sz="2333" spc="-43">
                <a:latin typeface="Calibri"/>
                <a:cs typeface="Calibri"/>
              </a:rPr>
              <a:t> </a:t>
            </a:r>
            <a:r>
              <a:rPr sz="2333">
                <a:latin typeface="Calibri"/>
                <a:cs typeface="Calibri"/>
              </a:rPr>
              <a:t>and</a:t>
            </a:r>
            <a:r>
              <a:rPr sz="2333" spc="-40">
                <a:latin typeface="Calibri"/>
                <a:cs typeface="Calibri"/>
              </a:rPr>
              <a:t> </a:t>
            </a:r>
            <a:r>
              <a:rPr sz="2333">
                <a:latin typeface="Calibri"/>
                <a:cs typeface="Calibri"/>
              </a:rPr>
              <a:t>community</a:t>
            </a:r>
            <a:r>
              <a:rPr sz="2333" spc="-43">
                <a:latin typeface="Calibri"/>
                <a:cs typeface="Calibri"/>
              </a:rPr>
              <a:t> </a:t>
            </a:r>
            <a:r>
              <a:rPr sz="2333" spc="-7">
                <a:latin typeface="Calibri"/>
                <a:cs typeface="Calibri"/>
              </a:rPr>
              <a:t>leadership.</a:t>
            </a:r>
            <a:endParaRPr sz="2333">
              <a:latin typeface="Calibri"/>
              <a:cs typeface="Calibri"/>
            </a:endParaRPr>
          </a:p>
        </p:txBody>
      </p:sp>
    </p:spTree>
    <p:extLst>
      <p:ext uri="{BB962C8B-B14F-4D97-AF65-F5344CB8AC3E}">
        <p14:creationId xmlns:p14="http://schemas.microsoft.com/office/powerpoint/2010/main" val="10244103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4365436" y="1032296"/>
            <a:ext cx="5564717" cy="5706533"/>
          </a:xfrm>
          <a:custGeom>
            <a:avLst/>
            <a:gdLst/>
            <a:ahLst/>
            <a:cxnLst/>
            <a:rect l="l" t="t" r="r" b="b"/>
            <a:pathLst>
              <a:path w="8347075" h="8559800">
                <a:moveTo>
                  <a:pt x="4597235" y="12700"/>
                </a:moveTo>
                <a:lnTo>
                  <a:pt x="3749623" y="12700"/>
                </a:lnTo>
                <a:lnTo>
                  <a:pt x="3796151" y="0"/>
                </a:lnTo>
                <a:lnTo>
                  <a:pt x="4550708" y="0"/>
                </a:lnTo>
                <a:lnTo>
                  <a:pt x="4597235" y="12700"/>
                </a:lnTo>
                <a:close/>
              </a:path>
              <a:path w="8347075" h="8559800">
                <a:moveTo>
                  <a:pt x="4689838" y="25400"/>
                </a:moveTo>
                <a:lnTo>
                  <a:pt x="3657021" y="25400"/>
                </a:lnTo>
                <a:lnTo>
                  <a:pt x="3703246" y="12700"/>
                </a:lnTo>
                <a:lnTo>
                  <a:pt x="4643613" y="12700"/>
                </a:lnTo>
                <a:lnTo>
                  <a:pt x="4689838" y="25400"/>
                </a:lnTo>
                <a:close/>
              </a:path>
              <a:path w="8347075" h="8559800">
                <a:moveTo>
                  <a:pt x="4781819" y="38100"/>
                </a:moveTo>
                <a:lnTo>
                  <a:pt x="3565041" y="38100"/>
                </a:lnTo>
                <a:lnTo>
                  <a:pt x="3610952" y="25400"/>
                </a:lnTo>
                <a:lnTo>
                  <a:pt x="4735908" y="25400"/>
                </a:lnTo>
                <a:lnTo>
                  <a:pt x="4781819" y="38100"/>
                </a:lnTo>
                <a:close/>
              </a:path>
              <a:path w="8347075" h="8559800">
                <a:moveTo>
                  <a:pt x="4873154" y="50800"/>
                </a:moveTo>
                <a:lnTo>
                  <a:pt x="3473706" y="50800"/>
                </a:lnTo>
                <a:lnTo>
                  <a:pt x="3519291" y="38100"/>
                </a:lnTo>
                <a:lnTo>
                  <a:pt x="4827569" y="38100"/>
                </a:lnTo>
                <a:lnTo>
                  <a:pt x="4873154" y="50800"/>
                </a:lnTo>
                <a:close/>
              </a:path>
              <a:path w="8347075" h="8559800">
                <a:moveTo>
                  <a:pt x="5053802" y="88900"/>
                </a:moveTo>
                <a:lnTo>
                  <a:pt x="3293059" y="88900"/>
                </a:lnTo>
                <a:lnTo>
                  <a:pt x="3428287" y="50800"/>
                </a:lnTo>
                <a:lnTo>
                  <a:pt x="4918574" y="50800"/>
                </a:lnTo>
                <a:lnTo>
                  <a:pt x="5053802" y="88900"/>
                </a:lnTo>
                <a:close/>
              </a:path>
              <a:path w="8347075" h="8559800">
                <a:moveTo>
                  <a:pt x="5231599" y="8432800"/>
                </a:moveTo>
                <a:lnTo>
                  <a:pt x="3115262" y="8432800"/>
                </a:lnTo>
                <a:lnTo>
                  <a:pt x="2940495" y="8382000"/>
                </a:lnTo>
                <a:lnTo>
                  <a:pt x="2897298" y="8356600"/>
                </a:lnTo>
                <a:lnTo>
                  <a:pt x="2726572" y="8305800"/>
                </a:lnTo>
                <a:lnTo>
                  <a:pt x="2684420" y="8280400"/>
                </a:lnTo>
                <a:lnTo>
                  <a:pt x="2600772" y="8255000"/>
                </a:lnTo>
                <a:lnTo>
                  <a:pt x="2559281" y="8229600"/>
                </a:lnTo>
                <a:lnTo>
                  <a:pt x="2518017" y="8216900"/>
                </a:lnTo>
                <a:lnTo>
                  <a:pt x="2476981" y="8191500"/>
                </a:lnTo>
                <a:lnTo>
                  <a:pt x="2436177" y="8178800"/>
                </a:lnTo>
                <a:lnTo>
                  <a:pt x="2395607" y="8153400"/>
                </a:lnTo>
                <a:lnTo>
                  <a:pt x="2355274" y="8140700"/>
                </a:lnTo>
                <a:lnTo>
                  <a:pt x="2315182" y="8115300"/>
                </a:lnTo>
                <a:lnTo>
                  <a:pt x="2275333" y="8102600"/>
                </a:lnTo>
                <a:lnTo>
                  <a:pt x="2196374" y="8051800"/>
                </a:lnTo>
                <a:lnTo>
                  <a:pt x="2157270" y="8039100"/>
                </a:lnTo>
                <a:lnTo>
                  <a:pt x="2003425" y="7937500"/>
                </a:lnTo>
                <a:lnTo>
                  <a:pt x="1965620" y="7912100"/>
                </a:lnTo>
                <a:lnTo>
                  <a:pt x="1928084" y="7899400"/>
                </a:lnTo>
                <a:lnTo>
                  <a:pt x="1817113" y="7823200"/>
                </a:lnTo>
                <a:lnTo>
                  <a:pt x="1780678" y="7797800"/>
                </a:lnTo>
                <a:lnTo>
                  <a:pt x="1744525" y="7759700"/>
                </a:lnTo>
                <a:lnTo>
                  <a:pt x="1637790" y="7683500"/>
                </a:lnTo>
                <a:lnTo>
                  <a:pt x="1568096" y="7632700"/>
                </a:lnTo>
                <a:lnTo>
                  <a:pt x="1533697" y="7594600"/>
                </a:lnTo>
                <a:lnTo>
                  <a:pt x="1465808" y="7543800"/>
                </a:lnTo>
                <a:lnTo>
                  <a:pt x="1432323" y="7505700"/>
                </a:lnTo>
                <a:lnTo>
                  <a:pt x="1366289" y="7454900"/>
                </a:lnTo>
                <a:lnTo>
                  <a:pt x="1333745" y="7416800"/>
                </a:lnTo>
                <a:lnTo>
                  <a:pt x="1301519" y="7391400"/>
                </a:lnTo>
                <a:lnTo>
                  <a:pt x="1269616" y="7353300"/>
                </a:lnTo>
                <a:lnTo>
                  <a:pt x="1238037" y="7327900"/>
                </a:lnTo>
                <a:lnTo>
                  <a:pt x="1206786" y="7289800"/>
                </a:lnTo>
                <a:lnTo>
                  <a:pt x="1175865" y="7264400"/>
                </a:lnTo>
                <a:lnTo>
                  <a:pt x="1145277" y="7226300"/>
                </a:lnTo>
                <a:lnTo>
                  <a:pt x="1115025" y="7200900"/>
                </a:lnTo>
                <a:lnTo>
                  <a:pt x="1085112" y="7162800"/>
                </a:lnTo>
                <a:lnTo>
                  <a:pt x="1055540" y="7124700"/>
                </a:lnTo>
                <a:lnTo>
                  <a:pt x="1026313" y="7099300"/>
                </a:lnTo>
                <a:lnTo>
                  <a:pt x="997433" y="7061200"/>
                </a:lnTo>
                <a:lnTo>
                  <a:pt x="968903" y="7023100"/>
                </a:lnTo>
                <a:lnTo>
                  <a:pt x="940726" y="6985000"/>
                </a:lnTo>
                <a:lnTo>
                  <a:pt x="912904" y="6959600"/>
                </a:lnTo>
                <a:lnTo>
                  <a:pt x="885441" y="6921500"/>
                </a:lnTo>
                <a:lnTo>
                  <a:pt x="858339" y="6883400"/>
                </a:lnTo>
                <a:lnTo>
                  <a:pt x="831601" y="6845300"/>
                </a:lnTo>
                <a:lnTo>
                  <a:pt x="805231" y="6807200"/>
                </a:lnTo>
                <a:lnTo>
                  <a:pt x="779230" y="6769100"/>
                </a:lnTo>
                <a:lnTo>
                  <a:pt x="753601" y="6731000"/>
                </a:lnTo>
                <a:lnTo>
                  <a:pt x="728348" y="6692900"/>
                </a:lnTo>
                <a:lnTo>
                  <a:pt x="703473" y="6654800"/>
                </a:lnTo>
                <a:lnTo>
                  <a:pt x="678980" y="6616700"/>
                </a:lnTo>
                <a:lnTo>
                  <a:pt x="654870" y="6578600"/>
                </a:lnTo>
                <a:lnTo>
                  <a:pt x="631146" y="6540500"/>
                </a:lnTo>
                <a:lnTo>
                  <a:pt x="607813" y="6502400"/>
                </a:lnTo>
                <a:lnTo>
                  <a:pt x="584871" y="6464300"/>
                </a:lnTo>
                <a:lnTo>
                  <a:pt x="562325" y="6426200"/>
                </a:lnTo>
                <a:lnTo>
                  <a:pt x="540176" y="6388100"/>
                </a:lnTo>
                <a:lnTo>
                  <a:pt x="518429" y="6350000"/>
                </a:lnTo>
                <a:lnTo>
                  <a:pt x="497084" y="6311900"/>
                </a:lnTo>
                <a:lnTo>
                  <a:pt x="476147" y="6273800"/>
                </a:lnTo>
                <a:lnTo>
                  <a:pt x="455618" y="6223000"/>
                </a:lnTo>
                <a:lnTo>
                  <a:pt x="435502" y="6184900"/>
                </a:lnTo>
                <a:lnTo>
                  <a:pt x="415800" y="6146800"/>
                </a:lnTo>
                <a:lnTo>
                  <a:pt x="396516" y="6108700"/>
                </a:lnTo>
                <a:lnTo>
                  <a:pt x="377652" y="6057900"/>
                </a:lnTo>
                <a:lnTo>
                  <a:pt x="359212" y="6019800"/>
                </a:lnTo>
                <a:lnTo>
                  <a:pt x="341198" y="5981700"/>
                </a:lnTo>
                <a:lnTo>
                  <a:pt x="323613" y="5930900"/>
                </a:lnTo>
                <a:lnTo>
                  <a:pt x="306460" y="5892800"/>
                </a:lnTo>
                <a:lnTo>
                  <a:pt x="289741" y="5854700"/>
                </a:lnTo>
                <a:lnTo>
                  <a:pt x="273459" y="5803900"/>
                </a:lnTo>
                <a:lnTo>
                  <a:pt x="257618" y="5765800"/>
                </a:lnTo>
                <a:lnTo>
                  <a:pt x="242220" y="5715000"/>
                </a:lnTo>
                <a:lnTo>
                  <a:pt x="227268" y="5676900"/>
                </a:lnTo>
                <a:lnTo>
                  <a:pt x="212764" y="5638800"/>
                </a:lnTo>
                <a:lnTo>
                  <a:pt x="198712" y="5588000"/>
                </a:lnTo>
                <a:lnTo>
                  <a:pt x="185114" y="5549900"/>
                </a:lnTo>
                <a:lnTo>
                  <a:pt x="171973" y="5499100"/>
                </a:lnTo>
                <a:lnTo>
                  <a:pt x="159293" y="5461000"/>
                </a:lnTo>
                <a:lnTo>
                  <a:pt x="147075" y="5410200"/>
                </a:lnTo>
                <a:lnTo>
                  <a:pt x="135322" y="5359400"/>
                </a:lnTo>
                <a:lnTo>
                  <a:pt x="124038" y="5321300"/>
                </a:lnTo>
                <a:lnTo>
                  <a:pt x="113225" y="5270500"/>
                </a:lnTo>
                <a:lnTo>
                  <a:pt x="102887" y="5232400"/>
                </a:lnTo>
                <a:lnTo>
                  <a:pt x="93025" y="5181600"/>
                </a:lnTo>
                <a:lnTo>
                  <a:pt x="83643" y="5130800"/>
                </a:lnTo>
                <a:lnTo>
                  <a:pt x="74743" y="5092700"/>
                </a:lnTo>
                <a:lnTo>
                  <a:pt x="66328" y="5041900"/>
                </a:lnTo>
                <a:lnTo>
                  <a:pt x="58402" y="4991100"/>
                </a:lnTo>
                <a:lnTo>
                  <a:pt x="50967" y="4953000"/>
                </a:lnTo>
                <a:lnTo>
                  <a:pt x="44025" y="4902200"/>
                </a:lnTo>
                <a:lnTo>
                  <a:pt x="37580" y="4851400"/>
                </a:lnTo>
                <a:lnTo>
                  <a:pt x="31634" y="4813300"/>
                </a:lnTo>
                <a:lnTo>
                  <a:pt x="26191" y="4762500"/>
                </a:lnTo>
                <a:lnTo>
                  <a:pt x="21253" y="4711700"/>
                </a:lnTo>
                <a:lnTo>
                  <a:pt x="16822" y="4660900"/>
                </a:lnTo>
                <a:lnTo>
                  <a:pt x="12902" y="4622800"/>
                </a:lnTo>
                <a:lnTo>
                  <a:pt x="9496" y="4572000"/>
                </a:lnTo>
                <a:lnTo>
                  <a:pt x="6606" y="4521200"/>
                </a:lnTo>
                <a:lnTo>
                  <a:pt x="4235" y="4470400"/>
                </a:lnTo>
                <a:lnTo>
                  <a:pt x="2386" y="4419600"/>
                </a:lnTo>
                <a:lnTo>
                  <a:pt x="1062" y="4368800"/>
                </a:lnTo>
                <a:lnTo>
                  <a:pt x="266" y="4330700"/>
                </a:lnTo>
                <a:lnTo>
                  <a:pt x="0" y="4279900"/>
                </a:lnTo>
                <a:lnTo>
                  <a:pt x="266" y="4229100"/>
                </a:lnTo>
                <a:lnTo>
                  <a:pt x="1062" y="4178300"/>
                </a:lnTo>
                <a:lnTo>
                  <a:pt x="2386" y="4127500"/>
                </a:lnTo>
                <a:lnTo>
                  <a:pt x="4235" y="4076700"/>
                </a:lnTo>
                <a:lnTo>
                  <a:pt x="6606" y="4038600"/>
                </a:lnTo>
                <a:lnTo>
                  <a:pt x="9496" y="3987800"/>
                </a:lnTo>
                <a:lnTo>
                  <a:pt x="12902" y="3937000"/>
                </a:lnTo>
                <a:lnTo>
                  <a:pt x="16822" y="3886200"/>
                </a:lnTo>
                <a:lnTo>
                  <a:pt x="21253" y="3835400"/>
                </a:lnTo>
                <a:lnTo>
                  <a:pt x="26191" y="3797300"/>
                </a:lnTo>
                <a:lnTo>
                  <a:pt x="31634" y="3746500"/>
                </a:lnTo>
                <a:lnTo>
                  <a:pt x="37580" y="3695700"/>
                </a:lnTo>
                <a:lnTo>
                  <a:pt x="44025" y="3657600"/>
                </a:lnTo>
                <a:lnTo>
                  <a:pt x="50967" y="3606800"/>
                </a:lnTo>
                <a:lnTo>
                  <a:pt x="58402" y="3556000"/>
                </a:lnTo>
                <a:lnTo>
                  <a:pt x="66328" y="3505200"/>
                </a:lnTo>
                <a:lnTo>
                  <a:pt x="74743" y="3467100"/>
                </a:lnTo>
                <a:lnTo>
                  <a:pt x="83643" y="3416300"/>
                </a:lnTo>
                <a:lnTo>
                  <a:pt x="93025" y="3378200"/>
                </a:lnTo>
                <a:lnTo>
                  <a:pt x="102887" y="3327400"/>
                </a:lnTo>
                <a:lnTo>
                  <a:pt x="113225" y="3276600"/>
                </a:lnTo>
                <a:lnTo>
                  <a:pt x="124038" y="3238500"/>
                </a:lnTo>
                <a:lnTo>
                  <a:pt x="135322" y="3187700"/>
                </a:lnTo>
                <a:lnTo>
                  <a:pt x="147075" y="3149600"/>
                </a:lnTo>
                <a:lnTo>
                  <a:pt x="159293" y="3098800"/>
                </a:lnTo>
                <a:lnTo>
                  <a:pt x="171973" y="3060700"/>
                </a:lnTo>
                <a:lnTo>
                  <a:pt x="185114" y="3009900"/>
                </a:lnTo>
                <a:lnTo>
                  <a:pt x="198712" y="2971800"/>
                </a:lnTo>
                <a:lnTo>
                  <a:pt x="212764" y="2921000"/>
                </a:lnTo>
                <a:lnTo>
                  <a:pt x="227268" y="2882900"/>
                </a:lnTo>
                <a:lnTo>
                  <a:pt x="242220" y="2832100"/>
                </a:lnTo>
                <a:lnTo>
                  <a:pt x="257618" y="2794000"/>
                </a:lnTo>
                <a:lnTo>
                  <a:pt x="273459" y="2743200"/>
                </a:lnTo>
                <a:lnTo>
                  <a:pt x="289741" y="2705100"/>
                </a:lnTo>
                <a:lnTo>
                  <a:pt x="306460" y="2667000"/>
                </a:lnTo>
                <a:lnTo>
                  <a:pt x="323613" y="2616200"/>
                </a:lnTo>
                <a:lnTo>
                  <a:pt x="341198" y="2578100"/>
                </a:lnTo>
                <a:lnTo>
                  <a:pt x="359212" y="2540000"/>
                </a:lnTo>
                <a:lnTo>
                  <a:pt x="377652" y="2489200"/>
                </a:lnTo>
                <a:lnTo>
                  <a:pt x="396516" y="2451100"/>
                </a:lnTo>
                <a:lnTo>
                  <a:pt x="415800" y="2413000"/>
                </a:lnTo>
                <a:lnTo>
                  <a:pt x="435502" y="2362200"/>
                </a:lnTo>
                <a:lnTo>
                  <a:pt x="455618" y="2324100"/>
                </a:lnTo>
                <a:lnTo>
                  <a:pt x="476147" y="2286000"/>
                </a:lnTo>
                <a:lnTo>
                  <a:pt x="497084" y="2247900"/>
                </a:lnTo>
                <a:lnTo>
                  <a:pt x="518429" y="2209800"/>
                </a:lnTo>
                <a:lnTo>
                  <a:pt x="540176" y="2159000"/>
                </a:lnTo>
                <a:lnTo>
                  <a:pt x="562325" y="2120900"/>
                </a:lnTo>
                <a:lnTo>
                  <a:pt x="584871" y="2082800"/>
                </a:lnTo>
                <a:lnTo>
                  <a:pt x="607813" y="2044700"/>
                </a:lnTo>
                <a:lnTo>
                  <a:pt x="631146" y="2006600"/>
                </a:lnTo>
                <a:lnTo>
                  <a:pt x="654870" y="1968500"/>
                </a:lnTo>
                <a:lnTo>
                  <a:pt x="678980" y="1930400"/>
                </a:lnTo>
                <a:lnTo>
                  <a:pt x="703473" y="1892300"/>
                </a:lnTo>
                <a:lnTo>
                  <a:pt x="728348" y="1854200"/>
                </a:lnTo>
                <a:lnTo>
                  <a:pt x="753601" y="1816100"/>
                </a:lnTo>
                <a:lnTo>
                  <a:pt x="779230" y="1778000"/>
                </a:lnTo>
                <a:lnTo>
                  <a:pt x="805231" y="1739900"/>
                </a:lnTo>
                <a:lnTo>
                  <a:pt x="831601" y="1701800"/>
                </a:lnTo>
                <a:lnTo>
                  <a:pt x="858339" y="1676400"/>
                </a:lnTo>
                <a:lnTo>
                  <a:pt x="885441" y="1638300"/>
                </a:lnTo>
                <a:lnTo>
                  <a:pt x="912904" y="1600200"/>
                </a:lnTo>
                <a:lnTo>
                  <a:pt x="940726" y="1562100"/>
                </a:lnTo>
                <a:lnTo>
                  <a:pt x="968903" y="1524000"/>
                </a:lnTo>
                <a:lnTo>
                  <a:pt x="997433" y="1498600"/>
                </a:lnTo>
                <a:lnTo>
                  <a:pt x="1026313" y="1460500"/>
                </a:lnTo>
                <a:lnTo>
                  <a:pt x="1055540" y="1422400"/>
                </a:lnTo>
                <a:lnTo>
                  <a:pt x="1085112" y="1397000"/>
                </a:lnTo>
                <a:lnTo>
                  <a:pt x="1115025" y="1358900"/>
                </a:lnTo>
                <a:lnTo>
                  <a:pt x="1145277" y="1320800"/>
                </a:lnTo>
                <a:lnTo>
                  <a:pt x="1175865" y="1295400"/>
                </a:lnTo>
                <a:lnTo>
                  <a:pt x="1206786" y="1257300"/>
                </a:lnTo>
                <a:lnTo>
                  <a:pt x="1238037" y="1231900"/>
                </a:lnTo>
                <a:lnTo>
                  <a:pt x="1269616" y="1193800"/>
                </a:lnTo>
                <a:lnTo>
                  <a:pt x="1301519" y="1168400"/>
                </a:lnTo>
                <a:lnTo>
                  <a:pt x="1333745" y="1130300"/>
                </a:lnTo>
                <a:lnTo>
                  <a:pt x="1366289" y="1104900"/>
                </a:lnTo>
                <a:lnTo>
                  <a:pt x="1399150" y="1066800"/>
                </a:lnTo>
                <a:lnTo>
                  <a:pt x="1465808" y="1016000"/>
                </a:lnTo>
                <a:lnTo>
                  <a:pt x="1499600" y="977900"/>
                </a:lnTo>
                <a:lnTo>
                  <a:pt x="1602795" y="901700"/>
                </a:lnTo>
                <a:lnTo>
                  <a:pt x="1637790" y="876300"/>
                </a:lnTo>
                <a:lnTo>
                  <a:pt x="1673078" y="838200"/>
                </a:lnTo>
                <a:lnTo>
                  <a:pt x="1780678" y="762000"/>
                </a:lnTo>
                <a:lnTo>
                  <a:pt x="1890819" y="685800"/>
                </a:lnTo>
                <a:lnTo>
                  <a:pt x="2041495" y="584200"/>
                </a:lnTo>
                <a:lnTo>
                  <a:pt x="2079828" y="571500"/>
                </a:lnTo>
                <a:lnTo>
                  <a:pt x="2196374" y="495300"/>
                </a:lnTo>
                <a:lnTo>
                  <a:pt x="2235729" y="482600"/>
                </a:lnTo>
                <a:lnTo>
                  <a:pt x="2315182" y="431800"/>
                </a:lnTo>
                <a:lnTo>
                  <a:pt x="2355274" y="419100"/>
                </a:lnTo>
                <a:lnTo>
                  <a:pt x="2395607" y="393700"/>
                </a:lnTo>
                <a:lnTo>
                  <a:pt x="2436177" y="381000"/>
                </a:lnTo>
                <a:lnTo>
                  <a:pt x="2476981" y="355600"/>
                </a:lnTo>
                <a:lnTo>
                  <a:pt x="2518017" y="342900"/>
                </a:lnTo>
                <a:lnTo>
                  <a:pt x="2559281" y="317500"/>
                </a:lnTo>
                <a:lnTo>
                  <a:pt x="2642486" y="292100"/>
                </a:lnTo>
                <a:lnTo>
                  <a:pt x="2684420" y="266700"/>
                </a:lnTo>
                <a:lnTo>
                  <a:pt x="2768938" y="241300"/>
                </a:lnTo>
                <a:lnTo>
                  <a:pt x="2811517" y="215900"/>
                </a:lnTo>
                <a:lnTo>
                  <a:pt x="3248336" y="88900"/>
                </a:lnTo>
                <a:lnTo>
                  <a:pt x="5098525" y="88900"/>
                </a:lnTo>
                <a:lnTo>
                  <a:pt x="5535346" y="215900"/>
                </a:lnTo>
                <a:lnTo>
                  <a:pt x="5577925" y="241300"/>
                </a:lnTo>
                <a:lnTo>
                  <a:pt x="5662444" y="266700"/>
                </a:lnTo>
                <a:lnTo>
                  <a:pt x="5704378" y="292100"/>
                </a:lnTo>
                <a:lnTo>
                  <a:pt x="5787583" y="317500"/>
                </a:lnTo>
                <a:lnTo>
                  <a:pt x="5828848" y="342900"/>
                </a:lnTo>
                <a:lnTo>
                  <a:pt x="5869884" y="355600"/>
                </a:lnTo>
                <a:lnTo>
                  <a:pt x="5910688" y="381000"/>
                </a:lnTo>
                <a:lnTo>
                  <a:pt x="5951258" y="393700"/>
                </a:lnTo>
                <a:lnTo>
                  <a:pt x="5991590" y="419100"/>
                </a:lnTo>
                <a:lnTo>
                  <a:pt x="6031683" y="431800"/>
                </a:lnTo>
                <a:lnTo>
                  <a:pt x="6111136" y="482600"/>
                </a:lnTo>
                <a:lnTo>
                  <a:pt x="6150492" y="495300"/>
                </a:lnTo>
                <a:lnTo>
                  <a:pt x="6267038" y="571500"/>
                </a:lnTo>
                <a:lnTo>
                  <a:pt x="6305371" y="584200"/>
                </a:lnTo>
                <a:lnTo>
                  <a:pt x="6456048" y="685800"/>
                </a:lnTo>
                <a:lnTo>
                  <a:pt x="6566189" y="762000"/>
                </a:lnTo>
                <a:lnTo>
                  <a:pt x="6673789" y="838200"/>
                </a:lnTo>
                <a:lnTo>
                  <a:pt x="6709077" y="876300"/>
                </a:lnTo>
                <a:lnTo>
                  <a:pt x="6744072" y="901700"/>
                </a:lnTo>
                <a:lnTo>
                  <a:pt x="6847268" y="977900"/>
                </a:lnTo>
                <a:lnTo>
                  <a:pt x="6881060" y="1016000"/>
                </a:lnTo>
                <a:lnTo>
                  <a:pt x="6947718" y="1066800"/>
                </a:lnTo>
                <a:lnTo>
                  <a:pt x="6980579" y="1104900"/>
                </a:lnTo>
                <a:lnTo>
                  <a:pt x="7013123" y="1130300"/>
                </a:lnTo>
                <a:lnTo>
                  <a:pt x="7045349" y="1168400"/>
                </a:lnTo>
                <a:lnTo>
                  <a:pt x="7077252" y="1193800"/>
                </a:lnTo>
                <a:lnTo>
                  <a:pt x="7108831" y="1231900"/>
                </a:lnTo>
                <a:lnTo>
                  <a:pt x="7140082" y="1257300"/>
                </a:lnTo>
                <a:lnTo>
                  <a:pt x="7171004" y="1295400"/>
                </a:lnTo>
                <a:lnTo>
                  <a:pt x="7201592" y="1320800"/>
                </a:lnTo>
                <a:lnTo>
                  <a:pt x="7231844" y="1358900"/>
                </a:lnTo>
                <a:lnTo>
                  <a:pt x="7261757" y="1397000"/>
                </a:lnTo>
                <a:lnTo>
                  <a:pt x="7291329" y="1422400"/>
                </a:lnTo>
                <a:lnTo>
                  <a:pt x="7320556" y="1460500"/>
                </a:lnTo>
                <a:lnTo>
                  <a:pt x="7349436" y="1498600"/>
                </a:lnTo>
                <a:lnTo>
                  <a:pt x="7377966" y="1524000"/>
                </a:lnTo>
                <a:lnTo>
                  <a:pt x="7406144" y="1562100"/>
                </a:lnTo>
                <a:lnTo>
                  <a:pt x="7433965" y="1600200"/>
                </a:lnTo>
                <a:lnTo>
                  <a:pt x="7461428" y="1638300"/>
                </a:lnTo>
                <a:lnTo>
                  <a:pt x="7488530" y="1676400"/>
                </a:lnTo>
                <a:lnTo>
                  <a:pt x="7515268" y="1701800"/>
                </a:lnTo>
                <a:lnTo>
                  <a:pt x="7541639" y="1739900"/>
                </a:lnTo>
                <a:lnTo>
                  <a:pt x="7567640" y="1778000"/>
                </a:lnTo>
                <a:lnTo>
                  <a:pt x="7593268" y="1816100"/>
                </a:lnTo>
                <a:lnTo>
                  <a:pt x="7618521" y="1854200"/>
                </a:lnTo>
                <a:lnTo>
                  <a:pt x="7643396" y="1892300"/>
                </a:lnTo>
                <a:lnTo>
                  <a:pt x="7667890" y="1930400"/>
                </a:lnTo>
                <a:lnTo>
                  <a:pt x="7692000" y="1968500"/>
                </a:lnTo>
                <a:lnTo>
                  <a:pt x="7715723" y="2006600"/>
                </a:lnTo>
                <a:lnTo>
                  <a:pt x="7739057" y="2044700"/>
                </a:lnTo>
                <a:lnTo>
                  <a:pt x="7761999" y="2082800"/>
                </a:lnTo>
                <a:lnTo>
                  <a:pt x="7784545" y="2120900"/>
                </a:lnTo>
                <a:lnTo>
                  <a:pt x="7806694" y="2159000"/>
                </a:lnTo>
                <a:lnTo>
                  <a:pt x="7828442" y="2209800"/>
                </a:lnTo>
                <a:lnTo>
                  <a:pt x="7849786" y="2247900"/>
                </a:lnTo>
                <a:lnTo>
                  <a:pt x="7870724" y="2286000"/>
                </a:lnTo>
                <a:lnTo>
                  <a:pt x="7891252" y="2324100"/>
                </a:lnTo>
                <a:lnTo>
                  <a:pt x="7911369" y="2362200"/>
                </a:lnTo>
                <a:lnTo>
                  <a:pt x="7931070" y="2413000"/>
                </a:lnTo>
                <a:lnTo>
                  <a:pt x="7950354" y="2451100"/>
                </a:lnTo>
                <a:lnTo>
                  <a:pt x="7969218" y="2489200"/>
                </a:lnTo>
                <a:lnTo>
                  <a:pt x="7987658" y="2540000"/>
                </a:lnTo>
                <a:lnTo>
                  <a:pt x="8005672" y="2578100"/>
                </a:lnTo>
                <a:lnTo>
                  <a:pt x="8023257" y="2616200"/>
                </a:lnTo>
                <a:lnTo>
                  <a:pt x="8040411" y="2667000"/>
                </a:lnTo>
                <a:lnTo>
                  <a:pt x="8057130" y="2705100"/>
                </a:lnTo>
                <a:lnTo>
                  <a:pt x="8073411" y="2743200"/>
                </a:lnTo>
                <a:lnTo>
                  <a:pt x="8089252" y="2794000"/>
                </a:lnTo>
                <a:lnTo>
                  <a:pt x="8104650" y="2832100"/>
                </a:lnTo>
                <a:lnTo>
                  <a:pt x="8119603" y="2882900"/>
                </a:lnTo>
                <a:lnTo>
                  <a:pt x="8134106" y="2921000"/>
                </a:lnTo>
                <a:lnTo>
                  <a:pt x="8148159" y="2971800"/>
                </a:lnTo>
                <a:lnTo>
                  <a:pt x="8161757" y="3009900"/>
                </a:lnTo>
                <a:lnTo>
                  <a:pt x="8174897" y="3060700"/>
                </a:lnTo>
                <a:lnTo>
                  <a:pt x="8187578" y="3098800"/>
                </a:lnTo>
                <a:lnTo>
                  <a:pt x="8199796" y="3149600"/>
                </a:lnTo>
                <a:lnTo>
                  <a:pt x="8211549" y="3187700"/>
                </a:lnTo>
                <a:lnTo>
                  <a:pt x="8222833" y="3238500"/>
                </a:lnTo>
                <a:lnTo>
                  <a:pt x="8233645" y="3276600"/>
                </a:lnTo>
                <a:lnTo>
                  <a:pt x="8243984" y="3327400"/>
                </a:lnTo>
                <a:lnTo>
                  <a:pt x="8253846" y="3378200"/>
                </a:lnTo>
                <a:lnTo>
                  <a:pt x="8263228" y="3416300"/>
                </a:lnTo>
                <a:lnTo>
                  <a:pt x="8272128" y="3467100"/>
                </a:lnTo>
                <a:lnTo>
                  <a:pt x="8280543" y="3505200"/>
                </a:lnTo>
                <a:lnTo>
                  <a:pt x="8288469" y="3556000"/>
                </a:lnTo>
                <a:lnTo>
                  <a:pt x="8295904" y="3606800"/>
                </a:lnTo>
                <a:lnTo>
                  <a:pt x="8302846" y="3657600"/>
                </a:lnTo>
                <a:lnTo>
                  <a:pt x="8309291" y="3695700"/>
                </a:lnTo>
                <a:lnTo>
                  <a:pt x="8315237" y="3746500"/>
                </a:lnTo>
                <a:lnTo>
                  <a:pt x="8320680" y="3797300"/>
                </a:lnTo>
                <a:lnTo>
                  <a:pt x="8325618" y="3835400"/>
                </a:lnTo>
                <a:lnTo>
                  <a:pt x="8330049" y="3886200"/>
                </a:lnTo>
                <a:lnTo>
                  <a:pt x="8333969" y="3937000"/>
                </a:lnTo>
                <a:lnTo>
                  <a:pt x="8337375" y="3987800"/>
                </a:lnTo>
                <a:lnTo>
                  <a:pt x="8340265" y="4038600"/>
                </a:lnTo>
                <a:lnTo>
                  <a:pt x="8342636" y="4076700"/>
                </a:lnTo>
                <a:lnTo>
                  <a:pt x="8344485" y="4127500"/>
                </a:lnTo>
                <a:lnTo>
                  <a:pt x="8345809" y="4178300"/>
                </a:lnTo>
                <a:lnTo>
                  <a:pt x="8346605" y="4229100"/>
                </a:lnTo>
                <a:lnTo>
                  <a:pt x="8346871" y="4279900"/>
                </a:lnTo>
                <a:lnTo>
                  <a:pt x="8346605" y="4330700"/>
                </a:lnTo>
                <a:lnTo>
                  <a:pt x="8345809" y="4368800"/>
                </a:lnTo>
                <a:lnTo>
                  <a:pt x="8344485" y="4419600"/>
                </a:lnTo>
                <a:lnTo>
                  <a:pt x="8342636" y="4470400"/>
                </a:lnTo>
                <a:lnTo>
                  <a:pt x="8340265" y="4521200"/>
                </a:lnTo>
                <a:lnTo>
                  <a:pt x="8337375" y="4572000"/>
                </a:lnTo>
                <a:lnTo>
                  <a:pt x="8333969" y="4622800"/>
                </a:lnTo>
                <a:lnTo>
                  <a:pt x="8330049" y="4660900"/>
                </a:lnTo>
                <a:lnTo>
                  <a:pt x="8325618" y="4711700"/>
                </a:lnTo>
                <a:lnTo>
                  <a:pt x="8320680" y="4762500"/>
                </a:lnTo>
                <a:lnTo>
                  <a:pt x="8315237" y="4813300"/>
                </a:lnTo>
                <a:lnTo>
                  <a:pt x="8309291" y="4851400"/>
                </a:lnTo>
                <a:lnTo>
                  <a:pt x="8302846" y="4902200"/>
                </a:lnTo>
                <a:lnTo>
                  <a:pt x="8295904" y="4953000"/>
                </a:lnTo>
                <a:lnTo>
                  <a:pt x="8288469" y="4991100"/>
                </a:lnTo>
                <a:lnTo>
                  <a:pt x="8280543" y="5041900"/>
                </a:lnTo>
                <a:lnTo>
                  <a:pt x="8272128" y="5092700"/>
                </a:lnTo>
                <a:lnTo>
                  <a:pt x="8263228" y="5130800"/>
                </a:lnTo>
                <a:lnTo>
                  <a:pt x="8253846" y="5181600"/>
                </a:lnTo>
                <a:lnTo>
                  <a:pt x="8243984" y="5232400"/>
                </a:lnTo>
                <a:lnTo>
                  <a:pt x="8233645" y="5270500"/>
                </a:lnTo>
                <a:lnTo>
                  <a:pt x="8222833" y="5321300"/>
                </a:lnTo>
                <a:lnTo>
                  <a:pt x="8211549" y="5359400"/>
                </a:lnTo>
                <a:lnTo>
                  <a:pt x="8199796" y="5410200"/>
                </a:lnTo>
                <a:lnTo>
                  <a:pt x="8187578" y="5461000"/>
                </a:lnTo>
                <a:lnTo>
                  <a:pt x="8174897" y="5499100"/>
                </a:lnTo>
                <a:lnTo>
                  <a:pt x="8161757" y="5549900"/>
                </a:lnTo>
                <a:lnTo>
                  <a:pt x="8148159" y="5588000"/>
                </a:lnTo>
                <a:lnTo>
                  <a:pt x="8134106" y="5638800"/>
                </a:lnTo>
                <a:lnTo>
                  <a:pt x="8119603" y="5676900"/>
                </a:lnTo>
                <a:lnTo>
                  <a:pt x="8104650" y="5715000"/>
                </a:lnTo>
                <a:lnTo>
                  <a:pt x="8089252" y="5765800"/>
                </a:lnTo>
                <a:lnTo>
                  <a:pt x="8073411" y="5803900"/>
                </a:lnTo>
                <a:lnTo>
                  <a:pt x="8057130" y="5854700"/>
                </a:lnTo>
                <a:lnTo>
                  <a:pt x="8040411" y="5892800"/>
                </a:lnTo>
                <a:lnTo>
                  <a:pt x="8023257" y="5930900"/>
                </a:lnTo>
                <a:lnTo>
                  <a:pt x="8005672" y="5981700"/>
                </a:lnTo>
                <a:lnTo>
                  <a:pt x="7987658" y="6019800"/>
                </a:lnTo>
                <a:lnTo>
                  <a:pt x="7969218" y="6057900"/>
                </a:lnTo>
                <a:lnTo>
                  <a:pt x="7950354" y="6108700"/>
                </a:lnTo>
                <a:lnTo>
                  <a:pt x="7931070" y="6146800"/>
                </a:lnTo>
                <a:lnTo>
                  <a:pt x="7911369" y="6184900"/>
                </a:lnTo>
                <a:lnTo>
                  <a:pt x="7891252" y="6223000"/>
                </a:lnTo>
                <a:lnTo>
                  <a:pt x="7870724" y="6273800"/>
                </a:lnTo>
                <a:lnTo>
                  <a:pt x="7849786" y="6311900"/>
                </a:lnTo>
                <a:lnTo>
                  <a:pt x="7828442" y="6350000"/>
                </a:lnTo>
                <a:lnTo>
                  <a:pt x="7806694" y="6388100"/>
                </a:lnTo>
                <a:lnTo>
                  <a:pt x="7784545" y="6426200"/>
                </a:lnTo>
                <a:lnTo>
                  <a:pt x="7761999" y="6464300"/>
                </a:lnTo>
                <a:lnTo>
                  <a:pt x="7739057" y="6502400"/>
                </a:lnTo>
                <a:lnTo>
                  <a:pt x="7715723" y="6540500"/>
                </a:lnTo>
                <a:lnTo>
                  <a:pt x="7692000" y="6578600"/>
                </a:lnTo>
                <a:lnTo>
                  <a:pt x="7667890" y="6616700"/>
                </a:lnTo>
                <a:lnTo>
                  <a:pt x="7643396" y="6654800"/>
                </a:lnTo>
                <a:lnTo>
                  <a:pt x="7618521" y="6692900"/>
                </a:lnTo>
                <a:lnTo>
                  <a:pt x="7593268" y="6731000"/>
                </a:lnTo>
                <a:lnTo>
                  <a:pt x="7567640" y="6769100"/>
                </a:lnTo>
                <a:lnTo>
                  <a:pt x="7541639" y="6807200"/>
                </a:lnTo>
                <a:lnTo>
                  <a:pt x="7515268" y="6845300"/>
                </a:lnTo>
                <a:lnTo>
                  <a:pt x="7488530" y="6883400"/>
                </a:lnTo>
                <a:lnTo>
                  <a:pt x="7461428" y="6921500"/>
                </a:lnTo>
                <a:lnTo>
                  <a:pt x="7433965" y="6959600"/>
                </a:lnTo>
                <a:lnTo>
                  <a:pt x="7406144" y="6985000"/>
                </a:lnTo>
                <a:lnTo>
                  <a:pt x="7377966" y="7023100"/>
                </a:lnTo>
                <a:lnTo>
                  <a:pt x="7349436" y="7061200"/>
                </a:lnTo>
                <a:lnTo>
                  <a:pt x="7320556" y="7099300"/>
                </a:lnTo>
                <a:lnTo>
                  <a:pt x="7291329" y="7124700"/>
                </a:lnTo>
                <a:lnTo>
                  <a:pt x="7261757" y="7162800"/>
                </a:lnTo>
                <a:lnTo>
                  <a:pt x="7231844" y="7200900"/>
                </a:lnTo>
                <a:lnTo>
                  <a:pt x="7201592" y="7226300"/>
                </a:lnTo>
                <a:lnTo>
                  <a:pt x="7171004" y="7264400"/>
                </a:lnTo>
                <a:lnTo>
                  <a:pt x="7140082" y="7289800"/>
                </a:lnTo>
                <a:lnTo>
                  <a:pt x="7108831" y="7327900"/>
                </a:lnTo>
                <a:lnTo>
                  <a:pt x="7077252" y="7353300"/>
                </a:lnTo>
                <a:lnTo>
                  <a:pt x="7045349" y="7391400"/>
                </a:lnTo>
                <a:lnTo>
                  <a:pt x="7013123" y="7416800"/>
                </a:lnTo>
                <a:lnTo>
                  <a:pt x="6980579" y="7454900"/>
                </a:lnTo>
                <a:lnTo>
                  <a:pt x="6914544" y="7505700"/>
                </a:lnTo>
                <a:lnTo>
                  <a:pt x="6881060" y="7543800"/>
                </a:lnTo>
                <a:lnTo>
                  <a:pt x="6813170" y="7594600"/>
                </a:lnTo>
                <a:lnTo>
                  <a:pt x="6778771" y="7632700"/>
                </a:lnTo>
                <a:lnTo>
                  <a:pt x="6709077" y="7683500"/>
                </a:lnTo>
                <a:lnTo>
                  <a:pt x="6602342" y="7759700"/>
                </a:lnTo>
                <a:lnTo>
                  <a:pt x="6566189" y="7797800"/>
                </a:lnTo>
                <a:lnTo>
                  <a:pt x="6529754" y="7823200"/>
                </a:lnTo>
                <a:lnTo>
                  <a:pt x="6418782" y="7899400"/>
                </a:lnTo>
                <a:lnTo>
                  <a:pt x="6381246" y="7912100"/>
                </a:lnTo>
                <a:lnTo>
                  <a:pt x="6343441" y="7937500"/>
                </a:lnTo>
                <a:lnTo>
                  <a:pt x="6189595" y="8039100"/>
                </a:lnTo>
                <a:lnTo>
                  <a:pt x="6150492" y="8051800"/>
                </a:lnTo>
                <a:lnTo>
                  <a:pt x="6071532" y="8102600"/>
                </a:lnTo>
                <a:lnTo>
                  <a:pt x="6031683" y="8115300"/>
                </a:lnTo>
                <a:lnTo>
                  <a:pt x="5991590" y="8140700"/>
                </a:lnTo>
                <a:lnTo>
                  <a:pt x="5951258" y="8153400"/>
                </a:lnTo>
                <a:lnTo>
                  <a:pt x="5910688" y="8178800"/>
                </a:lnTo>
                <a:lnTo>
                  <a:pt x="5869884" y="8191500"/>
                </a:lnTo>
                <a:lnTo>
                  <a:pt x="5828848" y="8216900"/>
                </a:lnTo>
                <a:lnTo>
                  <a:pt x="5787583" y="8229600"/>
                </a:lnTo>
                <a:lnTo>
                  <a:pt x="5746092" y="8255000"/>
                </a:lnTo>
                <a:lnTo>
                  <a:pt x="5662444" y="8280400"/>
                </a:lnTo>
                <a:lnTo>
                  <a:pt x="5620292" y="8305800"/>
                </a:lnTo>
                <a:lnTo>
                  <a:pt x="5449565" y="8356600"/>
                </a:lnTo>
                <a:lnTo>
                  <a:pt x="5406367" y="8382000"/>
                </a:lnTo>
                <a:lnTo>
                  <a:pt x="5231599" y="8432800"/>
                </a:lnTo>
                <a:close/>
              </a:path>
              <a:path w="8347075" h="8559800">
                <a:moveTo>
                  <a:pt x="5008900" y="8483600"/>
                </a:moveTo>
                <a:lnTo>
                  <a:pt x="3337961" y="8483600"/>
                </a:lnTo>
                <a:lnTo>
                  <a:pt x="3159434" y="8432800"/>
                </a:lnTo>
                <a:lnTo>
                  <a:pt x="5187427" y="8432800"/>
                </a:lnTo>
                <a:lnTo>
                  <a:pt x="5008900" y="8483600"/>
                </a:lnTo>
                <a:close/>
              </a:path>
              <a:path w="8347075" h="8559800">
                <a:moveTo>
                  <a:pt x="4873154" y="8509000"/>
                </a:moveTo>
                <a:lnTo>
                  <a:pt x="3473706" y="8509000"/>
                </a:lnTo>
                <a:lnTo>
                  <a:pt x="3383037" y="8483600"/>
                </a:lnTo>
                <a:lnTo>
                  <a:pt x="4963823" y="8483600"/>
                </a:lnTo>
                <a:lnTo>
                  <a:pt x="4873154" y="8509000"/>
                </a:lnTo>
                <a:close/>
              </a:path>
              <a:path w="8347075" h="8559800">
                <a:moveTo>
                  <a:pt x="4781819" y="8521700"/>
                </a:moveTo>
                <a:lnTo>
                  <a:pt x="3565041" y="8521700"/>
                </a:lnTo>
                <a:lnTo>
                  <a:pt x="3519291" y="8509000"/>
                </a:lnTo>
                <a:lnTo>
                  <a:pt x="4827569" y="8509000"/>
                </a:lnTo>
                <a:lnTo>
                  <a:pt x="4781819" y="8521700"/>
                </a:lnTo>
                <a:close/>
              </a:path>
              <a:path w="8347075" h="8559800">
                <a:moveTo>
                  <a:pt x="4689838" y="8534400"/>
                </a:moveTo>
                <a:lnTo>
                  <a:pt x="3657021" y="8534400"/>
                </a:lnTo>
                <a:lnTo>
                  <a:pt x="3610952" y="8521700"/>
                </a:lnTo>
                <a:lnTo>
                  <a:pt x="4735908" y="8521700"/>
                </a:lnTo>
                <a:lnTo>
                  <a:pt x="4689838" y="8534400"/>
                </a:lnTo>
                <a:close/>
              </a:path>
              <a:path w="8347075" h="8559800">
                <a:moveTo>
                  <a:pt x="4597235" y="8547100"/>
                </a:moveTo>
                <a:lnTo>
                  <a:pt x="3749623" y="8547100"/>
                </a:lnTo>
                <a:lnTo>
                  <a:pt x="3703246" y="8534400"/>
                </a:lnTo>
                <a:lnTo>
                  <a:pt x="4643613" y="8534400"/>
                </a:lnTo>
                <a:lnTo>
                  <a:pt x="4597235" y="8547100"/>
                </a:lnTo>
                <a:close/>
              </a:path>
              <a:path w="8347075" h="8559800">
                <a:moveTo>
                  <a:pt x="4467398" y="8559800"/>
                </a:moveTo>
                <a:lnTo>
                  <a:pt x="3879460" y="8559800"/>
                </a:lnTo>
                <a:lnTo>
                  <a:pt x="3842825" y="8547100"/>
                </a:lnTo>
                <a:lnTo>
                  <a:pt x="4504033" y="8547100"/>
                </a:lnTo>
                <a:lnTo>
                  <a:pt x="4467398" y="8559800"/>
                </a:lnTo>
                <a:close/>
              </a:path>
            </a:pathLst>
          </a:custGeom>
          <a:solidFill>
            <a:srgbClr val="FFFFFF">
              <a:alpha val="50000"/>
            </a:srgbClr>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353042" y="2439070"/>
            <a:ext cx="2154343" cy="685377"/>
          </a:xfrm>
          <a:custGeom>
            <a:avLst/>
            <a:gdLst/>
            <a:ahLst/>
            <a:cxnLst/>
            <a:rect l="l" t="t" r="r" b="b"/>
            <a:pathLst>
              <a:path w="3231515" h="1028064">
                <a:moveTo>
                  <a:pt x="2859904" y="1027694"/>
                </a:moveTo>
                <a:lnTo>
                  <a:pt x="371474" y="1027694"/>
                </a:lnTo>
                <a:lnTo>
                  <a:pt x="324877" y="1024799"/>
                </a:lnTo>
                <a:lnTo>
                  <a:pt x="280007" y="1016348"/>
                </a:lnTo>
                <a:lnTo>
                  <a:pt x="237213" y="1002687"/>
                </a:lnTo>
                <a:lnTo>
                  <a:pt x="196842" y="984166"/>
                </a:lnTo>
                <a:lnTo>
                  <a:pt x="159242" y="961133"/>
                </a:lnTo>
                <a:lnTo>
                  <a:pt x="124763" y="933935"/>
                </a:lnTo>
                <a:lnTo>
                  <a:pt x="93751" y="902922"/>
                </a:lnTo>
                <a:lnTo>
                  <a:pt x="66555" y="868440"/>
                </a:lnTo>
                <a:lnTo>
                  <a:pt x="43523" y="830839"/>
                </a:lnTo>
                <a:lnTo>
                  <a:pt x="25004" y="790467"/>
                </a:lnTo>
                <a:lnTo>
                  <a:pt x="11345" y="747671"/>
                </a:lnTo>
                <a:lnTo>
                  <a:pt x="2894" y="702801"/>
                </a:lnTo>
                <a:lnTo>
                  <a:pt x="0" y="656203"/>
                </a:lnTo>
                <a:lnTo>
                  <a:pt x="0" y="371459"/>
                </a:lnTo>
                <a:lnTo>
                  <a:pt x="2894" y="324862"/>
                </a:lnTo>
                <a:lnTo>
                  <a:pt x="11345" y="279993"/>
                </a:lnTo>
                <a:lnTo>
                  <a:pt x="25004" y="237200"/>
                </a:lnTo>
                <a:lnTo>
                  <a:pt x="43523" y="196830"/>
                </a:lnTo>
                <a:lnTo>
                  <a:pt x="66555" y="159232"/>
                </a:lnTo>
                <a:lnTo>
                  <a:pt x="93751" y="124754"/>
                </a:lnTo>
                <a:lnTo>
                  <a:pt x="124763" y="93744"/>
                </a:lnTo>
                <a:lnTo>
                  <a:pt x="159242" y="66550"/>
                </a:lnTo>
                <a:lnTo>
                  <a:pt x="196842" y="43520"/>
                </a:lnTo>
                <a:lnTo>
                  <a:pt x="237213" y="25002"/>
                </a:lnTo>
                <a:lnTo>
                  <a:pt x="280007" y="11344"/>
                </a:lnTo>
                <a:lnTo>
                  <a:pt x="324877" y="2894"/>
                </a:lnTo>
                <a:lnTo>
                  <a:pt x="371474" y="0"/>
                </a:lnTo>
                <a:lnTo>
                  <a:pt x="2859904" y="0"/>
                </a:lnTo>
                <a:lnTo>
                  <a:pt x="2906502" y="2894"/>
                </a:lnTo>
                <a:lnTo>
                  <a:pt x="2951372" y="11344"/>
                </a:lnTo>
                <a:lnTo>
                  <a:pt x="2994168" y="25002"/>
                </a:lnTo>
                <a:lnTo>
                  <a:pt x="3034540" y="43520"/>
                </a:lnTo>
                <a:lnTo>
                  <a:pt x="3072141" y="66550"/>
                </a:lnTo>
                <a:lnTo>
                  <a:pt x="3106623" y="93744"/>
                </a:lnTo>
                <a:lnTo>
                  <a:pt x="3137636" y="124754"/>
                </a:lnTo>
                <a:lnTo>
                  <a:pt x="3164834" y="159232"/>
                </a:lnTo>
                <a:lnTo>
                  <a:pt x="3187867" y="196830"/>
                </a:lnTo>
                <a:lnTo>
                  <a:pt x="3206388" y="237200"/>
                </a:lnTo>
                <a:lnTo>
                  <a:pt x="3220048" y="279993"/>
                </a:lnTo>
                <a:lnTo>
                  <a:pt x="3228500" y="324862"/>
                </a:lnTo>
                <a:lnTo>
                  <a:pt x="3231394" y="371459"/>
                </a:lnTo>
                <a:lnTo>
                  <a:pt x="3231394" y="656203"/>
                </a:lnTo>
                <a:lnTo>
                  <a:pt x="3228500" y="702801"/>
                </a:lnTo>
                <a:lnTo>
                  <a:pt x="3220048" y="747671"/>
                </a:lnTo>
                <a:lnTo>
                  <a:pt x="3206388" y="790467"/>
                </a:lnTo>
                <a:lnTo>
                  <a:pt x="3187867" y="830839"/>
                </a:lnTo>
                <a:lnTo>
                  <a:pt x="3164834" y="868440"/>
                </a:lnTo>
                <a:lnTo>
                  <a:pt x="3137636" y="902922"/>
                </a:lnTo>
                <a:lnTo>
                  <a:pt x="3106623" y="933935"/>
                </a:lnTo>
                <a:lnTo>
                  <a:pt x="3072141" y="961133"/>
                </a:lnTo>
                <a:lnTo>
                  <a:pt x="3034540" y="984166"/>
                </a:lnTo>
                <a:lnTo>
                  <a:pt x="2994168" y="1002687"/>
                </a:lnTo>
                <a:lnTo>
                  <a:pt x="2951372" y="1016348"/>
                </a:lnTo>
                <a:lnTo>
                  <a:pt x="2906502" y="1024799"/>
                </a:lnTo>
                <a:lnTo>
                  <a:pt x="2859904" y="1027694"/>
                </a:lnTo>
                <a:close/>
              </a:path>
            </a:pathLst>
          </a:custGeom>
          <a:solidFill>
            <a:srgbClr val="B14029"/>
          </a:solidFill>
        </p:spPr>
        <p:txBody>
          <a:bodyPr wrap="square" lIns="0" tIns="0" rIns="0" bIns="0" rtlCol="0"/>
          <a:lstStyle/>
          <a:p>
            <a:endParaRPr/>
          </a:p>
        </p:txBody>
      </p:sp>
      <p:pic>
        <p:nvPicPr>
          <p:cNvPr id="4" name="object 4">
            <a:extLs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0403149" y="5844459"/>
            <a:ext cx="1314449" cy="685799"/>
          </a:xfrm>
          <a:prstGeom prst="rect">
            <a:avLst/>
          </a:prstGeom>
        </p:spPr>
      </p:pic>
      <p:sp>
        <p:nvSpPr>
          <p:cNvPr id="5" name="object 5"/>
          <p:cNvSpPr txBox="1"/>
          <p:nvPr/>
        </p:nvSpPr>
        <p:spPr>
          <a:xfrm>
            <a:off x="392461" y="2576928"/>
            <a:ext cx="2045123" cy="113685"/>
          </a:xfrm>
          <a:prstGeom prst="rect">
            <a:avLst/>
          </a:prstGeom>
        </p:spPr>
        <p:txBody>
          <a:bodyPr vert="horz" wrap="square" lIns="0" tIns="8467" rIns="0" bIns="0" rtlCol="0">
            <a:spAutoFit/>
          </a:bodyPr>
          <a:lstStyle/>
          <a:p>
            <a:pPr marL="470770" marR="3387" indent="-462726">
              <a:lnSpc>
                <a:spcPct val="114599"/>
              </a:lnSpc>
              <a:spcBef>
                <a:spcPts val="67"/>
              </a:spcBef>
            </a:pPr>
            <a:r>
              <a:rPr sz="1200" spc="-93">
                <a:solidFill>
                  <a:srgbClr val="F6E1D9"/>
                </a:solidFill>
                <a:latin typeface="Lucida Sans"/>
                <a:cs typeface="Lucida Sans"/>
              </a:rPr>
              <a:t>Perinatal</a:t>
            </a:r>
            <a:r>
              <a:rPr sz="1200" spc="-53">
                <a:solidFill>
                  <a:srgbClr val="F6E1D9"/>
                </a:solidFill>
                <a:latin typeface="Lucida Sans"/>
                <a:cs typeface="Lucida Sans"/>
              </a:rPr>
              <a:t> </a:t>
            </a:r>
            <a:r>
              <a:rPr sz="1200" spc="-93">
                <a:solidFill>
                  <a:srgbClr val="F6E1D9"/>
                </a:solidFill>
                <a:latin typeface="Lucida Sans"/>
                <a:cs typeface="Lucida Sans"/>
              </a:rPr>
              <a:t>depression</a:t>
            </a:r>
            <a:r>
              <a:rPr sz="1200" spc="-53">
                <a:solidFill>
                  <a:srgbClr val="F6E1D9"/>
                </a:solidFill>
                <a:latin typeface="Lucida Sans"/>
                <a:cs typeface="Lucida Sans"/>
              </a:rPr>
              <a:t> </a:t>
            </a:r>
            <a:r>
              <a:rPr sz="1200" spc="-107">
                <a:solidFill>
                  <a:srgbClr val="F6E1D9"/>
                </a:solidFill>
                <a:latin typeface="Lucida Sans"/>
                <a:cs typeface="Lucida Sans"/>
              </a:rPr>
              <a:t>and</a:t>
            </a:r>
            <a:r>
              <a:rPr sz="1200" spc="-53">
                <a:solidFill>
                  <a:srgbClr val="F6E1D9"/>
                </a:solidFill>
                <a:latin typeface="Lucida Sans"/>
                <a:cs typeface="Lucida Sans"/>
              </a:rPr>
              <a:t> </a:t>
            </a:r>
            <a:r>
              <a:rPr sz="1200" spc="-97">
                <a:solidFill>
                  <a:srgbClr val="F6E1D9"/>
                </a:solidFill>
                <a:latin typeface="Lucida Sans"/>
                <a:cs typeface="Lucida Sans"/>
              </a:rPr>
              <a:t>mental </a:t>
            </a:r>
            <a:r>
              <a:rPr sz="1200" spc="-100">
                <a:solidFill>
                  <a:srgbClr val="F6E1D9"/>
                </a:solidFill>
                <a:latin typeface="Lucida Sans"/>
                <a:cs typeface="Lucida Sans"/>
              </a:rPr>
              <a:t>health</a:t>
            </a:r>
            <a:r>
              <a:rPr sz="1200" spc="-73">
                <a:solidFill>
                  <a:srgbClr val="F6E1D9"/>
                </a:solidFill>
                <a:latin typeface="Lucida Sans"/>
                <a:cs typeface="Lucida Sans"/>
              </a:rPr>
              <a:t> </a:t>
            </a:r>
            <a:r>
              <a:rPr sz="1200" spc="-13">
                <a:solidFill>
                  <a:srgbClr val="F6E1D9"/>
                </a:solidFill>
                <a:latin typeface="Lucida Sans"/>
                <a:cs typeface="Lucida Sans"/>
              </a:rPr>
              <a:t>awareness</a:t>
            </a:r>
            <a:endParaRPr sz="1200">
              <a:latin typeface="Lucida Sans"/>
              <a:cs typeface="Lucida Sans"/>
            </a:endParaRPr>
          </a:p>
        </p:txBody>
      </p:sp>
      <p:sp>
        <p:nvSpPr>
          <p:cNvPr id="6" name="object 6">
            <a:extLst>
              <a:ext uri="{C183D7F6-B498-43B3-948B-1728B52AA6E4}">
                <adec:decorative xmlns:adec="http://schemas.microsoft.com/office/drawing/2017/decorative" val="1"/>
              </a:ext>
            </a:extLst>
          </p:cNvPr>
          <p:cNvSpPr/>
          <p:nvPr/>
        </p:nvSpPr>
        <p:spPr>
          <a:xfrm>
            <a:off x="294190" y="5773183"/>
            <a:ext cx="2752513" cy="737870"/>
          </a:xfrm>
          <a:custGeom>
            <a:avLst/>
            <a:gdLst/>
            <a:ahLst/>
            <a:cxnLst/>
            <a:rect l="l" t="t" r="r" b="b"/>
            <a:pathLst>
              <a:path w="4128770" h="1106804">
                <a:moveTo>
                  <a:pt x="3758858" y="1106651"/>
                </a:moveTo>
                <a:lnTo>
                  <a:pt x="371475" y="1106651"/>
                </a:lnTo>
                <a:lnTo>
                  <a:pt x="324878" y="1103762"/>
                </a:lnTo>
                <a:lnTo>
                  <a:pt x="280008" y="1095310"/>
                </a:lnTo>
                <a:lnTo>
                  <a:pt x="237214" y="1081650"/>
                </a:lnTo>
                <a:lnTo>
                  <a:pt x="196843" y="1063129"/>
                </a:lnTo>
                <a:lnTo>
                  <a:pt x="159243" y="1040096"/>
                </a:lnTo>
                <a:lnTo>
                  <a:pt x="124764" y="1012898"/>
                </a:lnTo>
                <a:lnTo>
                  <a:pt x="93752" y="981884"/>
                </a:lnTo>
                <a:lnTo>
                  <a:pt x="66556" y="947403"/>
                </a:lnTo>
                <a:lnTo>
                  <a:pt x="43524" y="909802"/>
                </a:lnTo>
                <a:lnTo>
                  <a:pt x="25005" y="869430"/>
                </a:lnTo>
                <a:lnTo>
                  <a:pt x="11346" y="826634"/>
                </a:lnTo>
                <a:lnTo>
                  <a:pt x="2895" y="781764"/>
                </a:lnTo>
                <a:lnTo>
                  <a:pt x="0" y="735166"/>
                </a:lnTo>
                <a:lnTo>
                  <a:pt x="0" y="371479"/>
                </a:lnTo>
                <a:lnTo>
                  <a:pt x="2895" y="324881"/>
                </a:lnTo>
                <a:lnTo>
                  <a:pt x="11346" y="280011"/>
                </a:lnTo>
                <a:lnTo>
                  <a:pt x="25005" y="237215"/>
                </a:lnTo>
                <a:lnTo>
                  <a:pt x="43524" y="196843"/>
                </a:lnTo>
                <a:lnTo>
                  <a:pt x="66556" y="159242"/>
                </a:lnTo>
                <a:lnTo>
                  <a:pt x="93752" y="124760"/>
                </a:lnTo>
                <a:lnTo>
                  <a:pt x="124764" y="93747"/>
                </a:lnTo>
                <a:lnTo>
                  <a:pt x="159243" y="66549"/>
                </a:lnTo>
                <a:lnTo>
                  <a:pt x="196843" y="43516"/>
                </a:lnTo>
                <a:lnTo>
                  <a:pt x="237214" y="24995"/>
                </a:lnTo>
                <a:lnTo>
                  <a:pt x="280008" y="11335"/>
                </a:lnTo>
                <a:lnTo>
                  <a:pt x="324878" y="2883"/>
                </a:lnTo>
                <a:lnTo>
                  <a:pt x="371475" y="0"/>
                </a:lnTo>
                <a:lnTo>
                  <a:pt x="3758858" y="0"/>
                </a:lnTo>
                <a:lnTo>
                  <a:pt x="3805455" y="2883"/>
                </a:lnTo>
                <a:lnTo>
                  <a:pt x="3850326" y="11335"/>
                </a:lnTo>
                <a:lnTo>
                  <a:pt x="3893121" y="24995"/>
                </a:lnTo>
                <a:lnTo>
                  <a:pt x="3933494" y="43516"/>
                </a:lnTo>
                <a:lnTo>
                  <a:pt x="3971095" y="66549"/>
                </a:lnTo>
                <a:lnTo>
                  <a:pt x="4005576" y="93747"/>
                </a:lnTo>
                <a:lnTo>
                  <a:pt x="4036590" y="124760"/>
                </a:lnTo>
                <a:lnTo>
                  <a:pt x="4063787" y="159242"/>
                </a:lnTo>
                <a:lnTo>
                  <a:pt x="4086821" y="196843"/>
                </a:lnTo>
                <a:lnTo>
                  <a:pt x="4105342" y="237215"/>
                </a:lnTo>
                <a:lnTo>
                  <a:pt x="4119002" y="280011"/>
                </a:lnTo>
                <a:lnTo>
                  <a:pt x="4127453" y="324881"/>
                </a:lnTo>
                <a:lnTo>
                  <a:pt x="4128327" y="338947"/>
                </a:lnTo>
                <a:lnTo>
                  <a:pt x="4128327" y="767697"/>
                </a:lnTo>
                <a:lnTo>
                  <a:pt x="4119002" y="826634"/>
                </a:lnTo>
                <a:lnTo>
                  <a:pt x="4105342" y="869430"/>
                </a:lnTo>
                <a:lnTo>
                  <a:pt x="4086821" y="909802"/>
                </a:lnTo>
                <a:lnTo>
                  <a:pt x="4063787" y="947403"/>
                </a:lnTo>
                <a:lnTo>
                  <a:pt x="4036590" y="981884"/>
                </a:lnTo>
                <a:lnTo>
                  <a:pt x="4005576" y="1012898"/>
                </a:lnTo>
                <a:lnTo>
                  <a:pt x="3971095" y="1040096"/>
                </a:lnTo>
                <a:lnTo>
                  <a:pt x="3933494" y="1063129"/>
                </a:lnTo>
                <a:lnTo>
                  <a:pt x="3893121" y="1081650"/>
                </a:lnTo>
                <a:lnTo>
                  <a:pt x="3850326" y="1095310"/>
                </a:lnTo>
                <a:lnTo>
                  <a:pt x="3805455" y="1103762"/>
                </a:lnTo>
                <a:lnTo>
                  <a:pt x="3758858" y="1106651"/>
                </a:lnTo>
                <a:close/>
              </a:path>
            </a:pathLst>
          </a:custGeom>
          <a:solidFill>
            <a:srgbClr val="B14029"/>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471502" y="1157947"/>
            <a:ext cx="1888913" cy="717550"/>
          </a:xfrm>
          <a:custGeom>
            <a:avLst/>
            <a:gdLst/>
            <a:ahLst/>
            <a:cxnLst/>
            <a:rect l="l" t="t" r="r" b="b"/>
            <a:pathLst>
              <a:path w="2833370" h="1076325">
                <a:moveTo>
                  <a:pt x="2462942" y="1075946"/>
                </a:moveTo>
                <a:lnTo>
                  <a:pt x="371474" y="1075946"/>
                </a:lnTo>
                <a:lnTo>
                  <a:pt x="324877" y="1073052"/>
                </a:lnTo>
                <a:lnTo>
                  <a:pt x="280007" y="1064601"/>
                </a:lnTo>
                <a:lnTo>
                  <a:pt x="237213" y="1050942"/>
                </a:lnTo>
                <a:lnTo>
                  <a:pt x="196842" y="1032423"/>
                </a:lnTo>
                <a:lnTo>
                  <a:pt x="159242" y="1009391"/>
                </a:lnTo>
                <a:lnTo>
                  <a:pt x="124763" y="982195"/>
                </a:lnTo>
                <a:lnTo>
                  <a:pt x="93751" y="951183"/>
                </a:lnTo>
                <a:lnTo>
                  <a:pt x="66555" y="916704"/>
                </a:lnTo>
                <a:lnTo>
                  <a:pt x="43523" y="879104"/>
                </a:lnTo>
                <a:lnTo>
                  <a:pt x="25004" y="838733"/>
                </a:lnTo>
                <a:lnTo>
                  <a:pt x="11344" y="795939"/>
                </a:lnTo>
                <a:lnTo>
                  <a:pt x="2894" y="751069"/>
                </a:lnTo>
                <a:lnTo>
                  <a:pt x="0" y="704472"/>
                </a:lnTo>
                <a:lnTo>
                  <a:pt x="0" y="371475"/>
                </a:lnTo>
                <a:lnTo>
                  <a:pt x="2894" y="324877"/>
                </a:lnTo>
                <a:lnTo>
                  <a:pt x="11344" y="280007"/>
                </a:lnTo>
                <a:lnTo>
                  <a:pt x="25004" y="237213"/>
                </a:lnTo>
                <a:lnTo>
                  <a:pt x="43523" y="196842"/>
                </a:lnTo>
                <a:lnTo>
                  <a:pt x="66555" y="159243"/>
                </a:lnTo>
                <a:lnTo>
                  <a:pt x="93751" y="124763"/>
                </a:lnTo>
                <a:lnTo>
                  <a:pt x="124763" y="93751"/>
                </a:lnTo>
                <a:lnTo>
                  <a:pt x="159242" y="66555"/>
                </a:lnTo>
                <a:lnTo>
                  <a:pt x="196842" y="43524"/>
                </a:lnTo>
                <a:lnTo>
                  <a:pt x="237213" y="25004"/>
                </a:lnTo>
                <a:lnTo>
                  <a:pt x="280007" y="11345"/>
                </a:lnTo>
                <a:lnTo>
                  <a:pt x="324877" y="2894"/>
                </a:lnTo>
                <a:lnTo>
                  <a:pt x="371474" y="0"/>
                </a:lnTo>
                <a:lnTo>
                  <a:pt x="2462942" y="0"/>
                </a:lnTo>
                <a:lnTo>
                  <a:pt x="2509539" y="2894"/>
                </a:lnTo>
                <a:lnTo>
                  <a:pt x="2554408" y="11345"/>
                </a:lnTo>
                <a:lnTo>
                  <a:pt x="2597201" y="25004"/>
                </a:lnTo>
                <a:lnTo>
                  <a:pt x="2637571" y="43524"/>
                </a:lnTo>
                <a:lnTo>
                  <a:pt x="2675169" y="66555"/>
                </a:lnTo>
                <a:lnTo>
                  <a:pt x="2709647" y="93751"/>
                </a:lnTo>
                <a:lnTo>
                  <a:pt x="2740657" y="124763"/>
                </a:lnTo>
                <a:lnTo>
                  <a:pt x="2767851" y="159243"/>
                </a:lnTo>
                <a:lnTo>
                  <a:pt x="2790881" y="196842"/>
                </a:lnTo>
                <a:lnTo>
                  <a:pt x="2809399" y="237213"/>
                </a:lnTo>
                <a:lnTo>
                  <a:pt x="2823057" y="280007"/>
                </a:lnTo>
                <a:lnTo>
                  <a:pt x="2831507" y="324877"/>
                </a:lnTo>
                <a:lnTo>
                  <a:pt x="2832766" y="345142"/>
                </a:lnTo>
                <a:lnTo>
                  <a:pt x="2832766" y="730804"/>
                </a:lnTo>
                <a:lnTo>
                  <a:pt x="2823057" y="795939"/>
                </a:lnTo>
                <a:lnTo>
                  <a:pt x="2809399" y="838733"/>
                </a:lnTo>
                <a:lnTo>
                  <a:pt x="2790881" y="879104"/>
                </a:lnTo>
                <a:lnTo>
                  <a:pt x="2767851" y="916704"/>
                </a:lnTo>
                <a:lnTo>
                  <a:pt x="2740657" y="951183"/>
                </a:lnTo>
                <a:lnTo>
                  <a:pt x="2709647" y="982195"/>
                </a:lnTo>
                <a:lnTo>
                  <a:pt x="2675169" y="1009391"/>
                </a:lnTo>
                <a:lnTo>
                  <a:pt x="2637571" y="1032423"/>
                </a:lnTo>
                <a:lnTo>
                  <a:pt x="2597201" y="1050942"/>
                </a:lnTo>
                <a:lnTo>
                  <a:pt x="2554408" y="1064601"/>
                </a:lnTo>
                <a:lnTo>
                  <a:pt x="2509539" y="1073052"/>
                </a:lnTo>
                <a:lnTo>
                  <a:pt x="2462942" y="1075946"/>
                </a:lnTo>
                <a:close/>
              </a:path>
            </a:pathLst>
          </a:custGeom>
          <a:solidFill>
            <a:srgbClr val="B14029"/>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405046" y="4666468"/>
            <a:ext cx="2039197" cy="725593"/>
          </a:xfrm>
          <a:custGeom>
            <a:avLst/>
            <a:gdLst/>
            <a:ahLst/>
            <a:cxnLst/>
            <a:rect l="l" t="t" r="r" b="b"/>
            <a:pathLst>
              <a:path w="3058795" h="1088390">
                <a:moveTo>
                  <a:pt x="2687195" y="1088135"/>
                </a:moveTo>
                <a:lnTo>
                  <a:pt x="371474" y="1088135"/>
                </a:lnTo>
                <a:lnTo>
                  <a:pt x="324878" y="1085241"/>
                </a:lnTo>
                <a:lnTo>
                  <a:pt x="280008" y="1076789"/>
                </a:lnTo>
                <a:lnTo>
                  <a:pt x="237214" y="1063129"/>
                </a:lnTo>
                <a:lnTo>
                  <a:pt x="196843" y="1044608"/>
                </a:lnTo>
                <a:lnTo>
                  <a:pt x="159244" y="1021575"/>
                </a:lnTo>
                <a:lnTo>
                  <a:pt x="124764" y="994377"/>
                </a:lnTo>
                <a:lnTo>
                  <a:pt x="93752" y="963364"/>
                </a:lnTo>
                <a:lnTo>
                  <a:pt x="66556" y="928882"/>
                </a:lnTo>
                <a:lnTo>
                  <a:pt x="43524" y="891281"/>
                </a:lnTo>
                <a:lnTo>
                  <a:pt x="25004" y="850909"/>
                </a:lnTo>
                <a:lnTo>
                  <a:pt x="11345" y="808113"/>
                </a:lnTo>
                <a:lnTo>
                  <a:pt x="2894" y="763243"/>
                </a:lnTo>
                <a:lnTo>
                  <a:pt x="0" y="716645"/>
                </a:lnTo>
                <a:lnTo>
                  <a:pt x="0" y="371490"/>
                </a:lnTo>
                <a:lnTo>
                  <a:pt x="2894" y="324892"/>
                </a:lnTo>
                <a:lnTo>
                  <a:pt x="11345" y="280022"/>
                </a:lnTo>
                <a:lnTo>
                  <a:pt x="25004" y="237226"/>
                </a:lnTo>
                <a:lnTo>
                  <a:pt x="43524" y="196854"/>
                </a:lnTo>
                <a:lnTo>
                  <a:pt x="66556" y="159253"/>
                </a:lnTo>
                <a:lnTo>
                  <a:pt x="93752" y="124771"/>
                </a:lnTo>
                <a:lnTo>
                  <a:pt x="124764" y="93758"/>
                </a:lnTo>
                <a:lnTo>
                  <a:pt x="159244" y="66560"/>
                </a:lnTo>
                <a:lnTo>
                  <a:pt x="196843" y="43527"/>
                </a:lnTo>
                <a:lnTo>
                  <a:pt x="237214" y="25006"/>
                </a:lnTo>
                <a:lnTo>
                  <a:pt x="280008" y="11346"/>
                </a:lnTo>
                <a:lnTo>
                  <a:pt x="324878" y="2894"/>
                </a:lnTo>
                <a:lnTo>
                  <a:pt x="371474" y="0"/>
                </a:lnTo>
                <a:lnTo>
                  <a:pt x="2687195" y="0"/>
                </a:lnTo>
                <a:lnTo>
                  <a:pt x="2733793" y="2894"/>
                </a:lnTo>
                <a:lnTo>
                  <a:pt x="2778664" y="11346"/>
                </a:lnTo>
                <a:lnTo>
                  <a:pt x="2821459" y="25006"/>
                </a:lnTo>
                <a:lnTo>
                  <a:pt x="2861832" y="43527"/>
                </a:lnTo>
                <a:lnTo>
                  <a:pt x="2899433" y="66560"/>
                </a:lnTo>
                <a:lnTo>
                  <a:pt x="2933914" y="93758"/>
                </a:lnTo>
                <a:lnTo>
                  <a:pt x="2964927" y="124771"/>
                </a:lnTo>
                <a:lnTo>
                  <a:pt x="2992125" y="159253"/>
                </a:lnTo>
                <a:lnTo>
                  <a:pt x="3015158" y="196854"/>
                </a:lnTo>
                <a:lnTo>
                  <a:pt x="3033679" y="237226"/>
                </a:lnTo>
                <a:lnTo>
                  <a:pt x="3047340" y="280022"/>
                </a:lnTo>
                <a:lnTo>
                  <a:pt x="3055791" y="324892"/>
                </a:lnTo>
                <a:lnTo>
                  <a:pt x="3058686" y="371490"/>
                </a:lnTo>
                <a:lnTo>
                  <a:pt x="3058686" y="716645"/>
                </a:lnTo>
                <a:lnTo>
                  <a:pt x="3055791" y="763243"/>
                </a:lnTo>
                <a:lnTo>
                  <a:pt x="3047340" y="808113"/>
                </a:lnTo>
                <a:lnTo>
                  <a:pt x="3033679" y="850909"/>
                </a:lnTo>
                <a:lnTo>
                  <a:pt x="3015158" y="891281"/>
                </a:lnTo>
                <a:lnTo>
                  <a:pt x="2992125" y="928882"/>
                </a:lnTo>
                <a:lnTo>
                  <a:pt x="2964927" y="963364"/>
                </a:lnTo>
                <a:lnTo>
                  <a:pt x="2933914" y="994377"/>
                </a:lnTo>
                <a:lnTo>
                  <a:pt x="2899433" y="1021575"/>
                </a:lnTo>
                <a:lnTo>
                  <a:pt x="2861832" y="1044608"/>
                </a:lnTo>
                <a:lnTo>
                  <a:pt x="2821459" y="1063129"/>
                </a:lnTo>
                <a:lnTo>
                  <a:pt x="2778664" y="1076789"/>
                </a:lnTo>
                <a:lnTo>
                  <a:pt x="2733793" y="1085241"/>
                </a:lnTo>
                <a:lnTo>
                  <a:pt x="2687195" y="1088135"/>
                </a:lnTo>
                <a:close/>
              </a:path>
            </a:pathLst>
          </a:custGeom>
          <a:solidFill>
            <a:srgbClr val="B14029"/>
          </a:solidFill>
        </p:spPr>
        <p:txBody>
          <a:bodyPr wrap="square" lIns="0" tIns="0" rIns="0" bIns="0" rtlCol="0"/>
          <a:lstStyle/>
          <a:p>
            <a:endParaRPr/>
          </a:p>
        </p:txBody>
      </p:sp>
      <p:sp>
        <p:nvSpPr>
          <p:cNvPr id="9" name="object 9"/>
          <p:cNvSpPr txBox="1"/>
          <p:nvPr/>
        </p:nvSpPr>
        <p:spPr>
          <a:xfrm>
            <a:off x="579821" y="4701506"/>
            <a:ext cx="1689523" cy="233142"/>
          </a:xfrm>
          <a:prstGeom prst="rect">
            <a:avLst/>
          </a:prstGeom>
        </p:spPr>
        <p:txBody>
          <a:bodyPr vert="horz" wrap="square" lIns="0" tIns="8467" rIns="0" bIns="0" rtlCol="0">
            <a:spAutoFit/>
          </a:bodyPr>
          <a:lstStyle/>
          <a:p>
            <a:pPr marL="8044" marR="3387" algn="ctr">
              <a:lnSpc>
                <a:spcPct val="114599"/>
              </a:lnSpc>
              <a:spcBef>
                <a:spcPts val="67"/>
              </a:spcBef>
            </a:pPr>
            <a:r>
              <a:rPr sz="1200" spc="-90">
                <a:solidFill>
                  <a:srgbClr val="F6E1D9"/>
                </a:solidFill>
                <a:latin typeface="Lucida Sans"/>
                <a:cs typeface="Lucida Sans"/>
              </a:rPr>
              <a:t>The</a:t>
            </a:r>
            <a:r>
              <a:rPr sz="1200" spc="-73">
                <a:solidFill>
                  <a:srgbClr val="F6E1D9"/>
                </a:solidFill>
                <a:latin typeface="Lucida Sans"/>
                <a:cs typeface="Lucida Sans"/>
              </a:rPr>
              <a:t> </a:t>
            </a:r>
            <a:r>
              <a:rPr sz="1200" spc="-97">
                <a:solidFill>
                  <a:srgbClr val="F6E1D9"/>
                </a:solidFill>
                <a:latin typeface="Lucida Sans"/>
                <a:cs typeface="Lucida Sans"/>
              </a:rPr>
              <a:t>importance</a:t>
            </a:r>
            <a:r>
              <a:rPr sz="1200" spc="-73">
                <a:solidFill>
                  <a:srgbClr val="F6E1D9"/>
                </a:solidFill>
                <a:latin typeface="Lucida Sans"/>
                <a:cs typeface="Lucida Sans"/>
              </a:rPr>
              <a:t> </a:t>
            </a:r>
            <a:r>
              <a:rPr sz="1200" spc="-80">
                <a:solidFill>
                  <a:srgbClr val="F6E1D9"/>
                </a:solidFill>
                <a:latin typeface="Lucida Sans"/>
                <a:cs typeface="Lucida Sans"/>
              </a:rPr>
              <a:t>of</a:t>
            </a:r>
            <a:r>
              <a:rPr sz="1200" spc="-73">
                <a:solidFill>
                  <a:srgbClr val="F6E1D9"/>
                </a:solidFill>
                <a:latin typeface="Lucida Sans"/>
                <a:cs typeface="Lucida Sans"/>
              </a:rPr>
              <a:t> </a:t>
            </a:r>
            <a:r>
              <a:rPr sz="1200" spc="-103">
                <a:solidFill>
                  <a:srgbClr val="F6E1D9"/>
                </a:solidFill>
                <a:latin typeface="Lucida Sans"/>
                <a:cs typeface="Lucida Sans"/>
              </a:rPr>
              <a:t>looking </a:t>
            </a:r>
            <a:r>
              <a:rPr sz="1200" spc="-80">
                <a:solidFill>
                  <a:srgbClr val="F6E1D9"/>
                </a:solidFill>
                <a:latin typeface="Lucida Sans"/>
                <a:cs typeface="Lucida Sans"/>
              </a:rPr>
              <a:t>after</a:t>
            </a:r>
            <a:r>
              <a:rPr sz="1200" spc="-73">
                <a:solidFill>
                  <a:srgbClr val="F6E1D9"/>
                </a:solidFill>
                <a:latin typeface="Lucida Sans"/>
                <a:cs typeface="Lucida Sans"/>
              </a:rPr>
              <a:t> </a:t>
            </a:r>
            <a:r>
              <a:rPr sz="1200" spc="-97">
                <a:solidFill>
                  <a:srgbClr val="F6E1D9"/>
                </a:solidFill>
                <a:latin typeface="Lucida Sans"/>
                <a:cs typeface="Lucida Sans"/>
              </a:rPr>
              <a:t>both</a:t>
            </a:r>
            <a:r>
              <a:rPr sz="1200" spc="-73">
                <a:solidFill>
                  <a:srgbClr val="F6E1D9"/>
                </a:solidFill>
                <a:latin typeface="Lucida Sans"/>
                <a:cs typeface="Lucida Sans"/>
              </a:rPr>
              <a:t> </a:t>
            </a:r>
            <a:r>
              <a:rPr sz="1200" spc="-87">
                <a:solidFill>
                  <a:srgbClr val="F6E1D9"/>
                </a:solidFill>
                <a:latin typeface="Lucida Sans"/>
                <a:cs typeface="Lucida Sans"/>
              </a:rPr>
              <a:t>physical</a:t>
            </a:r>
            <a:r>
              <a:rPr sz="1200" spc="-70">
                <a:solidFill>
                  <a:srgbClr val="F6E1D9"/>
                </a:solidFill>
                <a:latin typeface="Lucida Sans"/>
                <a:cs typeface="Lucida Sans"/>
              </a:rPr>
              <a:t> </a:t>
            </a:r>
            <a:r>
              <a:rPr sz="1200" spc="-17">
                <a:solidFill>
                  <a:srgbClr val="F6E1D9"/>
                </a:solidFill>
                <a:latin typeface="Lucida Sans"/>
                <a:cs typeface="Lucida Sans"/>
              </a:rPr>
              <a:t>and </a:t>
            </a:r>
            <a:r>
              <a:rPr sz="1200" spc="-103">
                <a:solidFill>
                  <a:srgbClr val="F6E1D9"/>
                </a:solidFill>
                <a:latin typeface="Lucida Sans"/>
                <a:cs typeface="Lucida Sans"/>
              </a:rPr>
              <a:t>mental</a:t>
            </a:r>
            <a:r>
              <a:rPr sz="1200" spc="-73">
                <a:solidFill>
                  <a:srgbClr val="F6E1D9"/>
                </a:solidFill>
                <a:latin typeface="Lucida Sans"/>
                <a:cs typeface="Lucida Sans"/>
              </a:rPr>
              <a:t> </a:t>
            </a:r>
            <a:r>
              <a:rPr sz="1200" spc="-7">
                <a:solidFill>
                  <a:srgbClr val="F6E1D9"/>
                </a:solidFill>
                <a:latin typeface="Lucida Sans"/>
                <a:cs typeface="Lucida Sans"/>
              </a:rPr>
              <a:t>health</a:t>
            </a:r>
            <a:endParaRPr sz="1200">
              <a:latin typeface="Lucida Sans"/>
              <a:cs typeface="Lucida Sans"/>
            </a:endParaRPr>
          </a:p>
        </p:txBody>
      </p:sp>
      <p:sp>
        <p:nvSpPr>
          <p:cNvPr id="10" name="object 10"/>
          <p:cNvSpPr txBox="1"/>
          <p:nvPr/>
        </p:nvSpPr>
        <p:spPr>
          <a:xfrm>
            <a:off x="598118" y="1284404"/>
            <a:ext cx="1716193" cy="233142"/>
          </a:xfrm>
          <a:prstGeom prst="rect">
            <a:avLst/>
          </a:prstGeom>
        </p:spPr>
        <p:txBody>
          <a:bodyPr vert="horz" wrap="square" lIns="0" tIns="8467" rIns="0" bIns="0" rtlCol="0">
            <a:spAutoFit/>
          </a:bodyPr>
          <a:lstStyle/>
          <a:p>
            <a:pPr marL="135897" marR="3387" indent="-127853">
              <a:lnSpc>
                <a:spcPct val="114599"/>
              </a:lnSpc>
              <a:spcBef>
                <a:spcPts val="67"/>
              </a:spcBef>
            </a:pPr>
            <a:r>
              <a:rPr sz="1200" spc="-90">
                <a:solidFill>
                  <a:srgbClr val="F6E1D9"/>
                </a:solidFill>
                <a:latin typeface="Lucida Sans"/>
                <a:cs typeface="Lucida Sans"/>
              </a:rPr>
              <a:t>The</a:t>
            </a:r>
            <a:r>
              <a:rPr sz="1200" spc="-73">
                <a:solidFill>
                  <a:srgbClr val="F6E1D9"/>
                </a:solidFill>
                <a:latin typeface="Lucida Sans"/>
                <a:cs typeface="Lucida Sans"/>
              </a:rPr>
              <a:t> </a:t>
            </a:r>
            <a:r>
              <a:rPr sz="1200" spc="-97">
                <a:solidFill>
                  <a:srgbClr val="F6E1D9"/>
                </a:solidFill>
                <a:latin typeface="Lucida Sans"/>
                <a:cs typeface="Lucida Sans"/>
              </a:rPr>
              <a:t>importance</a:t>
            </a:r>
            <a:r>
              <a:rPr sz="1200" spc="-73">
                <a:solidFill>
                  <a:srgbClr val="F6E1D9"/>
                </a:solidFill>
                <a:latin typeface="Lucida Sans"/>
                <a:cs typeface="Lucida Sans"/>
              </a:rPr>
              <a:t> </a:t>
            </a:r>
            <a:r>
              <a:rPr sz="1200" spc="-80">
                <a:solidFill>
                  <a:srgbClr val="F6E1D9"/>
                </a:solidFill>
                <a:latin typeface="Lucida Sans"/>
                <a:cs typeface="Lucida Sans"/>
              </a:rPr>
              <a:t>of</a:t>
            </a:r>
            <a:r>
              <a:rPr sz="1200" spc="-73">
                <a:solidFill>
                  <a:srgbClr val="F6E1D9"/>
                </a:solidFill>
                <a:latin typeface="Lucida Sans"/>
                <a:cs typeface="Lucida Sans"/>
              </a:rPr>
              <a:t> </a:t>
            </a:r>
            <a:r>
              <a:rPr sz="1200" spc="-83">
                <a:solidFill>
                  <a:srgbClr val="F6E1D9"/>
                </a:solidFill>
                <a:latin typeface="Lucida Sans"/>
                <a:cs typeface="Lucida Sans"/>
              </a:rPr>
              <a:t>Routine </a:t>
            </a:r>
            <a:r>
              <a:rPr sz="1200" spc="-80">
                <a:solidFill>
                  <a:srgbClr val="F6E1D9"/>
                </a:solidFill>
                <a:latin typeface="Lucida Sans"/>
                <a:cs typeface="Lucida Sans"/>
              </a:rPr>
              <a:t>Gynaecological</a:t>
            </a:r>
            <a:r>
              <a:rPr sz="1200" spc="-23">
                <a:solidFill>
                  <a:srgbClr val="F6E1D9"/>
                </a:solidFill>
                <a:latin typeface="Lucida Sans"/>
                <a:cs typeface="Lucida Sans"/>
              </a:rPr>
              <a:t> </a:t>
            </a:r>
            <a:r>
              <a:rPr sz="1200" spc="-7">
                <a:solidFill>
                  <a:srgbClr val="F6E1D9"/>
                </a:solidFill>
                <a:latin typeface="Lucida Sans"/>
                <a:cs typeface="Lucida Sans"/>
              </a:rPr>
              <a:t>Exams</a:t>
            </a:r>
            <a:endParaRPr sz="1200">
              <a:latin typeface="Lucida Sans"/>
              <a:cs typeface="Lucida Sans"/>
            </a:endParaRPr>
          </a:p>
        </p:txBody>
      </p:sp>
      <p:sp>
        <p:nvSpPr>
          <p:cNvPr id="11" name="object 11"/>
          <p:cNvSpPr txBox="1"/>
          <p:nvPr/>
        </p:nvSpPr>
        <p:spPr>
          <a:xfrm>
            <a:off x="332258" y="5798101"/>
            <a:ext cx="2677583" cy="218570"/>
          </a:xfrm>
          <a:prstGeom prst="rect">
            <a:avLst/>
          </a:prstGeom>
        </p:spPr>
        <p:txBody>
          <a:bodyPr vert="horz" wrap="square" lIns="0" tIns="32597" rIns="0" bIns="0" rtlCol="0">
            <a:spAutoFit/>
          </a:bodyPr>
          <a:lstStyle/>
          <a:p>
            <a:pPr marL="473734">
              <a:lnSpc>
                <a:spcPct val="100000"/>
              </a:lnSpc>
              <a:spcBef>
                <a:spcPts val="257"/>
              </a:spcBef>
            </a:pPr>
            <a:r>
              <a:rPr sz="1133" spc="-83">
                <a:solidFill>
                  <a:srgbClr val="F6E1D9"/>
                </a:solidFill>
                <a:latin typeface="Lucida Sans"/>
                <a:cs typeface="Lucida Sans"/>
              </a:rPr>
              <a:t>Menstrual</a:t>
            </a:r>
            <a:r>
              <a:rPr sz="1133" spc="-57">
                <a:solidFill>
                  <a:srgbClr val="F6E1D9"/>
                </a:solidFill>
                <a:latin typeface="Lucida Sans"/>
                <a:cs typeface="Lucida Sans"/>
              </a:rPr>
              <a:t> </a:t>
            </a:r>
            <a:r>
              <a:rPr sz="1133" spc="-87">
                <a:solidFill>
                  <a:srgbClr val="F6E1D9"/>
                </a:solidFill>
                <a:latin typeface="Lucida Sans"/>
                <a:cs typeface="Lucida Sans"/>
              </a:rPr>
              <a:t>Health:</a:t>
            </a:r>
            <a:r>
              <a:rPr sz="1133" spc="-57">
                <a:solidFill>
                  <a:srgbClr val="F6E1D9"/>
                </a:solidFill>
                <a:latin typeface="Lucida Sans"/>
                <a:cs typeface="Lucida Sans"/>
              </a:rPr>
              <a:t> (Part </a:t>
            </a:r>
            <a:r>
              <a:rPr sz="1133" spc="-13">
                <a:solidFill>
                  <a:srgbClr val="F6E1D9"/>
                </a:solidFill>
                <a:latin typeface="Lucida Sans"/>
                <a:cs typeface="Lucida Sans"/>
              </a:rPr>
              <a:t>Two)</a:t>
            </a:r>
            <a:endParaRPr sz="1133">
              <a:latin typeface="Lucida Sans"/>
              <a:cs typeface="Lucida Sans"/>
            </a:endParaRPr>
          </a:p>
          <a:p>
            <a:pPr marL="387793" marR="3387" indent="-379749">
              <a:lnSpc>
                <a:spcPct val="113999"/>
              </a:lnSpc>
            </a:pPr>
            <a:r>
              <a:rPr sz="1133" spc="-87">
                <a:solidFill>
                  <a:srgbClr val="F6E1D9"/>
                </a:solidFill>
                <a:latin typeface="Lucida Sans"/>
                <a:cs typeface="Lucida Sans"/>
              </a:rPr>
              <a:t>Managing</a:t>
            </a:r>
            <a:r>
              <a:rPr sz="1133" spc="-60">
                <a:solidFill>
                  <a:srgbClr val="F6E1D9"/>
                </a:solidFill>
                <a:latin typeface="Lucida Sans"/>
                <a:cs typeface="Lucida Sans"/>
              </a:rPr>
              <a:t> </a:t>
            </a:r>
            <a:r>
              <a:rPr sz="1133" spc="-93">
                <a:solidFill>
                  <a:srgbClr val="F6E1D9"/>
                </a:solidFill>
                <a:latin typeface="Lucida Sans"/>
                <a:cs typeface="Lucida Sans"/>
              </a:rPr>
              <a:t>periods,</a:t>
            </a:r>
            <a:r>
              <a:rPr sz="1133" spc="-60">
                <a:solidFill>
                  <a:srgbClr val="F6E1D9"/>
                </a:solidFill>
                <a:latin typeface="Lucida Sans"/>
                <a:cs typeface="Lucida Sans"/>
              </a:rPr>
              <a:t> </a:t>
            </a:r>
            <a:r>
              <a:rPr sz="1133" spc="-93">
                <a:solidFill>
                  <a:srgbClr val="F6E1D9"/>
                </a:solidFill>
                <a:latin typeface="Lucida Sans"/>
                <a:cs typeface="Lucida Sans"/>
              </a:rPr>
              <a:t>understanding</a:t>
            </a:r>
            <a:r>
              <a:rPr sz="1133" spc="-60">
                <a:solidFill>
                  <a:srgbClr val="F6E1D9"/>
                </a:solidFill>
                <a:latin typeface="Lucida Sans"/>
                <a:cs typeface="Lucida Sans"/>
              </a:rPr>
              <a:t> </a:t>
            </a:r>
            <a:r>
              <a:rPr sz="1133" spc="-80">
                <a:solidFill>
                  <a:srgbClr val="F6E1D9"/>
                </a:solidFill>
                <a:latin typeface="Lucida Sans"/>
                <a:cs typeface="Lucida Sans"/>
              </a:rPr>
              <a:t>menstrual </a:t>
            </a:r>
            <a:r>
              <a:rPr sz="1133" spc="-93">
                <a:solidFill>
                  <a:srgbClr val="F6E1D9"/>
                </a:solidFill>
                <a:latin typeface="Lucida Sans"/>
                <a:cs typeface="Lucida Sans"/>
              </a:rPr>
              <a:t>disorders,</a:t>
            </a:r>
            <a:r>
              <a:rPr sz="1133" spc="-47">
                <a:solidFill>
                  <a:srgbClr val="F6E1D9"/>
                </a:solidFill>
                <a:latin typeface="Lucida Sans"/>
                <a:cs typeface="Lucida Sans"/>
              </a:rPr>
              <a:t> </a:t>
            </a:r>
            <a:r>
              <a:rPr sz="1133" spc="-100">
                <a:solidFill>
                  <a:srgbClr val="F6E1D9"/>
                </a:solidFill>
                <a:latin typeface="Lucida Sans"/>
                <a:cs typeface="Lucida Sans"/>
              </a:rPr>
              <a:t>and</a:t>
            </a:r>
            <a:r>
              <a:rPr sz="1133" spc="-43">
                <a:solidFill>
                  <a:srgbClr val="F6E1D9"/>
                </a:solidFill>
                <a:latin typeface="Lucida Sans"/>
                <a:cs typeface="Lucida Sans"/>
              </a:rPr>
              <a:t> </a:t>
            </a:r>
            <a:r>
              <a:rPr sz="1133" spc="-103">
                <a:solidFill>
                  <a:srgbClr val="F6E1D9"/>
                </a:solidFill>
                <a:latin typeface="Lucida Sans"/>
                <a:cs typeface="Lucida Sans"/>
              </a:rPr>
              <a:t>dispelling</a:t>
            </a:r>
            <a:r>
              <a:rPr sz="1133" spc="-43">
                <a:solidFill>
                  <a:srgbClr val="F6E1D9"/>
                </a:solidFill>
                <a:latin typeface="Lucida Sans"/>
                <a:cs typeface="Lucida Sans"/>
              </a:rPr>
              <a:t> </a:t>
            </a:r>
            <a:r>
              <a:rPr sz="1133" spc="-7">
                <a:solidFill>
                  <a:srgbClr val="F6E1D9"/>
                </a:solidFill>
                <a:latin typeface="Lucida Sans"/>
                <a:cs typeface="Lucida Sans"/>
              </a:rPr>
              <a:t>myths.</a:t>
            </a:r>
            <a:endParaRPr sz="1133">
              <a:latin typeface="Lucida Sans"/>
              <a:cs typeface="Lucida Sans"/>
            </a:endParaRPr>
          </a:p>
        </p:txBody>
      </p:sp>
      <p:sp>
        <p:nvSpPr>
          <p:cNvPr id="12" name="object 12">
            <a:extLst>
              <a:ext uri="{C183D7F6-B498-43B3-948B-1728B52AA6E4}">
                <adec:decorative xmlns:adec="http://schemas.microsoft.com/office/drawing/2017/decorative" val="1"/>
              </a:ext>
            </a:extLst>
          </p:cNvPr>
          <p:cNvSpPr/>
          <p:nvPr/>
        </p:nvSpPr>
        <p:spPr>
          <a:xfrm>
            <a:off x="353042" y="3429000"/>
            <a:ext cx="2154343" cy="732367"/>
          </a:xfrm>
          <a:custGeom>
            <a:avLst/>
            <a:gdLst/>
            <a:ahLst/>
            <a:cxnLst/>
            <a:rect l="l" t="t" r="r" b="b"/>
            <a:pathLst>
              <a:path w="3231515" h="1098550">
                <a:moveTo>
                  <a:pt x="2859904" y="1098481"/>
                </a:moveTo>
                <a:lnTo>
                  <a:pt x="371475" y="1098481"/>
                </a:lnTo>
                <a:lnTo>
                  <a:pt x="324878" y="1095574"/>
                </a:lnTo>
                <a:lnTo>
                  <a:pt x="280008" y="1087124"/>
                </a:lnTo>
                <a:lnTo>
                  <a:pt x="237213" y="1073466"/>
                </a:lnTo>
                <a:lnTo>
                  <a:pt x="196842" y="1054948"/>
                </a:lnTo>
                <a:lnTo>
                  <a:pt x="159243" y="1031917"/>
                </a:lnTo>
                <a:lnTo>
                  <a:pt x="124763" y="1004723"/>
                </a:lnTo>
                <a:lnTo>
                  <a:pt x="93751" y="973713"/>
                </a:lnTo>
                <a:lnTo>
                  <a:pt x="66555" y="939235"/>
                </a:lnTo>
                <a:lnTo>
                  <a:pt x="43524" y="901638"/>
                </a:lnTo>
                <a:lnTo>
                  <a:pt x="25004" y="861268"/>
                </a:lnTo>
                <a:lnTo>
                  <a:pt x="11345" y="818474"/>
                </a:lnTo>
                <a:lnTo>
                  <a:pt x="2894" y="773605"/>
                </a:lnTo>
                <a:lnTo>
                  <a:pt x="0" y="727008"/>
                </a:lnTo>
                <a:lnTo>
                  <a:pt x="0" y="371459"/>
                </a:lnTo>
                <a:lnTo>
                  <a:pt x="2894" y="324868"/>
                </a:lnTo>
                <a:lnTo>
                  <a:pt x="11345" y="280003"/>
                </a:lnTo>
                <a:lnTo>
                  <a:pt x="25004" y="237212"/>
                </a:lnTo>
                <a:lnTo>
                  <a:pt x="43524" y="196843"/>
                </a:lnTo>
                <a:lnTo>
                  <a:pt x="66555" y="159245"/>
                </a:lnTo>
                <a:lnTo>
                  <a:pt x="93751" y="124766"/>
                </a:lnTo>
                <a:lnTo>
                  <a:pt x="124763" y="93755"/>
                </a:lnTo>
                <a:lnTo>
                  <a:pt x="159243" y="66558"/>
                </a:lnTo>
                <a:lnTo>
                  <a:pt x="196842" y="43526"/>
                </a:lnTo>
                <a:lnTo>
                  <a:pt x="237213" y="25005"/>
                </a:lnTo>
                <a:lnTo>
                  <a:pt x="280008" y="11345"/>
                </a:lnTo>
                <a:lnTo>
                  <a:pt x="324878" y="2894"/>
                </a:lnTo>
                <a:lnTo>
                  <a:pt x="371475" y="0"/>
                </a:lnTo>
                <a:lnTo>
                  <a:pt x="2859904" y="0"/>
                </a:lnTo>
                <a:lnTo>
                  <a:pt x="2906502" y="2894"/>
                </a:lnTo>
                <a:lnTo>
                  <a:pt x="2951373" y="11345"/>
                </a:lnTo>
                <a:lnTo>
                  <a:pt x="2994168" y="25005"/>
                </a:lnTo>
                <a:lnTo>
                  <a:pt x="3034541" y="43526"/>
                </a:lnTo>
                <a:lnTo>
                  <a:pt x="3072142" y="66558"/>
                </a:lnTo>
                <a:lnTo>
                  <a:pt x="3106623" y="93755"/>
                </a:lnTo>
                <a:lnTo>
                  <a:pt x="3137636" y="124766"/>
                </a:lnTo>
                <a:lnTo>
                  <a:pt x="3164834" y="159245"/>
                </a:lnTo>
                <a:lnTo>
                  <a:pt x="3187867" y="196843"/>
                </a:lnTo>
                <a:lnTo>
                  <a:pt x="3206388" y="237212"/>
                </a:lnTo>
                <a:lnTo>
                  <a:pt x="3220049" y="280003"/>
                </a:lnTo>
                <a:lnTo>
                  <a:pt x="3228500" y="324868"/>
                </a:lnTo>
                <a:lnTo>
                  <a:pt x="3231080" y="366398"/>
                </a:lnTo>
                <a:lnTo>
                  <a:pt x="3231080" y="732070"/>
                </a:lnTo>
                <a:lnTo>
                  <a:pt x="3228500" y="773605"/>
                </a:lnTo>
                <a:lnTo>
                  <a:pt x="3220049" y="818474"/>
                </a:lnTo>
                <a:lnTo>
                  <a:pt x="3206388" y="861268"/>
                </a:lnTo>
                <a:lnTo>
                  <a:pt x="3187867" y="901638"/>
                </a:lnTo>
                <a:lnTo>
                  <a:pt x="3164834" y="939235"/>
                </a:lnTo>
                <a:lnTo>
                  <a:pt x="3137636" y="973713"/>
                </a:lnTo>
                <a:lnTo>
                  <a:pt x="3106623" y="1004723"/>
                </a:lnTo>
                <a:lnTo>
                  <a:pt x="3072142" y="1031917"/>
                </a:lnTo>
                <a:lnTo>
                  <a:pt x="3034541" y="1054948"/>
                </a:lnTo>
                <a:lnTo>
                  <a:pt x="2994168" y="1073466"/>
                </a:lnTo>
                <a:lnTo>
                  <a:pt x="2951373" y="1087124"/>
                </a:lnTo>
                <a:lnTo>
                  <a:pt x="2906502" y="1095574"/>
                </a:lnTo>
                <a:lnTo>
                  <a:pt x="2859904" y="1098481"/>
                </a:lnTo>
                <a:close/>
              </a:path>
            </a:pathLst>
          </a:custGeom>
          <a:solidFill>
            <a:srgbClr val="B14029"/>
          </a:solidFill>
        </p:spPr>
        <p:txBody>
          <a:bodyPr wrap="square" lIns="0" tIns="0" rIns="0" bIns="0" rtlCol="0"/>
          <a:lstStyle/>
          <a:p>
            <a:endParaRPr/>
          </a:p>
        </p:txBody>
      </p:sp>
      <p:sp>
        <p:nvSpPr>
          <p:cNvPr id="13" name="object 13"/>
          <p:cNvSpPr txBox="1"/>
          <p:nvPr/>
        </p:nvSpPr>
        <p:spPr>
          <a:xfrm>
            <a:off x="528910" y="3556820"/>
            <a:ext cx="1843617" cy="233142"/>
          </a:xfrm>
          <a:prstGeom prst="rect">
            <a:avLst/>
          </a:prstGeom>
        </p:spPr>
        <p:txBody>
          <a:bodyPr vert="horz" wrap="square" lIns="0" tIns="8467" rIns="0" bIns="0" rtlCol="0">
            <a:spAutoFit/>
          </a:bodyPr>
          <a:lstStyle/>
          <a:p>
            <a:pPr marL="216758" marR="3387" indent="-208714">
              <a:lnSpc>
                <a:spcPct val="114599"/>
              </a:lnSpc>
              <a:spcBef>
                <a:spcPts val="67"/>
              </a:spcBef>
            </a:pPr>
            <a:r>
              <a:rPr sz="1200" spc="-30">
                <a:solidFill>
                  <a:srgbClr val="F6E1D9"/>
                </a:solidFill>
                <a:latin typeface="Lucida Sans"/>
                <a:cs typeface="Lucida Sans"/>
              </a:rPr>
              <a:t>The</a:t>
            </a:r>
            <a:r>
              <a:rPr sz="1200" spc="-67">
                <a:solidFill>
                  <a:srgbClr val="F6E1D9"/>
                </a:solidFill>
                <a:latin typeface="Lucida Sans"/>
                <a:cs typeface="Lucida Sans"/>
              </a:rPr>
              <a:t> </a:t>
            </a:r>
            <a:r>
              <a:rPr sz="1200" spc="-30">
                <a:solidFill>
                  <a:srgbClr val="F6E1D9"/>
                </a:solidFill>
                <a:latin typeface="Lucida Sans"/>
                <a:cs typeface="Lucida Sans"/>
              </a:rPr>
              <a:t>Impact</a:t>
            </a:r>
            <a:r>
              <a:rPr sz="1200" spc="-67">
                <a:solidFill>
                  <a:srgbClr val="F6E1D9"/>
                </a:solidFill>
                <a:latin typeface="Lucida Sans"/>
                <a:cs typeface="Lucida Sans"/>
              </a:rPr>
              <a:t> </a:t>
            </a:r>
            <a:r>
              <a:rPr sz="1200" spc="-13">
                <a:solidFill>
                  <a:srgbClr val="F6E1D9"/>
                </a:solidFill>
                <a:latin typeface="Lucida Sans"/>
                <a:cs typeface="Lucida Sans"/>
              </a:rPr>
              <a:t>of</a:t>
            </a:r>
            <a:r>
              <a:rPr sz="1200" spc="-70">
                <a:solidFill>
                  <a:srgbClr val="F6E1D9"/>
                </a:solidFill>
                <a:latin typeface="Lucida Sans"/>
                <a:cs typeface="Lucida Sans"/>
              </a:rPr>
              <a:t> </a:t>
            </a:r>
            <a:r>
              <a:rPr sz="1200" spc="-53">
                <a:solidFill>
                  <a:srgbClr val="F6E1D9"/>
                </a:solidFill>
                <a:latin typeface="Lucida Sans"/>
                <a:cs typeface="Lucida Sans"/>
              </a:rPr>
              <a:t>Nutrition</a:t>
            </a:r>
            <a:r>
              <a:rPr sz="1200" spc="-43">
                <a:solidFill>
                  <a:srgbClr val="F6E1D9"/>
                </a:solidFill>
                <a:latin typeface="Lucida Sans"/>
                <a:cs typeface="Lucida Sans"/>
              </a:rPr>
              <a:t> </a:t>
            </a:r>
            <a:r>
              <a:rPr sz="1200" spc="-60">
                <a:solidFill>
                  <a:srgbClr val="F6E1D9"/>
                </a:solidFill>
                <a:latin typeface="Lucida Sans"/>
                <a:cs typeface="Lucida Sans"/>
              </a:rPr>
              <a:t>on </a:t>
            </a:r>
            <a:r>
              <a:rPr sz="1200" spc="-33">
                <a:solidFill>
                  <a:srgbClr val="F6E1D9"/>
                </a:solidFill>
                <a:latin typeface="Lucida Sans"/>
                <a:cs typeface="Lucida Sans"/>
              </a:rPr>
              <a:t>Reproductive</a:t>
            </a:r>
            <a:r>
              <a:rPr sz="1200" spc="-50">
                <a:solidFill>
                  <a:srgbClr val="F6E1D9"/>
                </a:solidFill>
                <a:latin typeface="Lucida Sans"/>
                <a:cs typeface="Lucida Sans"/>
              </a:rPr>
              <a:t> </a:t>
            </a:r>
            <a:r>
              <a:rPr sz="1200" spc="-7">
                <a:solidFill>
                  <a:srgbClr val="F6E1D9"/>
                </a:solidFill>
                <a:latin typeface="Lucida Sans"/>
                <a:cs typeface="Lucida Sans"/>
              </a:rPr>
              <a:t>Health</a:t>
            </a:r>
            <a:endParaRPr sz="1200">
              <a:latin typeface="Lucida Sans"/>
              <a:cs typeface="Lucida Sans"/>
            </a:endParaRPr>
          </a:p>
        </p:txBody>
      </p:sp>
      <p:sp>
        <p:nvSpPr>
          <p:cNvPr id="14" name="object 14"/>
          <p:cNvSpPr txBox="1"/>
          <p:nvPr/>
        </p:nvSpPr>
        <p:spPr>
          <a:xfrm>
            <a:off x="6218434" y="4116628"/>
            <a:ext cx="3702897" cy="225141"/>
          </a:xfrm>
          <a:prstGeom prst="rect">
            <a:avLst/>
          </a:prstGeom>
        </p:spPr>
        <p:txBody>
          <a:bodyPr vert="horz" wrap="square" lIns="0" tIns="8043" rIns="0" bIns="0" rtlCol="0">
            <a:spAutoFit/>
          </a:bodyPr>
          <a:lstStyle/>
          <a:p>
            <a:pPr marL="160027" marR="3387" indent="-151984">
              <a:lnSpc>
                <a:spcPct val="117600"/>
              </a:lnSpc>
              <a:spcBef>
                <a:spcPts val="63"/>
              </a:spcBef>
            </a:pPr>
            <a:r>
              <a:rPr sz="1133" spc="-63">
                <a:solidFill>
                  <a:srgbClr val="942412"/>
                </a:solidFill>
                <a:latin typeface="Lucida Sans"/>
                <a:cs typeface="Lucida Sans"/>
              </a:rPr>
              <a:t>Session</a:t>
            </a:r>
            <a:r>
              <a:rPr sz="1133" spc="-67">
                <a:solidFill>
                  <a:srgbClr val="942412"/>
                </a:solidFill>
                <a:latin typeface="Lucida Sans"/>
                <a:cs typeface="Lucida Sans"/>
              </a:rPr>
              <a:t> </a:t>
            </a:r>
            <a:r>
              <a:rPr sz="1133" spc="-87">
                <a:solidFill>
                  <a:srgbClr val="942412"/>
                </a:solidFill>
                <a:latin typeface="Lucida Sans"/>
                <a:cs typeface="Lucida Sans"/>
              </a:rPr>
              <a:t>really</a:t>
            </a:r>
            <a:r>
              <a:rPr sz="1133" spc="-67">
                <a:solidFill>
                  <a:srgbClr val="942412"/>
                </a:solidFill>
                <a:latin typeface="Lucida Sans"/>
                <a:cs typeface="Lucida Sans"/>
              </a:rPr>
              <a:t> </a:t>
            </a:r>
            <a:r>
              <a:rPr sz="1133" spc="-87">
                <a:solidFill>
                  <a:srgbClr val="942412"/>
                </a:solidFill>
                <a:latin typeface="Lucida Sans"/>
                <a:cs typeface="Lucida Sans"/>
              </a:rPr>
              <a:t>open</a:t>
            </a:r>
            <a:r>
              <a:rPr sz="1133" spc="-67">
                <a:solidFill>
                  <a:srgbClr val="942412"/>
                </a:solidFill>
                <a:latin typeface="Lucida Sans"/>
                <a:cs typeface="Lucida Sans"/>
              </a:rPr>
              <a:t> </a:t>
            </a:r>
            <a:r>
              <a:rPr sz="1133" spc="-97">
                <a:solidFill>
                  <a:srgbClr val="942412"/>
                </a:solidFill>
                <a:latin typeface="Lucida Sans"/>
                <a:cs typeface="Lucida Sans"/>
              </a:rPr>
              <a:t>my</a:t>
            </a:r>
            <a:r>
              <a:rPr sz="1133" spc="-67">
                <a:solidFill>
                  <a:srgbClr val="942412"/>
                </a:solidFill>
                <a:latin typeface="Lucida Sans"/>
                <a:cs typeface="Lucida Sans"/>
              </a:rPr>
              <a:t> </a:t>
            </a:r>
            <a:r>
              <a:rPr sz="1133" spc="-60">
                <a:solidFill>
                  <a:srgbClr val="942412"/>
                </a:solidFill>
                <a:latin typeface="Lucida Sans"/>
                <a:cs typeface="Lucida Sans"/>
              </a:rPr>
              <a:t>eyes</a:t>
            </a:r>
            <a:r>
              <a:rPr sz="1133" spc="-67">
                <a:solidFill>
                  <a:srgbClr val="942412"/>
                </a:solidFill>
                <a:latin typeface="Lucida Sans"/>
                <a:cs typeface="Lucida Sans"/>
              </a:rPr>
              <a:t> </a:t>
            </a:r>
            <a:r>
              <a:rPr sz="1133" spc="-87">
                <a:solidFill>
                  <a:srgbClr val="942412"/>
                </a:solidFill>
                <a:latin typeface="Lucida Sans"/>
                <a:cs typeface="Lucida Sans"/>
              </a:rPr>
              <a:t>and</a:t>
            </a:r>
            <a:r>
              <a:rPr sz="1133" spc="-67">
                <a:solidFill>
                  <a:srgbClr val="942412"/>
                </a:solidFill>
                <a:latin typeface="Lucida Sans"/>
                <a:cs typeface="Lucida Sans"/>
              </a:rPr>
              <a:t> </a:t>
            </a:r>
            <a:r>
              <a:rPr sz="1133" spc="-90">
                <a:solidFill>
                  <a:srgbClr val="942412"/>
                </a:solidFill>
                <a:latin typeface="Lucida Sans"/>
                <a:cs typeface="Lucida Sans"/>
              </a:rPr>
              <a:t>having</a:t>
            </a:r>
            <a:r>
              <a:rPr sz="1133" spc="-63">
                <a:solidFill>
                  <a:srgbClr val="942412"/>
                </a:solidFill>
                <a:latin typeface="Lucida Sans"/>
                <a:cs typeface="Lucida Sans"/>
              </a:rPr>
              <a:t> </a:t>
            </a:r>
            <a:r>
              <a:rPr sz="1133" spc="-73">
                <a:solidFill>
                  <a:srgbClr val="942412"/>
                </a:solidFill>
                <a:latin typeface="Lucida Sans"/>
                <a:cs typeface="Lucida Sans"/>
              </a:rPr>
              <a:t>the</a:t>
            </a:r>
            <a:r>
              <a:rPr sz="1133" spc="-67">
                <a:solidFill>
                  <a:srgbClr val="942412"/>
                </a:solidFill>
                <a:latin typeface="Lucida Sans"/>
                <a:cs typeface="Lucida Sans"/>
              </a:rPr>
              <a:t> </a:t>
            </a:r>
            <a:r>
              <a:rPr sz="1133" spc="-57">
                <a:solidFill>
                  <a:srgbClr val="942412"/>
                </a:solidFill>
                <a:latin typeface="Lucida Sans"/>
                <a:cs typeface="Lucida Sans"/>
              </a:rPr>
              <a:t>chance</a:t>
            </a:r>
            <a:r>
              <a:rPr sz="1133" spc="-67">
                <a:solidFill>
                  <a:srgbClr val="942412"/>
                </a:solidFill>
                <a:latin typeface="Lucida Sans"/>
                <a:cs typeface="Lucida Sans"/>
              </a:rPr>
              <a:t> </a:t>
            </a:r>
            <a:r>
              <a:rPr sz="1133" spc="-76">
                <a:solidFill>
                  <a:srgbClr val="942412"/>
                </a:solidFill>
                <a:latin typeface="Lucida Sans"/>
                <a:cs typeface="Lucida Sans"/>
              </a:rPr>
              <a:t>to</a:t>
            </a:r>
            <a:r>
              <a:rPr sz="1133" spc="-67">
                <a:solidFill>
                  <a:srgbClr val="942412"/>
                </a:solidFill>
                <a:latin typeface="Lucida Sans"/>
                <a:cs typeface="Lucida Sans"/>
              </a:rPr>
              <a:t> </a:t>
            </a:r>
            <a:r>
              <a:rPr sz="1133" spc="-40">
                <a:solidFill>
                  <a:srgbClr val="942412"/>
                </a:solidFill>
                <a:latin typeface="Lucida Sans"/>
                <a:cs typeface="Lucida Sans"/>
              </a:rPr>
              <a:t>speak </a:t>
            </a:r>
            <a:r>
              <a:rPr sz="1133" spc="-76">
                <a:solidFill>
                  <a:srgbClr val="942412"/>
                </a:solidFill>
                <a:latin typeface="Lucida Sans"/>
                <a:cs typeface="Lucida Sans"/>
              </a:rPr>
              <a:t>to</a:t>
            </a:r>
            <a:r>
              <a:rPr sz="1133" spc="-73">
                <a:solidFill>
                  <a:srgbClr val="942412"/>
                </a:solidFill>
                <a:latin typeface="Lucida Sans"/>
                <a:cs typeface="Lucida Sans"/>
              </a:rPr>
              <a:t> the </a:t>
            </a:r>
            <a:r>
              <a:rPr sz="1133" spc="-80">
                <a:solidFill>
                  <a:srgbClr val="942412"/>
                </a:solidFill>
                <a:latin typeface="Lucida Sans"/>
                <a:cs typeface="Lucida Sans"/>
              </a:rPr>
              <a:t>speaker</a:t>
            </a:r>
            <a:r>
              <a:rPr sz="1133" spc="-70">
                <a:solidFill>
                  <a:srgbClr val="942412"/>
                </a:solidFill>
                <a:latin typeface="Lucida Sans"/>
                <a:cs typeface="Lucida Sans"/>
              </a:rPr>
              <a:t> </a:t>
            </a:r>
            <a:r>
              <a:rPr sz="1133" spc="-83">
                <a:solidFill>
                  <a:srgbClr val="942412"/>
                </a:solidFill>
                <a:latin typeface="Lucida Sans"/>
                <a:cs typeface="Lucida Sans"/>
              </a:rPr>
              <a:t>helps</a:t>
            </a:r>
            <a:r>
              <a:rPr sz="1133" spc="-73">
                <a:solidFill>
                  <a:srgbClr val="942412"/>
                </a:solidFill>
                <a:latin typeface="Lucida Sans"/>
                <a:cs typeface="Lucida Sans"/>
              </a:rPr>
              <a:t> </a:t>
            </a:r>
            <a:r>
              <a:rPr sz="1133" spc="-97">
                <a:solidFill>
                  <a:srgbClr val="942412"/>
                </a:solidFill>
                <a:latin typeface="Lucida Sans"/>
                <a:cs typeface="Lucida Sans"/>
              </a:rPr>
              <a:t>me</a:t>
            </a:r>
            <a:r>
              <a:rPr sz="1133" spc="-73">
                <a:solidFill>
                  <a:srgbClr val="942412"/>
                </a:solidFill>
                <a:latin typeface="Lucida Sans"/>
                <a:cs typeface="Lucida Sans"/>
              </a:rPr>
              <a:t> </a:t>
            </a:r>
            <a:r>
              <a:rPr sz="1133" spc="-76">
                <a:solidFill>
                  <a:srgbClr val="942412"/>
                </a:solidFill>
                <a:latin typeface="Lucida Sans"/>
                <a:cs typeface="Lucida Sans"/>
              </a:rPr>
              <a:t>to</a:t>
            </a:r>
            <a:r>
              <a:rPr sz="1133" spc="-70">
                <a:solidFill>
                  <a:srgbClr val="942412"/>
                </a:solidFill>
                <a:latin typeface="Lucida Sans"/>
                <a:cs typeface="Lucida Sans"/>
              </a:rPr>
              <a:t> </a:t>
            </a:r>
            <a:r>
              <a:rPr sz="1133" spc="-83">
                <a:solidFill>
                  <a:srgbClr val="942412"/>
                </a:solidFill>
                <a:latin typeface="Lucida Sans"/>
                <a:cs typeface="Lucida Sans"/>
              </a:rPr>
              <a:t>understand.</a:t>
            </a:r>
            <a:r>
              <a:rPr sz="1133" spc="-73">
                <a:solidFill>
                  <a:srgbClr val="942412"/>
                </a:solidFill>
                <a:latin typeface="Lucida Sans"/>
                <a:cs typeface="Lucida Sans"/>
              </a:rPr>
              <a:t> </a:t>
            </a:r>
            <a:r>
              <a:rPr sz="1133">
                <a:solidFill>
                  <a:srgbClr val="942412"/>
                </a:solidFill>
                <a:latin typeface="Lucida Sans"/>
                <a:cs typeface="Lucida Sans"/>
              </a:rPr>
              <a:t>We</a:t>
            </a:r>
            <a:r>
              <a:rPr sz="1133" spc="-70">
                <a:solidFill>
                  <a:srgbClr val="942412"/>
                </a:solidFill>
                <a:latin typeface="Lucida Sans"/>
                <a:cs typeface="Lucida Sans"/>
              </a:rPr>
              <a:t> </a:t>
            </a:r>
            <a:r>
              <a:rPr sz="1133" spc="-97">
                <a:solidFill>
                  <a:srgbClr val="942412"/>
                </a:solidFill>
                <a:latin typeface="Lucida Sans"/>
                <a:cs typeface="Lucida Sans"/>
              </a:rPr>
              <a:t>all</a:t>
            </a:r>
            <a:r>
              <a:rPr sz="1133" spc="-73">
                <a:solidFill>
                  <a:srgbClr val="942412"/>
                </a:solidFill>
                <a:latin typeface="Lucida Sans"/>
                <a:cs typeface="Lucida Sans"/>
              </a:rPr>
              <a:t> </a:t>
            </a:r>
            <a:r>
              <a:rPr sz="1133" spc="-7">
                <a:solidFill>
                  <a:srgbClr val="942412"/>
                </a:solidFill>
                <a:latin typeface="Lucida Sans"/>
                <a:cs typeface="Lucida Sans"/>
              </a:rPr>
              <a:t>learning.</a:t>
            </a:r>
            <a:endParaRPr sz="1133">
              <a:latin typeface="Lucida Sans"/>
              <a:cs typeface="Lucida Sans"/>
            </a:endParaRPr>
          </a:p>
        </p:txBody>
      </p:sp>
      <p:sp>
        <p:nvSpPr>
          <p:cNvPr id="15" name="object 15"/>
          <p:cNvSpPr txBox="1"/>
          <p:nvPr/>
        </p:nvSpPr>
        <p:spPr>
          <a:xfrm>
            <a:off x="6145775" y="2089149"/>
            <a:ext cx="3229187" cy="204544"/>
          </a:xfrm>
          <a:prstGeom prst="rect">
            <a:avLst/>
          </a:prstGeom>
        </p:spPr>
        <p:txBody>
          <a:bodyPr vert="horz" wrap="square" lIns="0" tIns="8467" rIns="0" bIns="0" rtlCol="0">
            <a:spAutoFit/>
          </a:bodyPr>
          <a:lstStyle/>
          <a:p>
            <a:pPr marL="93138" marR="3387" indent="-85094">
              <a:lnSpc>
                <a:spcPct val="113300"/>
              </a:lnSpc>
              <a:spcBef>
                <a:spcPts val="67"/>
              </a:spcBef>
            </a:pPr>
            <a:r>
              <a:rPr sz="1067" spc="-80">
                <a:solidFill>
                  <a:srgbClr val="B14029"/>
                </a:solidFill>
                <a:latin typeface="Lucida Sans"/>
                <a:cs typeface="Lucida Sans"/>
              </a:rPr>
              <a:t>The</a:t>
            </a:r>
            <a:r>
              <a:rPr sz="1067" spc="-70">
                <a:solidFill>
                  <a:srgbClr val="B14029"/>
                </a:solidFill>
                <a:latin typeface="Lucida Sans"/>
                <a:cs typeface="Lucida Sans"/>
              </a:rPr>
              <a:t> </a:t>
            </a:r>
            <a:r>
              <a:rPr sz="1067" spc="-76">
                <a:solidFill>
                  <a:srgbClr val="B14029"/>
                </a:solidFill>
                <a:latin typeface="Lucida Sans"/>
                <a:cs typeface="Lucida Sans"/>
              </a:rPr>
              <a:t>childcare</a:t>
            </a:r>
            <a:r>
              <a:rPr sz="1067" spc="-67">
                <a:solidFill>
                  <a:srgbClr val="B14029"/>
                </a:solidFill>
                <a:latin typeface="Lucida Sans"/>
                <a:cs typeface="Lucida Sans"/>
              </a:rPr>
              <a:t> </a:t>
            </a:r>
            <a:r>
              <a:rPr sz="1067" spc="-87">
                <a:solidFill>
                  <a:srgbClr val="B14029"/>
                </a:solidFill>
                <a:latin typeface="Lucida Sans"/>
                <a:cs typeface="Lucida Sans"/>
              </a:rPr>
              <a:t>really</a:t>
            </a:r>
            <a:r>
              <a:rPr sz="1067" spc="-67">
                <a:solidFill>
                  <a:srgbClr val="B14029"/>
                </a:solidFill>
                <a:latin typeface="Lucida Sans"/>
                <a:cs typeface="Lucida Sans"/>
              </a:rPr>
              <a:t> </a:t>
            </a:r>
            <a:r>
              <a:rPr sz="1067" spc="-87">
                <a:solidFill>
                  <a:srgbClr val="B14029"/>
                </a:solidFill>
                <a:latin typeface="Lucida Sans"/>
                <a:cs typeface="Lucida Sans"/>
              </a:rPr>
              <a:t>helps</a:t>
            </a:r>
            <a:r>
              <a:rPr sz="1067" spc="-67">
                <a:solidFill>
                  <a:srgbClr val="B14029"/>
                </a:solidFill>
                <a:latin typeface="Lucida Sans"/>
                <a:cs typeface="Lucida Sans"/>
              </a:rPr>
              <a:t> </a:t>
            </a:r>
            <a:r>
              <a:rPr sz="1067" spc="-100">
                <a:solidFill>
                  <a:srgbClr val="B14029"/>
                </a:solidFill>
                <a:latin typeface="Lucida Sans"/>
                <a:cs typeface="Lucida Sans"/>
              </a:rPr>
              <a:t>me</a:t>
            </a:r>
            <a:r>
              <a:rPr sz="1067" spc="-70">
                <a:solidFill>
                  <a:srgbClr val="B14029"/>
                </a:solidFill>
                <a:latin typeface="Lucida Sans"/>
                <a:cs typeface="Lucida Sans"/>
              </a:rPr>
              <a:t> </a:t>
            </a:r>
            <a:r>
              <a:rPr sz="1067" spc="-80">
                <a:solidFill>
                  <a:srgbClr val="B14029"/>
                </a:solidFill>
                <a:latin typeface="Lucida Sans"/>
                <a:cs typeface="Lucida Sans"/>
              </a:rPr>
              <a:t>to</a:t>
            </a:r>
            <a:r>
              <a:rPr sz="1067" spc="-67">
                <a:solidFill>
                  <a:srgbClr val="B14029"/>
                </a:solidFill>
                <a:latin typeface="Lucida Sans"/>
                <a:cs typeface="Lucida Sans"/>
              </a:rPr>
              <a:t> </a:t>
            </a:r>
            <a:r>
              <a:rPr sz="1067" spc="-76">
                <a:solidFill>
                  <a:srgbClr val="B14029"/>
                </a:solidFill>
                <a:latin typeface="Lucida Sans"/>
                <a:cs typeface="Lucida Sans"/>
              </a:rPr>
              <a:t>come</a:t>
            </a:r>
            <a:r>
              <a:rPr sz="1067" spc="-67">
                <a:solidFill>
                  <a:srgbClr val="B14029"/>
                </a:solidFill>
                <a:latin typeface="Lucida Sans"/>
                <a:cs typeface="Lucida Sans"/>
              </a:rPr>
              <a:t> </a:t>
            </a:r>
            <a:r>
              <a:rPr sz="1067" spc="-83">
                <a:solidFill>
                  <a:srgbClr val="B14029"/>
                </a:solidFill>
                <a:latin typeface="Lucida Sans"/>
                <a:cs typeface="Lucida Sans"/>
              </a:rPr>
              <a:t>here</a:t>
            </a:r>
            <a:r>
              <a:rPr sz="1067" spc="-67">
                <a:solidFill>
                  <a:srgbClr val="B14029"/>
                </a:solidFill>
                <a:latin typeface="Lucida Sans"/>
                <a:cs typeface="Lucida Sans"/>
              </a:rPr>
              <a:t> as </a:t>
            </a:r>
            <a:r>
              <a:rPr sz="1067" spc="-80">
                <a:solidFill>
                  <a:srgbClr val="B14029"/>
                </a:solidFill>
                <a:latin typeface="Lucida Sans"/>
                <a:cs typeface="Lucida Sans"/>
              </a:rPr>
              <a:t>I</a:t>
            </a:r>
            <a:r>
              <a:rPr sz="1067" spc="-70">
                <a:solidFill>
                  <a:srgbClr val="B14029"/>
                </a:solidFill>
                <a:latin typeface="Lucida Sans"/>
                <a:cs typeface="Lucida Sans"/>
              </a:rPr>
              <a:t> </a:t>
            </a:r>
            <a:r>
              <a:rPr sz="1067" spc="-67">
                <a:solidFill>
                  <a:srgbClr val="B14029"/>
                </a:solidFill>
                <a:latin typeface="Lucida Sans"/>
                <a:cs typeface="Lucida Sans"/>
              </a:rPr>
              <a:t>can </a:t>
            </a:r>
            <a:r>
              <a:rPr sz="1067" spc="-70">
                <a:solidFill>
                  <a:srgbClr val="B14029"/>
                </a:solidFill>
                <a:latin typeface="Lucida Sans"/>
                <a:cs typeface="Lucida Sans"/>
              </a:rPr>
              <a:t>listen </a:t>
            </a:r>
            <a:r>
              <a:rPr sz="1067" spc="-93">
                <a:solidFill>
                  <a:srgbClr val="B14029"/>
                </a:solidFill>
                <a:latin typeface="Lucida Sans"/>
                <a:cs typeface="Lucida Sans"/>
              </a:rPr>
              <a:t>and</a:t>
            </a:r>
            <a:r>
              <a:rPr sz="1067" spc="-70">
                <a:solidFill>
                  <a:srgbClr val="B14029"/>
                </a:solidFill>
                <a:latin typeface="Lucida Sans"/>
                <a:cs typeface="Lucida Sans"/>
              </a:rPr>
              <a:t> </a:t>
            </a:r>
            <a:r>
              <a:rPr sz="1067" spc="-97">
                <a:solidFill>
                  <a:srgbClr val="B14029"/>
                </a:solidFill>
                <a:latin typeface="Lucida Sans"/>
                <a:cs typeface="Lucida Sans"/>
              </a:rPr>
              <a:t>know</a:t>
            </a:r>
            <a:r>
              <a:rPr sz="1067" spc="-67">
                <a:solidFill>
                  <a:srgbClr val="B14029"/>
                </a:solidFill>
                <a:latin typeface="Lucida Sans"/>
                <a:cs typeface="Lucida Sans"/>
              </a:rPr>
              <a:t> </a:t>
            </a:r>
            <a:r>
              <a:rPr sz="1067" spc="-83">
                <a:solidFill>
                  <a:srgbClr val="B14029"/>
                </a:solidFill>
                <a:latin typeface="Lucida Sans"/>
                <a:cs typeface="Lucida Sans"/>
              </a:rPr>
              <a:t>he</a:t>
            </a:r>
            <a:r>
              <a:rPr sz="1067" spc="-67">
                <a:solidFill>
                  <a:srgbClr val="B14029"/>
                </a:solidFill>
                <a:latin typeface="Lucida Sans"/>
                <a:cs typeface="Lucida Sans"/>
              </a:rPr>
              <a:t> </a:t>
            </a:r>
            <a:r>
              <a:rPr sz="1067" spc="-87">
                <a:solidFill>
                  <a:srgbClr val="B14029"/>
                </a:solidFill>
                <a:latin typeface="Lucida Sans"/>
                <a:cs typeface="Lucida Sans"/>
              </a:rPr>
              <a:t>is</a:t>
            </a:r>
            <a:r>
              <a:rPr sz="1067" spc="-67">
                <a:solidFill>
                  <a:srgbClr val="B14029"/>
                </a:solidFill>
                <a:latin typeface="Lucida Sans"/>
                <a:cs typeface="Lucida Sans"/>
              </a:rPr>
              <a:t> </a:t>
            </a:r>
            <a:r>
              <a:rPr sz="1067" spc="-93">
                <a:solidFill>
                  <a:srgbClr val="B14029"/>
                </a:solidFill>
                <a:latin typeface="Lucida Sans"/>
                <a:cs typeface="Lucida Sans"/>
              </a:rPr>
              <a:t>ok,</a:t>
            </a:r>
            <a:r>
              <a:rPr sz="1067" spc="-67">
                <a:solidFill>
                  <a:srgbClr val="B14029"/>
                </a:solidFill>
                <a:latin typeface="Lucida Sans"/>
                <a:cs typeface="Lucida Sans"/>
              </a:rPr>
              <a:t> </a:t>
            </a:r>
            <a:r>
              <a:rPr sz="1067" spc="-83">
                <a:solidFill>
                  <a:srgbClr val="B14029"/>
                </a:solidFill>
                <a:latin typeface="Lucida Sans"/>
                <a:cs typeface="Lucida Sans"/>
              </a:rPr>
              <a:t>he</a:t>
            </a:r>
            <a:r>
              <a:rPr sz="1067" spc="-67">
                <a:solidFill>
                  <a:srgbClr val="B14029"/>
                </a:solidFill>
                <a:latin typeface="Lucida Sans"/>
                <a:cs typeface="Lucida Sans"/>
              </a:rPr>
              <a:t> </a:t>
            </a:r>
            <a:r>
              <a:rPr sz="1067" spc="-100">
                <a:solidFill>
                  <a:srgbClr val="B14029"/>
                </a:solidFill>
                <a:latin typeface="Lucida Sans"/>
                <a:cs typeface="Lucida Sans"/>
              </a:rPr>
              <a:t>will</a:t>
            </a:r>
            <a:r>
              <a:rPr sz="1067" spc="-70">
                <a:solidFill>
                  <a:srgbClr val="B14029"/>
                </a:solidFill>
                <a:latin typeface="Lucida Sans"/>
                <a:cs typeface="Lucida Sans"/>
              </a:rPr>
              <a:t> </a:t>
            </a:r>
            <a:r>
              <a:rPr sz="1067" spc="-73">
                <a:solidFill>
                  <a:srgbClr val="B14029"/>
                </a:solidFill>
                <a:latin typeface="Lucida Sans"/>
                <a:cs typeface="Lucida Sans"/>
              </a:rPr>
              <a:t>be</a:t>
            </a:r>
            <a:r>
              <a:rPr sz="1067" spc="-67">
                <a:solidFill>
                  <a:srgbClr val="B14029"/>
                </a:solidFill>
                <a:latin typeface="Lucida Sans"/>
                <a:cs typeface="Lucida Sans"/>
              </a:rPr>
              <a:t> </a:t>
            </a:r>
            <a:r>
              <a:rPr sz="1067" spc="-83">
                <a:solidFill>
                  <a:srgbClr val="B14029"/>
                </a:solidFill>
                <a:latin typeface="Lucida Sans"/>
                <a:cs typeface="Lucida Sans"/>
              </a:rPr>
              <a:t>starting</a:t>
            </a:r>
            <a:r>
              <a:rPr sz="1067" spc="-67">
                <a:solidFill>
                  <a:srgbClr val="B14029"/>
                </a:solidFill>
                <a:latin typeface="Lucida Sans"/>
                <a:cs typeface="Lucida Sans"/>
              </a:rPr>
              <a:t> </a:t>
            </a:r>
            <a:r>
              <a:rPr sz="1067" spc="-87">
                <a:solidFill>
                  <a:srgbClr val="B14029"/>
                </a:solidFill>
                <a:latin typeface="Lucida Sans"/>
                <a:cs typeface="Lucida Sans"/>
              </a:rPr>
              <a:t>pre</a:t>
            </a:r>
            <a:r>
              <a:rPr sz="1067" spc="-67">
                <a:solidFill>
                  <a:srgbClr val="B14029"/>
                </a:solidFill>
                <a:latin typeface="Lucida Sans"/>
                <a:cs typeface="Lucida Sans"/>
              </a:rPr>
              <a:t> </a:t>
            </a:r>
            <a:r>
              <a:rPr sz="1067" spc="-80">
                <a:solidFill>
                  <a:srgbClr val="B14029"/>
                </a:solidFill>
                <a:latin typeface="Lucida Sans"/>
                <a:cs typeface="Lucida Sans"/>
              </a:rPr>
              <a:t>school</a:t>
            </a:r>
            <a:r>
              <a:rPr sz="1067" spc="-67">
                <a:solidFill>
                  <a:srgbClr val="B14029"/>
                </a:solidFill>
                <a:latin typeface="Lucida Sans"/>
                <a:cs typeface="Lucida Sans"/>
              </a:rPr>
              <a:t> </a:t>
            </a:r>
            <a:r>
              <a:rPr sz="1067" spc="-7">
                <a:solidFill>
                  <a:srgbClr val="B14029"/>
                </a:solidFill>
                <a:latin typeface="Lucida Sans"/>
                <a:cs typeface="Lucida Sans"/>
              </a:rPr>
              <a:t>soon.</a:t>
            </a:r>
            <a:endParaRPr sz="1067">
              <a:latin typeface="Lucida Sans"/>
              <a:cs typeface="Lucida Sans"/>
            </a:endParaRPr>
          </a:p>
        </p:txBody>
      </p:sp>
      <p:sp>
        <p:nvSpPr>
          <p:cNvPr id="16" name="object 16"/>
          <p:cNvSpPr txBox="1"/>
          <p:nvPr/>
        </p:nvSpPr>
        <p:spPr>
          <a:xfrm>
            <a:off x="5727181" y="1361213"/>
            <a:ext cx="3069590" cy="198324"/>
          </a:xfrm>
          <a:prstGeom prst="rect">
            <a:avLst/>
          </a:prstGeom>
        </p:spPr>
        <p:txBody>
          <a:bodyPr vert="horz" wrap="square" lIns="0" tIns="8467" rIns="0" bIns="0" rtlCol="0">
            <a:spAutoFit/>
          </a:bodyPr>
          <a:lstStyle/>
          <a:p>
            <a:pPr marL="8467" marR="3387" algn="ctr">
              <a:lnSpc>
                <a:spcPct val="116700"/>
              </a:lnSpc>
              <a:spcBef>
                <a:spcPts val="67"/>
              </a:spcBef>
            </a:pPr>
            <a:r>
              <a:rPr sz="1000" spc="-37">
                <a:solidFill>
                  <a:srgbClr val="942412"/>
                </a:solidFill>
                <a:latin typeface="Lucida Sans"/>
                <a:cs typeface="Lucida Sans"/>
              </a:rPr>
              <a:t>Thursday</a:t>
            </a:r>
            <a:r>
              <a:rPr sz="1000" spc="-43">
                <a:solidFill>
                  <a:srgbClr val="942412"/>
                </a:solidFill>
                <a:latin typeface="Lucida Sans"/>
                <a:cs typeface="Lucida Sans"/>
              </a:rPr>
              <a:t> </a:t>
            </a:r>
            <a:r>
              <a:rPr sz="1000" spc="-37">
                <a:solidFill>
                  <a:srgbClr val="942412"/>
                </a:solidFill>
                <a:latin typeface="Lucida Sans"/>
                <a:cs typeface="Lucida Sans"/>
              </a:rPr>
              <a:t>is</a:t>
            </a:r>
            <a:r>
              <a:rPr sz="1000" spc="-43">
                <a:solidFill>
                  <a:srgbClr val="942412"/>
                </a:solidFill>
                <a:latin typeface="Lucida Sans"/>
                <a:cs typeface="Lucida Sans"/>
              </a:rPr>
              <a:t> </a:t>
            </a:r>
            <a:r>
              <a:rPr sz="1000" spc="-67">
                <a:solidFill>
                  <a:srgbClr val="942412"/>
                </a:solidFill>
                <a:latin typeface="Lucida Sans"/>
                <a:cs typeface="Lucida Sans"/>
              </a:rPr>
              <a:t>my</a:t>
            </a:r>
            <a:r>
              <a:rPr sz="1000" spc="-13">
                <a:solidFill>
                  <a:srgbClr val="942412"/>
                </a:solidFill>
                <a:latin typeface="Lucida Sans"/>
                <a:cs typeface="Lucida Sans"/>
              </a:rPr>
              <a:t> Sister</a:t>
            </a:r>
            <a:r>
              <a:rPr sz="1000" spc="-33">
                <a:solidFill>
                  <a:srgbClr val="942412"/>
                </a:solidFill>
                <a:latin typeface="Lucida Sans"/>
                <a:cs typeface="Lucida Sans"/>
              </a:rPr>
              <a:t> </a:t>
            </a:r>
            <a:r>
              <a:rPr sz="1000" spc="-20">
                <a:solidFill>
                  <a:srgbClr val="942412"/>
                </a:solidFill>
                <a:latin typeface="Lucida Sans"/>
                <a:cs typeface="Lucida Sans"/>
              </a:rPr>
              <a:t>Circle</a:t>
            </a:r>
            <a:r>
              <a:rPr sz="1000" spc="-30">
                <a:solidFill>
                  <a:srgbClr val="942412"/>
                </a:solidFill>
                <a:latin typeface="Lucida Sans"/>
                <a:cs typeface="Lucida Sans"/>
              </a:rPr>
              <a:t> </a:t>
            </a:r>
            <a:r>
              <a:rPr sz="1000" spc="-57">
                <a:solidFill>
                  <a:srgbClr val="942412"/>
                </a:solidFill>
                <a:latin typeface="Lucida Sans"/>
                <a:cs typeface="Lucida Sans"/>
              </a:rPr>
              <a:t>day,</a:t>
            </a:r>
            <a:r>
              <a:rPr sz="1000" spc="-23">
                <a:solidFill>
                  <a:srgbClr val="942412"/>
                </a:solidFill>
                <a:latin typeface="Lucida Sans"/>
                <a:cs typeface="Lucida Sans"/>
              </a:rPr>
              <a:t> </a:t>
            </a:r>
            <a:r>
              <a:rPr sz="1000" spc="-33">
                <a:solidFill>
                  <a:srgbClr val="942412"/>
                </a:solidFill>
                <a:latin typeface="Lucida Sans"/>
                <a:cs typeface="Lucida Sans"/>
              </a:rPr>
              <a:t>seeing</a:t>
            </a:r>
            <a:r>
              <a:rPr sz="1000" spc="-30">
                <a:solidFill>
                  <a:srgbClr val="942412"/>
                </a:solidFill>
                <a:latin typeface="Lucida Sans"/>
                <a:cs typeface="Lucida Sans"/>
              </a:rPr>
              <a:t> </a:t>
            </a:r>
            <a:r>
              <a:rPr sz="1000" spc="-27">
                <a:solidFill>
                  <a:srgbClr val="942412"/>
                </a:solidFill>
                <a:latin typeface="Lucida Sans"/>
                <a:cs typeface="Lucida Sans"/>
              </a:rPr>
              <a:t>the</a:t>
            </a:r>
            <a:r>
              <a:rPr sz="1000" spc="-33">
                <a:solidFill>
                  <a:srgbClr val="942412"/>
                </a:solidFill>
                <a:latin typeface="Lucida Sans"/>
                <a:cs typeface="Lucida Sans"/>
              </a:rPr>
              <a:t> </a:t>
            </a:r>
            <a:r>
              <a:rPr sz="1000" spc="-7">
                <a:solidFill>
                  <a:srgbClr val="942412"/>
                </a:solidFill>
                <a:latin typeface="Lucida Sans"/>
                <a:cs typeface="Lucida Sans"/>
              </a:rPr>
              <a:t>other </a:t>
            </a:r>
            <a:r>
              <a:rPr sz="1000" spc="-47">
                <a:solidFill>
                  <a:srgbClr val="942412"/>
                </a:solidFill>
                <a:latin typeface="Lucida Sans"/>
                <a:cs typeface="Lucida Sans"/>
              </a:rPr>
              <a:t>women</a:t>
            </a:r>
            <a:r>
              <a:rPr sz="1000" spc="-33">
                <a:solidFill>
                  <a:srgbClr val="942412"/>
                </a:solidFill>
                <a:latin typeface="Lucida Sans"/>
                <a:cs typeface="Lucida Sans"/>
              </a:rPr>
              <a:t> </a:t>
            </a:r>
            <a:r>
              <a:rPr sz="1000" spc="-40">
                <a:solidFill>
                  <a:srgbClr val="942412"/>
                </a:solidFill>
                <a:latin typeface="Lucida Sans"/>
                <a:cs typeface="Lucida Sans"/>
              </a:rPr>
              <a:t>and</a:t>
            </a:r>
            <a:r>
              <a:rPr sz="1000" spc="-37">
                <a:solidFill>
                  <a:srgbClr val="942412"/>
                </a:solidFill>
                <a:latin typeface="Lucida Sans"/>
                <a:cs typeface="Lucida Sans"/>
              </a:rPr>
              <a:t> </a:t>
            </a:r>
            <a:r>
              <a:rPr sz="1000" spc="-43">
                <a:solidFill>
                  <a:srgbClr val="942412"/>
                </a:solidFill>
                <a:latin typeface="Lucida Sans"/>
                <a:cs typeface="Lucida Sans"/>
              </a:rPr>
              <a:t>listening</a:t>
            </a:r>
            <a:r>
              <a:rPr sz="1000" spc="-30">
                <a:solidFill>
                  <a:srgbClr val="942412"/>
                </a:solidFill>
                <a:latin typeface="Lucida Sans"/>
                <a:cs typeface="Lucida Sans"/>
              </a:rPr>
              <a:t> </a:t>
            </a:r>
            <a:r>
              <a:rPr sz="1000" spc="-23">
                <a:solidFill>
                  <a:srgbClr val="942412"/>
                </a:solidFill>
                <a:latin typeface="Lucida Sans"/>
                <a:cs typeface="Lucida Sans"/>
              </a:rPr>
              <a:t>to</a:t>
            </a:r>
            <a:r>
              <a:rPr sz="1000" spc="-27">
                <a:solidFill>
                  <a:srgbClr val="942412"/>
                </a:solidFill>
                <a:latin typeface="Lucida Sans"/>
                <a:cs typeface="Lucida Sans"/>
              </a:rPr>
              <a:t> the</a:t>
            </a:r>
            <a:r>
              <a:rPr sz="1000" spc="-30">
                <a:solidFill>
                  <a:srgbClr val="942412"/>
                </a:solidFill>
                <a:latin typeface="Lucida Sans"/>
                <a:cs typeface="Lucida Sans"/>
              </a:rPr>
              <a:t> </a:t>
            </a:r>
            <a:r>
              <a:rPr sz="1000" spc="-47">
                <a:solidFill>
                  <a:srgbClr val="942412"/>
                </a:solidFill>
                <a:latin typeface="Lucida Sans"/>
                <a:cs typeface="Lucida Sans"/>
              </a:rPr>
              <a:t>speaker.</a:t>
            </a:r>
            <a:r>
              <a:rPr sz="1000" spc="-30">
                <a:solidFill>
                  <a:srgbClr val="942412"/>
                </a:solidFill>
                <a:latin typeface="Lucida Sans"/>
                <a:cs typeface="Lucida Sans"/>
              </a:rPr>
              <a:t> They</a:t>
            </a:r>
            <a:r>
              <a:rPr sz="1000" spc="-27">
                <a:solidFill>
                  <a:srgbClr val="942412"/>
                </a:solidFill>
                <a:latin typeface="Lucida Sans"/>
                <a:cs typeface="Lucida Sans"/>
              </a:rPr>
              <a:t> </a:t>
            </a:r>
            <a:r>
              <a:rPr sz="1000" spc="-30">
                <a:solidFill>
                  <a:srgbClr val="942412"/>
                </a:solidFill>
                <a:latin typeface="Lucida Sans"/>
                <a:cs typeface="Lucida Sans"/>
              </a:rPr>
              <a:t>are </a:t>
            </a:r>
            <a:r>
              <a:rPr sz="1000" spc="-60">
                <a:solidFill>
                  <a:srgbClr val="942412"/>
                </a:solidFill>
                <a:latin typeface="Lucida Sans"/>
                <a:cs typeface="Lucida Sans"/>
              </a:rPr>
              <a:t>like</a:t>
            </a:r>
            <a:r>
              <a:rPr sz="1000" spc="-20">
                <a:solidFill>
                  <a:srgbClr val="942412"/>
                </a:solidFill>
                <a:latin typeface="Lucida Sans"/>
                <a:cs typeface="Lucida Sans"/>
              </a:rPr>
              <a:t> </a:t>
            </a:r>
            <a:r>
              <a:rPr sz="1000" spc="-27">
                <a:solidFill>
                  <a:srgbClr val="942412"/>
                </a:solidFill>
                <a:latin typeface="Lucida Sans"/>
                <a:cs typeface="Lucida Sans"/>
              </a:rPr>
              <a:t>my </a:t>
            </a:r>
            <a:r>
              <a:rPr sz="1000" spc="-7">
                <a:solidFill>
                  <a:srgbClr val="942412"/>
                </a:solidFill>
                <a:latin typeface="Lucida Sans"/>
                <a:cs typeface="Lucida Sans"/>
              </a:rPr>
              <a:t>sisters</a:t>
            </a:r>
            <a:endParaRPr sz="1000">
              <a:latin typeface="Lucida Sans"/>
              <a:cs typeface="Lucida Sans"/>
            </a:endParaRPr>
          </a:p>
        </p:txBody>
      </p:sp>
      <p:sp>
        <p:nvSpPr>
          <p:cNvPr id="17" name="object 17"/>
          <p:cNvSpPr txBox="1"/>
          <p:nvPr/>
        </p:nvSpPr>
        <p:spPr>
          <a:xfrm>
            <a:off x="4740609" y="2628572"/>
            <a:ext cx="3622887" cy="401072"/>
          </a:xfrm>
          <a:prstGeom prst="rect">
            <a:avLst/>
          </a:prstGeom>
        </p:spPr>
        <p:txBody>
          <a:bodyPr vert="horz" wrap="square" lIns="0" tIns="8467" rIns="0" bIns="0" rtlCol="0">
            <a:spAutoFit/>
          </a:bodyPr>
          <a:lstStyle/>
          <a:p>
            <a:pPr marL="8044" marR="3387" algn="ctr">
              <a:lnSpc>
                <a:spcPct val="116700"/>
              </a:lnSpc>
              <a:spcBef>
                <a:spcPts val="67"/>
              </a:spcBef>
            </a:pPr>
            <a:r>
              <a:rPr sz="1000" spc="-13">
                <a:solidFill>
                  <a:srgbClr val="942412"/>
                </a:solidFill>
                <a:latin typeface="Lucida Sans"/>
                <a:cs typeface="Lucida Sans"/>
              </a:rPr>
              <a:t>One</a:t>
            </a:r>
            <a:r>
              <a:rPr sz="1000" spc="-57">
                <a:solidFill>
                  <a:srgbClr val="942412"/>
                </a:solidFill>
                <a:latin typeface="Lucida Sans"/>
                <a:cs typeface="Lucida Sans"/>
              </a:rPr>
              <a:t> </a:t>
            </a:r>
            <a:r>
              <a:rPr sz="1000" spc="-20">
                <a:solidFill>
                  <a:srgbClr val="942412"/>
                </a:solidFill>
                <a:latin typeface="Lucida Sans"/>
                <a:cs typeface="Lucida Sans"/>
              </a:rPr>
              <a:t>week,</a:t>
            </a:r>
            <a:r>
              <a:rPr sz="1000" spc="-40">
                <a:solidFill>
                  <a:srgbClr val="942412"/>
                </a:solidFill>
                <a:latin typeface="Lucida Sans"/>
                <a:cs typeface="Lucida Sans"/>
              </a:rPr>
              <a:t> </a:t>
            </a:r>
            <a:r>
              <a:rPr sz="1000">
                <a:solidFill>
                  <a:srgbClr val="942412"/>
                </a:solidFill>
                <a:latin typeface="Lucida Sans"/>
                <a:cs typeface="Lucida Sans"/>
              </a:rPr>
              <a:t>a</a:t>
            </a:r>
            <a:r>
              <a:rPr sz="1000" spc="-43">
                <a:solidFill>
                  <a:srgbClr val="942412"/>
                </a:solidFill>
                <a:latin typeface="Lucida Sans"/>
                <a:cs typeface="Lucida Sans"/>
              </a:rPr>
              <a:t> </a:t>
            </a:r>
            <a:r>
              <a:rPr sz="1000" spc="-33">
                <a:solidFill>
                  <a:srgbClr val="942412"/>
                </a:solidFill>
                <a:latin typeface="Lucida Sans"/>
                <a:cs typeface="Lucida Sans"/>
              </a:rPr>
              <a:t>lady</a:t>
            </a:r>
            <a:r>
              <a:rPr sz="1000" spc="-40">
                <a:solidFill>
                  <a:srgbClr val="942412"/>
                </a:solidFill>
                <a:latin typeface="Lucida Sans"/>
                <a:cs typeface="Lucida Sans"/>
              </a:rPr>
              <a:t> shared about </a:t>
            </a:r>
            <a:r>
              <a:rPr sz="1000" spc="-47">
                <a:solidFill>
                  <a:srgbClr val="942412"/>
                </a:solidFill>
                <a:latin typeface="Lucida Sans"/>
                <a:cs typeface="Lucida Sans"/>
              </a:rPr>
              <a:t>her</a:t>
            </a:r>
            <a:r>
              <a:rPr sz="1000" spc="-30">
                <a:solidFill>
                  <a:srgbClr val="942412"/>
                </a:solidFill>
                <a:latin typeface="Lucida Sans"/>
                <a:cs typeface="Lucida Sans"/>
              </a:rPr>
              <a:t> </a:t>
            </a:r>
            <a:r>
              <a:rPr sz="1000" spc="-27">
                <a:solidFill>
                  <a:srgbClr val="942412"/>
                </a:solidFill>
                <a:latin typeface="Lucida Sans"/>
                <a:cs typeface="Lucida Sans"/>
              </a:rPr>
              <a:t>diabetes</a:t>
            </a:r>
            <a:r>
              <a:rPr sz="1000" spc="-43">
                <a:solidFill>
                  <a:srgbClr val="942412"/>
                </a:solidFill>
                <a:latin typeface="Lucida Sans"/>
                <a:cs typeface="Lucida Sans"/>
              </a:rPr>
              <a:t> </a:t>
            </a:r>
            <a:r>
              <a:rPr sz="1000">
                <a:solidFill>
                  <a:srgbClr val="942412"/>
                </a:solidFill>
                <a:latin typeface="Lucida Sans"/>
                <a:cs typeface="Lucida Sans"/>
              </a:rPr>
              <a:t>as</a:t>
            </a:r>
            <a:r>
              <a:rPr sz="1000" spc="-40">
                <a:solidFill>
                  <a:srgbClr val="942412"/>
                </a:solidFill>
                <a:latin typeface="Lucida Sans"/>
                <a:cs typeface="Lucida Sans"/>
              </a:rPr>
              <a:t> </a:t>
            </a:r>
            <a:r>
              <a:rPr sz="1000">
                <a:solidFill>
                  <a:srgbClr val="942412"/>
                </a:solidFill>
                <a:latin typeface="Lucida Sans"/>
                <a:cs typeface="Lucida Sans"/>
              </a:rPr>
              <a:t>we</a:t>
            </a:r>
            <a:r>
              <a:rPr sz="1000" spc="-40">
                <a:solidFill>
                  <a:srgbClr val="942412"/>
                </a:solidFill>
                <a:latin typeface="Lucida Sans"/>
                <a:cs typeface="Lucida Sans"/>
              </a:rPr>
              <a:t> spoke </a:t>
            </a:r>
            <a:r>
              <a:rPr sz="1000" spc="-17">
                <a:solidFill>
                  <a:srgbClr val="942412"/>
                </a:solidFill>
                <a:latin typeface="Lucida Sans"/>
                <a:cs typeface="Lucida Sans"/>
              </a:rPr>
              <a:t>on </a:t>
            </a:r>
            <a:r>
              <a:rPr sz="1000" spc="-57">
                <a:solidFill>
                  <a:srgbClr val="942412"/>
                </a:solidFill>
                <a:latin typeface="Lucida Sans"/>
                <a:cs typeface="Lucida Sans"/>
              </a:rPr>
              <a:t>insulin,</a:t>
            </a:r>
            <a:r>
              <a:rPr sz="1000" spc="-23">
                <a:solidFill>
                  <a:srgbClr val="942412"/>
                </a:solidFill>
                <a:latin typeface="Lucida Sans"/>
                <a:cs typeface="Lucida Sans"/>
              </a:rPr>
              <a:t> </a:t>
            </a:r>
            <a:r>
              <a:rPr sz="1000" spc="-43">
                <a:solidFill>
                  <a:srgbClr val="942412"/>
                </a:solidFill>
                <a:latin typeface="Lucida Sans"/>
                <a:cs typeface="Lucida Sans"/>
              </a:rPr>
              <a:t>another</a:t>
            </a:r>
            <a:r>
              <a:rPr sz="1000" spc="-37">
                <a:solidFill>
                  <a:srgbClr val="942412"/>
                </a:solidFill>
                <a:latin typeface="Lucida Sans"/>
                <a:cs typeface="Lucida Sans"/>
              </a:rPr>
              <a:t> </a:t>
            </a:r>
            <a:r>
              <a:rPr sz="1000" spc="-47">
                <a:solidFill>
                  <a:srgbClr val="942412"/>
                </a:solidFill>
                <a:latin typeface="Lucida Sans"/>
                <a:cs typeface="Lucida Sans"/>
              </a:rPr>
              <a:t>women</a:t>
            </a:r>
            <a:r>
              <a:rPr sz="1000" spc="-33">
                <a:solidFill>
                  <a:srgbClr val="942412"/>
                </a:solidFill>
                <a:latin typeface="Lucida Sans"/>
                <a:cs typeface="Lucida Sans"/>
              </a:rPr>
              <a:t> </a:t>
            </a:r>
            <a:r>
              <a:rPr sz="1000" spc="-7">
                <a:solidFill>
                  <a:srgbClr val="942412"/>
                </a:solidFill>
                <a:latin typeface="Lucida Sans"/>
                <a:cs typeface="Lucida Sans"/>
              </a:rPr>
              <a:t>was</a:t>
            </a:r>
            <a:r>
              <a:rPr sz="1000" spc="-50">
                <a:solidFill>
                  <a:srgbClr val="942412"/>
                </a:solidFill>
                <a:latin typeface="Lucida Sans"/>
                <a:cs typeface="Lucida Sans"/>
              </a:rPr>
              <a:t> </a:t>
            </a:r>
            <a:r>
              <a:rPr sz="1000" spc="-27">
                <a:solidFill>
                  <a:srgbClr val="942412"/>
                </a:solidFill>
                <a:latin typeface="Lucida Sans"/>
                <a:cs typeface="Lucida Sans"/>
              </a:rPr>
              <a:t>shocked</a:t>
            </a:r>
            <a:r>
              <a:rPr sz="1000" spc="-33">
                <a:solidFill>
                  <a:srgbClr val="942412"/>
                </a:solidFill>
                <a:latin typeface="Lucida Sans"/>
                <a:cs typeface="Lucida Sans"/>
              </a:rPr>
              <a:t> that </a:t>
            </a:r>
            <a:r>
              <a:rPr sz="1000" spc="-23">
                <a:solidFill>
                  <a:srgbClr val="942412"/>
                </a:solidFill>
                <a:latin typeface="Lucida Sans"/>
                <a:cs typeface="Lucida Sans"/>
              </a:rPr>
              <a:t>she</a:t>
            </a:r>
            <a:r>
              <a:rPr sz="1000" spc="-37">
                <a:solidFill>
                  <a:srgbClr val="942412"/>
                </a:solidFill>
                <a:latin typeface="Lucida Sans"/>
                <a:cs typeface="Lucida Sans"/>
              </a:rPr>
              <a:t> </a:t>
            </a:r>
            <a:r>
              <a:rPr sz="1000" spc="-7">
                <a:solidFill>
                  <a:srgbClr val="942412"/>
                </a:solidFill>
                <a:latin typeface="Lucida Sans"/>
                <a:cs typeface="Lucida Sans"/>
              </a:rPr>
              <a:t>was</a:t>
            </a:r>
            <a:r>
              <a:rPr sz="1000" spc="-33">
                <a:solidFill>
                  <a:srgbClr val="942412"/>
                </a:solidFill>
                <a:latin typeface="Lucida Sans"/>
                <a:cs typeface="Lucida Sans"/>
              </a:rPr>
              <a:t> </a:t>
            </a:r>
            <a:r>
              <a:rPr sz="1000" spc="-47">
                <a:solidFill>
                  <a:srgbClr val="942412"/>
                </a:solidFill>
                <a:latin typeface="Lucida Sans"/>
                <a:cs typeface="Lucida Sans"/>
              </a:rPr>
              <a:t>not</a:t>
            </a:r>
            <a:r>
              <a:rPr sz="1000" spc="-33">
                <a:solidFill>
                  <a:srgbClr val="942412"/>
                </a:solidFill>
                <a:latin typeface="Lucida Sans"/>
                <a:cs typeface="Lucida Sans"/>
              </a:rPr>
              <a:t> </a:t>
            </a:r>
            <a:r>
              <a:rPr sz="1000" spc="-17">
                <a:solidFill>
                  <a:srgbClr val="942412"/>
                </a:solidFill>
                <a:latin typeface="Lucida Sans"/>
                <a:cs typeface="Lucida Sans"/>
              </a:rPr>
              <a:t>clear</a:t>
            </a:r>
            <a:r>
              <a:rPr sz="1000" spc="-33">
                <a:solidFill>
                  <a:srgbClr val="942412"/>
                </a:solidFill>
                <a:latin typeface="Lucida Sans"/>
                <a:cs typeface="Lucida Sans"/>
              </a:rPr>
              <a:t> </a:t>
            </a:r>
            <a:r>
              <a:rPr sz="1000" spc="-17">
                <a:solidFill>
                  <a:srgbClr val="942412"/>
                </a:solidFill>
                <a:latin typeface="Lucida Sans"/>
                <a:cs typeface="Lucida Sans"/>
              </a:rPr>
              <a:t>on </a:t>
            </a:r>
            <a:r>
              <a:rPr sz="1000" spc="-43">
                <a:solidFill>
                  <a:srgbClr val="942412"/>
                </a:solidFill>
                <a:latin typeface="Lucida Sans"/>
                <a:cs typeface="Lucida Sans"/>
              </a:rPr>
              <a:t>how</a:t>
            </a:r>
            <a:r>
              <a:rPr sz="1000" spc="-37">
                <a:solidFill>
                  <a:srgbClr val="942412"/>
                </a:solidFill>
                <a:latin typeface="Lucida Sans"/>
                <a:cs typeface="Lucida Sans"/>
              </a:rPr>
              <a:t> </a:t>
            </a:r>
            <a:r>
              <a:rPr sz="1000" spc="-23">
                <a:solidFill>
                  <a:srgbClr val="942412"/>
                </a:solidFill>
                <a:latin typeface="Lucida Sans"/>
                <a:cs typeface="Lucida Sans"/>
              </a:rPr>
              <a:t>to</a:t>
            </a:r>
            <a:r>
              <a:rPr sz="1000" spc="-57">
                <a:solidFill>
                  <a:srgbClr val="942412"/>
                </a:solidFill>
                <a:latin typeface="Lucida Sans"/>
                <a:cs typeface="Lucida Sans"/>
              </a:rPr>
              <a:t> </a:t>
            </a:r>
            <a:r>
              <a:rPr sz="1000" spc="-37">
                <a:solidFill>
                  <a:srgbClr val="942412"/>
                </a:solidFill>
                <a:latin typeface="Lucida Sans"/>
                <a:cs typeface="Lucida Sans"/>
              </a:rPr>
              <a:t>manage</a:t>
            </a:r>
            <a:r>
              <a:rPr sz="1000" spc="-40">
                <a:solidFill>
                  <a:srgbClr val="942412"/>
                </a:solidFill>
                <a:latin typeface="Lucida Sans"/>
                <a:cs typeface="Lucida Sans"/>
              </a:rPr>
              <a:t> it</a:t>
            </a:r>
            <a:r>
              <a:rPr sz="1000" spc="-33">
                <a:solidFill>
                  <a:srgbClr val="942412"/>
                </a:solidFill>
                <a:latin typeface="Lucida Sans"/>
                <a:cs typeface="Lucida Sans"/>
              </a:rPr>
              <a:t> </a:t>
            </a:r>
            <a:r>
              <a:rPr sz="1000" spc="-40">
                <a:solidFill>
                  <a:srgbClr val="942412"/>
                </a:solidFill>
                <a:latin typeface="Lucida Sans"/>
                <a:cs typeface="Lucida Sans"/>
              </a:rPr>
              <a:t>and</a:t>
            </a:r>
            <a:r>
              <a:rPr sz="1000" spc="-33">
                <a:solidFill>
                  <a:srgbClr val="942412"/>
                </a:solidFill>
                <a:latin typeface="Lucida Sans"/>
                <a:cs typeface="Lucida Sans"/>
              </a:rPr>
              <a:t> </a:t>
            </a:r>
            <a:r>
              <a:rPr sz="1000" spc="-7">
                <a:solidFill>
                  <a:srgbClr val="942412"/>
                </a:solidFill>
                <a:latin typeface="Lucida Sans"/>
                <a:cs typeface="Lucida Sans"/>
              </a:rPr>
              <a:t>was</a:t>
            </a:r>
            <a:r>
              <a:rPr sz="1000" spc="-30">
                <a:solidFill>
                  <a:srgbClr val="942412"/>
                </a:solidFill>
                <a:latin typeface="Lucida Sans"/>
                <a:cs typeface="Lucida Sans"/>
              </a:rPr>
              <a:t> </a:t>
            </a:r>
            <a:r>
              <a:rPr sz="1000" spc="-50">
                <a:solidFill>
                  <a:srgbClr val="942412"/>
                </a:solidFill>
                <a:latin typeface="Lucida Sans"/>
                <a:cs typeface="Lucida Sans"/>
              </a:rPr>
              <a:t>still</a:t>
            </a:r>
            <a:r>
              <a:rPr sz="1000" spc="-30">
                <a:solidFill>
                  <a:srgbClr val="942412"/>
                </a:solidFill>
                <a:latin typeface="Lucida Sans"/>
                <a:cs typeface="Lucida Sans"/>
              </a:rPr>
              <a:t> </a:t>
            </a:r>
            <a:r>
              <a:rPr sz="1000" spc="-47">
                <a:solidFill>
                  <a:srgbClr val="942412"/>
                </a:solidFill>
                <a:latin typeface="Lucida Sans"/>
                <a:cs typeface="Lucida Sans"/>
              </a:rPr>
              <a:t>using</a:t>
            </a:r>
            <a:r>
              <a:rPr sz="1000" spc="-30">
                <a:solidFill>
                  <a:srgbClr val="942412"/>
                </a:solidFill>
                <a:latin typeface="Lucida Sans"/>
                <a:cs typeface="Lucida Sans"/>
              </a:rPr>
              <a:t> </a:t>
            </a:r>
            <a:r>
              <a:rPr sz="1000" spc="-13">
                <a:solidFill>
                  <a:srgbClr val="942412"/>
                </a:solidFill>
                <a:latin typeface="Lucida Sans"/>
                <a:cs typeface="Lucida Sans"/>
              </a:rPr>
              <a:t>so</a:t>
            </a:r>
            <a:r>
              <a:rPr sz="1000" spc="-33">
                <a:solidFill>
                  <a:srgbClr val="942412"/>
                </a:solidFill>
                <a:latin typeface="Lucida Sans"/>
                <a:cs typeface="Lucida Sans"/>
              </a:rPr>
              <a:t> </a:t>
            </a:r>
            <a:r>
              <a:rPr sz="1000" spc="-43">
                <a:solidFill>
                  <a:srgbClr val="942412"/>
                </a:solidFill>
                <a:latin typeface="Lucida Sans"/>
                <a:cs typeface="Lucida Sans"/>
              </a:rPr>
              <a:t>much</a:t>
            </a:r>
            <a:r>
              <a:rPr sz="1000" spc="-30">
                <a:solidFill>
                  <a:srgbClr val="942412"/>
                </a:solidFill>
                <a:latin typeface="Lucida Sans"/>
                <a:cs typeface="Lucida Sans"/>
              </a:rPr>
              <a:t> </a:t>
            </a:r>
            <a:r>
              <a:rPr sz="1000" spc="-37">
                <a:solidFill>
                  <a:srgbClr val="942412"/>
                </a:solidFill>
                <a:latin typeface="Lucida Sans"/>
                <a:cs typeface="Lucida Sans"/>
              </a:rPr>
              <a:t>sugar</a:t>
            </a:r>
            <a:r>
              <a:rPr sz="1000" spc="-33">
                <a:solidFill>
                  <a:srgbClr val="942412"/>
                </a:solidFill>
                <a:latin typeface="Lucida Sans"/>
                <a:cs typeface="Lucida Sans"/>
              </a:rPr>
              <a:t> </a:t>
            </a:r>
            <a:r>
              <a:rPr sz="1000" spc="-83">
                <a:solidFill>
                  <a:srgbClr val="942412"/>
                </a:solidFill>
                <a:latin typeface="Lucida Sans"/>
                <a:cs typeface="Lucida Sans"/>
              </a:rPr>
              <a:t>in</a:t>
            </a:r>
            <a:r>
              <a:rPr sz="1000" spc="3">
                <a:solidFill>
                  <a:srgbClr val="942412"/>
                </a:solidFill>
                <a:latin typeface="Lucida Sans"/>
                <a:cs typeface="Lucida Sans"/>
              </a:rPr>
              <a:t> </a:t>
            </a:r>
            <a:r>
              <a:rPr sz="1000" spc="-47">
                <a:solidFill>
                  <a:srgbClr val="942412"/>
                </a:solidFill>
                <a:latin typeface="Lucida Sans"/>
                <a:cs typeface="Lucida Sans"/>
              </a:rPr>
              <a:t>her</a:t>
            </a:r>
            <a:r>
              <a:rPr sz="1000" spc="-33">
                <a:solidFill>
                  <a:srgbClr val="942412"/>
                </a:solidFill>
                <a:latin typeface="Lucida Sans"/>
                <a:cs typeface="Lucida Sans"/>
              </a:rPr>
              <a:t> </a:t>
            </a:r>
            <a:r>
              <a:rPr sz="1000" spc="-13">
                <a:solidFill>
                  <a:srgbClr val="942412"/>
                </a:solidFill>
                <a:latin typeface="Lucida Sans"/>
                <a:cs typeface="Lucida Sans"/>
              </a:rPr>
              <a:t>tea, </a:t>
            </a:r>
            <a:r>
              <a:rPr sz="1000" spc="-23">
                <a:solidFill>
                  <a:srgbClr val="942412"/>
                </a:solidFill>
                <a:latin typeface="Lucida Sans"/>
                <a:cs typeface="Lucida Sans"/>
              </a:rPr>
              <a:t>she</a:t>
            </a:r>
            <a:r>
              <a:rPr sz="1000" spc="-57">
                <a:solidFill>
                  <a:srgbClr val="942412"/>
                </a:solidFill>
                <a:latin typeface="Lucida Sans"/>
                <a:cs typeface="Lucida Sans"/>
              </a:rPr>
              <a:t> </a:t>
            </a:r>
            <a:r>
              <a:rPr sz="1000" spc="-20">
                <a:solidFill>
                  <a:srgbClr val="942412"/>
                </a:solidFill>
                <a:latin typeface="Lucida Sans"/>
                <a:cs typeface="Lucida Sans"/>
              </a:rPr>
              <a:t>stated</a:t>
            </a:r>
            <a:r>
              <a:rPr sz="1000" spc="-60">
                <a:solidFill>
                  <a:srgbClr val="942412"/>
                </a:solidFill>
                <a:latin typeface="Lucida Sans"/>
                <a:cs typeface="Lucida Sans"/>
              </a:rPr>
              <a:t> </a:t>
            </a:r>
            <a:r>
              <a:rPr sz="1000" spc="-23">
                <a:solidFill>
                  <a:srgbClr val="942412"/>
                </a:solidFill>
                <a:latin typeface="Lucida Sans"/>
                <a:cs typeface="Lucida Sans"/>
              </a:rPr>
              <a:t>she</a:t>
            </a:r>
            <a:r>
              <a:rPr sz="1000" spc="-40">
                <a:solidFill>
                  <a:srgbClr val="942412"/>
                </a:solidFill>
                <a:latin typeface="Lucida Sans"/>
                <a:cs typeface="Lucida Sans"/>
              </a:rPr>
              <a:t> </a:t>
            </a:r>
            <a:r>
              <a:rPr sz="1000" spc="-27">
                <a:solidFill>
                  <a:srgbClr val="942412"/>
                </a:solidFill>
                <a:latin typeface="Lucida Sans"/>
                <a:cs typeface="Lucida Sans"/>
              </a:rPr>
              <a:t>has</a:t>
            </a:r>
            <a:r>
              <a:rPr sz="1000" spc="-43">
                <a:solidFill>
                  <a:srgbClr val="942412"/>
                </a:solidFill>
                <a:latin typeface="Lucida Sans"/>
                <a:cs typeface="Lucida Sans"/>
              </a:rPr>
              <a:t> </a:t>
            </a:r>
            <a:r>
              <a:rPr sz="1000" spc="-47">
                <a:solidFill>
                  <a:srgbClr val="942412"/>
                </a:solidFill>
                <a:latin typeface="Lucida Sans"/>
                <a:cs typeface="Lucida Sans"/>
              </a:rPr>
              <a:t>not</a:t>
            </a:r>
            <a:r>
              <a:rPr sz="1000" spc="-33">
                <a:solidFill>
                  <a:srgbClr val="942412"/>
                </a:solidFill>
                <a:latin typeface="Lucida Sans"/>
                <a:cs typeface="Lucida Sans"/>
              </a:rPr>
              <a:t> </a:t>
            </a:r>
            <a:r>
              <a:rPr sz="1000" spc="-30">
                <a:solidFill>
                  <a:srgbClr val="942412"/>
                </a:solidFill>
                <a:latin typeface="Lucida Sans"/>
                <a:cs typeface="Lucida Sans"/>
              </a:rPr>
              <a:t>been</a:t>
            </a:r>
            <a:r>
              <a:rPr sz="1000" spc="-40">
                <a:solidFill>
                  <a:srgbClr val="942412"/>
                </a:solidFill>
                <a:latin typeface="Lucida Sans"/>
                <a:cs typeface="Lucida Sans"/>
              </a:rPr>
              <a:t> </a:t>
            </a:r>
            <a:r>
              <a:rPr sz="1000" spc="-37">
                <a:solidFill>
                  <a:srgbClr val="942412"/>
                </a:solidFill>
                <a:latin typeface="Lucida Sans"/>
                <a:cs typeface="Lucida Sans"/>
              </a:rPr>
              <a:t>able</a:t>
            </a:r>
            <a:r>
              <a:rPr sz="1000" spc="-43">
                <a:solidFill>
                  <a:srgbClr val="942412"/>
                </a:solidFill>
                <a:latin typeface="Lucida Sans"/>
                <a:cs typeface="Lucida Sans"/>
              </a:rPr>
              <a:t> </a:t>
            </a:r>
            <a:r>
              <a:rPr sz="1000" spc="-23">
                <a:solidFill>
                  <a:srgbClr val="942412"/>
                </a:solidFill>
                <a:latin typeface="Lucida Sans"/>
                <a:cs typeface="Lucida Sans"/>
              </a:rPr>
              <a:t>to</a:t>
            </a:r>
            <a:r>
              <a:rPr sz="1000" spc="-43">
                <a:solidFill>
                  <a:srgbClr val="942412"/>
                </a:solidFill>
                <a:latin typeface="Lucida Sans"/>
                <a:cs typeface="Lucida Sans"/>
              </a:rPr>
              <a:t> </a:t>
            </a:r>
            <a:r>
              <a:rPr sz="1000" spc="-7">
                <a:solidFill>
                  <a:srgbClr val="942412"/>
                </a:solidFill>
                <a:latin typeface="Lucida Sans"/>
                <a:cs typeface="Lucida Sans"/>
              </a:rPr>
              <a:t>get</a:t>
            </a:r>
            <a:r>
              <a:rPr sz="1000" spc="-40">
                <a:solidFill>
                  <a:srgbClr val="942412"/>
                </a:solidFill>
                <a:latin typeface="Lucida Sans"/>
                <a:cs typeface="Lucida Sans"/>
              </a:rPr>
              <a:t> </a:t>
            </a:r>
            <a:r>
              <a:rPr sz="1000" spc="-30">
                <a:solidFill>
                  <a:srgbClr val="942412"/>
                </a:solidFill>
                <a:latin typeface="Lucida Sans"/>
                <a:cs typeface="Lucida Sans"/>
              </a:rPr>
              <a:t>any</a:t>
            </a:r>
            <a:r>
              <a:rPr sz="1000" spc="-43">
                <a:solidFill>
                  <a:srgbClr val="942412"/>
                </a:solidFill>
                <a:latin typeface="Lucida Sans"/>
                <a:cs typeface="Lucida Sans"/>
              </a:rPr>
              <a:t> </a:t>
            </a:r>
            <a:r>
              <a:rPr sz="1000" spc="-57">
                <a:solidFill>
                  <a:srgbClr val="942412"/>
                </a:solidFill>
                <a:latin typeface="Lucida Sans"/>
                <a:cs typeface="Lucida Sans"/>
              </a:rPr>
              <a:t>more</a:t>
            </a:r>
            <a:r>
              <a:rPr sz="1000" spc="-23">
                <a:solidFill>
                  <a:srgbClr val="942412"/>
                </a:solidFill>
                <a:latin typeface="Lucida Sans"/>
                <a:cs typeface="Lucida Sans"/>
              </a:rPr>
              <a:t> </a:t>
            </a:r>
            <a:r>
              <a:rPr sz="1000" spc="-7">
                <a:solidFill>
                  <a:srgbClr val="942412"/>
                </a:solidFill>
                <a:latin typeface="Lucida Sans"/>
                <a:cs typeface="Lucida Sans"/>
              </a:rPr>
              <a:t>information </a:t>
            </a:r>
            <a:r>
              <a:rPr sz="1000" spc="-40">
                <a:solidFill>
                  <a:srgbClr val="942412"/>
                </a:solidFill>
                <a:latin typeface="Lucida Sans"/>
                <a:cs typeface="Lucida Sans"/>
              </a:rPr>
              <a:t>and </a:t>
            </a:r>
            <a:r>
              <a:rPr sz="1000" spc="-47">
                <a:solidFill>
                  <a:srgbClr val="942412"/>
                </a:solidFill>
                <a:latin typeface="Lucida Sans"/>
                <a:cs typeface="Lucida Sans"/>
              </a:rPr>
              <a:t>not</a:t>
            </a:r>
            <a:r>
              <a:rPr sz="1000" spc="-33">
                <a:solidFill>
                  <a:srgbClr val="942412"/>
                </a:solidFill>
                <a:latin typeface="Lucida Sans"/>
                <a:cs typeface="Lucida Sans"/>
              </a:rPr>
              <a:t> </a:t>
            </a:r>
            <a:r>
              <a:rPr sz="1000" spc="-37">
                <a:solidFill>
                  <a:srgbClr val="942412"/>
                </a:solidFill>
                <a:latin typeface="Lucida Sans"/>
                <a:cs typeface="Lucida Sans"/>
              </a:rPr>
              <a:t>sure</a:t>
            </a:r>
            <a:r>
              <a:rPr sz="1000" spc="-43">
                <a:solidFill>
                  <a:srgbClr val="942412"/>
                </a:solidFill>
                <a:latin typeface="Lucida Sans"/>
                <a:cs typeface="Lucida Sans"/>
              </a:rPr>
              <a:t> </a:t>
            </a:r>
            <a:r>
              <a:rPr sz="1000" spc="-70">
                <a:solidFill>
                  <a:srgbClr val="942412"/>
                </a:solidFill>
                <a:latin typeface="Lucida Sans"/>
                <a:cs typeface="Lucida Sans"/>
              </a:rPr>
              <a:t>how.</a:t>
            </a:r>
            <a:r>
              <a:rPr sz="1000" spc="-7">
                <a:solidFill>
                  <a:srgbClr val="942412"/>
                </a:solidFill>
                <a:latin typeface="Lucida Sans"/>
                <a:cs typeface="Lucida Sans"/>
              </a:rPr>
              <a:t> </a:t>
            </a:r>
            <a:r>
              <a:rPr sz="1000" spc="-27">
                <a:solidFill>
                  <a:srgbClr val="942412"/>
                </a:solidFill>
                <a:latin typeface="Lucida Sans"/>
                <a:cs typeface="Lucida Sans"/>
              </a:rPr>
              <a:t>The</a:t>
            </a:r>
            <a:r>
              <a:rPr sz="1000" spc="-53">
                <a:solidFill>
                  <a:srgbClr val="942412"/>
                </a:solidFill>
                <a:latin typeface="Lucida Sans"/>
                <a:cs typeface="Lucida Sans"/>
              </a:rPr>
              <a:t> </a:t>
            </a:r>
            <a:r>
              <a:rPr sz="1000" spc="-40">
                <a:solidFill>
                  <a:srgbClr val="942412"/>
                </a:solidFill>
                <a:latin typeface="Lucida Sans"/>
                <a:cs typeface="Lucida Sans"/>
              </a:rPr>
              <a:t>other </a:t>
            </a:r>
            <a:r>
              <a:rPr sz="1000" spc="-33">
                <a:solidFill>
                  <a:srgbClr val="942412"/>
                </a:solidFill>
                <a:latin typeface="Lucida Sans"/>
                <a:cs typeface="Lucida Sans"/>
              </a:rPr>
              <a:t>lady </a:t>
            </a:r>
            <a:r>
              <a:rPr sz="1000" spc="-30">
                <a:solidFill>
                  <a:srgbClr val="942412"/>
                </a:solidFill>
                <a:latin typeface="Lucida Sans"/>
                <a:cs typeface="Lucida Sans"/>
              </a:rPr>
              <a:t>said,</a:t>
            </a:r>
            <a:r>
              <a:rPr sz="1000" spc="-33">
                <a:solidFill>
                  <a:srgbClr val="942412"/>
                </a:solidFill>
                <a:latin typeface="Lucida Sans"/>
                <a:cs typeface="Lucida Sans"/>
              </a:rPr>
              <a:t> </a:t>
            </a:r>
            <a:r>
              <a:rPr sz="1000" spc="-47">
                <a:solidFill>
                  <a:srgbClr val="942412"/>
                </a:solidFill>
                <a:latin typeface="Lucida Sans"/>
                <a:cs typeface="Lucida Sans"/>
              </a:rPr>
              <a:t>not</a:t>
            </a:r>
            <a:r>
              <a:rPr sz="1000" spc="-30">
                <a:solidFill>
                  <a:srgbClr val="942412"/>
                </a:solidFill>
                <a:latin typeface="Lucida Sans"/>
                <a:cs typeface="Lucida Sans"/>
              </a:rPr>
              <a:t> </a:t>
            </a:r>
            <a:r>
              <a:rPr sz="1000" spc="-23">
                <a:solidFill>
                  <a:srgbClr val="942412"/>
                </a:solidFill>
                <a:latin typeface="Lucida Sans"/>
                <a:cs typeface="Lucida Sans"/>
              </a:rPr>
              <a:t>to</a:t>
            </a:r>
            <a:r>
              <a:rPr sz="1000" spc="-33">
                <a:solidFill>
                  <a:srgbClr val="942412"/>
                </a:solidFill>
                <a:latin typeface="Lucida Sans"/>
                <a:cs typeface="Lucida Sans"/>
              </a:rPr>
              <a:t> </a:t>
            </a:r>
            <a:r>
              <a:rPr sz="1000" spc="-50">
                <a:solidFill>
                  <a:srgbClr val="942412"/>
                </a:solidFill>
                <a:latin typeface="Lucida Sans"/>
                <a:cs typeface="Lucida Sans"/>
              </a:rPr>
              <a:t>worry,</a:t>
            </a:r>
            <a:r>
              <a:rPr sz="1000" spc="-30">
                <a:solidFill>
                  <a:srgbClr val="942412"/>
                </a:solidFill>
                <a:latin typeface="Lucida Sans"/>
                <a:cs typeface="Lucida Sans"/>
              </a:rPr>
              <a:t> </a:t>
            </a:r>
            <a:r>
              <a:rPr sz="1000">
                <a:solidFill>
                  <a:srgbClr val="942412"/>
                </a:solidFill>
                <a:latin typeface="Lucida Sans"/>
                <a:cs typeface="Lucida Sans"/>
              </a:rPr>
              <a:t>I</a:t>
            </a:r>
            <a:r>
              <a:rPr sz="1000" spc="-30">
                <a:solidFill>
                  <a:srgbClr val="942412"/>
                </a:solidFill>
                <a:latin typeface="Lucida Sans"/>
                <a:cs typeface="Lucida Sans"/>
              </a:rPr>
              <a:t> </a:t>
            </a:r>
            <a:r>
              <a:rPr sz="1000" spc="-70">
                <a:solidFill>
                  <a:srgbClr val="942412"/>
                </a:solidFill>
                <a:latin typeface="Lucida Sans"/>
                <a:cs typeface="Lucida Sans"/>
              </a:rPr>
              <a:t>am</a:t>
            </a:r>
            <a:r>
              <a:rPr sz="1000" spc="-10">
                <a:solidFill>
                  <a:srgbClr val="942412"/>
                </a:solidFill>
                <a:latin typeface="Lucida Sans"/>
                <a:cs typeface="Lucida Sans"/>
              </a:rPr>
              <a:t> </a:t>
            </a:r>
            <a:r>
              <a:rPr sz="1000" spc="-13">
                <a:solidFill>
                  <a:srgbClr val="942412"/>
                </a:solidFill>
                <a:latin typeface="Lucida Sans"/>
                <a:cs typeface="Lucida Sans"/>
              </a:rPr>
              <a:t>here </a:t>
            </a:r>
            <a:r>
              <a:rPr sz="1000" spc="-37">
                <a:solidFill>
                  <a:srgbClr val="942412"/>
                </a:solidFill>
                <a:latin typeface="Lucida Sans"/>
                <a:cs typeface="Lucida Sans"/>
              </a:rPr>
              <a:t>for</a:t>
            </a:r>
            <a:r>
              <a:rPr sz="1000" spc="-43">
                <a:solidFill>
                  <a:srgbClr val="942412"/>
                </a:solidFill>
                <a:latin typeface="Lucida Sans"/>
                <a:cs typeface="Lucida Sans"/>
              </a:rPr>
              <a:t> </a:t>
            </a:r>
            <a:r>
              <a:rPr sz="1000" spc="-47">
                <a:solidFill>
                  <a:srgbClr val="942412"/>
                </a:solidFill>
                <a:latin typeface="Lucida Sans"/>
                <a:cs typeface="Lucida Sans"/>
              </a:rPr>
              <a:t>you</a:t>
            </a:r>
            <a:r>
              <a:rPr sz="1000" spc="-33">
                <a:solidFill>
                  <a:srgbClr val="942412"/>
                </a:solidFill>
                <a:latin typeface="Lucida Sans"/>
                <a:cs typeface="Lucida Sans"/>
              </a:rPr>
              <a:t> </a:t>
            </a:r>
            <a:r>
              <a:rPr sz="1000" spc="-40">
                <a:solidFill>
                  <a:srgbClr val="942412"/>
                </a:solidFill>
                <a:latin typeface="Lucida Sans"/>
                <a:cs typeface="Lucida Sans"/>
              </a:rPr>
              <a:t>sister,</a:t>
            </a:r>
            <a:r>
              <a:rPr sz="1000" spc="-30">
                <a:solidFill>
                  <a:srgbClr val="942412"/>
                </a:solidFill>
                <a:latin typeface="Lucida Sans"/>
                <a:cs typeface="Lucida Sans"/>
              </a:rPr>
              <a:t> </a:t>
            </a:r>
            <a:r>
              <a:rPr sz="1000" spc="-27">
                <a:solidFill>
                  <a:srgbClr val="942412"/>
                </a:solidFill>
                <a:latin typeface="Lucida Sans"/>
                <a:cs typeface="Lucida Sans"/>
              </a:rPr>
              <a:t>diabetes</a:t>
            </a:r>
            <a:r>
              <a:rPr sz="1000" spc="-30">
                <a:solidFill>
                  <a:srgbClr val="942412"/>
                </a:solidFill>
                <a:latin typeface="Lucida Sans"/>
                <a:cs typeface="Lucida Sans"/>
              </a:rPr>
              <a:t> </a:t>
            </a:r>
            <a:r>
              <a:rPr sz="1000" spc="-37">
                <a:solidFill>
                  <a:srgbClr val="942412"/>
                </a:solidFill>
                <a:latin typeface="Lucida Sans"/>
                <a:cs typeface="Lucida Sans"/>
              </a:rPr>
              <a:t>is</a:t>
            </a:r>
            <a:r>
              <a:rPr sz="1000" spc="-33">
                <a:solidFill>
                  <a:srgbClr val="942412"/>
                </a:solidFill>
                <a:latin typeface="Lucida Sans"/>
                <a:cs typeface="Lucida Sans"/>
              </a:rPr>
              <a:t> </a:t>
            </a:r>
            <a:r>
              <a:rPr sz="1000" spc="-40">
                <a:solidFill>
                  <a:srgbClr val="942412"/>
                </a:solidFill>
                <a:latin typeface="Lucida Sans"/>
                <a:cs typeface="Lucida Sans"/>
              </a:rPr>
              <a:t>serious</a:t>
            </a:r>
            <a:r>
              <a:rPr sz="1000" spc="-30">
                <a:solidFill>
                  <a:srgbClr val="942412"/>
                </a:solidFill>
                <a:latin typeface="Lucida Sans"/>
                <a:cs typeface="Lucida Sans"/>
              </a:rPr>
              <a:t> </a:t>
            </a:r>
            <a:r>
              <a:rPr sz="1000">
                <a:solidFill>
                  <a:srgbClr val="942412"/>
                </a:solidFill>
                <a:latin typeface="Lucida Sans"/>
                <a:cs typeface="Lucida Sans"/>
              </a:rPr>
              <a:t>I</a:t>
            </a:r>
            <a:r>
              <a:rPr sz="1000" spc="-30">
                <a:solidFill>
                  <a:srgbClr val="942412"/>
                </a:solidFill>
                <a:latin typeface="Lucida Sans"/>
                <a:cs typeface="Lucida Sans"/>
              </a:rPr>
              <a:t> </a:t>
            </a:r>
            <a:r>
              <a:rPr sz="1000" spc="-53">
                <a:solidFill>
                  <a:srgbClr val="942412"/>
                </a:solidFill>
                <a:latin typeface="Lucida Sans"/>
                <a:cs typeface="Lucida Sans"/>
              </a:rPr>
              <a:t>will</a:t>
            </a:r>
            <a:r>
              <a:rPr sz="1000" spc="-27">
                <a:solidFill>
                  <a:srgbClr val="942412"/>
                </a:solidFill>
                <a:latin typeface="Lucida Sans"/>
                <a:cs typeface="Lucida Sans"/>
              </a:rPr>
              <a:t> </a:t>
            </a:r>
            <a:r>
              <a:rPr sz="1000" spc="-20">
                <a:solidFill>
                  <a:srgbClr val="942412"/>
                </a:solidFill>
                <a:latin typeface="Lucida Sans"/>
                <a:cs typeface="Lucida Sans"/>
              </a:rPr>
              <a:t>come</a:t>
            </a:r>
            <a:r>
              <a:rPr sz="1000" spc="-30">
                <a:solidFill>
                  <a:srgbClr val="942412"/>
                </a:solidFill>
                <a:latin typeface="Lucida Sans"/>
                <a:cs typeface="Lucida Sans"/>
              </a:rPr>
              <a:t> </a:t>
            </a:r>
            <a:r>
              <a:rPr sz="1000" spc="-37">
                <a:solidFill>
                  <a:srgbClr val="942412"/>
                </a:solidFill>
                <a:latin typeface="Lucida Sans"/>
                <a:cs typeface="Lucida Sans"/>
              </a:rPr>
              <a:t>with</a:t>
            </a:r>
            <a:r>
              <a:rPr sz="1000" spc="-33">
                <a:solidFill>
                  <a:srgbClr val="942412"/>
                </a:solidFill>
                <a:latin typeface="Lucida Sans"/>
                <a:cs typeface="Lucida Sans"/>
              </a:rPr>
              <a:t> </a:t>
            </a:r>
            <a:r>
              <a:rPr sz="1000" spc="-37">
                <a:solidFill>
                  <a:srgbClr val="942412"/>
                </a:solidFill>
                <a:latin typeface="Lucida Sans"/>
                <a:cs typeface="Lucida Sans"/>
              </a:rPr>
              <a:t>you.</a:t>
            </a:r>
            <a:r>
              <a:rPr sz="1000" spc="-30">
                <a:solidFill>
                  <a:srgbClr val="942412"/>
                </a:solidFill>
                <a:latin typeface="Lucida Sans"/>
                <a:cs typeface="Lucida Sans"/>
              </a:rPr>
              <a:t> </a:t>
            </a:r>
            <a:r>
              <a:rPr sz="1000">
                <a:solidFill>
                  <a:srgbClr val="942412"/>
                </a:solidFill>
                <a:latin typeface="Lucida Sans"/>
                <a:cs typeface="Lucida Sans"/>
              </a:rPr>
              <a:t>We</a:t>
            </a:r>
            <a:r>
              <a:rPr sz="1000" spc="-30">
                <a:solidFill>
                  <a:srgbClr val="942412"/>
                </a:solidFill>
                <a:latin typeface="Lucida Sans"/>
                <a:cs typeface="Lucida Sans"/>
              </a:rPr>
              <a:t> </a:t>
            </a:r>
            <a:r>
              <a:rPr sz="1000" spc="-17">
                <a:solidFill>
                  <a:srgbClr val="942412"/>
                </a:solidFill>
                <a:latin typeface="Lucida Sans"/>
                <a:cs typeface="Lucida Sans"/>
              </a:rPr>
              <a:t>can </a:t>
            </a:r>
            <a:r>
              <a:rPr sz="1000" spc="-27">
                <a:solidFill>
                  <a:srgbClr val="942412"/>
                </a:solidFill>
                <a:latin typeface="Lucida Sans"/>
                <a:cs typeface="Lucida Sans"/>
              </a:rPr>
              <a:t>call</a:t>
            </a:r>
            <a:r>
              <a:rPr sz="1000" spc="-33">
                <a:solidFill>
                  <a:srgbClr val="942412"/>
                </a:solidFill>
                <a:latin typeface="Lucida Sans"/>
                <a:cs typeface="Lucida Sans"/>
              </a:rPr>
              <a:t> </a:t>
            </a:r>
            <a:r>
              <a:rPr sz="1000" spc="-47">
                <a:solidFill>
                  <a:srgbClr val="942412"/>
                </a:solidFill>
                <a:latin typeface="Lucida Sans"/>
                <a:cs typeface="Lucida Sans"/>
              </a:rPr>
              <a:t>them</a:t>
            </a:r>
            <a:r>
              <a:rPr sz="1000" spc="-30">
                <a:solidFill>
                  <a:srgbClr val="942412"/>
                </a:solidFill>
                <a:latin typeface="Lucida Sans"/>
                <a:cs typeface="Lucida Sans"/>
              </a:rPr>
              <a:t> </a:t>
            </a:r>
            <a:r>
              <a:rPr sz="1000" spc="-7">
                <a:solidFill>
                  <a:srgbClr val="942412"/>
                </a:solidFill>
                <a:latin typeface="Lucida Sans"/>
                <a:cs typeface="Lucida Sans"/>
              </a:rPr>
              <a:t>together.</a:t>
            </a:r>
            <a:endParaRPr sz="1000">
              <a:latin typeface="Lucida Sans"/>
              <a:cs typeface="Lucida Sans"/>
            </a:endParaRPr>
          </a:p>
        </p:txBody>
      </p:sp>
      <p:sp>
        <p:nvSpPr>
          <p:cNvPr id="18" name="object 18"/>
          <p:cNvSpPr txBox="1"/>
          <p:nvPr/>
        </p:nvSpPr>
        <p:spPr>
          <a:xfrm>
            <a:off x="5699457" y="5146232"/>
            <a:ext cx="3125047" cy="413191"/>
          </a:xfrm>
          <a:prstGeom prst="rect">
            <a:avLst/>
          </a:prstGeom>
        </p:spPr>
        <p:txBody>
          <a:bodyPr vert="horz" wrap="square" lIns="0" tIns="8467" rIns="0" bIns="0" rtlCol="0">
            <a:spAutoFit/>
          </a:bodyPr>
          <a:lstStyle/>
          <a:p>
            <a:pPr marL="8044" marR="3387" algn="ctr">
              <a:lnSpc>
                <a:spcPct val="113300"/>
              </a:lnSpc>
              <a:spcBef>
                <a:spcPts val="67"/>
              </a:spcBef>
            </a:pPr>
            <a:r>
              <a:rPr sz="1067" spc="-30">
                <a:solidFill>
                  <a:srgbClr val="942412"/>
                </a:solidFill>
                <a:latin typeface="Lucida Sans"/>
                <a:cs typeface="Lucida Sans"/>
              </a:rPr>
              <a:t>Women</a:t>
            </a:r>
            <a:r>
              <a:rPr sz="1067" spc="-43">
                <a:solidFill>
                  <a:srgbClr val="942412"/>
                </a:solidFill>
                <a:latin typeface="Lucida Sans"/>
                <a:cs typeface="Lucida Sans"/>
              </a:rPr>
              <a:t> </a:t>
            </a:r>
            <a:r>
              <a:rPr sz="1067" spc="-40">
                <a:solidFill>
                  <a:srgbClr val="942412"/>
                </a:solidFill>
                <a:latin typeface="Lucida Sans"/>
                <a:cs typeface="Lucida Sans"/>
              </a:rPr>
              <a:t>share</a:t>
            </a:r>
            <a:r>
              <a:rPr sz="1067" spc="-37">
                <a:solidFill>
                  <a:srgbClr val="942412"/>
                </a:solidFill>
                <a:latin typeface="Lucida Sans"/>
                <a:cs typeface="Lucida Sans"/>
              </a:rPr>
              <a:t> </a:t>
            </a:r>
            <a:r>
              <a:rPr sz="1067" spc="-50">
                <a:solidFill>
                  <a:srgbClr val="942412"/>
                </a:solidFill>
                <a:latin typeface="Lucida Sans"/>
                <a:cs typeface="Lucida Sans"/>
              </a:rPr>
              <a:t>how</a:t>
            </a:r>
            <a:r>
              <a:rPr sz="1067" spc="-37">
                <a:solidFill>
                  <a:srgbClr val="942412"/>
                </a:solidFill>
                <a:latin typeface="Lucida Sans"/>
                <a:cs typeface="Lucida Sans"/>
              </a:rPr>
              <a:t> when </a:t>
            </a:r>
            <a:r>
              <a:rPr sz="1067" spc="-23">
                <a:solidFill>
                  <a:srgbClr val="942412"/>
                </a:solidFill>
                <a:latin typeface="Lucida Sans"/>
                <a:cs typeface="Lucida Sans"/>
              </a:rPr>
              <a:t>they</a:t>
            </a:r>
            <a:r>
              <a:rPr sz="1067" spc="-40">
                <a:solidFill>
                  <a:srgbClr val="942412"/>
                </a:solidFill>
                <a:latin typeface="Lucida Sans"/>
                <a:cs typeface="Lucida Sans"/>
              </a:rPr>
              <a:t> </a:t>
            </a:r>
            <a:r>
              <a:rPr sz="1067" spc="-43">
                <a:solidFill>
                  <a:srgbClr val="942412"/>
                </a:solidFill>
                <a:latin typeface="Lucida Sans"/>
                <a:cs typeface="Lucida Sans"/>
              </a:rPr>
              <a:t>listen</a:t>
            </a:r>
            <a:r>
              <a:rPr sz="1067" spc="-37">
                <a:solidFill>
                  <a:srgbClr val="942412"/>
                </a:solidFill>
                <a:latin typeface="Lucida Sans"/>
                <a:cs typeface="Lucida Sans"/>
              </a:rPr>
              <a:t> </a:t>
            </a:r>
            <a:r>
              <a:rPr sz="1067" spc="-23">
                <a:solidFill>
                  <a:srgbClr val="942412"/>
                </a:solidFill>
                <a:latin typeface="Lucida Sans"/>
                <a:cs typeface="Lucida Sans"/>
              </a:rPr>
              <a:t>to</a:t>
            </a:r>
            <a:r>
              <a:rPr sz="1067" spc="-40">
                <a:solidFill>
                  <a:srgbClr val="942412"/>
                </a:solidFill>
                <a:latin typeface="Lucida Sans"/>
                <a:cs typeface="Lucida Sans"/>
              </a:rPr>
              <a:t> </a:t>
            </a:r>
            <a:r>
              <a:rPr sz="1067" spc="-27">
                <a:solidFill>
                  <a:srgbClr val="942412"/>
                </a:solidFill>
                <a:latin typeface="Lucida Sans"/>
                <a:cs typeface="Lucida Sans"/>
              </a:rPr>
              <a:t>the</a:t>
            </a:r>
            <a:r>
              <a:rPr sz="1067" spc="-37">
                <a:solidFill>
                  <a:srgbClr val="942412"/>
                </a:solidFill>
                <a:latin typeface="Lucida Sans"/>
                <a:cs typeface="Lucida Sans"/>
              </a:rPr>
              <a:t> </a:t>
            </a:r>
            <a:r>
              <a:rPr sz="1067" spc="-7">
                <a:solidFill>
                  <a:srgbClr val="942412"/>
                </a:solidFill>
                <a:latin typeface="Lucida Sans"/>
                <a:cs typeface="Lucida Sans"/>
              </a:rPr>
              <a:t>session </a:t>
            </a:r>
            <a:r>
              <a:rPr sz="1067" spc="-23">
                <a:solidFill>
                  <a:srgbClr val="942412"/>
                </a:solidFill>
                <a:latin typeface="Lucida Sans"/>
                <a:cs typeface="Lucida Sans"/>
              </a:rPr>
              <a:t>they</a:t>
            </a:r>
            <a:r>
              <a:rPr sz="1067" spc="-43">
                <a:solidFill>
                  <a:srgbClr val="942412"/>
                </a:solidFill>
                <a:latin typeface="Lucida Sans"/>
                <a:cs typeface="Lucida Sans"/>
              </a:rPr>
              <a:t> </a:t>
            </a:r>
            <a:r>
              <a:rPr sz="1067" spc="-30">
                <a:solidFill>
                  <a:srgbClr val="942412"/>
                </a:solidFill>
                <a:latin typeface="Lucida Sans"/>
                <a:cs typeface="Lucida Sans"/>
              </a:rPr>
              <a:t>go</a:t>
            </a:r>
            <a:r>
              <a:rPr sz="1067" spc="-37">
                <a:solidFill>
                  <a:srgbClr val="942412"/>
                </a:solidFill>
                <a:latin typeface="Lucida Sans"/>
                <a:cs typeface="Lucida Sans"/>
              </a:rPr>
              <a:t> </a:t>
            </a:r>
            <a:r>
              <a:rPr sz="1067" spc="-20">
                <a:solidFill>
                  <a:srgbClr val="942412"/>
                </a:solidFill>
                <a:latin typeface="Lucida Sans"/>
                <a:cs typeface="Lucida Sans"/>
              </a:rPr>
              <a:t>back</a:t>
            </a:r>
            <a:r>
              <a:rPr sz="1067" spc="-33">
                <a:solidFill>
                  <a:srgbClr val="942412"/>
                </a:solidFill>
                <a:latin typeface="Lucida Sans"/>
                <a:cs typeface="Lucida Sans"/>
              </a:rPr>
              <a:t> </a:t>
            </a:r>
            <a:r>
              <a:rPr sz="1067" spc="-57">
                <a:solidFill>
                  <a:srgbClr val="942412"/>
                </a:solidFill>
                <a:latin typeface="Lucida Sans"/>
                <a:cs typeface="Lucida Sans"/>
              </a:rPr>
              <a:t>home</a:t>
            </a:r>
            <a:r>
              <a:rPr sz="1067" spc="-27">
                <a:solidFill>
                  <a:srgbClr val="942412"/>
                </a:solidFill>
                <a:latin typeface="Lucida Sans"/>
                <a:cs typeface="Lucida Sans"/>
              </a:rPr>
              <a:t> </a:t>
            </a:r>
            <a:r>
              <a:rPr sz="1067" spc="-53">
                <a:solidFill>
                  <a:srgbClr val="942412"/>
                </a:solidFill>
                <a:latin typeface="Lucida Sans"/>
                <a:cs typeface="Lucida Sans"/>
              </a:rPr>
              <a:t>and</a:t>
            </a:r>
            <a:r>
              <a:rPr sz="1067" spc="-33">
                <a:solidFill>
                  <a:srgbClr val="942412"/>
                </a:solidFill>
                <a:latin typeface="Lucida Sans"/>
                <a:cs typeface="Lucida Sans"/>
              </a:rPr>
              <a:t> </a:t>
            </a:r>
            <a:r>
              <a:rPr sz="1067" spc="-40">
                <a:solidFill>
                  <a:srgbClr val="942412"/>
                </a:solidFill>
                <a:latin typeface="Lucida Sans"/>
                <a:cs typeface="Lucida Sans"/>
              </a:rPr>
              <a:t>share</a:t>
            </a:r>
            <a:r>
              <a:rPr sz="1067" spc="-33">
                <a:solidFill>
                  <a:srgbClr val="942412"/>
                </a:solidFill>
                <a:latin typeface="Lucida Sans"/>
                <a:cs typeface="Lucida Sans"/>
              </a:rPr>
              <a:t> </a:t>
            </a:r>
            <a:r>
              <a:rPr sz="1067" spc="-40">
                <a:solidFill>
                  <a:srgbClr val="942412"/>
                </a:solidFill>
                <a:latin typeface="Lucida Sans"/>
                <a:cs typeface="Lucida Sans"/>
              </a:rPr>
              <a:t>with</a:t>
            </a:r>
            <a:r>
              <a:rPr sz="1067" spc="-37">
                <a:solidFill>
                  <a:srgbClr val="942412"/>
                </a:solidFill>
                <a:latin typeface="Lucida Sans"/>
                <a:cs typeface="Lucida Sans"/>
              </a:rPr>
              <a:t> </a:t>
            </a:r>
            <a:r>
              <a:rPr sz="1067" spc="-47">
                <a:solidFill>
                  <a:srgbClr val="942412"/>
                </a:solidFill>
                <a:latin typeface="Lucida Sans"/>
                <a:cs typeface="Lucida Sans"/>
              </a:rPr>
              <a:t>their</a:t>
            </a:r>
            <a:r>
              <a:rPr sz="1067" spc="-33">
                <a:solidFill>
                  <a:srgbClr val="942412"/>
                </a:solidFill>
                <a:latin typeface="Lucida Sans"/>
                <a:cs typeface="Lucida Sans"/>
              </a:rPr>
              <a:t> </a:t>
            </a:r>
            <a:r>
              <a:rPr sz="1067" spc="-53">
                <a:solidFill>
                  <a:srgbClr val="942412"/>
                </a:solidFill>
                <a:latin typeface="Lucida Sans"/>
                <a:cs typeface="Lucida Sans"/>
              </a:rPr>
              <a:t>family</a:t>
            </a:r>
            <a:r>
              <a:rPr sz="1067" spc="-30">
                <a:solidFill>
                  <a:srgbClr val="942412"/>
                </a:solidFill>
                <a:latin typeface="Lucida Sans"/>
                <a:cs typeface="Lucida Sans"/>
              </a:rPr>
              <a:t> and </a:t>
            </a:r>
            <a:r>
              <a:rPr sz="1067" spc="-43">
                <a:solidFill>
                  <a:srgbClr val="942412"/>
                </a:solidFill>
                <a:latin typeface="Lucida Sans"/>
                <a:cs typeface="Lucida Sans"/>
              </a:rPr>
              <a:t>friends</a:t>
            </a:r>
            <a:r>
              <a:rPr sz="1067" spc="-40">
                <a:solidFill>
                  <a:srgbClr val="942412"/>
                </a:solidFill>
                <a:latin typeface="Lucida Sans"/>
                <a:cs typeface="Lucida Sans"/>
              </a:rPr>
              <a:t> </a:t>
            </a:r>
            <a:r>
              <a:rPr sz="1067" spc="-37">
                <a:solidFill>
                  <a:srgbClr val="942412"/>
                </a:solidFill>
                <a:latin typeface="Lucida Sans"/>
                <a:cs typeface="Lucida Sans"/>
              </a:rPr>
              <a:t>what </a:t>
            </a:r>
            <a:r>
              <a:rPr sz="1067" spc="-23">
                <a:solidFill>
                  <a:srgbClr val="942412"/>
                </a:solidFill>
                <a:latin typeface="Lucida Sans"/>
                <a:cs typeface="Lucida Sans"/>
              </a:rPr>
              <a:t>they</a:t>
            </a:r>
            <a:r>
              <a:rPr sz="1067" spc="-37">
                <a:solidFill>
                  <a:srgbClr val="942412"/>
                </a:solidFill>
                <a:latin typeface="Lucida Sans"/>
                <a:cs typeface="Lucida Sans"/>
              </a:rPr>
              <a:t> </a:t>
            </a:r>
            <a:r>
              <a:rPr sz="1067" spc="-33">
                <a:solidFill>
                  <a:srgbClr val="942412"/>
                </a:solidFill>
                <a:latin typeface="Lucida Sans"/>
                <a:cs typeface="Lucida Sans"/>
              </a:rPr>
              <a:t>have</a:t>
            </a:r>
            <a:r>
              <a:rPr sz="1067" spc="-37">
                <a:solidFill>
                  <a:srgbClr val="942412"/>
                </a:solidFill>
                <a:latin typeface="Lucida Sans"/>
                <a:cs typeface="Lucida Sans"/>
              </a:rPr>
              <a:t> </a:t>
            </a:r>
            <a:r>
              <a:rPr sz="1067" spc="-40">
                <a:solidFill>
                  <a:srgbClr val="942412"/>
                </a:solidFill>
                <a:latin typeface="Lucida Sans"/>
                <a:cs typeface="Lucida Sans"/>
              </a:rPr>
              <a:t>learnt. </a:t>
            </a:r>
            <a:r>
              <a:rPr sz="1067" spc="-30">
                <a:solidFill>
                  <a:srgbClr val="942412"/>
                </a:solidFill>
                <a:latin typeface="Lucida Sans"/>
                <a:cs typeface="Lucida Sans"/>
              </a:rPr>
              <a:t>They</a:t>
            </a:r>
            <a:r>
              <a:rPr sz="1067" spc="-37">
                <a:solidFill>
                  <a:srgbClr val="942412"/>
                </a:solidFill>
                <a:latin typeface="Lucida Sans"/>
                <a:cs typeface="Lucida Sans"/>
              </a:rPr>
              <a:t> </a:t>
            </a:r>
            <a:r>
              <a:rPr sz="1067" spc="-33">
                <a:solidFill>
                  <a:srgbClr val="942412"/>
                </a:solidFill>
                <a:latin typeface="Lucida Sans"/>
                <a:cs typeface="Lucida Sans"/>
              </a:rPr>
              <a:t>have</a:t>
            </a:r>
            <a:r>
              <a:rPr sz="1067" spc="-37">
                <a:solidFill>
                  <a:srgbClr val="942412"/>
                </a:solidFill>
                <a:latin typeface="Lucida Sans"/>
                <a:cs typeface="Lucida Sans"/>
              </a:rPr>
              <a:t> gone </a:t>
            </a:r>
            <a:r>
              <a:rPr sz="1067" spc="-17">
                <a:solidFill>
                  <a:srgbClr val="942412"/>
                </a:solidFill>
                <a:latin typeface="Lucida Sans"/>
                <a:cs typeface="Lucida Sans"/>
              </a:rPr>
              <a:t>on </a:t>
            </a:r>
            <a:r>
              <a:rPr sz="1067" spc="-23">
                <a:solidFill>
                  <a:srgbClr val="942412"/>
                </a:solidFill>
                <a:latin typeface="Lucida Sans"/>
                <a:cs typeface="Lucida Sans"/>
              </a:rPr>
              <a:t>to</a:t>
            </a:r>
            <a:r>
              <a:rPr sz="1067" spc="-57">
                <a:solidFill>
                  <a:srgbClr val="942412"/>
                </a:solidFill>
                <a:latin typeface="Lucida Sans"/>
                <a:cs typeface="Lucida Sans"/>
              </a:rPr>
              <a:t> </a:t>
            </a:r>
            <a:r>
              <a:rPr sz="1067" spc="-33">
                <a:solidFill>
                  <a:srgbClr val="942412"/>
                </a:solidFill>
                <a:latin typeface="Lucida Sans"/>
                <a:cs typeface="Lucida Sans"/>
              </a:rPr>
              <a:t>attend</a:t>
            </a:r>
            <a:r>
              <a:rPr sz="1067" spc="-43">
                <a:solidFill>
                  <a:srgbClr val="942412"/>
                </a:solidFill>
                <a:latin typeface="Lucida Sans"/>
                <a:cs typeface="Lucida Sans"/>
              </a:rPr>
              <a:t> </a:t>
            </a:r>
            <a:r>
              <a:rPr sz="1067" spc="-47">
                <a:solidFill>
                  <a:srgbClr val="942412"/>
                </a:solidFill>
                <a:latin typeface="Lucida Sans"/>
                <a:cs typeface="Lucida Sans"/>
              </a:rPr>
              <a:t>health</a:t>
            </a:r>
            <a:r>
              <a:rPr sz="1067" spc="-37">
                <a:solidFill>
                  <a:srgbClr val="942412"/>
                </a:solidFill>
                <a:latin typeface="Lucida Sans"/>
                <a:cs typeface="Lucida Sans"/>
              </a:rPr>
              <a:t> </a:t>
            </a:r>
            <a:r>
              <a:rPr sz="1067" spc="-7">
                <a:solidFill>
                  <a:srgbClr val="942412"/>
                </a:solidFill>
                <a:latin typeface="Lucida Sans"/>
                <a:cs typeface="Lucida Sans"/>
              </a:rPr>
              <a:t>checks</a:t>
            </a:r>
            <a:r>
              <a:rPr sz="1067" spc="-40">
                <a:solidFill>
                  <a:srgbClr val="942412"/>
                </a:solidFill>
                <a:latin typeface="Lucida Sans"/>
                <a:cs typeface="Lucida Sans"/>
              </a:rPr>
              <a:t> </a:t>
            </a:r>
            <a:r>
              <a:rPr sz="1067" spc="-53">
                <a:solidFill>
                  <a:srgbClr val="942412"/>
                </a:solidFill>
                <a:latin typeface="Lucida Sans"/>
                <a:cs typeface="Lucida Sans"/>
              </a:rPr>
              <a:t>and</a:t>
            </a:r>
            <a:r>
              <a:rPr sz="1067" spc="-33">
                <a:solidFill>
                  <a:srgbClr val="942412"/>
                </a:solidFill>
                <a:latin typeface="Lucida Sans"/>
                <a:cs typeface="Lucida Sans"/>
              </a:rPr>
              <a:t> </a:t>
            </a:r>
            <a:r>
              <a:rPr sz="1067" spc="-43">
                <a:solidFill>
                  <a:srgbClr val="942412"/>
                </a:solidFill>
                <a:latin typeface="Lucida Sans"/>
                <a:cs typeface="Lucida Sans"/>
              </a:rPr>
              <a:t>regularly</a:t>
            </a:r>
            <a:r>
              <a:rPr sz="1067" spc="-40">
                <a:solidFill>
                  <a:srgbClr val="942412"/>
                </a:solidFill>
                <a:latin typeface="Lucida Sans"/>
                <a:cs typeface="Lucida Sans"/>
              </a:rPr>
              <a:t> </a:t>
            </a:r>
            <a:r>
              <a:rPr sz="1067" spc="-50">
                <a:solidFill>
                  <a:srgbClr val="942412"/>
                </a:solidFill>
                <a:latin typeface="Lucida Sans"/>
                <a:cs typeface="Lucida Sans"/>
              </a:rPr>
              <a:t>do</a:t>
            </a:r>
            <a:r>
              <a:rPr sz="1067" spc="-37">
                <a:solidFill>
                  <a:srgbClr val="942412"/>
                </a:solidFill>
                <a:latin typeface="Lucida Sans"/>
                <a:cs typeface="Lucida Sans"/>
              </a:rPr>
              <a:t> </a:t>
            </a:r>
            <a:r>
              <a:rPr sz="1067" spc="-7">
                <a:solidFill>
                  <a:srgbClr val="942412"/>
                </a:solidFill>
                <a:latin typeface="Lucida Sans"/>
                <a:cs typeface="Lucida Sans"/>
              </a:rPr>
              <a:t>checks </a:t>
            </a:r>
            <a:r>
              <a:rPr sz="1067" spc="-50">
                <a:solidFill>
                  <a:srgbClr val="942412"/>
                </a:solidFill>
                <a:latin typeface="Lucida Sans"/>
                <a:cs typeface="Lucida Sans"/>
              </a:rPr>
              <a:t>using</a:t>
            </a:r>
            <a:r>
              <a:rPr sz="1067" spc="-37">
                <a:solidFill>
                  <a:srgbClr val="942412"/>
                </a:solidFill>
                <a:latin typeface="Lucida Sans"/>
                <a:cs typeface="Lucida Sans"/>
              </a:rPr>
              <a:t> </a:t>
            </a:r>
            <a:r>
              <a:rPr sz="1067" spc="-27">
                <a:solidFill>
                  <a:srgbClr val="942412"/>
                </a:solidFill>
                <a:latin typeface="Lucida Sans"/>
                <a:cs typeface="Lucida Sans"/>
              </a:rPr>
              <a:t>the</a:t>
            </a:r>
            <a:r>
              <a:rPr sz="1067" spc="-33">
                <a:solidFill>
                  <a:srgbClr val="942412"/>
                </a:solidFill>
                <a:latin typeface="Lucida Sans"/>
                <a:cs typeface="Lucida Sans"/>
              </a:rPr>
              <a:t> </a:t>
            </a:r>
            <a:r>
              <a:rPr sz="1067" spc="-43">
                <a:solidFill>
                  <a:srgbClr val="942412"/>
                </a:solidFill>
                <a:latin typeface="Lucida Sans"/>
                <a:cs typeface="Lucida Sans"/>
              </a:rPr>
              <a:t>machines</a:t>
            </a:r>
            <a:r>
              <a:rPr sz="1067" spc="-23">
                <a:solidFill>
                  <a:srgbClr val="942412"/>
                </a:solidFill>
                <a:latin typeface="Lucida Sans"/>
                <a:cs typeface="Lucida Sans"/>
              </a:rPr>
              <a:t> </a:t>
            </a:r>
            <a:r>
              <a:rPr sz="1067" spc="-90">
                <a:solidFill>
                  <a:srgbClr val="942412"/>
                </a:solidFill>
                <a:latin typeface="Lucida Sans"/>
                <a:cs typeface="Lucida Sans"/>
              </a:rPr>
              <a:t>in</a:t>
            </a:r>
            <a:r>
              <a:rPr sz="1067" spc="3">
                <a:solidFill>
                  <a:srgbClr val="942412"/>
                </a:solidFill>
                <a:latin typeface="Lucida Sans"/>
                <a:cs typeface="Lucida Sans"/>
              </a:rPr>
              <a:t> </a:t>
            </a:r>
            <a:r>
              <a:rPr sz="1067" spc="-27">
                <a:solidFill>
                  <a:srgbClr val="942412"/>
                </a:solidFill>
                <a:latin typeface="Lucida Sans"/>
                <a:cs typeface="Lucida Sans"/>
              </a:rPr>
              <a:t>the</a:t>
            </a:r>
            <a:r>
              <a:rPr sz="1067" spc="-20">
                <a:solidFill>
                  <a:srgbClr val="942412"/>
                </a:solidFill>
                <a:latin typeface="Lucida Sans"/>
                <a:cs typeface="Lucida Sans"/>
              </a:rPr>
              <a:t> </a:t>
            </a:r>
            <a:r>
              <a:rPr sz="1067" spc="-53">
                <a:solidFill>
                  <a:srgbClr val="942412"/>
                </a:solidFill>
                <a:latin typeface="Lucida Sans"/>
                <a:cs typeface="Lucida Sans"/>
              </a:rPr>
              <a:t>library</a:t>
            </a:r>
            <a:r>
              <a:rPr sz="1067" spc="-23">
                <a:solidFill>
                  <a:srgbClr val="942412"/>
                </a:solidFill>
                <a:latin typeface="Lucida Sans"/>
                <a:cs typeface="Lucida Sans"/>
              </a:rPr>
              <a:t> </a:t>
            </a:r>
            <a:r>
              <a:rPr sz="1067" spc="-40">
                <a:solidFill>
                  <a:srgbClr val="942412"/>
                </a:solidFill>
                <a:latin typeface="Lucida Sans"/>
                <a:cs typeface="Lucida Sans"/>
              </a:rPr>
              <a:t>together,</a:t>
            </a:r>
            <a:r>
              <a:rPr sz="1067" spc="-23">
                <a:solidFill>
                  <a:srgbClr val="942412"/>
                </a:solidFill>
                <a:latin typeface="Lucida Sans"/>
                <a:cs typeface="Lucida Sans"/>
              </a:rPr>
              <a:t> </a:t>
            </a:r>
            <a:r>
              <a:rPr sz="1067" spc="-13">
                <a:solidFill>
                  <a:srgbClr val="942412"/>
                </a:solidFill>
                <a:latin typeface="Lucida Sans"/>
                <a:cs typeface="Lucida Sans"/>
              </a:rPr>
              <a:t>they </a:t>
            </a:r>
            <a:r>
              <a:rPr sz="1067" spc="-30">
                <a:solidFill>
                  <a:srgbClr val="942412"/>
                </a:solidFill>
                <a:latin typeface="Lucida Sans"/>
                <a:cs typeface="Lucida Sans"/>
              </a:rPr>
              <a:t>encourage</a:t>
            </a:r>
            <a:r>
              <a:rPr sz="1067" spc="-40">
                <a:solidFill>
                  <a:srgbClr val="942412"/>
                </a:solidFill>
                <a:latin typeface="Lucida Sans"/>
                <a:cs typeface="Lucida Sans"/>
              </a:rPr>
              <a:t> one</a:t>
            </a:r>
            <a:r>
              <a:rPr sz="1067" spc="-37">
                <a:solidFill>
                  <a:srgbClr val="942412"/>
                </a:solidFill>
                <a:latin typeface="Lucida Sans"/>
                <a:cs typeface="Lucida Sans"/>
              </a:rPr>
              <a:t> </a:t>
            </a:r>
            <a:r>
              <a:rPr sz="1067" spc="-7">
                <a:solidFill>
                  <a:srgbClr val="942412"/>
                </a:solidFill>
                <a:latin typeface="Lucida Sans"/>
                <a:cs typeface="Lucida Sans"/>
              </a:rPr>
              <a:t>another.</a:t>
            </a:r>
            <a:endParaRPr sz="1067">
              <a:latin typeface="Lucida Sans"/>
              <a:cs typeface="Lucida Sans"/>
            </a:endParaRPr>
          </a:p>
        </p:txBody>
      </p:sp>
      <p:sp>
        <p:nvSpPr>
          <p:cNvPr id="19" name="object 19">
            <a:extLst>
              <a:ext uri="{C183D7F6-B498-43B3-948B-1728B52AA6E4}">
                <adec:decorative xmlns:adec="http://schemas.microsoft.com/office/drawing/2017/decorative" val="1"/>
              </a:ext>
            </a:extLst>
          </p:cNvPr>
          <p:cNvSpPr/>
          <p:nvPr/>
        </p:nvSpPr>
        <p:spPr>
          <a:xfrm>
            <a:off x="0" y="0"/>
            <a:ext cx="7344410" cy="1028700"/>
          </a:xfrm>
          <a:custGeom>
            <a:avLst/>
            <a:gdLst/>
            <a:ahLst/>
            <a:cxnLst/>
            <a:rect l="l" t="t" r="r" b="b"/>
            <a:pathLst>
              <a:path w="11016615" h="1543050">
                <a:moveTo>
                  <a:pt x="11016338" y="1543050"/>
                </a:moveTo>
                <a:lnTo>
                  <a:pt x="0" y="1543050"/>
                </a:lnTo>
                <a:lnTo>
                  <a:pt x="0" y="0"/>
                </a:lnTo>
                <a:lnTo>
                  <a:pt x="11016338" y="0"/>
                </a:lnTo>
                <a:lnTo>
                  <a:pt x="11016338" y="1803"/>
                </a:lnTo>
                <a:lnTo>
                  <a:pt x="10631454" y="771525"/>
                </a:lnTo>
                <a:lnTo>
                  <a:pt x="11016338" y="1541246"/>
                </a:lnTo>
                <a:lnTo>
                  <a:pt x="11016338" y="1543050"/>
                </a:lnTo>
                <a:close/>
              </a:path>
            </a:pathLst>
          </a:custGeom>
          <a:solidFill>
            <a:srgbClr val="EDAE90"/>
          </a:solidFill>
        </p:spPr>
        <p:txBody>
          <a:bodyPr wrap="square" lIns="0" tIns="0" rIns="0" bIns="0" rtlCol="0"/>
          <a:lstStyle/>
          <a:p>
            <a:endParaRPr/>
          </a:p>
        </p:txBody>
      </p:sp>
      <p:sp>
        <p:nvSpPr>
          <p:cNvPr id="20" name="object 20"/>
          <p:cNvSpPr txBox="1">
            <a:spLocks noGrp="1"/>
          </p:cNvSpPr>
          <p:nvPr>
            <p:ph type="title"/>
          </p:nvPr>
        </p:nvSpPr>
        <p:spPr>
          <a:xfrm>
            <a:off x="126803" y="-10587"/>
            <a:ext cx="6565900" cy="248402"/>
          </a:xfrm>
          <a:prstGeom prst="rect">
            <a:avLst/>
          </a:prstGeom>
        </p:spPr>
        <p:txBody>
          <a:bodyPr vert="horz" wrap="square" lIns="0" tIns="8467" rIns="0" bIns="0" rtlCol="0">
            <a:spAutoFit/>
          </a:bodyPr>
          <a:lstStyle/>
          <a:p>
            <a:pPr marL="8467" marR="3387">
              <a:lnSpc>
                <a:spcPct val="115599"/>
              </a:lnSpc>
              <a:spcBef>
                <a:spcPts val="67"/>
              </a:spcBef>
            </a:pPr>
            <a:r>
              <a:rPr sz="2667" spc="-190">
                <a:solidFill>
                  <a:srgbClr val="B14029"/>
                </a:solidFill>
                <a:latin typeface="Lucida Sans"/>
                <a:cs typeface="Lucida Sans"/>
              </a:rPr>
              <a:t>Conversation</a:t>
            </a:r>
            <a:r>
              <a:rPr sz="2667" spc="-180">
                <a:solidFill>
                  <a:srgbClr val="B14029"/>
                </a:solidFill>
                <a:latin typeface="Lucida Sans"/>
                <a:cs typeface="Lucida Sans"/>
              </a:rPr>
              <a:t> </a:t>
            </a:r>
            <a:r>
              <a:rPr sz="2667" spc="-130">
                <a:solidFill>
                  <a:srgbClr val="B14029"/>
                </a:solidFill>
                <a:latin typeface="Lucida Sans"/>
                <a:cs typeface="Lucida Sans"/>
              </a:rPr>
              <a:t>Cafe:</a:t>
            </a:r>
            <a:r>
              <a:rPr sz="2667" spc="-177">
                <a:solidFill>
                  <a:srgbClr val="B14029"/>
                </a:solidFill>
                <a:latin typeface="Lucida Sans"/>
                <a:cs typeface="Lucida Sans"/>
              </a:rPr>
              <a:t> </a:t>
            </a:r>
            <a:r>
              <a:rPr sz="2667" spc="-169">
                <a:solidFill>
                  <a:srgbClr val="B14029"/>
                </a:solidFill>
                <a:latin typeface="Lucida Sans"/>
                <a:cs typeface="Lucida Sans"/>
              </a:rPr>
              <a:t>Topics</a:t>
            </a:r>
            <a:r>
              <a:rPr sz="2667" spc="-180">
                <a:solidFill>
                  <a:srgbClr val="B14029"/>
                </a:solidFill>
                <a:latin typeface="Lucida Sans"/>
                <a:cs typeface="Lucida Sans"/>
              </a:rPr>
              <a:t> </a:t>
            </a:r>
            <a:r>
              <a:rPr sz="2667" spc="-157">
                <a:solidFill>
                  <a:srgbClr val="B14029"/>
                </a:solidFill>
                <a:latin typeface="Lucida Sans"/>
                <a:cs typeface="Lucida Sans"/>
              </a:rPr>
              <a:t>covered</a:t>
            </a:r>
            <a:r>
              <a:rPr sz="2667" spc="-177">
                <a:solidFill>
                  <a:srgbClr val="B14029"/>
                </a:solidFill>
                <a:latin typeface="Lucida Sans"/>
                <a:cs typeface="Lucida Sans"/>
              </a:rPr>
              <a:t> </a:t>
            </a:r>
            <a:r>
              <a:rPr sz="2667" spc="-73">
                <a:solidFill>
                  <a:srgbClr val="B14029"/>
                </a:solidFill>
                <a:latin typeface="Lucida Sans"/>
                <a:cs typeface="Lucida Sans"/>
              </a:rPr>
              <a:t>(Apr-</a:t>
            </a:r>
            <a:r>
              <a:rPr sz="2667" spc="-7">
                <a:solidFill>
                  <a:srgbClr val="B14029"/>
                </a:solidFill>
                <a:latin typeface="Lucida Sans"/>
                <a:cs typeface="Lucida Sans"/>
              </a:rPr>
              <a:t>July) </a:t>
            </a:r>
            <a:r>
              <a:rPr sz="2667" spc="-107">
                <a:solidFill>
                  <a:srgbClr val="B14029"/>
                </a:solidFill>
                <a:latin typeface="Lucida Sans"/>
                <a:cs typeface="Lucida Sans"/>
              </a:rPr>
              <a:t>What</a:t>
            </a:r>
            <a:r>
              <a:rPr sz="2667" spc="-200">
                <a:solidFill>
                  <a:srgbClr val="B14029"/>
                </a:solidFill>
                <a:latin typeface="Lucida Sans"/>
                <a:cs typeface="Lucida Sans"/>
              </a:rPr>
              <a:t> </a:t>
            </a:r>
            <a:r>
              <a:rPr sz="2667" spc="-220">
                <a:solidFill>
                  <a:srgbClr val="B14029"/>
                </a:solidFill>
                <a:latin typeface="Lucida Sans"/>
                <a:cs typeface="Lucida Sans"/>
              </a:rPr>
              <a:t>women</a:t>
            </a:r>
            <a:r>
              <a:rPr sz="2667" spc="-200">
                <a:solidFill>
                  <a:srgbClr val="B14029"/>
                </a:solidFill>
                <a:latin typeface="Lucida Sans"/>
                <a:cs typeface="Lucida Sans"/>
              </a:rPr>
              <a:t> </a:t>
            </a:r>
            <a:r>
              <a:rPr sz="2667" spc="-223">
                <a:solidFill>
                  <a:srgbClr val="B14029"/>
                </a:solidFill>
                <a:latin typeface="Lucida Sans"/>
                <a:cs typeface="Lucida Sans"/>
              </a:rPr>
              <a:t>had</a:t>
            </a:r>
            <a:r>
              <a:rPr sz="2667" spc="-200">
                <a:solidFill>
                  <a:srgbClr val="B14029"/>
                </a:solidFill>
                <a:latin typeface="Lucida Sans"/>
                <a:cs typeface="Lucida Sans"/>
              </a:rPr>
              <a:t> </a:t>
            </a:r>
            <a:r>
              <a:rPr sz="2667" spc="-183">
                <a:solidFill>
                  <a:srgbClr val="B14029"/>
                </a:solidFill>
                <a:latin typeface="Lucida Sans"/>
                <a:cs typeface="Lucida Sans"/>
              </a:rPr>
              <a:t>to</a:t>
            </a:r>
            <a:r>
              <a:rPr sz="2667" spc="-200">
                <a:solidFill>
                  <a:srgbClr val="B14029"/>
                </a:solidFill>
                <a:latin typeface="Lucida Sans"/>
                <a:cs typeface="Lucida Sans"/>
              </a:rPr>
              <a:t> </a:t>
            </a:r>
            <a:r>
              <a:rPr sz="2667" spc="-13">
                <a:solidFill>
                  <a:srgbClr val="B14029"/>
                </a:solidFill>
                <a:latin typeface="Lucida Sans"/>
                <a:cs typeface="Lucida Sans"/>
              </a:rPr>
              <a:t>say.</a:t>
            </a:r>
            <a:endParaRPr sz="2667">
              <a:latin typeface="Lucida Sans"/>
              <a:cs typeface="Lucida Sans"/>
            </a:endParaRPr>
          </a:p>
        </p:txBody>
      </p:sp>
    </p:spTree>
    <p:extLst>
      <p:ext uri="{BB962C8B-B14F-4D97-AF65-F5344CB8AC3E}">
        <p14:creationId xmlns:p14="http://schemas.microsoft.com/office/powerpoint/2010/main" val="4023701754"/>
      </p:ext>
    </p:extLst>
  </p:cSld>
  <p:clrMapOvr>
    <a:masterClrMapping/>
  </p:clrMapOvr>
</p:sld>
</file>

<file path=ppt/theme/theme1.xml><?xml version="1.0" encoding="utf-8"?>
<a:theme xmlns:a="http://schemas.openxmlformats.org/drawingml/2006/main" name="Office Theme">
  <a:themeElements>
    <a:clrScheme name="Custom 1">
      <a:dk1>
        <a:srgbClr val="00336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005EB8"/>
      </a:accent1>
      <a:accent2>
        <a:srgbClr val="005EB8"/>
      </a:accent2>
      <a:accent3>
        <a:srgbClr val="005EB8"/>
      </a:accent3>
      <a:accent4>
        <a:srgbClr val="005EB8"/>
      </a:accent4>
      <a:accent5>
        <a:srgbClr val="005EB8"/>
      </a:accent5>
      <a:accent6>
        <a:srgbClr val="005EB8"/>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YS PowerPoint TEMPLATE">
  <a:themeElements>
    <a:clrScheme name="Custom 1">
      <a:dk1>
        <a:srgbClr val="000000"/>
      </a:dk1>
      <a:lt1>
        <a:srgbClr val="FFFFFF"/>
      </a:lt1>
      <a:dk2>
        <a:srgbClr val="001B76"/>
      </a:dk2>
      <a:lt2>
        <a:srgbClr val="005EB8"/>
      </a:lt2>
      <a:accent1>
        <a:srgbClr val="1398C5"/>
      </a:accent1>
      <a:accent2>
        <a:srgbClr val="64B704"/>
      </a:accent2>
      <a:accent3>
        <a:srgbClr val="139687"/>
      </a:accent3>
      <a:accent4>
        <a:srgbClr val="627380"/>
      </a:accent4>
      <a:accent5>
        <a:srgbClr val="250160"/>
      </a:accent5>
      <a:accent6>
        <a:srgbClr val="770129"/>
      </a:accent6>
      <a:hlink>
        <a:srgbClr val="E97807"/>
      </a:hlink>
      <a:folHlink>
        <a:srgbClr val="FAE00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a:lstStyle>
        <a:defPPr marL="0" marR="0" indent="0" algn="l" defTabSz="457200" rtl="0" eaLnBrk="1" fontAlgn="auto" latinLnBrk="0" hangingPunct="1">
          <a:lnSpc>
            <a:spcPct val="100000"/>
          </a:lnSpc>
          <a:spcBef>
            <a:spcPts val="0"/>
          </a:spcBef>
          <a:spcAft>
            <a:spcPts val="0"/>
          </a:spcAft>
          <a:buClrTx/>
          <a:buSzTx/>
          <a:buFont typeface="Arial"/>
          <a:buNone/>
          <a:tabLst/>
          <a:defRPr kumimoji="0" sz="2100" b="0" i="0" u="none" strike="noStrike" kern="1200" cap="none" spc="0" normalizeH="0" baseline="0" noProof="0" dirty="0" smtClean="0">
            <a:ln>
              <a:noFill/>
            </a:ln>
            <a:solidFill>
              <a:srgbClr val="000000"/>
            </a:solidFill>
            <a:effectLst/>
            <a:uLnTx/>
            <a:uFillTx/>
            <a:latin typeface="Arial"/>
            <a:ea typeface="+mn-ea"/>
            <a:cs typeface="+mn-cs"/>
          </a:defRPr>
        </a:defPPr>
      </a:lstStyle>
    </a:tx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1">
      <a:dk1>
        <a:srgbClr val="00336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1402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8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
    <a:dk1>
      <a:srgbClr val="00336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Custom 1">
    <a:dk1>
      <a:srgbClr val="00336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e38aaa-2514-4b62-bcb7-8e476af75d9a">
      <Terms xmlns="http://schemas.microsoft.com/office/infopath/2007/PartnerControls"/>
    </lcf76f155ced4ddcb4097134ff3c332f>
    <TaxCatchAll xmlns="20e2bef3-9786-4dee-ae28-4a0f9d142097" xsi:nil="true"/>
    <Author0 xmlns="f8e38aaa-2514-4b62-bcb7-8e476af75d9a">
      <UserInfo>
        <DisplayName/>
        <AccountId xsi:nil="true"/>
        <AccountType/>
      </UserInfo>
    </Author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A6F5E39A44F04F89E45FF2CAB2D231" ma:contentTypeVersion="18" ma:contentTypeDescription="Create a new document." ma:contentTypeScope="" ma:versionID="a16bc479cd063681bb386162e16bed11">
  <xsd:schema xmlns:xsd="http://www.w3.org/2001/XMLSchema" xmlns:xs="http://www.w3.org/2001/XMLSchema" xmlns:p="http://schemas.microsoft.com/office/2006/metadata/properties" xmlns:ns2="f8e38aaa-2514-4b62-bcb7-8e476af75d9a" xmlns:ns3="20e2bef3-9786-4dee-ae28-4a0f9d142097" targetNamespace="http://schemas.microsoft.com/office/2006/metadata/properties" ma:root="true" ma:fieldsID="938e89d0c012e2e790877c9d9ce1f6d9" ns2:_="" ns3:_="">
    <xsd:import namespace="f8e38aaa-2514-4b62-bcb7-8e476af75d9a"/>
    <xsd:import namespace="20e2bef3-9786-4dee-ae28-4a0f9d14209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Author0"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38aaa-2514-4b62-bcb7-8e476af75d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77725aa-a115-4173-8de3-4bc35a24622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Author0" ma:index="24" nillable="true" ma:displayName="Author" ma:format="Dropdown" ma:list="UserInfo" ma:SharePointGroup="0" ma:internalName="Author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e2bef3-9786-4dee-ae28-4a0f9d14209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6de8cad-4b03-4d00-8ba2-57c519d50816}" ma:internalName="TaxCatchAll" ma:showField="CatchAllData" ma:web="20e2bef3-9786-4dee-ae28-4a0f9d1420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8ADC5A-807F-42B2-92C7-50F51D6D3270}">
  <ds:schemaRefs>
    <ds:schemaRef ds:uri="20e2bef3-9786-4dee-ae28-4a0f9d142097"/>
    <ds:schemaRef ds:uri="f8e38aaa-2514-4b62-bcb7-8e476af75d9a"/>
    <ds:schemaRef ds:uri="http://schemas.openxmlformats.org/package/2006/metadata/core-properties"/>
    <ds:schemaRef ds:uri="http://schemas.microsoft.com/office/2006/documentManagement/types"/>
    <ds:schemaRef ds:uri="http://www.w3.org/XML/1998/namespace"/>
    <ds:schemaRef ds:uri="http://purl.org/dc/dcmitype/"/>
    <ds:schemaRef ds:uri="http://schemas.microsoft.com/office/2006/metadata/properties"/>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78AC92BE-7F65-4AD4-9C31-5651DA116B67}">
  <ds:schemaRefs>
    <ds:schemaRef ds:uri="http://schemas.microsoft.com/sharepoint/v3/contenttype/forms"/>
  </ds:schemaRefs>
</ds:datastoreItem>
</file>

<file path=customXml/itemProps3.xml><?xml version="1.0" encoding="utf-8"?>
<ds:datastoreItem xmlns:ds="http://schemas.openxmlformats.org/officeDocument/2006/customXml" ds:itemID="{F3613EA2-505B-4171-9D32-AE0B7C66FE1A}">
  <ds:schemaRefs>
    <ds:schemaRef ds:uri="20e2bef3-9786-4dee-ae28-4a0f9d142097"/>
    <ds:schemaRef ds:uri="f8e38aaa-2514-4b62-bcb7-8e476af75d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TotalTime>
  <Words>11164</Words>
  <Application>Microsoft Office PowerPoint</Application>
  <PresentationFormat>Widescreen</PresentationFormat>
  <Paragraphs>1906</Paragraphs>
  <Slides>118</Slides>
  <Notes>42</Notes>
  <HiddenSlides>0</HiddenSlides>
  <MMClips>0</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118</vt:i4>
      </vt:variant>
    </vt:vector>
  </HeadingPairs>
  <TitlesOfParts>
    <vt:vector size="147" baseType="lpstr">
      <vt:lpstr>Microsoft JhengHei</vt:lpstr>
      <vt:lpstr>ＭＳ Ｐゴシック</vt:lpstr>
      <vt:lpstr>ADLaM Display</vt:lpstr>
      <vt:lpstr>Aptos</vt:lpstr>
      <vt:lpstr>Arial</vt:lpstr>
      <vt:lpstr>Arial Black</vt:lpstr>
      <vt:lpstr>Arial MT</vt:lpstr>
      <vt:lpstr>Arial Narrow</vt:lpstr>
      <vt:lpstr>Arial,Sans-Serif</vt:lpstr>
      <vt:lpstr>Avenir Next LT Pro</vt:lpstr>
      <vt:lpstr>Calibri</vt:lpstr>
      <vt:lpstr>Century Gothic</vt:lpstr>
      <vt:lpstr>Courier New</vt:lpstr>
      <vt:lpstr>Lucida Sans</vt:lpstr>
      <vt:lpstr>Lucida Sans Unicode</vt:lpstr>
      <vt:lpstr>Montserrat</vt:lpstr>
      <vt:lpstr>Montserrat Light</vt:lpstr>
      <vt:lpstr>Times New Roman</vt:lpstr>
      <vt:lpstr>Trebuchet MS</vt:lpstr>
      <vt:lpstr>Verdana</vt:lpstr>
      <vt:lpstr>Wingdings</vt:lpstr>
      <vt:lpstr>Office Theme</vt:lpstr>
      <vt:lpstr>Office Theme</vt:lpstr>
      <vt:lpstr>SYS PowerPoint TEMPLATE</vt:lpstr>
      <vt:lpstr>Office Theme</vt:lpstr>
      <vt:lpstr>Office Theme</vt:lpstr>
      <vt:lpstr>Office Theme</vt:lpstr>
      <vt:lpstr>Office Theme</vt:lpstr>
      <vt:lpstr>Office Theme</vt:lpstr>
      <vt:lpstr>Tower Hamlets Women’s Commission</vt:lpstr>
      <vt:lpstr>Women’s Commission</vt:lpstr>
      <vt:lpstr>The Women’s Commission</vt:lpstr>
      <vt:lpstr>Purpose and Scope of The Women’s Commission</vt:lpstr>
      <vt:lpstr>Engagement Approach – Let’s Talk Tower Hamlets Survey</vt:lpstr>
      <vt:lpstr>Engagement Approach – Community Workshops</vt:lpstr>
      <vt:lpstr>Engagement Approach – Supplementary Workshops</vt:lpstr>
      <vt:lpstr>Engagement Approach – Respondents Information</vt:lpstr>
      <vt:lpstr>Engagement Approach – Health Respondents Information</vt:lpstr>
      <vt:lpstr>Our Mission for Health</vt:lpstr>
      <vt:lpstr>Healthy lifestyles</vt:lpstr>
      <vt:lpstr>Being heard and taken seriously</vt:lpstr>
      <vt:lpstr>Barriers to Health Information</vt:lpstr>
      <vt:lpstr>Accessing Healthy Food</vt:lpstr>
      <vt:lpstr>Physical Activity (1)</vt:lpstr>
      <vt:lpstr>Physical Activity (2)</vt:lpstr>
      <vt:lpstr>Summary (1)</vt:lpstr>
      <vt:lpstr>Summary (2)</vt:lpstr>
      <vt:lpstr>Summary (3)</vt:lpstr>
      <vt:lpstr>Sources</vt:lpstr>
      <vt:lpstr>Women’s Health Hub update</vt:lpstr>
      <vt:lpstr>Where it started </vt:lpstr>
      <vt:lpstr>Project aims</vt:lpstr>
      <vt:lpstr>Women’s health hubs</vt:lpstr>
      <vt:lpstr>Management pathways and templates</vt:lpstr>
      <vt:lpstr>How the hub operates </vt:lpstr>
      <vt:lpstr>Impact</vt:lpstr>
      <vt:lpstr>Success to date - focus on Royal London Hospital</vt:lpstr>
      <vt:lpstr>Royal London gynaecology – Non admitted RTT waiting list</vt:lpstr>
      <vt:lpstr>Royal London gynaecology – Admitted RTT waiting list</vt:lpstr>
      <vt:lpstr>Patient feedback</vt:lpstr>
      <vt:lpstr>How will we ensure the hubs are sustainable?  </vt:lpstr>
      <vt:lpstr>The Future </vt:lpstr>
      <vt:lpstr>Thank you </vt:lpstr>
      <vt:lpstr>Women’s Health Inequalities</vt:lpstr>
      <vt:lpstr>Overview</vt:lpstr>
      <vt:lpstr>Insights from engagement with women</vt:lpstr>
      <vt:lpstr>Muslim Women’s Health initiative</vt:lpstr>
      <vt:lpstr>Findings on challenges facing women align with Women’s Commission</vt:lpstr>
      <vt:lpstr>Coproducing health and wellbeing</vt:lpstr>
      <vt:lpstr>Recommendations of women and stories from the community…..</vt:lpstr>
      <vt:lpstr>A holistic approach to health that recognises the importance of social connection and mental wellbeing..</vt:lpstr>
      <vt:lpstr>Improved ways of distribution of health information that ensures access for all women</vt:lpstr>
      <vt:lpstr>More affordable and accessible healthy food options</vt:lpstr>
      <vt:lpstr>Group activities that foster social connection</vt:lpstr>
      <vt:lpstr>Improved access to growing spaces and community kitchens</vt:lpstr>
      <vt:lpstr>More women staff and provision for women only activities</vt:lpstr>
      <vt:lpstr>Video snapshot of Communities Keeping Well women’s projects</vt:lpstr>
      <vt:lpstr>Thank you!</vt:lpstr>
      <vt:lpstr>Be Well</vt:lpstr>
      <vt:lpstr>Background &amp; Achievements</vt:lpstr>
      <vt:lpstr>Survey Insights</vt:lpstr>
      <vt:lpstr>Breaking Down Barriers</vt:lpstr>
      <vt:lpstr>What the Numbers Tell Us</vt:lpstr>
      <vt:lpstr>Current Offerings for Women</vt:lpstr>
      <vt:lpstr>Free swimming programme</vt:lpstr>
      <vt:lpstr>Free swimming buddies and lessons </vt:lpstr>
      <vt:lpstr>EmpowHER Event</vt:lpstr>
      <vt:lpstr>Barriers to Participation - Challenges Faced by Women</vt:lpstr>
      <vt:lpstr>Data &amp; Insights</vt:lpstr>
      <vt:lpstr>Marketing &amp; Outreach</vt:lpstr>
      <vt:lpstr>Upcoming Actions Based on Group Feedback</vt:lpstr>
      <vt:lpstr>Next Steps &amp; Feedback</vt:lpstr>
      <vt:lpstr>Appendixes</vt:lpstr>
      <vt:lpstr>SOCIAL VALUE CALCULATOR REPORT</vt:lpstr>
      <vt:lpstr>1 - FILTERS</vt:lpstr>
      <vt:lpstr>2 - SOCIAL VALUE DASHBOARD</vt:lpstr>
      <vt:lpstr>INDICATORS</vt:lpstr>
      <vt:lpstr>3 - BENCHMARKING</vt:lpstr>
      <vt:lpstr>SOCIAL VALUE PER PERSON</vt:lpstr>
      <vt:lpstr>4 - PEOPLE OUTCOMES</vt:lpstr>
      <vt:lpstr>TOTAL ACTIVE PEOPLE</vt:lpstr>
      <vt:lpstr>5 - LEAGUE TABLE</vt:lpstr>
      <vt:lpstr>LEAGUE TABLE - SITE (TOP 5)</vt:lpstr>
      <vt:lpstr>6 - MAP</vt:lpstr>
      <vt:lpstr>SOCIAL VALUE CALCULATOR REPORT (2)</vt:lpstr>
      <vt:lpstr>FILTERS</vt:lpstr>
      <vt:lpstr>SOCIAL VALUE DASHBOARD</vt:lpstr>
      <vt:lpstr>INDICATORS (1)</vt:lpstr>
      <vt:lpstr>BENCHMARKING</vt:lpstr>
      <vt:lpstr>SOCIAL VALUE PER PERSON (1)</vt:lpstr>
      <vt:lpstr>PEOPLE OUTCOMES</vt:lpstr>
      <vt:lpstr>TOTAL ACTIVE PEOPLE (1) </vt:lpstr>
      <vt:lpstr>LEAGUE TABLE</vt:lpstr>
      <vt:lpstr>LEAGUE TABLE (1) - SITE (TOP 5) </vt:lpstr>
      <vt:lpstr>MAP</vt:lpstr>
      <vt:lpstr>DataHub Credits</vt:lpstr>
      <vt:lpstr>Supporting women's health in Tower Hamlets</vt:lpstr>
      <vt:lpstr>Spotlight on... equity programme</vt:lpstr>
      <vt:lpstr>Spotlight on... community engagement</vt:lpstr>
      <vt:lpstr>Spotlight on... public health team</vt:lpstr>
      <vt:lpstr>Spotlight on Healthcare Horizons</vt:lpstr>
      <vt:lpstr>Key considerations</vt:lpstr>
      <vt:lpstr>Spotlight on... HEAL (Health Equity Action Leadership)</vt:lpstr>
      <vt:lpstr>Presentation to Women’s Commission - Health</vt:lpstr>
      <vt:lpstr>Sister Circle: walking alongside women during pregnancy, sexual and reproductive health and mental health journeys.</vt:lpstr>
      <vt:lpstr>Her Health Programme</vt:lpstr>
      <vt:lpstr>A Bridge to Equity — Women’s Conversation Café It turns lived experience into learning, insight, and community leadership.</vt:lpstr>
      <vt:lpstr>Conversation Cafe: Topics covered (Apr-July) What women had to say.</vt:lpstr>
      <vt:lpstr>Her Struggle</vt:lpstr>
      <vt:lpstr>Her Health Programme (1)</vt:lpstr>
      <vt:lpstr>Q&amp;A</vt:lpstr>
      <vt:lpstr>Flourishing communities’ the legacy.</vt:lpstr>
      <vt:lpstr>What we achieved!</vt:lpstr>
      <vt:lpstr>Coproduction with the partners </vt:lpstr>
      <vt:lpstr>Community engagement with the  Champions </vt:lpstr>
      <vt:lpstr>Working with health services </vt:lpstr>
      <vt:lpstr>Culturally sensitive approaches to cervical screening</vt:lpstr>
      <vt:lpstr>Maternity drop in – in community settings.</vt:lpstr>
      <vt:lpstr>Impact across the system</vt:lpstr>
      <vt:lpstr>Tower Hamlets sexual and reproductive health services working map by THCVS and MA Service Design (London College of Communication)</vt:lpstr>
      <vt:lpstr>Tower Hamlets Personas: Women receiving inadequate healthcare</vt:lpstr>
      <vt:lpstr>Health Literacy Online Resource</vt:lpstr>
      <vt:lpstr>Photo of flourishing communities</vt:lpstr>
      <vt:lpstr>Muslim Women’s Health Initiative </vt:lpstr>
      <vt:lpstr>Our ask of the board.  What will you do to ?</vt:lpstr>
      <vt:lpstr>Contact</vt:lpstr>
      <vt:lpstr>Thank you for your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Formal Public Review</dc:title>
  <dc:creator>Mike Pickin</dc:creator>
  <cp:lastModifiedBy>Daynia Townsend</cp:lastModifiedBy>
  <cp:revision>2</cp:revision>
  <cp:lastPrinted>2025-10-21T15:21:36Z</cp:lastPrinted>
  <dcterms:created xsi:type="dcterms:W3CDTF">2020-02-07T11:14:16Z</dcterms:created>
  <dcterms:modified xsi:type="dcterms:W3CDTF">2025-11-06T15:12:53Z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0x01010037A6F5E39A44F04F89E45FF2CAB2D231</vt:lpwstr>
  </property>
  <property fmtid="{D5CDD505-2E9C-101B-9397-08002B2CF9AE}" pid="3" name="MediaServiceImageTags">
    <vt:lpwstr/>
  </property>
</Properties>
</file>