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40.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56" r:id="rId5"/>
    <p:sldMasterId id="2147483679" r:id="rId6"/>
  </p:sldMasterIdLst>
  <p:notesMasterIdLst>
    <p:notesMasterId r:id="rId90"/>
  </p:notesMasterIdLst>
  <p:handoutMasterIdLst>
    <p:handoutMasterId r:id="rId91"/>
  </p:handoutMasterIdLst>
  <p:sldIdLst>
    <p:sldId id="256" r:id="rId7"/>
    <p:sldId id="313" r:id="rId8"/>
    <p:sldId id="314" r:id="rId9"/>
    <p:sldId id="315" r:id="rId10"/>
    <p:sldId id="316" r:id="rId11"/>
    <p:sldId id="317" r:id="rId12"/>
    <p:sldId id="312" r:id="rId13"/>
    <p:sldId id="302" r:id="rId14"/>
    <p:sldId id="280" r:id="rId15"/>
    <p:sldId id="282" r:id="rId16"/>
    <p:sldId id="292" r:id="rId17"/>
    <p:sldId id="295" r:id="rId18"/>
    <p:sldId id="296" r:id="rId19"/>
    <p:sldId id="297" r:id="rId20"/>
    <p:sldId id="298" r:id="rId21"/>
    <p:sldId id="299" r:id="rId22"/>
    <p:sldId id="284" r:id="rId23"/>
    <p:sldId id="257" r:id="rId24"/>
    <p:sldId id="791" r:id="rId25"/>
    <p:sldId id="792" r:id="rId26"/>
    <p:sldId id="793" r:id="rId27"/>
    <p:sldId id="363" r:id="rId28"/>
    <p:sldId id="394" r:id="rId29"/>
    <p:sldId id="390" r:id="rId30"/>
    <p:sldId id="377" r:id="rId31"/>
    <p:sldId id="393" r:id="rId32"/>
    <p:sldId id="379" r:id="rId33"/>
    <p:sldId id="392" r:id="rId34"/>
    <p:sldId id="380" r:id="rId35"/>
    <p:sldId id="385" r:id="rId36"/>
    <p:sldId id="389" r:id="rId37"/>
    <p:sldId id="366" r:id="rId38"/>
    <p:sldId id="383" r:id="rId39"/>
    <p:sldId id="396" r:id="rId40"/>
    <p:sldId id="395" r:id="rId41"/>
    <p:sldId id="384" r:id="rId42"/>
    <p:sldId id="365" r:id="rId43"/>
    <p:sldId id="794" r:id="rId44"/>
    <p:sldId id="368" r:id="rId45"/>
    <p:sldId id="318" r:id="rId46"/>
    <p:sldId id="364" r:id="rId47"/>
    <p:sldId id="372" r:id="rId48"/>
    <p:sldId id="373" r:id="rId49"/>
    <p:sldId id="374" r:id="rId50"/>
    <p:sldId id="375" r:id="rId51"/>
    <p:sldId id="749" r:id="rId52"/>
    <p:sldId id="752" r:id="rId53"/>
    <p:sldId id="770" r:id="rId54"/>
    <p:sldId id="766" r:id="rId55"/>
    <p:sldId id="769" r:id="rId56"/>
    <p:sldId id="777" r:id="rId57"/>
    <p:sldId id="773" r:id="rId58"/>
    <p:sldId id="775" r:id="rId59"/>
    <p:sldId id="761" r:id="rId60"/>
    <p:sldId id="778" r:id="rId61"/>
    <p:sldId id="795" r:id="rId62"/>
    <p:sldId id="796" r:id="rId63"/>
    <p:sldId id="797" r:id="rId64"/>
    <p:sldId id="780" r:id="rId65"/>
    <p:sldId id="781" r:id="rId66"/>
    <p:sldId id="782" r:id="rId67"/>
    <p:sldId id="783" r:id="rId68"/>
    <p:sldId id="784" r:id="rId69"/>
    <p:sldId id="785" r:id="rId70"/>
    <p:sldId id="786" r:id="rId71"/>
    <p:sldId id="787" r:id="rId72"/>
    <p:sldId id="788" r:id="rId73"/>
    <p:sldId id="789" r:id="rId74"/>
    <p:sldId id="790" r:id="rId75"/>
    <p:sldId id="262" r:id="rId76"/>
    <p:sldId id="260" r:id="rId77"/>
    <p:sldId id="273" r:id="rId78"/>
    <p:sldId id="287" r:id="rId79"/>
    <p:sldId id="281" r:id="rId80"/>
    <p:sldId id="799" r:id="rId81"/>
    <p:sldId id="283" r:id="rId82"/>
    <p:sldId id="800" r:id="rId83"/>
    <p:sldId id="285" r:id="rId84"/>
    <p:sldId id="288" r:id="rId85"/>
    <p:sldId id="265" r:id="rId86"/>
    <p:sldId id="272" r:id="rId87"/>
    <p:sldId id="286" r:id="rId88"/>
    <p:sldId id="266"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EF9B05-7D10-75E4-81D3-F5917E0640CC}" name="Claire Christopher" initials="CC" userId="S::Claire.Christopher@towerhamlets.gov.uk::88c34744-40fb-4539-8286-f6c8e3c88b6e" providerId="AD"/>
  <p188:author id="{1FBC741B-DD48-80D6-2034-52F26E7C560B}" name="Muslima Miah" initials="MM" userId="S::Muslima.Miah@towerhamlets.gov.uk::3c559114-7db7-429c-a469-b9815fc3e59e" providerId="AD"/>
  <p188:author id="{066F8280-7D6A-5B6B-F51B-64C8464938E8}" name="Muslima Miah" initials="MM" userId="S::muslima.miah@towerhamlets.gov.uk::3c559114-7db7-429c-a469-b9815fc3e5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D035"/>
    <a:srgbClr val="00B2BC"/>
    <a:srgbClr val="01475F"/>
    <a:srgbClr val="616161"/>
    <a:srgbClr val="FFFFFF"/>
    <a:srgbClr val="EE295E"/>
    <a:srgbClr val="F8A627"/>
    <a:srgbClr val="FBCD86"/>
    <a:srgbClr val="41C8F4"/>
    <a:srgbClr val="2BA2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0E0BC-7ED3-B7BF-195B-DB9762EA2324}" v="66" dt="2025-12-11T11:41:08.360"/>
    <p1510:client id="{FCB7116F-02A9-5F0C-5DE4-1F86793FBC89}" v="29" dt="2025-12-09T18:51:2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handoutMaster" Target="handoutMasters/handoutMaster1.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viewProps" Target="view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ia Uddin" userId="S::samia.uddin@towerhamlets.gov.uk::b6a488ba-306e-4730-b3e5-89a641eb384d" providerId="AD" clId="Web-{D9A656AE-E64F-8A3B-C10F-0F00E563BACD}"/>
    <pc:docChg chg="addSld delSld modSld">
      <pc:chgData name="Samia Uddin" userId="S::samia.uddin@towerhamlets.gov.uk::b6a488ba-306e-4730-b3e5-89a641eb384d" providerId="AD" clId="Web-{D9A656AE-E64F-8A3B-C10F-0F00E563BACD}" dt="2025-11-28T12:56:53.073" v="105"/>
      <pc:docMkLst>
        <pc:docMk/>
      </pc:docMkLst>
      <pc:sldChg chg="add del">
        <pc:chgData name="Samia Uddin" userId="S::samia.uddin@towerhamlets.gov.uk::b6a488ba-306e-4730-b3e5-89a641eb384d" providerId="AD" clId="Web-{D9A656AE-E64F-8A3B-C10F-0F00E563BACD}" dt="2025-11-28T12:56:47.245" v="96"/>
        <pc:sldMkLst>
          <pc:docMk/>
          <pc:sldMk cId="13919581" sldId="257"/>
        </pc:sldMkLst>
      </pc:sldChg>
      <pc:sldChg chg="add">
        <pc:chgData name="Samia Uddin" userId="S::samia.uddin@towerhamlets.gov.uk::b6a488ba-306e-4730-b3e5-89a641eb384d" providerId="AD" clId="Web-{D9A656AE-E64F-8A3B-C10F-0F00E563BACD}" dt="2025-11-28T10:45:18.465" v="0"/>
        <pc:sldMkLst>
          <pc:docMk/>
          <pc:sldMk cId="62212680" sldId="318"/>
        </pc:sldMkLst>
      </pc:sldChg>
      <pc:sldChg chg="add">
        <pc:chgData name="Samia Uddin" userId="S::samia.uddin@towerhamlets.gov.uk::b6a488ba-306e-4730-b3e5-89a641eb384d" providerId="AD" clId="Web-{D9A656AE-E64F-8A3B-C10F-0F00E563BACD}" dt="2025-11-28T10:45:18.512" v="1"/>
        <pc:sldMkLst>
          <pc:docMk/>
          <pc:sldMk cId="2178894870" sldId="364"/>
        </pc:sldMkLst>
      </pc:sldChg>
      <pc:sldChg chg="add">
        <pc:chgData name="Samia Uddin" userId="S::samia.uddin@towerhamlets.gov.uk::b6a488ba-306e-4730-b3e5-89a641eb384d" providerId="AD" clId="Web-{D9A656AE-E64F-8A3B-C10F-0F00E563BACD}" dt="2025-11-28T10:45:18.606" v="2"/>
        <pc:sldMkLst>
          <pc:docMk/>
          <pc:sldMk cId="3058860068" sldId="372"/>
        </pc:sldMkLst>
      </pc:sldChg>
      <pc:sldChg chg="add">
        <pc:chgData name="Samia Uddin" userId="S::samia.uddin@towerhamlets.gov.uk::b6a488ba-306e-4730-b3e5-89a641eb384d" providerId="AD" clId="Web-{D9A656AE-E64F-8A3B-C10F-0F00E563BACD}" dt="2025-11-28T10:45:18.731" v="3"/>
        <pc:sldMkLst>
          <pc:docMk/>
          <pc:sldMk cId="2558612189" sldId="373"/>
        </pc:sldMkLst>
      </pc:sldChg>
      <pc:sldChg chg="add">
        <pc:chgData name="Samia Uddin" userId="S::samia.uddin@towerhamlets.gov.uk::b6a488ba-306e-4730-b3e5-89a641eb384d" providerId="AD" clId="Web-{D9A656AE-E64F-8A3B-C10F-0F00E563BACD}" dt="2025-11-28T10:45:18.778" v="4"/>
        <pc:sldMkLst>
          <pc:docMk/>
          <pc:sldMk cId="2395852239" sldId="374"/>
        </pc:sldMkLst>
      </pc:sldChg>
      <pc:sldChg chg="add">
        <pc:chgData name="Samia Uddin" userId="S::samia.uddin@towerhamlets.gov.uk::b6a488ba-306e-4730-b3e5-89a641eb384d" providerId="AD" clId="Web-{D9A656AE-E64F-8A3B-C10F-0F00E563BACD}" dt="2025-11-28T10:45:18.809" v="5"/>
        <pc:sldMkLst>
          <pc:docMk/>
          <pc:sldMk cId="1350430551" sldId="375"/>
        </pc:sldMkLst>
      </pc:sldChg>
      <pc:sldChg chg="add">
        <pc:chgData name="Samia Uddin" userId="S::samia.uddin@towerhamlets.gov.uk::b6a488ba-306e-4730-b3e5-89a641eb384d" providerId="AD" clId="Web-{D9A656AE-E64F-8A3B-C10F-0F00E563BACD}" dt="2025-11-28T10:46:11.075" v="6"/>
        <pc:sldMkLst>
          <pc:docMk/>
          <pc:sldMk cId="445687602" sldId="749"/>
        </pc:sldMkLst>
      </pc:sldChg>
      <pc:sldChg chg="add">
        <pc:chgData name="Samia Uddin" userId="S::samia.uddin@towerhamlets.gov.uk::b6a488ba-306e-4730-b3e5-89a641eb384d" providerId="AD" clId="Web-{D9A656AE-E64F-8A3B-C10F-0F00E563BACD}" dt="2025-11-28T10:46:11.263" v="7"/>
        <pc:sldMkLst>
          <pc:docMk/>
          <pc:sldMk cId="4176326555" sldId="752"/>
        </pc:sldMkLst>
      </pc:sldChg>
      <pc:sldChg chg="add">
        <pc:chgData name="Samia Uddin" userId="S::samia.uddin@towerhamlets.gov.uk::b6a488ba-306e-4730-b3e5-89a641eb384d" providerId="AD" clId="Web-{D9A656AE-E64F-8A3B-C10F-0F00E563BACD}" dt="2025-11-28T10:46:12.013" v="14"/>
        <pc:sldMkLst>
          <pc:docMk/>
          <pc:sldMk cId="2122302950" sldId="761"/>
        </pc:sldMkLst>
      </pc:sldChg>
      <pc:sldChg chg="add">
        <pc:chgData name="Samia Uddin" userId="S::samia.uddin@towerhamlets.gov.uk::b6a488ba-306e-4730-b3e5-89a641eb384d" providerId="AD" clId="Web-{D9A656AE-E64F-8A3B-C10F-0F00E563BACD}" dt="2025-11-28T10:46:11.513" v="9"/>
        <pc:sldMkLst>
          <pc:docMk/>
          <pc:sldMk cId="1825808072" sldId="766"/>
        </pc:sldMkLst>
      </pc:sldChg>
      <pc:sldChg chg="add">
        <pc:chgData name="Samia Uddin" userId="S::samia.uddin@towerhamlets.gov.uk::b6a488ba-306e-4730-b3e5-89a641eb384d" providerId="AD" clId="Web-{D9A656AE-E64F-8A3B-C10F-0F00E563BACD}" dt="2025-11-28T10:46:11.606" v="10"/>
        <pc:sldMkLst>
          <pc:docMk/>
          <pc:sldMk cId="2657337273" sldId="769"/>
        </pc:sldMkLst>
      </pc:sldChg>
      <pc:sldChg chg="add">
        <pc:chgData name="Samia Uddin" userId="S::samia.uddin@towerhamlets.gov.uk::b6a488ba-306e-4730-b3e5-89a641eb384d" providerId="AD" clId="Web-{D9A656AE-E64F-8A3B-C10F-0F00E563BACD}" dt="2025-11-28T10:46:11.372" v="8"/>
        <pc:sldMkLst>
          <pc:docMk/>
          <pc:sldMk cId="1877169303" sldId="770"/>
        </pc:sldMkLst>
      </pc:sldChg>
      <pc:sldChg chg="add">
        <pc:chgData name="Samia Uddin" userId="S::samia.uddin@towerhamlets.gov.uk::b6a488ba-306e-4730-b3e5-89a641eb384d" providerId="AD" clId="Web-{D9A656AE-E64F-8A3B-C10F-0F00E563BACD}" dt="2025-11-28T10:46:11.841" v="12"/>
        <pc:sldMkLst>
          <pc:docMk/>
          <pc:sldMk cId="2708341730" sldId="773"/>
        </pc:sldMkLst>
      </pc:sldChg>
      <pc:sldChg chg="add">
        <pc:chgData name="Samia Uddin" userId="S::samia.uddin@towerhamlets.gov.uk::b6a488ba-306e-4730-b3e5-89a641eb384d" providerId="AD" clId="Web-{D9A656AE-E64F-8A3B-C10F-0F00E563BACD}" dt="2025-11-28T10:46:11.919" v="13"/>
        <pc:sldMkLst>
          <pc:docMk/>
          <pc:sldMk cId="4005589065" sldId="775"/>
        </pc:sldMkLst>
      </pc:sldChg>
      <pc:sldChg chg="add">
        <pc:chgData name="Samia Uddin" userId="S::samia.uddin@towerhamlets.gov.uk::b6a488ba-306e-4730-b3e5-89a641eb384d" providerId="AD" clId="Web-{D9A656AE-E64F-8A3B-C10F-0F00E563BACD}" dt="2025-11-28T10:46:11.716" v="11"/>
        <pc:sldMkLst>
          <pc:docMk/>
          <pc:sldMk cId="3885588816" sldId="777"/>
        </pc:sldMkLst>
      </pc:sldChg>
      <pc:sldChg chg="add">
        <pc:chgData name="Samia Uddin" userId="S::samia.uddin@towerhamlets.gov.uk::b6a488ba-306e-4730-b3e5-89a641eb384d" providerId="AD" clId="Web-{D9A656AE-E64F-8A3B-C10F-0F00E563BACD}" dt="2025-11-28T10:46:12.153" v="15"/>
        <pc:sldMkLst>
          <pc:docMk/>
          <pc:sldMk cId="429370320" sldId="778"/>
        </pc:sldMkLst>
      </pc:sldChg>
    </pc:docChg>
  </pc:docChgLst>
  <pc:docChgLst>
    <pc:chgData name="Muslima Miah" userId="S::muslima.miah@towerhamlets.gov.uk::3c559114-7db7-429c-a469-b9815fc3e59e" providerId="AD" clId="Web-{AFD17F2E-54B5-0400-2434-F49309B6BDE6}"/>
    <pc:docChg chg="addSld delSld modSld addMainMaster modMainMaster">
      <pc:chgData name="Muslima Miah" userId="S::muslima.miah@towerhamlets.gov.uk::3c559114-7db7-429c-a469-b9815fc3e59e" providerId="AD" clId="Web-{AFD17F2E-54B5-0400-2434-F49309B6BDE6}" dt="2025-12-02T14:41:47.017" v="124" actId="1076"/>
      <pc:docMkLst>
        <pc:docMk/>
      </pc:docMkLst>
      <pc:sldChg chg="modSp">
        <pc:chgData name="Muslima Miah" userId="S::muslima.miah@towerhamlets.gov.uk::3c559114-7db7-429c-a469-b9815fc3e59e" providerId="AD" clId="Web-{AFD17F2E-54B5-0400-2434-F49309B6BDE6}" dt="2025-12-02T14:02:48.570" v="9" actId="20577"/>
        <pc:sldMkLst>
          <pc:docMk/>
          <pc:sldMk cId="13919581" sldId="256"/>
        </pc:sldMkLst>
        <pc:spChg chg="mod">
          <ac:chgData name="Muslima Miah" userId="S::muslima.miah@towerhamlets.gov.uk::3c559114-7db7-429c-a469-b9815fc3e59e" providerId="AD" clId="Web-{AFD17F2E-54B5-0400-2434-F49309B6BDE6}" dt="2025-12-02T14:02:48.570" v="9" actId="20577"/>
          <ac:spMkLst>
            <pc:docMk/>
            <pc:sldMk cId="13919581" sldId="256"/>
            <ac:spMk id="3" creationId="{C116D53B-FBB0-4102-A292-4C07FA099AD5}"/>
          </ac:spMkLst>
        </pc:spChg>
      </pc:sldChg>
      <pc:sldChg chg="modSp new mod modClrScheme chgLayout">
        <pc:chgData name="Muslima Miah" userId="S::muslima.miah@towerhamlets.gov.uk::3c559114-7db7-429c-a469-b9815fc3e59e" providerId="AD" clId="Web-{AFD17F2E-54B5-0400-2434-F49309B6BDE6}" dt="2025-12-02T14:07:35.385" v="31" actId="20577"/>
        <pc:sldMkLst>
          <pc:docMk/>
          <pc:sldMk cId="3094687629" sldId="795"/>
        </pc:sldMkLst>
        <pc:spChg chg="mod ord">
          <ac:chgData name="Muslima Miah" userId="S::muslima.miah@towerhamlets.gov.uk::3c559114-7db7-429c-a469-b9815fc3e59e" providerId="AD" clId="Web-{AFD17F2E-54B5-0400-2434-F49309B6BDE6}" dt="2025-12-02T14:07:23.620" v="16" actId="20577"/>
          <ac:spMkLst>
            <pc:docMk/>
            <pc:sldMk cId="3094687629" sldId="795"/>
            <ac:spMk id="2" creationId="{931F35BE-9F32-9A75-9341-B5665A2C8CF5}"/>
          </ac:spMkLst>
        </pc:spChg>
        <pc:spChg chg="mod ord">
          <ac:chgData name="Muslima Miah" userId="S::muslima.miah@towerhamlets.gov.uk::3c559114-7db7-429c-a469-b9815fc3e59e" providerId="AD" clId="Web-{AFD17F2E-54B5-0400-2434-F49309B6BDE6}" dt="2025-12-02T14:07:35.385" v="31" actId="20577"/>
          <ac:spMkLst>
            <pc:docMk/>
            <pc:sldMk cId="3094687629" sldId="795"/>
            <ac:spMk id="3" creationId="{362B99BC-36D3-1D40-344B-D467E53D71FF}"/>
          </ac:spMkLst>
        </pc:spChg>
      </pc:sldChg>
      <pc:sldChg chg="addSp delSp modSp add">
        <pc:chgData name="Muslima Miah" userId="S::muslima.miah@towerhamlets.gov.uk::3c559114-7db7-429c-a469-b9815fc3e59e" providerId="AD" clId="Web-{AFD17F2E-54B5-0400-2434-F49309B6BDE6}" dt="2025-12-02T14:41:32.783" v="121" actId="20577"/>
        <pc:sldMkLst>
          <pc:docMk/>
          <pc:sldMk cId="4123596424" sldId="796"/>
        </pc:sldMkLst>
        <pc:spChg chg="add mod">
          <ac:chgData name="Muslima Miah" userId="S::muslima.miah@towerhamlets.gov.uk::3c559114-7db7-429c-a469-b9815fc3e59e" providerId="AD" clId="Web-{AFD17F2E-54B5-0400-2434-F49309B6BDE6}" dt="2025-12-02T14:41:32.783" v="121" actId="20577"/>
          <ac:spMkLst>
            <pc:docMk/>
            <pc:sldMk cId="4123596424" sldId="796"/>
            <ac:spMk id="3" creationId="{6785DC62-F405-DD8F-B729-1426A3DC857A}"/>
          </ac:spMkLst>
        </pc:spChg>
      </pc:sldChg>
      <pc:sldChg chg="addSp delSp modSp add">
        <pc:chgData name="Muslima Miah" userId="S::muslima.miah@towerhamlets.gov.uk::3c559114-7db7-429c-a469-b9815fc3e59e" providerId="AD" clId="Web-{AFD17F2E-54B5-0400-2434-F49309B6BDE6}" dt="2025-12-02T14:41:47.017" v="124" actId="1076"/>
        <pc:sldMkLst>
          <pc:docMk/>
          <pc:sldMk cId="15227651" sldId="797"/>
        </pc:sldMkLst>
        <pc:spChg chg="add mod">
          <ac:chgData name="Muslima Miah" userId="S::muslima.miah@towerhamlets.gov.uk::3c559114-7db7-429c-a469-b9815fc3e59e" providerId="AD" clId="Web-{AFD17F2E-54B5-0400-2434-F49309B6BDE6}" dt="2025-12-02T14:41:47.017" v="124" actId="1076"/>
          <ac:spMkLst>
            <pc:docMk/>
            <pc:sldMk cId="15227651" sldId="797"/>
            <ac:spMk id="5" creationId="{AA3CB5BB-4F2A-7CDB-FC6A-00E3AC046BF7}"/>
          </ac:spMkLst>
        </pc:spChg>
      </pc:sldChg>
      <pc:sldMasterChg chg="modSldLayout">
        <pc:chgData name="Muslima Miah" userId="S::muslima.miah@towerhamlets.gov.uk::3c559114-7db7-429c-a469-b9815fc3e59e" providerId="AD" clId="Web-{AFD17F2E-54B5-0400-2434-F49309B6BDE6}" dt="2025-12-02T14:23:55.959" v="33"/>
        <pc:sldMasterMkLst>
          <pc:docMk/>
          <pc:sldMasterMk cId="3109027457" sldId="2147483656"/>
        </pc:sldMasterMkLst>
        <pc:sldLayoutChg chg="replId">
          <pc:chgData name="Muslima Miah" userId="S::muslima.miah@towerhamlets.gov.uk::3c559114-7db7-429c-a469-b9815fc3e59e" providerId="AD" clId="Web-{AFD17F2E-54B5-0400-2434-F49309B6BDE6}" dt="2025-12-02T14:23:55.959" v="33"/>
          <pc:sldLayoutMkLst>
            <pc:docMk/>
            <pc:sldMasterMk cId="3109027457" sldId="2147483656"/>
            <pc:sldLayoutMk cId="2131732056" sldId="2147483674"/>
          </pc:sldLayoutMkLst>
        </pc:sldLayoutChg>
        <pc:sldLayoutChg chg="replId">
          <pc:chgData name="Muslima Miah" userId="S::muslima.miah@towerhamlets.gov.uk::3c559114-7db7-429c-a469-b9815fc3e59e" providerId="AD" clId="Web-{AFD17F2E-54B5-0400-2434-F49309B6BDE6}" dt="2025-12-02T14:23:55.959" v="33"/>
          <pc:sldLayoutMkLst>
            <pc:docMk/>
            <pc:sldMasterMk cId="3109027457" sldId="2147483656"/>
            <pc:sldLayoutMk cId="1189487332" sldId="2147483675"/>
          </pc:sldLayoutMkLst>
        </pc:sldLayoutChg>
        <pc:sldLayoutChg chg="replId">
          <pc:chgData name="Muslima Miah" userId="S::muslima.miah@towerhamlets.gov.uk::3c559114-7db7-429c-a469-b9815fc3e59e" providerId="AD" clId="Web-{AFD17F2E-54B5-0400-2434-F49309B6BDE6}" dt="2025-12-02T14:23:55.959" v="33"/>
          <pc:sldLayoutMkLst>
            <pc:docMk/>
            <pc:sldMasterMk cId="3109027457" sldId="2147483656"/>
            <pc:sldLayoutMk cId="330499896" sldId="2147483676"/>
          </pc:sldLayoutMkLst>
        </pc:sldLayoutChg>
        <pc:sldLayoutChg chg="replId">
          <pc:chgData name="Muslima Miah" userId="S::muslima.miah@towerhamlets.gov.uk::3c559114-7db7-429c-a469-b9815fc3e59e" providerId="AD" clId="Web-{AFD17F2E-54B5-0400-2434-F49309B6BDE6}" dt="2025-12-02T14:23:55.959" v="33"/>
          <pc:sldLayoutMkLst>
            <pc:docMk/>
            <pc:sldMasterMk cId="3109027457" sldId="2147483656"/>
            <pc:sldLayoutMk cId="2185686192" sldId="2147483677"/>
          </pc:sldLayoutMkLst>
        </pc:sldLayoutChg>
        <pc:sldLayoutChg chg="replId">
          <pc:chgData name="Muslima Miah" userId="S::muslima.miah@towerhamlets.gov.uk::3c559114-7db7-429c-a469-b9815fc3e59e" providerId="AD" clId="Web-{AFD17F2E-54B5-0400-2434-F49309B6BDE6}" dt="2025-12-02T14:23:55.959" v="33"/>
          <pc:sldLayoutMkLst>
            <pc:docMk/>
            <pc:sldMasterMk cId="3109027457" sldId="2147483656"/>
            <pc:sldLayoutMk cId="3095296845" sldId="2147483678"/>
          </pc:sldLayoutMkLst>
        </pc:sldLayoutChg>
      </pc:sldMasterChg>
      <pc:sldMasterChg chg="replId">
        <pc:chgData name="Muslima Miah" userId="S::muslima.miah@towerhamlets.gov.uk::3c559114-7db7-429c-a469-b9815fc3e59e" providerId="AD" clId="Web-{AFD17F2E-54B5-0400-2434-F49309B6BDE6}" dt="2025-12-02T14:23:55.959" v="33"/>
        <pc:sldMasterMkLst>
          <pc:docMk/>
          <pc:sldMasterMk cId="1404536304" sldId="2147483673"/>
        </pc:sldMasterMkLst>
      </pc:sldMasterChg>
      <pc:sldMasterChg chg="add addSldLayout">
        <pc:chgData name="Muslima Miah" userId="S::muslima.miah@towerhamlets.gov.uk::3c559114-7db7-429c-a469-b9815fc3e59e" providerId="AD" clId="Web-{AFD17F2E-54B5-0400-2434-F49309B6BDE6}" dt="2025-12-02T14:31:33.023" v="73"/>
        <pc:sldMasterMkLst>
          <pc:docMk/>
          <pc:sldMasterMk cId="0" sldId="2147483679"/>
        </pc:sldMasterMkLst>
        <pc:sldLayoutChg chg="add">
          <pc:chgData name="Muslima Miah" userId="S::muslima.miah@towerhamlets.gov.uk::3c559114-7db7-429c-a469-b9815fc3e59e" providerId="AD" clId="Web-{AFD17F2E-54B5-0400-2434-F49309B6BDE6}" dt="2025-12-02T14:31:33.023" v="73"/>
          <pc:sldLayoutMkLst>
            <pc:docMk/>
            <pc:sldMasterMk cId="0" sldId="2147483679"/>
            <pc:sldLayoutMk cId="0" sldId="2147483680"/>
          </pc:sldLayoutMkLst>
        </pc:sldLayoutChg>
        <pc:sldLayoutChg chg="add">
          <pc:chgData name="Muslima Miah" userId="S::muslima.miah@towerhamlets.gov.uk::3c559114-7db7-429c-a469-b9815fc3e59e" providerId="AD" clId="Web-{AFD17F2E-54B5-0400-2434-F49309B6BDE6}" dt="2025-12-02T14:31:33.023" v="73"/>
          <pc:sldLayoutMkLst>
            <pc:docMk/>
            <pc:sldMasterMk cId="0" sldId="2147483679"/>
            <pc:sldLayoutMk cId="0" sldId="2147483681"/>
          </pc:sldLayoutMkLst>
        </pc:sldLayoutChg>
        <pc:sldLayoutChg chg="add">
          <pc:chgData name="Muslima Miah" userId="S::muslima.miah@towerhamlets.gov.uk::3c559114-7db7-429c-a469-b9815fc3e59e" providerId="AD" clId="Web-{AFD17F2E-54B5-0400-2434-F49309B6BDE6}" dt="2025-12-02T14:31:33.023" v="73"/>
          <pc:sldLayoutMkLst>
            <pc:docMk/>
            <pc:sldMasterMk cId="0" sldId="2147483679"/>
            <pc:sldLayoutMk cId="0" sldId="2147483682"/>
          </pc:sldLayoutMkLst>
        </pc:sldLayoutChg>
        <pc:sldLayoutChg chg="add">
          <pc:chgData name="Muslima Miah" userId="S::muslima.miah@towerhamlets.gov.uk::3c559114-7db7-429c-a469-b9815fc3e59e" providerId="AD" clId="Web-{AFD17F2E-54B5-0400-2434-F49309B6BDE6}" dt="2025-12-02T14:31:33.023" v="73"/>
          <pc:sldLayoutMkLst>
            <pc:docMk/>
            <pc:sldMasterMk cId="0" sldId="2147483679"/>
            <pc:sldLayoutMk cId="0" sldId="2147483683"/>
          </pc:sldLayoutMkLst>
        </pc:sldLayoutChg>
        <pc:sldLayoutChg chg="add">
          <pc:chgData name="Muslima Miah" userId="S::muslima.miah@towerhamlets.gov.uk::3c559114-7db7-429c-a469-b9815fc3e59e" providerId="AD" clId="Web-{AFD17F2E-54B5-0400-2434-F49309B6BDE6}" dt="2025-12-02T14:31:33.023" v="73"/>
          <pc:sldLayoutMkLst>
            <pc:docMk/>
            <pc:sldMasterMk cId="0" sldId="2147483679"/>
            <pc:sldLayoutMk cId="0" sldId="2147483684"/>
          </pc:sldLayoutMkLst>
        </pc:sldLayoutChg>
      </pc:sldMasterChg>
    </pc:docChg>
  </pc:docChgLst>
  <pc:docChgLst>
    <pc:chgData name="Samia Uddin" userId="S::samia.uddin@towerhamlets.gov.uk::b6a488ba-306e-4730-b3e5-89a641eb384d" providerId="AD" clId="Web-{0220E0BC-7ED3-B7BF-195B-DB9762EA2324}"/>
    <pc:docChg chg="addSld delSld modSld">
      <pc:chgData name="Samia Uddin" userId="S::samia.uddin@towerhamlets.gov.uk::b6a488ba-306e-4730-b3e5-89a641eb384d" providerId="AD" clId="Web-{0220E0BC-7ED3-B7BF-195B-DB9762EA2324}" dt="2025-12-11T11:40:57.797" v="17"/>
      <pc:docMkLst>
        <pc:docMk/>
      </pc:docMkLst>
      <pc:sldChg chg="add del">
        <pc:chgData name="Samia Uddin" userId="S::samia.uddin@towerhamlets.gov.uk::b6a488ba-306e-4730-b3e5-89a641eb384d" providerId="AD" clId="Web-{0220E0BC-7ED3-B7BF-195B-DB9762EA2324}" dt="2025-12-11T11:40:57.360" v="16"/>
        <pc:sldMkLst>
          <pc:docMk/>
          <pc:sldMk cId="62212680" sldId="318"/>
        </pc:sldMkLst>
      </pc:sldChg>
      <pc:sldChg chg="add del">
        <pc:chgData name="Samia Uddin" userId="S::samia.uddin@towerhamlets.gov.uk::b6a488ba-306e-4730-b3e5-89a641eb384d" providerId="AD" clId="Web-{0220E0BC-7ED3-B7BF-195B-DB9762EA2324}" dt="2025-12-11T11:40:57.204" v="15"/>
        <pc:sldMkLst>
          <pc:docMk/>
          <pc:sldMk cId="2178894870" sldId="364"/>
        </pc:sldMkLst>
      </pc:sldChg>
      <pc:sldChg chg="addSp delSp modSp">
        <pc:chgData name="Samia Uddin" userId="S::samia.uddin@towerhamlets.gov.uk::b6a488ba-306e-4730-b3e5-89a641eb384d" providerId="AD" clId="Web-{0220E0BC-7ED3-B7BF-195B-DB9762EA2324}" dt="2025-12-11T11:40:57.797" v="17"/>
        <pc:sldMkLst>
          <pc:docMk/>
          <pc:sldMk cId="2491178373" sldId="368"/>
        </pc:sldMkLst>
        <pc:picChg chg="add del mod">
          <ac:chgData name="Samia Uddin" userId="S::samia.uddin@towerhamlets.gov.uk::b6a488ba-306e-4730-b3e5-89a641eb384d" providerId="AD" clId="Web-{0220E0BC-7ED3-B7BF-195B-DB9762EA2324}" dt="2025-12-11T11:40:57.797" v="17"/>
          <ac:picMkLst>
            <pc:docMk/>
            <pc:sldMk cId="2491178373" sldId="368"/>
            <ac:picMk id="11" creationId="{5289A8E9-FC6A-06FE-B305-1ED5F4F99CF1}"/>
          </ac:picMkLst>
        </pc:picChg>
        <pc:picChg chg="add del mod">
          <ac:chgData name="Samia Uddin" userId="S::samia.uddin@towerhamlets.gov.uk::b6a488ba-306e-4730-b3e5-89a641eb384d" providerId="AD" clId="Web-{0220E0BC-7ED3-B7BF-195B-DB9762EA2324}" dt="2025-12-11T11:40:52.125" v="10"/>
          <ac:picMkLst>
            <pc:docMk/>
            <pc:sldMk cId="2491178373" sldId="368"/>
            <ac:picMk id="12" creationId="{E75BD7C6-5F8C-1A4A-54B6-A4E2A31C0745}"/>
          </ac:picMkLst>
        </pc:picChg>
      </pc:sldChg>
      <pc:sldChg chg="add del">
        <pc:chgData name="Samia Uddin" userId="S::samia.uddin@towerhamlets.gov.uk::b6a488ba-306e-4730-b3e5-89a641eb384d" providerId="AD" clId="Web-{0220E0BC-7ED3-B7BF-195B-DB9762EA2324}" dt="2025-12-11T11:40:56.938" v="14"/>
        <pc:sldMkLst>
          <pc:docMk/>
          <pc:sldMk cId="3058860068" sldId="372"/>
        </pc:sldMkLst>
      </pc:sldChg>
      <pc:sldChg chg="add del">
        <pc:chgData name="Samia Uddin" userId="S::samia.uddin@towerhamlets.gov.uk::b6a488ba-306e-4730-b3e5-89a641eb384d" providerId="AD" clId="Web-{0220E0BC-7ED3-B7BF-195B-DB9762EA2324}" dt="2025-12-11T11:40:54.141" v="13"/>
        <pc:sldMkLst>
          <pc:docMk/>
          <pc:sldMk cId="2558612189" sldId="373"/>
        </pc:sldMkLst>
      </pc:sldChg>
      <pc:sldChg chg="add del">
        <pc:chgData name="Samia Uddin" userId="S::samia.uddin@towerhamlets.gov.uk::b6a488ba-306e-4730-b3e5-89a641eb384d" providerId="AD" clId="Web-{0220E0BC-7ED3-B7BF-195B-DB9762EA2324}" dt="2025-12-11T11:40:53.891" v="12"/>
        <pc:sldMkLst>
          <pc:docMk/>
          <pc:sldMk cId="2395852239" sldId="374"/>
        </pc:sldMkLst>
      </pc:sldChg>
      <pc:sldChg chg="add del">
        <pc:chgData name="Samia Uddin" userId="S::samia.uddin@towerhamlets.gov.uk::b6a488ba-306e-4730-b3e5-89a641eb384d" providerId="AD" clId="Web-{0220E0BC-7ED3-B7BF-195B-DB9762EA2324}" dt="2025-12-11T11:40:53.704" v="11"/>
        <pc:sldMkLst>
          <pc:docMk/>
          <pc:sldMk cId="1350430551" sldId="375"/>
        </pc:sldMkLst>
      </pc:sldChg>
      <pc:sldChg chg="add del">
        <pc:chgData name="Samia Uddin" userId="S::samia.uddin@towerhamlets.gov.uk::b6a488ba-306e-4730-b3e5-89a641eb384d" providerId="AD" clId="Web-{0220E0BC-7ED3-B7BF-195B-DB9762EA2324}" dt="2025-12-11T11:39:44.734" v="8"/>
        <pc:sldMkLst>
          <pc:docMk/>
          <pc:sldMk cId="445687602" sldId="749"/>
        </pc:sldMkLst>
      </pc:sldChg>
    </pc:docChg>
  </pc:docChgLst>
  <pc:docChgLst>
    <pc:chgData name="Samia Uddin" userId="b6a488ba-306e-4730-b3e5-89a641eb384d" providerId="ADAL" clId="{C2CA51EE-3CE9-4E5C-BE56-862675FA4055}"/>
    <pc:docChg chg="undo custSel addSld delSld modSld sldOrd">
      <pc:chgData name="Samia Uddin" userId="b6a488ba-306e-4730-b3e5-89a641eb384d" providerId="ADAL" clId="{C2CA51EE-3CE9-4E5C-BE56-862675FA4055}" dt="2025-11-28T13:03:34.384" v="19" actId="47"/>
      <pc:docMkLst>
        <pc:docMk/>
      </pc:docMkLst>
      <pc:sldChg chg="modSp add del mod">
        <pc:chgData name="Samia Uddin" userId="b6a488ba-306e-4730-b3e5-89a641eb384d" providerId="ADAL" clId="{C2CA51EE-3CE9-4E5C-BE56-862675FA4055}" dt="2025-11-28T13:03:24.653" v="12" actId="47"/>
        <pc:sldMkLst>
          <pc:docMk/>
          <pc:sldMk cId="13919581" sldId="257"/>
        </pc:sldMkLst>
      </pc:sldChg>
      <pc:sldChg chg="ord">
        <pc:chgData name="Samia Uddin" userId="b6a488ba-306e-4730-b3e5-89a641eb384d" providerId="ADAL" clId="{C2CA51EE-3CE9-4E5C-BE56-862675FA4055}" dt="2025-11-28T12:59:49.839" v="2" actId="20578"/>
        <pc:sldMkLst>
          <pc:docMk/>
          <pc:sldMk cId="3683383334" sldId="314"/>
        </pc:sldMkLst>
      </pc:sldChg>
      <pc:sldChg chg="add">
        <pc:chgData name="Samia Uddin" userId="b6a488ba-306e-4730-b3e5-89a641eb384d" providerId="ADAL" clId="{C2CA51EE-3CE9-4E5C-BE56-862675FA4055}" dt="2025-11-28T13:02:48.428" v="8"/>
        <pc:sldMkLst>
          <pc:docMk/>
          <pc:sldMk cId="0" sldId="780"/>
        </pc:sldMkLst>
      </pc:sldChg>
      <pc:sldChg chg="add">
        <pc:chgData name="Samia Uddin" userId="b6a488ba-306e-4730-b3e5-89a641eb384d" providerId="ADAL" clId="{C2CA51EE-3CE9-4E5C-BE56-862675FA4055}" dt="2025-11-28T13:02:48.428" v="8"/>
        <pc:sldMkLst>
          <pc:docMk/>
          <pc:sldMk cId="0" sldId="781"/>
        </pc:sldMkLst>
      </pc:sldChg>
      <pc:sldChg chg="add">
        <pc:chgData name="Samia Uddin" userId="b6a488ba-306e-4730-b3e5-89a641eb384d" providerId="ADAL" clId="{C2CA51EE-3CE9-4E5C-BE56-862675FA4055}" dt="2025-11-28T13:02:48.428" v="8"/>
        <pc:sldMkLst>
          <pc:docMk/>
          <pc:sldMk cId="0" sldId="782"/>
        </pc:sldMkLst>
      </pc:sldChg>
      <pc:sldChg chg="add">
        <pc:chgData name="Samia Uddin" userId="b6a488ba-306e-4730-b3e5-89a641eb384d" providerId="ADAL" clId="{C2CA51EE-3CE9-4E5C-BE56-862675FA4055}" dt="2025-11-28T13:02:48.428" v="8"/>
        <pc:sldMkLst>
          <pc:docMk/>
          <pc:sldMk cId="0" sldId="783"/>
        </pc:sldMkLst>
      </pc:sldChg>
      <pc:sldChg chg="add">
        <pc:chgData name="Samia Uddin" userId="b6a488ba-306e-4730-b3e5-89a641eb384d" providerId="ADAL" clId="{C2CA51EE-3CE9-4E5C-BE56-862675FA4055}" dt="2025-11-28T13:02:48.428" v="8"/>
        <pc:sldMkLst>
          <pc:docMk/>
          <pc:sldMk cId="0" sldId="784"/>
        </pc:sldMkLst>
      </pc:sldChg>
      <pc:sldChg chg="add">
        <pc:chgData name="Samia Uddin" userId="b6a488ba-306e-4730-b3e5-89a641eb384d" providerId="ADAL" clId="{C2CA51EE-3CE9-4E5C-BE56-862675FA4055}" dt="2025-11-28T13:02:48.428" v="8"/>
        <pc:sldMkLst>
          <pc:docMk/>
          <pc:sldMk cId="4125826826" sldId="785"/>
        </pc:sldMkLst>
      </pc:sldChg>
      <pc:sldChg chg="add">
        <pc:chgData name="Samia Uddin" userId="b6a488ba-306e-4730-b3e5-89a641eb384d" providerId="ADAL" clId="{C2CA51EE-3CE9-4E5C-BE56-862675FA4055}" dt="2025-11-28T13:02:48.428" v="8"/>
        <pc:sldMkLst>
          <pc:docMk/>
          <pc:sldMk cId="0" sldId="786"/>
        </pc:sldMkLst>
      </pc:sldChg>
      <pc:sldChg chg="add">
        <pc:chgData name="Samia Uddin" userId="b6a488ba-306e-4730-b3e5-89a641eb384d" providerId="ADAL" clId="{C2CA51EE-3CE9-4E5C-BE56-862675FA4055}" dt="2025-11-28T13:02:48.428" v="8"/>
        <pc:sldMkLst>
          <pc:docMk/>
          <pc:sldMk cId="2749309110" sldId="787"/>
        </pc:sldMkLst>
      </pc:sldChg>
      <pc:sldChg chg="add">
        <pc:chgData name="Samia Uddin" userId="b6a488ba-306e-4730-b3e5-89a641eb384d" providerId="ADAL" clId="{C2CA51EE-3CE9-4E5C-BE56-862675FA4055}" dt="2025-11-28T13:02:48.428" v="8"/>
        <pc:sldMkLst>
          <pc:docMk/>
          <pc:sldMk cId="0" sldId="788"/>
        </pc:sldMkLst>
      </pc:sldChg>
      <pc:sldChg chg="add">
        <pc:chgData name="Samia Uddin" userId="b6a488ba-306e-4730-b3e5-89a641eb384d" providerId="ADAL" clId="{C2CA51EE-3CE9-4E5C-BE56-862675FA4055}" dt="2025-11-28T13:02:48.428" v="8"/>
        <pc:sldMkLst>
          <pc:docMk/>
          <pc:sldMk cId="0" sldId="789"/>
        </pc:sldMkLst>
      </pc:sldChg>
      <pc:sldChg chg="add">
        <pc:chgData name="Samia Uddin" userId="b6a488ba-306e-4730-b3e5-89a641eb384d" providerId="ADAL" clId="{C2CA51EE-3CE9-4E5C-BE56-862675FA4055}" dt="2025-11-28T13:02:48.428" v="8"/>
        <pc:sldMkLst>
          <pc:docMk/>
          <pc:sldMk cId="0" sldId="790"/>
        </pc:sldMkLst>
      </pc:sldChg>
    </pc:docChg>
  </pc:docChgLst>
  <pc:docChgLst>
    <pc:chgData name="Samia Uddin" userId="S::samia.uddin@towerhamlets.gov.uk::b6a488ba-306e-4730-b3e5-89a641eb384d" providerId="AD" clId="Web-{FCB7116F-02A9-5F0C-5DE4-1F86793FBC89}"/>
    <pc:docChg chg="addSld delSld modSld">
      <pc:chgData name="Samia Uddin" userId="S::samia.uddin@towerhamlets.gov.uk::b6a488ba-306e-4730-b3e5-89a641eb384d" providerId="AD" clId="Web-{FCB7116F-02A9-5F0C-5DE4-1F86793FBC89}" dt="2025-12-09T18:51:23.464" v="25"/>
      <pc:docMkLst>
        <pc:docMk/>
      </pc:docMkLst>
      <pc:sldChg chg="add">
        <pc:chgData name="Samia Uddin" userId="S::samia.uddin@towerhamlets.gov.uk::b6a488ba-306e-4730-b3e5-89a641eb384d" providerId="AD" clId="Web-{FCB7116F-02A9-5F0C-5DE4-1F86793FBC89}" dt="2025-12-09T18:48:16.058" v="4"/>
        <pc:sldMkLst>
          <pc:docMk/>
          <pc:sldMk cId="497983545" sldId="260"/>
        </pc:sldMkLst>
      </pc:sldChg>
      <pc:sldChg chg="add">
        <pc:chgData name="Samia Uddin" userId="S::samia.uddin@towerhamlets.gov.uk::b6a488ba-306e-4730-b3e5-89a641eb384d" providerId="AD" clId="Web-{FCB7116F-02A9-5F0C-5DE4-1F86793FBC89}" dt="2025-12-09T18:48:16.011" v="3"/>
        <pc:sldMkLst>
          <pc:docMk/>
          <pc:sldMk cId="2659059837" sldId="262"/>
        </pc:sldMkLst>
      </pc:sldChg>
      <pc:sldChg chg="add">
        <pc:chgData name="Samia Uddin" userId="S::samia.uddin@towerhamlets.gov.uk::b6a488ba-306e-4730-b3e5-89a641eb384d" providerId="AD" clId="Web-{FCB7116F-02A9-5F0C-5DE4-1F86793FBC89}" dt="2025-12-09T18:48:16.542" v="13"/>
        <pc:sldMkLst>
          <pc:docMk/>
          <pc:sldMk cId="982940149" sldId="265"/>
        </pc:sldMkLst>
      </pc:sldChg>
      <pc:sldChg chg="add">
        <pc:chgData name="Samia Uddin" userId="S::samia.uddin@towerhamlets.gov.uk::b6a488ba-306e-4730-b3e5-89a641eb384d" providerId="AD" clId="Web-{FCB7116F-02A9-5F0C-5DE4-1F86793FBC89}" dt="2025-12-09T18:48:16.730" v="17"/>
        <pc:sldMkLst>
          <pc:docMk/>
          <pc:sldMk cId="375664390" sldId="266"/>
        </pc:sldMkLst>
      </pc:sldChg>
      <pc:sldChg chg="add">
        <pc:chgData name="Samia Uddin" userId="S::samia.uddin@towerhamlets.gov.uk::b6a488ba-306e-4730-b3e5-89a641eb384d" providerId="AD" clId="Web-{FCB7116F-02A9-5F0C-5DE4-1F86793FBC89}" dt="2025-12-09T18:48:16.589" v="14"/>
        <pc:sldMkLst>
          <pc:docMk/>
          <pc:sldMk cId="3365469888" sldId="272"/>
        </pc:sldMkLst>
      </pc:sldChg>
      <pc:sldChg chg="add">
        <pc:chgData name="Samia Uddin" userId="S::samia.uddin@towerhamlets.gov.uk::b6a488ba-306e-4730-b3e5-89a641eb384d" providerId="AD" clId="Web-{FCB7116F-02A9-5F0C-5DE4-1F86793FBC89}" dt="2025-12-09T18:48:16.120" v="5"/>
        <pc:sldMkLst>
          <pc:docMk/>
          <pc:sldMk cId="1265097403" sldId="273"/>
        </pc:sldMkLst>
      </pc:sldChg>
      <pc:sldChg chg="add">
        <pc:chgData name="Samia Uddin" userId="S::samia.uddin@towerhamlets.gov.uk::b6a488ba-306e-4730-b3e5-89a641eb384d" providerId="AD" clId="Web-{FCB7116F-02A9-5F0C-5DE4-1F86793FBC89}" dt="2025-12-09T18:48:16.261" v="7"/>
        <pc:sldMkLst>
          <pc:docMk/>
          <pc:sldMk cId="987949548" sldId="281"/>
        </pc:sldMkLst>
      </pc:sldChg>
      <pc:sldChg chg="add">
        <pc:chgData name="Samia Uddin" userId="S::samia.uddin@towerhamlets.gov.uk::b6a488ba-306e-4730-b3e5-89a641eb384d" providerId="AD" clId="Web-{FCB7116F-02A9-5F0C-5DE4-1F86793FBC89}" dt="2025-12-09T18:48:16.354" v="9"/>
        <pc:sldMkLst>
          <pc:docMk/>
          <pc:sldMk cId="1817931998" sldId="283"/>
        </pc:sldMkLst>
      </pc:sldChg>
      <pc:sldChg chg="add">
        <pc:chgData name="Samia Uddin" userId="S::samia.uddin@towerhamlets.gov.uk::b6a488ba-306e-4730-b3e5-89a641eb384d" providerId="AD" clId="Web-{FCB7116F-02A9-5F0C-5DE4-1F86793FBC89}" dt="2025-12-09T18:48:16.448" v="11"/>
        <pc:sldMkLst>
          <pc:docMk/>
          <pc:sldMk cId="4199026266" sldId="285"/>
        </pc:sldMkLst>
      </pc:sldChg>
      <pc:sldChg chg="add">
        <pc:chgData name="Samia Uddin" userId="S::samia.uddin@towerhamlets.gov.uk::b6a488ba-306e-4730-b3e5-89a641eb384d" providerId="AD" clId="Web-{FCB7116F-02A9-5F0C-5DE4-1F86793FBC89}" dt="2025-12-09T18:48:16.636" v="15"/>
        <pc:sldMkLst>
          <pc:docMk/>
          <pc:sldMk cId="2361880861" sldId="286"/>
        </pc:sldMkLst>
      </pc:sldChg>
      <pc:sldChg chg="add">
        <pc:chgData name="Samia Uddin" userId="S::samia.uddin@towerhamlets.gov.uk::b6a488ba-306e-4730-b3e5-89a641eb384d" providerId="AD" clId="Web-{FCB7116F-02A9-5F0C-5DE4-1F86793FBC89}" dt="2025-12-09T18:48:16.214" v="6"/>
        <pc:sldMkLst>
          <pc:docMk/>
          <pc:sldMk cId="2721684845" sldId="287"/>
        </pc:sldMkLst>
      </pc:sldChg>
      <pc:sldChg chg="add">
        <pc:chgData name="Samia Uddin" userId="S::samia.uddin@towerhamlets.gov.uk::b6a488ba-306e-4730-b3e5-89a641eb384d" providerId="AD" clId="Web-{FCB7116F-02A9-5F0C-5DE4-1F86793FBC89}" dt="2025-12-09T18:48:16.495" v="12"/>
        <pc:sldMkLst>
          <pc:docMk/>
          <pc:sldMk cId="1779578722" sldId="288"/>
        </pc:sldMkLst>
      </pc:sldChg>
      <pc:sldChg chg="add">
        <pc:chgData name="Samia Uddin" userId="S::samia.uddin@towerhamlets.gov.uk::b6a488ba-306e-4730-b3e5-89a641eb384d" providerId="AD" clId="Web-{FCB7116F-02A9-5F0C-5DE4-1F86793FBC89}" dt="2025-12-09T18:48:16.308" v="8"/>
        <pc:sldMkLst>
          <pc:docMk/>
          <pc:sldMk cId="2852148756" sldId="799"/>
        </pc:sldMkLst>
      </pc:sldChg>
      <pc:sldChg chg="add">
        <pc:chgData name="Samia Uddin" userId="S::samia.uddin@towerhamlets.gov.uk::b6a488ba-306e-4730-b3e5-89a641eb384d" providerId="AD" clId="Web-{FCB7116F-02A9-5F0C-5DE4-1F86793FBC89}" dt="2025-12-09T18:48:16.401" v="10"/>
        <pc:sldMkLst>
          <pc:docMk/>
          <pc:sldMk cId="3198956847" sldId="800"/>
        </pc:sldMkLst>
      </pc:sldChg>
    </pc:docChg>
  </pc:docChgLst>
  <pc:docChgLst>
    <pc:chgData name="Samia Uddin" userId="S::samia.uddin@towerhamlets.gov.uk::b6a488ba-306e-4730-b3e5-89a641eb384d" providerId="AD" clId="Web-{8545EC18-4FC9-C9A9-DF37-9AE7F053EB1E}"/>
    <pc:docChg chg="addSld delSld">
      <pc:chgData name="Samia Uddin" userId="S::samia.uddin@towerhamlets.gov.uk::b6a488ba-306e-4730-b3e5-89a641eb384d" providerId="AD" clId="Web-{8545EC18-4FC9-C9A9-DF37-9AE7F053EB1E}" dt="2025-11-28T14:53:19.302" v="23"/>
      <pc:docMkLst>
        <pc:docMk/>
      </pc:docMkLst>
      <pc:sldChg chg="add">
        <pc:chgData name="Samia Uddin" userId="S::samia.uddin@towerhamlets.gov.uk::b6a488ba-306e-4730-b3e5-89a641eb384d" providerId="AD" clId="Web-{8545EC18-4FC9-C9A9-DF37-9AE7F053EB1E}" dt="2025-11-28T14:52:12.800" v="2"/>
        <pc:sldMkLst>
          <pc:docMk/>
          <pc:sldMk cId="13919581" sldId="257"/>
        </pc:sldMkLst>
      </pc:sldChg>
      <pc:sldChg chg="add">
        <pc:chgData name="Samia Uddin" userId="S::samia.uddin@towerhamlets.gov.uk::b6a488ba-306e-4730-b3e5-89a641eb384d" providerId="AD" clId="Web-{8545EC18-4FC9-C9A9-DF37-9AE7F053EB1E}" dt="2025-11-28T14:52:12.972" v="6"/>
        <pc:sldMkLst>
          <pc:docMk/>
          <pc:sldMk cId="3941948673" sldId="363"/>
        </pc:sldMkLst>
      </pc:sldChg>
      <pc:sldChg chg="add">
        <pc:chgData name="Samia Uddin" userId="S::samia.uddin@towerhamlets.gov.uk::b6a488ba-306e-4730-b3e5-89a641eb384d" providerId="AD" clId="Web-{8545EC18-4FC9-C9A9-DF37-9AE7F053EB1E}" dt="2025-11-28T14:53:18.927" v="21"/>
        <pc:sldMkLst>
          <pc:docMk/>
          <pc:sldMk cId="887319586" sldId="365"/>
        </pc:sldMkLst>
      </pc:sldChg>
      <pc:sldChg chg="add">
        <pc:chgData name="Samia Uddin" userId="S::samia.uddin@towerhamlets.gov.uk::b6a488ba-306e-4730-b3e5-89a641eb384d" providerId="AD" clId="Web-{8545EC18-4FC9-C9A9-DF37-9AE7F053EB1E}" dt="2025-11-28T14:53:18.286" v="16"/>
        <pc:sldMkLst>
          <pc:docMk/>
          <pc:sldMk cId="2463617544" sldId="366"/>
        </pc:sldMkLst>
      </pc:sldChg>
      <pc:sldChg chg="add">
        <pc:chgData name="Samia Uddin" userId="S::samia.uddin@towerhamlets.gov.uk::b6a488ba-306e-4730-b3e5-89a641eb384d" providerId="AD" clId="Web-{8545EC18-4FC9-C9A9-DF37-9AE7F053EB1E}" dt="2025-11-28T14:53:19.302" v="23"/>
        <pc:sldMkLst>
          <pc:docMk/>
          <pc:sldMk cId="2491178373" sldId="368"/>
        </pc:sldMkLst>
      </pc:sldChg>
      <pc:sldChg chg="add">
        <pc:chgData name="Samia Uddin" userId="S::samia.uddin@towerhamlets.gov.uk::b6a488ba-306e-4730-b3e5-89a641eb384d" providerId="AD" clId="Web-{8545EC18-4FC9-C9A9-DF37-9AE7F053EB1E}" dt="2025-11-28T14:52:37.097" v="9"/>
        <pc:sldMkLst>
          <pc:docMk/>
          <pc:sldMk cId="330436402" sldId="377"/>
        </pc:sldMkLst>
      </pc:sldChg>
      <pc:sldChg chg="add del">
        <pc:chgData name="Samia Uddin" userId="S::samia.uddin@towerhamlets.gov.uk::b6a488ba-306e-4730-b3e5-89a641eb384d" providerId="AD" clId="Web-{8545EC18-4FC9-C9A9-DF37-9AE7F053EB1E}" dt="2025-11-28T14:52:37.269" v="11"/>
        <pc:sldMkLst>
          <pc:docMk/>
          <pc:sldMk cId="1791901966" sldId="379"/>
        </pc:sldMkLst>
      </pc:sldChg>
      <pc:sldChg chg="add">
        <pc:chgData name="Samia Uddin" userId="S::samia.uddin@towerhamlets.gov.uk::b6a488ba-306e-4730-b3e5-89a641eb384d" providerId="AD" clId="Web-{8545EC18-4FC9-C9A9-DF37-9AE7F053EB1E}" dt="2025-11-28T14:52:56.754" v="13"/>
        <pc:sldMkLst>
          <pc:docMk/>
          <pc:sldMk cId="655499536" sldId="380"/>
        </pc:sldMkLst>
      </pc:sldChg>
      <pc:sldChg chg="add">
        <pc:chgData name="Samia Uddin" userId="S::samia.uddin@towerhamlets.gov.uk::b6a488ba-306e-4730-b3e5-89a641eb384d" providerId="AD" clId="Web-{8545EC18-4FC9-C9A9-DF37-9AE7F053EB1E}" dt="2025-11-28T14:53:18.458" v="17"/>
        <pc:sldMkLst>
          <pc:docMk/>
          <pc:sldMk cId="3491848087" sldId="383"/>
        </pc:sldMkLst>
      </pc:sldChg>
      <pc:sldChg chg="add">
        <pc:chgData name="Samia Uddin" userId="S::samia.uddin@towerhamlets.gov.uk::b6a488ba-306e-4730-b3e5-89a641eb384d" providerId="AD" clId="Web-{8545EC18-4FC9-C9A9-DF37-9AE7F053EB1E}" dt="2025-11-28T14:53:18.708" v="20"/>
        <pc:sldMkLst>
          <pc:docMk/>
          <pc:sldMk cId="4259853230" sldId="384"/>
        </pc:sldMkLst>
      </pc:sldChg>
      <pc:sldChg chg="add">
        <pc:chgData name="Samia Uddin" userId="S::samia.uddin@towerhamlets.gov.uk::b6a488ba-306e-4730-b3e5-89a641eb384d" providerId="AD" clId="Web-{8545EC18-4FC9-C9A9-DF37-9AE7F053EB1E}" dt="2025-11-28T14:52:56.801" v="14"/>
        <pc:sldMkLst>
          <pc:docMk/>
          <pc:sldMk cId="1130067135" sldId="385"/>
        </pc:sldMkLst>
      </pc:sldChg>
      <pc:sldChg chg="add">
        <pc:chgData name="Samia Uddin" userId="S::samia.uddin@towerhamlets.gov.uk::b6a488ba-306e-4730-b3e5-89a641eb384d" providerId="AD" clId="Web-{8545EC18-4FC9-C9A9-DF37-9AE7F053EB1E}" dt="2025-11-28T14:52:56.910" v="15"/>
        <pc:sldMkLst>
          <pc:docMk/>
          <pc:sldMk cId="2785295893" sldId="389"/>
        </pc:sldMkLst>
      </pc:sldChg>
      <pc:sldChg chg="add">
        <pc:chgData name="Samia Uddin" userId="S::samia.uddin@towerhamlets.gov.uk::b6a488ba-306e-4730-b3e5-89a641eb384d" providerId="AD" clId="Web-{8545EC18-4FC9-C9A9-DF37-9AE7F053EB1E}" dt="2025-11-28T14:52:37.066" v="8"/>
        <pc:sldMkLst>
          <pc:docMk/>
          <pc:sldMk cId="2431640057" sldId="390"/>
        </pc:sldMkLst>
      </pc:sldChg>
      <pc:sldChg chg="add">
        <pc:chgData name="Samia Uddin" userId="S::samia.uddin@towerhamlets.gov.uk::b6a488ba-306e-4730-b3e5-89a641eb384d" providerId="AD" clId="Web-{8545EC18-4FC9-C9A9-DF37-9AE7F053EB1E}" dt="2025-11-28T14:52:56.723" v="12"/>
        <pc:sldMkLst>
          <pc:docMk/>
          <pc:sldMk cId="64054600" sldId="392"/>
        </pc:sldMkLst>
      </pc:sldChg>
      <pc:sldChg chg="add">
        <pc:chgData name="Samia Uddin" userId="S::samia.uddin@towerhamlets.gov.uk::b6a488ba-306e-4730-b3e5-89a641eb384d" providerId="AD" clId="Web-{8545EC18-4FC9-C9A9-DF37-9AE7F053EB1E}" dt="2025-11-28T14:52:37.129" v="10"/>
        <pc:sldMkLst>
          <pc:docMk/>
          <pc:sldMk cId="503790981" sldId="393"/>
        </pc:sldMkLst>
      </pc:sldChg>
      <pc:sldChg chg="add">
        <pc:chgData name="Samia Uddin" userId="S::samia.uddin@towerhamlets.gov.uk::b6a488ba-306e-4730-b3e5-89a641eb384d" providerId="AD" clId="Web-{8545EC18-4FC9-C9A9-DF37-9AE7F053EB1E}" dt="2025-11-28T14:52:36.972" v="7"/>
        <pc:sldMkLst>
          <pc:docMk/>
          <pc:sldMk cId="871154911" sldId="394"/>
        </pc:sldMkLst>
      </pc:sldChg>
      <pc:sldChg chg="add">
        <pc:chgData name="Samia Uddin" userId="S::samia.uddin@towerhamlets.gov.uk::b6a488ba-306e-4730-b3e5-89a641eb384d" providerId="AD" clId="Web-{8545EC18-4FC9-C9A9-DF37-9AE7F053EB1E}" dt="2025-11-28T14:53:18.614" v="19"/>
        <pc:sldMkLst>
          <pc:docMk/>
          <pc:sldMk cId="4215446507" sldId="395"/>
        </pc:sldMkLst>
      </pc:sldChg>
      <pc:sldChg chg="add">
        <pc:chgData name="Samia Uddin" userId="S::samia.uddin@towerhamlets.gov.uk::b6a488ba-306e-4730-b3e5-89a641eb384d" providerId="AD" clId="Web-{8545EC18-4FC9-C9A9-DF37-9AE7F053EB1E}" dt="2025-11-28T14:53:18.489" v="18"/>
        <pc:sldMkLst>
          <pc:docMk/>
          <pc:sldMk cId="3364391103" sldId="396"/>
        </pc:sldMkLst>
      </pc:sldChg>
      <pc:sldChg chg="add">
        <pc:chgData name="Samia Uddin" userId="S::samia.uddin@towerhamlets.gov.uk::b6a488ba-306e-4730-b3e5-89a641eb384d" providerId="AD" clId="Web-{8545EC18-4FC9-C9A9-DF37-9AE7F053EB1E}" dt="2025-11-28T14:52:12.831" v="3"/>
        <pc:sldMkLst>
          <pc:docMk/>
          <pc:sldMk cId="1069270432" sldId="791"/>
        </pc:sldMkLst>
      </pc:sldChg>
      <pc:sldChg chg="add">
        <pc:chgData name="Samia Uddin" userId="S::samia.uddin@towerhamlets.gov.uk::b6a488ba-306e-4730-b3e5-89a641eb384d" providerId="AD" clId="Web-{8545EC18-4FC9-C9A9-DF37-9AE7F053EB1E}" dt="2025-11-28T14:52:12.862" v="4"/>
        <pc:sldMkLst>
          <pc:docMk/>
          <pc:sldMk cId="2168221260" sldId="792"/>
        </pc:sldMkLst>
      </pc:sldChg>
      <pc:sldChg chg="add">
        <pc:chgData name="Samia Uddin" userId="S::samia.uddin@towerhamlets.gov.uk::b6a488ba-306e-4730-b3e5-89a641eb384d" providerId="AD" clId="Web-{8545EC18-4FC9-C9A9-DF37-9AE7F053EB1E}" dt="2025-11-28T14:52:12.925" v="5"/>
        <pc:sldMkLst>
          <pc:docMk/>
          <pc:sldMk cId="29103934" sldId="793"/>
        </pc:sldMkLst>
      </pc:sldChg>
      <pc:sldChg chg="add">
        <pc:chgData name="Samia Uddin" userId="S::samia.uddin@towerhamlets.gov.uk::b6a488ba-306e-4730-b3e5-89a641eb384d" providerId="AD" clId="Web-{8545EC18-4FC9-C9A9-DF37-9AE7F053EB1E}" dt="2025-11-28T14:53:19.161" v="22"/>
        <pc:sldMkLst>
          <pc:docMk/>
          <pc:sldMk cId="1672662751" sldId="794"/>
        </pc:sldMkLst>
      </pc:sldChg>
    </pc:docChg>
  </pc:docChgLst>
  <pc:docChgLst>
    <pc:chgData name="Muslima Miah" userId="3c559114-7db7-429c-a469-b9815fc3e59e" providerId="ADAL" clId="{18441015-EDA1-4B82-A763-739D63521C34}"/>
    <pc:docChg chg="modHandout">
      <pc:chgData name="Muslima Miah" userId="3c559114-7db7-429c-a469-b9815fc3e59e" providerId="ADAL" clId="{18441015-EDA1-4B82-A763-739D63521C34}" dt="2025-12-02T14:45:30.896" v="2"/>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39_F82C283A.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owerhamlets2.sharepoint.com/sites/Team_CorporateStrategyandPolicy/Shared%20Documents/Equalities/TH%20Women%20Commission/3.%20Research%20and%20Engagement/2.%20Focus%20Groups/3.%20Analysis/Women's%20Commission%20Focus%20Group%20equal%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owerhamlets2.sharepoint.com/sites/Team_CorporateStrategyandPolicy/Shared%20Documents/Equalities/TH%20Women%20Commission/3.%20Research%20and%20Engagement/2.%20Focus%20Groups/3.%20Analysis/Women's%20Commission%20Focus%20Group%20equal%20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Black, Asian and Multi-Ethnic women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Healthy Years</c:v>
                </c:pt>
                <c:pt idx="1">
                  <c:v>Employment Rate</c:v>
                </c:pt>
                <c:pt idx="2">
                  <c:v>Insecure work</c:v>
                </c:pt>
                <c:pt idx="3">
                  <c:v>Councillors</c:v>
                </c:pt>
                <c:pt idx="4">
                  <c:v>Domestic abuse survivors</c:v>
                </c:pt>
              </c:strCache>
            </c:strRef>
          </c:cat>
          <c:val>
            <c:numRef>
              <c:f>Sheet1!$B$2:$B$6</c:f>
              <c:numCache>
                <c:formatCode>0%</c:formatCode>
                <c:ptCount val="5"/>
                <c:pt idx="1">
                  <c:v>0.47</c:v>
                </c:pt>
              </c:numCache>
            </c:numRef>
          </c:val>
          <c:extLst>
            <c:ext xmlns:c16="http://schemas.microsoft.com/office/drawing/2014/chart" uri="{C3380CC4-5D6E-409C-BE32-E72D297353CC}">
              <c16:uniqueId val="{00000000-4993-4AC5-9565-CD97F85DC27D}"/>
            </c:ext>
          </c:extLst>
        </c:ser>
        <c:ser>
          <c:idx val="1"/>
          <c:order val="1"/>
          <c:tx>
            <c:strRef>
              <c:f>Sheet1!$C$1</c:f>
              <c:strCache>
                <c:ptCount val="1"/>
                <c:pt idx="0">
                  <c:v>Women</c:v>
                </c:pt>
              </c:strCache>
            </c:strRef>
          </c:tx>
          <c:spPr>
            <a:solidFill>
              <a:srgbClr val="BBD035"/>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Healthy Years</c:v>
                </c:pt>
                <c:pt idx="1">
                  <c:v>Employment Rate</c:v>
                </c:pt>
                <c:pt idx="2">
                  <c:v>Insecure work</c:v>
                </c:pt>
                <c:pt idx="3">
                  <c:v>Councillors</c:v>
                </c:pt>
                <c:pt idx="4">
                  <c:v>Domestic abuse survivors</c:v>
                </c:pt>
              </c:strCache>
            </c:strRef>
          </c:cat>
          <c:val>
            <c:numRef>
              <c:f>Sheet1!$C$2:$C$6</c:f>
              <c:numCache>
                <c:formatCode>0%</c:formatCode>
                <c:ptCount val="5"/>
                <c:pt idx="0">
                  <c:v>0.69</c:v>
                </c:pt>
                <c:pt idx="1">
                  <c:v>0.59699999999999998</c:v>
                </c:pt>
                <c:pt idx="2">
                  <c:v>0.23499999999999999</c:v>
                </c:pt>
                <c:pt idx="3">
                  <c:v>0.4</c:v>
                </c:pt>
                <c:pt idx="4">
                  <c:v>0.75</c:v>
                </c:pt>
              </c:numCache>
            </c:numRef>
          </c:val>
          <c:extLst>
            <c:ext xmlns:c16="http://schemas.microsoft.com/office/drawing/2014/chart" uri="{C3380CC4-5D6E-409C-BE32-E72D297353CC}">
              <c16:uniqueId val="{00000001-4993-4AC5-9565-CD97F85DC27D}"/>
            </c:ext>
          </c:extLst>
        </c:ser>
        <c:ser>
          <c:idx val="2"/>
          <c:order val="2"/>
          <c:tx>
            <c:strRef>
              <c:f>Sheet1!$D$1</c:f>
              <c:strCache>
                <c:ptCount val="1"/>
                <c:pt idx="0">
                  <c:v>Men</c:v>
                </c:pt>
              </c:strCache>
            </c:strRef>
          </c:tx>
          <c:spPr>
            <a:solidFill>
              <a:srgbClr val="00B2BC"/>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Healthy Years</c:v>
                </c:pt>
                <c:pt idx="1">
                  <c:v>Employment Rate</c:v>
                </c:pt>
                <c:pt idx="2">
                  <c:v>Insecure work</c:v>
                </c:pt>
                <c:pt idx="3">
                  <c:v>Councillors</c:v>
                </c:pt>
                <c:pt idx="4">
                  <c:v>Domestic abuse survivors</c:v>
                </c:pt>
              </c:strCache>
            </c:strRef>
          </c:cat>
          <c:val>
            <c:numRef>
              <c:f>Sheet1!$D$2:$D$6</c:f>
              <c:numCache>
                <c:formatCode>0%</c:formatCode>
                <c:ptCount val="5"/>
                <c:pt idx="0">
                  <c:v>0.84</c:v>
                </c:pt>
                <c:pt idx="1">
                  <c:v>0.85499999999999998</c:v>
                </c:pt>
                <c:pt idx="2">
                  <c:v>0.13700000000000001</c:v>
                </c:pt>
                <c:pt idx="3">
                  <c:v>0.6</c:v>
                </c:pt>
                <c:pt idx="4">
                  <c:v>0.25</c:v>
                </c:pt>
              </c:numCache>
            </c:numRef>
          </c:val>
          <c:extLst>
            <c:ext xmlns:c16="http://schemas.microsoft.com/office/drawing/2014/chart" uri="{C3380CC4-5D6E-409C-BE32-E72D297353CC}">
              <c16:uniqueId val="{00000002-4993-4AC5-9565-CD97F85DC27D}"/>
            </c:ext>
          </c:extLst>
        </c:ser>
        <c:dLbls>
          <c:dLblPos val="outEnd"/>
          <c:showLegendKey val="0"/>
          <c:showVal val="1"/>
          <c:showCatName val="0"/>
          <c:showSerName val="0"/>
          <c:showPercent val="0"/>
          <c:showBubbleSize val="0"/>
        </c:dLbls>
        <c:gapWidth val="70"/>
        <c:axId val="1085495136"/>
        <c:axId val="1085492256"/>
      </c:barChart>
      <c:catAx>
        <c:axId val="108549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085492256"/>
        <c:crosses val="autoZero"/>
        <c:auto val="1"/>
        <c:lblAlgn val="ctr"/>
        <c:lblOffset val="100"/>
        <c:noMultiLvlLbl val="0"/>
      </c:catAx>
      <c:valAx>
        <c:axId val="10854922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108549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r>
              <a:rPr lang="en-GB" b="1"/>
              <a:t>Respondent Information*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2">
                  <a:lumMod val="10000"/>
                </a:schemeClr>
              </a:solidFill>
              <a:latin typeface="+mn-lt"/>
              <a:ea typeface="+mn-ea"/>
              <a:cs typeface="+mn-cs"/>
            </a:defRPr>
          </a:pPr>
          <a:endParaRPr lang="en-US"/>
        </a:p>
      </c:txPr>
    </c:title>
    <c:autoTitleDeleted val="0"/>
    <c:plotArea>
      <c:layout/>
      <c:barChart>
        <c:barDir val="col"/>
        <c:grouping val="clustered"/>
        <c:varyColors val="0"/>
        <c:ser>
          <c:idx val="0"/>
          <c:order val="0"/>
          <c:tx>
            <c:strRef>
              <c:f>Outputs!$B$14</c:f>
              <c:strCache>
                <c:ptCount val="1"/>
                <c:pt idx="0">
                  <c:v>Women's Commission</c:v>
                </c:pt>
              </c:strCache>
            </c:strRef>
          </c:tx>
          <c:spPr>
            <a:solidFill>
              <a:srgbClr val="003366"/>
            </a:solidFill>
            <a:ln>
              <a:noFill/>
            </a:ln>
            <a:effectLst/>
          </c:spPr>
          <c:invertIfNegative val="0"/>
          <c:dPt>
            <c:idx val="1"/>
            <c:invertIfNegative val="0"/>
            <c:bubble3D val="0"/>
            <c:spPr>
              <a:solidFill>
                <a:srgbClr val="003366"/>
              </a:solidFill>
              <a:ln>
                <a:noFill/>
              </a:ln>
              <a:effectLst/>
            </c:spPr>
            <c:extLst>
              <c:ext xmlns:c16="http://schemas.microsoft.com/office/drawing/2014/chart" uri="{C3380CC4-5D6E-409C-BE32-E72D297353CC}">
                <c16:uniqueId val="{00000001-AD52-4497-995A-7D3D623DFBDE}"/>
              </c:ext>
            </c:extLst>
          </c:dPt>
          <c:dPt>
            <c:idx val="2"/>
            <c:invertIfNegative val="0"/>
            <c:bubble3D val="0"/>
            <c:spPr>
              <a:solidFill>
                <a:srgbClr val="003366"/>
              </a:solidFill>
              <a:ln>
                <a:noFill/>
              </a:ln>
              <a:effectLst/>
            </c:spPr>
            <c:extLst>
              <c:ext xmlns:c16="http://schemas.microsoft.com/office/drawing/2014/chart" uri="{C3380CC4-5D6E-409C-BE32-E72D297353CC}">
                <c16:uniqueId val="{00000003-AD52-4497-995A-7D3D623DFBDE}"/>
              </c:ext>
            </c:extLst>
          </c:dPt>
          <c:dPt>
            <c:idx val="5"/>
            <c:invertIfNegative val="0"/>
            <c:bubble3D val="0"/>
            <c:spPr>
              <a:solidFill>
                <a:srgbClr val="00B2BC"/>
              </a:solidFill>
              <a:ln>
                <a:noFill/>
              </a:ln>
              <a:effectLst/>
            </c:spPr>
            <c:extLst>
              <c:ext xmlns:c16="http://schemas.microsoft.com/office/drawing/2014/chart" uri="{C3380CC4-5D6E-409C-BE32-E72D297353CC}">
                <c16:uniqueId val="{00000005-AD52-4497-995A-7D3D623DFBDE}"/>
              </c:ext>
            </c:extLst>
          </c:dPt>
          <c:dPt>
            <c:idx val="7"/>
            <c:invertIfNegative val="0"/>
            <c:bubble3D val="0"/>
            <c:spPr>
              <a:solidFill>
                <a:schemeClr val="bg2">
                  <a:lumMod val="10000"/>
                </a:schemeClr>
              </a:solidFill>
              <a:ln>
                <a:noFill/>
              </a:ln>
              <a:effectLst/>
            </c:spPr>
            <c:extLst>
              <c:ext xmlns:c16="http://schemas.microsoft.com/office/drawing/2014/chart" uri="{C3380CC4-5D6E-409C-BE32-E72D297353CC}">
                <c16:uniqueId val="{00000007-AD52-4497-995A-7D3D623DFBDE}"/>
              </c:ext>
            </c:extLst>
          </c:dPt>
          <c:dPt>
            <c:idx val="9"/>
            <c:invertIfNegative val="0"/>
            <c:bubble3D val="0"/>
            <c:spPr>
              <a:solidFill>
                <a:srgbClr val="BBD035"/>
              </a:solidFill>
              <a:ln>
                <a:noFill/>
              </a:ln>
              <a:effectLst/>
            </c:spPr>
            <c:extLst>
              <c:ext xmlns:c16="http://schemas.microsoft.com/office/drawing/2014/chart" uri="{C3380CC4-5D6E-409C-BE32-E72D297353CC}">
                <c16:uniqueId val="{00000009-AD52-4497-995A-7D3D623DFBDE}"/>
              </c:ext>
            </c:extLst>
          </c:dPt>
          <c:dPt>
            <c:idx val="10"/>
            <c:invertIfNegative val="0"/>
            <c:bubble3D val="0"/>
            <c:spPr>
              <a:solidFill>
                <a:srgbClr val="BBD035"/>
              </a:solidFill>
              <a:ln>
                <a:noFill/>
              </a:ln>
              <a:effectLst/>
            </c:spPr>
            <c:extLst>
              <c:ext xmlns:c16="http://schemas.microsoft.com/office/drawing/2014/chart" uri="{C3380CC4-5D6E-409C-BE32-E72D297353CC}">
                <c16:uniqueId val="{0000000B-AD52-4497-995A-7D3D623DFBDE}"/>
              </c:ext>
            </c:extLst>
          </c:dPt>
          <c:dPt>
            <c:idx val="11"/>
            <c:invertIfNegative val="0"/>
            <c:bubble3D val="0"/>
            <c:spPr>
              <a:solidFill>
                <a:srgbClr val="BBD035"/>
              </a:solidFill>
              <a:ln>
                <a:noFill/>
              </a:ln>
              <a:effectLst/>
            </c:spPr>
            <c:extLst>
              <c:ext xmlns:c16="http://schemas.microsoft.com/office/drawing/2014/chart" uri="{C3380CC4-5D6E-409C-BE32-E72D297353CC}">
                <c16:uniqueId val="{0000000D-AD52-4497-995A-7D3D623DFBDE}"/>
              </c:ext>
            </c:extLst>
          </c:dPt>
          <c:dPt>
            <c:idx val="12"/>
            <c:invertIfNegative val="0"/>
            <c:bubble3D val="0"/>
            <c:spPr>
              <a:solidFill>
                <a:srgbClr val="BBD035"/>
              </a:solidFill>
              <a:ln>
                <a:noFill/>
              </a:ln>
              <a:effectLst/>
            </c:spPr>
            <c:extLst>
              <c:ext xmlns:c16="http://schemas.microsoft.com/office/drawing/2014/chart" uri="{C3380CC4-5D6E-409C-BE32-E72D297353CC}">
                <c16:uniqueId val="{0000000F-AD52-4497-995A-7D3D623DFBDE}"/>
              </c:ext>
            </c:extLst>
          </c:dPt>
          <c:dPt>
            <c:idx val="13"/>
            <c:invertIfNegative val="0"/>
            <c:bubble3D val="0"/>
            <c:spPr>
              <a:solidFill>
                <a:srgbClr val="BBD035"/>
              </a:solidFill>
              <a:ln>
                <a:noFill/>
              </a:ln>
              <a:effectLst/>
            </c:spPr>
            <c:extLst>
              <c:ext xmlns:c16="http://schemas.microsoft.com/office/drawing/2014/chart" uri="{C3380CC4-5D6E-409C-BE32-E72D297353CC}">
                <c16:uniqueId val="{00000011-AD52-4497-995A-7D3D623DFBDE}"/>
              </c:ext>
            </c:extLst>
          </c:dPt>
          <c:dLbls>
            <c:spPr>
              <a:noFill/>
              <a:ln>
                <a:noFill/>
              </a:ln>
              <a:effectLst/>
            </c:spPr>
            <c:txPr>
              <a:bodyPr rot="0" spcFirstLastPara="1" vertOverflow="ellipsis" vert="horz" wrap="square" anchor="ctr" anchorCtr="1"/>
              <a:lstStyle/>
              <a:p>
                <a:pPr>
                  <a:defRPr sz="900" b="1"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Outputs!$A$15:$A$28</c:f>
              <c:strCache>
                <c:ptCount val="14"/>
                <c:pt idx="0">
                  <c:v>0-15</c:v>
                </c:pt>
                <c:pt idx="1">
                  <c:v>16-34</c:v>
                </c:pt>
                <c:pt idx="2">
                  <c:v>35-64</c:v>
                </c:pt>
                <c:pt idx="3">
                  <c:v>65+</c:v>
                </c:pt>
                <c:pt idx="5">
                  <c:v>Disabled</c:v>
                </c:pt>
                <c:pt idx="7">
                  <c:v>Carer</c:v>
                </c:pt>
                <c:pt idx="9">
                  <c:v>Asian</c:v>
                </c:pt>
                <c:pt idx="10">
                  <c:v>White</c:v>
                </c:pt>
                <c:pt idx="11">
                  <c:v>Black</c:v>
                </c:pt>
                <c:pt idx="12">
                  <c:v>Mixed</c:v>
                </c:pt>
                <c:pt idx="13">
                  <c:v>Other</c:v>
                </c:pt>
              </c:strCache>
              <c:extLst/>
            </c:strRef>
          </c:cat>
          <c:val>
            <c:numRef>
              <c:f>Outputs!$B$15:$B$28</c:f>
              <c:numCache>
                <c:formatCode>0%</c:formatCode>
                <c:ptCount val="14"/>
                <c:pt idx="0">
                  <c:v>2.8925619834710745E-2</c:v>
                </c:pt>
                <c:pt idx="1">
                  <c:v>0.21487603305785125</c:v>
                </c:pt>
                <c:pt idx="2">
                  <c:v>0.61570247933884292</c:v>
                </c:pt>
                <c:pt idx="3">
                  <c:v>0.14049586776859505</c:v>
                </c:pt>
                <c:pt idx="5">
                  <c:v>0.33175355450236965</c:v>
                </c:pt>
                <c:pt idx="7">
                  <c:v>2.1621621621621623E-2</c:v>
                </c:pt>
                <c:pt idx="9">
                  <c:v>0.47058823529411764</c:v>
                </c:pt>
                <c:pt idx="10">
                  <c:v>0.23529411764705882</c:v>
                </c:pt>
                <c:pt idx="11">
                  <c:v>0.20588235294117646</c:v>
                </c:pt>
                <c:pt idx="12">
                  <c:v>5.0420168067226892E-2</c:v>
                </c:pt>
                <c:pt idx="13">
                  <c:v>3.7815126050420166E-2</c:v>
                </c:pt>
              </c:numCache>
            </c:numRef>
          </c:val>
          <c:extLst>
            <c:ext xmlns:c16="http://schemas.microsoft.com/office/drawing/2014/chart" uri="{C3380CC4-5D6E-409C-BE32-E72D297353CC}">
              <c16:uniqueId val="{00000012-AD52-4497-995A-7D3D623DFBDE}"/>
            </c:ext>
          </c:extLst>
        </c:ser>
        <c:ser>
          <c:idx val="1"/>
          <c:order val="1"/>
          <c:tx>
            <c:strRef>
              <c:f>Outputs!$C$14</c:f>
              <c:strCache>
                <c:ptCount val="1"/>
                <c:pt idx="0">
                  <c:v>2021 Census</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Outputs!$A$15:$A$28</c:f>
              <c:strCache>
                <c:ptCount val="14"/>
                <c:pt idx="0">
                  <c:v>0-15</c:v>
                </c:pt>
                <c:pt idx="1">
                  <c:v>16-34</c:v>
                </c:pt>
                <c:pt idx="2">
                  <c:v>35-64</c:v>
                </c:pt>
                <c:pt idx="3">
                  <c:v>65+</c:v>
                </c:pt>
                <c:pt idx="5">
                  <c:v>Disabled</c:v>
                </c:pt>
                <c:pt idx="7">
                  <c:v>Carer</c:v>
                </c:pt>
                <c:pt idx="9">
                  <c:v>Asian</c:v>
                </c:pt>
                <c:pt idx="10">
                  <c:v>White</c:v>
                </c:pt>
                <c:pt idx="11">
                  <c:v>Black</c:v>
                </c:pt>
                <c:pt idx="12">
                  <c:v>Mixed</c:v>
                </c:pt>
                <c:pt idx="13">
                  <c:v>Other</c:v>
                </c:pt>
              </c:strCache>
              <c:extLst/>
            </c:strRef>
          </c:cat>
          <c:val>
            <c:numRef>
              <c:f>Outputs!$C$15:$C$28</c:f>
              <c:numCache>
                <c:formatCode>0%</c:formatCode>
                <c:ptCount val="14"/>
                <c:pt idx="0">
                  <c:v>0.182</c:v>
                </c:pt>
                <c:pt idx="1">
                  <c:v>0.436</c:v>
                </c:pt>
                <c:pt idx="2">
                  <c:v>0.219</c:v>
                </c:pt>
                <c:pt idx="3">
                  <c:v>6.3E-2</c:v>
                </c:pt>
                <c:pt idx="5">
                  <c:v>0.14199999999999999</c:v>
                </c:pt>
                <c:pt idx="7">
                  <c:v>6.8000000000000005E-2</c:v>
                </c:pt>
                <c:pt idx="9">
                  <c:v>0.45600000000000002</c:v>
                </c:pt>
                <c:pt idx="10">
                  <c:v>0.378</c:v>
                </c:pt>
                <c:pt idx="11">
                  <c:v>7.5999999999999998E-2</c:v>
                </c:pt>
                <c:pt idx="12">
                  <c:v>5.1499999999999997E-2</c:v>
                </c:pt>
                <c:pt idx="13">
                  <c:v>3.78E-2</c:v>
                </c:pt>
              </c:numCache>
            </c:numRef>
          </c:val>
          <c:extLst>
            <c:ext xmlns:c16="http://schemas.microsoft.com/office/drawing/2014/chart" uri="{C3380CC4-5D6E-409C-BE32-E72D297353CC}">
              <c16:uniqueId val="{00000013-AD52-4497-995A-7D3D623DFBDE}"/>
            </c:ext>
          </c:extLst>
        </c:ser>
        <c:dLbls>
          <c:dLblPos val="outEnd"/>
          <c:showLegendKey val="0"/>
          <c:showVal val="1"/>
          <c:showCatName val="0"/>
          <c:showSerName val="0"/>
          <c:showPercent val="0"/>
          <c:showBubbleSize val="0"/>
        </c:dLbls>
        <c:gapWidth val="20"/>
        <c:overlap val="-27"/>
        <c:axId val="179374671"/>
        <c:axId val="179366511"/>
      </c:barChart>
      <c:catAx>
        <c:axId val="179374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79366511"/>
        <c:crosses val="autoZero"/>
        <c:auto val="1"/>
        <c:lblAlgn val="ctr"/>
        <c:lblOffset val="100"/>
        <c:noMultiLvlLbl val="0"/>
      </c:catAx>
      <c:valAx>
        <c:axId val="17936651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7937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bg2">
                    <a:lumMod val="10000"/>
                  </a:schemeClr>
                </a:solidFill>
                <a:latin typeface="+mn-lt"/>
                <a:ea typeface="+mn-ea"/>
                <a:cs typeface="+mn-cs"/>
              </a:defRPr>
            </a:pPr>
            <a:r>
              <a:rPr lang="en-GB" b="1"/>
              <a:t>Safety Respondent Information</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bg2">
                  <a:lumMod val="10000"/>
                </a:schemeClr>
              </a:solidFill>
              <a:latin typeface="+mn-lt"/>
              <a:ea typeface="+mn-ea"/>
              <a:cs typeface="+mn-cs"/>
            </a:defRPr>
          </a:pPr>
          <a:endParaRPr lang="en-GB"/>
        </a:p>
      </c:txPr>
    </c:title>
    <c:autoTitleDeleted val="0"/>
    <c:plotArea>
      <c:layout/>
      <c:barChart>
        <c:barDir val="col"/>
        <c:grouping val="clustered"/>
        <c:varyColors val="0"/>
        <c:ser>
          <c:idx val="1"/>
          <c:order val="0"/>
          <c:tx>
            <c:strRef>
              <c:f>Outputs!$F$14</c:f>
              <c:strCache>
                <c:ptCount val="1"/>
                <c:pt idx="0">
                  <c:v>Safety</c:v>
                </c:pt>
              </c:strCache>
            </c:strRef>
          </c:tx>
          <c:spPr>
            <a:solidFill>
              <a:schemeClr val="accent2"/>
            </a:solidFill>
            <a:ln>
              <a:noFill/>
            </a:ln>
            <a:effectLst/>
          </c:spPr>
          <c:invertIfNegative val="0"/>
          <c:dPt>
            <c:idx val="0"/>
            <c:invertIfNegative val="0"/>
            <c:bubble3D val="0"/>
            <c:spPr>
              <a:solidFill>
                <a:srgbClr val="01475F"/>
              </a:solidFill>
              <a:ln>
                <a:noFill/>
              </a:ln>
              <a:effectLst/>
            </c:spPr>
            <c:extLst>
              <c:ext xmlns:c16="http://schemas.microsoft.com/office/drawing/2014/chart" uri="{C3380CC4-5D6E-409C-BE32-E72D297353CC}">
                <c16:uniqueId val="{00000001-F6F1-4F70-A8EF-491E9AC7CD0A}"/>
              </c:ext>
            </c:extLst>
          </c:dPt>
          <c:dPt>
            <c:idx val="1"/>
            <c:invertIfNegative val="0"/>
            <c:bubble3D val="0"/>
            <c:spPr>
              <a:solidFill>
                <a:srgbClr val="01475F"/>
              </a:solidFill>
              <a:ln>
                <a:noFill/>
              </a:ln>
              <a:effectLst/>
            </c:spPr>
            <c:extLst>
              <c:ext xmlns:c16="http://schemas.microsoft.com/office/drawing/2014/chart" uri="{C3380CC4-5D6E-409C-BE32-E72D297353CC}">
                <c16:uniqueId val="{00000003-F6F1-4F70-A8EF-491E9AC7CD0A}"/>
              </c:ext>
            </c:extLst>
          </c:dPt>
          <c:dPt>
            <c:idx val="2"/>
            <c:invertIfNegative val="0"/>
            <c:bubble3D val="0"/>
            <c:spPr>
              <a:solidFill>
                <a:srgbClr val="01475F"/>
              </a:solidFill>
              <a:ln>
                <a:noFill/>
              </a:ln>
              <a:effectLst/>
            </c:spPr>
            <c:extLst>
              <c:ext xmlns:c16="http://schemas.microsoft.com/office/drawing/2014/chart" uri="{C3380CC4-5D6E-409C-BE32-E72D297353CC}">
                <c16:uniqueId val="{00000005-F6F1-4F70-A8EF-491E9AC7CD0A}"/>
              </c:ext>
            </c:extLst>
          </c:dPt>
          <c:dPt>
            <c:idx val="3"/>
            <c:invertIfNegative val="0"/>
            <c:bubble3D val="0"/>
            <c:spPr>
              <a:solidFill>
                <a:srgbClr val="01475F"/>
              </a:solidFill>
              <a:ln>
                <a:noFill/>
              </a:ln>
              <a:effectLst/>
            </c:spPr>
            <c:extLst>
              <c:ext xmlns:c16="http://schemas.microsoft.com/office/drawing/2014/chart" uri="{C3380CC4-5D6E-409C-BE32-E72D297353CC}">
                <c16:uniqueId val="{00000007-F6F1-4F70-A8EF-491E9AC7CD0A}"/>
              </c:ext>
            </c:extLst>
          </c:dPt>
          <c:dPt>
            <c:idx val="5"/>
            <c:invertIfNegative val="0"/>
            <c:bubble3D val="0"/>
            <c:spPr>
              <a:solidFill>
                <a:srgbClr val="00B2BC"/>
              </a:solidFill>
              <a:ln>
                <a:noFill/>
              </a:ln>
              <a:effectLst/>
            </c:spPr>
            <c:extLst>
              <c:ext xmlns:c16="http://schemas.microsoft.com/office/drawing/2014/chart" uri="{C3380CC4-5D6E-409C-BE32-E72D297353CC}">
                <c16:uniqueId val="{00000009-F6F1-4F70-A8EF-491E9AC7CD0A}"/>
              </c:ext>
            </c:extLst>
          </c:dPt>
          <c:dPt>
            <c:idx val="7"/>
            <c:invertIfNegative val="0"/>
            <c:bubble3D val="0"/>
            <c:spPr>
              <a:solidFill>
                <a:srgbClr val="616161"/>
              </a:solidFill>
              <a:ln>
                <a:noFill/>
              </a:ln>
              <a:effectLst/>
            </c:spPr>
            <c:extLst>
              <c:ext xmlns:c16="http://schemas.microsoft.com/office/drawing/2014/chart" uri="{C3380CC4-5D6E-409C-BE32-E72D297353CC}">
                <c16:uniqueId val="{0000000B-F6F1-4F70-A8EF-491E9AC7CD0A}"/>
              </c:ext>
            </c:extLst>
          </c:dPt>
          <c:dPt>
            <c:idx val="9"/>
            <c:invertIfNegative val="0"/>
            <c:bubble3D val="0"/>
            <c:spPr>
              <a:solidFill>
                <a:srgbClr val="BBD035"/>
              </a:solidFill>
              <a:ln>
                <a:noFill/>
              </a:ln>
              <a:effectLst/>
            </c:spPr>
            <c:extLst>
              <c:ext xmlns:c16="http://schemas.microsoft.com/office/drawing/2014/chart" uri="{C3380CC4-5D6E-409C-BE32-E72D297353CC}">
                <c16:uniqueId val="{0000000D-F6F1-4F70-A8EF-491E9AC7CD0A}"/>
              </c:ext>
            </c:extLst>
          </c:dPt>
          <c:dPt>
            <c:idx val="10"/>
            <c:invertIfNegative val="0"/>
            <c:bubble3D val="0"/>
            <c:spPr>
              <a:solidFill>
                <a:srgbClr val="BBD035"/>
              </a:solidFill>
              <a:ln>
                <a:noFill/>
              </a:ln>
              <a:effectLst/>
            </c:spPr>
            <c:extLst>
              <c:ext xmlns:c16="http://schemas.microsoft.com/office/drawing/2014/chart" uri="{C3380CC4-5D6E-409C-BE32-E72D297353CC}">
                <c16:uniqueId val="{0000000F-F6F1-4F70-A8EF-491E9AC7CD0A}"/>
              </c:ext>
            </c:extLst>
          </c:dPt>
          <c:dPt>
            <c:idx val="11"/>
            <c:invertIfNegative val="0"/>
            <c:bubble3D val="0"/>
            <c:spPr>
              <a:solidFill>
                <a:srgbClr val="BBD035"/>
              </a:solidFill>
              <a:ln>
                <a:noFill/>
              </a:ln>
              <a:effectLst/>
            </c:spPr>
            <c:extLst>
              <c:ext xmlns:c16="http://schemas.microsoft.com/office/drawing/2014/chart" uri="{C3380CC4-5D6E-409C-BE32-E72D297353CC}">
                <c16:uniqueId val="{00000011-F6F1-4F70-A8EF-491E9AC7CD0A}"/>
              </c:ext>
            </c:extLst>
          </c:dPt>
          <c:dPt>
            <c:idx val="12"/>
            <c:invertIfNegative val="0"/>
            <c:bubble3D val="0"/>
            <c:spPr>
              <a:solidFill>
                <a:srgbClr val="BBD035"/>
              </a:solidFill>
              <a:ln>
                <a:noFill/>
              </a:ln>
              <a:effectLst/>
            </c:spPr>
            <c:extLst>
              <c:ext xmlns:c16="http://schemas.microsoft.com/office/drawing/2014/chart" uri="{C3380CC4-5D6E-409C-BE32-E72D297353CC}">
                <c16:uniqueId val="{00000013-F6F1-4F70-A8EF-491E9AC7CD0A}"/>
              </c:ext>
            </c:extLst>
          </c:dPt>
          <c:dPt>
            <c:idx val="13"/>
            <c:invertIfNegative val="0"/>
            <c:bubble3D val="0"/>
            <c:spPr>
              <a:solidFill>
                <a:srgbClr val="BBD035"/>
              </a:solidFill>
              <a:ln>
                <a:noFill/>
              </a:ln>
              <a:effectLst/>
            </c:spPr>
            <c:extLst>
              <c:ext xmlns:c16="http://schemas.microsoft.com/office/drawing/2014/chart" uri="{C3380CC4-5D6E-409C-BE32-E72D297353CC}">
                <c16:uniqueId val="{00000015-F6F1-4F70-A8EF-491E9AC7CD0A}"/>
              </c:ext>
            </c:extLst>
          </c:dPt>
          <c:dLbls>
            <c:spPr>
              <a:noFill/>
              <a:ln>
                <a:noFill/>
              </a:ln>
              <a:effectLst/>
            </c:spPr>
            <c:txPr>
              <a:bodyPr rot="0" spcFirstLastPara="1" vertOverflow="ellipsis" vert="horz" wrap="square" anchor="ctr" anchorCtr="1"/>
              <a:lstStyle/>
              <a:p>
                <a:pPr>
                  <a:defRPr sz="1200" b="1"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Outputs!$A$15:$A$28</c:f>
              <c:strCache>
                <c:ptCount val="14"/>
                <c:pt idx="0">
                  <c:v>0-15</c:v>
                </c:pt>
                <c:pt idx="1">
                  <c:v>16-34</c:v>
                </c:pt>
                <c:pt idx="2">
                  <c:v>35-64</c:v>
                </c:pt>
                <c:pt idx="3">
                  <c:v>65+</c:v>
                </c:pt>
                <c:pt idx="5">
                  <c:v>Disabled</c:v>
                </c:pt>
                <c:pt idx="7">
                  <c:v>Carer</c:v>
                </c:pt>
                <c:pt idx="9">
                  <c:v>Asian</c:v>
                </c:pt>
                <c:pt idx="10">
                  <c:v>White</c:v>
                </c:pt>
                <c:pt idx="11">
                  <c:v>Black</c:v>
                </c:pt>
                <c:pt idx="12">
                  <c:v>Mixed</c:v>
                </c:pt>
                <c:pt idx="13">
                  <c:v>Other</c:v>
                </c:pt>
              </c:strCache>
            </c:strRef>
          </c:cat>
          <c:val>
            <c:numRef>
              <c:f>Outputs!$F$15:$F$28</c:f>
              <c:numCache>
                <c:formatCode>0%</c:formatCode>
                <c:ptCount val="14"/>
                <c:pt idx="0">
                  <c:v>4.5454545454545456E-2</c:v>
                </c:pt>
                <c:pt idx="1">
                  <c:v>0.23484848484848486</c:v>
                </c:pt>
                <c:pt idx="2">
                  <c:v>0.50757575757575757</c:v>
                </c:pt>
                <c:pt idx="3">
                  <c:v>0.21212121212121213</c:v>
                </c:pt>
                <c:pt idx="5">
                  <c:v>0.33333333333333331</c:v>
                </c:pt>
                <c:pt idx="7">
                  <c:v>0.1111111111111111</c:v>
                </c:pt>
                <c:pt idx="9">
                  <c:v>0.38405797101449274</c:v>
                </c:pt>
                <c:pt idx="10">
                  <c:v>0.28985507246376813</c:v>
                </c:pt>
                <c:pt idx="11">
                  <c:v>0.19565217391304349</c:v>
                </c:pt>
                <c:pt idx="12">
                  <c:v>4.3478260869565216E-2</c:v>
                </c:pt>
                <c:pt idx="13">
                  <c:v>3.6231884057971016E-2</c:v>
                </c:pt>
              </c:numCache>
            </c:numRef>
          </c:val>
          <c:extLst>
            <c:ext xmlns:c16="http://schemas.microsoft.com/office/drawing/2014/chart" uri="{C3380CC4-5D6E-409C-BE32-E72D297353CC}">
              <c16:uniqueId val="{00000000-8E18-4DE5-90C8-D8468CDEC599}"/>
            </c:ext>
          </c:extLst>
        </c:ser>
        <c:dLbls>
          <c:dLblPos val="outEnd"/>
          <c:showLegendKey val="0"/>
          <c:showVal val="1"/>
          <c:showCatName val="0"/>
          <c:showSerName val="0"/>
          <c:showPercent val="0"/>
          <c:showBubbleSize val="0"/>
        </c:dLbls>
        <c:gapWidth val="20"/>
        <c:overlap val="-27"/>
        <c:axId val="154446352"/>
        <c:axId val="154452592"/>
      </c:barChart>
      <c:catAx>
        <c:axId val="15444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2">
                    <a:lumMod val="10000"/>
                  </a:schemeClr>
                </a:solidFill>
                <a:latin typeface="+mn-lt"/>
                <a:ea typeface="+mn-ea"/>
                <a:cs typeface="+mn-cs"/>
              </a:defRPr>
            </a:pPr>
            <a:endParaRPr lang="en-US"/>
          </a:p>
        </c:txPr>
        <c:crossAx val="154452592"/>
        <c:crosses val="autoZero"/>
        <c:auto val="1"/>
        <c:lblAlgn val="ctr"/>
        <c:lblOffset val="100"/>
        <c:noMultiLvlLbl val="0"/>
      </c:catAx>
      <c:valAx>
        <c:axId val="1544525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mn-lt"/>
                <a:ea typeface="+mn-ea"/>
                <a:cs typeface="+mn-cs"/>
              </a:defRPr>
            </a:pPr>
            <a:endParaRPr lang="en-US"/>
          </a:p>
        </c:txPr>
        <c:crossAx val="15444635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2">
              <a:lumMod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DE514-6F5B-4277-9D9D-598769822E1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37428C0-87B9-4E63-8EA7-603D68FF6000}">
      <dgm:prSet/>
      <dgm:spPr/>
      <dgm:t>
        <a:bodyPr/>
        <a:lstStyle/>
        <a:p>
          <a:r>
            <a:rPr lang="en-GB"/>
            <a:t>THEOs and CCTV supporting Live Facial Recognition Ops in the borough – positive results in identifying registered sexual offenders</a:t>
          </a:r>
          <a:endParaRPr lang="en-US"/>
        </a:p>
      </dgm:t>
    </dgm:pt>
    <dgm:pt modelId="{2423F2FB-07F5-41AC-97F6-106DCEFBF678}" type="parTrans" cxnId="{E709036F-B6EB-433E-BDAC-564E7A4B4872}">
      <dgm:prSet/>
      <dgm:spPr/>
      <dgm:t>
        <a:bodyPr/>
        <a:lstStyle/>
        <a:p>
          <a:endParaRPr lang="en-US"/>
        </a:p>
      </dgm:t>
    </dgm:pt>
    <dgm:pt modelId="{F4B4E51D-FA67-4F3A-B86B-48A731649E27}" type="sibTrans" cxnId="{E709036F-B6EB-433E-BDAC-564E7A4B4872}">
      <dgm:prSet/>
      <dgm:spPr/>
      <dgm:t>
        <a:bodyPr/>
        <a:lstStyle/>
        <a:p>
          <a:endParaRPr lang="en-US"/>
        </a:p>
      </dgm:t>
    </dgm:pt>
    <dgm:pt modelId="{D9035C3E-7F60-426C-8D61-258026AB4172}">
      <dgm:prSet/>
      <dgm:spPr/>
      <dgm:t>
        <a:bodyPr/>
        <a:lstStyle/>
        <a:p>
          <a:r>
            <a:rPr lang="en-GB"/>
            <a:t>Don’t Cross the Line campaign event in Canary Wharf (Aug25) – multi-agency engagement night with THEOs, Canary Wharf Group, Trading Standards, Licensing Police/SNT to raise awareness on VAWG linked to the Night-Time Economy (spiking and night-time safety).</a:t>
          </a:r>
          <a:endParaRPr lang="en-US"/>
        </a:p>
      </dgm:t>
    </dgm:pt>
    <dgm:pt modelId="{087AF2B4-EF07-482E-9E6D-1B5CEAD7883E}" type="parTrans" cxnId="{01C660D3-236F-4A6A-BC4B-2040B14EB69C}">
      <dgm:prSet/>
      <dgm:spPr/>
      <dgm:t>
        <a:bodyPr/>
        <a:lstStyle/>
        <a:p>
          <a:endParaRPr lang="en-US"/>
        </a:p>
      </dgm:t>
    </dgm:pt>
    <dgm:pt modelId="{DF71B8BC-95FE-4F11-8772-3B750A098DB3}" type="sibTrans" cxnId="{01C660D3-236F-4A6A-BC4B-2040B14EB69C}">
      <dgm:prSet/>
      <dgm:spPr/>
      <dgm:t>
        <a:bodyPr/>
        <a:lstStyle/>
        <a:p>
          <a:endParaRPr lang="en-US"/>
        </a:p>
      </dgm:t>
    </dgm:pt>
    <dgm:pt modelId="{369E52AE-AC21-4C7E-98BA-D8E24651C3F2}">
      <dgm:prSet/>
      <dgm:spPr/>
      <dgm:t>
        <a:bodyPr/>
        <a:lstStyle/>
        <a:p>
          <a:r>
            <a:rPr lang="en-GB"/>
            <a:t>Dedicated Town Centre Police Team Whitechapel working closely with Integrated enforcement resources – hotspot for sexual offences crimes </a:t>
          </a:r>
          <a:endParaRPr lang="en-US"/>
        </a:p>
      </dgm:t>
    </dgm:pt>
    <dgm:pt modelId="{4936F784-1997-4894-B6BE-634CF3A7DB61}" type="parTrans" cxnId="{1E6D4543-8451-49CB-8D16-C6DB038DDCB7}">
      <dgm:prSet/>
      <dgm:spPr/>
      <dgm:t>
        <a:bodyPr/>
        <a:lstStyle/>
        <a:p>
          <a:endParaRPr lang="en-US"/>
        </a:p>
      </dgm:t>
    </dgm:pt>
    <dgm:pt modelId="{D1FCEE93-2A9D-45CA-AF31-ECB959DBA78E}" type="sibTrans" cxnId="{1E6D4543-8451-49CB-8D16-C6DB038DDCB7}">
      <dgm:prSet/>
      <dgm:spPr/>
      <dgm:t>
        <a:bodyPr/>
        <a:lstStyle/>
        <a:p>
          <a:endParaRPr lang="en-US"/>
        </a:p>
      </dgm:t>
    </dgm:pt>
    <dgm:pt modelId="{145742A9-1655-4A83-8EB2-941E882A1957}">
      <dgm:prSet/>
      <dgm:spPr/>
      <dgm:t>
        <a:bodyPr/>
        <a:lstStyle/>
        <a:p>
          <a:r>
            <a:rPr lang="en-GB"/>
            <a:t>New Business Crime Reduction Initiative launched in Whitechapel to tackle business crimes </a:t>
          </a:r>
          <a:endParaRPr lang="en-US"/>
        </a:p>
      </dgm:t>
    </dgm:pt>
    <dgm:pt modelId="{A1057442-F5FF-4330-B6BB-B59D57DF1B6E}" type="parTrans" cxnId="{90C50F3C-04C1-450D-871F-5DC2FAA35AAE}">
      <dgm:prSet/>
      <dgm:spPr/>
      <dgm:t>
        <a:bodyPr/>
        <a:lstStyle/>
        <a:p>
          <a:endParaRPr lang="en-US"/>
        </a:p>
      </dgm:t>
    </dgm:pt>
    <dgm:pt modelId="{8ACFCF02-6630-450A-8418-21F26CC399AE}" type="sibTrans" cxnId="{90C50F3C-04C1-450D-871F-5DC2FAA35AAE}">
      <dgm:prSet/>
      <dgm:spPr/>
      <dgm:t>
        <a:bodyPr/>
        <a:lstStyle/>
        <a:p>
          <a:endParaRPr lang="en-US"/>
        </a:p>
      </dgm:t>
    </dgm:pt>
    <dgm:pt modelId="{30A84F60-F854-43FF-9515-CF95E0B606E0}" type="pres">
      <dgm:prSet presAssocID="{66BDE514-6F5B-4277-9D9D-598769822E10}" presName="linear" presStyleCnt="0">
        <dgm:presLayoutVars>
          <dgm:animLvl val="lvl"/>
          <dgm:resizeHandles val="exact"/>
        </dgm:presLayoutVars>
      </dgm:prSet>
      <dgm:spPr/>
    </dgm:pt>
    <dgm:pt modelId="{1728608F-DA41-4119-9613-94E333CAAEBE}" type="pres">
      <dgm:prSet presAssocID="{037428C0-87B9-4E63-8EA7-603D68FF6000}" presName="parentText" presStyleLbl="node1" presStyleIdx="0" presStyleCnt="4">
        <dgm:presLayoutVars>
          <dgm:chMax val="0"/>
          <dgm:bulletEnabled val="1"/>
        </dgm:presLayoutVars>
      </dgm:prSet>
      <dgm:spPr/>
    </dgm:pt>
    <dgm:pt modelId="{CEE1FC54-1D35-4A2C-9030-0C6D520DBA5F}" type="pres">
      <dgm:prSet presAssocID="{F4B4E51D-FA67-4F3A-B86B-48A731649E27}" presName="spacer" presStyleCnt="0"/>
      <dgm:spPr/>
    </dgm:pt>
    <dgm:pt modelId="{70C0B2DA-EBC5-4F22-8C83-07A38233BF66}" type="pres">
      <dgm:prSet presAssocID="{D9035C3E-7F60-426C-8D61-258026AB4172}" presName="parentText" presStyleLbl="node1" presStyleIdx="1" presStyleCnt="4">
        <dgm:presLayoutVars>
          <dgm:chMax val="0"/>
          <dgm:bulletEnabled val="1"/>
        </dgm:presLayoutVars>
      </dgm:prSet>
      <dgm:spPr/>
    </dgm:pt>
    <dgm:pt modelId="{7FFA6F5F-C1C4-4896-AFC0-4276955AE03D}" type="pres">
      <dgm:prSet presAssocID="{DF71B8BC-95FE-4F11-8772-3B750A098DB3}" presName="spacer" presStyleCnt="0"/>
      <dgm:spPr/>
    </dgm:pt>
    <dgm:pt modelId="{15FCF677-9022-4C24-AAA1-B5616D74DF27}" type="pres">
      <dgm:prSet presAssocID="{369E52AE-AC21-4C7E-98BA-D8E24651C3F2}" presName="parentText" presStyleLbl="node1" presStyleIdx="2" presStyleCnt="4">
        <dgm:presLayoutVars>
          <dgm:chMax val="0"/>
          <dgm:bulletEnabled val="1"/>
        </dgm:presLayoutVars>
      </dgm:prSet>
      <dgm:spPr/>
    </dgm:pt>
    <dgm:pt modelId="{4E88B597-4D4C-4EAE-A114-C9DEF26C43B6}" type="pres">
      <dgm:prSet presAssocID="{D1FCEE93-2A9D-45CA-AF31-ECB959DBA78E}" presName="spacer" presStyleCnt="0"/>
      <dgm:spPr/>
    </dgm:pt>
    <dgm:pt modelId="{1E02E6F0-35B9-4FBA-90A1-591CB8F3357C}" type="pres">
      <dgm:prSet presAssocID="{145742A9-1655-4A83-8EB2-941E882A1957}" presName="parentText" presStyleLbl="node1" presStyleIdx="3" presStyleCnt="4">
        <dgm:presLayoutVars>
          <dgm:chMax val="0"/>
          <dgm:bulletEnabled val="1"/>
        </dgm:presLayoutVars>
      </dgm:prSet>
      <dgm:spPr/>
    </dgm:pt>
  </dgm:ptLst>
  <dgm:cxnLst>
    <dgm:cxn modelId="{E9900431-E40C-42DB-B4CD-A4B912944919}" type="presOf" srcId="{369E52AE-AC21-4C7E-98BA-D8E24651C3F2}" destId="{15FCF677-9022-4C24-AAA1-B5616D74DF27}" srcOrd="0" destOrd="0" presId="urn:microsoft.com/office/officeart/2005/8/layout/vList2"/>
    <dgm:cxn modelId="{7731943A-44EF-4197-92DB-7AE17F0289A2}" type="presOf" srcId="{66BDE514-6F5B-4277-9D9D-598769822E10}" destId="{30A84F60-F854-43FF-9515-CF95E0B606E0}" srcOrd="0" destOrd="0" presId="urn:microsoft.com/office/officeart/2005/8/layout/vList2"/>
    <dgm:cxn modelId="{90C50F3C-04C1-450D-871F-5DC2FAA35AAE}" srcId="{66BDE514-6F5B-4277-9D9D-598769822E10}" destId="{145742A9-1655-4A83-8EB2-941E882A1957}" srcOrd="3" destOrd="0" parTransId="{A1057442-F5FF-4330-B6BB-B59D57DF1B6E}" sibTransId="{8ACFCF02-6630-450A-8418-21F26CC399AE}"/>
    <dgm:cxn modelId="{1E6D4543-8451-49CB-8D16-C6DB038DDCB7}" srcId="{66BDE514-6F5B-4277-9D9D-598769822E10}" destId="{369E52AE-AC21-4C7E-98BA-D8E24651C3F2}" srcOrd="2" destOrd="0" parTransId="{4936F784-1997-4894-B6BE-634CF3A7DB61}" sibTransId="{D1FCEE93-2A9D-45CA-AF31-ECB959DBA78E}"/>
    <dgm:cxn modelId="{E709036F-B6EB-433E-BDAC-564E7A4B4872}" srcId="{66BDE514-6F5B-4277-9D9D-598769822E10}" destId="{037428C0-87B9-4E63-8EA7-603D68FF6000}" srcOrd="0" destOrd="0" parTransId="{2423F2FB-07F5-41AC-97F6-106DCEFBF678}" sibTransId="{F4B4E51D-FA67-4F3A-B86B-48A731649E27}"/>
    <dgm:cxn modelId="{6472D090-9CB9-4E8A-94B3-AA3457BBAFBE}" type="presOf" srcId="{145742A9-1655-4A83-8EB2-941E882A1957}" destId="{1E02E6F0-35B9-4FBA-90A1-591CB8F3357C}" srcOrd="0" destOrd="0" presId="urn:microsoft.com/office/officeart/2005/8/layout/vList2"/>
    <dgm:cxn modelId="{01C660D3-236F-4A6A-BC4B-2040B14EB69C}" srcId="{66BDE514-6F5B-4277-9D9D-598769822E10}" destId="{D9035C3E-7F60-426C-8D61-258026AB4172}" srcOrd="1" destOrd="0" parTransId="{087AF2B4-EF07-482E-9E6D-1B5CEAD7883E}" sibTransId="{DF71B8BC-95FE-4F11-8772-3B750A098DB3}"/>
    <dgm:cxn modelId="{0A0870DC-CCC6-49B1-818D-8D5F747AA0E6}" type="presOf" srcId="{D9035C3E-7F60-426C-8D61-258026AB4172}" destId="{70C0B2DA-EBC5-4F22-8C83-07A38233BF66}" srcOrd="0" destOrd="0" presId="urn:microsoft.com/office/officeart/2005/8/layout/vList2"/>
    <dgm:cxn modelId="{2428E0E8-B432-48DC-9810-CF71A9FDCDE0}" type="presOf" srcId="{037428C0-87B9-4E63-8EA7-603D68FF6000}" destId="{1728608F-DA41-4119-9613-94E333CAAEBE}" srcOrd="0" destOrd="0" presId="urn:microsoft.com/office/officeart/2005/8/layout/vList2"/>
    <dgm:cxn modelId="{445342F3-AD64-4EA2-A7D4-75CF540EFA21}" type="presParOf" srcId="{30A84F60-F854-43FF-9515-CF95E0B606E0}" destId="{1728608F-DA41-4119-9613-94E333CAAEBE}" srcOrd="0" destOrd="0" presId="urn:microsoft.com/office/officeart/2005/8/layout/vList2"/>
    <dgm:cxn modelId="{EDCBD716-B864-4578-A417-B58796C0F532}" type="presParOf" srcId="{30A84F60-F854-43FF-9515-CF95E0B606E0}" destId="{CEE1FC54-1D35-4A2C-9030-0C6D520DBA5F}" srcOrd="1" destOrd="0" presId="urn:microsoft.com/office/officeart/2005/8/layout/vList2"/>
    <dgm:cxn modelId="{6C0524A5-874B-4C2B-8CBF-ED7D3E78B2AD}" type="presParOf" srcId="{30A84F60-F854-43FF-9515-CF95E0B606E0}" destId="{70C0B2DA-EBC5-4F22-8C83-07A38233BF66}" srcOrd="2" destOrd="0" presId="urn:microsoft.com/office/officeart/2005/8/layout/vList2"/>
    <dgm:cxn modelId="{EE582FAC-D841-4FB3-8EA1-49F54E309842}" type="presParOf" srcId="{30A84F60-F854-43FF-9515-CF95E0B606E0}" destId="{7FFA6F5F-C1C4-4896-AFC0-4276955AE03D}" srcOrd="3" destOrd="0" presId="urn:microsoft.com/office/officeart/2005/8/layout/vList2"/>
    <dgm:cxn modelId="{B6F8CFFA-0BBF-445C-B029-83B2144B703C}" type="presParOf" srcId="{30A84F60-F854-43FF-9515-CF95E0B606E0}" destId="{15FCF677-9022-4C24-AAA1-B5616D74DF27}" srcOrd="4" destOrd="0" presId="urn:microsoft.com/office/officeart/2005/8/layout/vList2"/>
    <dgm:cxn modelId="{C8F039C7-AA2E-4801-83CD-4A06A0960F8C}" type="presParOf" srcId="{30A84F60-F854-43FF-9515-CF95E0B606E0}" destId="{4E88B597-4D4C-4EAE-A114-C9DEF26C43B6}" srcOrd="5" destOrd="0" presId="urn:microsoft.com/office/officeart/2005/8/layout/vList2"/>
    <dgm:cxn modelId="{58AA294C-6D25-4174-8962-DD673C4FE5B7}" type="presParOf" srcId="{30A84F60-F854-43FF-9515-CF95E0B606E0}" destId="{1E02E6F0-35B9-4FBA-90A1-591CB8F335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355D19-7E24-4D14-990F-10248D4816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C3FC0A-5234-419D-AADC-9BDD191AD8EF}">
      <dgm:prSet/>
      <dgm:spPr/>
      <dgm:t>
        <a:bodyPr/>
        <a:lstStyle/>
        <a:p>
          <a:r>
            <a:rPr lang="en-GB"/>
            <a:t>New Met Engage Initiative – council partner – gives women the opportunity to shape policing</a:t>
          </a:r>
          <a:endParaRPr lang="en-US"/>
        </a:p>
      </dgm:t>
    </dgm:pt>
    <dgm:pt modelId="{5CC14EF9-1B25-413B-89A6-4035A31667E2}" type="parTrans" cxnId="{D48B35D8-EE06-4C51-96DE-DDF3F3301372}">
      <dgm:prSet/>
      <dgm:spPr/>
      <dgm:t>
        <a:bodyPr/>
        <a:lstStyle/>
        <a:p>
          <a:endParaRPr lang="en-US"/>
        </a:p>
      </dgm:t>
    </dgm:pt>
    <dgm:pt modelId="{BB4BCFC7-3E6B-4B51-98A3-7149F334E459}" type="sibTrans" cxnId="{D48B35D8-EE06-4C51-96DE-DDF3F3301372}">
      <dgm:prSet/>
      <dgm:spPr/>
      <dgm:t>
        <a:bodyPr/>
        <a:lstStyle/>
        <a:p>
          <a:endParaRPr lang="en-US"/>
        </a:p>
      </dgm:t>
    </dgm:pt>
    <dgm:pt modelId="{42A74431-8C4D-444D-9037-CEA6F826CD5E}">
      <dgm:prSet/>
      <dgm:spPr/>
      <dgm:t>
        <a:bodyPr/>
        <a:lstStyle/>
        <a:p>
          <a:r>
            <a:rPr lang="en-GB"/>
            <a:t>CCTV Transformation Programme: 350+ cameras upgraded, and a new CCTV control room launched in the Phase 1 of the Programme (3M investment). 3.7M have been allocated to Phase 2 which will see the expansion of CCTV onto council estates and blocks. Crucial intervention to increase women’s perception of safety and women’s safety in their local area.</a:t>
          </a:r>
          <a:endParaRPr lang="en-US"/>
        </a:p>
      </dgm:t>
    </dgm:pt>
    <dgm:pt modelId="{7CF2511A-C5C8-404C-B331-144D9B6E9C57}" type="parTrans" cxnId="{D6120BEB-1806-4C2D-994D-AA40ED340676}">
      <dgm:prSet/>
      <dgm:spPr/>
      <dgm:t>
        <a:bodyPr/>
        <a:lstStyle/>
        <a:p>
          <a:endParaRPr lang="en-US"/>
        </a:p>
      </dgm:t>
    </dgm:pt>
    <dgm:pt modelId="{456D20A7-989C-400E-AF74-1D00B289E50C}" type="sibTrans" cxnId="{D6120BEB-1806-4C2D-994D-AA40ED340676}">
      <dgm:prSet/>
      <dgm:spPr/>
      <dgm:t>
        <a:bodyPr/>
        <a:lstStyle/>
        <a:p>
          <a:endParaRPr lang="en-US"/>
        </a:p>
      </dgm:t>
    </dgm:pt>
    <dgm:pt modelId="{F50F0E4E-2C67-450E-B487-BA82700CE874}">
      <dgm:prSet custT="1"/>
      <dgm:spPr/>
      <dgm:t>
        <a:bodyPr/>
        <a:lstStyle/>
        <a:p>
          <a:r>
            <a:rPr lang="en-GB" sz="1800"/>
            <a:t>All CCTV operators trained in women safety</a:t>
          </a:r>
          <a:endParaRPr lang="en-US" sz="1800"/>
        </a:p>
      </dgm:t>
    </dgm:pt>
    <dgm:pt modelId="{441CE7A4-0940-44E6-A698-CBD4F6216EC2}" type="parTrans" cxnId="{293119D6-0F29-4DBE-92E3-0136235CFC77}">
      <dgm:prSet/>
      <dgm:spPr/>
      <dgm:t>
        <a:bodyPr/>
        <a:lstStyle/>
        <a:p>
          <a:endParaRPr lang="en-US"/>
        </a:p>
      </dgm:t>
    </dgm:pt>
    <dgm:pt modelId="{4C55A67F-E26E-4D7C-8EE0-B21C1BC470BD}" type="sibTrans" cxnId="{293119D6-0F29-4DBE-92E3-0136235CFC77}">
      <dgm:prSet/>
      <dgm:spPr/>
      <dgm:t>
        <a:bodyPr/>
        <a:lstStyle/>
        <a:p>
          <a:endParaRPr lang="en-US"/>
        </a:p>
      </dgm:t>
    </dgm:pt>
    <dgm:pt modelId="{D6CA6E23-D7D2-4C79-BCD3-169B55AE94A2}">
      <dgm:prSet/>
      <dgm:spPr/>
      <dgm:t>
        <a:bodyPr/>
        <a:lstStyle/>
        <a:p>
          <a:r>
            <a:rPr lang="en-GB"/>
            <a:t>New ASB Response line launched and manage by CCTV – women will be able to raise their ASB issue when they are occurring and have an immediate response from THEOs</a:t>
          </a:r>
          <a:endParaRPr lang="en-US"/>
        </a:p>
      </dgm:t>
    </dgm:pt>
    <dgm:pt modelId="{63AD6693-D572-4A8B-B50F-CFE071A19AB6}" type="parTrans" cxnId="{666EBD3E-AD78-4398-B950-C9B5819D3CCA}">
      <dgm:prSet/>
      <dgm:spPr/>
      <dgm:t>
        <a:bodyPr/>
        <a:lstStyle/>
        <a:p>
          <a:endParaRPr lang="en-US"/>
        </a:p>
      </dgm:t>
    </dgm:pt>
    <dgm:pt modelId="{EABD3D4E-9AA7-4D3A-ACA1-9DFF970834BF}" type="sibTrans" cxnId="{666EBD3E-AD78-4398-B950-C9B5819D3CCA}">
      <dgm:prSet/>
      <dgm:spPr/>
      <dgm:t>
        <a:bodyPr/>
        <a:lstStyle/>
        <a:p>
          <a:endParaRPr lang="en-US"/>
        </a:p>
      </dgm:t>
    </dgm:pt>
    <dgm:pt modelId="{38622C8E-D027-4759-BD8A-BDBE6BAA8661}" type="pres">
      <dgm:prSet presAssocID="{E1355D19-7E24-4D14-990F-10248D481654}" presName="linear" presStyleCnt="0">
        <dgm:presLayoutVars>
          <dgm:animLvl val="lvl"/>
          <dgm:resizeHandles val="exact"/>
        </dgm:presLayoutVars>
      </dgm:prSet>
      <dgm:spPr/>
    </dgm:pt>
    <dgm:pt modelId="{0D1D1E57-B856-482C-AD5F-0F937462D315}" type="pres">
      <dgm:prSet presAssocID="{98C3FC0A-5234-419D-AADC-9BDD191AD8EF}" presName="parentText" presStyleLbl="node1" presStyleIdx="0" presStyleCnt="4">
        <dgm:presLayoutVars>
          <dgm:chMax val="0"/>
          <dgm:bulletEnabled val="1"/>
        </dgm:presLayoutVars>
      </dgm:prSet>
      <dgm:spPr/>
    </dgm:pt>
    <dgm:pt modelId="{00AAC85A-BC34-432C-A1BB-CB12EE5E0ADF}" type="pres">
      <dgm:prSet presAssocID="{BB4BCFC7-3E6B-4B51-98A3-7149F334E459}" presName="spacer" presStyleCnt="0"/>
      <dgm:spPr/>
    </dgm:pt>
    <dgm:pt modelId="{296CD5E0-2455-4141-84FA-F8058E15DAC5}" type="pres">
      <dgm:prSet presAssocID="{42A74431-8C4D-444D-9037-CEA6F826CD5E}" presName="parentText" presStyleLbl="node1" presStyleIdx="1" presStyleCnt="4">
        <dgm:presLayoutVars>
          <dgm:chMax val="0"/>
          <dgm:bulletEnabled val="1"/>
        </dgm:presLayoutVars>
      </dgm:prSet>
      <dgm:spPr/>
    </dgm:pt>
    <dgm:pt modelId="{9B1A2097-236F-4F4A-AD4D-FE2093DFC2EC}" type="pres">
      <dgm:prSet presAssocID="{456D20A7-989C-400E-AF74-1D00B289E50C}" presName="spacer" presStyleCnt="0"/>
      <dgm:spPr/>
    </dgm:pt>
    <dgm:pt modelId="{4B91F2F1-6496-4B63-93A3-3D0FA90B17E6}" type="pres">
      <dgm:prSet presAssocID="{F50F0E4E-2C67-450E-B487-BA82700CE874}" presName="parentText" presStyleLbl="node1" presStyleIdx="2" presStyleCnt="4">
        <dgm:presLayoutVars>
          <dgm:chMax val="0"/>
          <dgm:bulletEnabled val="1"/>
        </dgm:presLayoutVars>
      </dgm:prSet>
      <dgm:spPr/>
    </dgm:pt>
    <dgm:pt modelId="{592C3BB3-625F-4CBB-BB6B-95F33B39D574}" type="pres">
      <dgm:prSet presAssocID="{4C55A67F-E26E-4D7C-8EE0-B21C1BC470BD}" presName="spacer" presStyleCnt="0"/>
      <dgm:spPr/>
    </dgm:pt>
    <dgm:pt modelId="{D9223D1E-BD13-41A9-80D7-71F48CEEEF22}" type="pres">
      <dgm:prSet presAssocID="{D6CA6E23-D7D2-4C79-BCD3-169B55AE94A2}" presName="parentText" presStyleLbl="node1" presStyleIdx="3" presStyleCnt="4">
        <dgm:presLayoutVars>
          <dgm:chMax val="0"/>
          <dgm:bulletEnabled val="1"/>
        </dgm:presLayoutVars>
      </dgm:prSet>
      <dgm:spPr/>
    </dgm:pt>
  </dgm:ptLst>
  <dgm:cxnLst>
    <dgm:cxn modelId="{72A2C10D-3498-4742-AB8E-5961F98CDC88}" type="presOf" srcId="{98C3FC0A-5234-419D-AADC-9BDD191AD8EF}" destId="{0D1D1E57-B856-482C-AD5F-0F937462D315}" srcOrd="0" destOrd="0" presId="urn:microsoft.com/office/officeart/2005/8/layout/vList2"/>
    <dgm:cxn modelId="{666EBD3E-AD78-4398-B950-C9B5819D3CCA}" srcId="{E1355D19-7E24-4D14-990F-10248D481654}" destId="{D6CA6E23-D7D2-4C79-BCD3-169B55AE94A2}" srcOrd="3" destOrd="0" parTransId="{63AD6693-D572-4A8B-B50F-CFE071A19AB6}" sibTransId="{EABD3D4E-9AA7-4D3A-ACA1-9DFF970834BF}"/>
    <dgm:cxn modelId="{710DDF4D-BC69-4E49-AAE1-28C9686A6DE8}" type="presOf" srcId="{D6CA6E23-D7D2-4C79-BCD3-169B55AE94A2}" destId="{D9223D1E-BD13-41A9-80D7-71F48CEEEF22}" srcOrd="0" destOrd="0" presId="urn:microsoft.com/office/officeart/2005/8/layout/vList2"/>
    <dgm:cxn modelId="{150B0256-7B62-4061-B965-43362181D99A}" type="presOf" srcId="{F50F0E4E-2C67-450E-B487-BA82700CE874}" destId="{4B91F2F1-6496-4B63-93A3-3D0FA90B17E6}" srcOrd="0" destOrd="0" presId="urn:microsoft.com/office/officeart/2005/8/layout/vList2"/>
    <dgm:cxn modelId="{293119D6-0F29-4DBE-92E3-0136235CFC77}" srcId="{E1355D19-7E24-4D14-990F-10248D481654}" destId="{F50F0E4E-2C67-450E-B487-BA82700CE874}" srcOrd="2" destOrd="0" parTransId="{441CE7A4-0940-44E6-A698-CBD4F6216EC2}" sibTransId="{4C55A67F-E26E-4D7C-8EE0-B21C1BC470BD}"/>
    <dgm:cxn modelId="{D48B35D8-EE06-4C51-96DE-DDF3F3301372}" srcId="{E1355D19-7E24-4D14-990F-10248D481654}" destId="{98C3FC0A-5234-419D-AADC-9BDD191AD8EF}" srcOrd="0" destOrd="0" parTransId="{5CC14EF9-1B25-413B-89A6-4035A31667E2}" sibTransId="{BB4BCFC7-3E6B-4B51-98A3-7149F334E459}"/>
    <dgm:cxn modelId="{2A03FBDE-9BFA-4A35-B80C-51F5086E93F5}" type="presOf" srcId="{42A74431-8C4D-444D-9037-CEA6F826CD5E}" destId="{296CD5E0-2455-4141-84FA-F8058E15DAC5}" srcOrd="0" destOrd="0" presId="urn:microsoft.com/office/officeart/2005/8/layout/vList2"/>
    <dgm:cxn modelId="{7666A0E7-4BAB-42FE-B916-82054D37EA58}" type="presOf" srcId="{E1355D19-7E24-4D14-990F-10248D481654}" destId="{38622C8E-D027-4759-BD8A-BDBE6BAA8661}" srcOrd="0" destOrd="0" presId="urn:microsoft.com/office/officeart/2005/8/layout/vList2"/>
    <dgm:cxn modelId="{D6120BEB-1806-4C2D-994D-AA40ED340676}" srcId="{E1355D19-7E24-4D14-990F-10248D481654}" destId="{42A74431-8C4D-444D-9037-CEA6F826CD5E}" srcOrd="1" destOrd="0" parTransId="{7CF2511A-C5C8-404C-B331-144D9B6E9C57}" sibTransId="{456D20A7-989C-400E-AF74-1D00B289E50C}"/>
    <dgm:cxn modelId="{0015B1DF-3A5E-4A9B-B103-F04F9ED10D6F}" type="presParOf" srcId="{38622C8E-D027-4759-BD8A-BDBE6BAA8661}" destId="{0D1D1E57-B856-482C-AD5F-0F937462D315}" srcOrd="0" destOrd="0" presId="urn:microsoft.com/office/officeart/2005/8/layout/vList2"/>
    <dgm:cxn modelId="{B49677E5-C2E8-4064-84D9-302E28C412C9}" type="presParOf" srcId="{38622C8E-D027-4759-BD8A-BDBE6BAA8661}" destId="{00AAC85A-BC34-432C-A1BB-CB12EE5E0ADF}" srcOrd="1" destOrd="0" presId="urn:microsoft.com/office/officeart/2005/8/layout/vList2"/>
    <dgm:cxn modelId="{32058BEB-55E9-439E-AA4A-4F0787FA0013}" type="presParOf" srcId="{38622C8E-D027-4759-BD8A-BDBE6BAA8661}" destId="{296CD5E0-2455-4141-84FA-F8058E15DAC5}" srcOrd="2" destOrd="0" presId="urn:microsoft.com/office/officeart/2005/8/layout/vList2"/>
    <dgm:cxn modelId="{6F0209ED-543F-404B-80E8-DEBE72E599BD}" type="presParOf" srcId="{38622C8E-D027-4759-BD8A-BDBE6BAA8661}" destId="{9B1A2097-236F-4F4A-AD4D-FE2093DFC2EC}" srcOrd="3" destOrd="0" presId="urn:microsoft.com/office/officeart/2005/8/layout/vList2"/>
    <dgm:cxn modelId="{EDA61AB2-17DA-4EC0-96BE-904D6EA7E1E2}" type="presParOf" srcId="{38622C8E-D027-4759-BD8A-BDBE6BAA8661}" destId="{4B91F2F1-6496-4B63-93A3-3D0FA90B17E6}" srcOrd="4" destOrd="0" presId="urn:microsoft.com/office/officeart/2005/8/layout/vList2"/>
    <dgm:cxn modelId="{F8EC75EF-9FC9-4F11-966D-01C3ECE62BCB}" type="presParOf" srcId="{38622C8E-D027-4759-BD8A-BDBE6BAA8661}" destId="{592C3BB3-625F-4CBB-BB6B-95F33B39D574}" srcOrd="5" destOrd="0" presId="urn:microsoft.com/office/officeart/2005/8/layout/vList2"/>
    <dgm:cxn modelId="{C04BCB2E-B482-431D-B195-2BCF1AAACC26}" type="presParOf" srcId="{38622C8E-D027-4759-BD8A-BDBE6BAA8661}" destId="{D9223D1E-BD13-41A9-80D7-71F48CEEEF2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D551E-0441-4596-A893-8ABDD03BDEB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13610CC-215C-4CE5-8402-0DC25B9F4AE0}">
      <dgm:prSet custT="1"/>
      <dgm:spPr/>
      <dgm:t>
        <a:bodyPr/>
        <a:lstStyle/>
        <a:p>
          <a:r>
            <a:rPr lang="en-GB" sz="1800"/>
            <a:t>Installation of 10+ outdoor gym zones to help promote women usage in parks, and also exercise / healthy living</a:t>
          </a:r>
          <a:endParaRPr lang="en-US" sz="1800"/>
        </a:p>
      </dgm:t>
    </dgm:pt>
    <dgm:pt modelId="{BFBDDD50-7ECB-4D62-9C68-E31251F4D64D}" type="parTrans" cxnId="{42EBC115-A028-4579-ACA2-F713665D8597}">
      <dgm:prSet/>
      <dgm:spPr/>
      <dgm:t>
        <a:bodyPr/>
        <a:lstStyle/>
        <a:p>
          <a:endParaRPr lang="en-US" sz="1800"/>
        </a:p>
      </dgm:t>
    </dgm:pt>
    <dgm:pt modelId="{864515F6-D7DE-460F-B79B-8B28A0653B56}" type="sibTrans" cxnId="{42EBC115-A028-4579-ACA2-F713665D8597}">
      <dgm:prSet/>
      <dgm:spPr/>
      <dgm:t>
        <a:bodyPr/>
        <a:lstStyle/>
        <a:p>
          <a:endParaRPr lang="en-US" sz="1800"/>
        </a:p>
      </dgm:t>
    </dgm:pt>
    <dgm:pt modelId="{3D384C88-B461-4CE9-ADDD-C0A8CBCA4E0F}">
      <dgm:prSet custT="1"/>
      <dgm:spPr/>
      <dgm:t>
        <a:bodyPr/>
        <a:lstStyle/>
        <a:p>
          <a:r>
            <a:rPr lang="en-GB" sz="1800"/>
            <a:t>Improve lighting across park routes, entrances, and parking areas to extend safe evening use for women</a:t>
          </a:r>
          <a:endParaRPr lang="en-US" sz="1800"/>
        </a:p>
      </dgm:t>
    </dgm:pt>
    <dgm:pt modelId="{88E9BAF2-9167-4E53-8F9C-12772886FF2D}" type="parTrans" cxnId="{D881D5E9-6348-4791-9747-ED65A61C9F94}">
      <dgm:prSet/>
      <dgm:spPr/>
      <dgm:t>
        <a:bodyPr/>
        <a:lstStyle/>
        <a:p>
          <a:endParaRPr lang="en-US" sz="1800"/>
        </a:p>
      </dgm:t>
    </dgm:pt>
    <dgm:pt modelId="{6DAE2B04-4DC0-41FD-8662-1F988D8DE922}" type="sibTrans" cxnId="{D881D5E9-6348-4791-9747-ED65A61C9F94}">
      <dgm:prSet/>
      <dgm:spPr/>
      <dgm:t>
        <a:bodyPr/>
        <a:lstStyle/>
        <a:p>
          <a:endParaRPr lang="en-US" sz="1800"/>
        </a:p>
      </dgm:t>
    </dgm:pt>
    <dgm:pt modelId="{0EEFB4FC-6A93-45FE-8547-290A34704B37}">
      <dgm:prSet custT="1"/>
      <dgm:spPr/>
      <dgm:t>
        <a:bodyPr/>
        <a:lstStyle/>
        <a:p>
          <a:r>
            <a:rPr lang="en-GB" sz="1800"/>
            <a:t>Use diverse, low-maintenance planting (e.g., spring bulbs, native trees, pollinator beds) to create welcoming, colourful spaces for locals to enjoy</a:t>
          </a:r>
          <a:endParaRPr lang="en-US" sz="1800"/>
        </a:p>
      </dgm:t>
    </dgm:pt>
    <dgm:pt modelId="{4EE4E6D3-9DB0-45BF-8F0F-E9DAA67E1ADA}" type="parTrans" cxnId="{9920351D-C46D-4829-9870-585A0D3DB0AE}">
      <dgm:prSet/>
      <dgm:spPr/>
      <dgm:t>
        <a:bodyPr/>
        <a:lstStyle/>
        <a:p>
          <a:endParaRPr lang="en-US" sz="1800"/>
        </a:p>
      </dgm:t>
    </dgm:pt>
    <dgm:pt modelId="{CCB1D6EF-401F-4CE6-BF94-3C6005712E29}" type="sibTrans" cxnId="{9920351D-C46D-4829-9870-585A0D3DB0AE}">
      <dgm:prSet/>
      <dgm:spPr/>
      <dgm:t>
        <a:bodyPr/>
        <a:lstStyle/>
        <a:p>
          <a:endParaRPr lang="en-US" sz="1800"/>
        </a:p>
      </dgm:t>
    </dgm:pt>
    <dgm:pt modelId="{1D10E178-796A-4DB2-8D90-835649EFA264}">
      <dgm:prSet custT="1"/>
      <dgm:spPr/>
      <dgm:t>
        <a:bodyPr/>
        <a:lstStyle/>
        <a:p>
          <a:r>
            <a:rPr lang="en-GB" sz="1800"/>
            <a:t>Upgrading of numerous playgrounds with accessible and inclusive equipment, shaded seating, and parent-friendly layouts for mothers with children</a:t>
          </a:r>
          <a:endParaRPr lang="en-US" sz="1800"/>
        </a:p>
      </dgm:t>
    </dgm:pt>
    <dgm:pt modelId="{5E7D5869-6863-4E48-9B55-0108929C3412}" type="parTrans" cxnId="{F2454047-6AA6-4DE0-A680-DDD6C2F772F7}">
      <dgm:prSet/>
      <dgm:spPr/>
      <dgm:t>
        <a:bodyPr/>
        <a:lstStyle/>
        <a:p>
          <a:endParaRPr lang="en-US" sz="1800"/>
        </a:p>
      </dgm:t>
    </dgm:pt>
    <dgm:pt modelId="{466B1F04-0FFC-413A-B368-3E451FCC3F0D}" type="sibTrans" cxnId="{F2454047-6AA6-4DE0-A680-DDD6C2F772F7}">
      <dgm:prSet/>
      <dgm:spPr/>
      <dgm:t>
        <a:bodyPr/>
        <a:lstStyle/>
        <a:p>
          <a:endParaRPr lang="en-US" sz="1800"/>
        </a:p>
      </dgm:t>
    </dgm:pt>
    <dgm:pt modelId="{1731C34D-208A-415F-8F8C-8FB984F297C6}">
      <dgm:prSet custT="1"/>
      <dgm:spPr/>
      <dgm:t>
        <a:bodyPr/>
        <a:lstStyle/>
        <a:p>
          <a:r>
            <a:rPr lang="en-GB" sz="1800"/>
            <a:t>Increase presence of THEOs and regular patrols, especially around peak use times</a:t>
          </a:r>
          <a:endParaRPr lang="en-US" sz="1800"/>
        </a:p>
      </dgm:t>
    </dgm:pt>
    <dgm:pt modelId="{C4489AAD-A51F-46EA-A354-1477BE57AB5B}" type="parTrans" cxnId="{019F0E37-C121-4A7E-91D0-0746F4A4FECB}">
      <dgm:prSet/>
      <dgm:spPr/>
      <dgm:t>
        <a:bodyPr/>
        <a:lstStyle/>
        <a:p>
          <a:endParaRPr lang="en-US" sz="1800"/>
        </a:p>
      </dgm:t>
    </dgm:pt>
    <dgm:pt modelId="{9D8F50DC-E8E8-4A70-97F4-4FF357ECC7AC}" type="sibTrans" cxnId="{019F0E37-C121-4A7E-91D0-0746F4A4FECB}">
      <dgm:prSet/>
      <dgm:spPr/>
      <dgm:t>
        <a:bodyPr/>
        <a:lstStyle/>
        <a:p>
          <a:endParaRPr lang="en-US" sz="1800"/>
        </a:p>
      </dgm:t>
    </dgm:pt>
    <dgm:pt modelId="{78F4767E-6131-4CD0-AC27-348EAF8DC2B9}">
      <dgm:prSet custT="1"/>
      <dgm:spPr/>
      <dgm:t>
        <a:bodyPr/>
        <a:lstStyle/>
        <a:p>
          <a:r>
            <a:rPr lang="en-GB" sz="1800"/>
            <a:t>Support friends groups for litter picking, park maintenance, and seasonal beautification projects with women participants</a:t>
          </a:r>
          <a:endParaRPr lang="en-US" sz="1800"/>
        </a:p>
      </dgm:t>
    </dgm:pt>
    <dgm:pt modelId="{26A4EA1B-FB9A-4F9D-8755-BFCF48854FBC}" type="parTrans" cxnId="{224B055D-5D1A-467A-9A8F-D78BFFB3BC70}">
      <dgm:prSet/>
      <dgm:spPr/>
      <dgm:t>
        <a:bodyPr/>
        <a:lstStyle/>
        <a:p>
          <a:endParaRPr lang="en-US" sz="1800"/>
        </a:p>
      </dgm:t>
    </dgm:pt>
    <dgm:pt modelId="{D927916C-FBD5-4777-BABC-90DD75255B6A}" type="sibTrans" cxnId="{224B055D-5D1A-467A-9A8F-D78BFFB3BC70}">
      <dgm:prSet/>
      <dgm:spPr/>
      <dgm:t>
        <a:bodyPr/>
        <a:lstStyle/>
        <a:p>
          <a:endParaRPr lang="en-US" sz="1800"/>
        </a:p>
      </dgm:t>
    </dgm:pt>
    <dgm:pt modelId="{694FC7CA-387C-4FE1-93C3-35FFEF266609}" type="pres">
      <dgm:prSet presAssocID="{1FFD551E-0441-4596-A893-8ABDD03BDEB5}" presName="vert0" presStyleCnt="0">
        <dgm:presLayoutVars>
          <dgm:dir/>
          <dgm:animOne val="branch"/>
          <dgm:animLvl val="lvl"/>
        </dgm:presLayoutVars>
      </dgm:prSet>
      <dgm:spPr/>
    </dgm:pt>
    <dgm:pt modelId="{AE705F61-35DB-4B7A-AD6D-E6573F757898}" type="pres">
      <dgm:prSet presAssocID="{313610CC-215C-4CE5-8402-0DC25B9F4AE0}" presName="thickLine" presStyleLbl="alignNode1" presStyleIdx="0" presStyleCnt="6"/>
      <dgm:spPr/>
    </dgm:pt>
    <dgm:pt modelId="{93A6B311-2A8A-42DB-B934-EE1A9D21CCA8}" type="pres">
      <dgm:prSet presAssocID="{313610CC-215C-4CE5-8402-0DC25B9F4AE0}" presName="horz1" presStyleCnt="0"/>
      <dgm:spPr/>
    </dgm:pt>
    <dgm:pt modelId="{94723FC7-0E89-43DF-99C2-BE2B12291ADD}" type="pres">
      <dgm:prSet presAssocID="{313610CC-215C-4CE5-8402-0DC25B9F4AE0}" presName="tx1" presStyleLbl="revTx" presStyleIdx="0" presStyleCnt="6"/>
      <dgm:spPr/>
    </dgm:pt>
    <dgm:pt modelId="{AF307635-79D6-45C2-AAD9-899383377037}" type="pres">
      <dgm:prSet presAssocID="{313610CC-215C-4CE5-8402-0DC25B9F4AE0}" presName="vert1" presStyleCnt="0"/>
      <dgm:spPr/>
    </dgm:pt>
    <dgm:pt modelId="{F1D70E98-818D-45C6-A7C0-777001B0E24D}" type="pres">
      <dgm:prSet presAssocID="{3D384C88-B461-4CE9-ADDD-C0A8CBCA4E0F}" presName="thickLine" presStyleLbl="alignNode1" presStyleIdx="1" presStyleCnt="6"/>
      <dgm:spPr/>
    </dgm:pt>
    <dgm:pt modelId="{0C9FAE53-A2DD-44D1-B794-8133B56BD44A}" type="pres">
      <dgm:prSet presAssocID="{3D384C88-B461-4CE9-ADDD-C0A8CBCA4E0F}" presName="horz1" presStyleCnt="0"/>
      <dgm:spPr/>
    </dgm:pt>
    <dgm:pt modelId="{08F5298E-68C4-4BC5-B801-8E0CF0D17536}" type="pres">
      <dgm:prSet presAssocID="{3D384C88-B461-4CE9-ADDD-C0A8CBCA4E0F}" presName="tx1" presStyleLbl="revTx" presStyleIdx="1" presStyleCnt="6"/>
      <dgm:spPr/>
    </dgm:pt>
    <dgm:pt modelId="{2C467605-81D6-4C23-8996-1C4F7327FAD6}" type="pres">
      <dgm:prSet presAssocID="{3D384C88-B461-4CE9-ADDD-C0A8CBCA4E0F}" presName="vert1" presStyleCnt="0"/>
      <dgm:spPr/>
    </dgm:pt>
    <dgm:pt modelId="{C25FC062-C113-4AD1-9111-93CCF0CCF54A}" type="pres">
      <dgm:prSet presAssocID="{0EEFB4FC-6A93-45FE-8547-290A34704B37}" presName="thickLine" presStyleLbl="alignNode1" presStyleIdx="2" presStyleCnt="6"/>
      <dgm:spPr/>
    </dgm:pt>
    <dgm:pt modelId="{D7A801A6-B389-4682-9D43-657771EE1806}" type="pres">
      <dgm:prSet presAssocID="{0EEFB4FC-6A93-45FE-8547-290A34704B37}" presName="horz1" presStyleCnt="0"/>
      <dgm:spPr/>
    </dgm:pt>
    <dgm:pt modelId="{702B1C23-A4F9-498C-B4D3-2D87AC27CF04}" type="pres">
      <dgm:prSet presAssocID="{0EEFB4FC-6A93-45FE-8547-290A34704B37}" presName="tx1" presStyleLbl="revTx" presStyleIdx="2" presStyleCnt="6"/>
      <dgm:spPr/>
    </dgm:pt>
    <dgm:pt modelId="{5228E1DE-5026-452D-9CDD-590FD9E06437}" type="pres">
      <dgm:prSet presAssocID="{0EEFB4FC-6A93-45FE-8547-290A34704B37}" presName="vert1" presStyleCnt="0"/>
      <dgm:spPr/>
    </dgm:pt>
    <dgm:pt modelId="{B83C78D1-6A56-4782-8FF0-B09BC9227013}" type="pres">
      <dgm:prSet presAssocID="{1D10E178-796A-4DB2-8D90-835649EFA264}" presName="thickLine" presStyleLbl="alignNode1" presStyleIdx="3" presStyleCnt="6"/>
      <dgm:spPr/>
    </dgm:pt>
    <dgm:pt modelId="{A90BC7EC-F70A-48BB-840E-331B5DB3BFA2}" type="pres">
      <dgm:prSet presAssocID="{1D10E178-796A-4DB2-8D90-835649EFA264}" presName="horz1" presStyleCnt="0"/>
      <dgm:spPr/>
    </dgm:pt>
    <dgm:pt modelId="{5D347CF8-9CBD-429E-A8E0-616F523715F4}" type="pres">
      <dgm:prSet presAssocID="{1D10E178-796A-4DB2-8D90-835649EFA264}" presName="tx1" presStyleLbl="revTx" presStyleIdx="3" presStyleCnt="6"/>
      <dgm:spPr/>
    </dgm:pt>
    <dgm:pt modelId="{20FA9527-C531-4366-93E9-2C8BE7099D55}" type="pres">
      <dgm:prSet presAssocID="{1D10E178-796A-4DB2-8D90-835649EFA264}" presName="vert1" presStyleCnt="0"/>
      <dgm:spPr/>
    </dgm:pt>
    <dgm:pt modelId="{38A3D966-8161-484D-8350-4B8B10FA767D}" type="pres">
      <dgm:prSet presAssocID="{1731C34D-208A-415F-8F8C-8FB984F297C6}" presName="thickLine" presStyleLbl="alignNode1" presStyleIdx="4" presStyleCnt="6"/>
      <dgm:spPr/>
    </dgm:pt>
    <dgm:pt modelId="{964748EE-1CD3-43E2-BBD5-7747DE7B06DB}" type="pres">
      <dgm:prSet presAssocID="{1731C34D-208A-415F-8F8C-8FB984F297C6}" presName="horz1" presStyleCnt="0"/>
      <dgm:spPr/>
    </dgm:pt>
    <dgm:pt modelId="{F0C5955D-91E6-4A6B-A83F-4439969592D7}" type="pres">
      <dgm:prSet presAssocID="{1731C34D-208A-415F-8F8C-8FB984F297C6}" presName="tx1" presStyleLbl="revTx" presStyleIdx="4" presStyleCnt="6"/>
      <dgm:spPr/>
    </dgm:pt>
    <dgm:pt modelId="{F9F2976E-41C8-468F-B123-8D8DF73AFAD8}" type="pres">
      <dgm:prSet presAssocID="{1731C34D-208A-415F-8F8C-8FB984F297C6}" presName="vert1" presStyleCnt="0"/>
      <dgm:spPr/>
    </dgm:pt>
    <dgm:pt modelId="{8676A46E-CCB0-4102-814D-97B378FDB099}" type="pres">
      <dgm:prSet presAssocID="{78F4767E-6131-4CD0-AC27-348EAF8DC2B9}" presName="thickLine" presStyleLbl="alignNode1" presStyleIdx="5" presStyleCnt="6"/>
      <dgm:spPr/>
    </dgm:pt>
    <dgm:pt modelId="{42098B1B-0CF6-4F38-8EC8-0965B3007758}" type="pres">
      <dgm:prSet presAssocID="{78F4767E-6131-4CD0-AC27-348EAF8DC2B9}" presName="horz1" presStyleCnt="0"/>
      <dgm:spPr/>
    </dgm:pt>
    <dgm:pt modelId="{A7CC9F31-F68C-4CBD-A9B5-64286DE00794}" type="pres">
      <dgm:prSet presAssocID="{78F4767E-6131-4CD0-AC27-348EAF8DC2B9}" presName="tx1" presStyleLbl="revTx" presStyleIdx="5" presStyleCnt="6"/>
      <dgm:spPr/>
    </dgm:pt>
    <dgm:pt modelId="{8564ACBA-DCB3-4B17-B76D-98239968F263}" type="pres">
      <dgm:prSet presAssocID="{78F4767E-6131-4CD0-AC27-348EAF8DC2B9}" presName="vert1" presStyleCnt="0"/>
      <dgm:spPr/>
    </dgm:pt>
  </dgm:ptLst>
  <dgm:cxnLst>
    <dgm:cxn modelId="{42EBC115-A028-4579-ACA2-F713665D8597}" srcId="{1FFD551E-0441-4596-A893-8ABDD03BDEB5}" destId="{313610CC-215C-4CE5-8402-0DC25B9F4AE0}" srcOrd="0" destOrd="0" parTransId="{BFBDDD50-7ECB-4D62-9C68-E31251F4D64D}" sibTransId="{864515F6-D7DE-460F-B79B-8B28A0653B56}"/>
    <dgm:cxn modelId="{9920351D-C46D-4829-9870-585A0D3DB0AE}" srcId="{1FFD551E-0441-4596-A893-8ABDD03BDEB5}" destId="{0EEFB4FC-6A93-45FE-8547-290A34704B37}" srcOrd="2" destOrd="0" parTransId="{4EE4E6D3-9DB0-45BF-8F0F-E9DAA67E1ADA}" sibTransId="{CCB1D6EF-401F-4CE6-BF94-3C6005712E29}"/>
    <dgm:cxn modelId="{019F0E37-C121-4A7E-91D0-0746F4A4FECB}" srcId="{1FFD551E-0441-4596-A893-8ABDD03BDEB5}" destId="{1731C34D-208A-415F-8F8C-8FB984F297C6}" srcOrd="4" destOrd="0" parTransId="{C4489AAD-A51F-46EA-A354-1477BE57AB5B}" sibTransId="{9D8F50DC-E8E8-4A70-97F4-4FF357ECC7AC}"/>
    <dgm:cxn modelId="{224B055D-5D1A-467A-9A8F-D78BFFB3BC70}" srcId="{1FFD551E-0441-4596-A893-8ABDD03BDEB5}" destId="{78F4767E-6131-4CD0-AC27-348EAF8DC2B9}" srcOrd="5" destOrd="0" parTransId="{26A4EA1B-FB9A-4F9D-8755-BFCF48854FBC}" sibTransId="{D927916C-FBD5-4777-BABC-90DD75255B6A}"/>
    <dgm:cxn modelId="{F2454047-6AA6-4DE0-A680-DDD6C2F772F7}" srcId="{1FFD551E-0441-4596-A893-8ABDD03BDEB5}" destId="{1D10E178-796A-4DB2-8D90-835649EFA264}" srcOrd="3" destOrd="0" parTransId="{5E7D5869-6863-4E48-9B55-0108929C3412}" sibTransId="{466B1F04-0FFC-413A-B368-3E451FCC3F0D}"/>
    <dgm:cxn modelId="{C9245049-C17B-4891-A0EB-D8B49F9C294C}" type="presOf" srcId="{1D10E178-796A-4DB2-8D90-835649EFA264}" destId="{5D347CF8-9CBD-429E-A8E0-616F523715F4}" srcOrd="0" destOrd="0" presId="urn:microsoft.com/office/officeart/2008/layout/LinedList"/>
    <dgm:cxn modelId="{9D6A9869-800E-4D27-B830-6192E78366E5}" type="presOf" srcId="{1FFD551E-0441-4596-A893-8ABDD03BDEB5}" destId="{694FC7CA-387C-4FE1-93C3-35FFEF266609}" srcOrd="0" destOrd="0" presId="urn:microsoft.com/office/officeart/2008/layout/LinedList"/>
    <dgm:cxn modelId="{296A298E-C4F7-4E8A-8BB2-42C08A1E56C6}" type="presOf" srcId="{78F4767E-6131-4CD0-AC27-348EAF8DC2B9}" destId="{A7CC9F31-F68C-4CBD-A9B5-64286DE00794}" srcOrd="0" destOrd="0" presId="urn:microsoft.com/office/officeart/2008/layout/LinedList"/>
    <dgm:cxn modelId="{A3B9A091-07FE-4BB4-81D7-BEC29CD1A225}" type="presOf" srcId="{3D384C88-B461-4CE9-ADDD-C0A8CBCA4E0F}" destId="{08F5298E-68C4-4BC5-B801-8E0CF0D17536}" srcOrd="0" destOrd="0" presId="urn:microsoft.com/office/officeart/2008/layout/LinedList"/>
    <dgm:cxn modelId="{06BA55B5-6478-4229-8265-F14C67B82849}" type="presOf" srcId="{0EEFB4FC-6A93-45FE-8547-290A34704B37}" destId="{702B1C23-A4F9-498C-B4D3-2D87AC27CF04}" srcOrd="0" destOrd="0" presId="urn:microsoft.com/office/officeart/2008/layout/LinedList"/>
    <dgm:cxn modelId="{280493B6-E1B4-4F42-86BF-44E2AFF8E47F}" type="presOf" srcId="{1731C34D-208A-415F-8F8C-8FB984F297C6}" destId="{F0C5955D-91E6-4A6B-A83F-4439969592D7}" srcOrd="0" destOrd="0" presId="urn:microsoft.com/office/officeart/2008/layout/LinedList"/>
    <dgm:cxn modelId="{BA042BB7-2014-4F49-AB9E-BB28B320D458}" type="presOf" srcId="{313610CC-215C-4CE5-8402-0DC25B9F4AE0}" destId="{94723FC7-0E89-43DF-99C2-BE2B12291ADD}" srcOrd="0" destOrd="0" presId="urn:microsoft.com/office/officeart/2008/layout/LinedList"/>
    <dgm:cxn modelId="{D881D5E9-6348-4791-9747-ED65A61C9F94}" srcId="{1FFD551E-0441-4596-A893-8ABDD03BDEB5}" destId="{3D384C88-B461-4CE9-ADDD-C0A8CBCA4E0F}" srcOrd="1" destOrd="0" parTransId="{88E9BAF2-9167-4E53-8F9C-12772886FF2D}" sibTransId="{6DAE2B04-4DC0-41FD-8662-1F988D8DE922}"/>
    <dgm:cxn modelId="{EA99EFB9-A573-43B2-B79A-CACDC73F4D7C}" type="presParOf" srcId="{694FC7CA-387C-4FE1-93C3-35FFEF266609}" destId="{AE705F61-35DB-4B7A-AD6D-E6573F757898}" srcOrd="0" destOrd="0" presId="urn:microsoft.com/office/officeart/2008/layout/LinedList"/>
    <dgm:cxn modelId="{4A51F563-F796-4BBC-8D85-08D935268E1D}" type="presParOf" srcId="{694FC7CA-387C-4FE1-93C3-35FFEF266609}" destId="{93A6B311-2A8A-42DB-B934-EE1A9D21CCA8}" srcOrd="1" destOrd="0" presId="urn:microsoft.com/office/officeart/2008/layout/LinedList"/>
    <dgm:cxn modelId="{74BC690F-25BB-4399-BB1A-0D92838B3149}" type="presParOf" srcId="{93A6B311-2A8A-42DB-B934-EE1A9D21CCA8}" destId="{94723FC7-0E89-43DF-99C2-BE2B12291ADD}" srcOrd="0" destOrd="0" presId="urn:microsoft.com/office/officeart/2008/layout/LinedList"/>
    <dgm:cxn modelId="{8A078354-0E59-4117-9219-B37854517B74}" type="presParOf" srcId="{93A6B311-2A8A-42DB-B934-EE1A9D21CCA8}" destId="{AF307635-79D6-45C2-AAD9-899383377037}" srcOrd="1" destOrd="0" presId="urn:microsoft.com/office/officeart/2008/layout/LinedList"/>
    <dgm:cxn modelId="{C079ACCE-473E-49A5-BDCD-6DB6F4019B32}" type="presParOf" srcId="{694FC7CA-387C-4FE1-93C3-35FFEF266609}" destId="{F1D70E98-818D-45C6-A7C0-777001B0E24D}" srcOrd="2" destOrd="0" presId="urn:microsoft.com/office/officeart/2008/layout/LinedList"/>
    <dgm:cxn modelId="{AA4EED36-92AA-4343-9EDB-3773D5F198ED}" type="presParOf" srcId="{694FC7CA-387C-4FE1-93C3-35FFEF266609}" destId="{0C9FAE53-A2DD-44D1-B794-8133B56BD44A}" srcOrd="3" destOrd="0" presId="urn:microsoft.com/office/officeart/2008/layout/LinedList"/>
    <dgm:cxn modelId="{CD81815C-0188-411B-B058-5040E3DA94FD}" type="presParOf" srcId="{0C9FAE53-A2DD-44D1-B794-8133B56BD44A}" destId="{08F5298E-68C4-4BC5-B801-8E0CF0D17536}" srcOrd="0" destOrd="0" presId="urn:microsoft.com/office/officeart/2008/layout/LinedList"/>
    <dgm:cxn modelId="{C6E798A8-44B6-4C1D-8CA8-C3CB6E26C1B0}" type="presParOf" srcId="{0C9FAE53-A2DD-44D1-B794-8133B56BD44A}" destId="{2C467605-81D6-4C23-8996-1C4F7327FAD6}" srcOrd="1" destOrd="0" presId="urn:microsoft.com/office/officeart/2008/layout/LinedList"/>
    <dgm:cxn modelId="{51C55252-F761-43D7-A473-020F3B187C8A}" type="presParOf" srcId="{694FC7CA-387C-4FE1-93C3-35FFEF266609}" destId="{C25FC062-C113-4AD1-9111-93CCF0CCF54A}" srcOrd="4" destOrd="0" presId="urn:microsoft.com/office/officeart/2008/layout/LinedList"/>
    <dgm:cxn modelId="{120E2777-E242-419F-8F4F-2DD4E8BF7B8C}" type="presParOf" srcId="{694FC7CA-387C-4FE1-93C3-35FFEF266609}" destId="{D7A801A6-B389-4682-9D43-657771EE1806}" srcOrd="5" destOrd="0" presId="urn:microsoft.com/office/officeart/2008/layout/LinedList"/>
    <dgm:cxn modelId="{C6873EAB-E252-4C77-9CB8-AD05F5072413}" type="presParOf" srcId="{D7A801A6-B389-4682-9D43-657771EE1806}" destId="{702B1C23-A4F9-498C-B4D3-2D87AC27CF04}" srcOrd="0" destOrd="0" presId="urn:microsoft.com/office/officeart/2008/layout/LinedList"/>
    <dgm:cxn modelId="{42AB34B2-00C8-4BC8-A925-89897EE5A014}" type="presParOf" srcId="{D7A801A6-B389-4682-9D43-657771EE1806}" destId="{5228E1DE-5026-452D-9CDD-590FD9E06437}" srcOrd="1" destOrd="0" presId="urn:microsoft.com/office/officeart/2008/layout/LinedList"/>
    <dgm:cxn modelId="{48B737BF-133B-4AA8-8822-A5026828834E}" type="presParOf" srcId="{694FC7CA-387C-4FE1-93C3-35FFEF266609}" destId="{B83C78D1-6A56-4782-8FF0-B09BC9227013}" srcOrd="6" destOrd="0" presId="urn:microsoft.com/office/officeart/2008/layout/LinedList"/>
    <dgm:cxn modelId="{8A410F4E-45DC-4050-BE60-21DE8D414AF8}" type="presParOf" srcId="{694FC7CA-387C-4FE1-93C3-35FFEF266609}" destId="{A90BC7EC-F70A-48BB-840E-331B5DB3BFA2}" srcOrd="7" destOrd="0" presId="urn:microsoft.com/office/officeart/2008/layout/LinedList"/>
    <dgm:cxn modelId="{FC2A60A0-16ED-4F6C-B8EF-37C5CC8E7092}" type="presParOf" srcId="{A90BC7EC-F70A-48BB-840E-331B5DB3BFA2}" destId="{5D347CF8-9CBD-429E-A8E0-616F523715F4}" srcOrd="0" destOrd="0" presId="urn:microsoft.com/office/officeart/2008/layout/LinedList"/>
    <dgm:cxn modelId="{34788D76-E373-4335-98F6-704F48207950}" type="presParOf" srcId="{A90BC7EC-F70A-48BB-840E-331B5DB3BFA2}" destId="{20FA9527-C531-4366-93E9-2C8BE7099D55}" srcOrd="1" destOrd="0" presId="urn:microsoft.com/office/officeart/2008/layout/LinedList"/>
    <dgm:cxn modelId="{0B448C96-23B3-4DE8-8BEE-DDE48C2729C0}" type="presParOf" srcId="{694FC7CA-387C-4FE1-93C3-35FFEF266609}" destId="{38A3D966-8161-484D-8350-4B8B10FA767D}" srcOrd="8" destOrd="0" presId="urn:microsoft.com/office/officeart/2008/layout/LinedList"/>
    <dgm:cxn modelId="{1F8D4C07-5634-4DF0-8BAE-EFFE81188197}" type="presParOf" srcId="{694FC7CA-387C-4FE1-93C3-35FFEF266609}" destId="{964748EE-1CD3-43E2-BBD5-7747DE7B06DB}" srcOrd="9" destOrd="0" presId="urn:microsoft.com/office/officeart/2008/layout/LinedList"/>
    <dgm:cxn modelId="{DE47144F-7335-409E-82B2-AA4F12685D11}" type="presParOf" srcId="{964748EE-1CD3-43E2-BBD5-7747DE7B06DB}" destId="{F0C5955D-91E6-4A6B-A83F-4439969592D7}" srcOrd="0" destOrd="0" presId="urn:microsoft.com/office/officeart/2008/layout/LinedList"/>
    <dgm:cxn modelId="{6A5158D6-B417-47B9-B774-052A86AD48A6}" type="presParOf" srcId="{964748EE-1CD3-43E2-BBD5-7747DE7B06DB}" destId="{F9F2976E-41C8-468F-B123-8D8DF73AFAD8}" srcOrd="1" destOrd="0" presId="urn:microsoft.com/office/officeart/2008/layout/LinedList"/>
    <dgm:cxn modelId="{97DD628E-FFDF-434C-AF78-DC0C23995599}" type="presParOf" srcId="{694FC7CA-387C-4FE1-93C3-35FFEF266609}" destId="{8676A46E-CCB0-4102-814D-97B378FDB099}" srcOrd="10" destOrd="0" presId="urn:microsoft.com/office/officeart/2008/layout/LinedList"/>
    <dgm:cxn modelId="{625A12D6-15C3-4EDE-A9CB-2DD018ABF8AD}" type="presParOf" srcId="{694FC7CA-387C-4FE1-93C3-35FFEF266609}" destId="{42098B1B-0CF6-4F38-8EC8-0965B3007758}" srcOrd="11" destOrd="0" presId="urn:microsoft.com/office/officeart/2008/layout/LinedList"/>
    <dgm:cxn modelId="{17E3F988-059C-4A7F-8FB7-20D1A8A0803B}" type="presParOf" srcId="{42098B1B-0CF6-4F38-8EC8-0965B3007758}" destId="{A7CC9F31-F68C-4CBD-A9B5-64286DE00794}" srcOrd="0" destOrd="0" presId="urn:microsoft.com/office/officeart/2008/layout/LinedList"/>
    <dgm:cxn modelId="{1A3A3E9F-E66E-4A93-B0BE-FB203A918C0A}" type="presParOf" srcId="{42098B1B-0CF6-4F38-8EC8-0965B3007758}" destId="{8564ACBA-DCB3-4B17-B76D-98239968F2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3748C9-EA64-4A90-BD45-5F3BB1A634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C570CA-F277-42F6-BF8E-97DB32001990}">
      <dgm:prSet custT="1"/>
      <dgm:spPr/>
      <dgm:t>
        <a:bodyPr/>
        <a:lstStyle/>
        <a:p>
          <a:r>
            <a:rPr lang="en-GB" sz="1800"/>
            <a:t>Scheduled regular holiday-term activities in larger parks for families, which attracts mothers and women (arts, crafts, fitness, parent-child programs)</a:t>
          </a:r>
          <a:endParaRPr lang="en-US" sz="1800"/>
        </a:p>
      </dgm:t>
    </dgm:pt>
    <dgm:pt modelId="{7E0F69F2-50E4-44E6-9463-60E94060033F}" type="parTrans" cxnId="{F4448787-E2A7-42D5-8E7F-7E83CBB75C33}">
      <dgm:prSet/>
      <dgm:spPr/>
      <dgm:t>
        <a:bodyPr/>
        <a:lstStyle/>
        <a:p>
          <a:endParaRPr lang="en-US" sz="1800"/>
        </a:p>
      </dgm:t>
    </dgm:pt>
    <dgm:pt modelId="{43E34914-2F5B-4298-95C3-960BB267EAE5}" type="sibTrans" cxnId="{F4448787-E2A7-42D5-8E7F-7E83CBB75C33}">
      <dgm:prSet/>
      <dgm:spPr/>
      <dgm:t>
        <a:bodyPr/>
        <a:lstStyle/>
        <a:p>
          <a:endParaRPr lang="en-US" sz="1800"/>
        </a:p>
      </dgm:t>
    </dgm:pt>
    <dgm:pt modelId="{3F6BA4AC-7EC1-4EF3-8C95-DD69AD1AAF98}">
      <dgm:prSet custT="1"/>
      <dgm:spPr/>
      <dgm:t>
        <a:bodyPr/>
        <a:lstStyle/>
        <a:p>
          <a:r>
            <a:rPr lang="en-GB" sz="1800"/>
            <a:t>Delivery of nature walks and ecological learning programs, encouraging residents to learn more local nature, in particular women and children</a:t>
          </a:r>
          <a:endParaRPr lang="en-US" sz="1800"/>
        </a:p>
      </dgm:t>
    </dgm:pt>
    <dgm:pt modelId="{0BA3383A-DAC1-4920-A727-2AA92C1B9B66}" type="parTrans" cxnId="{0D472638-8A0C-486C-8EF2-AC62C60D4938}">
      <dgm:prSet/>
      <dgm:spPr/>
      <dgm:t>
        <a:bodyPr/>
        <a:lstStyle/>
        <a:p>
          <a:endParaRPr lang="en-US" sz="1800"/>
        </a:p>
      </dgm:t>
    </dgm:pt>
    <dgm:pt modelId="{D629F2BF-B2A2-49E7-8AC3-077AE354160D}" type="sibTrans" cxnId="{0D472638-8A0C-486C-8EF2-AC62C60D4938}">
      <dgm:prSet/>
      <dgm:spPr/>
      <dgm:t>
        <a:bodyPr/>
        <a:lstStyle/>
        <a:p>
          <a:endParaRPr lang="en-US" sz="1800"/>
        </a:p>
      </dgm:t>
    </dgm:pt>
    <dgm:pt modelId="{EA3605B1-A3CE-430E-B010-53151FBA437F}">
      <dgm:prSet custT="1"/>
      <dgm:spPr/>
      <dgm:t>
        <a:bodyPr/>
        <a:lstStyle/>
        <a:p>
          <a:r>
            <a:rPr lang="en-GB" sz="1800"/>
            <a:t>Facilitate collaborative community events by local groups</a:t>
          </a:r>
          <a:endParaRPr lang="en-US" sz="1800"/>
        </a:p>
      </dgm:t>
    </dgm:pt>
    <dgm:pt modelId="{99C2CDA7-F0C1-498F-90A9-49DBB753F148}" type="parTrans" cxnId="{4B86F9F6-37CE-42AE-B023-4C5169FCA0AE}">
      <dgm:prSet/>
      <dgm:spPr/>
      <dgm:t>
        <a:bodyPr/>
        <a:lstStyle/>
        <a:p>
          <a:endParaRPr lang="en-US" sz="1800"/>
        </a:p>
      </dgm:t>
    </dgm:pt>
    <dgm:pt modelId="{2255C4DB-4A6A-4A50-951E-414C9E3B6FA6}" type="sibTrans" cxnId="{4B86F9F6-37CE-42AE-B023-4C5169FCA0AE}">
      <dgm:prSet/>
      <dgm:spPr/>
      <dgm:t>
        <a:bodyPr/>
        <a:lstStyle/>
        <a:p>
          <a:endParaRPr lang="en-US" sz="1800"/>
        </a:p>
      </dgm:t>
    </dgm:pt>
    <dgm:pt modelId="{DC57B383-AB05-40C0-999A-A686DC1B1BBB}">
      <dgm:prSet custT="1"/>
      <dgm:spPr/>
      <dgm:t>
        <a:bodyPr/>
        <a:lstStyle/>
        <a:p>
          <a:r>
            <a:rPr lang="en-GB" sz="1800"/>
            <a:t>Improve accessible paths and stroller friendly routes with smooth surfaces, gradual slopes, and rest stops</a:t>
          </a:r>
          <a:endParaRPr lang="en-US" sz="180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8EB3904-E492-47EB-BEB5-1FEA50D6533A}" type="parTrans" cxnId="{369E83AD-0154-431A-B3C3-DE43E013F6D6}">
      <dgm:prSet/>
      <dgm:spPr/>
      <dgm:t>
        <a:bodyPr/>
        <a:lstStyle/>
        <a:p>
          <a:endParaRPr lang="en-US" sz="1800"/>
        </a:p>
      </dgm:t>
    </dgm:pt>
    <dgm:pt modelId="{30742421-AB89-484F-861B-1F340C358FC7}" type="sibTrans" cxnId="{369E83AD-0154-431A-B3C3-DE43E013F6D6}">
      <dgm:prSet/>
      <dgm:spPr/>
      <dgm:t>
        <a:bodyPr/>
        <a:lstStyle/>
        <a:p>
          <a:endParaRPr lang="en-US" sz="1800"/>
        </a:p>
      </dgm:t>
    </dgm:pt>
    <dgm:pt modelId="{B377A2AD-0133-4C69-81D9-F6D6A9EE27CC}">
      <dgm:prSet custT="1"/>
      <dgm:spPr/>
      <dgm:t>
        <a:bodyPr/>
        <a:lstStyle/>
        <a:p>
          <a:r>
            <a:rPr lang="en-GB" sz="1800"/>
            <a:t>Introduce regular maintenance schedules and rapid-response teams for trip hazards, broken equipment, and graffiti in women-heavy areas</a:t>
          </a:r>
          <a:endParaRPr lang="en-US" sz="1800"/>
        </a:p>
      </dgm:t>
    </dgm:pt>
    <dgm:pt modelId="{11253433-F829-4E37-827E-D397BD485787}" type="parTrans" cxnId="{3CF1CBFC-AC9D-442B-AAC7-8C37AE701AC9}">
      <dgm:prSet/>
      <dgm:spPr/>
      <dgm:t>
        <a:bodyPr/>
        <a:lstStyle/>
        <a:p>
          <a:endParaRPr lang="en-US" sz="1800"/>
        </a:p>
      </dgm:t>
    </dgm:pt>
    <dgm:pt modelId="{70F94BB0-9C2E-4DB0-9CDF-EC3368DE76FE}" type="sibTrans" cxnId="{3CF1CBFC-AC9D-442B-AAC7-8C37AE701AC9}">
      <dgm:prSet/>
      <dgm:spPr/>
      <dgm:t>
        <a:bodyPr/>
        <a:lstStyle/>
        <a:p>
          <a:endParaRPr lang="en-US" sz="1800"/>
        </a:p>
      </dgm:t>
    </dgm:pt>
    <dgm:pt modelId="{D2949096-8765-4104-818A-60F88D13D304}">
      <dgm:prSet custT="1"/>
      <dgm:spPr/>
      <dgm:t>
        <a:bodyPr/>
        <a:lstStyle/>
        <a:p>
          <a:r>
            <a:rPr lang="en-GB" sz="1800"/>
            <a:t>Promote women-led volunteering and leadership opportunities within park stewardship programs</a:t>
          </a:r>
          <a:endParaRPr lang="en-US" sz="1800"/>
        </a:p>
      </dgm:t>
    </dgm:pt>
    <dgm:pt modelId="{3FDAE2AB-ABC0-4403-8F7A-703DCBD19E32}" type="parTrans" cxnId="{E0769127-4598-4433-857C-6EA99C4B190E}">
      <dgm:prSet/>
      <dgm:spPr/>
      <dgm:t>
        <a:bodyPr/>
        <a:lstStyle/>
        <a:p>
          <a:endParaRPr lang="en-US" sz="1800"/>
        </a:p>
      </dgm:t>
    </dgm:pt>
    <dgm:pt modelId="{47D89520-16D8-445D-BBE2-8EF701D07937}" type="sibTrans" cxnId="{E0769127-4598-4433-857C-6EA99C4B190E}">
      <dgm:prSet/>
      <dgm:spPr/>
      <dgm:t>
        <a:bodyPr/>
        <a:lstStyle/>
        <a:p>
          <a:endParaRPr lang="en-US" sz="1800"/>
        </a:p>
      </dgm:t>
    </dgm:pt>
    <dgm:pt modelId="{6DA99FA2-26D0-41CC-8B8D-772DB81E9051}">
      <dgm:prSet custT="1"/>
      <dgm:spPr/>
      <dgm:t>
        <a:bodyPr/>
        <a:lstStyle/>
        <a:p>
          <a:r>
            <a:rPr lang="en-GB" sz="1800"/>
            <a:t>Management of horticulture, by way of reducing dense vegetation to open up sight lines / visibility, to help women and children navigate the parks, but to also deter ASB, rough sleeping etc</a:t>
          </a:r>
          <a:endParaRPr lang="en-US" sz="1800"/>
        </a:p>
      </dgm:t>
    </dgm:pt>
    <dgm:pt modelId="{28342843-0D53-4EFA-8DF3-FC64417DDDE7}" type="parTrans" cxnId="{97068922-6E19-4CEC-8E3A-F5345F7A59E5}">
      <dgm:prSet/>
      <dgm:spPr/>
      <dgm:t>
        <a:bodyPr/>
        <a:lstStyle/>
        <a:p>
          <a:endParaRPr lang="en-US" sz="1800"/>
        </a:p>
      </dgm:t>
    </dgm:pt>
    <dgm:pt modelId="{B7022068-CAFC-46CE-BE41-65E417C89FD2}" type="sibTrans" cxnId="{97068922-6E19-4CEC-8E3A-F5345F7A59E5}">
      <dgm:prSet/>
      <dgm:spPr/>
      <dgm:t>
        <a:bodyPr/>
        <a:lstStyle/>
        <a:p>
          <a:endParaRPr lang="en-US" sz="1800"/>
        </a:p>
      </dgm:t>
    </dgm:pt>
    <dgm:pt modelId="{331CF6C4-34EF-46AF-B8D9-66D56B32D9B7}">
      <dgm:prSet custT="1"/>
      <dgm:spPr/>
      <dgm:t>
        <a:bodyPr/>
        <a:lstStyle/>
        <a:p>
          <a:r>
            <a:rPr lang="en-GB" sz="1800"/>
            <a:t>Working on partnership with the local Police, Councils rough sleeping team and THEO’s to help address ASB and crime in parks</a:t>
          </a:r>
          <a:endParaRPr lang="en-US" sz="1800"/>
        </a:p>
      </dgm:t>
    </dgm:pt>
    <dgm:pt modelId="{BCEAF65C-1187-42E0-9A3A-E440D5C16F80}" type="parTrans" cxnId="{93F42188-D071-4A22-8B82-F91B29BE56F3}">
      <dgm:prSet/>
      <dgm:spPr/>
      <dgm:t>
        <a:bodyPr/>
        <a:lstStyle/>
        <a:p>
          <a:endParaRPr lang="en-US" sz="1800"/>
        </a:p>
      </dgm:t>
    </dgm:pt>
    <dgm:pt modelId="{97B105E9-78B7-447D-BC6E-691FE1E2D706}" type="sibTrans" cxnId="{93F42188-D071-4A22-8B82-F91B29BE56F3}">
      <dgm:prSet/>
      <dgm:spPr/>
      <dgm:t>
        <a:bodyPr/>
        <a:lstStyle/>
        <a:p>
          <a:endParaRPr lang="en-US" sz="1800"/>
        </a:p>
      </dgm:t>
    </dgm:pt>
    <dgm:pt modelId="{F8A78218-B037-4891-AD52-A6348F24783F}" type="pres">
      <dgm:prSet presAssocID="{5C3748C9-EA64-4A90-BD45-5F3BB1A634CE}" presName="vert0" presStyleCnt="0">
        <dgm:presLayoutVars>
          <dgm:dir/>
          <dgm:animOne val="branch"/>
          <dgm:animLvl val="lvl"/>
        </dgm:presLayoutVars>
      </dgm:prSet>
      <dgm:spPr/>
    </dgm:pt>
    <dgm:pt modelId="{F44E42F8-EA99-4744-9D9C-DC71213BAC92}" type="pres">
      <dgm:prSet presAssocID="{52C570CA-F277-42F6-BF8E-97DB32001990}" presName="thickLine" presStyleLbl="alignNode1" presStyleIdx="0" presStyleCnt="8"/>
      <dgm:spPr/>
    </dgm:pt>
    <dgm:pt modelId="{B5B2B339-DB51-45AA-ADDB-121E87D736EB}" type="pres">
      <dgm:prSet presAssocID="{52C570CA-F277-42F6-BF8E-97DB32001990}" presName="horz1" presStyleCnt="0"/>
      <dgm:spPr/>
    </dgm:pt>
    <dgm:pt modelId="{B4DDC319-4150-4B94-A324-ECC8CFCCC67C}" type="pres">
      <dgm:prSet presAssocID="{52C570CA-F277-42F6-BF8E-97DB32001990}" presName="tx1" presStyleLbl="revTx" presStyleIdx="0" presStyleCnt="8"/>
      <dgm:spPr/>
    </dgm:pt>
    <dgm:pt modelId="{8C4E8542-BF74-41C3-97C4-A8FD4A669A3E}" type="pres">
      <dgm:prSet presAssocID="{52C570CA-F277-42F6-BF8E-97DB32001990}" presName="vert1" presStyleCnt="0"/>
      <dgm:spPr/>
    </dgm:pt>
    <dgm:pt modelId="{1C25403F-007E-4352-AC82-89C470F38813}" type="pres">
      <dgm:prSet presAssocID="{3F6BA4AC-7EC1-4EF3-8C95-DD69AD1AAF98}" presName="thickLine" presStyleLbl="alignNode1" presStyleIdx="1" presStyleCnt="8"/>
      <dgm:spPr/>
    </dgm:pt>
    <dgm:pt modelId="{4CEFF243-2642-41F5-8CD5-87156AF69AB3}" type="pres">
      <dgm:prSet presAssocID="{3F6BA4AC-7EC1-4EF3-8C95-DD69AD1AAF98}" presName="horz1" presStyleCnt="0"/>
      <dgm:spPr/>
    </dgm:pt>
    <dgm:pt modelId="{9969072C-CE64-48A2-A968-C09697A34F3B}" type="pres">
      <dgm:prSet presAssocID="{3F6BA4AC-7EC1-4EF3-8C95-DD69AD1AAF98}" presName="tx1" presStyleLbl="revTx" presStyleIdx="1" presStyleCnt="8"/>
      <dgm:spPr/>
    </dgm:pt>
    <dgm:pt modelId="{188A896A-BA31-4F9C-A305-39F2EA6F59D9}" type="pres">
      <dgm:prSet presAssocID="{3F6BA4AC-7EC1-4EF3-8C95-DD69AD1AAF98}" presName="vert1" presStyleCnt="0"/>
      <dgm:spPr/>
    </dgm:pt>
    <dgm:pt modelId="{A869A320-CB69-4810-91F7-7A377D6D44C7}" type="pres">
      <dgm:prSet presAssocID="{EA3605B1-A3CE-430E-B010-53151FBA437F}" presName="thickLine" presStyleLbl="alignNode1" presStyleIdx="2" presStyleCnt="8"/>
      <dgm:spPr/>
    </dgm:pt>
    <dgm:pt modelId="{4E855B80-C53B-4EB6-A856-5D89072670B1}" type="pres">
      <dgm:prSet presAssocID="{EA3605B1-A3CE-430E-B010-53151FBA437F}" presName="horz1" presStyleCnt="0"/>
      <dgm:spPr/>
    </dgm:pt>
    <dgm:pt modelId="{D5AA1D39-B8B5-4DE4-BCD2-FF50089DFCDF}" type="pres">
      <dgm:prSet presAssocID="{EA3605B1-A3CE-430E-B010-53151FBA437F}" presName="tx1" presStyleLbl="revTx" presStyleIdx="2" presStyleCnt="8"/>
      <dgm:spPr/>
    </dgm:pt>
    <dgm:pt modelId="{03568A75-736F-4E85-8E4B-39CFC99B4CF5}" type="pres">
      <dgm:prSet presAssocID="{EA3605B1-A3CE-430E-B010-53151FBA437F}" presName="vert1" presStyleCnt="0"/>
      <dgm:spPr/>
    </dgm:pt>
    <dgm:pt modelId="{FFDD45F2-6180-48E0-988B-CCFC91A7F42D}" type="pres">
      <dgm:prSet presAssocID="{DC57B383-AB05-40C0-999A-A686DC1B1BBB}" presName="thickLine" presStyleLbl="alignNode1" presStyleIdx="3" presStyleCnt="8"/>
      <dgm:spPr/>
    </dgm:pt>
    <dgm:pt modelId="{2E73F540-08A2-46FD-82A8-E5B53BE23317}" type="pres">
      <dgm:prSet presAssocID="{DC57B383-AB05-40C0-999A-A686DC1B1BBB}" presName="horz1" presStyleCnt="0"/>
      <dgm:spPr/>
    </dgm:pt>
    <dgm:pt modelId="{4774DFF0-2A44-4A37-B0EE-729E8AFAB7D7}" type="pres">
      <dgm:prSet presAssocID="{DC57B383-AB05-40C0-999A-A686DC1B1BBB}" presName="tx1" presStyleLbl="revTx" presStyleIdx="3" presStyleCnt="8"/>
      <dgm:spPr/>
    </dgm:pt>
    <dgm:pt modelId="{5E831019-DBA7-465B-985D-409129B76CB2}" type="pres">
      <dgm:prSet presAssocID="{DC57B383-AB05-40C0-999A-A686DC1B1BBB}" presName="vert1" presStyleCnt="0"/>
      <dgm:spPr/>
    </dgm:pt>
    <dgm:pt modelId="{16FE4BE4-290C-49AC-93F9-E176CC65FF66}" type="pres">
      <dgm:prSet presAssocID="{B377A2AD-0133-4C69-81D9-F6D6A9EE27CC}" presName="thickLine" presStyleLbl="alignNode1" presStyleIdx="4" presStyleCnt="8"/>
      <dgm:spPr/>
    </dgm:pt>
    <dgm:pt modelId="{449695CD-E850-4E2A-9123-3248107D3BEE}" type="pres">
      <dgm:prSet presAssocID="{B377A2AD-0133-4C69-81D9-F6D6A9EE27CC}" presName="horz1" presStyleCnt="0"/>
      <dgm:spPr/>
    </dgm:pt>
    <dgm:pt modelId="{1CB46E8F-EF8A-45A9-8E7D-5B6E5A3FFF44}" type="pres">
      <dgm:prSet presAssocID="{B377A2AD-0133-4C69-81D9-F6D6A9EE27CC}" presName="tx1" presStyleLbl="revTx" presStyleIdx="4" presStyleCnt="8"/>
      <dgm:spPr/>
    </dgm:pt>
    <dgm:pt modelId="{ABCA0E7B-9F7C-4BC3-9BC9-BCB0067B8A5E}" type="pres">
      <dgm:prSet presAssocID="{B377A2AD-0133-4C69-81D9-F6D6A9EE27CC}" presName="vert1" presStyleCnt="0"/>
      <dgm:spPr/>
    </dgm:pt>
    <dgm:pt modelId="{33CEAE13-7A67-4F2D-AC85-7EDA71DF3D7A}" type="pres">
      <dgm:prSet presAssocID="{D2949096-8765-4104-818A-60F88D13D304}" presName="thickLine" presStyleLbl="alignNode1" presStyleIdx="5" presStyleCnt="8"/>
      <dgm:spPr/>
    </dgm:pt>
    <dgm:pt modelId="{8FECC612-79A5-4BCD-A261-23CB1E82EBDD}" type="pres">
      <dgm:prSet presAssocID="{D2949096-8765-4104-818A-60F88D13D304}" presName="horz1" presStyleCnt="0"/>
      <dgm:spPr/>
    </dgm:pt>
    <dgm:pt modelId="{96A34709-3FE2-4425-A1D8-CB4982E90D0E}" type="pres">
      <dgm:prSet presAssocID="{D2949096-8765-4104-818A-60F88D13D304}" presName="tx1" presStyleLbl="revTx" presStyleIdx="5" presStyleCnt="8"/>
      <dgm:spPr/>
    </dgm:pt>
    <dgm:pt modelId="{EEB4BF7C-EF57-4B01-BF6B-E6FC4E529359}" type="pres">
      <dgm:prSet presAssocID="{D2949096-8765-4104-818A-60F88D13D304}" presName="vert1" presStyleCnt="0"/>
      <dgm:spPr/>
    </dgm:pt>
    <dgm:pt modelId="{F441DFA5-6192-4F4B-AC78-CAF5B92D10EF}" type="pres">
      <dgm:prSet presAssocID="{6DA99FA2-26D0-41CC-8B8D-772DB81E9051}" presName="thickLine" presStyleLbl="alignNode1" presStyleIdx="6" presStyleCnt="8"/>
      <dgm:spPr/>
    </dgm:pt>
    <dgm:pt modelId="{85D7A62A-3D8E-496A-96B4-CBFB5B45A3E1}" type="pres">
      <dgm:prSet presAssocID="{6DA99FA2-26D0-41CC-8B8D-772DB81E9051}" presName="horz1" presStyleCnt="0"/>
      <dgm:spPr/>
    </dgm:pt>
    <dgm:pt modelId="{980E29FC-7E94-4955-A28C-85C982D75E38}" type="pres">
      <dgm:prSet presAssocID="{6DA99FA2-26D0-41CC-8B8D-772DB81E9051}" presName="tx1" presStyleLbl="revTx" presStyleIdx="6" presStyleCnt="8"/>
      <dgm:spPr/>
    </dgm:pt>
    <dgm:pt modelId="{C0550912-17E5-4EBA-A50A-72922C20D873}" type="pres">
      <dgm:prSet presAssocID="{6DA99FA2-26D0-41CC-8B8D-772DB81E9051}" presName="vert1" presStyleCnt="0"/>
      <dgm:spPr/>
    </dgm:pt>
    <dgm:pt modelId="{05A0887B-2174-4EA2-AFBD-1F477C09D1A9}" type="pres">
      <dgm:prSet presAssocID="{331CF6C4-34EF-46AF-B8D9-66D56B32D9B7}" presName="thickLine" presStyleLbl="alignNode1" presStyleIdx="7" presStyleCnt="8"/>
      <dgm:spPr/>
    </dgm:pt>
    <dgm:pt modelId="{7F96E1D0-D971-4C42-BA6D-F07556DC2384}" type="pres">
      <dgm:prSet presAssocID="{331CF6C4-34EF-46AF-B8D9-66D56B32D9B7}" presName="horz1" presStyleCnt="0"/>
      <dgm:spPr/>
    </dgm:pt>
    <dgm:pt modelId="{ABCEE8DF-19AA-449F-AA03-543974EA0DF1}" type="pres">
      <dgm:prSet presAssocID="{331CF6C4-34EF-46AF-B8D9-66D56B32D9B7}" presName="tx1" presStyleLbl="revTx" presStyleIdx="7" presStyleCnt="8"/>
      <dgm:spPr/>
    </dgm:pt>
    <dgm:pt modelId="{80460580-06BC-4E05-9A4D-BFB5697C39BF}" type="pres">
      <dgm:prSet presAssocID="{331CF6C4-34EF-46AF-B8D9-66D56B32D9B7}" presName="vert1" presStyleCnt="0"/>
      <dgm:spPr/>
    </dgm:pt>
  </dgm:ptLst>
  <dgm:cxnLst>
    <dgm:cxn modelId="{A7EA8407-A931-429E-B8DA-7AC3F13D9DB0}" type="presOf" srcId="{52C570CA-F277-42F6-BF8E-97DB32001990}" destId="{B4DDC319-4150-4B94-A324-ECC8CFCCC67C}" srcOrd="0" destOrd="0" presId="urn:microsoft.com/office/officeart/2008/layout/LinedList"/>
    <dgm:cxn modelId="{97068922-6E19-4CEC-8E3A-F5345F7A59E5}" srcId="{5C3748C9-EA64-4A90-BD45-5F3BB1A634CE}" destId="{6DA99FA2-26D0-41CC-8B8D-772DB81E9051}" srcOrd="6" destOrd="0" parTransId="{28342843-0D53-4EFA-8DF3-FC64417DDDE7}" sibTransId="{B7022068-CAFC-46CE-BE41-65E417C89FD2}"/>
    <dgm:cxn modelId="{E0769127-4598-4433-857C-6EA99C4B190E}" srcId="{5C3748C9-EA64-4A90-BD45-5F3BB1A634CE}" destId="{D2949096-8765-4104-818A-60F88D13D304}" srcOrd="5" destOrd="0" parTransId="{3FDAE2AB-ABC0-4403-8F7A-703DCBD19E32}" sibTransId="{47D89520-16D8-445D-BBE2-8EF701D07937}"/>
    <dgm:cxn modelId="{0D472638-8A0C-486C-8EF2-AC62C60D4938}" srcId="{5C3748C9-EA64-4A90-BD45-5F3BB1A634CE}" destId="{3F6BA4AC-7EC1-4EF3-8C95-DD69AD1AAF98}" srcOrd="1" destOrd="0" parTransId="{0BA3383A-DAC1-4920-A727-2AA92C1B9B66}" sibTransId="{D629F2BF-B2A2-49E7-8AC3-077AE354160D}"/>
    <dgm:cxn modelId="{B943613A-6029-4F7D-A8A5-B330764D5848}" type="presOf" srcId="{EA3605B1-A3CE-430E-B010-53151FBA437F}" destId="{D5AA1D39-B8B5-4DE4-BCD2-FF50089DFCDF}" srcOrd="0" destOrd="0" presId="urn:microsoft.com/office/officeart/2008/layout/LinedList"/>
    <dgm:cxn modelId="{CAE9667E-4C5A-4D75-A270-07AD800829B0}" type="presOf" srcId="{5C3748C9-EA64-4A90-BD45-5F3BB1A634CE}" destId="{F8A78218-B037-4891-AD52-A6348F24783F}" srcOrd="0" destOrd="0" presId="urn:microsoft.com/office/officeart/2008/layout/LinedList"/>
    <dgm:cxn modelId="{4DEC2883-285B-439E-9BD0-AA5DFBAE2AEF}" type="presOf" srcId="{331CF6C4-34EF-46AF-B8D9-66D56B32D9B7}" destId="{ABCEE8DF-19AA-449F-AA03-543974EA0DF1}" srcOrd="0" destOrd="0" presId="urn:microsoft.com/office/officeart/2008/layout/LinedList"/>
    <dgm:cxn modelId="{F4448787-E2A7-42D5-8E7F-7E83CBB75C33}" srcId="{5C3748C9-EA64-4A90-BD45-5F3BB1A634CE}" destId="{52C570CA-F277-42F6-BF8E-97DB32001990}" srcOrd="0" destOrd="0" parTransId="{7E0F69F2-50E4-44E6-9463-60E94060033F}" sibTransId="{43E34914-2F5B-4298-95C3-960BB267EAE5}"/>
    <dgm:cxn modelId="{93F42188-D071-4A22-8B82-F91B29BE56F3}" srcId="{5C3748C9-EA64-4A90-BD45-5F3BB1A634CE}" destId="{331CF6C4-34EF-46AF-B8D9-66D56B32D9B7}" srcOrd="7" destOrd="0" parTransId="{BCEAF65C-1187-42E0-9A3A-E440D5C16F80}" sibTransId="{97B105E9-78B7-447D-BC6E-691FE1E2D706}"/>
    <dgm:cxn modelId="{24FDECA2-58DD-470C-BFE1-710563201510}" type="presOf" srcId="{D2949096-8765-4104-818A-60F88D13D304}" destId="{96A34709-3FE2-4425-A1D8-CB4982E90D0E}" srcOrd="0" destOrd="0" presId="urn:microsoft.com/office/officeart/2008/layout/LinedList"/>
    <dgm:cxn modelId="{369E83AD-0154-431A-B3C3-DE43E013F6D6}" srcId="{5C3748C9-EA64-4A90-BD45-5F3BB1A634CE}" destId="{DC57B383-AB05-40C0-999A-A686DC1B1BBB}" srcOrd="3" destOrd="0" parTransId="{C8EB3904-E492-47EB-BEB5-1FEA50D6533A}" sibTransId="{30742421-AB89-484F-861B-1F340C358FC7}"/>
    <dgm:cxn modelId="{7B4E00B6-980E-46FA-AF44-0006AC576896}" type="presOf" srcId="{B377A2AD-0133-4C69-81D9-F6D6A9EE27CC}" destId="{1CB46E8F-EF8A-45A9-8E7D-5B6E5A3FFF44}" srcOrd="0" destOrd="0" presId="urn:microsoft.com/office/officeart/2008/layout/LinedList"/>
    <dgm:cxn modelId="{D0752BD1-BC7F-4987-B607-A782F0873FD3}" type="presOf" srcId="{6DA99FA2-26D0-41CC-8B8D-772DB81E9051}" destId="{980E29FC-7E94-4955-A28C-85C982D75E38}" srcOrd="0" destOrd="0" presId="urn:microsoft.com/office/officeart/2008/layout/LinedList"/>
    <dgm:cxn modelId="{182043D5-80A3-4ECF-8377-F318F8E9B4E4}" type="presOf" srcId="{DC57B383-AB05-40C0-999A-A686DC1B1BBB}" destId="{4774DFF0-2A44-4A37-B0EE-729E8AFAB7D7}" srcOrd="0" destOrd="0" presId="urn:microsoft.com/office/officeart/2008/layout/LinedList"/>
    <dgm:cxn modelId="{CB01F5F0-2917-4894-BBD0-734D522610D9}" type="presOf" srcId="{3F6BA4AC-7EC1-4EF3-8C95-DD69AD1AAF98}" destId="{9969072C-CE64-48A2-A968-C09697A34F3B}" srcOrd="0" destOrd="0" presId="urn:microsoft.com/office/officeart/2008/layout/LinedList"/>
    <dgm:cxn modelId="{4B86F9F6-37CE-42AE-B023-4C5169FCA0AE}" srcId="{5C3748C9-EA64-4A90-BD45-5F3BB1A634CE}" destId="{EA3605B1-A3CE-430E-B010-53151FBA437F}" srcOrd="2" destOrd="0" parTransId="{99C2CDA7-F0C1-498F-90A9-49DBB753F148}" sibTransId="{2255C4DB-4A6A-4A50-951E-414C9E3B6FA6}"/>
    <dgm:cxn modelId="{3CF1CBFC-AC9D-442B-AAC7-8C37AE701AC9}" srcId="{5C3748C9-EA64-4A90-BD45-5F3BB1A634CE}" destId="{B377A2AD-0133-4C69-81D9-F6D6A9EE27CC}" srcOrd="4" destOrd="0" parTransId="{11253433-F829-4E37-827E-D397BD485787}" sibTransId="{70F94BB0-9C2E-4DB0-9CDF-EC3368DE76FE}"/>
    <dgm:cxn modelId="{585972B5-7A07-4964-A2EF-23BE707199F0}" type="presParOf" srcId="{F8A78218-B037-4891-AD52-A6348F24783F}" destId="{F44E42F8-EA99-4744-9D9C-DC71213BAC92}" srcOrd="0" destOrd="0" presId="urn:microsoft.com/office/officeart/2008/layout/LinedList"/>
    <dgm:cxn modelId="{6FB77742-1276-48D2-8D7F-F9A19E6411E3}" type="presParOf" srcId="{F8A78218-B037-4891-AD52-A6348F24783F}" destId="{B5B2B339-DB51-45AA-ADDB-121E87D736EB}" srcOrd="1" destOrd="0" presId="urn:microsoft.com/office/officeart/2008/layout/LinedList"/>
    <dgm:cxn modelId="{122A17EF-D28B-4784-9842-26C07E369AC2}" type="presParOf" srcId="{B5B2B339-DB51-45AA-ADDB-121E87D736EB}" destId="{B4DDC319-4150-4B94-A324-ECC8CFCCC67C}" srcOrd="0" destOrd="0" presId="urn:microsoft.com/office/officeart/2008/layout/LinedList"/>
    <dgm:cxn modelId="{79CC30E0-FC7C-4CF4-A4D1-F67C8D85CF33}" type="presParOf" srcId="{B5B2B339-DB51-45AA-ADDB-121E87D736EB}" destId="{8C4E8542-BF74-41C3-97C4-A8FD4A669A3E}" srcOrd="1" destOrd="0" presId="urn:microsoft.com/office/officeart/2008/layout/LinedList"/>
    <dgm:cxn modelId="{4CD1A0B4-B5AB-4309-91C7-4076C05A9F24}" type="presParOf" srcId="{F8A78218-B037-4891-AD52-A6348F24783F}" destId="{1C25403F-007E-4352-AC82-89C470F38813}" srcOrd="2" destOrd="0" presId="urn:microsoft.com/office/officeart/2008/layout/LinedList"/>
    <dgm:cxn modelId="{500DF8C6-FD23-4541-8963-13884E5CEEDB}" type="presParOf" srcId="{F8A78218-B037-4891-AD52-A6348F24783F}" destId="{4CEFF243-2642-41F5-8CD5-87156AF69AB3}" srcOrd="3" destOrd="0" presId="urn:microsoft.com/office/officeart/2008/layout/LinedList"/>
    <dgm:cxn modelId="{C1A953B4-13BD-4A9A-81C8-D79FDC17A231}" type="presParOf" srcId="{4CEFF243-2642-41F5-8CD5-87156AF69AB3}" destId="{9969072C-CE64-48A2-A968-C09697A34F3B}" srcOrd="0" destOrd="0" presId="urn:microsoft.com/office/officeart/2008/layout/LinedList"/>
    <dgm:cxn modelId="{44A639E6-47B0-4BD8-8DCF-BFC209ACB6E1}" type="presParOf" srcId="{4CEFF243-2642-41F5-8CD5-87156AF69AB3}" destId="{188A896A-BA31-4F9C-A305-39F2EA6F59D9}" srcOrd="1" destOrd="0" presId="urn:microsoft.com/office/officeart/2008/layout/LinedList"/>
    <dgm:cxn modelId="{F0BAF774-D71E-460E-8F3B-DC1A120C1355}" type="presParOf" srcId="{F8A78218-B037-4891-AD52-A6348F24783F}" destId="{A869A320-CB69-4810-91F7-7A377D6D44C7}" srcOrd="4" destOrd="0" presId="urn:microsoft.com/office/officeart/2008/layout/LinedList"/>
    <dgm:cxn modelId="{105170DB-B708-4501-9384-EF27CF10B18F}" type="presParOf" srcId="{F8A78218-B037-4891-AD52-A6348F24783F}" destId="{4E855B80-C53B-4EB6-A856-5D89072670B1}" srcOrd="5" destOrd="0" presId="urn:microsoft.com/office/officeart/2008/layout/LinedList"/>
    <dgm:cxn modelId="{483A9D7B-B919-4A8B-A732-26B305A872F9}" type="presParOf" srcId="{4E855B80-C53B-4EB6-A856-5D89072670B1}" destId="{D5AA1D39-B8B5-4DE4-BCD2-FF50089DFCDF}" srcOrd="0" destOrd="0" presId="urn:microsoft.com/office/officeart/2008/layout/LinedList"/>
    <dgm:cxn modelId="{DEBFE16D-5C43-4058-960E-659E7E21A3E4}" type="presParOf" srcId="{4E855B80-C53B-4EB6-A856-5D89072670B1}" destId="{03568A75-736F-4E85-8E4B-39CFC99B4CF5}" srcOrd="1" destOrd="0" presId="urn:microsoft.com/office/officeart/2008/layout/LinedList"/>
    <dgm:cxn modelId="{C5091598-72EB-4577-A468-786D37AB1C13}" type="presParOf" srcId="{F8A78218-B037-4891-AD52-A6348F24783F}" destId="{FFDD45F2-6180-48E0-988B-CCFC91A7F42D}" srcOrd="6" destOrd="0" presId="urn:microsoft.com/office/officeart/2008/layout/LinedList"/>
    <dgm:cxn modelId="{E8E3E277-B061-4B08-91B3-728F0667C84B}" type="presParOf" srcId="{F8A78218-B037-4891-AD52-A6348F24783F}" destId="{2E73F540-08A2-46FD-82A8-E5B53BE23317}" srcOrd="7" destOrd="0" presId="urn:microsoft.com/office/officeart/2008/layout/LinedList"/>
    <dgm:cxn modelId="{F0DF9549-D232-4859-86D0-81ABD4BCCCAC}" type="presParOf" srcId="{2E73F540-08A2-46FD-82A8-E5B53BE23317}" destId="{4774DFF0-2A44-4A37-B0EE-729E8AFAB7D7}" srcOrd="0" destOrd="0" presId="urn:microsoft.com/office/officeart/2008/layout/LinedList"/>
    <dgm:cxn modelId="{0545F868-3E7C-4B43-A9ED-B026CB84C6D7}" type="presParOf" srcId="{2E73F540-08A2-46FD-82A8-E5B53BE23317}" destId="{5E831019-DBA7-465B-985D-409129B76CB2}" srcOrd="1" destOrd="0" presId="urn:microsoft.com/office/officeart/2008/layout/LinedList"/>
    <dgm:cxn modelId="{D7B371E7-6BFB-4928-84F4-FAC24346F65A}" type="presParOf" srcId="{F8A78218-B037-4891-AD52-A6348F24783F}" destId="{16FE4BE4-290C-49AC-93F9-E176CC65FF66}" srcOrd="8" destOrd="0" presId="urn:microsoft.com/office/officeart/2008/layout/LinedList"/>
    <dgm:cxn modelId="{BAECFCCF-E760-4461-AF3C-3A15567116AB}" type="presParOf" srcId="{F8A78218-B037-4891-AD52-A6348F24783F}" destId="{449695CD-E850-4E2A-9123-3248107D3BEE}" srcOrd="9" destOrd="0" presId="urn:microsoft.com/office/officeart/2008/layout/LinedList"/>
    <dgm:cxn modelId="{7BFE4ECC-2B27-4AEA-B56A-E266FDBF53E9}" type="presParOf" srcId="{449695CD-E850-4E2A-9123-3248107D3BEE}" destId="{1CB46E8F-EF8A-45A9-8E7D-5B6E5A3FFF44}" srcOrd="0" destOrd="0" presId="urn:microsoft.com/office/officeart/2008/layout/LinedList"/>
    <dgm:cxn modelId="{7DCCEA14-0D41-4140-8017-68511C53AE1C}" type="presParOf" srcId="{449695CD-E850-4E2A-9123-3248107D3BEE}" destId="{ABCA0E7B-9F7C-4BC3-9BC9-BCB0067B8A5E}" srcOrd="1" destOrd="0" presId="urn:microsoft.com/office/officeart/2008/layout/LinedList"/>
    <dgm:cxn modelId="{79D53610-8D8E-43D2-B015-0CAA4A5EC2D7}" type="presParOf" srcId="{F8A78218-B037-4891-AD52-A6348F24783F}" destId="{33CEAE13-7A67-4F2D-AC85-7EDA71DF3D7A}" srcOrd="10" destOrd="0" presId="urn:microsoft.com/office/officeart/2008/layout/LinedList"/>
    <dgm:cxn modelId="{8798B2EC-0D98-449F-A836-CC84539279AA}" type="presParOf" srcId="{F8A78218-B037-4891-AD52-A6348F24783F}" destId="{8FECC612-79A5-4BCD-A261-23CB1E82EBDD}" srcOrd="11" destOrd="0" presId="urn:microsoft.com/office/officeart/2008/layout/LinedList"/>
    <dgm:cxn modelId="{75DCE052-F5A7-4E59-9569-33B8797B6100}" type="presParOf" srcId="{8FECC612-79A5-4BCD-A261-23CB1E82EBDD}" destId="{96A34709-3FE2-4425-A1D8-CB4982E90D0E}" srcOrd="0" destOrd="0" presId="urn:microsoft.com/office/officeart/2008/layout/LinedList"/>
    <dgm:cxn modelId="{4E8932FA-E89E-4816-9239-B665C4C13E22}" type="presParOf" srcId="{8FECC612-79A5-4BCD-A261-23CB1E82EBDD}" destId="{EEB4BF7C-EF57-4B01-BF6B-E6FC4E529359}" srcOrd="1" destOrd="0" presId="urn:microsoft.com/office/officeart/2008/layout/LinedList"/>
    <dgm:cxn modelId="{AB9A7226-7D02-4870-B9C1-6E15E3BA212C}" type="presParOf" srcId="{F8A78218-B037-4891-AD52-A6348F24783F}" destId="{F441DFA5-6192-4F4B-AC78-CAF5B92D10EF}" srcOrd="12" destOrd="0" presId="urn:microsoft.com/office/officeart/2008/layout/LinedList"/>
    <dgm:cxn modelId="{176654C3-B9D8-4B8A-A1B8-FE4F3BDFEBDF}" type="presParOf" srcId="{F8A78218-B037-4891-AD52-A6348F24783F}" destId="{85D7A62A-3D8E-496A-96B4-CBFB5B45A3E1}" srcOrd="13" destOrd="0" presId="urn:microsoft.com/office/officeart/2008/layout/LinedList"/>
    <dgm:cxn modelId="{4CC74945-4CB2-4089-B043-585C73EE9635}" type="presParOf" srcId="{85D7A62A-3D8E-496A-96B4-CBFB5B45A3E1}" destId="{980E29FC-7E94-4955-A28C-85C982D75E38}" srcOrd="0" destOrd="0" presId="urn:microsoft.com/office/officeart/2008/layout/LinedList"/>
    <dgm:cxn modelId="{12A5DFA5-787D-4D22-8D07-B9EFFD6503B1}" type="presParOf" srcId="{85D7A62A-3D8E-496A-96B4-CBFB5B45A3E1}" destId="{C0550912-17E5-4EBA-A50A-72922C20D873}" srcOrd="1" destOrd="0" presId="urn:microsoft.com/office/officeart/2008/layout/LinedList"/>
    <dgm:cxn modelId="{E53F34A1-AB29-4F26-9BFC-524989304198}" type="presParOf" srcId="{F8A78218-B037-4891-AD52-A6348F24783F}" destId="{05A0887B-2174-4EA2-AFBD-1F477C09D1A9}" srcOrd="14" destOrd="0" presId="urn:microsoft.com/office/officeart/2008/layout/LinedList"/>
    <dgm:cxn modelId="{072569B7-9515-4F89-AEAE-669CF902A679}" type="presParOf" srcId="{F8A78218-B037-4891-AD52-A6348F24783F}" destId="{7F96E1D0-D971-4C42-BA6D-F07556DC2384}" srcOrd="15" destOrd="0" presId="urn:microsoft.com/office/officeart/2008/layout/LinedList"/>
    <dgm:cxn modelId="{EF16D159-DF87-45A2-BDF6-10FCB0F53ACB}" type="presParOf" srcId="{7F96E1D0-D971-4C42-BA6D-F07556DC2384}" destId="{ABCEE8DF-19AA-449F-AA03-543974EA0DF1}" srcOrd="0" destOrd="0" presId="urn:microsoft.com/office/officeart/2008/layout/LinedList"/>
    <dgm:cxn modelId="{6E14A8D6-F082-417C-8FB3-30464C7A1989}" type="presParOf" srcId="{7F96E1D0-D971-4C42-BA6D-F07556DC2384}" destId="{80460580-06BC-4E05-9A4D-BFB5697C39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F4A7B4-9755-49B3-9ED2-6856A6FD0A5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7631653-7661-463C-98EB-53820F8BED17}">
      <dgm:prSet/>
      <dgm:spPr/>
      <dgm:t>
        <a:bodyPr/>
        <a:lstStyle/>
        <a:p>
          <a:r>
            <a:rPr lang="en-GB"/>
            <a:t>Various projects ensuring youth engagement, confidence building and crime awareness raising</a:t>
          </a:r>
          <a:endParaRPr lang="en-US"/>
        </a:p>
      </dgm:t>
    </dgm:pt>
    <dgm:pt modelId="{45E0F7BB-12C9-4558-8098-0B81994778B6}" type="parTrans" cxnId="{04A56BDF-9B9B-49C8-B088-C11974F715FB}">
      <dgm:prSet/>
      <dgm:spPr/>
      <dgm:t>
        <a:bodyPr/>
        <a:lstStyle/>
        <a:p>
          <a:endParaRPr lang="en-US"/>
        </a:p>
      </dgm:t>
    </dgm:pt>
    <dgm:pt modelId="{CDD25FE8-4868-431F-91C1-F96E87215EF6}" type="sibTrans" cxnId="{04A56BDF-9B9B-49C8-B088-C11974F715FB}">
      <dgm:prSet/>
      <dgm:spPr/>
      <dgm:t>
        <a:bodyPr/>
        <a:lstStyle/>
        <a:p>
          <a:endParaRPr lang="en-US"/>
        </a:p>
      </dgm:t>
    </dgm:pt>
    <dgm:pt modelId="{B04D876D-EFAC-45C5-B372-F28AB4D865AD}">
      <dgm:prSet/>
      <dgm:spPr/>
      <dgm:t>
        <a:bodyPr/>
        <a:lstStyle/>
        <a:p>
          <a:r>
            <a:rPr lang="en-GB"/>
            <a:t>Driven and Taken Away </a:t>
          </a:r>
          <a:endParaRPr lang="en-US"/>
        </a:p>
      </dgm:t>
    </dgm:pt>
    <dgm:pt modelId="{D465D917-0273-495F-8D96-A4DC9FF3CF97}" type="parTrans" cxnId="{67B90854-B64D-4F12-865E-AEAAB2840645}">
      <dgm:prSet/>
      <dgm:spPr/>
      <dgm:t>
        <a:bodyPr/>
        <a:lstStyle/>
        <a:p>
          <a:endParaRPr lang="en-US"/>
        </a:p>
      </dgm:t>
    </dgm:pt>
    <dgm:pt modelId="{C05611AB-91A8-4A24-ADF0-1287B5771D53}" type="sibTrans" cxnId="{67B90854-B64D-4F12-865E-AEAAB2840645}">
      <dgm:prSet/>
      <dgm:spPr/>
      <dgm:t>
        <a:bodyPr/>
        <a:lstStyle/>
        <a:p>
          <a:endParaRPr lang="en-US"/>
        </a:p>
      </dgm:t>
    </dgm:pt>
    <dgm:pt modelId="{72B63AB3-C3B4-4417-80C0-35891BE8F0B4}">
      <dgm:prSet/>
      <dgm:spPr/>
      <dgm:t>
        <a:bodyPr/>
        <a:lstStyle/>
        <a:p>
          <a:r>
            <a:rPr lang="en-GB"/>
            <a:t>Junior Citizens Scheme – TFL/LFB partnership – 2400 engaged on how to be safe, aimed at Year 6</a:t>
          </a:r>
          <a:endParaRPr lang="en-US"/>
        </a:p>
      </dgm:t>
    </dgm:pt>
    <dgm:pt modelId="{751BE26B-43AD-4029-A1CD-328CF0839A93}" type="parTrans" cxnId="{B7EF9154-F976-4E97-86CD-0E26EB44C0AF}">
      <dgm:prSet/>
      <dgm:spPr/>
      <dgm:t>
        <a:bodyPr/>
        <a:lstStyle/>
        <a:p>
          <a:endParaRPr lang="en-US"/>
        </a:p>
      </dgm:t>
    </dgm:pt>
    <dgm:pt modelId="{AD3C9EBE-5ABA-4F80-82A9-968CC07AAD13}" type="sibTrans" cxnId="{B7EF9154-F976-4E97-86CD-0E26EB44C0AF}">
      <dgm:prSet/>
      <dgm:spPr/>
      <dgm:t>
        <a:bodyPr/>
        <a:lstStyle/>
        <a:p>
          <a:endParaRPr lang="en-US"/>
        </a:p>
      </dgm:t>
    </dgm:pt>
    <dgm:pt modelId="{9BF27647-B832-4BC6-90C6-7C6C0BB9F960}">
      <dgm:prSet/>
      <dgm:spPr/>
      <dgm:t>
        <a:bodyPr/>
        <a:lstStyle/>
        <a:p>
          <a:r>
            <a:rPr lang="en-GB"/>
            <a:t>Cadets - safe space for 13-17 year olds including girls, awareness around safety, encouraged to address any concerns</a:t>
          </a:r>
          <a:endParaRPr lang="en-US"/>
        </a:p>
      </dgm:t>
    </dgm:pt>
    <dgm:pt modelId="{CEB84940-E5D4-4F7E-A071-9ECBD539DEA7}" type="parTrans" cxnId="{3FB35886-6453-429E-8BD3-4D9C844DF1FE}">
      <dgm:prSet/>
      <dgm:spPr/>
      <dgm:t>
        <a:bodyPr/>
        <a:lstStyle/>
        <a:p>
          <a:endParaRPr lang="en-US"/>
        </a:p>
      </dgm:t>
    </dgm:pt>
    <dgm:pt modelId="{D11B55BF-3B4E-4B05-B89A-47BD468E9474}" type="sibTrans" cxnId="{3FB35886-6453-429E-8BD3-4D9C844DF1FE}">
      <dgm:prSet/>
      <dgm:spPr/>
      <dgm:t>
        <a:bodyPr/>
        <a:lstStyle/>
        <a:p>
          <a:endParaRPr lang="en-US"/>
        </a:p>
      </dgm:t>
    </dgm:pt>
    <dgm:pt modelId="{7F6267E7-A527-4446-8F05-806DD81E3EF6}">
      <dgm:prSet/>
      <dgm:spPr/>
      <dgm:t>
        <a:bodyPr/>
        <a:lstStyle/>
        <a:p>
          <a:r>
            <a:rPr lang="en-GB"/>
            <a:t>Outcomes include increased confidence building of young girls</a:t>
          </a:r>
          <a:endParaRPr lang="en-US"/>
        </a:p>
      </dgm:t>
    </dgm:pt>
    <dgm:pt modelId="{7D7E1B61-EC5C-4FE5-94FA-087E47E60957}" type="parTrans" cxnId="{87996A56-5212-4DAB-A9EC-0592E9ABB5F0}">
      <dgm:prSet/>
      <dgm:spPr/>
      <dgm:t>
        <a:bodyPr/>
        <a:lstStyle/>
        <a:p>
          <a:endParaRPr lang="en-US"/>
        </a:p>
      </dgm:t>
    </dgm:pt>
    <dgm:pt modelId="{75A28323-5A50-4312-B73B-D8CCED8BFA8F}" type="sibTrans" cxnId="{87996A56-5212-4DAB-A9EC-0592E9ABB5F0}">
      <dgm:prSet/>
      <dgm:spPr/>
      <dgm:t>
        <a:bodyPr/>
        <a:lstStyle/>
        <a:p>
          <a:endParaRPr lang="en-US"/>
        </a:p>
      </dgm:t>
    </dgm:pt>
    <dgm:pt modelId="{3E15E39A-C4B3-4BF1-A980-0798B2B996AF}" type="pres">
      <dgm:prSet presAssocID="{4CF4A7B4-9755-49B3-9ED2-6856A6FD0A57}" presName="linear" presStyleCnt="0">
        <dgm:presLayoutVars>
          <dgm:animLvl val="lvl"/>
          <dgm:resizeHandles val="exact"/>
        </dgm:presLayoutVars>
      </dgm:prSet>
      <dgm:spPr/>
    </dgm:pt>
    <dgm:pt modelId="{A780ED7A-7923-4F2C-AD14-CFB1F4039EFD}" type="pres">
      <dgm:prSet presAssocID="{57631653-7661-463C-98EB-53820F8BED17}" presName="parentText" presStyleLbl="node1" presStyleIdx="0" presStyleCnt="5">
        <dgm:presLayoutVars>
          <dgm:chMax val="0"/>
          <dgm:bulletEnabled val="1"/>
        </dgm:presLayoutVars>
      </dgm:prSet>
      <dgm:spPr/>
    </dgm:pt>
    <dgm:pt modelId="{37B29052-2EE2-4C9F-875F-AE541EE34D70}" type="pres">
      <dgm:prSet presAssocID="{CDD25FE8-4868-431F-91C1-F96E87215EF6}" presName="spacer" presStyleCnt="0"/>
      <dgm:spPr/>
    </dgm:pt>
    <dgm:pt modelId="{6BFD0907-FC31-4CD6-BCD4-617FCB874362}" type="pres">
      <dgm:prSet presAssocID="{B04D876D-EFAC-45C5-B372-F28AB4D865AD}" presName="parentText" presStyleLbl="node1" presStyleIdx="1" presStyleCnt="5">
        <dgm:presLayoutVars>
          <dgm:chMax val="0"/>
          <dgm:bulletEnabled val="1"/>
        </dgm:presLayoutVars>
      </dgm:prSet>
      <dgm:spPr/>
    </dgm:pt>
    <dgm:pt modelId="{09778E5E-F628-45FD-81C1-16C39E2EB2CB}" type="pres">
      <dgm:prSet presAssocID="{C05611AB-91A8-4A24-ADF0-1287B5771D53}" presName="spacer" presStyleCnt="0"/>
      <dgm:spPr/>
    </dgm:pt>
    <dgm:pt modelId="{64BB719C-C48F-46B5-ADC4-5D3352A0BAF8}" type="pres">
      <dgm:prSet presAssocID="{72B63AB3-C3B4-4417-80C0-35891BE8F0B4}" presName="parentText" presStyleLbl="node1" presStyleIdx="2" presStyleCnt="5">
        <dgm:presLayoutVars>
          <dgm:chMax val="0"/>
          <dgm:bulletEnabled val="1"/>
        </dgm:presLayoutVars>
      </dgm:prSet>
      <dgm:spPr/>
    </dgm:pt>
    <dgm:pt modelId="{0C978A7E-BEA2-4F50-A941-87FF48F777F3}" type="pres">
      <dgm:prSet presAssocID="{AD3C9EBE-5ABA-4F80-82A9-968CC07AAD13}" presName="spacer" presStyleCnt="0"/>
      <dgm:spPr/>
    </dgm:pt>
    <dgm:pt modelId="{3D614BEF-833C-4DE5-ABE6-265429DC7084}" type="pres">
      <dgm:prSet presAssocID="{9BF27647-B832-4BC6-90C6-7C6C0BB9F960}" presName="parentText" presStyleLbl="node1" presStyleIdx="3" presStyleCnt="5">
        <dgm:presLayoutVars>
          <dgm:chMax val="0"/>
          <dgm:bulletEnabled val="1"/>
        </dgm:presLayoutVars>
      </dgm:prSet>
      <dgm:spPr/>
    </dgm:pt>
    <dgm:pt modelId="{0FC9D7ED-B3D7-41E8-B3D3-74D69B424764}" type="pres">
      <dgm:prSet presAssocID="{D11B55BF-3B4E-4B05-B89A-47BD468E9474}" presName="spacer" presStyleCnt="0"/>
      <dgm:spPr/>
    </dgm:pt>
    <dgm:pt modelId="{BE5531A9-9914-45B5-B697-5CF6CE587E8B}" type="pres">
      <dgm:prSet presAssocID="{7F6267E7-A527-4446-8F05-806DD81E3EF6}" presName="parentText" presStyleLbl="node1" presStyleIdx="4" presStyleCnt="5">
        <dgm:presLayoutVars>
          <dgm:chMax val="0"/>
          <dgm:bulletEnabled val="1"/>
        </dgm:presLayoutVars>
      </dgm:prSet>
      <dgm:spPr/>
    </dgm:pt>
  </dgm:ptLst>
  <dgm:cxnLst>
    <dgm:cxn modelId="{BCEAD919-B34A-4031-951D-4C31E449C591}" type="presOf" srcId="{57631653-7661-463C-98EB-53820F8BED17}" destId="{A780ED7A-7923-4F2C-AD14-CFB1F4039EFD}" srcOrd="0" destOrd="0" presId="urn:microsoft.com/office/officeart/2005/8/layout/vList2"/>
    <dgm:cxn modelId="{D4B26522-C6EF-4CC2-B397-466C254471B2}" type="presOf" srcId="{B04D876D-EFAC-45C5-B372-F28AB4D865AD}" destId="{6BFD0907-FC31-4CD6-BCD4-617FCB874362}" srcOrd="0" destOrd="0" presId="urn:microsoft.com/office/officeart/2005/8/layout/vList2"/>
    <dgm:cxn modelId="{1653B966-202D-497B-A759-2417FD5D222F}" type="presOf" srcId="{9BF27647-B832-4BC6-90C6-7C6C0BB9F960}" destId="{3D614BEF-833C-4DE5-ABE6-265429DC7084}" srcOrd="0" destOrd="0" presId="urn:microsoft.com/office/officeart/2005/8/layout/vList2"/>
    <dgm:cxn modelId="{724B3848-8F00-48FD-913D-F04193362DF9}" type="presOf" srcId="{7F6267E7-A527-4446-8F05-806DD81E3EF6}" destId="{BE5531A9-9914-45B5-B697-5CF6CE587E8B}" srcOrd="0" destOrd="0" presId="urn:microsoft.com/office/officeart/2005/8/layout/vList2"/>
    <dgm:cxn modelId="{67B90854-B64D-4F12-865E-AEAAB2840645}" srcId="{4CF4A7B4-9755-49B3-9ED2-6856A6FD0A57}" destId="{B04D876D-EFAC-45C5-B372-F28AB4D865AD}" srcOrd="1" destOrd="0" parTransId="{D465D917-0273-495F-8D96-A4DC9FF3CF97}" sibTransId="{C05611AB-91A8-4A24-ADF0-1287B5771D53}"/>
    <dgm:cxn modelId="{B7EF9154-F976-4E97-86CD-0E26EB44C0AF}" srcId="{4CF4A7B4-9755-49B3-9ED2-6856A6FD0A57}" destId="{72B63AB3-C3B4-4417-80C0-35891BE8F0B4}" srcOrd="2" destOrd="0" parTransId="{751BE26B-43AD-4029-A1CD-328CF0839A93}" sibTransId="{AD3C9EBE-5ABA-4F80-82A9-968CC07AAD13}"/>
    <dgm:cxn modelId="{87996A56-5212-4DAB-A9EC-0592E9ABB5F0}" srcId="{4CF4A7B4-9755-49B3-9ED2-6856A6FD0A57}" destId="{7F6267E7-A527-4446-8F05-806DD81E3EF6}" srcOrd="4" destOrd="0" parTransId="{7D7E1B61-EC5C-4FE5-94FA-087E47E60957}" sibTransId="{75A28323-5A50-4312-B73B-D8CCED8BFA8F}"/>
    <dgm:cxn modelId="{3FB35886-6453-429E-8BD3-4D9C844DF1FE}" srcId="{4CF4A7B4-9755-49B3-9ED2-6856A6FD0A57}" destId="{9BF27647-B832-4BC6-90C6-7C6C0BB9F960}" srcOrd="3" destOrd="0" parTransId="{CEB84940-E5D4-4F7E-A071-9ECBD539DEA7}" sibTransId="{D11B55BF-3B4E-4B05-B89A-47BD468E9474}"/>
    <dgm:cxn modelId="{09A102A0-801F-49DD-8DDF-978EB2C625A8}" type="presOf" srcId="{72B63AB3-C3B4-4417-80C0-35891BE8F0B4}" destId="{64BB719C-C48F-46B5-ADC4-5D3352A0BAF8}" srcOrd="0" destOrd="0" presId="urn:microsoft.com/office/officeart/2005/8/layout/vList2"/>
    <dgm:cxn modelId="{106856CB-5E66-4A3D-834D-2210CD440F2F}" type="presOf" srcId="{4CF4A7B4-9755-49B3-9ED2-6856A6FD0A57}" destId="{3E15E39A-C4B3-4BF1-A980-0798B2B996AF}" srcOrd="0" destOrd="0" presId="urn:microsoft.com/office/officeart/2005/8/layout/vList2"/>
    <dgm:cxn modelId="{04A56BDF-9B9B-49C8-B088-C11974F715FB}" srcId="{4CF4A7B4-9755-49B3-9ED2-6856A6FD0A57}" destId="{57631653-7661-463C-98EB-53820F8BED17}" srcOrd="0" destOrd="0" parTransId="{45E0F7BB-12C9-4558-8098-0B81994778B6}" sibTransId="{CDD25FE8-4868-431F-91C1-F96E87215EF6}"/>
    <dgm:cxn modelId="{06091D10-7CA1-4D62-88C6-54CFA6A7C993}" type="presParOf" srcId="{3E15E39A-C4B3-4BF1-A980-0798B2B996AF}" destId="{A780ED7A-7923-4F2C-AD14-CFB1F4039EFD}" srcOrd="0" destOrd="0" presId="urn:microsoft.com/office/officeart/2005/8/layout/vList2"/>
    <dgm:cxn modelId="{F060E2A0-9731-4B89-810E-A85A63A9CAB5}" type="presParOf" srcId="{3E15E39A-C4B3-4BF1-A980-0798B2B996AF}" destId="{37B29052-2EE2-4C9F-875F-AE541EE34D70}" srcOrd="1" destOrd="0" presId="urn:microsoft.com/office/officeart/2005/8/layout/vList2"/>
    <dgm:cxn modelId="{0A860379-2E4F-4DBA-AD41-3A6D166BFF08}" type="presParOf" srcId="{3E15E39A-C4B3-4BF1-A980-0798B2B996AF}" destId="{6BFD0907-FC31-4CD6-BCD4-617FCB874362}" srcOrd="2" destOrd="0" presId="urn:microsoft.com/office/officeart/2005/8/layout/vList2"/>
    <dgm:cxn modelId="{ED35D592-B068-42FC-B26E-E4F390688E38}" type="presParOf" srcId="{3E15E39A-C4B3-4BF1-A980-0798B2B996AF}" destId="{09778E5E-F628-45FD-81C1-16C39E2EB2CB}" srcOrd="3" destOrd="0" presId="urn:microsoft.com/office/officeart/2005/8/layout/vList2"/>
    <dgm:cxn modelId="{2C1A7570-F0F1-4D64-BC07-625EDEDD44CC}" type="presParOf" srcId="{3E15E39A-C4B3-4BF1-A980-0798B2B996AF}" destId="{64BB719C-C48F-46B5-ADC4-5D3352A0BAF8}" srcOrd="4" destOrd="0" presId="urn:microsoft.com/office/officeart/2005/8/layout/vList2"/>
    <dgm:cxn modelId="{EDAAE392-B3F4-4C2D-AE33-36423EA96A27}" type="presParOf" srcId="{3E15E39A-C4B3-4BF1-A980-0798B2B996AF}" destId="{0C978A7E-BEA2-4F50-A941-87FF48F777F3}" srcOrd="5" destOrd="0" presId="urn:microsoft.com/office/officeart/2005/8/layout/vList2"/>
    <dgm:cxn modelId="{49A663D2-8370-4560-BCE6-701810AE8F57}" type="presParOf" srcId="{3E15E39A-C4B3-4BF1-A980-0798B2B996AF}" destId="{3D614BEF-833C-4DE5-ABE6-265429DC7084}" srcOrd="6" destOrd="0" presId="urn:microsoft.com/office/officeart/2005/8/layout/vList2"/>
    <dgm:cxn modelId="{81E08173-21FC-4C76-A617-E3D28255B36C}" type="presParOf" srcId="{3E15E39A-C4B3-4BF1-A980-0798B2B996AF}" destId="{0FC9D7ED-B3D7-41E8-B3D3-74D69B424764}" srcOrd="7" destOrd="0" presId="urn:microsoft.com/office/officeart/2005/8/layout/vList2"/>
    <dgm:cxn modelId="{C7539792-C1A0-451F-9BEC-2C70119FB764}" type="presParOf" srcId="{3E15E39A-C4B3-4BF1-A980-0798B2B996AF}" destId="{BE5531A9-9914-45B5-B697-5CF6CE587E8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14E752-FC85-4E6F-8D20-85F03E5C1DC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60062C1-5788-478A-8A8B-19B69E0AE4EB}">
      <dgm:prSet custT="1"/>
      <dgm:spPr/>
      <dgm:t>
        <a:bodyPr/>
        <a:lstStyle/>
        <a:p>
          <a:r>
            <a:rPr lang="en-GB" sz="1800"/>
            <a:t>Provides platform for advocacy and addressing barriers for female employees</a:t>
          </a:r>
          <a:endParaRPr lang="en-US" sz="1800"/>
        </a:p>
      </dgm:t>
    </dgm:pt>
    <dgm:pt modelId="{4CF23C13-FFBB-44E5-A2B6-2DEAFC4B8DB1}" type="parTrans" cxnId="{6A461187-6FBC-45E2-ACA3-76717012123D}">
      <dgm:prSet/>
      <dgm:spPr/>
      <dgm:t>
        <a:bodyPr/>
        <a:lstStyle/>
        <a:p>
          <a:endParaRPr lang="en-US" sz="1800"/>
        </a:p>
      </dgm:t>
    </dgm:pt>
    <dgm:pt modelId="{432A79FD-02A5-466C-A878-DB56F71A58EA}" type="sibTrans" cxnId="{6A461187-6FBC-45E2-ACA3-76717012123D}">
      <dgm:prSet/>
      <dgm:spPr/>
      <dgm:t>
        <a:bodyPr/>
        <a:lstStyle/>
        <a:p>
          <a:endParaRPr lang="en-US" sz="1800"/>
        </a:p>
      </dgm:t>
    </dgm:pt>
    <dgm:pt modelId="{5683DCFB-FE8F-4746-A054-F57C839FCBA4}">
      <dgm:prSet custT="1"/>
      <dgm:spPr/>
      <dgm:t>
        <a:bodyPr/>
        <a:lstStyle/>
        <a:p>
          <a:r>
            <a:rPr lang="en-GB" sz="1800"/>
            <a:t>Key priorities include health and safety</a:t>
          </a:r>
          <a:endParaRPr lang="en-US" sz="1800"/>
        </a:p>
      </dgm:t>
    </dgm:pt>
    <dgm:pt modelId="{6AB43EFA-A27E-41F0-A8AC-36FB748D0A07}" type="parTrans" cxnId="{0F1DC2FF-937B-456A-AF67-43E8F8DC73FE}">
      <dgm:prSet/>
      <dgm:spPr/>
      <dgm:t>
        <a:bodyPr/>
        <a:lstStyle/>
        <a:p>
          <a:endParaRPr lang="en-US" sz="1800"/>
        </a:p>
      </dgm:t>
    </dgm:pt>
    <dgm:pt modelId="{1A42F090-D452-416B-B518-0EA851BEBA42}" type="sibTrans" cxnId="{0F1DC2FF-937B-456A-AF67-43E8F8DC73FE}">
      <dgm:prSet/>
      <dgm:spPr/>
      <dgm:t>
        <a:bodyPr/>
        <a:lstStyle/>
        <a:p>
          <a:endParaRPr lang="en-US" sz="1800"/>
        </a:p>
      </dgm:t>
    </dgm:pt>
    <dgm:pt modelId="{4257CB6F-C178-42DD-A794-A3CC3225B6F5}">
      <dgm:prSet custT="1"/>
      <dgm:spPr/>
      <dgm:t>
        <a:bodyPr/>
        <a:lstStyle/>
        <a:p>
          <a:r>
            <a:rPr lang="en-GB" sz="1800"/>
            <a:t>Support Groups</a:t>
          </a:r>
          <a:endParaRPr lang="en-US" sz="1800"/>
        </a:p>
      </dgm:t>
    </dgm:pt>
    <dgm:pt modelId="{530EA632-65A2-4A1E-994F-B004B824858B}" type="parTrans" cxnId="{672922D3-CC66-4FBF-BE9F-4B8CAE156DA1}">
      <dgm:prSet/>
      <dgm:spPr/>
      <dgm:t>
        <a:bodyPr/>
        <a:lstStyle/>
        <a:p>
          <a:endParaRPr lang="en-US" sz="1800"/>
        </a:p>
      </dgm:t>
    </dgm:pt>
    <dgm:pt modelId="{F0FCE58A-CE1A-4EC3-8569-AD1162A970F7}" type="sibTrans" cxnId="{672922D3-CC66-4FBF-BE9F-4B8CAE156DA1}">
      <dgm:prSet/>
      <dgm:spPr/>
      <dgm:t>
        <a:bodyPr/>
        <a:lstStyle/>
        <a:p>
          <a:endParaRPr lang="en-US" sz="1800"/>
        </a:p>
      </dgm:t>
    </dgm:pt>
    <dgm:pt modelId="{0BACCF7F-2D9C-4FC2-A6B9-6F982592D0EA}">
      <dgm:prSet custT="1"/>
      <dgm:spPr/>
      <dgm:t>
        <a:bodyPr/>
        <a:lstStyle/>
        <a:p>
          <a:r>
            <a:rPr lang="en-GB" sz="1800"/>
            <a:t>Awareness Campaigns</a:t>
          </a:r>
          <a:endParaRPr lang="en-US" sz="1800"/>
        </a:p>
      </dgm:t>
    </dgm:pt>
    <dgm:pt modelId="{3CB505F1-0795-4A41-B084-BE13D5F4F14D}" type="parTrans" cxnId="{D27DD683-FD0F-46E0-888E-775B064303A6}">
      <dgm:prSet/>
      <dgm:spPr/>
      <dgm:t>
        <a:bodyPr/>
        <a:lstStyle/>
        <a:p>
          <a:endParaRPr lang="en-US" sz="1800"/>
        </a:p>
      </dgm:t>
    </dgm:pt>
    <dgm:pt modelId="{F5A720F4-92A6-476F-BCD7-AC5DC811D5D2}" type="sibTrans" cxnId="{D27DD683-FD0F-46E0-888E-775B064303A6}">
      <dgm:prSet/>
      <dgm:spPr/>
      <dgm:t>
        <a:bodyPr/>
        <a:lstStyle/>
        <a:p>
          <a:endParaRPr lang="en-US" sz="1800"/>
        </a:p>
      </dgm:t>
    </dgm:pt>
    <dgm:pt modelId="{C0C8EA6A-3D51-4405-A8B2-3D813A5DF86E}">
      <dgm:prSet custT="1"/>
      <dgm:spPr/>
      <dgm:t>
        <a:bodyPr/>
        <a:lstStyle/>
        <a:p>
          <a:r>
            <a:rPr lang="en-GB" sz="1800"/>
            <a:t>Training and Policy influence – Sexual Harassment Survey</a:t>
          </a:r>
          <a:endParaRPr lang="en-US" sz="1800"/>
        </a:p>
      </dgm:t>
    </dgm:pt>
    <dgm:pt modelId="{BE58974A-A64C-4517-8181-D85AA9FBF5B6}" type="parTrans" cxnId="{0C3AF379-DB5B-4BCD-A07E-14A9490016C7}">
      <dgm:prSet/>
      <dgm:spPr/>
      <dgm:t>
        <a:bodyPr/>
        <a:lstStyle/>
        <a:p>
          <a:endParaRPr lang="en-US" sz="1800"/>
        </a:p>
      </dgm:t>
    </dgm:pt>
    <dgm:pt modelId="{7118BF08-FCAD-4837-A607-7A2BE8615D61}" type="sibTrans" cxnId="{0C3AF379-DB5B-4BCD-A07E-14A9490016C7}">
      <dgm:prSet/>
      <dgm:spPr/>
      <dgm:t>
        <a:bodyPr/>
        <a:lstStyle/>
        <a:p>
          <a:endParaRPr lang="en-US" sz="1800"/>
        </a:p>
      </dgm:t>
    </dgm:pt>
    <dgm:pt modelId="{86B0721C-6700-4669-A392-F67A050E6F1A}">
      <dgm:prSet custT="1"/>
      <dgm:spPr/>
      <dgm:t>
        <a:bodyPr/>
        <a:lstStyle/>
        <a:p>
          <a:r>
            <a:rPr lang="en-GB" sz="1800"/>
            <a:t>Contribution at Corporate Equalities Board, VAWG and Women Safety Board</a:t>
          </a:r>
          <a:endParaRPr lang="en-US" sz="1800"/>
        </a:p>
      </dgm:t>
    </dgm:pt>
    <dgm:pt modelId="{994F2B0A-588A-4D83-A413-F9B66E009FF5}" type="parTrans" cxnId="{948C1F3D-3B6F-4616-A4D1-93B0BDDB1A32}">
      <dgm:prSet/>
      <dgm:spPr/>
      <dgm:t>
        <a:bodyPr/>
        <a:lstStyle/>
        <a:p>
          <a:endParaRPr lang="en-US" sz="1800"/>
        </a:p>
      </dgm:t>
    </dgm:pt>
    <dgm:pt modelId="{FB9C85C7-997F-47A6-A2AE-C69894A4D81A}" type="sibTrans" cxnId="{948C1F3D-3B6F-4616-A4D1-93B0BDDB1A32}">
      <dgm:prSet/>
      <dgm:spPr/>
      <dgm:t>
        <a:bodyPr/>
        <a:lstStyle/>
        <a:p>
          <a:endParaRPr lang="en-US" sz="1800"/>
        </a:p>
      </dgm:t>
    </dgm:pt>
    <dgm:pt modelId="{2CD9D684-31B4-44BD-84E2-1280C0B3B6B6}">
      <dgm:prSet custT="1"/>
      <dgm:spPr/>
      <dgm:t>
        <a:bodyPr/>
        <a:lstStyle/>
        <a:p>
          <a:r>
            <a:rPr lang="en-GB" sz="1800"/>
            <a:t>Events and learning </a:t>
          </a:r>
          <a:endParaRPr lang="en-US" sz="1800"/>
        </a:p>
      </dgm:t>
    </dgm:pt>
    <dgm:pt modelId="{EA08DF36-F6EC-493E-B97F-1BF1CE5CAE9F}" type="parTrans" cxnId="{95A1D2F9-0C16-4E41-B0B0-7978F9607538}">
      <dgm:prSet/>
      <dgm:spPr/>
      <dgm:t>
        <a:bodyPr/>
        <a:lstStyle/>
        <a:p>
          <a:endParaRPr lang="en-US" sz="1800"/>
        </a:p>
      </dgm:t>
    </dgm:pt>
    <dgm:pt modelId="{F4782647-0B18-49F9-8192-23C50CDBB91C}" type="sibTrans" cxnId="{95A1D2F9-0C16-4E41-B0B0-7978F9607538}">
      <dgm:prSet/>
      <dgm:spPr/>
      <dgm:t>
        <a:bodyPr/>
        <a:lstStyle/>
        <a:p>
          <a:endParaRPr lang="en-US" sz="1800"/>
        </a:p>
      </dgm:t>
    </dgm:pt>
    <dgm:pt modelId="{AEA81E4C-42C9-4C23-B22C-0C98484709B8}" type="pres">
      <dgm:prSet presAssocID="{7814E752-FC85-4E6F-8D20-85F03E5C1DC4}" presName="vert0" presStyleCnt="0">
        <dgm:presLayoutVars>
          <dgm:dir/>
          <dgm:animOne val="branch"/>
          <dgm:animLvl val="lvl"/>
        </dgm:presLayoutVars>
      </dgm:prSet>
      <dgm:spPr/>
    </dgm:pt>
    <dgm:pt modelId="{0880A1A0-9C28-4DCF-9FE6-DCF7AE28F2E5}" type="pres">
      <dgm:prSet presAssocID="{B60062C1-5788-478A-8A8B-19B69E0AE4EB}" presName="thickLine" presStyleLbl="alignNode1" presStyleIdx="0" presStyleCnt="7"/>
      <dgm:spPr/>
    </dgm:pt>
    <dgm:pt modelId="{B851FB40-AA46-403D-902C-E2067D143195}" type="pres">
      <dgm:prSet presAssocID="{B60062C1-5788-478A-8A8B-19B69E0AE4EB}" presName="horz1" presStyleCnt="0"/>
      <dgm:spPr/>
    </dgm:pt>
    <dgm:pt modelId="{8D995643-202C-402A-81D1-AD330315279B}" type="pres">
      <dgm:prSet presAssocID="{B60062C1-5788-478A-8A8B-19B69E0AE4EB}" presName="tx1" presStyleLbl="revTx" presStyleIdx="0" presStyleCnt="7"/>
      <dgm:spPr/>
    </dgm:pt>
    <dgm:pt modelId="{EE04F302-5DFD-4E40-9864-92945EF5C319}" type="pres">
      <dgm:prSet presAssocID="{B60062C1-5788-478A-8A8B-19B69E0AE4EB}" presName="vert1" presStyleCnt="0"/>
      <dgm:spPr/>
    </dgm:pt>
    <dgm:pt modelId="{26D58A17-FA51-457C-88ED-8A7557AE3B02}" type="pres">
      <dgm:prSet presAssocID="{5683DCFB-FE8F-4746-A054-F57C839FCBA4}" presName="thickLine" presStyleLbl="alignNode1" presStyleIdx="1" presStyleCnt="7"/>
      <dgm:spPr/>
    </dgm:pt>
    <dgm:pt modelId="{CE46FC5D-0F92-4631-BE76-B629F12AA404}" type="pres">
      <dgm:prSet presAssocID="{5683DCFB-FE8F-4746-A054-F57C839FCBA4}" presName="horz1" presStyleCnt="0"/>
      <dgm:spPr/>
    </dgm:pt>
    <dgm:pt modelId="{A5D3E7C9-E98C-4259-B9BA-5457033FB577}" type="pres">
      <dgm:prSet presAssocID="{5683DCFB-FE8F-4746-A054-F57C839FCBA4}" presName="tx1" presStyleLbl="revTx" presStyleIdx="1" presStyleCnt="7"/>
      <dgm:spPr/>
    </dgm:pt>
    <dgm:pt modelId="{7396ED0E-8B00-487A-A8A6-EF54E39612DA}" type="pres">
      <dgm:prSet presAssocID="{5683DCFB-FE8F-4746-A054-F57C839FCBA4}" presName="vert1" presStyleCnt="0"/>
      <dgm:spPr/>
    </dgm:pt>
    <dgm:pt modelId="{3FBC806B-8A1C-434A-B3D5-F375ED386DF1}" type="pres">
      <dgm:prSet presAssocID="{4257CB6F-C178-42DD-A794-A3CC3225B6F5}" presName="thickLine" presStyleLbl="alignNode1" presStyleIdx="2" presStyleCnt="7"/>
      <dgm:spPr/>
    </dgm:pt>
    <dgm:pt modelId="{617C4D1A-00CE-4397-BD6E-57FD27E57EF6}" type="pres">
      <dgm:prSet presAssocID="{4257CB6F-C178-42DD-A794-A3CC3225B6F5}" presName="horz1" presStyleCnt="0"/>
      <dgm:spPr/>
    </dgm:pt>
    <dgm:pt modelId="{D56BB2EC-9376-43ED-9193-856D39C5A1CB}" type="pres">
      <dgm:prSet presAssocID="{4257CB6F-C178-42DD-A794-A3CC3225B6F5}" presName="tx1" presStyleLbl="revTx" presStyleIdx="2" presStyleCnt="7"/>
      <dgm:spPr/>
    </dgm:pt>
    <dgm:pt modelId="{F271051F-5B00-4D5A-96EA-55D6F22B4CD9}" type="pres">
      <dgm:prSet presAssocID="{4257CB6F-C178-42DD-A794-A3CC3225B6F5}" presName="vert1" presStyleCnt="0"/>
      <dgm:spPr/>
    </dgm:pt>
    <dgm:pt modelId="{6DF57EFB-CAD0-4FEE-8C7F-2742A0E81CBA}" type="pres">
      <dgm:prSet presAssocID="{0BACCF7F-2D9C-4FC2-A6B9-6F982592D0EA}" presName="thickLine" presStyleLbl="alignNode1" presStyleIdx="3" presStyleCnt="7"/>
      <dgm:spPr/>
    </dgm:pt>
    <dgm:pt modelId="{E9406CA0-5D3E-486A-9C46-E0B8EF4D9587}" type="pres">
      <dgm:prSet presAssocID="{0BACCF7F-2D9C-4FC2-A6B9-6F982592D0EA}" presName="horz1" presStyleCnt="0"/>
      <dgm:spPr/>
    </dgm:pt>
    <dgm:pt modelId="{71690980-A3FC-4990-9840-F7AE37020CCB}" type="pres">
      <dgm:prSet presAssocID="{0BACCF7F-2D9C-4FC2-A6B9-6F982592D0EA}" presName="tx1" presStyleLbl="revTx" presStyleIdx="3" presStyleCnt="7"/>
      <dgm:spPr/>
    </dgm:pt>
    <dgm:pt modelId="{FBB4ECB7-7429-4DE0-B357-678057098BE3}" type="pres">
      <dgm:prSet presAssocID="{0BACCF7F-2D9C-4FC2-A6B9-6F982592D0EA}" presName="vert1" presStyleCnt="0"/>
      <dgm:spPr/>
    </dgm:pt>
    <dgm:pt modelId="{8410B657-8B56-46F3-9A0D-B68CEB23E981}" type="pres">
      <dgm:prSet presAssocID="{C0C8EA6A-3D51-4405-A8B2-3D813A5DF86E}" presName="thickLine" presStyleLbl="alignNode1" presStyleIdx="4" presStyleCnt="7"/>
      <dgm:spPr/>
    </dgm:pt>
    <dgm:pt modelId="{22EA2529-687E-40FB-84B5-A6E66CFDF523}" type="pres">
      <dgm:prSet presAssocID="{C0C8EA6A-3D51-4405-A8B2-3D813A5DF86E}" presName="horz1" presStyleCnt="0"/>
      <dgm:spPr/>
    </dgm:pt>
    <dgm:pt modelId="{2B0F6F31-E120-4AAF-AD34-2751AA65F2AA}" type="pres">
      <dgm:prSet presAssocID="{C0C8EA6A-3D51-4405-A8B2-3D813A5DF86E}" presName="tx1" presStyleLbl="revTx" presStyleIdx="4" presStyleCnt="7"/>
      <dgm:spPr/>
    </dgm:pt>
    <dgm:pt modelId="{CE1148D1-04BB-4C0F-8814-10F16C2FAA50}" type="pres">
      <dgm:prSet presAssocID="{C0C8EA6A-3D51-4405-A8B2-3D813A5DF86E}" presName="vert1" presStyleCnt="0"/>
      <dgm:spPr/>
    </dgm:pt>
    <dgm:pt modelId="{1215FA8F-A292-4810-976D-67DC0AA4FDE3}" type="pres">
      <dgm:prSet presAssocID="{86B0721C-6700-4669-A392-F67A050E6F1A}" presName="thickLine" presStyleLbl="alignNode1" presStyleIdx="5" presStyleCnt="7"/>
      <dgm:spPr/>
    </dgm:pt>
    <dgm:pt modelId="{2B5FB92F-7A73-4CFA-A152-4DC5FEAED202}" type="pres">
      <dgm:prSet presAssocID="{86B0721C-6700-4669-A392-F67A050E6F1A}" presName="horz1" presStyleCnt="0"/>
      <dgm:spPr/>
    </dgm:pt>
    <dgm:pt modelId="{C8418244-42BE-4501-A911-BC2671B60AC2}" type="pres">
      <dgm:prSet presAssocID="{86B0721C-6700-4669-A392-F67A050E6F1A}" presName="tx1" presStyleLbl="revTx" presStyleIdx="5" presStyleCnt="7"/>
      <dgm:spPr/>
    </dgm:pt>
    <dgm:pt modelId="{9ED59237-21D4-4241-AD60-AB441E7D8414}" type="pres">
      <dgm:prSet presAssocID="{86B0721C-6700-4669-A392-F67A050E6F1A}" presName="vert1" presStyleCnt="0"/>
      <dgm:spPr/>
    </dgm:pt>
    <dgm:pt modelId="{F78A92A7-0721-4E35-AF2E-3A1A5D71CA79}" type="pres">
      <dgm:prSet presAssocID="{2CD9D684-31B4-44BD-84E2-1280C0B3B6B6}" presName="thickLine" presStyleLbl="alignNode1" presStyleIdx="6" presStyleCnt="7"/>
      <dgm:spPr/>
    </dgm:pt>
    <dgm:pt modelId="{FD162A34-13C1-4F0B-A95D-F17323D8DB17}" type="pres">
      <dgm:prSet presAssocID="{2CD9D684-31B4-44BD-84E2-1280C0B3B6B6}" presName="horz1" presStyleCnt="0"/>
      <dgm:spPr/>
    </dgm:pt>
    <dgm:pt modelId="{49275C0D-46FD-4D69-81DB-102EF942C514}" type="pres">
      <dgm:prSet presAssocID="{2CD9D684-31B4-44BD-84E2-1280C0B3B6B6}" presName="tx1" presStyleLbl="revTx" presStyleIdx="6" presStyleCnt="7"/>
      <dgm:spPr/>
    </dgm:pt>
    <dgm:pt modelId="{B42B06D9-FCD9-4423-B166-B74543392252}" type="pres">
      <dgm:prSet presAssocID="{2CD9D684-31B4-44BD-84E2-1280C0B3B6B6}" presName="vert1" presStyleCnt="0"/>
      <dgm:spPr/>
    </dgm:pt>
  </dgm:ptLst>
  <dgm:cxnLst>
    <dgm:cxn modelId="{88AFE20A-D169-4AEA-B369-7ED5D3A1815B}" type="presOf" srcId="{4257CB6F-C178-42DD-A794-A3CC3225B6F5}" destId="{D56BB2EC-9376-43ED-9193-856D39C5A1CB}" srcOrd="0" destOrd="0" presId="urn:microsoft.com/office/officeart/2008/layout/LinedList"/>
    <dgm:cxn modelId="{83E12417-E6F7-4901-A006-A2EA3BABB253}" type="presOf" srcId="{86B0721C-6700-4669-A392-F67A050E6F1A}" destId="{C8418244-42BE-4501-A911-BC2671B60AC2}" srcOrd="0" destOrd="0" presId="urn:microsoft.com/office/officeart/2008/layout/LinedList"/>
    <dgm:cxn modelId="{41F40D26-1FD7-4AA5-970E-702825673710}" type="presOf" srcId="{0BACCF7F-2D9C-4FC2-A6B9-6F982592D0EA}" destId="{71690980-A3FC-4990-9840-F7AE37020CCB}" srcOrd="0" destOrd="0" presId="urn:microsoft.com/office/officeart/2008/layout/LinedList"/>
    <dgm:cxn modelId="{948C1F3D-3B6F-4616-A4D1-93B0BDDB1A32}" srcId="{7814E752-FC85-4E6F-8D20-85F03E5C1DC4}" destId="{86B0721C-6700-4669-A392-F67A050E6F1A}" srcOrd="5" destOrd="0" parTransId="{994F2B0A-588A-4D83-A413-F9B66E009FF5}" sibTransId="{FB9C85C7-997F-47A6-A2AE-C69894A4D81A}"/>
    <dgm:cxn modelId="{2A774C4B-ACAD-4D91-8B0A-B92B51946ABC}" type="presOf" srcId="{5683DCFB-FE8F-4746-A054-F57C839FCBA4}" destId="{A5D3E7C9-E98C-4259-B9BA-5457033FB577}" srcOrd="0" destOrd="0" presId="urn:microsoft.com/office/officeart/2008/layout/LinedList"/>
    <dgm:cxn modelId="{0C3AF379-DB5B-4BCD-A07E-14A9490016C7}" srcId="{7814E752-FC85-4E6F-8D20-85F03E5C1DC4}" destId="{C0C8EA6A-3D51-4405-A8B2-3D813A5DF86E}" srcOrd="4" destOrd="0" parTransId="{BE58974A-A64C-4517-8181-D85AA9FBF5B6}" sibTransId="{7118BF08-FCAD-4837-A607-7A2BE8615D61}"/>
    <dgm:cxn modelId="{D27DD683-FD0F-46E0-888E-775B064303A6}" srcId="{7814E752-FC85-4E6F-8D20-85F03E5C1DC4}" destId="{0BACCF7F-2D9C-4FC2-A6B9-6F982592D0EA}" srcOrd="3" destOrd="0" parTransId="{3CB505F1-0795-4A41-B084-BE13D5F4F14D}" sibTransId="{F5A720F4-92A6-476F-BCD7-AC5DC811D5D2}"/>
    <dgm:cxn modelId="{6A461187-6FBC-45E2-ACA3-76717012123D}" srcId="{7814E752-FC85-4E6F-8D20-85F03E5C1DC4}" destId="{B60062C1-5788-478A-8A8B-19B69E0AE4EB}" srcOrd="0" destOrd="0" parTransId="{4CF23C13-FFBB-44E5-A2B6-2DEAFC4B8DB1}" sibTransId="{432A79FD-02A5-466C-A878-DB56F71A58EA}"/>
    <dgm:cxn modelId="{D6CB5793-89C8-4AA6-A633-3166138D2E46}" type="presOf" srcId="{7814E752-FC85-4E6F-8D20-85F03E5C1DC4}" destId="{AEA81E4C-42C9-4C23-B22C-0C98484709B8}" srcOrd="0" destOrd="0" presId="urn:microsoft.com/office/officeart/2008/layout/LinedList"/>
    <dgm:cxn modelId="{E1FE9597-FD76-4588-B5B6-515934AA8B67}" type="presOf" srcId="{C0C8EA6A-3D51-4405-A8B2-3D813A5DF86E}" destId="{2B0F6F31-E120-4AAF-AD34-2751AA65F2AA}" srcOrd="0" destOrd="0" presId="urn:microsoft.com/office/officeart/2008/layout/LinedList"/>
    <dgm:cxn modelId="{534581A9-1054-4D87-B5BC-75F8D0B5B31D}" type="presOf" srcId="{B60062C1-5788-478A-8A8B-19B69E0AE4EB}" destId="{8D995643-202C-402A-81D1-AD330315279B}" srcOrd="0" destOrd="0" presId="urn:microsoft.com/office/officeart/2008/layout/LinedList"/>
    <dgm:cxn modelId="{672922D3-CC66-4FBF-BE9F-4B8CAE156DA1}" srcId="{7814E752-FC85-4E6F-8D20-85F03E5C1DC4}" destId="{4257CB6F-C178-42DD-A794-A3CC3225B6F5}" srcOrd="2" destOrd="0" parTransId="{530EA632-65A2-4A1E-994F-B004B824858B}" sibTransId="{F0FCE58A-CE1A-4EC3-8569-AD1162A970F7}"/>
    <dgm:cxn modelId="{95A1D2F9-0C16-4E41-B0B0-7978F9607538}" srcId="{7814E752-FC85-4E6F-8D20-85F03E5C1DC4}" destId="{2CD9D684-31B4-44BD-84E2-1280C0B3B6B6}" srcOrd="6" destOrd="0" parTransId="{EA08DF36-F6EC-493E-B97F-1BF1CE5CAE9F}" sibTransId="{F4782647-0B18-49F9-8192-23C50CDBB91C}"/>
    <dgm:cxn modelId="{7888E2FD-8E10-43DB-A435-F81CE9FD593D}" type="presOf" srcId="{2CD9D684-31B4-44BD-84E2-1280C0B3B6B6}" destId="{49275C0D-46FD-4D69-81DB-102EF942C514}" srcOrd="0" destOrd="0" presId="urn:microsoft.com/office/officeart/2008/layout/LinedList"/>
    <dgm:cxn modelId="{0F1DC2FF-937B-456A-AF67-43E8F8DC73FE}" srcId="{7814E752-FC85-4E6F-8D20-85F03E5C1DC4}" destId="{5683DCFB-FE8F-4746-A054-F57C839FCBA4}" srcOrd="1" destOrd="0" parTransId="{6AB43EFA-A27E-41F0-A8AC-36FB748D0A07}" sibTransId="{1A42F090-D452-416B-B518-0EA851BEBA42}"/>
    <dgm:cxn modelId="{680F00FE-33E3-4B35-B273-5ED791D2F7CE}" type="presParOf" srcId="{AEA81E4C-42C9-4C23-B22C-0C98484709B8}" destId="{0880A1A0-9C28-4DCF-9FE6-DCF7AE28F2E5}" srcOrd="0" destOrd="0" presId="urn:microsoft.com/office/officeart/2008/layout/LinedList"/>
    <dgm:cxn modelId="{2BD64B68-8E25-49FD-AF65-EBF840BB9F82}" type="presParOf" srcId="{AEA81E4C-42C9-4C23-B22C-0C98484709B8}" destId="{B851FB40-AA46-403D-902C-E2067D143195}" srcOrd="1" destOrd="0" presId="urn:microsoft.com/office/officeart/2008/layout/LinedList"/>
    <dgm:cxn modelId="{00996AF0-802E-451D-A36E-E2C546F41468}" type="presParOf" srcId="{B851FB40-AA46-403D-902C-E2067D143195}" destId="{8D995643-202C-402A-81D1-AD330315279B}" srcOrd="0" destOrd="0" presId="urn:microsoft.com/office/officeart/2008/layout/LinedList"/>
    <dgm:cxn modelId="{16DD305E-00AF-4A52-9EB5-7C71B068D432}" type="presParOf" srcId="{B851FB40-AA46-403D-902C-E2067D143195}" destId="{EE04F302-5DFD-4E40-9864-92945EF5C319}" srcOrd="1" destOrd="0" presId="urn:microsoft.com/office/officeart/2008/layout/LinedList"/>
    <dgm:cxn modelId="{6DFED1F4-200B-43DB-9CE2-CE12CD350D5F}" type="presParOf" srcId="{AEA81E4C-42C9-4C23-B22C-0C98484709B8}" destId="{26D58A17-FA51-457C-88ED-8A7557AE3B02}" srcOrd="2" destOrd="0" presId="urn:microsoft.com/office/officeart/2008/layout/LinedList"/>
    <dgm:cxn modelId="{4DA53829-0FC0-4284-8DD9-4CA39F5210B8}" type="presParOf" srcId="{AEA81E4C-42C9-4C23-B22C-0C98484709B8}" destId="{CE46FC5D-0F92-4631-BE76-B629F12AA404}" srcOrd="3" destOrd="0" presId="urn:microsoft.com/office/officeart/2008/layout/LinedList"/>
    <dgm:cxn modelId="{5AB1426A-26CF-4F76-95BB-D82012ECD7FC}" type="presParOf" srcId="{CE46FC5D-0F92-4631-BE76-B629F12AA404}" destId="{A5D3E7C9-E98C-4259-B9BA-5457033FB577}" srcOrd="0" destOrd="0" presId="urn:microsoft.com/office/officeart/2008/layout/LinedList"/>
    <dgm:cxn modelId="{2A6D8B9B-BA2C-49BA-AFEB-A995DF5DBBE1}" type="presParOf" srcId="{CE46FC5D-0F92-4631-BE76-B629F12AA404}" destId="{7396ED0E-8B00-487A-A8A6-EF54E39612DA}" srcOrd="1" destOrd="0" presId="urn:microsoft.com/office/officeart/2008/layout/LinedList"/>
    <dgm:cxn modelId="{844EE31D-6776-4879-93B5-16E713D8C0B1}" type="presParOf" srcId="{AEA81E4C-42C9-4C23-B22C-0C98484709B8}" destId="{3FBC806B-8A1C-434A-B3D5-F375ED386DF1}" srcOrd="4" destOrd="0" presId="urn:microsoft.com/office/officeart/2008/layout/LinedList"/>
    <dgm:cxn modelId="{1DF255B6-877A-4B0F-AEB9-66D6295B3FF9}" type="presParOf" srcId="{AEA81E4C-42C9-4C23-B22C-0C98484709B8}" destId="{617C4D1A-00CE-4397-BD6E-57FD27E57EF6}" srcOrd="5" destOrd="0" presId="urn:microsoft.com/office/officeart/2008/layout/LinedList"/>
    <dgm:cxn modelId="{D6E8CF7E-1FED-465D-B4DE-185252DBFBEF}" type="presParOf" srcId="{617C4D1A-00CE-4397-BD6E-57FD27E57EF6}" destId="{D56BB2EC-9376-43ED-9193-856D39C5A1CB}" srcOrd="0" destOrd="0" presId="urn:microsoft.com/office/officeart/2008/layout/LinedList"/>
    <dgm:cxn modelId="{2B31854B-FB74-4C89-A5B4-62113B5A4850}" type="presParOf" srcId="{617C4D1A-00CE-4397-BD6E-57FD27E57EF6}" destId="{F271051F-5B00-4D5A-96EA-55D6F22B4CD9}" srcOrd="1" destOrd="0" presId="urn:microsoft.com/office/officeart/2008/layout/LinedList"/>
    <dgm:cxn modelId="{710F2A38-F0DC-4382-ABDD-6F17F8ED6F4D}" type="presParOf" srcId="{AEA81E4C-42C9-4C23-B22C-0C98484709B8}" destId="{6DF57EFB-CAD0-4FEE-8C7F-2742A0E81CBA}" srcOrd="6" destOrd="0" presId="urn:microsoft.com/office/officeart/2008/layout/LinedList"/>
    <dgm:cxn modelId="{CA9CF726-23BE-4ABB-BE1D-F6A932CCF849}" type="presParOf" srcId="{AEA81E4C-42C9-4C23-B22C-0C98484709B8}" destId="{E9406CA0-5D3E-486A-9C46-E0B8EF4D9587}" srcOrd="7" destOrd="0" presId="urn:microsoft.com/office/officeart/2008/layout/LinedList"/>
    <dgm:cxn modelId="{9E519A4A-0CF5-4349-96E3-2925FBE1FBCA}" type="presParOf" srcId="{E9406CA0-5D3E-486A-9C46-E0B8EF4D9587}" destId="{71690980-A3FC-4990-9840-F7AE37020CCB}" srcOrd="0" destOrd="0" presId="urn:microsoft.com/office/officeart/2008/layout/LinedList"/>
    <dgm:cxn modelId="{23895E9D-3ED1-4E41-AA67-8A000B2C7635}" type="presParOf" srcId="{E9406CA0-5D3E-486A-9C46-E0B8EF4D9587}" destId="{FBB4ECB7-7429-4DE0-B357-678057098BE3}" srcOrd="1" destOrd="0" presId="urn:microsoft.com/office/officeart/2008/layout/LinedList"/>
    <dgm:cxn modelId="{742432CB-F9EF-40B7-821E-5156DE4EE355}" type="presParOf" srcId="{AEA81E4C-42C9-4C23-B22C-0C98484709B8}" destId="{8410B657-8B56-46F3-9A0D-B68CEB23E981}" srcOrd="8" destOrd="0" presId="urn:microsoft.com/office/officeart/2008/layout/LinedList"/>
    <dgm:cxn modelId="{69AFC739-997C-48A8-ADF3-AC03D77DF056}" type="presParOf" srcId="{AEA81E4C-42C9-4C23-B22C-0C98484709B8}" destId="{22EA2529-687E-40FB-84B5-A6E66CFDF523}" srcOrd="9" destOrd="0" presId="urn:microsoft.com/office/officeart/2008/layout/LinedList"/>
    <dgm:cxn modelId="{518343FD-F8C0-432A-9478-2D3E46B11C17}" type="presParOf" srcId="{22EA2529-687E-40FB-84B5-A6E66CFDF523}" destId="{2B0F6F31-E120-4AAF-AD34-2751AA65F2AA}" srcOrd="0" destOrd="0" presId="urn:microsoft.com/office/officeart/2008/layout/LinedList"/>
    <dgm:cxn modelId="{23A1C6BA-D8D3-492C-AAA0-DA64DEA2C4E7}" type="presParOf" srcId="{22EA2529-687E-40FB-84B5-A6E66CFDF523}" destId="{CE1148D1-04BB-4C0F-8814-10F16C2FAA50}" srcOrd="1" destOrd="0" presId="urn:microsoft.com/office/officeart/2008/layout/LinedList"/>
    <dgm:cxn modelId="{4D7A4B8B-CBB1-43C6-B4A3-2D911A00CC2C}" type="presParOf" srcId="{AEA81E4C-42C9-4C23-B22C-0C98484709B8}" destId="{1215FA8F-A292-4810-976D-67DC0AA4FDE3}" srcOrd="10" destOrd="0" presId="urn:microsoft.com/office/officeart/2008/layout/LinedList"/>
    <dgm:cxn modelId="{EB42631B-B240-429A-80C1-A687E89C8FBB}" type="presParOf" srcId="{AEA81E4C-42C9-4C23-B22C-0C98484709B8}" destId="{2B5FB92F-7A73-4CFA-A152-4DC5FEAED202}" srcOrd="11" destOrd="0" presId="urn:microsoft.com/office/officeart/2008/layout/LinedList"/>
    <dgm:cxn modelId="{7BB47FC0-D75D-4048-85E0-732C77CE05CA}" type="presParOf" srcId="{2B5FB92F-7A73-4CFA-A152-4DC5FEAED202}" destId="{C8418244-42BE-4501-A911-BC2671B60AC2}" srcOrd="0" destOrd="0" presId="urn:microsoft.com/office/officeart/2008/layout/LinedList"/>
    <dgm:cxn modelId="{FBC320AD-FF58-4B11-95DB-8FC36941D3BC}" type="presParOf" srcId="{2B5FB92F-7A73-4CFA-A152-4DC5FEAED202}" destId="{9ED59237-21D4-4241-AD60-AB441E7D8414}" srcOrd="1" destOrd="0" presId="urn:microsoft.com/office/officeart/2008/layout/LinedList"/>
    <dgm:cxn modelId="{844FE765-9C24-4984-A24F-7EF639BA2B3B}" type="presParOf" srcId="{AEA81E4C-42C9-4C23-B22C-0C98484709B8}" destId="{F78A92A7-0721-4E35-AF2E-3A1A5D71CA79}" srcOrd="12" destOrd="0" presId="urn:microsoft.com/office/officeart/2008/layout/LinedList"/>
    <dgm:cxn modelId="{42EEF823-2F25-4E7E-9FC9-1360F577D8BC}" type="presParOf" srcId="{AEA81E4C-42C9-4C23-B22C-0C98484709B8}" destId="{FD162A34-13C1-4F0B-A95D-F17323D8DB17}" srcOrd="13" destOrd="0" presId="urn:microsoft.com/office/officeart/2008/layout/LinedList"/>
    <dgm:cxn modelId="{300310CD-7721-404D-A745-AE264B5146CC}" type="presParOf" srcId="{FD162A34-13C1-4F0B-A95D-F17323D8DB17}" destId="{49275C0D-46FD-4D69-81DB-102EF942C514}" srcOrd="0" destOrd="0" presId="urn:microsoft.com/office/officeart/2008/layout/LinedList"/>
    <dgm:cxn modelId="{6AE964FD-35DD-4358-8246-D241C1768892}" type="presParOf" srcId="{FD162A34-13C1-4F0B-A95D-F17323D8DB17}" destId="{B42B06D9-FCD9-4423-B166-B745433922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FD8281-0869-463F-9563-21EFDF7A58DD}"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C11649B-54D0-4F20-9DAA-DEE99BCDE96D}">
      <dgm:prSet/>
      <dgm:spPr/>
      <dgm:t>
        <a:bodyPr/>
        <a:lstStyle/>
        <a:p>
          <a:pPr>
            <a:lnSpc>
              <a:spcPct val="100000"/>
            </a:lnSpc>
          </a:pPr>
          <a:r>
            <a:rPr lang="en-GB"/>
            <a:t>10500 street lights now LED and set above British Standards for lighting the public highway</a:t>
          </a:r>
          <a:endParaRPr lang="en-US"/>
        </a:p>
      </dgm:t>
    </dgm:pt>
    <dgm:pt modelId="{F1665E37-A156-4BF2-AB6A-3C9E58994629}" type="parTrans" cxnId="{5CA2950E-AD79-41D6-A3E3-7F4867691461}">
      <dgm:prSet/>
      <dgm:spPr/>
      <dgm:t>
        <a:bodyPr/>
        <a:lstStyle/>
        <a:p>
          <a:endParaRPr lang="en-US"/>
        </a:p>
      </dgm:t>
    </dgm:pt>
    <dgm:pt modelId="{A85FCD16-1D93-487A-9620-E966DF4ED237}" type="sibTrans" cxnId="{5CA2950E-AD79-41D6-A3E3-7F4867691461}">
      <dgm:prSet/>
      <dgm:spPr/>
      <dgm:t>
        <a:bodyPr/>
        <a:lstStyle/>
        <a:p>
          <a:endParaRPr lang="en-US"/>
        </a:p>
      </dgm:t>
    </dgm:pt>
    <dgm:pt modelId="{563A5327-621F-4C1F-8C0E-063B4649AFF0}">
      <dgm:prSet/>
      <dgm:spPr/>
      <dgm:t>
        <a:bodyPr/>
        <a:lstStyle/>
        <a:p>
          <a:pPr>
            <a:lnSpc>
              <a:spcPct val="100000"/>
            </a:lnSpc>
          </a:pPr>
          <a:r>
            <a:rPr lang="en-GB"/>
            <a:t>Wide footways</a:t>
          </a:r>
          <a:endParaRPr lang="en-US"/>
        </a:p>
      </dgm:t>
    </dgm:pt>
    <dgm:pt modelId="{09AFB0AA-807F-4882-92BF-184567B54BD3}" type="parTrans" cxnId="{C7B26340-DC79-4134-9200-DC4D735A49D6}">
      <dgm:prSet/>
      <dgm:spPr/>
      <dgm:t>
        <a:bodyPr/>
        <a:lstStyle/>
        <a:p>
          <a:endParaRPr lang="en-US"/>
        </a:p>
      </dgm:t>
    </dgm:pt>
    <dgm:pt modelId="{C57ED779-3A37-48FE-8F5F-BEAD27EFED69}" type="sibTrans" cxnId="{C7B26340-DC79-4134-9200-DC4D735A49D6}">
      <dgm:prSet/>
      <dgm:spPr/>
      <dgm:t>
        <a:bodyPr/>
        <a:lstStyle/>
        <a:p>
          <a:endParaRPr lang="en-US"/>
        </a:p>
      </dgm:t>
    </dgm:pt>
    <dgm:pt modelId="{B9F1EDFA-6A2C-4C57-8FA7-FC2D5AA1FBBF}">
      <dgm:prSet/>
      <dgm:spPr/>
      <dgm:t>
        <a:bodyPr/>
        <a:lstStyle/>
        <a:p>
          <a:pPr>
            <a:lnSpc>
              <a:spcPct val="100000"/>
            </a:lnSpc>
          </a:pPr>
          <a:r>
            <a:rPr lang="en-GB"/>
            <a:t>Introduced a central management system (CMS) which monitors any outages in real time avoiding delays in maintenance contractor resolving issues</a:t>
          </a:r>
          <a:endParaRPr lang="en-US"/>
        </a:p>
      </dgm:t>
    </dgm:pt>
    <dgm:pt modelId="{13A441D0-7FA4-4F99-88F5-74D913B158AE}" type="parTrans" cxnId="{B07160E3-2EA5-4C8C-821B-F515C665557D}">
      <dgm:prSet/>
      <dgm:spPr/>
      <dgm:t>
        <a:bodyPr/>
        <a:lstStyle/>
        <a:p>
          <a:endParaRPr lang="en-US"/>
        </a:p>
      </dgm:t>
    </dgm:pt>
    <dgm:pt modelId="{72952E31-AC37-4A59-A1E8-0A8E02676EB4}" type="sibTrans" cxnId="{B07160E3-2EA5-4C8C-821B-F515C665557D}">
      <dgm:prSet/>
      <dgm:spPr/>
      <dgm:t>
        <a:bodyPr/>
        <a:lstStyle/>
        <a:p>
          <a:endParaRPr lang="en-US"/>
        </a:p>
      </dgm:t>
    </dgm:pt>
    <dgm:pt modelId="{2832EA9A-489E-418C-ABC9-F4D686870D73}">
      <dgm:prSet/>
      <dgm:spPr/>
      <dgm:t>
        <a:bodyPr/>
        <a:lstStyle/>
        <a:p>
          <a:pPr>
            <a:lnSpc>
              <a:spcPct val="100000"/>
            </a:lnSpc>
          </a:pPr>
          <a:r>
            <a:rPr lang="en-GB"/>
            <a:t>Removal of flags on highways without lawful authority</a:t>
          </a:r>
          <a:endParaRPr lang="en-US"/>
        </a:p>
      </dgm:t>
    </dgm:pt>
    <dgm:pt modelId="{0EB51F91-E40D-4E7F-AE7B-20E07FC8F92B}" type="parTrans" cxnId="{A8C25BAC-9D7A-4AC0-B8FB-FD71C8F8D670}">
      <dgm:prSet/>
      <dgm:spPr/>
      <dgm:t>
        <a:bodyPr/>
        <a:lstStyle/>
        <a:p>
          <a:endParaRPr lang="en-US"/>
        </a:p>
      </dgm:t>
    </dgm:pt>
    <dgm:pt modelId="{69B5BAF8-A80F-4127-847D-037763D57303}" type="sibTrans" cxnId="{A8C25BAC-9D7A-4AC0-B8FB-FD71C8F8D670}">
      <dgm:prSet/>
      <dgm:spPr/>
      <dgm:t>
        <a:bodyPr/>
        <a:lstStyle/>
        <a:p>
          <a:endParaRPr lang="en-US"/>
        </a:p>
      </dgm:t>
    </dgm:pt>
    <dgm:pt modelId="{8A02B7C4-6C4C-4990-B084-815F0E46DD2D}">
      <dgm:prSet/>
      <dgm:spPr/>
      <dgm:t>
        <a:bodyPr/>
        <a:lstStyle/>
        <a:p>
          <a:pPr>
            <a:lnSpc>
              <a:spcPct val="100000"/>
            </a:lnSpc>
          </a:pPr>
          <a:r>
            <a:rPr lang="en-GB"/>
            <a:t>Not allowing street furniture, such as the new BT Hubs, which allow someone to hide behind and removal of unnecessary clutter such as euro bins on the highway.</a:t>
          </a:r>
          <a:endParaRPr lang="en-US"/>
        </a:p>
      </dgm:t>
    </dgm:pt>
    <dgm:pt modelId="{01A3C366-6F25-41F5-BB25-4D3B5930759D}" type="parTrans" cxnId="{D222B6DD-63FC-43CC-9F76-AEDC787DFC6F}">
      <dgm:prSet/>
      <dgm:spPr/>
      <dgm:t>
        <a:bodyPr/>
        <a:lstStyle/>
        <a:p>
          <a:endParaRPr lang="en-US"/>
        </a:p>
      </dgm:t>
    </dgm:pt>
    <dgm:pt modelId="{570D1859-F743-481F-91C5-AE52663EACDE}" type="sibTrans" cxnId="{D222B6DD-63FC-43CC-9F76-AEDC787DFC6F}">
      <dgm:prSet/>
      <dgm:spPr/>
      <dgm:t>
        <a:bodyPr/>
        <a:lstStyle/>
        <a:p>
          <a:endParaRPr lang="en-US"/>
        </a:p>
      </dgm:t>
    </dgm:pt>
    <dgm:pt modelId="{D8FE3125-1726-4B27-9128-AFF48021BA2B}">
      <dgm:prSet/>
      <dgm:spPr/>
      <dgm:t>
        <a:bodyPr/>
        <a:lstStyle/>
        <a:p>
          <a:pPr>
            <a:lnSpc>
              <a:spcPct val="100000"/>
            </a:lnSpc>
          </a:pPr>
          <a:r>
            <a:rPr lang="en-GB"/>
            <a:t>CCTV in hotspots.</a:t>
          </a:r>
          <a:endParaRPr lang="en-US"/>
        </a:p>
      </dgm:t>
    </dgm:pt>
    <dgm:pt modelId="{7490ED3D-8F2F-4A1B-8ED2-F557DABEB9E4}" type="parTrans" cxnId="{4252CE04-38CB-4CAA-A702-EA247DB600D6}">
      <dgm:prSet/>
      <dgm:spPr/>
      <dgm:t>
        <a:bodyPr/>
        <a:lstStyle/>
        <a:p>
          <a:endParaRPr lang="en-US"/>
        </a:p>
      </dgm:t>
    </dgm:pt>
    <dgm:pt modelId="{4B04A35E-0DA3-43D9-A510-7C8FB86B7525}" type="sibTrans" cxnId="{4252CE04-38CB-4CAA-A702-EA247DB600D6}">
      <dgm:prSet/>
      <dgm:spPr/>
      <dgm:t>
        <a:bodyPr/>
        <a:lstStyle/>
        <a:p>
          <a:endParaRPr lang="en-US"/>
        </a:p>
      </dgm:t>
    </dgm:pt>
    <dgm:pt modelId="{91DD369C-2889-4C89-9E67-5D5E45EC30BF}">
      <dgm:prSet/>
      <dgm:spPr/>
      <dgm:t>
        <a:bodyPr/>
        <a:lstStyle/>
        <a:p>
          <a:pPr>
            <a:lnSpc>
              <a:spcPct val="100000"/>
            </a:lnSpc>
          </a:pPr>
          <a:r>
            <a:rPr lang="en-GB"/>
            <a:t>Design out crime principles for new developments to enhance natural surveillance.  </a:t>
          </a:r>
          <a:endParaRPr lang="en-US"/>
        </a:p>
      </dgm:t>
    </dgm:pt>
    <dgm:pt modelId="{F3B1A2D0-C338-4A2C-B031-93B212C586E8}" type="parTrans" cxnId="{A06C34A4-DCB8-48BD-957E-04126BE4EB74}">
      <dgm:prSet/>
      <dgm:spPr/>
      <dgm:t>
        <a:bodyPr/>
        <a:lstStyle/>
        <a:p>
          <a:endParaRPr lang="en-US"/>
        </a:p>
      </dgm:t>
    </dgm:pt>
    <dgm:pt modelId="{3A081871-C7BC-4F07-A6F2-71F11334670B}" type="sibTrans" cxnId="{A06C34A4-DCB8-48BD-957E-04126BE4EB74}">
      <dgm:prSet/>
      <dgm:spPr/>
      <dgm:t>
        <a:bodyPr/>
        <a:lstStyle/>
        <a:p>
          <a:endParaRPr lang="en-US"/>
        </a:p>
      </dgm:t>
    </dgm:pt>
    <dgm:pt modelId="{1E8CDF43-B747-4569-AB9F-101C5E5FB52C}">
      <dgm:prSet/>
      <dgm:spPr/>
      <dgm:t>
        <a:bodyPr/>
        <a:lstStyle/>
        <a:p>
          <a:pPr>
            <a:lnSpc>
              <a:spcPct val="100000"/>
            </a:lnSpc>
          </a:pPr>
          <a:r>
            <a:rPr lang="en-GB"/>
            <a:t>Safety improvements at public transport hubs – buses, rail and at crossing points.</a:t>
          </a:r>
          <a:endParaRPr lang="en-US"/>
        </a:p>
      </dgm:t>
    </dgm:pt>
    <dgm:pt modelId="{E6E31BA7-87FF-453F-9540-7948C0D8A9B5}" type="parTrans" cxnId="{2F4DC67A-C40E-47B4-9422-5CBC224B1195}">
      <dgm:prSet/>
      <dgm:spPr/>
      <dgm:t>
        <a:bodyPr/>
        <a:lstStyle/>
        <a:p>
          <a:endParaRPr lang="en-US"/>
        </a:p>
      </dgm:t>
    </dgm:pt>
    <dgm:pt modelId="{BFAA0510-F7C0-4420-B7C7-A4ABEECE73AC}" type="sibTrans" cxnId="{2F4DC67A-C40E-47B4-9422-5CBC224B1195}">
      <dgm:prSet/>
      <dgm:spPr/>
      <dgm:t>
        <a:bodyPr/>
        <a:lstStyle/>
        <a:p>
          <a:endParaRPr lang="en-US"/>
        </a:p>
      </dgm:t>
    </dgm:pt>
    <dgm:pt modelId="{0DD99FD0-5FB2-4691-B790-313A6BC4AF32}" type="pres">
      <dgm:prSet presAssocID="{75FD8281-0869-463F-9563-21EFDF7A58DD}" presName="root" presStyleCnt="0">
        <dgm:presLayoutVars>
          <dgm:dir/>
          <dgm:resizeHandles val="exact"/>
        </dgm:presLayoutVars>
      </dgm:prSet>
      <dgm:spPr/>
    </dgm:pt>
    <dgm:pt modelId="{760CEBA7-3243-4488-956E-58632D138E30}" type="pres">
      <dgm:prSet presAssocID="{8C11649B-54D0-4F20-9DAA-DEE99BCDE96D}" presName="compNode" presStyleCnt="0"/>
      <dgm:spPr/>
    </dgm:pt>
    <dgm:pt modelId="{86144DEF-3EAE-4A1F-A760-7A92D8453A81}" type="pres">
      <dgm:prSet presAssocID="{8C11649B-54D0-4F20-9DAA-DEE99BCDE96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reetlight"/>
        </a:ext>
      </dgm:extLst>
    </dgm:pt>
    <dgm:pt modelId="{1F6A9DBD-4A6C-4637-9826-6C113873EE73}" type="pres">
      <dgm:prSet presAssocID="{8C11649B-54D0-4F20-9DAA-DEE99BCDE96D}" presName="spaceRect" presStyleCnt="0"/>
      <dgm:spPr/>
    </dgm:pt>
    <dgm:pt modelId="{A8CC9E45-CFB8-48FF-A797-9D646D7D8808}" type="pres">
      <dgm:prSet presAssocID="{8C11649B-54D0-4F20-9DAA-DEE99BCDE96D}" presName="textRect" presStyleLbl="revTx" presStyleIdx="0" presStyleCnt="8">
        <dgm:presLayoutVars>
          <dgm:chMax val="1"/>
          <dgm:chPref val="1"/>
        </dgm:presLayoutVars>
      </dgm:prSet>
      <dgm:spPr/>
    </dgm:pt>
    <dgm:pt modelId="{BE16089F-D83F-4239-B585-2DB162FD71F5}" type="pres">
      <dgm:prSet presAssocID="{A85FCD16-1D93-487A-9620-E966DF4ED237}" presName="sibTrans" presStyleCnt="0"/>
      <dgm:spPr/>
    </dgm:pt>
    <dgm:pt modelId="{E0262985-AB91-4BB7-A225-1A807B639CC8}" type="pres">
      <dgm:prSet presAssocID="{563A5327-621F-4C1F-8C0E-063B4649AFF0}" presName="compNode" presStyleCnt="0"/>
      <dgm:spPr/>
    </dgm:pt>
    <dgm:pt modelId="{0DFFCCD3-1F2F-4E6D-B879-FF9C6D8B4D64}" type="pres">
      <dgm:prSet presAssocID="{563A5327-621F-4C1F-8C0E-063B4649AFF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D2530630-E662-4E2F-B770-DB76F1D81244}" type="pres">
      <dgm:prSet presAssocID="{563A5327-621F-4C1F-8C0E-063B4649AFF0}" presName="spaceRect" presStyleCnt="0"/>
      <dgm:spPr/>
    </dgm:pt>
    <dgm:pt modelId="{7DBD5D5B-A873-4530-8FD5-EEA060F7E87E}" type="pres">
      <dgm:prSet presAssocID="{563A5327-621F-4C1F-8C0E-063B4649AFF0}" presName="textRect" presStyleLbl="revTx" presStyleIdx="1" presStyleCnt="8">
        <dgm:presLayoutVars>
          <dgm:chMax val="1"/>
          <dgm:chPref val="1"/>
        </dgm:presLayoutVars>
      </dgm:prSet>
      <dgm:spPr/>
    </dgm:pt>
    <dgm:pt modelId="{A942D59C-CE32-4AB3-9634-ADA53AA01648}" type="pres">
      <dgm:prSet presAssocID="{C57ED779-3A37-48FE-8F5F-BEAD27EFED69}" presName="sibTrans" presStyleCnt="0"/>
      <dgm:spPr/>
    </dgm:pt>
    <dgm:pt modelId="{59111ED3-EEB3-4ED8-8D87-979F78A74D6C}" type="pres">
      <dgm:prSet presAssocID="{B9F1EDFA-6A2C-4C57-8FA7-FC2D5AA1FBBF}" presName="compNode" presStyleCnt="0"/>
      <dgm:spPr/>
    </dgm:pt>
    <dgm:pt modelId="{7C40036D-ED0E-48E8-861B-AC74BC08B66B}" type="pres">
      <dgm:prSet presAssocID="{B9F1EDFA-6A2C-4C57-8FA7-FC2D5AA1FBB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lectrician"/>
        </a:ext>
      </dgm:extLst>
    </dgm:pt>
    <dgm:pt modelId="{19FADF56-FCD3-4010-AE2B-AF6ED0294F5D}" type="pres">
      <dgm:prSet presAssocID="{B9F1EDFA-6A2C-4C57-8FA7-FC2D5AA1FBBF}" presName="spaceRect" presStyleCnt="0"/>
      <dgm:spPr/>
    </dgm:pt>
    <dgm:pt modelId="{13840976-C8EA-4A29-A0C6-C2BB81C9CE94}" type="pres">
      <dgm:prSet presAssocID="{B9F1EDFA-6A2C-4C57-8FA7-FC2D5AA1FBBF}" presName="textRect" presStyleLbl="revTx" presStyleIdx="2" presStyleCnt="8" custAng="0">
        <dgm:presLayoutVars>
          <dgm:chMax val="1"/>
          <dgm:chPref val="1"/>
        </dgm:presLayoutVars>
      </dgm:prSet>
      <dgm:spPr/>
    </dgm:pt>
    <dgm:pt modelId="{ECF62C3A-D900-4E1C-A4B3-4F887766220B}" type="pres">
      <dgm:prSet presAssocID="{72952E31-AC37-4A59-A1E8-0A8E02676EB4}" presName="sibTrans" presStyleCnt="0"/>
      <dgm:spPr/>
    </dgm:pt>
    <dgm:pt modelId="{57218661-7134-4089-8E66-55A8DEF48CDE}" type="pres">
      <dgm:prSet presAssocID="{2832EA9A-489E-418C-ABC9-F4D686870D73}" presName="compNode" presStyleCnt="0"/>
      <dgm:spPr/>
    </dgm:pt>
    <dgm:pt modelId="{E48B4659-EC78-4351-B895-C7B5BB2BA04E}" type="pres">
      <dgm:prSet presAssocID="{2832EA9A-489E-418C-ABC9-F4D686870D7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ag"/>
        </a:ext>
      </dgm:extLst>
    </dgm:pt>
    <dgm:pt modelId="{4AD2FFF4-DCC8-4769-BD2F-2ED7B2AFE8F7}" type="pres">
      <dgm:prSet presAssocID="{2832EA9A-489E-418C-ABC9-F4D686870D73}" presName="spaceRect" presStyleCnt="0"/>
      <dgm:spPr/>
    </dgm:pt>
    <dgm:pt modelId="{6C8186A2-6BD3-4776-85C9-07CE90ED9C0F}" type="pres">
      <dgm:prSet presAssocID="{2832EA9A-489E-418C-ABC9-F4D686870D73}" presName="textRect" presStyleLbl="revTx" presStyleIdx="3" presStyleCnt="8">
        <dgm:presLayoutVars>
          <dgm:chMax val="1"/>
          <dgm:chPref val="1"/>
        </dgm:presLayoutVars>
      </dgm:prSet>
      <dgm:spPr/>
    </dgm:pt>
    <dgm:pt modelId="{E0F2A52E-52CD-4C4B-B5F4-6AEEAD0D3688}" type="pres">
      <dgm:prSet presAssocID="{69B5BAF8-A80F-4127-847D-037763D57303}" presName="sibTrans" presStyleCnt="0"/>
      <dgm:spPr/>
    </dgm:pt>
    <dgm:pt modelId="{9AD2E913-2C41-496B-B2E1-9B1F141E910F}" type="pres">
      <dgm:prSet presAssocID="{8A02B7C4-6C4C-4990-B084-815F0E46DD2D}" presName="compNode" presStyleCnt="0"/>
      <dgm:spPr/>
    </dgm:pt>
    <dgm:pt modelId="{8F71F196-CF8E-4905-99A0-D72FA46616BF}" type="pres">
      <dgm:prSet presAssocID="{8A02B7C4-6C4C-4990-B084-815F0E46DD2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Kiosk"/>
        </a:ext>
      </dgm:extLst>
    </dgm:pt>
    <dgm:pt modelId="{E6E38F05-2DD3-4092-9628-309F9ABEE6AA}" type="pres">
      <dgm:prSet presAssocID="{8A02B7C4-6C4C-4990-B084-815F0E46DD2D}" presName="spaceRect" presStyleCnt="0"/>
      <dgm:spPr/>
    </dgm:pt>
    <dgm:pt modelId="{9EAE75CD-83D1-4E1F-9DF9-E85B8C9E78D9}" type="pres">
      <dgm:prSet presAssocID="{8A02B7C4-6C4C-4990-B084-815F0E46DD2D}" presName="textRect" presStyleLbl="revTx" presStyleIdx="4" presStyleCnt="8">
        <dgm:presLayoutVars>
          <dgm:chMax val="1"/>
          <dgm:chPref val="1"/>
        </dgm:presLayoutVars>
      </dgm:prSet>
      <dgm:spPr/>
    </dgm:pt>
    <dgm:pt modelId="{29C9EF7E-4566-414D-A32C-221CD51BC3B2}" type="pres">
      <dgm:prSet presAssocID="{570D1859-F743-481F-91C5-AE52663EACDE}" presName="sibTrans" presStyleCnt="0"/>
      <dgm:spPr/>
    </dgm:pt>
    <dgm:pt modelId="{D23EEAC6-A7AA-4670-80EB-60B728F4D027}" type="pres">
      <dgm:prSet presAssocID="{D8FE3125-1726-4B27-9128-AFF48021BA2B}" presName="compNode" presStyleCnt="0"/>
      <dgm:spPr/>
    </dgm:pt>
    <dgm:pt modelId="{A2C916FE-C182-4460-AA14-B31CE3883F95}" type="pres">
      <dgm:prSet presAssocID="{D8FE3125-1726-4B27-9128-AFF48021BA2B}"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ecurity Camera Sign"/>
        </a:ext>
      </dgm:extLst>
    </dgm:pt>
    <dgm:pt modelId="{8A4939C8-1DFD-4E74-81DC-88D244D4388A}" type="pres">
      <dgm:prSet presAssocID="{D8FE3125-1726-4B27-9128-AFF48021BA2B}" presName="spaceRect" presStyleCnt="0"/>
      <dgm:spPr/>
    </dgm:pt>
    <dgm:pt modelId="{0DE4587C-C482-45FB-ACC9-6E5E07F757FE}" type="pres">
      <dgm:prSet presAssocID="{D8FE3125-1726-4B27-9128-AFF48021BA2B}" presName="textRect" presStyleLbl="revTx" presStyleIdx="5" presStyleCnt="8">
        <dgm:presLayoutVars>
          <dgm:chMax val="1"/>
          <dgm:chPref val="1"/>
        </dgm:presLayoutVars>
      </dgm:prSet>
      <dgm:spPr/>
    </dgm:pt>
    <dgm:pt modelId="{1CBB8232-EC9A-43E6-9FA5-B03FB4CB7984}" type="pres">
      <dgm:prSet presAssocID="{4B04A35E-0DA3-43D9-A510-7C8FB86B7525}" presName="sibTrans" presStyleCnt="0"/>
      <dgm:spPr/>
    </dgm:pt>
    <dgm:pt modelId="{FF00C083-9C78-4DE2-848E-EB1D7575D02F}" type="pres">
      <dgm:prSet presAssocID="{91DD369C-2889-4C89-9E67-5D5E45EC30BF}" presName="compNode" presStyleCnt="0"/>
      <dgm:spPr/>
    </dgm:pt>
    <dgm:pt modelId="{FD2D80D4-937F-4E25-8126-38D52148A308}" type="pres">
      <dgm:prSet presAssocID="{91DD369C-2889-4C89-9E67-5D5E45EC30BF}" presName="iconRect" presStyleLbl="node1" presStyleIdx="6" presStyleCnt="8" custLinFactX="-65393" custLinFactY="52093" custLinFactNeighborX="-100000" custLinFactNeighborY="100000"/>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Security Camera"/>
        </a:ext>
      </dgm:extLst>
    </dgm:pt>
    <dgm:pt modelId="{0FB87DFF-D4BA-43B4-B56C-5F6C51F4AF05}" type="pres">
      <dgm:prSet presAssocID="{91DD369C-2889-4C89-9E67-5D5E45EC30BF}" presName="spaceRect" presStyleCnt="0"/>
      <dgm:spPr/>
    </dgm:pt>
    <dgm:pt modelId="{A6E3D53E-5233-440D-BCB3-679A615567D3}" type="pres">
      <dgm:prSet presAssocID="{91DD369C-2889-4C89-9E67-5D5E45EC30BF}" presName="textRect" presStyleLbl="revTx" presStyleIdx="6" presStyleCnt="8">
        <dgm:presLayoutVars>
          <dgm:chMax val="1"/>
          <dgm:chPref val="1"/>
        </dgm:presLayoutVars>
      </dgm:prSet>
      <dgm:spPr/>
    </dgm:pt>
    <dgm:pt modelId="{178DDA8C-CBBF-42E5-A0DF-618624140467}" type="pres">
      <dgm:prSet presAssocID="{3A081871-C7BC-4F07-A6F2-71F11334670B}" presName="sibTrans" presStyleCnt="0"/>
      <dgm:spPr/>
    </dgm:pt>
    <dgm:pt modelId="{0AF14625-CB67-487C-A6DC-16555AC1312A}" type="pres">
      <dgm:prSet presAssocID="{1E8CDF43-B747-4569-AB9F-101C5E5FB52C}" presName="compNode" presStyleCnt="0"/>
      <dgm:spPr/>
    </dgm:pt>
    <dgm:pt modelId="{C4F4FA28-6370-407F-94A5-9FAE368F390E}" type="pres">
      <dgm:prSet presAssocID="{1E8CDF43-B747-4569-AB9F-101C5E5FB52C}"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Bus"/>
        </a:ext>
      </dgm:extLst>
    </dgm:pt>
    <dgm:pt modelId="{679770AE-369A-42C9-B705-7C7BA4FA9D56}" type="pres">
      <dgm:prSet presAssocID="{1E8CDF43-B747-4569-AB9F-101C5E5FB52C}" presName="spaceRect" presStyleCnt="0"/>
      <dgm:spPr/>
    </dgm:pt>
    <dgm:pt modelId="{E3F1320D-4F8E-41B0-BE1C-4764EC80F0A0}" type="pres">
      <dgm:prSet presAssocID="{1E8CDF43-B747-4569-AB9F-101C5E5FB52C}" presName="textRect" presStyleLbl="revTx" presStyleIdx="7" presStyleCnt="8">
        <dgm:presLayoutVars>
          <dgm:chMax val="1"/>
          <dgm:chPref val="1"/>
        </dgm:presLayoutVars>
      </dgm:prSet>
      <dgm:spPr/>
    </dgm:pt>
  </dgm:ptLst>
  <dgm:cxnLst>
    <dgm:cxn modelId="{4252CE04-38CB-4CAA-A702-EA247DB600D6}" srcId="{75FD8281-0869-463F-9563-21EFDF7A58DD}" destId="{D8FE3125-1726-4B27-9128-AFF48021BA2B}" srcOrd="5" destOrd="0" parTransId="{7490ED3D-8F2F-4A1B-8ED2-F557DABEB9E4}" sibTransId="{4B04A35E-0DA3-43D9-A510-7C8FB86B7525}"/>
    <dgm:cxn modelId="{4BF95209-0831-4EDB-A441-8030E48ABA68}" type="presOf" srcId="{1E8CDF43-B747-4569-AB9F-101C5E5FB52C}" destId="{E3F1320D-4F8E-41B0-BE1C-4764EC80F0A0}" srcOrd="0" destOrd="0" presId="urn:microsoft.com/office/officeart/2018/2/layout/IconLabelList"/>
    <dgm:cxn modelId="{5CA2950E-AD79-41D6-A3E3-7F4867691461}" srcId="{75FD8281-0869-463F-9563-21EFDF7A58DD}" destId="{8C11649B-54D0-4F20-9DAA-DEE99BCDE96D}" srcOrd="0" destOrd="0" parTransId="{F1665E37-A156-4BF2-AB6A-3C9E58994629}" sibTransId="{A85FCD16-1D93-487A-9620-E966DF4ED237}"/>
    <dgm:cxn modelId="{C7B26340-DC79-4134-9200-DC4D735A49D6}" srcId="{75FD8281-0869-463F-9563-21EFDF7A58DD}" destId="{563A5327-621F-4C1F-8C0E-063B4649AFF0}" srcOrd="1" destOrd="0" parTransId="{09AFB0AA-807F-4882-92BF-184567B54BD3}" sibTransId="{C57ED779-3A37-48FE-8F5F-BEAD27EFED69}"/>
    <dgm:cxn modelId="{B829BB68-01AD-4102-845C-08954D79E540}" type="presOf" srcId="{75FD8281-0869-463F-9563-21EFDF7A58DD}" destId="{0DD99FD0-5FB2-4691-B790-313A6BC4AF32}" srcOrd="0" destOrd="0" presId="urn:microsoft.com/office/officeart/2018/2/layout/IconLabelList"/>
    <dgm:cxn modelId="{CD96144A-9239-4337-92EF-11CDDE4B342B}" type="presOf" srcId="{D8FE3125-1726-4B27-9128-AFF48021BA2B}" destId="{0DE4587C-C482-45FB-ACC9-6E5E07F757FE}" srcOrd="0" destOrd="0" presId="urn:microsoft.com/office/officeart/2018/2/layout/IconLabelList"/>
    <dgm:cxn modelId="{C79A8652-4CDD-41E0-98AF-491692663ABF}" type="presOf" srcId="{8A02B7C4-6C4C-4990-B084-815F0E46DD2D}" destId="{9EAE75CD-83D1-4E1F-9DF9-E85B8C9E78D9}" srcOrd="0" destOrd="0" presId="urn:microsoft.com/office/officeart/2018/2/layout/IconLabelList"/>
    <dgm:cxn modelId="{2F4DC67A-C40E-47B4-9422-5CBC224B1195}" srcId="{75FD8281-0869-463F-9563-21EFDF7A58DD}" destId="{1E8CDF43-B747-4569-AB9F-101C5E5FB52C}" srcOrd="7" destOrd="0" parTransId="{E6E31BA7-87FF-453F-9540-7948C0D8A9B5}" sibTransId="{BFAA0510-F7C0-4420-B7C7-A4ABEECE73AC}"/>
    <dgm:cxn modelId="{A06C34A4-DCB8-48BD-957E-04126BE4EB74}" srcId="{75FD8281-0869-463F-9563-21EFDF7A58DD}" destId="{91DD369C-2889-4C89-9E67-5D5E45EC30BF}" srcOrd="6" destOrd="0" parTransId="{F3B1A2D0-C338-4A2C-B031-93B212C586E8}" sibTransId="{3A081871-C7BC-4F07-A6F2-71F11334670B}"/>
    <dgm:cxn modelId="{A8C25BAC-9D7A-4AC0-B8FB-FD71C8F8D670}" srcId="{75FD8281-0869-463F-9563-21EFDF7A58DD}" destId="{2832EA9A-489E-418C-ABC9-F4D686870D73}" srcOrd="3" destOrd="0" parTransId="{0EB51F91-E40D-4E7F-AE7B-20E07FC8F92B}" sibTransId="{69B5BAF8-A80F-4127-847D-037763D57303}"/>
    <dgm:cxn modelId="{072736B2-CF8F-40B4-930D-61D77F2C2B03}" type="presOf" srcId="{563A5327-621F-4C1F-8C0E-063B4649AFF0}" destId="{7DBD5D5B-A873-4530-8FD5-EEA060F7E87E}" srcOrd="0" destOrd="0" presId="urn:microsoft.com/office/officeart/2018/2/layout/IconLabelList"/>
    <dgm:cxn modelId="{BE53D1C4-C7AB-49EC-A559-721C8B1FE991}" type="presOf" srcId="{B9F1EDFA-6A2C-4C57-8FA7-FC2D5AA1FBBF}" destId="{13840976-C8EA-4A29-A0C6-C2BB81C9CE94}" srcOrd="0" destOrd="0" presId="urn:microsoft.com/office/officeart/2018/2/layout/IconLabelList"/>
    <dgm:cxn modelId="{D35478C6-7B2D-43A7-BBCE-241E358A0381}" type="presOf" srcId="{8C11649B-54D0-4F20-9DAA-DEE99BCDE96D}" destId="{A8CC9E45-CFB8-48FF-A797-9D646D7D8808}" srcOrd="0" destOrd="0" presId="urn:microsoft.com/office/officeart/2018/2/layout/IconLabelList"/>
    <dgm:cxn modelId="{F6B915C9-3AFD-4CB1-9FD9-2DA23CC866FF}" type="presOf" srcId="{91DD369C-2889-4C89-9E67-5D5E45EC30BF}" destId="{A6E3D53E-5233-440D-BCB3-679A615567D3}" srcOrd="0" destOrd="0" presId="urn:microsoft.com/office/officeart/2018/2/layout/IconLabelList"/>
    <dgm:cxn modelId="{1DD9FBCC-04CD-4482-A1E6-A225DDCDC548}" type="presOf" srcId="{2832EA9A-489E-418C-ABC9-F4D686870D73}" destId="{6C8186A2-6BD3-4776-85C9-07CE90ED9C0F}" srcOrd="0" destOrd="0" presId="urn:microsoft.com/office/officeart/2018/2/layout/IconLabelList"/>
    <dgm:cxn modelId="{D222B6DD-63FC-43CC-9F76-AEDC787DFC6F}" srcId="{75FD8281-0869-463F-9563-21EFDF7A58DD}" destId="{8A02B7C4-6C4C-4990-B084-815F0E46DD2D}" srcOrd="4" destOrd="0" parTransId="{01A3C366-6F25-41F5-BB25-4D3B5930759D}" sibTransId="{570D1859-F743-481F-91C5-AE52663EACDE}"/>
    <dgm:cxn modelId="{B07160E3-2EA5-4C8C-821B-F515C665557D}" srcId="{75FD8281-0869-463F-9563-21EFDF7A58DD}" destId="{B9F1EDFA-6A2C-4C57-8FA7-FC2D5AA1FBBF}" srcOrd="2" destOrd="0" parTransId="{13A441D0-7FA4-4F99-88F5-74D913B158AE}" sibTransId="{72952E31-AC37-4A59-A1E8-0A8E02676EB4}"/>
    <dgm:cxn modelId="{20E782DD-4665-4C9A-9C05-389101F00FE0}" type="presParOf" srcId="{0DD99FD0-5FB2-4691-B790-313A6BC4AF32}" destId="{760CEBA7-3243-4488-956E-58632D138E30}" srcOrd="0" destOrd="0" presId="urn:microsoft.com/office/officeart/2018/2/layout/IconLabelList"/>
    <dgm:cxn modelId="{3C532CEB-85AA-4178-AA4B-FAFD85E6B666}" type="presParOf" srcId="{760CEBA7-3243-4488-956E-58632D138E30}" destId="{86144DEF-3EAE-4A1F-A760-7A92D8453A81}" srcOrd="0" destOrd="0" presId="urn:microsoft.com/office/officeart/2018/2/layout/IconLabelList"/>
    <dgm:cxn modelId="{D9608C6A-3489-4CDE-BCB0-94706D0CE315}" type="presParOf" srcId="{760CEBA7-3243-4488-956E-58632D138E30}" destId="{1F6A9DBD-4A6C-4637-9826-6C113873EE73}" srcOrd="1" destOrd="0" presId="urn:microsoft.com/office/officeart/2018/2/layout/IconLabelList"/>
    <dgm:cxn modelId="{7E65AE0A-1EC9-4A50-B12B-7A615B8051FF}" type="presParOf" srcId="{760CEBA7-3243-4488-956E-58632D138E30}" destId="{A8CC9E45-CFB8-48FF-A797-9D646D7D8808}" srcOrd="2" destOrd="0" presId="urn:microsoft.com/office/officeart/2018/2/layout/IconLabelList"/>
    <dgm:cxn modelId="{703DBBCD-1371-44F9-B2E3-27034A68FFCB}" type="presParOf" srcId="{0DD99FD0-5FB2-4691-B790-313A6BC4AF32}" destId="{BE16089F-D83F-4239-B585-2DB162FD71F5}" srcOrd="1" destOrd="0" presId="urn:microsoft.com/office/officeart/2018/2/layout/IconLabelList"/>
    <dgm:cxn modelId="{0315DF97-0E91-46A9-97DB-413BA1F33874}" type="presParOf" srcId="{0DD99FD0-5FB2-4691-B790-313A6BC4AF32}" destId="{E0262985-AB91-4BB7-A225-1A807B639CC8}" srcOrd="2" destOrd="0" presId="urn:microsoft.com/office/officeart/2018/2/layout/IconLabelList"/>
    <dgm:cxn modelId="{8EC35AA7-332E-4C37-884D-DE82D1E34A1C}" type="presParOf" srcId="{E0262985-AB91-4BB7-A225-1A807B639CC8}" destId="{0DFFCCD3-1F2F-4E6D-B879-FF9C6D8B4D64}" srcOrd="0" destOrd="0" presId="urn:microsoft.com/office/officeart/2018/2/layout/IconLabelList"/>
    <dgm:cxn modelId="{98D5F7C0-DE63-4CBD-B93D-40C7D5DCFDAA}" type="presParOf" srcId="{E0262985-AB91-4BB7-A225-1A807B639CC8}" destId="{D2530630-E662-4E2F-B770-DB76F1D81244}" srcOrd="1" destOrd="0" presId="urn:microsoft.com/office/officeart/2018/2/layout/IconLabelList"/>
    <dgm:cxn modelId="{133F4855-1274-4B08-B540-0E8A6AB0DA9E}" type="presParOf" srcId="{E0262985-AB91-4BB7-A225-1A807B639CC8}" destId="{7DBD5D5B-A873-4530-8FD5-EEA060F7E87E}" srcOrd="2" destOrd="0" presId="urn:microsoft.com/office/officeart/2018/2/layout/IconLabelList"/>
    <dgm:cxn modelId="{57932C6E-B871-4EF0-B9AE-4ED115ED5A87}" type="presParOf" srcId="{0DD99FD0-5FB2-4691-B790-313A6BC4AF32}" destId="{A942D59C-CE32-4AB3-9634-ADA53AA01648}" srcOrd="3" destOrd="0" presId="urn:microsoft.com/office/officeart/2018/2/layout/IconLabelList"/>
    <dgm:cxn modelId="{69BAEAA8-796E-416F-8014-5D525FE34816}" type="presParOf" srcId="{0DD99FD0-5FB2-4691-B790-313A6BC4AF32}" destId="{59111ED3-EEB3-4ED8-8D87-979F78A74D6C}" srcOrd="4" destOrd="0" presId="urn:microsoft.com/office/officeart/2018/2/layout/IconLabelList"/>
    <dgm:cxn modelId="{FC0D1F9B-FCB1-48C7-A7C4-22153B370BF0}" type="presParOf" srcId="{59111ED3-EEB3-4ED8-8D87-979F78A74D6C}" destId="{7C40036D-ED0E-48E8-861B-AC74BC08B66B}" srcOrd="0" destOrd="0" presId="urn:microsoft.com/office/officeart/2018/2/layout/IconLabelList"/>
    <dgm:cxn modelId="{AC6B817F-A27C-4BB0-9334-92C41ECA3D51}" type="presParOf" srcId="{59111ED3-EEB3-4ED8-8D87-979F78A74D6C}" destId="{19FADF56-FCD3-4010-AE2B-AF6ED0294F5D}" srcOrd="1" destOrd="0" presId="urn:microsoft.com/office/officeart/2018/2/layout/IconLabelList"/>
    <dgm:cxn modelId="{B6ADCE85-D875-488B-B4F3-44A531FBB13F}" type="presParOf" srcId="{59111ED3-EEB3-4ED8-8D87-979F78A74D6C}" destId="{13840976-C8EA-4A29-A0C6-C2BB81C9CE94}" srcOrd="2" destOrd="0" presId="urn:microsoft.com/office/officeart/2018/2/layout/IconLabelList"/>
    <dgm:cxn modelId="{85754D3F-1242-49B0-94E9-F4EC0BD6B2EA}" type="presParOf" srcId="{0DD99FD0-5FB2-4691-B790-313A6BC4AF32}" destId="{ECF62C3A-D900-4E1C-A4B3-4F887766220B}" srcOrd="5" destOrd="0" presId="urn:microsoft.com/office/officeart/2018/2/layout/IconLabelList"/>
    <dgm:cxn modelId="{CCFEB5C4-AF59-430B-B387-20B6F137AE22}" type="presParOf" srcId="{0DD99FD0-5FB2-4691-B790-313A6BC4AF32}" destId="{57218661-7134-4089-8E66-55A8DEF48CDE}" srcOrd="6" destOrd="0" presId="urn:microsoft.com/office/officeart/2018/2/layout/IconLabelList"/>
    <dgm:cxn modelId="{09C2D628-0468-418E-BFFB-58241B699189}" type="presParOf" srcId="{57218661-7134-4089-8E66-55A8DEF48CDE}" destId="{E48B4659-EC78-4351-B895-C7B5BB2BA04E}" srcOrd="0" destOrd="0" presId="urn:microsoft.com/office/officeart/2018/2/layout/IconLabelList"/>
    <dgm:cxn modelId="{3AADA071-5309-4BD6-AB24-E6AA9A2EF19A}" type="presParOf" srcId="{57218661-7134-4089-8E66-55A8DEF48CDE}" destId="{4AD2FFF4-DCC8-4769-BD2F-2ED7B2AFE8F7}" srcOrd="1" destOrd="0" presId="urn:microsoft.com/office/officeart/2018/2/layout/IconLabelList"/>
    <dgm:cxn modelId="{389DFAC6-A1E5-415D-B899-701D370251DA}" type="presParOf" srcId="{57218661-7134-4089-8E66-55A8DEF48CDE}" destId="{6C8186A2-6BD3-4776-85C9-07CE90ED9C0F}" srcOrd="2" destOrd="0" presId="urn:microsoft.com/office/officeart/2018/2/layout/IconLabelList"/>
    <dgm:cxn modelId="{0B99CDC8-A15E-4C84-8CBD-9210D146A810}" type="presParOf" srcId="{0DD99FD0-5FB2-4691-B790-313A6BC4AF32}" destId="{E0F2A52E-52CD-4C4B-B5F4-6AEEAD0D3688}" srcOrd="7" destOrd="0" presId="urn:microsoft.com/office/officeart/2018/2/layout/IconLabelList"/>
    <dgm:cxn modelId="{1A3D1F26-5F74-4EC5-9CA5-FE3EF350D3A1}" type="presParOf" srcId="{0DD99FD0-5FB2-4691-B790-313A6BC4AF32}" destId="{9AD2E913-2C41-496B-B2E1-9B1F141E910F}" srcOrd="8" destOrd="0" presId="urn:microsoft.com/office/officeart/2018/2/layout/IconLabelList"/>
    <dgm:cxn modelId="{3CD7B24D-CA96-417E-8F11-E5D5E43BD409}" type="presParOf" srcId="{9AD2E913-2C41-496B-B2E1-9B1F141E910F}" destId="{8F71F196-CF8E-4905-99A0-D72FA46616BF}" srcOrd="0" destOrd="0" presId="urn:microsoft.com/office/officeart/2018/2/layout/IconLabelList"/>
    <dgm:cxn modelId="{84A9ADD2-A399-4647-8A4F-A6AA38612D00}" type="presParOf" srcId="{9AD2E913-2C41-496B-B2E1-9B1F141E910F}" destId="{E6E38F05-2DD3-4092-9628-309F9ABEE6AA}" srcOrd="1" destOrd="0" presId="urn:microsoft.com/office/officeart/2018/2/layout/IconLabelList"/>
    <dgm:cxn modelId="{2DEC553B-1CB5-45E4-914C-969262EF512B}" type="presParOf" srcId="{9AD2E913-2C41-496B-B2E1-9B1F141E910F}" destId="{9EAE75CD-83D1-4E1F-9DF9-E85B8C9E78D9}" srcOrd="2" destOrd="0" presId="urn:microsoft.com/office/officeart/2018/2/layout/IconLabelList"/>
    <dgm:cxn modelId="{2D8D54D7-205E-4BF0-BD2A-B98BEF671B62}" type="presParOf" srcId="{0DD99FD0-5FB2-4691-B790-313A6BC4AF32}" destId="{29C9EF7E-4566-414D-A32C-221CD51BC3B2}" srcOrd="9" destOrd="0" presId="urn:microsoft.com/office/officeart/2018/2/layout/IconLabelList"/>
    <dgm:cxn modelId="{AB5B3635-EA5B-4E97-A0F2-E703B9389050}" type="presParOf" srcId="{0DD99FD0-5FB2-4691-B790-313A6BC4AF32}" destId="{D23EEAC6-A7AA-4670-80EB-60B728F4D027}" srcOrd="10" destOrd="0" presId="urn:microsoft.com/office/officeart/2018/2/layout/IconLabelList"/>
    <dgm:cxn modelId="{39B0296A-AD4C-4EA2-A600-EFAE6F7D270F}" type="presParOf" srcId="{D23EEAC6-A7AA-4670-80EB-60B728F4D027}" destId="{A2C916FE-C182-4460-AA14-B31CE3883F95}" srcOrd="0" destOrd="0" presId="urn:microsoft.com/office/officeart/2018/2/layout/IconLabelList"/>
    <dgm:cxn modelId="{8EB0CC23-FE1F-4966-B375-E5DA45DB7E6B}" type="presParOf" srcId="{D23EEAC6-A7AA-4670-80EB-60B728F4D027}" destId="{8A4939C8-1DFD-4E74-81DC-88D244D4388A}" srcOrd="1" destOrd="0" presId="urn:microsoft.com/office/officeart/2018/2/layout/IconLabelList"/>
    <dgm:cxn modelId="{8AB76178-6C0F-427A-BE77-F71BE496C629}" type="presParOf" srcId="{D23EEAC6-A7AA-4670-80EB-60B728F4D027}" destId="{0DE4587C-C482-45FB-ACC9-6E5E07F757FE}" srcOrd="2" destOrd="0" presId="urn:microsoft.com/office/officeart/2018/2/layout/IconLabelList"/>
    <dgm:cxn modelId="{31CA0E8F-D103-4750-80A6-60E1AE6D4D02}" type="presParOf" srcId="{0DD99FD0-5FB2-4691-B790-313A6BC4AF32}" destId="{1CBB8232-EC9A-43E6-9FA5-B03FB4CB7984}" srcOrd="11" destOrd="0" presId="urn:microsoft.com/office/officeart/2018/2/layout/IconLabelList"/>
    <dgm:cxn modelId="{A599D877-CE44-441E-8F0D-8EDCE8822178}" type="presParOf" srcId="{0DD99FD0-5FB2-4691-B790-313A6BC4AF32}" destId="{FF00C083-9C78-4DE2-848E-EB1D7575D02F}" srcOrd="12" destOrd="0" presId="urn:microsoft.com/office/officeart/2018/2/layout/IconLabelList"/>
    <dgm:cxn modelId="{D4C05F5D-2B97-4E04-9723-152F858A880D}" type="presParOf" srcId="{FF00C083-9C78-4DE2-848E-EB1D7575D02F}" destId="{FD2D80D4-937F-4E25-8126-38D52148A308}" srcOrd="0" destOrd="0" presId="urn:microsoft.com/office/officeart/2018/2/layout/IconLabelList"/>
    <dgm:cxn modelId="{D7683932-FCCD-4533-830D-3365C953F266}" type="presParOf" srcId="{FF00C083-9C78-4DE2-848E-EB1D7575D02F}" destId="{0FB87DFF-D4BA-43B4-B56C-5F6C51F4AF05}" srcOrd="1" destOrd="0" presId="urn:microsoft.com/office/officeart/2018/2/layout/IconLabelList"/>
    <dgm:cxn modelId="{46B2C9DB-3D3C-4B9A-B54E-5054F8634889}" type="presParOf" srcId="{FF00C083-9C78-4DE2-848E-EB1D7575D02F}" destId="{A6E3D53E-5233-440D-BCB3-679A615567D3}" srcOrd="2" destOrd="0" presId="urn:microsoft.com/office/officeart/2018/2/layout/IconLabelList"/>
    <dgm:cxn modelId="{8B6E23EE-0A7A-4954-A438-17A40EEB5676}" type="presParOf" srcId="{0DD99FD0-5FB2-4691-B790-313A6BC4AF32}" destId="{178DDA8C-CBBF-42E5-A0DF-618624140467}" srcOrd="13" destOrd="0" presId="urn:microsoft.com/office/officeart/2018/2/layout/IconLabelList"/>
    <dgm:cxn modelId="{D0E374B5-26E2-400C-AF59-BA9ED8008DE2}" type="presParOf" srcId="{0DD99FD0-5FB2-4691-B790-313A6BC4AF32}" destId="{0AF14625-CB67-487C-A6DC-16555AC1312A}" srcOrd="14" destOrd="0" presId="urn:microsoft.com/office/officeart/2018/2/layout/IconLabelList"/>
    <dgm:cxn modelId="{59FC18E9-0A6D-4617-AD32-E80DA8D5AEF7}" type="presParOf" srcId="{0AF14625-CB67-487C-A6DC-16555AC1312A}" destId="{C4F4FA28-6370-407F-94A5-9FAE368F390E}" srcOrd="0" destOrd="0" presId="urn:microsoft.com/office/officeart/2018/2/layout/IconLabelList"/>
    <dgm:cxn modelId="{55214A84-44BB-47E1-9ABD-628D827473FE}" type="presParOf" srcId="{0AF14625-CB67-487C-A6DC-16555AC1312A}" destId="{679770AE-369A-42C9-B705-7C7BA4FA9D56}" srcOrd="1" destOrd="0" presId="urn:microsoft.com/office/officeart/2018/2/layout/IconLabelList"/>
    <dgm:cxn modelId="{C02FBE4E-A437-49A4-9008-298314BCF147}" type="presParOf" srcId="{0AF14625-CB67-487C-A6DC-16555AC1312A}" destId="{E3F1320D-4F8E-41B0-BE1C-4764EC80F0A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2E9D76-E394-42E3-8B0C-D1EBD7E551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AAF588C-CA40-44B3-BBE3-0FD0244ABDF1}">
      <dgm:prSet/>
      <dgm:spPr/>
      <dgm:t>
        <a:bodyPr/>
        <a:lstStyle/>
        <a:p>
          <a:r>
            <a:rPr lang="en-GB"/>
            <a:t>Limited domestic implementation due to resourcing.</a:t>
          </a:r>
          <a:endParaRPr lang="en-US"/>
        </a:p>
      </dgm:t>
    </dgm:pt>
    <dgm:pt modelId="{E175599D-CE49-4438-870B-DC91EAF238D5}" type="parTrans" cxnId="{7B10C5AB-C9CB-4D10-BB0D-AAA88F716C91}">
      <dgm:prSet/>
      <dgm:spPr/>
      <dgm:t>
        <a:bodyPr/>
        <a:lstStyle/>
        <a:p>
          <a:endParaRPr lang="en-US"/>
        </a:p>
      </dgm:t>
    </dgm:pt>
    <dgm:pt modelId="{85873086-F6BC-43F8-BA86-B321FF0E7ADE}" type="sibTrans" cxnId="{7B10C5AB-C9CB-4D10-BB0D-AAA88F716C91}">
      <dgm:prSet/>
      <dgm:spPr/>
      <dgm:t>
        <a:bodyPr/>
        <a:lstStyle/>
        <a:p>
          <a:endParaRPr lang="en-US"/>
        </a:p>
      </dgm:t>
    </dgm:pt>
    <dgm:pt modelId="{892043A3-353C-480A-AFD0-A5FCD402C74A}">
      <dgm:prSet/>
      <dgm:spPr/>
      <dgm:t>
        <a:bodyPr/>
        <a:lstStyle/>
        <a:p>
          <a:r>
            <a:rPr lang="en-GB"/>
            <a:t>Ensuring intersectional approaches—marginalised groups often remain underserved.</a:t>
          </a:r>
          <a:endParaRPr lang="en-US"/>
        </a:p>
      </dgm:t>
    </dgm:pt>
    <dgm:pt modelId="{6D0F9D12-8E9A-4E24-8321-3855247F9FC5}" type="parTrans" cxnId="{E29AEB27-0683-427B-91E0-05B994B64FAA}">
      <dgm:prSet/>
      <dgm:spPr/>
      <dgm:t>
        <a:bodyPr/>
        <a:lstStyle/>
        <a:p>
          <a:endParaRPr lang="en-US"/>
        </a:p>
      </dgm:t>
    </dgm:pt>
    <dgm:pt modelId="{F7B4EEAB-984F-47DF-8B94-B0F5F166E607}" type="sibTrans" cxnId="{E29AEB27-0683-427B-91E0-05B994B64FAA}">
      <dgm:prSet/>
      <dgm:spPr/>
      <dgm:t>
        <a:bodyPr/>
        <a:lstStyle/>
        <a:p>
          <a:endParaRPr lang="en-US"/>
        </a:p>
      </dgm:t>
    </dgm:pt>
    <dgm:pt modelId="{86DF61D2-6766-487A-B867-99B152378BC3}">
      <dgm:prSet/>
      <dgm:spPr/>
      <dgm:t>
        <a:bodyPr/>
        <a:lstStyle/>
        <a:p>
          <a:r>
            <a:rPr lang="en-GB"/>
            <a:t>Slow rollout of national frameworks at the local level and inconsistent resources</a:t>
          </a:r>
          <a:endParaRPr lang="en-US"/>
        </a:p>
      </dgm:t>
    </dgm:pt>
    <dgm:pt modelId="{70EC7525-F279-4FE6-B7D7-73A14B57F9C5}" type="parTrans" cxnId="{B214A903-A3D5-4C17-A398-655D2634D63B}">
      <dgm:prSet/>
      <dgm:spPr/>
      <dgm:t>
        <a:bodyPr/>
        <a:lstStyle/>
        <a:p>
          <a:endParaRPr lang="en-US"/>
        </a:p>
      </dgm:t>
    </dgm:pt>
    <dgm:pt modelId="{4143D8FB-C532-4808-87B9-8DA94108D001}" type="sibTrans" cxnId="{B214A903-A3D5-4C17-A398-655D2634D63B}">
      <dgm:prSet/>
      <dgm:spPr/>
      <dgm:t>
        <a:bodyPr/>
        <a:lstStyle/>
        <a:p>
          <a:endParaRPr lang="en-US"/>
        </a:p>
      </dgm:t>
    </dgm:pt>
    <dgm:pt modelId="{55BB9DA8-1220-40D1-B983-053EB959B7E0}">
      <dgm:prSet/>
      <dgm:spPr/>
      <dgm:t>
        <a:bodyPr/>
        <a:lstStyle/>
        <a:p>
          <a:r>
            <a:rPr lang="en-GB"/>
            <a:t>Ensuring tackling women safety is everyone’s business and embedding across services and organisations</a:t>
          </a:r>
          <a:endParaRPr lang="en-US"/>
        </a:p>
      </dgm:t>
    </dgm:pt>
    <dgm:pt modelId="{71B249CF-26C5-4362-9903-FB20DC17EAEB}" type="parTrans" cxnId="{D3615206-0436-418C-A2A6-52CC1FD31973}">
      <dgm:prSet/>
      <dgm:spPr/>
      <dgm:t>
        <a:bodyPr/>
        <a:lstStyle/>
        <a:p>
          <a:endParaRPr lang="en-US"/>
        </a:p>
      </dgm:t>
    </dgm:pt>
    <dgm:pt modelId="{4DCF78EE-68B5-455D-9BE1-B19CAD5B6905}" type="sibTrans" cxnId="{D3615206-0436-418C-A2A6-52CC1FD31973}">
      <dgm:prSet/>
      <dgm:spPr/>
      <dgm:t>
        <a:bodyPr/>
        <a:lstStyle/>
        <a:p>
          <a:endParaRPr lang="en-US"/>
        </a:p>
      </dgm:t>
    </dgm:pt>
    <dgm:pt modelId="{A55F2FA4-0FF0-4F56-8F7C-C99D519D9FF0}">
      <dgm:prSet/>
      <dgm:spPr/>
      <dgm:t>
        <a:bodyPr/>
        <a:lstStyle/>
        <a:p>
          <a:r>
            <a:rPr lang="en-GB"/>
            <a:t>Difficulties in obtaining measurable outcomes</a:t>
          </a:r>
          <a:endParaRPr lang="en-US"/>
        </a:p>
      </dgm:t>
    </dgm:pt>
    <dgm:pt modelId="{E120FB43-EAC2-4FF4-8E40-BEFFC8A22BCE}" type="parTrans" cxnId="{7D06B36D-28CE-4399-AE3D-BBB81A112FEB}">
      <dgm:prSet/>
      <dgm:spPr/>
      <dgm:t>
        <a:bodyPr/>
        <a:lstStyle/>
        <a:p>
          <a:endParaRPr lang="en-US"/>
        </a:p>
      </dgm:t>
    </dgm:pt>
    <dgm:pt modelId="{B67AC5E0-6801-4305-BFBA-407A7A24B45A}" type="sibTrans" cxnId="{7D06B36D-28CE-4399-AE3D-BBB81A112FEB}">
      <dgm:prSet/>
      <dgm:spPr/>
      <dgm:t>
        <a:bodyPr/>
        <a:lstStyle/>
        <a:p>
          <a:endParaRPr lang="en-US"/>
        </a:p>
      </dgm:t>
    </dgm:pt>
    <dgm:pt modelId="{909D72AF-1D5D-43A8-B3BF-4710F24427A6}">
      <dgm:prSet/>
      <dgm:spPr/>
      <dgm:t>
        <a:bodyPr/>
        <a:lstStyle/>
        <a:p>
          <a:r>
            <a:rPr lang="en-GB"/>
            <a:t>Increasing trust and confidence of women (i.e. with Police)</a:t>
          </a:r>
          <a:endParaRPr lang="en-US"/>
        </a:p>
      </dgm:t>
    </dgm:pt>
    <dgm:pt modelId="{B3B533DE-F988-4A73-A805-A424F16A660A}" type="parTrans" cxnId="{BF48CA80-2981-4C4C-9767-8252A85042A8}">
      <dgm:prSet/>
      <dgm:spPr/>
      <dgm:t>
        <a:bodyPr/>
        <a:lstStyle/>
        <a:p>
          <a:endParaRPr lang="en-US"/>
        </a:p>
      </dgm:t>
    </dgm:pt>
    <dgm:pt modelId="{8D173642-225A-4CBE-AC71-FEEC4ABEEC0A}" type="sibTrans" cxnId="{BF48CA80-2981-4C4C-9767-8252A85042A8}">
      <dgm:prSet/>
      <dgm:spPr/>
      <dgm:t>
        <a:bodyPr/>
        <a:lstStyle/>
        <a:p>
          <a:endParaRPr lang="en-US"/>
        </a:p>
      </dgm:t>
    </dgm:pt>
    <dgm:pt modelId="{5F64C4A0-8DCF-42F7-BC60-00E73E9D9426}">
      <dgm:prSet/>
      <dgm:spPr/>
      <dgm:t>
        <a:bodyPr/>
        <a:lstStyle/>
        <a:p>
          <a:r>
            <a:rPr lang="en-GB"/>
            <a:t>TH densely populated yet (8 sq miles) ensuring safety is key thought in design</a:t>
          </a:r>
          <a:endParaRPr lang="en-US"/>
        </a:p>
      </dgm:t>
    </dgm:pt>
    <dgm:pt modelId="{781C1506-013D-4E5E-B9F9-5BF7FDF7B460}" type="parTrans" cxnId="{9E1071B9-B08F-4E0E-801F-7969FD769B3E}">
      <dgm:prSet/>
      <dgm:spPr/>
      <dgm:t>
        <a:bodyPr/>
        <a:lstStyle/>
        <a:p>
          <a:endParaRPr lang="en-US"/>
        </a:p>
      </dgm:t>
    </dgm:pt>
    <dgm:pt modelId="{3196FC9B-2331-4F48-9B3B-6BED66D095B6}" type="sibTrans" cxnId="{9E1071B9-B08F-4E0E-801F-7969FD769B3E}">
      <dgm:prSet/>
      <dgm:spPr/>
      <dgm:t>
        <a:bodyPr/>
        <a:lstStyle/>
        <a:p>
          <a:endParaRPr lang="en-US"/>
        </a:p>
      </dgm:t>
    </dgm:pt>
    <dgm:pt modelId="{BD16F563-7D9F-4F03-A0FC-F1FB22E77D11}">
      <dgm:prSet/>
      <dgm:spPr/>
      <dgm:t>
        <a:bodyPr/>
        <a:lstStyle/>
        <a:p>
          <a:r>
            <a:rPr lang="en-GB"/>
            <a:t>One of most deprived boroughs in London</a:t>
          </a:r>
          <a:endParaRPr lang="en-US"/>
        </a:p>
      </dgm:t>
    </dgm:pt>
    <dgm:pt modelId="{A8E628D0-1DD0-446B-9F27-240388AA3B34}" type="parTrans" cxnId="{ACDD1E1B-3400-43A8-8102-D8C9666B9F7C}">
      <dgm:prSet/>
      <dgm:spPr/>
      <dgm:t>
        <a:bodyPr/>
        <a:lstStyle/>
        <a:p>
          <a:endParaRPr lang="en-US"/>
        </a:p>
      </dgm:t>
    </dgm:pt>
    <dgm:pt modelId="{C8577701-BE4F-4329-8324-0CC3B9117236}" type="sibTrans" cxnId="{ACDD1E1B-3400-43A8-8102-D8C9666B9F7C}">
      <dgm:prSet/>
      <dgm:spPr/>
      <dgm:t>
        <a:bodyPr/>
        <a:lstStyle/>
        <a:p>
          <a:endParaRPr lang="en-US"/>
        </a:p>
      </dgm:t>
    </dgm:pt>
    <dgm:pt modelId="{A94B04A7-AD92-4819-A91F-B8CB92336F43}">
      <dgm:prSet/>
      <dgm:spPr/>
      <dgm:t>
        <a:bodyPr/>
        <a:lstStyle/>
        <a:p>
          <a:r>
            <a:rPr lang="en-GB"/>
            <a:t>Lack of control around national media and cases and impact locally in women feeling unsafe</a:t>
          </a:r>
          <a:endParaRPr lang="en-US"/>
        </a:p>
      </dgm:t>
    </dgm:pt>
    <dgm:pt modelId="{03C68F5C-2BFD-4925-99BC-B982AE9EFE78}" type="parTrans" cxnId="{C5FAE504-C296-4AB9-9E05-C2A6F349BE49}">
      <dgm:prSet/>
      <dgm:spPr/>
      <dgm:t>
        <a:bodyPr/>
        <a:lstStyle/>
        <a:p>
          <a:endParaRPr lang="en-US"/>
        </a:p>
      </dgm:t>
    </dgm:pt>
    <dgm:pt modelId="{8BBFBA2A-55F8-4357-9B69-C910678CC269}" type="sibTrans" cxnId="{C5FAE504-C296-4AB9-9E05-C2A6F349BE49}">
      <dgm:prSet/>
      <dgm:spPr/>
      <dgm:t>
        <a:bodyPr/>
        <a:lstStyle/>
        <a:p>
          <a:endParaRPr lang="en-US"/>
        </a:p>
      </dgm:t>
    </dgm:pt>
    <dgm:pt modelId="{01A8D3AC-14C2-4BED-B961-A6B3D029467C}">
      <dgm:prSet/>
      <dgm:spPr/>
      <dgm:t>
        <a:bodyPr/>
        <a:lstStyle/>
        <a:p>
          <a:r>
            <a:rPr lang="en-GB"/>
            <a:t>Global challenges around misogyny and education</a:t>
          </a:r>
          <a:endParaRPr lang="en-US"/>
        </a:p>
      </dgm:t>
    </dgm:pt>
    <dgm:pt modelId="{9CDBF8CB-2D27-41A5-A481-1223E175916E}" type="parTrans" cxnId="{EA7F7517-7D99-496F-95AF-39CC2C08021E}">
      <dgm:prSet/>
      <dgm:spPr/>
      <dgm:t>
        <a:bodyPr/>
        <a:lstStyle/>
        <a:p>
          <a:endParaRPr lang="en-US"/>
        </a:p>
      </dgm:t>
    </dgm:pt>
    <dgm:pt modelId="{48B83E41-9A61-4771-BCEA-448AAEEB35EE}" type="sibTrans" cxnId="{EA7F7517-7D99-496F-95AF-39CC2C08021E}">
      <dgm:prSet/>
      <dgm:spPr/>
      <dgm:t>
        <a:bodyPr/>
        <a:lstStyle/>
        <a:p>
          <a:endParaRPr lang="en-US"/>
        </a:p>
      </dgm:t>
    </dgm:pt>
    <dgm:pt modelId="{61D6B78B-0784-447F-B2C7-5F5DB020D6E1}">
      <dgm:prSet/>
      <dgm:spPr/>
      <dgm:t>
        <a:bodyPr/>
        <a:lstStyle/>
        <a:p>
          <a:r>
            <a:rPr lang="en-GB"/>
            <a:t>Tackling barriers to participation</a:t>
          </a:r>
          <a:endParaRPr lang="en-US"/>
        </a:p>
      </dgm:t>
    </dgm:pt>
    <dgm:pt modelId="{9490FA9C-6DD5-41D7-90F2-E2167F55301C}" type="parTrans" cxnId="{A2F34D98-CE31-4146-AD0A-D4A787988203}">
      <dgm:prSet/>
      <dgm:spPr/>
      <dgm:t>
        <a:bodyPr/>
        <a:lstStyle/>
        <a:p>
          <a:endParaRPr lang="en-US"/>
        </a:p>
      </dgm:t>
    </dgm:pt>
    <dgm:pt modelId="{61A7C2CB-5FE3-4CCD-9DDA-E5404F0FEC18}" type="sibTrans" cxnId="{A2F34D98-CE31-4146-AD0A-D4A787988203}">
      <dgm:prSet/>
      <dgm:spPr/>
      <dgm:t>
        <a:bodyPr/>
        <a:lstStyle/>
        <a:p>
          <a:endParaRPr lang="en-US"/>
        </a:p>
      </dgm:t>
    </dgm:pt>
    <dgm:pt modelId="{F4833505-5789-40F2-9AC2-B4BD1E14638A}">
      <dgm:prSet/>
      <dgm:spPr/>
      <dgm:t>
        <a:bodyPr/>
        <a:lstStyle/>
        <a:p>
          <a:r>
            <a:rPr lang="en-GB"/>
            <a:t>Take up of misogyny awareness from all (not mandatory)</a:t>
          </a:r>
          <a:endParaRPr lang="en-US"/>
        </a:p>
      </dgm:t>
    </dgm:pt>
    <dgm:pt modelId="{DCD7B8B1-0526-4B8F-A3A1-5B53EA1F8783}" type="parTrans" cxnId="{1EEEBA02-05E6-4516-8045-36566106ED0D}">
      <dgm:prSet/>
      <dgm:spPr/>
      <dgm:t>
        <a:bodyPr/>
        <a:lstStyle/>
        <a:p>
          <a:endParaRPr lang="en-US"/>
        </a:p>
      </dgm:t>
    </dgm:pt>
    <dgm:pt modelId="{DA447DBA-D02A-49DC-A595-ECA705CDC6A5}" type="sibTrans" cxnId="{1EEEBA02-05E6-4516-8045-36566106ED0D}">
      <dgm:prSet/>
      <dgm:spPr/>
      <dgm:t>
        <a:bodyPr/>
        <a:lstStyle/>
        <a:p>
          <a:endParaRPr lang="en-US"/>
        </a:p>
      </dgm:t>
    </dgm:pt>
    <dgm:pt modelId="{7E3AAB5A-5A93-4269-B549-8710F9790C8B}">
      <dgm:prSet/>
      <dgm:spPr/>
      <dgm:t>
        <a:bodyPr/>
        <a:lstStyle/>
        <a:p>
          <a:r>
            <a:rPr lang="en-GB"/>
            <a:t>Criminal Justice System (prosecution rates etc)</a:t>
          </a:r>
          <a:endParaRPr lang="en-US"/>
        </a:p>
      </dgm:t>
    </dgm:pt>
    <dgm:pt modelId="{F712B4E7-068F-4813-ADAA-07F08ECABBA5}" type="parTrans" cxnId="{FE65F6EE-FB3D-4BE9-9448-3586400205CA}">
      <dgm:prSet/>
      <dgm:spPr/>
      <dgm:t>
        <a:bodyPr/>
        <a:lstStyle/>
        <a:p>
          <a:endParaRPr lang="en-US"/>
        </a:p>
      </dgm:t>
    </dgm:pt>
    <dgm:pt modelId="{448DA11D-78FB-4F18-9C57-3828B9F45D19}" type="sibTrans" cxnId="{FE65F6EE-FB3D-4BE9-9448-3586400205CA}">
      <dgm:prSet/>
      <dgm:spPr/>
      <dgm:t>
        <a:bodyPr/>
        <a:lstStyle/>
        <a:p>
          <a:endParaRPr lang="en-US"/>
        </a:p>
      </dgm:t>
    </dgm:pt>
    <dgm:pt modelId="{BBFB2709-7CD9-440C-8C6C-7B12B6890B56}">
      <dgm:prSet/>
      <dgm:spPr/>
      <dgm:t>
        <a:bodyPr/>
        <a:lstStyle/>
        <a:p>
          <a:r>
            <a:rPr lang="en-US"/>
            <a:t>Take up from Schools to receive and deliver more awareness around misogyny/safety</a:t>
          </a:r>
        </a:p>
      </dgm:t>
    </dgm:pt>
    <dgm:pt modelId="{AF2357BB-2927-4E82-9D5B-7A9888744358}" type="parTrans" cxnId="{0EAB965E-13BC-4CBA-9E5A-1443B2586ECD}">
      <dgm:prSet/>
      <dgm:spPr/>
      <dgm:t>
        <a:bodyPr/>
        <a:lstStyle/>
        <a:p>
          <a:endParaRPr lang="en-GB"/>
        </a:p>
      </dgm:t>
    </dgm:pt>
    <dgm:pt modelId="{E289733A-BC50-4F5A-87F7-ACA0F4D2DDB2}" type="sibTrans" cxnId="{0EAB965E-13BC-4CBA-9E5A-1443B2586ECD}">
      <dgm:prSet/>
      <dgm:spPr/>
      <dgm:t>
        <a:bodyPr/>
        <a:lstStyle/>
        <a:p>
          <a:endParaRPr lang="en-GB"/>
        </a:p>
      </dgm:t>
    </dgm:pt>
    <dgm:pt modelId="{E889D269-1469-458C-8410-EF340FA11593}" type="pres">
      <dgm:prSet presAssocID="{F52E9D76-E394-42E3-8B0C-D1EBD7E5516A}" presName="diagram" presStyleCnt="0">
        <dgm:presLayoutVars>
          <dgm:dir/>
          <dgm:resizeHandles val="exact"/>
        </dgm:presLayoutVars>
      </dgm:prSet>
      <dgm:spPr/>
    </dgm:pt>
    <dgm:pt modelId="{0AB87BC3-1C32-4383-8F79-AC9C9889F121}" type="pres">
      <dgm:prSet presAssocID="{DAAF588C-CA40-44B3-BBE3-0FD0244ABDF1}" presName="node" presStyleLbl="node1" presStyleIdx="0" presStyleCnt="14">
        <dgm:presLayoutVars>
          <dgm:bulletEnabled val="1"/>
        </dgm:presLayoutVars>
      </dgm:prSet>
      <dgm:spPr/>
    </dgm:pt>
    <dgm:pt modelId="{6CBA1FAD-AABB-4CE6-82E7-70A9425FF80A}" type="pres">
      <dgm:prSet presAssocID="{85873086-F6BC-43F8-BA86-B321FF0E7ADE}" presName="sibTrans" presStyleCnt="0"/>
      <dgm:spPr/>
    </dgm:pt>
    <dgm:pt modelId="{70A49153-04F9-4030-99B4-C29865E90B8F}" type="pres">
      <dgm:prSet presAssocID="{892043A3-353C-480A-AFD0-A5FCD402C74A}" presName="node" presStyleLbl="node1" presStyleIdx="1" presStyleCnt="14">
        <dgm:presLayoutVars>
          <dgm:bulletEnabled val="1"/>
        </dgm:presLayoutVars>
      </dgm:prSet>
      <dgm:spPr/>
    </dgm:pt>
    <dgm:pt modelId="{42DD16D4-AB26-41CA-A187-6BDC4562F100}" type="pres">
      <dgm:prSet presAssocID="{F7B4EEAB-984F-47DF-8B94-B0F5F166E607}" presName="sibTrans" presStyleCnt="0"/>
      <dgm:spPr/>
    </dgm:pt>
    <dgm:pt modelId="{FDFE14C7-D544-4FB3-AA5E-F04798BE8021}" type="pres">
      <dgm:prSet presAssocID="{86DF61D2-6766-487A-B867-99B152378BC3}" presName="node" presStyleLbl="node1" presStyleIdx="2" presStyleCnt="14">
        <dgm:presLayoutVars>
          <dgm:bulletEnabled val="1"/>
        </dgm:presLayoutVars>
      </dgm:prSet>
      <dgm:spPr/>
    </dgm:pt>
    <dgm:pt modelId="{4715375F-3B82-47CA-B35D-8F7236BD0B68}" type="pres">
      <dgm:prSet presAssocID="{4143D8FB-C532-4808-87B9-8DA94108D001}" presName="sibTrans" presStyleCnt="0"/>
      <dgm:spPr/>
    </dgm:pt>
    <dgm:pt modelId="{0D4BD9B8-9714-4CD8-BEAC-1250A9375094}" type="pres">
      <dgm:prSet presAssocID="{55BB9DA8-1220-40D1-B983-053EB959B7E0}" presName="node" presStyleLbl="node1" presStyleIdx="3" presStyleCnt="14">
        <dgm:presLayoutVars>
          <dgm:bulletEnabled val="1"/>
        </dgm:presLayoutVars>
      </dgm:prSet>
      <dgm:spPr/>
    </dgm:pt>
    <dgm:pt modelId="{4F234152-7187-4230-8732-3572B075A870}" type="pres">
      <dgm:prSet presAssocID="{4DCF78EE-68B5-455D-9BE1-B19CAD5B6905}" presName="sibTrans" presStyleCnt="0"/>
      <dgm:spPr/>
    </dgm:pt>
    <dgm:pt modelId="{D8B0B3E9-7E84-4B3A-934C-3BE81BFFF3C8}" type="pres">
      <dgm:prSet presAssocID="{A55F2FA4-0FF0-4F56-8F7C-C99D519D9FF0}" presName="node" presStyleLbl="node1" presStyleIdx="4" presStyleCnt="14">
        <dgm:presLayoutVars>
          <dgm:bulletEnabled val="1"/>
        </dgm:presLayoutVars>
      </dgm:prSet>
      <dgm:spPr/>
    </dgm:pt>
    <dgm:pt modelId="{DC7E55A3-C190-44E1-B41F-2C1BAA4E7A61}" type="pres">
      <dgm:prSet presAssocID="{B67AC5E0-6801-4305-BFBA-407A7A24B45A}" presName="sibTrans" presStyleCnt="0"/>
      <dgm:spPr/>
    </dgm:pt>
    <dgm:pt modelId="{73CDC604-4AE0-484F-8DEA-6FFF39F32C14}" type="pres">
      <dgm:prSet presAssocID="{909D72AF-1D5D-43A8-B3BF-4710F24427A6}" presName="node" presStyleLbl="node1" presStyleIdx="5" presStyleCnt="14">
        <dgm:presLayoutVars>
          <dgm:bulletEnabled val="1"/>
        </dgm:presLayoutVars>
      </dgm:prSet>
      <dgm:spPr/>
    </dgm:pt>
    <dgm:pt modelId="{90CF1D4F-20B1-43F2-8EEF-DDE971113E5F}" type="pres">
      <dgm:prSet presAssocID="{8D173642-225A-4CBE-AC71-FEEC4ABEEC0A}" presName="sibTrans" presStyleCnt="0"/>
      <dgm:spPr/>
    </dgm:pt>
    <dgm:pt modelId="{7F92D73C-C90B-4915-ADAA-FF0AF511CBE7}" type="pres">
      <dgm:prSet presAssocID="{5F64C4A0-8DCF-42F7-BC60-00E73E9D9426}" presName="node" presStyleLbl="node1" presStyleIdx="6" presStyleCnt="14">
        <dgm:presLayoutVars>
          <dgm:bulletEnabled val="1"/>
        </dgm:presLayoutVars>
      </dgm:prSet>
      <dgm:spPr/>
    </dgm:pt>
    <dgm:pt modelId="{398D8767-63D5-4FA2-829B-71BDAA7F38E4}" type="pres">
      <dgm:prSet presAssocID="{3196FC9B-2331-4F48-9B3B-6BED66D095B6}" presName="sibTrans" presStyleCnt="0"/>
      <dgm:spPr/>
    </dgm:pt>
    <dgm:pt modelId="{51E179B3-0D1B-4798-A3B2-8F637DCCF613}" type="pres">
      <dgm:prSet presAssocID="{BD16F563-7D9F-4F03-A0FC-F1FB22E77D11}" presName="node" presStyleLbl="node1" presStyleIdx="7" presStyleCnt="14">
        <dgm:presLayoutVars>
          <dgm:bulletEnabled val="1"/>
        </dgm:presLayoutVars>
      </dgm:prSet>
      <dgm:spPr/>
    </dgm:pt>
    <dgm:pt modelId="{1511C878-9FE5-4CB4-B61F-C2CBBF71B0D2}" type="pres">
      <dgm:prSet presAssocID="{C8577701-BE4F-4329-8324-0CC3B9117236}" presName="sibTrans" presStyleCnt="0"/>
      <dgm:spPr/>
    </dgm:pt>
    <dgm:pt modelId="{CA80129C-E7F8-403D-AE07-2CCE0D517907}" type="pres">
      <dgm:prSet presAssocID="{A94B04A7-AD92-4819-A91F-B8CB92336F43}" presName="node" presStyleLbl="node1" presStyleIdx="8" presStyleCnt="14">
        <dgm:presLayoutVars>
          <dgm:bulletEnabled val="1"/>
        </dgm:presLayoutVars>
      </dgm:prSet>
      <dgm:spPr/>
    </dgm:pt>
    <dgm:pt modelId="{4CF15C6C-4B86-4DE0-B529-659B195D605A}" type="pres">
      <dgm:prSet presAssocID="{8BBFBA2A-55F8-4357-9B69-C910678CC269}" presName="sibTrans" presStyleCnt="0"/>
      <dgm:spPr/>
    </dgm:pt>
    <dgm:pt modelId="{8A59F342-B200-4F54-A4C8-F5867A79FDFD}" type="pres">
      <dgm:prSet presAssocID="{01A8D3AC-14C2-4BED-B961-A6B3D029467C}" presName="node" presStyleLbl="node1" presStyleIdx="9" presStyleCnt="14">
        <dgm:presLayoutVars>
          <dgm:bulletEnabled val="1"/>
        </dgm:presLayoutVars>
      </dgm:prSet>
      <dgm:spPr/>
    </dgm:pt>
    <dgm:pt modelId="{60BC9CC3-D524-4E3F-9936-A9D92D07DCB6}" type="pres">
      <dgm:prSet presAssocID="{48B83E41-9A61-4771-BCEA-448AAEEB35EE}" presName="sibTrans" presStyleCnt="0"/>
      <dgm:spPr/>
    </dgm:pt>
    <dgm:pt modelId="{62771BD2-A9F6-4575-B02C-F5B4937974E2}" type="pres">
      <dgm:prSet presAssocID="{61D6B78B-0784-447F-B2C7-5F5DB020D6E1}" presName="node" presStyleLbl="node1" presStyleIdx="10" presStyleCnt="14">
        <dgm:presLayoutVars>
          <dgm:bulletEnabled val="1"/>
        </dgm:presLayoutVars>
      </dgm:prSet>
      <dgm:spPr/>
    </dgm:pt>
    <dgm:pt modelId="{18F9FEB0-7211-4F5F-A7C7-3572A1D1D1A7}" type="pres">
      <dgm:prSet presAssocID="{61A7C2CB-5FE3-4CCD-9DDA-E5404F0FEC18}" presName="sibTrans" presStyleCnt="0"/>
      <dgm:spPr/>
    </dgm:pt>
    <dgm:pt modelId="{EF418AEF-7F8B-443D-BEFC-DEB40DAE07D9}" type="pres">
      <dgm:prSet presAssocID="{F4833505-5789-40F2-9AC2-B4BD1E14638A}" presName="node" presStyleLbl="node1" presStyleIdx="11" presStyleCnt="14">
        <dgm:presLayoutVars>
          <dgm:bulletEnabled val="1"/>
        </dgm:presLayoutVars>
      </dgm:prSet>
      <dgm:spPr/>
    </dgm:pt>
    <dgm:pt modelId="{CE4D859E-2CFE-4655-B719-DE248A98AA1D}" type="pres">
      <dgm:prSet presAssocID="{DA447DBA-D02A-49DC-A595-ECA705CDC6A5}" presName="sibTrans" presStyleCnt="0"/>
      <dgm:spPr/>
    </dgm:pt>
    <dgm:pt modelId="{99A2FB36-99E7-4260-B263-0C7F1BD85D52}" type="pres">
      <dgm:prSet presAssocID="{7E3AAB5A-5A93-4269-B549-8710F9790C8B}" presName="node" presStyleLbl="node1" presStyleIdx="12" presStyleCnt="14">
        <dgm:presLayoutVars>
          <dgm:bulletEnabled val="1"/>
        </dgm:presLayoutVars>
      </dgm:prSet>
      <dgm:spPr/>
    </dgm:pt>
    <dgm:pt modelId="{FB500CCF-F34C-4802-8334-0AE7B6A6137F}" type="pres">
      <dgm:prSet presAssocID="{448DA11D-78FB-4F18-9C57-3828B9F45D19}" presName="sibTrans" presStyleCnt="0"/>
      <dgm:spPr/>
    </dgm:pt>
    <dgm:pt modelId="{CE3465AA-71BA-4987-8251-BC703578D2AC}" type="pres">
      <dgm:prSet presAssocID="{BBFB2709-7CD9-440C-8C6C-7B12B6890B56}" presName="node" presStyleLbl="node1" presStyleIdx="13" presStyleCnt="14">
        <dgm:presLayoutVars>
          <dgm:bulletEnabled val="1"/>
        </dgm:presLayoutVars>
      </dgm:prSet>
      <dgm:spPr/>
    </dgm:pt>
  </dgm:ptLst>
  <dgm:cxnLst>
    <dgm:cxn modelId="{CC101102-9B97-4F88-AF05-1419BA2862C5}" type="presOf" srcId="{86DF61D2-6766-487A-B867-99B152378BC3}" destId="{FDFE14C7-D544-4FB3-AA5E-F04798BE8021}" srcOrd="0" destOrd="0" presId="urn:microsoft.com/office/officeart/2005/8/layout/default"/>
    <dgm:cxn modelId="{1EEEBA02-05E6-4516-8045-36566106ED0D}" srcId="{F52E9D76-E394-42E3-8B0C-D1EBD7E5516A}" destId="{F4833505-5789-40F2-9AC2-B4BD1E14638A}" srcOrd="11" destOrd="0" parTransId="{DCD7B8B1-0526-4B8F-A3A1-5B53EA1F8783}" sibTransId="{DA447DBA-D02A-49DC-A595-ECA705CDC6A5}"/>
    <dgm:cxn modelId="{B214A903-A3D5-4C17-A398-655D2634D63B}" srcId="{F52E9D76-E394-42E3-8B0C-D1EBD7E5516A}" destId="{86DF61D2-6766-487A-B867-99B152378BC3}" srcOrd="2" destOrd="0" parTransId="{70EC7525-F279-4FE6-B7D7-73A14B57F9C5}" sibTransId="{4143D8FB-C532-4808-87B9-8DA94108D001}"/>
    <dgm:cxn modelId="{C5FAE504-C296-4AB9-9E05-C2A6F349BE49}" srcId="{F52E9D76-E394-42E3-8B0C-D1EBD7E5516A}" destId="{A94B04A7-AD92-4819-A91F-B8CB92336F43}" srcOrd="8" destOrd="0" parTransId="{03C68F5C-2BFD-4925-99BC-B982AE9EFE78}" sibTransId="{8BBFBA2A-55F8-4357-9B69-C910678CC269}"/>
    <dgm:cxn modelId="{D3615206-0436-418C-A2A6-52CC1FD31973}" srcId="{F52E9D76-E394-42E3-8B0C-D1EBD7E5516A}" destId="{55BB9DA8-1220-40D1-B983-053EB959B7E0}" srcOrd="3" destOrd="0" parTransId="{71B249CF-26C5-4362-9903-FB20DC17EAEB}" sibTransId="{4DCF78EE-68B5-455D-9BE1-B19CAD5B6905}"/>
    <dgm:cxn modelId="{B8746509-607C-44E1-B10B-88E317B97C1A}" type="presOf" srcId="{909D72AF-1D5D-43A8-B3BF-4710F24427A6}" destId="{73CDC604-4AE0-484F-8DEA-6FFF39F32C14}" srcOrd="0" destOrd="0" presId="urn:microsoft.com/office/officeart/2005/8/layout/default"/>
    <dgm:cxn modelId="{4E30D410-C933-4601-8830-7374C0019415}" type="presOf" srcId="{7E3AAB5A-5A93-4269-B549-8710F9790C8B}" destId="{99A2FB36-99E7-4260-B263-0C7F1BD85D52}" srcOrd="0" destOrd="0" presId="urn:microsoft.com/office/officeart/2005/8/layout/default"/>
    <dgm:cxn modelId="{EA7F7517-7D99-496F-95AF-39CC2C08021E}" srcId="{F52E9D76-E394-42E3-8B0C-D1EBD7E5516A}" destId="{01A8D3AC-14C2-4BED-B961-A6B3D029467C}" srcOrd="9" destOrd="0" parTransId="{9CDBF8CB-2D27-41A5-A481-1223E175916E}" sibTransId="{48B83E41-9A61-4771-BCEA-448AAEEB35EE}"/>
    <dgm:cxn modelId="{ACDD1E1B-3400-43A8-8102-D8C9666B9F7C}" srcId="{F52E9D76-E394-42E3-8B0C-D1EBD7E5516A}" destId="{BD16F563-7D9F-4F03-A0FC-F1FB22E77D11}" srcOrd="7" destOrd="0" parTransId="{A8E628D0-1DD0-446B-9F27-240388AA3B34}" sibTransId="{C8577701-BE4F-4329-8324-0CC3B9117236}"/>
    <dgm:cxn modelId="{5A79E91C-8A3B-4B6A-8FB8-D6111D52C053}" type="presOf" srcId="{BBFB2709-7CD9-440C-8C6C-7B12B6890B56}" destId="{CE3465AA-71BA-4987-8251-BC703578D2AC}" srcOrd="0" destOrd="0" presId="urn:microsoft.com/office/officeart/2005/8/layout/default"/>
    <dgm:cxn modelId="{AF7A6121-3D8D-4CD7-B9FC-511D970FE8AB}" type="presOf" srcId="{01A8D3AC-14C2-4BED-B961-A6B3D029467C}" destId="{8A59F342-B200-4F54-A4C8-F5867A79FDFD}" srcOrd="0" destOrd="0" presId="urn:microsoft.com/office/officeart/2005/8/layout/default"/>
    <dgm:cxn modelId="{E29AEB27-0683-427B-91E0-05B994B64FAA}" srcId="{F52E9D76-E394-42E3-8B0C-D1EBD7E5516A}" destId="{892043A3-353C-480A-AFD0-A5FCD402C74A}" srcOrd="1" destOrd="0" parTransId="{6D0F9D12-8E9A-4E24-8321-3855247F9FC5}" sibTransId="{F7B4EEAB-984F-47DF-8B94-B0F5F166E607}"/>
    <dgm:cxn modelId="{0EAB965E-13BC-4CBA-9E5A-1443B2586ECD}" srcId="{F52E9D76-E394-42E3-8B0C-D1EBD7E5516A}" destId="{BBFB2709-7CD9-440C-8C6C-7B12B6890B56}" srcOrd="13" destOrd="0" parTransId="{AF2357BB-2927-4E82-9D5B-7A9888744358}" sibTransId="{E289733A-BC50-4F5A-87F7-ACA0F4D2DDB2}"/>
    <dgm:cxn modelId="{7D06B36D-28CE-4399-AE3D-BBB81A112FEB}" srcId="{F52E9D76-E394-42E3-8B0C-D1EBD7E5516A}" destId="{A55F2FA4-0FF0-4F56-8F7C-C99D519D9FF0}" srcOrd="4" destOrd="0" parTransId="{E120FB43-EAC2-4FF4-8E40-BEFFC8A22BCE}" sibTransId="{B67AC5E0-6801-4305-BFBA-407A7A24B45A}"/>
    <dgm:cxn modelId="{F797DB50-7DED-477C-9343-FCCCFC8B79E8}" type="presOf" srcId="{A55F2FA4-0FF0-4F56-8F7C-C99D519D9FF0}" destId="{D8B0B3E9-7E84-4B3A-934C-3BE81BFFF3C8}" srcOrd="0" destOrd="0" presId="urn:microsoft.com/office/officeart/2005/8/layout/default"/>
    <dgm:cxn modelId="{BF48CA80-2981-4C4C-9767-8252A85042A8}" srcId="{F52E9D76-E394-42E3-8B0C-D1EBD7E5516A}" destId="{909D72AF-1D5D-43A8-B3BF-4710F24427A6}" srcOrd="5" destOrd="0" parTransId="{B3B533DE-F988-4A73-A805-A424F16A660A}" sibTransId="{8D173642-225A-4CBE-AC71-FEEC4ABEEC0A}"/>
    <dgm:cxn modelId="{83C4E88B-B621-4C32-9828-24CEB7A29D51}" type="presOf" srcId="{5F64C4A0-8DCF-42F7-BC60-00E73E9D9426}" destId="{7F92D73C-C90B-4915-ADAA-FF0AF511CBE7}" srcOrd="0" destOrd="0" presId="urn:microsoft.com/office/officeart/2005/8/layout/default"/>
    <dgm:cxn modelId="{8984F98F-A1F8-4F9B-B7BC-CEFD28FE0AE2}" type="presOf" srcId="{61D6B78B-0784-447F-B2C7-5F5DB020D6E1}" destId="{62771BD2-A9F6-4575-B02C-F5B4937974E2}" srcOrd="0" destOrd="0" presId="urn:microsoft.com/office/officeart/2005/8/layout/default"/>
    <dgm:cxn modelId="{A7D13490-FC37-493D-BF17-3E08560A9A64}" type="presOf" srcId="{DAAF588C-CA40-44B3-BBE3-0FD0244ABDF1}" destId="{0AB87BC3-1C32-4383-8F79-AC9C9889F121}" srcOrd="0" destOrd="0" presId="urn:microsoft.com/office/officeart/2005/8/layout/default"/>
    <dgm:cxn modelId="{6AE9B095-5137-4CD5-8C3F-FA5903F06801}" type="presOf" srcId="{BD16F563-7D9F-4F03-A0FC-F1FB22E77D11}" destId="{51E179B3-0D1B-4798-A3B2-8F637DCCF613}" srcOrd="0" destOrd="0" presId="urn:microsoft.com/office/officeart/2005/8/layout/default"/>
    <dgm:cxn modelId="{A2F34D98-CE31-4146-AD0A-D4A787988203}" srcId="{F52E9D76-E394-42E3-8B0C-D1EBD7E5516A}" destId="{61D6B78B-0784-447F-B2C7-5F5DB020D6E1}" srcOrd="10" destOrd="0" parTransId="{9490FA9C-6DD5-41D7-90F2-E2167F55301C}" sibTransId="{61A7C2CB-5FE3-4CCD-9DDA-E5404F0FEC18}"/>
    <dgm:cxn modelId="{E955C8A7-DF60-4716-B92A-98F8134D7DD4}" type="presOf" srcId="{A94B04A7-AD92-4819-A91F-B8CB92336F43}" destId="{CA80129C-E7F8-403D-AE07-2CCE0D517907}" srcOrd="0" destOrd="0" presId="urn:microsoft.com/office/officeart/2005/8/layout/default"/>
    <dgm:cxn modelId="{7B10C5AB-C9CB-4D10-BB0D-AAA88F716C91}" srcId="{F52E9D76-E394-42E3-8B0C-D1EBD7E5516A}" destId="{DAAF588C-CA40-44B3-BBE3-0FD0244ABDF1}" srcOrd="0" destOrd="0" parTransId="{E175599D-CE49-4438-870B-DC91EAF238D5}" sibTransId="{85873086-F6BC-43F8-BA86-B321FF0E7ADE}"/>
    <dgm:cxn modelId="{9E1071B9-B08F-4E0E-801F-7969FD769B3E}" srcId="{F52E9D76-E394-42E3-8B0C-D1EBD7E5516A}" destId="{5F64C4A0-8DCF-42F7-BC60-00E73E9D9426}" srcOrd="6" destOrd="0" parTransId="{781C1506-013D-4E5E-B9F9-5BF7FDF7B460}" sibTransId="{3196FC9B-2331-4F48-9B3B-6BED66D095B6}"/>
    <dgm:cxn modelId="{2604D9CC-2514-4D36-8458-473273472584}" type="presOf" srcId="{55BB9DA8-1220-40D1-B983-053EB959B7E0}" destId="{0D4BD9B8-9714-4CD8-BEAC-1250A9375094}" srcOrd="0" destOrd="0" presId="urn:microsoft.com/office/officeart/2005/8/layout/default"/>
    <dgm:cxn modelId="{7E2E90D7-A0A7-4273-98CE-D7E25D18C07A}" type="presOf" srcId="{F52E9D76-E394-42E3-8B0C-D1EBD7E5516A}" destId="{E889D269-1469-458C-8410-EF340FA11593}" srcOrd="0" destOrd="0" presId="urn:microsoft.com/office/officeart/2005/8/layout/default"/>
    <dgm:cxn modelId="{453B3DDF-33A5-4F5A-9F5B-5D99CD843528}" type="presOf" srcId="{F4833505-5789-40F2-9AC2-B4BD1E14638A}" destId="{EF418AEF-7F8B-443D-BEFC-DEB40DAE07D9}" srcOrd="0" destOrd="0" presId="urn:microsoft.com/office/officeart/2005/8/layout/default"/>
    <dgm:cxn modelId="{6D9ECFE1-99DE-4C98-8D89-585511817A16}" type="presOf" srcId="{892043A3-353C-480A-AFD0-A5FCD402C74A}" destId="{70A49153-04F9-4030-99B4-C29865E90B8F}" srcOrd="0" destOrd="0" presId="urn:microsoft.com/office/officeart/2005/8/layout/default"/>
    <dgm:cxn modelId="{FE65F6EE-FB3D-4BE9-9448-3586400205CA}" srcId="{F52E9D76-E394-42E3-8B0C-D1EBD7E5516A}" destId="{7E3AAB5A-5A93-4269-B549-8710F9790C8B}" srcOrd="12" destOrd="0" parTransId="{F712B4E7-068F-4813-ADAA-07F08ECABBA5}" sibTransId="{448DA11D-78FB-4F18-9C57-3828B9F45D19}"/>
    <dgm:cxn modelId="{F0D2A895-02B1-4AB6-B49A-F106CE01983D}" type="presParOf" srcId="{E889D269-1469-458C-8410-EF340FA11593}" destId="{0AB87BC3-1C32-4383-8F79-AC9C9889F121}" srcOrd="0" destOrd="0" presId="urn:microsoft.com/office/officeart/2005/8/layout/default"/>
    <dgm:cxn modelId="{F56A7D1A-99FD-48FF-BAF0-8A0F3985BE17}" type="presParOf" srcId="{E889D269-1469-458C-8410-EF340FA11593}" destId="{6CBA1FAD-AABB-4CE6-82E7-70A9425FF80A}" srcOrd="1" destOrd="0" presId="urn:microsoft.com/office/officeart/2005/8/layout/default"/>
    <dgm:cxn modelId="{CEF96097-7BAC-47C7-93A3-C1DA42CE91F0}" type="presParOf" srcId="{E889D269-1469-458C-8410-EF340FA11593}" destId="{70A49153-04F9-4030-99B4-C29865E90B8F}" srcOrd="2" destOrd="0" presId="urn:microsoft.com/office/officeart/2005/8/layout/default"/>
    <dgm:cxn modelId="{87BFD398-705C-4EF7-A6AC-EF726095ACDE}" type="presParOf" srcId="{E889D269-1469-458C-8410-EF340FA11593}" destId="{42DD16D4-AB26-41CA-A187-6BDC4562F100}" srcOrd="3" destOrd="0" presId="urn:microsoft.com/office/officeart/2005/8/layout/default"/>
    <dgm:cxn modelId="{E1DA9A80-C32E-4E71-BA17-A4F6861D65E0}" type="presParOf" srcId="{E889D269-1469-458C-8410-EF340FA11593}" destId="{FDFE14C7-D544-4FB3-AA5E-F04798BE8021}" srcOrd="4" destOrd="0" presId="urn:microsoft.com/office/officeart/2005/8/layout/default"/>
    <dgm:cxn modelId="{07601F26-F4E2-476E-83BA-41E2C5720DDB}" type="presParOf" srcId="{E889D269-1469-458C-8410-EF340FA11593}" destId="{4715375F-3B82-47CA-B35D-8F7236BD0B68}" srcOrd="5" destOrd="0" presId="urn:microsoft.com/office/officeart/2005/8/layout/default"/>
    <dgm:cxn modelId="{6271E466-ABB1-456E-B7BC-DF5C753E56F3}" type="presParOf" srcId="{E889D269-1469-458C-8410-EF340FA11593}" destId="{0D4BD9B8-9714-4CD8-BEAC-1250A9375094}" srcOrd="6" destOrd="0" presId="urn:microsoft.com/office/officeart/2005/8/layout/default"/>
    <dgm:cxn modelId="{927E2484-5C80-4EB0-89EC-2D6122DF1E4B}" type="presParOf" srcId="{E889D269-1469-458C-8410-EF340FA11593}" destId="{4F234152-7187-4230-8732-3572B075A870}" srcOrd="7" destOrd="0" presId="urn:microsoft.com/office/officeart/2005/8/layout/default"/>
    <dgm:cxn modelId="{A35617DC-A812-43DC-8641-DA309F323627}" type="presParOf" srcId="{E889D269-1469-458C-8410-EF340FA11593}" destId="{D8B0B3E9-7E84-4B3A-934C-3BE81BFFF3C8}" srcOrd="8" destOrd="0" presId="urn:microsoft.com/office/officeart/2005/8/layout/default"/>
    <dgm:cxn modelId="{9DAF044F-1F40-4440-BE33-E267D75E0CD1}" type="presParOf" srcId="{E889D269-1469-458C-8410-EF340FA11593}" destId="{DC7E55A3-C190-44E1-B41F-2C1BAA4E7A61}" srcOrd="9" destOrd="0" presId="urn:microsoft.com/office/officeart/2005/8/layout/default"/>
    <dgm:cxn modelId="{E14B8285-21E4-41DD-A0AE-B204E8728D64}" type="presParOf" srcId="{E889D269-1469-458C-8410-EF340FA11593}" destId="{73CDC604-4AE0-484F-8DEA-6FFF39F32C14}" srcOrd="10" destOrd="0" presId="urn:microsoft.com/office/officeart/2005/8/layout/default"/>
    <dgm:cxn modelId="{430F330A-1CE9-4C60-B601-C80778A6C21E}" type="presParOf" srcId="{E889D269-1469-458C-8410-EF340FA11593}" destId="{90CF1D4F-20B1-43F2-8EEF-DDE971113E5F}" srcOrd="11" destOrd="0" presId="urn:microsoft.com/office/officeart/2005/8/layout/default"/>
    <dgm:cxn modelId="{4E4C8532-A015-4E2E-A01D-65465DA2A0D1}" type="presParOf" srcId="{E889D269-1469-458C-8410-EF340FA11593}" destId="{7F92D73C-C90B-4915-ADAA-FF0AF511CBE7}" srcOrd="12" destOrd="0" presId="urn:microsoft.com/office/officeart/2005/8/layout/default"/>
    <dgm:cxn modelId="{EBA7309D-636D-4CB7-858D-DC89AEBEF596}" type="presParOf" srcId="{E889D269-1469-458C-8410-EF340FA11593}" destId="{398D8767-63D5-4FA2-829B-71BDAA7F38E4}" srcOrd="13" destOrd="0" presId="urn:microsoft.com/office/officeart/2005/8/layout/default"/>
    <dgm:cxn modelId="{C3BE0A4D-5606-4A44-BD2F-E92D6AB75ECD}" type="presParOf" srcId="{E889D269-1469-458C-8410-EF340FA11593}" destId="{51E179B3-0D1B-4798-A3B2-8F637DCCF613}" srcOrd="14" destOrd="0" presId="urn:microsoft.com/office/officeart/2005/8/layout/default"/>
    <dgm:cxn modelId="{7ACBDB4F-1D04-4379-82C5-F07D3C4212B4}" type="presParOf" srcId="{E889D269-1469-458C-8410-EF340FA11593}" destId="{1511C878-9FE5-4CB4-B61F-C2CBBF71B0D2}" srcOrd="15" destOrd="0" presId="urn:microsoft.com/office/officeart/2005/8/layout/default"/>
    <dgm:cxn modelId="{B4AB764F-00E0-4235-B2D1-939ABC3B319D}" type="presParOf" srcId="{E889D269-1469-458C-8410-EF340FA11593}" destId="{CA80129C-E7F8-403D-AE07-2CCE0D517907}" srcOrd="16" destOrd="0" presId="urn:microsoft.com/office/officeart/2005/8/layout/default"/>
    <dgm:cxn modelId="{2B0E1533-6AED-4027-9082-48E396023D10}" type="presParOf" srcId="{E889D269-1469-458C-8410-EF340FA11593}" destId="{4CF15C6C-4B86-4DE0-B529-659B195D605A}" srcOrd="17" destOrd="0" presId="urn:microsoft.com/office/officeart/2005/8/layout/default"/>
    <dgm:cxn modelId="{4D744903-0350-4B2C-AB0F-8EBB21F75A5B}" type="presParOf" srcId="{E889D269-1469-458C-8410-EF340FA11593}" destId="{8A59F342-B200-4F54-A4C8-F5867A79FDFD}" srcOrd="18" destOrd="0" presId="urn:microsoft.com/office/officeart/2005/8/layout/default"/>
    <dgm:cxn modelId="{C0C17DB7-6EF8-4B1C-83AA-0F52A5B3716B}" type="presParOf" srcId="{E889D269-1469-458C-8410-EF340FA11593}" destId="{60BC9CC3-D524-4E3F-9936-A9D92D07DCB6}" srcOrd="19" destOrd="0" presId="urn:microsoft.com/office/officeart/2005/8/layout/default"/>
    <dgm:cxn modelId="{4E1CEDB7-DEC8-46A4-99FC-53F404D82489}" type="presParOf" srcId="{E889D269-1469-458C-8410-EF340FA11593}" destId="{62771BD2-A9F6-4575-B02C-F5B4937974E2}" srcOrd="20" destOrd="0" presId="urn:microsoft.com/office/officeart/2005/8/layout/default"/>
    <dgm:cxn modelId="{134CAF00-FA6B-47D5-84BB-06A8442CDBE8}" type="presParOf" srcId="{E889D269-1469-458C-8410-EF340FA11593}" destId="{18F9FEB0-7211-4F5F-A7C7-3572A1D1D1A7}" srcOrd="21" destOrd="0" presId="urn:microsoft.com/office/officeart/2005/8/layout/default"/>
    <dgm:cxn modelId="{F18AB87D-3496-48B6-A645-2C90AF36114D}" type="presParOf" srcId="{E889D269-1469-458C-8410-EF340FA11593}" destId="{EF418AEF-7F8B-443D-BEFC-DEB40DAE07D9}" srcOrd="22" destOrd="0" presId="urn:microsoft.com/office/officeart/2005/8/layout/default"/>
    <dgm:cxn modelId="{72D24CE7-A33D-4AAD-8284-18A4063F4133}" type="presParOf" srcId="{E889D269-1469-458C-8410-EF340FA11593}" destId="{CE4D859E-2CFE-4655-B719-DE248A98AA1D}" srcOrd="23" destOrd="0" presId="urn:microsoft.com/office/officeart/2005/8/layout/default"/>
    <dgm:cxn modelId="{FF47B841-6F90-4E90-9FB6-2C3E2133AFE4}" type="presParOf" srcId="{E889D269-1469-458C-8410-EF340FA11593}" destId="{99A2FB36-99E7-4260-B263-0C7F1BD85D52}" srcOrd="24" destOrd="0" presId="urn:microsoft.com/office/officeart/2005/8/layout/default"/>
    <dgm:cxn modelId="{935F385D-CA70-4DD3-8485-131F908C4514}" type="presParOf" srcId="{E889D269-1469-458C-8410-EF340FA11593}" destId="{FB500CCF-F34C-4802-8334-0AE7B6A6137F}" srcOrd="25" destOrd="0" presId="urn:microsoft.com/office/officeart/2005/8/layout/default"/>
    <dgm:cxn modelId="{E96E3F60-DE38-4EFE-81A8-C9C9DB67B89B}" type="presParOf" srcId="{E889D269-1469-458C-8410-EF340FA11593}" destId="{CE3465AA-71BA-4987-8251-BC703578D2AC}"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DF5C1C-6091-411B-BCD4-881EF902E8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67537CC-B5BA-4C4E-8E17-9BB2CDF68159}">
      <dgm:prSet/>
      <dgm:spPr/>
      <dgm:t>
        <a:bodyPr/>
        <a:lstStyle/>
        <a:p>
          <a:r>
            <a:rPr lang="en-GB"/>
            <a:t>Allocate resource for this new priority to mitigate against limitations of implementation</a:t>
          </a:r>
          <a:endParaRPr lang="en-US"/>
        </a:p>
      </dgm:t>
    </dgm:pt>
    <dgm:pt modelId="{88B9A775-FA8B-456C-B2BF-EFDE7A4208F5}" type="parTrans" cxnId="{9109C5FA-1F00-4D88-8B66-CD37B66634A6}">
      <dgm:prSet/>
      <dgm:spPr/>
      <dgm:t>
        <a:bodyPr/>
        <a:lstStyle/>
        <a:p>
          <a:endParaRPr lang="en-US"/>
        </a:p>
      </dgm:t>
    </dgm:pt>
    <dgm:pt modelId="{18EAF513-1F45-4A68-B1B9-DE23929DED52}" type="sibTrans" cxnId="{9109C5FA-1F00-4D88-8B66-CD37B66634A6}">
      <dgm:prSet/>
      <dgm:spPr/>
      <dgm:t>
        <a:bodyPr/>
        <a:lstStyle/>
        <a:p>
          <a:endParaRPr lang="en-US"/>
        </a:p>
      </dgm:t>
    </dgm:pt>
    <dgm:pt modelId="{71374081-1EF6-4FF7-AD45-2A7AC030BED7}">
      <dgm:prSet/>
      <dgm:spPr/>
      <dgm:t>
        <a:bodyPr/>
        <a:lstStyle/>
        <a:p>
          <a:r>
            <a:rPr lang="en-GB"/>
            <a:t>Exploration of Public Spaces Protection Orders</a:t>
          </a:r>
          <a:endParaRPr lang="en-US"/>
        </a:p>
      </dgm:t>
    </dgm:pt>
    <dgm:pt modelId="{5D33F365-7D6C-4DAB-A253-4A288B45AF62}" type="parTrans" cxnId="{E8BAE304-85AC-43B0-9886-A0369B33895A}">
      <dgm:prSet/>
      <dgm:spPr/>
      <dgm:t>
        <a:bodyPr/>
        <a:lstStyle/>
        <a:p>
          <a:endParaRPr lang="en-US"/>
        </a:p>
      </dgm:t>
    </dgm:pt>
    <dgm:pt modelId="{91F90191-F771-4066-A067-2932B5536C5C}" type="sibTrans" cxnId="{E8BAE304-85AC-43B0-9886-A0369B33895A}">
      <dgm:prSet/>
      <dgm:spPr/>
      <dgm:t>
        <a:bodyPr/>
        <a:lstStyle/>
        <a:p>
          <a:endParaRPr lang="en-US"/>
        </a:p>
      </dgm:t>
    </dgm:pt>
    <dgm:pt modelId="{CCC2698E-423B-4452-AA6B-19CC0650F5BD}">
      <dgm:prSet/>
      <dgm:spPr/>
      <dgm:t>
        <a:bodyPr/>
        <a:lstStyle/>
        <a:p>
          <a:r>
            <a:rPr lang="en-GB"/>
            <a:t>Community leaders/Cllrs/Womens Commission to become VAWG Champions/male allies/attend training</a:t>
          </a:r>
          <a:endParaRPr lang="en-US"/>
        </a:p>
      </dgm:t>
    </dgm:pt>
    <dgm:pt modelId="{72E4E16E-2947-4BFF-9754-11E94F5BDCBD}" type="parTrans" cxnId="{0B737AE2-E2B4-43C6-8801-BF6792ED4833}">
      <dgm:prSet/>
      <dgm:spPr/>
      <dgm:t>
        <a:bodyPr/>
        <a:lstStyle/>
        <a:p>
          <a:endParaRPr lang="en-US"/>
        </a:p>
      </dgm:t>
    </dgm:pt>
    <dgm:pt modelId="{134AEDD9-5A74-40AE-A85E-DAEE54C5DB87}" type="sibTrans" cxnId="{0B737AE2-E2B4-43C6-8801-BF6792ED4833}">
      <dgm:prSet/>
      <dgm:spPr/>
      <dgm:t>
        <a:bodyPr/>
        <a:lstStyle/>
        <a:p>
          <a:endParaRPr lang="en-US"/>
        </a:p>
      </dgm:t>
    </dgm:pt>
    <dgm:pt modelId="{FD78464C-469E-475F-B8C2-96F94BFF05EF}">
      <dgm:prSet/>
      <dgm:spPr/>
      <dgm:t>
        <a:bodyPr/>
        <a:lstStyle/>
        <a:p>
          <a:r>
            <a:rPr lang="en-GB"/>
            <a:t>All to challenge Misogyny within communities</a:t>
          </a:r>
          <a:endParaRPr lang="en-US"/>
        </a:p>
      </dgm:t>
    </dgm:pt>
    <dgm:pt modelId="{54322799-DA4A-4780-86D3-30AF69F95BA9}" type="parTrans" cxnId="{15D3FF8C-2EA5-452B-A125-62625C2172AE}">
      <dgm:prSet/>
      <dgm:spPr/>
      <dgm:t>
        <a:bodyPr/>
        <a:lstStyle/>
        <a:p>
          <a:endParaRPr lang="en-US"/>
        </a:p>
      </dgm:t>
    </dgm:pt>
    <dgm:pt modelId="{D0F5A3A1-334E-4DFE-A0F2-E23898B3D159}" type="sibTrans" cxnId="{15D3FF8C-2EA5-452B-A125-62625C2172AE}">
      <dgm:prSet/>
      <dgm:spPr/>
      <dgm:t>
        <a:bodyPr/>
        <a:lstStyle/>
        <a:p>
          <a:endParaRPr lang="en-US"/>
        </a:p>
      </dgm:t>
    </dgm:pt>
    <dgm:pt modelId="{9D52FF7A-3FB8-4CEF-8B54-AE33FC306515}">
      <dgm:prSet/>
      <dgm:spPr/>
      <dgm:t>
        <a:bodyPr/>
        <a:lstStyle/>
        <a:p>
          <a:r>
            <a:rPr lang="en-GB"/>
            <a:t>Support training, outreach and awareness campaigns</a:t>
          </a:r>
          <a:endParaRPr lang="en-US"/>
        </a:p>
      </dgm:t>
    </dgm:pt>
    <dgm:pt modelId="{A5ECA672-D4CB-4CF8-AD2A-CEEF2F34B549}" type="parTrans" cxnId="{3BCAA190-8A7B-4AF0-A751-53028494AC87}">
      <dgm:prSet/>
      <dgm:spPr/>
      <dgm:t>
        <a:bodyPr/>
        <a:lstStyle/>
        <a:p>
          <a:endParaRPr lang="en-US"/>
        </a:p>
      </dgm:t>
    </dgm:pt>
    <dgm:pt modelId="{7E0B566A-F496-4293-AEFC-C403FAFFB56E}" type="sibTrans" cxnId="{3BCAA190-8A7B-4AF0-A751-53028494AC87}">
      <dgm:prSet/>
      <dgm:spPr/>
      <dgm:t>
        <a:bodyPr/>
        <a:lstStyle/>
        <a:p>
          <a:endParaRPr lang="en-US"/>
        </a:p>
      </dgm:t>
    </dgm:pt>
    <dgm:pt modelId="{6C305F7E-3DB0-44A4-9498-185289A78D64}">
      <dgm:prSet/>
      <dgm:spPr/>
      <dgm:t>
        <a:bodyPr/>
        <a:lstStyle/>
        <a:p>
          <a:r>
            <a:rPr lang="en-GB"/>
            <a:t>Procurement contracts to include women’s safety proposals i.e. x% of staff trained on misogyny, organisation has a domestic abuse policy, sexual harassment policy etc</a:t>
          </a:r>
          <a:endParaRPr lang="en-US"/>
        </a:p>
      </dgm:t>
    </dgm:pt>
    <dgm:pt modelId="{0608972B-81FD-452C-A0F5-621DCD0972A5}" type="parTrans" cxnId="{8EAE18EF-25E0-434F-B701-93DFC2A86F71}">
      <dgm:prSet/>
      <dgm:spPr/>
      <dgm:t>
        <a:bodyPr/>
        <a:lstStyle/>
        <a:p>
          <a:endParaRPr lang="en-US"/>
        </a:p>
      </dgm:t>
    </dgm:pt>
    <dgm:pt modelId="{034ECB43-A8A4-4587-8A35-CF36C4D5C623}" type="sibTrans" cxnId="{8EAE18EF-25E0-434F-B701-93DFC2A86F71}">
      <dgm:prSet/>
      <dgm:spPr/>
      <dgm:t>
        <a:bodyPr/>
        <a:lstStyle/>
        <a:p>
          <a:endParaRPr lang="en-US"/>
        </a:p>
      </dgm:t>
    </dgm:pt>
    <dgm:pt modelId="{C2FE2071-2A0D-494B-8EF2-C0364EEC8479}" type="pres">
      <dgm:prSet presAssocID="{F5DF5C1C-6091-411B-BCD4-881EF902E8DC}" presName="diagram" presStyleCnt="0">
        <dgm:presLayoutVars>
          <dgm:dir/>
          <dgm:resizeHandles val="exact"/>
        </dgm:presLayoutVars>
      </dgm:prSet>
      <dgm:spPr/>
    </dgm:pt>
    <dgm:pt modelId="{85707984-7DF5-4F14-B6DB-B982EEC67CE4}" type="pres">
      <dgm:prSet presAssocID="{667537CC-B5BA-4C4E-8E17-9BB2CDF68159}" presName="node" presStyleLbl="node1" presStyleIdx="0" presStyleCnt="6">
        <dgm:presLayoutVars>
          <dgm:bulletEnabled val="1"/>
        </dgm:presLayoutVars>
      </dgm:prSet>
      <dgm:spPr/>
    </dgm:pt>
    <dgm:pt modelId="{4313117A-2044-4F1D-AFEE-CA8721D5E941}" type="pres">
      <dgm:prSet presAssocID="{18EAF513-1F45-4A68-B1B9-DE23929DED52}" presName="sibTrans" presStyleCnt="0"/>
      <dgm:spPr/>
    </dgm:pt>
    <dgm:pt modelId="{8E712A32-FEE8-4857-9849-F5E3BB125D65}" type="pres">
      <dgm:prSet presAssocID="{71374081-1EF6-4FF7-AD45-2A7AC030BED7}" presName="node" presStyleLbl="node1" presStyleIdx="1" presStyleCnt="6">
        <dgm:presLayoutVars>
          <dgm:bulletEnabled val="1"/>
        </dgm:presLayoutVars>
      </dgm:prSet>
      <dgm:spPr/>
    </dgm:pt>
    <dgm:pt modelId="{959774D9-2C1F-4370-BE72-FCC83E990246}" type="pres">
      <dgm:prSet presAssocID="{91F90191-F771-4066-A067-2932B5536C5C}" presName="sibTrans" presStyleCnt="0"/>
      <dgm:spPr/>
    </dgm:pt>
    <dgm:pt modelId="{4FAB5163-26E3-448B-B4A6-AEBCB7FF4285}" type="pres">
      <dgm:prSet presAssocID="{CCC2698E-423B-4452-AA6B-19CC0650F5BD}" presName="node" presStyleLbl="node1" presStyleIdx="2" presStyleCnt="6">
        <dgm:presLayoutVars>
          <dgm:bulletEnabled val="1"/>
        </dgm:presLayoutVars>
      </dgm:prSet>
      <dgm:spPr/>
    </dgm:pt>
    <dgm:pt modelId="{C81DFF36-2D91-4EEE-9AD9-52D973D2164F}" type="pres">
      <dgm:prSet presAssocID="{134AEDD9-5A74-40AE-A85E-DAEE54C5DB87}" presName="sibTrans" presStyleCnt="0"/>
      <dgm:spPr/>
    </dgm:pt>
    <dgm:pt modelId="{97086951-4F9B-4AD1-9804-0E480D8BBC07}" type="pres">
      <dgm:prSet presAssocID="{FD78464C-469E-475F-B8C2-96F94BFF05EF}" presName="node" presStyleLbl="node1" presStyleIdx="3" presStyleCnt="6">
        <dgm:presLayoutVars>
          <dgm:bulletEnabled val="1"/>
        </dgm:presLayoutVars>
      </dgm:prSet>
      <dgm:spPr/>
    </dgm:pt>
    <dgm:pt modelId="{D18763C4-0EC0-4991-8280-1806B58B27C4}" type="pres">
      <dgm:prSet presAssocID="{D0F5A3A1-334E-4DFE-A0F2-E23898B3D159}" presName="sibTrans" presStyleCnt="0"/>
      <dgm:spPr/>
    </dgm:pt>
    <dgm:pt modelId="{D59F5D6B-E585-40F5-9308-CB3477488D54}" type="pres">
      <dgm:prSet presAssocID="{9D52FF7A-3FB8-4CEF-8B54-AE33FC306515}" presName="node" presStyleLbl="node1" presStyleIdx="4" presStyleCnt="6">
        <dgm:presLayoutVars>
          <dgm:bulletEnabled val="1"/>
        </dgm:presLayoutVars>
      </dgm:prSet>
      <dgm:spPr/>
    </dgm:pt>
    <dgm:pt modelId="{77E7F17A-CBD2-4AAC-AE12-3710AE81F755}" type="pres">
      <dgm:prSet presAssocID="{7E0B566A-F496-4293-AEFC-C403FAFFB56E}" presName="sibTrans" presStyleCnt="0"/>
      <dgm:spPr/>
    </dgm:pt>
    <dgm:pt modelId="{CDBEA4DB-CF68-4333-9390-8669E3100AF4}" type="pres">
      <dgm:prSet presAssocID="{6C305F7E-3DB0-44A4-9498-185289A78D64}" presName="node" presStyleLbl="node1" presStyleIdx="5" presStyleCnt="6">
        <dgm:presLayoutVars>
          <dgm:bulletEnabled val="1"/>
        </dgm:presLayoutVars>
      </dgm:prSet>
      <dgm:spPr/>
    </dgm:pt>
  </dgm:ptLst>
  <dgm:cxnLst>
    <dgm:cxn modelId="{E8BAE304-85AC-43B0-9886-A0369B33895A}" srcId="{F5DF5C1C-6091-411B-BCD4-881EF902E8DC}" destId="{71374081-1EF6-4FF7-AD45-2A7AC030BED7}" srcOrd="1" destOrd="0" parTransId="{5D33F365-7D6C-4DAB-A253-4A288B45AF62}" sibTransId="{91F90191-F771-4066-A067-2932B5536C5C}"/>
    <dgm:cxn modelId="{2D81202A-3B31-496B-86C4-A01A33679E33}" type="presOf" srcId="{6C305F7E-3DB0-44A4-9498-185289A78D64}" destId="{CDBEA4DB-CF68-4333-9390-8669E3100AF4}" srcOrd="0" destOrd="0" presId="urn:microsoft.com/office/officeart/2005/8/layout/default"/>
    <dgm:cxn modelId="{EFA45937-B8A1-4B03-941B-44B70BC95931}" type="presOf" srcId="{CCC2698E-423B-4452-AA6B-19CC0650F5BD}" destId="{4FAB5163-26E3-448B-B4A6-AEBCB7FF4285}" srcOrd="0" destOrd="0" presId="urn:microsoft.com/office/officeart/2005/8/layout/default"/>
    <dgm:cxn modelId="{C6DD8461-DB78-497B-874F-2CA5DC9F5C83}" type="presOf" srcId="{F5DF5C1C-6091-411B-BCD4-881EF902E8DC}" destId="{C2FE2071-2A0D-494B-8EF2-C0364EEC8479}" srcOrd="0" destOrd="0" presId="urn:microsoft.com/office/officeart/2005/8/layout/default"/>
    <dgm:cxn modelId="{15D3FF8C-2EA5-452B-A125-62625C2172AE}" srcId="{F5DF5C1C-6091-411B-BCD4-881EF902E8DC}" destId="{FD78464C-469E-475F-B8C2-96F94BFF05EF}" srcOrd="3" destOrd="0" parTransId="{54322799-DA4A-4780-86D3-30AF69F95BA9}" sibTransId="{D0F5A3A1-334E-4DFE-A0F2-E23898B3D159}"/>
    <dgm:cxn modelId="{3BCAA190-8A7B-4AF0-A751-53028494AC87}" srcId="{F5DF5C1C-6091-411B-BCD4-881EF902E8DC}" destId="{9D52FF7A-3FB8-4CEF-8B54-AE33FC306515}" srcOrd="4" destOrd="0" parTransId="{A5ECA672-D4CB-4CF8-AD2A-CEEF2F34B549}" sibTransId="{7E0B566A-F496-4293-AEFC-C403FAFFB56E}"/>
    <dgm:cxn modelId="{F96CADA3-F56B-40E6-9941-7EEABB873DAB}" type="presOf" srcId="{9D52FF7A-3FB8-4CEF-8B54-AE33FC306515}" destId="{D59F5D6B-E585-40F5-9308-CB3477488D54}" srcOrd="0" destOrd="0" presId="urn:microsoft.com/office/officeart/2005/8/layout/default"/>
    <dgm:cxn modelId="{151F02B1-734B-4D05-AD82-8985D9DDC375}" type="presOf" srcId="{FD78464C-469E-475F-B8C2-96F94BFF05EF}" destId="{97086951-4F9B-4AD1-9804-0E480D8BBC07}" srcOrd="0" destOrd="0" presId="urn:microsoft.com/office/officeart/2005/8/layout/default"/>
    <dgm:cxn modelId="{4FA2F6C6-A3B0-4102-B740-66A16797DD98}" type="presOf" srcId="{71374081-1EF6-4FF7-AD45-2A7AC030BED7}" destId="{8E712A32-FEE8-4857-9849-F5E3BB125D65}" srcOrd="0" destOrd="0" presId="urn:microsoft.com/office/officeart/2005/8/layout/default"/>
    <dgm:cxn modelId="{0B737AE2-E2B4-43C6-8801-BF6792ED4833}" srcId="{F5DF5C1C-6091-411B-BCD4-881EF902E8DC}" destId="{CCC2698E-423B-4452-AA6B-19CC0650F5BD}" srcOrd="2" destOrd="0" parTransId="{72E4E16E-2947-4BFF-9754-11E94F5BDCBD}" sibTransId="{134AEDD9-5A74-40AE-A85E-DAEE54C5DB87}"/>
    <dgm:cxn modelId="{8EAE18EF-25E0-434F-B701-93DFC2A86F71}" srcId="{F5DF5C1C-6091-411B-BCD4-881EF902E8DC}" destId="{6C305F7E-3DB0-44A4-9498-185289A78D64}" srcOrd="5" destOrd="0" parTransId="{0608972B-81FD-452C-A0F5-621DCD0972A5}" sibTransId="{034ECB43-A8A4-4587-8A35-CF36C4D5C623}"/>
    <dgm:cxn modelId="{9109C5FA-1F00-4D88-8B66-CD37B66634A6}" srcId="{F5DF5C1C-6091-411B-BCD4-881EF902E8DC}" destId="{667537CC-B5BA-4C4E-8E17-9BB2CDF68159}" srcOrd="0" destOrd="0" parTransId="{88B9A775-FA8B-456C-B2BF-EFDE7A4208F5}" sibTransId="{18EAF513-1F45-4A68-B1B9-DE23929DED52}"/>
    <dgm:cxn modelId="{7236A5FB-6831-41FB-A897-B36FFCC9D498}" type="presOf" srcId="{667537CC-B5BA-4C4E-8E17-9BB2CDF68159}" destId="{85707984-7DF5-4F14-B6DB-B982EEC67CE4}" srcOrd="0" destOrd="0" presId="urn:microsoft.com/office/officeart/2005/8/layout/default"/>
    <dgm:cxn modelId="{BC0CDEC1-617C-408E-A3C7-ADBC86E29DD7}" type="presParOf" srcId="{C2FE2071-2A0D-494B-8EF2-C0364EEC8479}" destId="{85707984-7DF5-4F14-B6DB-B982EEC67CE4}" srcOrd="0" destOrd="0" presId="urn:microsoft.com/office/officeart/2005/8/layout/default"/>
    <dgm:cxn modelId="{AD2351BE-A3D3-40ED-84F1-9AE34CAF396C}" type="presParOf" srcId="{C2FE2071-2A0D-494B-8EF2-C0364EEC8479}" destId="{4313117A-2044-4F1D-AFEE-CA8721D5E941}" srcOrd="1" destOrd="0" presId="urn:microsoft.com/office/officeart/2005/8/layout/default"/>
    <dgm:cxn modelId="{9500F3DE-644C-4AA9-B99D-88FB76521406}" type="presParOf" srcId="{C2FE2071-2A0D-494B-8EF2-C0364EEC8479}" destId="{8E712A32-FEE8-4857-9849-F5E3BB125D65}" srcOrd="2" destOrd="0" presId="urn:microsoft.com/office/officeart/2005/8/layout/default"/>
    <dgm:cxn modelId="{51DB3CF2-BBE8-4536-B474-D9A2D75A49EA}" type="presParOf" srcId="{C2FE2071-2A0D-494B-8EF2-C0364EEC8479}" destId="{959774D9-2C1F-4370-BE72-FCC83E990246}" srcOrd="3" destOrd="0" presId="urn:microsoft.com/office/officeart/2005/8/layout/default"/>
    <dgm:cxn modelId="{6959BE92-06FF-45D2-83B3-BF96A56E3AF1}" type="presParOf" srcId="{C2FE2071-2A0D-494B-8EF2-C0364EEC8479}" destId="{4FAB5163-26E3-448B-B4A6-AEBCB7FF4285}" srcOrd="4" destOrd="0" presId="urn:microsoft.com/office/officeart/2005/8/layout/default"/>
    <dgm:cxn modelId="{8AF52D0E-C9FA-4160-B187-740E717BEFC5}" type="presParOf" srcId="{C2FE2071-2A0D-494B-8EF2-C0364EEC8479}" destId="{C81DFF36-2D91-4EEE-9AD9-52D973D2164F}" srcOrd="5" destOrd="0" presId="urn:microsoft.com/office/officeart/2005/8/layout/default"/>
    <dgm:cxn modelId="{F73FFC24-5F50-4388-84E1-6DF1EB0D9F62}" type="presParOf" srcId="{C2FE2071-2A0D-494B-8EF2-C0364EEC8479}" destId="{97086951-4F9B-4AD1-9804-0E480D8BBC07}" srcOrd="6" destOrd="0" presId="urn:microsoft.com/office/officeart/2005/8/layout/default"/>
    <dgm:cxn modelId="{0B7C42E4-EB60-410C-A137-C84A90B25AEB}" type="presParOf" srcId="{C2FE2071-2A0D-494B-8EF2-C0364EEC8479}" destId="{D18763C4-0EC0-4991-8280-1806B58B27C4}" srcOrd="7" destOrd="0" presId="urn:microsoft.com/office/officeart/2005/8/layout/default"/>
    <dgm:cxn modelId="{7B45787B-D8CC-42AD-BD66-935AFBFAFFBD}" type="presParOf" srcId="{C2FE2071-2A0D-494B-8EF2-C0364EEC8479}" destId="{D59F5D6B-E585-40F5-9308-CB3477488D54}" srcOrd="8" destOrd="0" presId="urn:microsoft.com/office/officeart/2005/8/layout/default"/>
    <dgm:cxn modelId="{BAB778A8-CA96-4142-BEBC-5164B91625C4}" type="presParOf" srcId="{C2FE2071-2A0D-494B-8EF2-C0364EEC8479}" destId="{77E7F17A-CBD2-4AAC-AE12-3710AE81F755}" srcOrd="9" destOrd="0" presId="urn:microsoft.com/office/officeart/2005/8/layout/default"/>
    <dgm:cxn modelId="{6CF6973A-DEEE-4947-8D3C-3ED569C2730A}" type="presParOf" srcId="{C2FE2071-2A0D-494B-8EF2-C0364EEC8479}" destId="{CDBEA4DB-CF68-4333-9390-8669E3100AF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8608F-DA41-4119-9613-94E333CAAEBE}">
      <dsp:nvSpPr>
        <dsp:cNvPr id="0" name=""/>
        <dsp:cNvSpPr/>
      </dsp:nvSpPr>
      <dsp:spPr>
        <a:xfrm>
          <a:off x="0" y="297211"/>
          <a:ext cx="9281604" cy="9025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THEOs and CCTV supporting Live Facial Recognition Ops in the borough – positive results in identifying registered sexual offenders</a:t>
          </a:r>
          <a:endParaRPr lang="en-US" sz="1700" kern="1200"/>
        </a:p>
      </dsp:txBody>
      <dsp:txXfrm>
        <a:off x="44057" y="341268"/>
        <a:ext cx="9193490" cy="814394"/>
      </dsp:txXfrm>
    </dsp:sp>
    <dsp:sp modelId="{70C0B2DA-EBC5-4F22-8C83-07A38233BF66}">
      <dsp:nvSpPr>
        <dsp:cNvPr id="0" name=""/>
        <dsp:cNvSpPr/>
      </dsp:nvSpPr>
      <dsp:spPr>
        <a:xfrm>
          <a:off x="0" y="1248680"/>
          <a:ext cx="9281604" cy="9025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Don’t Cross the Line campaign event in Canary Wharf (Aug25) – multi-agency engagement night with THEOs, Canary Wharf Group, Trading Standards, Licensing Police/SNT to raise awareness on VAWG linked to the Night-Time Economy (spiking and night-time safety).</a:t>
          </a:r>
          <a:endParaRPr lang="en-US" sz="1700" kern="1200"/>
        </a:p>
      </dsp:txBody>
      <dsp:txXfrm>
        <a:off x="44057" y="1292737"/>
        <a:ext cx="9193490" cy="814394"/>
      </dsp:txXfrm>
    </dsp:sp>
    <dsp:sp modelId="{15FCF677-9022-4C24-AAA1-B5616D74DF27}">
      <dsp:nvSpPr>
        <dsp:cNvPr id="0" name=""/>
        <dsp:cNvSpPr/>
      </dsp:nvSpPr>
      <dsp:spPr>
        <a:xfrm>
          <a:off x="0" y="2200149"/>
          <a:ext cx="9281604" cy="9025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Dedicated Town Centre Police Team Whitechapel working closely with Integrated enforcement resources – hotspot for sexual offences crimes </a:t>
          </a:r>
          <a:endParaRPr lang="en-US" sz="1700" kern="1200"/>
        </a:p>
      </dsp:txBody>
      <dsp:txXfrm>
        <a:off x="44057" y="2244206"/>
        <a:ext cx="9193490" cy="814394"/>
      </dsp:txXfrm>
    </dsp:sp>
    <dsp:sp modelId="{1E02E6F0-35B9-4FBA-90A1-591CB8F3357C}">
      <dsp:nvSpPr>
        <dsp:cNvPr id="0" name=""/>
        <dsp:cNvSpPr/>
      </dsp:nvSpPr>
      <dsp:spPr>
        <a:xfrm>
          <a:off x="0" y="3151617"/>
          <a:ext cx="9281604" cy="9025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New Business Crime Reduction Initiative launched in Whitechapel to tackle business crimes </a:t>
          </a:r>
          <a:endParaRPr lang="en-US" sz="1700" kern="1200"/>
        </a:p>
      </dsp:txBody>
      <dsp:txXfrm>
        <a:off x="44057" y="3195674"/>
        <a:ext cx="9193490" cy="814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D1E57-B856-482C-AD5F-0F937462D315}">
      <dsp:nvSpPr>
        <dsp:cNvPr id="0" name=""/>
        <dsp:cNvSpPr/>
      </dsp:nvSpPr>
      <dsp:spPr>
        <a:xfrm>
          <a:off x="0" y="92618"/>
          <a:ext cx="9281604" cy="1009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New Met Engage Initiative – council partner – gives women the opportunity to shape policing</a:t>
          </a:r>
          <a:endParaRPr lang="en-US" sz="1500" kern="1200"/>
        </a:p>
      </dsp:txBody>
      <dsp:txXfrm>
        <a:off x="49261" y="141879"/>
        <a:ext cx="9183082" cy="910603"/>
      </dsp:txXfrm>
    </dsp:sp>
    <dsp:sp modelId="{296CD5E0-2455-4141-84FA-F8058E15DAC5}">
      <dsp:nvSpPr>
        <dsp:cNvPr id="0" name=""/>
        <dsp:cNvSpPr/>
      </dsp:nvSpPr>
      <dsp:spPr>
        <a:xfrm>
          <a:off x="0" y="1144944"/>
          <a:ext cx="9281604" cy="1009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CCTV Transformation Programme: 350+ cameras upgraded, and a new CCTV control room launched in the Phase 1 of the Programme (3M investment). 3.7M have been allocated to Phase 2 which will see the expansion of CCTV onto council estates and blocks. Crucial intervention to increase women’s perception of safety and women’s safety in their local area.</a:t>
          </a:r>
          <a:endParaRPr lang="en-US" sz="1500" kern="1200"/>
        </a:p>
      </dsp:txBody>
      <dsp:txXfrm>
        <a:off x="49261" y="1194205"/>
        <a:ext cx="9183082" cy="910603"/>
      </dsp:txXfrm>
    </dsp:sp>
    <dsp:sp modelId="{4B91F2F1-6496-4B63-93A3-3D0FA90B17E6}">
      <dsp:nvSpPr>
        <dsp:cNvPr id="0" name=""/>
        <dsp:cNvSpPr/>
      </dsp:nvSpPr>
      <dsp:spPr>
        <a:xfrm>
          <a:off x="0" y="2197269"/>
          <a:ext cx="9281604" cy="1009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All CCTV operators trained in women safety</a:t>
          </a:r>
          <a:endParaRPr lang="en-US" sz="1800" kern="1200"/>
        </a:p>
      </dsp:txBody>
      <dsp:txXfrm>
        <a:off x="49261" y="2246530"/>
        <a:ext cx="9183082" cy="910603"/>
      </dsp:txXfrm>
    </dsp:sp>
    <dsp:sp modelId="{D9223D1E-BD13-41A9-80D7-71F48CEEEF22}">
      <dsp:nvSpPr>
        <dsp:cNvPr id="0" name=""/>
        <dsp:cNvSpPr/>
      </dsp:nvSpPr>
      <dsp:spPr>
        <a:xfrm>
          <a:off x="0" y="3249594"/>
          <a:ext cx="9281604" cy="10091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New ASB Response line launched and manage by CCTV – women will be able to raise their ASB issue when they are occurring and have an immediate response from THEOs</a:t>
          </a:r>
          <a:endParaRPr lang="en-US" sz="1500" kern="1200"/>
        </a:p>
      </dsp:txBody>
      <dsp:txXfrm>
        <a:off x="49261" y="3298855"/>
        <a:ext cx="9183082" cy="91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05F61-35DB-4B7A-AD6D-E6573F757898}">
      <dsp:nvSpPr>
        <dsp:cNvPr id="0" name=""/>
        <dsp:cNvSpPr/>
      </dsp:nvSpPr>
      <dsp:spPr>
        <a:xfrm>
          <a:off x="0" y="23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723FC7-0E89-43DF-99C2-BE2B12291ADD}">
      <dsp:nvSpPr>
        <dsp:cNvPr id="0" name=""/>
        <dsp:cNvSpPr/>
      </dsp:nvSpPr>
      <dsp:spPr>
        <a:xfrm>
          <a:off x="0" y="2367"/>
          <a:ext cx="10515600" cy="8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Installation of 10+ outdoor gym zones to help promote women usage in parks, and also exercise / healthy living</a:t>
          </a:r>
          <a:endParaRPr lang="en-US" sz="1800" kern="1200"/>
        </a:p>
      </dsp:txBody>
      <dsp:txXfrm>
        <a:off x="0" y="2367"/>
        <a:ext cx="10515600" cy="807248"/>
      </dsp:txXfrm>
    </dsp:sp>
    <dsp:sp modelId="{F1D70E98-818D-45C6-A7C0-777001B0E24D}">
      <dsp:nvSpPr>
        <dsp:cNvPr id="0" name=""/>
        <dsp:cNvSpPr/>
      </dsp:nvSpPr>
      <dsp:spPr>
        <a:xfrm>
          <a:off x="0" y="80961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5298E-68C4-4BC5-B801-8E0CF0D17536}">
      <dsp:nvSpPr>
        <dsp:cNvPr id="0" name=""/>
        <dsp:cNvSpPr/>
      </dsp:nvSpPr>
      <dsp:spPr>
        <a:xfrm>
          <a:off x="0" y="809615"/>
          <a:ext cx="10515600" cy="8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Improve lighting across park routes, entrances, and parking areas to extend safe evening use for women</a:t>
          </a:r>
          <a:endParaRPr lang="en-US" sz="1800" kern="1200"/>
        </a:p>
      </dsp:txBody>
      <dsp:txXfrm>
        <a:off x="0" y="809615"/>
        <a:ext cx="10515600" cy="807248"/>
      </dsp:txXfrm>
    </dsp:sp>
    <dsp:sp modelId="{C25FC062-C113-4AD1-9111-93CCF0CCF54A}">
      <dsp:nvSpPr>
        <dsp:cNvPr id="0" name=""/>
        <dsp:cNvSpPr/>
      </dsp:nvSpPr>
      <dsp:spPr>
        <a:xfrm>
          <a:off x="0" y="161686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2B1C23-A4F9-498C-B4D3-2D87AC27CF04}">
      <dsp:nvSpPr>
        <dsp:cNvPr id="0" name=""/>
        <dsp:cNvSpPr/>
      </dsp:nvSpPr>
      <dsp:spPr>
        <a:xfrm>
          <a:off x="0" y="1616864"/>
          <a:ext cx="10515600" cy="8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Use diverse, low-maintenance planting (e.g., spring bulbs, native trees, pollinator beds) to create welcoming, colourful spaces for locals to enjoy</a:t>
          </a:r>
          <a:endParaRPr lang="en-US" sz="1800" kern="1200"/>
        </a:p>
      </dsp:txBody>
      <dsp:txXfrm>
        <a:off x="0" y="1616864"/>
        <a:ext cx="10515600" cy="807248"/>
      </dsp:txXfrm>
    </dsp:sp>
    <dsp:sp modelId="{B83C78D1-6A56-4782-8FF0-B09BC9227013}">
      <dsp:nvSpPr>
        <dsp:cNvPr id="0" name=""/>
        <dsp:cNvSpPr/>
      </dsp:nvSpPr>
      <dsp:spPr>
        <a:xfrm>
          <a:off x="0" y="24241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347CF8-9CBD-429E-A8E0-616F523715F4}">
      <dsp:nvSpPr>
        <dsp:cNvPr id="0" name=""/>
        <dsp:cNvSpPr/>
      </dsp:nvSpPr>
      <dsp:spPr>
        <a:xfrm>
          <a:off x="0" y="2424112"/>
          <a:ext cx="10515600" cy="8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Upgrading of numerous playgrounds with accessible and inclusive equipment, shaded seating, and parent-friendly layouts for mothers with children</a:t>
          </a:r>
          <a:endParaRPr lang="en-US" sz="1800" kern="1200"/>
        </a:p>
      </dsp:txBody>
      <dsp:txXfrm>
        <a:off x="0" y="2424112"/>
        <a:ext cx="10515600" cy="807248"/>
      </dsp:txXfrm>
    </dsp:sp>
    <dsp:sp modelId="{38A3D966-8161-484D-8350-4B8B10FA767D}">
      <dsp:nvSpPr>
        <dsp:cNvPr id="0" name=""/>
        <dsp:cNvSpPr/>
      </dsp:nvSpPr>
      <dsp:spPr>
        <a:xfrm>
          <a:off x="0" y="323136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5955D-91E6-4A6B-A83F-4439969592D7}">
      <dsp:nvSpPr>
        <dsp:cNvPr id="0" name=""/>
        <dsp:cNvSpPr/>
      </dsp:nvSpPr>
      <dsp:spPr>
        <a:xfrm>
          <a:off x="0" y="3231360"/>
          <a:ext cx="10515600" cy="8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Increase presence of THEOs and regular patrols, especially around peak use times</a:t>
          </a:r>
          <a:endParaRPr lang="en-US" sz="1800" kern="1200"/>
        </a:p>
      </dsp:txBody>
      <dsp:txXfrm>
        <a:off x="0" y="3231360"/>
        <a:ext cx="10515600" cy="807248"/>
      </dsp:txXfrm>
    </dsp:sp>
    <dsp:sp modelId="{8676A46E-CCB0-4102-814D-97B378FDB099}">
      <dsp:nvSpPr>
        <dsp:cNvPr id="0" name=""/>
        <dsp:cNvSpPr/>
      </dsp:nvSpPr>
      <dsp:spPr>
        <a:xfrm>
          <a:off x="0" y="403860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C9F31-F68C-4CBD-A9B5-64286DE00794}">
      <dsp:nvSpPr>
        <dsp:cNvPr id="0" name=""/>
        <dsp:cNvSpPr/>
      </dsp:nvSpPr>
      <dsp:spPr>
        <a:xfrm>
          <a:off x="0" y="4038609"/>
          <a:ext cx="10515600" cy="807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Support friends groups for litter picking, park maintenance, and seasonal beautification projects with women participants</a:t>
          </a:r>
          <a:endParaRPr lang="en-US" sz="1800" kern="1200"/>
        </a:p>
      </dsp:txBody>
      <dsp:txXfrm>
        <a:off x="0" y="4038609"/>
        <a:ext cx="10515600" cy="8072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E42F8-EA99-4744-9D9C-DC71213BAC9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DDC319-4150-4B94-A324-ECC8CFCCC67C}">
      <dsp:nvSpPr>
        <dsp:cNvPr id="0" name=""/>
        <dsp:cNvSpPr/>
      </dsp:nvSpPr>
      <dsp:spPr>
        <a:xfrm>
          <a:off x="0" y="0"/>
          <a:ext cx="10515600" cy="606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Scheduled regular holiday-term activities in larger parks for families, which attracts mothers and women (arts, crafts, fitness, parent-child programs)</a:t>
          </a:r>
          <a:endParaRPr lang="en-US" sz="1800" kern="1200"/>
        </a:p>
      </dsp:txBody>
      <dsp:txXfrm>
        <a:off x="0" y="0"/>
        <a:ext cx="10515600" cy="606028"/>
      </dsp:txXfrm>
    </dsp:sp>
    <dsp:sp modelId="{1C25403F-007E-4352-AC82-89C470F38813}">
      <dsp:nvSpPr>
        <dsp:cNvPr id="0" name=""/>
        <dsp:cNvSpPr/>
      </dsp:nvSpPr>
      <dsp:spPr>
        <a:xfrm>
          <a:off x="0" y="60602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9072C-CE64-48A2-A968-C09697A34F3B}">
      <dsp:nvSpPr>
        <dsp:cNvPr id="0" name=""/>
        <dsp:cNvSpPr/>
      </dsp:nvSpPr>
      <dsp:spPr>
        <a:xfrm>
          <a:off x="0" y="606028"/>
          <a:ext cx="10515600" cy="606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Delivery of nature walks and ecological learning programs, encouraging residents to learn more local nature, in particular women and children</a:t>
          </a:r>
          <a:endParaRPr lang="en-US" sz="1800" kern="1200"/>
        </a:p>
      </dsp:txBody>
      <dsp:txXfrm>
        <a:off x="0" y="606028"/>
        <a:ext cx="10515600" cy="606028"/>
      </dsp:txXfrm>
    </dsp:sp>
    <dsp:sp modelId="{A869A320-CB69-4810-91F7-7A377D6D44C7}">
      <dsp:nvSpPr>
        <dsp:cNvPr id="0" name=""/>
        <dsp:cNvSpPr/>
      </dsp:nvSpPr>
      <dsp:spPr>
        <a:xfrm>
          <a:off x="0" y="12120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A1D39-B8B5-4DE4-BCD2-FF50089DFCDF}">
      <dsp:nvSpPr>
        <dsp:cNvPr id="0" name=""/>
        <dsp:cNvSpPr/>
      </dsp:nvSpPr>
      <dsp:spPr>
        <a:xfrm>
          <a:off x="0" y="1212056"/>
          <a:ext cx="10515600" cy="606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Facilitate collaborative community events by local groups</a:t>
          </a:r>
          <a:endParaRPr lang="en-US" sz="1800" kern="1200"/>
        </a:p>
      </dsp:txBody>
      <dsp:txXfrm>
        <a:off x="0" y="1212056"/>
        <a:ext cx="10515600" cy="606028"/>
      </dsp:txXfrm>
    </dsp:sp>
    <dsp:sp modelId="{FFDD45F2-6180-48E0-988B-CCFC91A7F42D}">
      <dsp:nvSpPr>
        <dsp:cNvPr id="0" name=""/>
        <dsp:cNvSpPr/>
      </dsp:nvSpPr>
      <dsp:spPr>
        <a:xfrm>
          <a:off x="0" y="181808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74DFF0-2A44-4A37-B0EE-729E8AFAB7D7}">
      <dsp:nvSpPr>
        <dsp:cNvPr id="0" name=""/>
        <dsp:cNvSpPr/>
      </dsp:nvSpPr>
      <dsp:spPr>
        <a:xfrm>
          <a:off x="0" y="1818084"/>
          <a:ext cx="10515600" cy="606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Improve accessible paths and stroller friendly routes with smooth surfaces, gradual slopes, and rest stops</a:t>
          </a:r>
          <a:endParaRPr lang="en-US" sz="1800" kern="1200"/>
        </a:p>
      </dsp:txBody>
      <dsp:txXfrm>
        <a:off x="0" y="1818084"/>
        <a:ext cx="10515600" cy="606028"/>
      </dsp:txXfrm>
    </dsp:sp>
    <dsp:sp modelId="{16FE4BE4-290C-49AC-93F9-E176CC65FF66}">
      <dsp:nvSpPr>
        <dsp:cNvPr id="0" name=""/>
        <dsp:cNvSpPr/>
      </dsp:nvSpPr>
      <dsp:spPr>
        <a:xfrm>
          <a:off x="0" y="242411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46E8F-EF8A-45A9-8E7D-5B6E5A3FFF44}">
      <dsp:nvSpPr>
        <dsp:cNvPr id="0" name=""/>
        <dsp:cNvSpPr/>
      </dsp:nvSpPr>
      <dsp:spPr>
        <a:xfrm>
          <a:off x="0" y="2424112"/>
          <a:ext cx="10515600" cy="606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Introduce regular maintenance schedules and rapid-response teams for trip hazards, broken equipment, and graffiti in women-heavy areas</a:t>
          </a:r>
          <a:endParaRPr lang="en-US" sz="1800" kern="1200"/>
        </a:p>
      </dsp:txBody>
      <dsp:txXfrm>
        <a:off x="0" y="2424112"/>
        <a:ext cx="10515600" cy="606028"/>
      </dsp:txXfrm>
    </dsp:sp>
    <dsp:sp modelId="{33CEAE13-7A67-4F2D-AC85-7EDA71DF3D7A}">
      <dsp:nvSpPr>
        <dsp:cNvPr id="0" name=""/>
        <dsp:cNvSpPr/>
      </dsp:nvSpPr>
      <dsp:spPr>
        <a:xfrm>
          <a:off x="0" y="303014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A34709-3FE2-4425-A1D8-CB4982E90D0E}">
      <dsp:nvSpPr>
        <dsp:cNvPr id="0" name=""/>
        <dsp:cNvSpPr/>
      </dsp:nvSpPr>
      <dsp:spPr>
        <a:xfrm>
          <a:off x="0" y="3030140"/>
          <a:ext cx="10515600" cy="606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Promote women-led volunteering and leadership opportunities within park stewardship programs</a:t>
          </a:r>
          <a:endParaRPr lang="en-US" sz="1800" kern="1200"/>
        </a:p>
      </dsp:txBody>
      <dsp:txXfrm>
        <a:off x="0" y="3030140"/>
        <a:ext cx="10515600" cy="606028"/>
      </dsp:txXfrm>
    </dsp:sp>
    <dsp:sp modelId="{F441DFA5-6192-4F4B-AC78-CAF5B92D10EF}">
      <dsp:nvSpPr>
        <dsp:cNvPr id="0" name=""/>
        <dsp:cNvSpPr/>
      </dsp:nvSpPr>
      <dsp:spPr>
        <a:xfrm>
          <a:off x="0" y="363616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E29FC-7E94-4955-A28C-85C982D75E38}">
      <dsp:nvSpPr>
        <dsp:cNvPr id="0" name=""/>
        <dsp:cNvSpPr/>
      </dsp:nvSpPr>
      <dsp:spPr>
        <a:xfrm>
          <a:off x="0" y="3636168"/>
          <a:ext cx="10515600" cy="606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Management of horticulture, by way of reducing dense vegetation to open up sight lines / visibility, to help women and children navigate the parks, but to also deter ASB, rough sleeping etc</a:t>
          </a:r>
          <a:endParaRPr lang="en-US" sz="1800" kern="1200"/>
        </a:p>
      </dsp:txBody>
      <dsp:txXfrm>
        <a:off x="0" y="3636168"/>
        <a:ext cx="10515600" cy="606028"/>
      </dsp:txXfrm>
    </dsp:sp>
    <dsp:sp modelId="{05A0887B-2174-4EA2-AFBD-1F477C09D1A9}">
      <dsp:nvSpPr>
        <dsp:cNvPr id="0" name=""/>
        <dsp:cNvSpPr/>
      </dsp:nvSpPr>
      <dsp:spPr>
        <a:xfrm>
          <a:off x="0" y="42421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EE8DF-19AA-449F-AA03-543974EA0DF1}">
      <dsp:nvSpPr>
        <dsp:cNvPr id="0" name=""/>
        <dsp:cNvSpPr/>
      </dsp:nvSpPr>
      <dsp:spPr>
        <a:xfrm>
          <a:off x="0" y="4242196"/>
          <a:ext cx="10515600" cy="606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Working on partnership with the local Police, Councils rough sleeping team and THEO’s to help address ASB and crime in parks</a:t>
          </a:r>
          <a:endParaRPr lang="en-US" sz="1800" kern="1200"/>
        </a:p>
      </dsp:txBody>
      <dsp:txXfrm>
        <a:off x="0" y="4242196"/>
        <a:ext cx="10515600" cy="606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0ED7A-7923-4F2C-AD14-CFB1F4039EFD}">
      <dsp:nvSpPr>
        <dsp:cNvPr id="0" name=""/>
        <dsp:cNvSpPr/>
      </dsp:nvSpPr>
      <dsp:spPr>
        <a:xfrm>
          <a:off x="0" y="27684"/>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Various projects ensuring youth engagement, confidence building and crime awareness raising</a:t>
          </a:r>
          <a:endParaRPr lang="en-US" sz="2100" kern="1200"/>
        </a:p>
      </dsp:txBody>
      <dsp:txXfrm>
        <a:off x="39580" y="67264"/>
        <a:ext cx="10436440" cy="731649"/>
      </dsp:txXfrm>
    </dsp:sp>
    <dsp:sp modelId="{6BFD0907-FC31-4CD6-BCD4-617FCB874362}">
      <dsp:nvSpPr>
        <dsp:cNvPr id="0" name=""/>
        <dsp:cNvSpPr/>
      </dsp:nvSpPr>
      <dsp:spPr>
        <a:xfrm>
          <a:off x="0" y="898974"/>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Driven and Taken Away </a:t>
          </a:r>
          <a:endParaRPr lang="en-US" sz="2100" kern="1200"/>
        </a:p>
      </dsp:txBody>
      <dsp:txXfrm>
        <a:off x="39580" y="938554"/>
        <a:ext cx="10436440" cy="731649"/>
      </dsp:txXfrm>
    </dsp:sp>
    <dsp:sp modelId="{64BB719C-C48F-46B5-ADC4-5D3352A0BAF8}">
      <dsp:nvSpPr>
        <dsp:cNvPr id="0" name=""/>
        <dsp:cNvSpPr/>
      </dsp:nvSpPr>
      <dsp:spPr>
        <a:xfrm>
          <a:off x="0" y="1770264"/>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Junior Citizens Scheme – TFL/LFB partnership – 2400 engaged on how to be safe, aimed at Year 6</a:t>
          </a:r>
          <a:endParaRPr lang="en-US" sz="2100" kern="1200"/>
        </a:p>
      </dsp:txBody>
      <dsp:txXfrm>
        <a:off x="39580" y="1809844"/>
        <a:ext cx="10436440" cy="731649"/>
      </dsp:txXfrm>
    </dsp:sp>
    <dsp:sp modelId="{3D614BEF-833C-4DE5-ABE6-265429DC7084}">
      <dsp:nvSpPr>
        <dsp:cNvPr id="0" name=""/>
        <dsp:cNvSpPr/>
      </dsp:nvSpPr>
      <dsp:spPr>
        <a:xfrm>
          <a:off x="0" y="2641554"/>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Cadets - safe space for 13-17 year olds including girls, awareness around safety, encouraged to address any concerns</a:t>
          </a:r>
          <a:endParaRPr lang="en-US" sz="2100" kern="1200"/>
        </a:p>
      </dsp:txBody>
      <dsp:txXfrm>
        <a:off x="39580" y="2681134"/>
        <a:ext cx="10436440" cy="731649"/>
      </dsp:txXfrm>
    </dsp:sp>
    <dsp:sp modelId="{BE5531A9-9914-45B5-B697-5CF6CE587E8B}">
      <dsp:nvSpPr>
        <dsp:cNvPr id="0" name=""/>
        <dsp:cNvSpPr/>
      </dsp:nvSpPr>
      <dsp:spPr>
        <a:xfrm>
          <a:off x="0" y="3512844"/>
          <a:ext cx="10515600" cy="8108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Outcomes include increased confidence building of young girls</a:t>
          </a:r>
          <a:endParaRPr lang="en-US" sz="2100" kern="1200"/>
        </a:p>
      </dsp:txBody>
      <dsp:txXfrm>
        <a:off x="39580" y="3552424"/>
        <a:ext cx="10436440" cy="7316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0A1A0-9C28-4DCF-9FE6-DCF7AE28F2E5}">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995643-202C-402A-81D1-AD330315279B}">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Provides platform for advocacy and addressing barriers for female employees</a:t>
          </a:r>
          <a:endParaRPr lang="en-US" sz="1800" kern="1200"/>
        </a:p>
      </dsp:txBody>
      <dsp:txXfrm>
        <a:off x="0" y="531"/>
        <a:ext cx="10515600" cy="621467"/>
      </dsp:txXfrm>
    </dsp:sp>
    <dsp:sp modelId="{26D58A17-FA51-457C-88ED-8A7557AE3B02}">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3E7C9-E98C-4259-B9BA-5457033FB577}">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Key priorities include health and safety</a:t>
          </a:r>
          <a:endParaRPr lang="en-US" sz="1800" kern="1200"/>
        </a:p>
      </dsp:txBody>
      <dsp:txXfrm>
        <a:off x="0" y="621999"/>
        <a:ext cx="10515600" cy="621467"/>
      </dsp:txXfrm>
    </dsp:sp>
    <dsp:sp modelId="{3FBC806B-8A1C-434A-B3D5-F375ED386DF1}">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BB2EC-9376-43ED-9193-856D39C5A1CB}">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Support Groups</a:t>
          </a:r>
          <a:endParaRPr lang="en-US" sz="1800" kern="1200"/>
        </a:p>
      </dsp:txBody>
      <dsp:txXfrm>
        <a:off x="0" y="1243467"/>
        <a:ext cx="10515600" cy="621467"/>
      </dsp:txXfrm>
    </dsp:sp>
    <dsp:sp modelId="{6DF57EFB-CAD0-4FEE-8C7F-2742A0E81CBA}">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90980-A3FC-4990-9840-F7AE37020CCB}">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Awareness Campaigns</a:t>
          </a:r>
          <a:endParaRPr lang="en-US" sz="1800" kern="1200"/>
        </a:p>
      </dsp:txBody>
      <dsp:txXfrm>
        <a:off x="0" y="1864935"/>
        <a:ext cx="10515600" cy="621467"/>
      </dsp:txXfrm>
    </dsp:sp>
    <dsp:sp modelId="{8410B657-8B56-46F3-9A0D-B68CEB23E981}">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F6F31-E120-4AAF-AD34-2751AA65F2AA}">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Training and Policy influence – Sexual Harassment Survey</a:t>
          </a:r>
          <a:endParaRPr lang="en-US" sz="1800" kern="1200"/>
        </a:p>
      </dsp:txBody>
      <dsp:txXfrm>
        <a:off x="0" y="2486402"/>
        <a:ext cx="10515600" cy="621467"/>
      </dsp:txXfrm>
    </dsp:sp>
    <dsp:sp modelId="{1215FA8F-A292-4810-976D-67DC0AA4FDE3}">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18244-42BE-4501-A911-BC2671B60AC2}">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Contribution at Corporate Equalities Board, VAWG and Women Safety Board</a:t>
          </a:r>
          <a:endParaRPr lang="en-US" sz="1800" kern="1200"/>
        </a:p>
      </dsp:txBody>
      <dsp:txXfrm>
        <a:off x="0" y="3107870"/>
        <a:ext cx="10515600" cy="621467"/>
      </dsp:txXfrm>
    </dsp:sp>
    <dsp:sp modelId="{F78A92A7-0721-4E35-AF2E-3A1A5D71CA79}">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75C0D-46FD-4D69-81DB-102EF942C514}">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Events and learning </a:t>
          </a:r>
          <a:endParaRPr lang="en-US" sz="1800" kern="1200"/>
        </a:p>
      </dsp:txBody>
      <dsp:txXfrm>
        <a:off x="0" y="3729338"/>
        <a:ext cx="10515600" cy="621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4DEF-3EAE-4A1F-A760-7A92D8453A81}">
      <dsp:nvSpPr>
        <dsp:cNvPr id="0" name=""/>
        <dsp:cNvSpPr/>
      </dsp:nvSpPr>
      <dsp:spPr>
        <a:xfrm>
          <a:off x="1082929" y="445958"/>
          <a:ext cx="594052" cy="594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CC9E45-CFB8-48FF-A797-9D646D7D8808}">
      <dsp:nvSpPr>
        <dsp:cNvPr id="0" name=""/>
        <dsp:cNvSpPr/>
      </dsp:nvSpPr>
      <dsp:spPr>
        <a:xfrm>
          <a:off x="719897" y="1301091"/>
          <a:ext cx="1320117" cy="7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10500 street lights now LED and set above British Standards for lighting the public highway</a:t>
          </a:r>
          <a:endParaRPr lang="en-US" sz="1100" kern="1200"/>
        </a:p>
      </dsp:txBody>
      <dsp:txXfrm>
        <a:off x="719897" y="1301091"/>
        <a:ext cx="1320117" cy="709562"/>
      </dsp:txXfrm>
    </dsp:sp>
    <dsp:sp modelId="{0DFFCCD3-1F2F-4E6D-B879-FF9C6D8B4D64}">
      <dsp:nvSpPr>
        <dsp:cNvPr id="0" name=""/>
        <dsp:cNvSpPr/>
      </dsp:nvSpPr>
      <dsp:spPr>
        <a:xfrm>
          <a:off x="2634067" y="445958"/>
          <a:ext cx="594052" cy="594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BD5D5B-A873-4530-8FD5-EEA060F7E87E}">
      <dsp:nvSpPr>
        <dsp:cNvPr id="0" name=""/>
        <dsp:cNvSpPr/>
      </dsp:nvSpPr>
      <dsp:spPr>
        <a:xfrm>
          <a:off x="2271034" y="1301091"/>
          <a:ext cx="1320117" cy="7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Wide footways</a:t>
          </a:r>
          <a:endParaRPr lang="en-US" sz="1100" kern="1200"/>
        </a:p>
      </dsp:txBody>
      <dsp:txXfrm>
        <a:off x="2271034" y="1301091"/>
        <a:ext cx="1320117" cy="709562"/>
      </dsp:txXfrm>
    </dsp:sp>
    <dsp:sp modelId="{7C40036D-ED0E-48E8-861B-AC74BC08B66B}">
      <dsp:nvSpPr>
        <dsp:cNvPr id="0" name=""/>
        <dsp:cNvSpPr/>
      </dsp:nvSpPr>
      <dsp:spPr>
        <a:xfrm>
          <a:off x="4185204" y="445958"/>
          <a:ext cx="594052" cy="594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40976-C8EA-4A29-A0C6-C2BB81C9CE94}">
      <dsp:nvSpPr>
        <dsp:cNvPr id="0" name=""/>
        <dsp:cNvSpPr/>
      </dsp:nvSpPr>
      <dsp:spPr>
        <a:xfrm>
          <a:off x="3822172" y="1301091"/>
          <a:ext cx="1320117" cy="7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Introduced a central management system (CMS) which monitors any outages in real time avoiding delays in maintenance contractor resolving issues</a:t>
          </a:r>
          <a:endParaRPr lang="en-US" sz="1100" kern="1200"/>
        </a:p>
      </dsp:txBody>
      <dsp:txXfrm>
        <a:off x="3822172" y="1301091"/>
        <a:ext cx="1320117" cy="709562"/>
      </dsp:txXfrm>
    </dsp:sp>
    <dsp:sp modelId="{E48B4659-EC78-4351-B895-C7B5BB2BA04E}">
      <dsp:nvSpPr>
        <dsp:cNvPr id="0" name=""/>
        <dsp:cNvSpPr/>
      </dsp:nvSpPr>
      <dsp:spPr>
        <a:xfrm>
          <a:off x="5736342" y="445958"/>
          <a:ext cx="594052" cy="594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8186A2-6BD3-4776-85C9-07CE90ED9C0F}">
      <dsp:nvSpPr>
        <dsp:cNvPr id="0" name=""/>
        <dsp:cNvSpPr/>
      </dsp:nvSpPr>
      <dsp:spPr>
        <a:xfrm>
          <a:off x="5373310" y="1301091"/>
          <a:ext cx="1320117" cy="7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Removal of flags on highways without lawful authority</a:t>
          </a:r>
          <a:endParaRPr lang="en-US" sz="1100" kern="1200"/>
        </a:p>
      </dsp:txBody>
      <dsp:txXfrm>
        <a:off x="5373310" y="1301091"/>
        <a:ext cx="1320117" cy="709562"/>
      </dsp:txXfrm>
    </dsp:sp>
    <dsp:sp modelId="{8F71F196-CF8E-4905-99A0-D72FA46616BF}">
      <dsp:nvSpPr>
        <dsp:cNvPr id="0" name=""/>
        <dsp:cNvSpPr/>
      </dsp:nvSpPr>
      <dsp:spPr>
        <a:xfrm>
          <a:off x="7287480" y="445958"/>
          <a:ext cx="594052" cy="5940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E75CD-83D1-4E1F-9DF9-E85B8C9E78D9}">
      <dsp:nvSpPr>
        <dsp:cNvPr id="0" name=""/>
        <dsp:cNvSpPr/>
      </dsp:nvSpPr>
      <dsp:spPr>
        <a:xfrm>
          <a:off x="6924447" y="1301091"/>
          <a:ext cx="1320117" cy="7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Not allowing street furniture, such as the new BT Hubs, which allow someone to hide behind and removal of unnecessary clutter such as euro bins on the highway.</a:t>
          </a:r>
          <a:endParaRPr lang="en-US" sz="1100" kern="1200"/>
        </a:p>
      </dsp:txBody>
      <dsp:txXfrm>
        <a:off x="6924447" y="1301091"/>
        <a:ext cx="1320117" cy="709562"/>
      </dsp:txXfrm>
    </dsp:sp>
    <dsp:sp modelId="{A2C916FE-C182-4460-AA14-B31CE3883F95}">
      <dsp:nvSpPr>
        <dsp:cNvPr id="0" name=""/>
        <dsp:cNvSpPr/>
      </dsp:nvSpPr>
      <dsp:spPr>
        <a:xfrm>
          <a:off x="8838617" y="445958"/>
          <a:ext cx="594052" cy="5940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E4587C-C482-45FB-ACC9-6E5E07F757FE}">
      <dsp:nvSpPr>
        <dsp:cNvPr id="0" name=""/>
        <dsp:cNvSpPr/>
      </dsp:nvSpPr>
      <dsp:spPr>
        <a:xfrm>
          <a:off x="8475585" y="1301091"/>
          <a:ext cx="1320117" cy="7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CCTV in hotspots.</a:t>
          </a:r>
          <a:endParaRPr lang="en-US" sz="1100" kern="1200"/>
        </a:p>
      </dsp:txBody>
      <dsp:txXfrm>
        <a:off x="8475585" y="1301091"/>
        <a:ext cx="1320117" cy="709562"/>
      </dsp:txXfrm>
    </dsp:sp>
    <dsp:sp modelId="{FD2D80D4-937F-4E25-8126-38D52148A308}">
      <dsp:nvSpPr>
        <dsp:cNvPr id="0" name=""/>
        <dsp:cNvSpPr/>
      </dsp:nvSpPr>
      <dsp:spPr>
        <a:xfrm>
          <a:off x="3202683" y="3244196"/>
          <a:ext cx="594052" cy="59405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3D53E-5233-440D-BCB3-679A615567D3}">
      <dsp:nvSpPr>
        <dsp:cNvPr id="0" name=""/>
        <dsp:cNvSpPr/>
      </dsp:nvSpPr>
      <dsp:spPr>
        <a:xfrm>
          <a:off x="3822172" y="3195816"/>
          <a:ext cx="1320117" cy="7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Design out crime principles for new developments to enhance natural surveillance.  </a:t>
          </a:r>
          <a:endParaRPr lang="en-US" sz="1100" kern="1200"/>
        </a:p>
      </dsp:txBody>
      <dsp:txXfrm>
        <a:off x="3822172" y="3195816"/>
        <a:ext cx="1320117" cy="709562"/>
      </dsp:txXfrm>
    </dsp:sp>
    <dsp:sp modelId="{C4F4FA28-6370-407F-94A5-9FAE368F390E}">
      <dsp:nvSpPr>
        <dsp:cNvPr id="0" name=""/>
        <dsp:cNvSpPr/>
      </dsp:nvSpPr>
      <dsp:spPr>
        <a:xfrm>
          <a:off x="5736342" y="2340683"/>
          <a:ext cx="594052" cy="59405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1320D-4F8E-41B0-BE1C-4764EC80F0A0}">
      <dsp:nvSpPr>
        <dsp:cNvPr id="0" name=""/>
        <dsp:cNvSpPr/>
      </dsp:nvSpPr>
      <dsp:spPr>
        <a:xfrm>
          <a:off x="5373310" y="3195816"/>
          <a:ext cx="1320117" cy="70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Safety improvements at public transport hubs – buses, rail and at crossing points.</a:t>
          </a:r>
          <a:endParaRPr lang="en-US" sz="1100" kern="1200"/>
        </a:p>
      </dsp:txBody>
      <dsp:txXfrm>
        <a:off x="5373310" y="3195816"/>
        <a:ext cx="1320117" cy="7095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87BC3-1C32-4383-8F79-AC9C9889F121}">
      <dsp:nvSpPr>
        <dsp:cNvPr id="0" name=""/>
        <dsp:cNvSpPr/>
      </dsp:nvSpPr>
      <dsp:spPr>
        <a:xfrm>
          <a:off x="3594"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Limited domestic implementation due to resourcing.</a:t>
          </a:r>
          <a:endParaRPr lang="en-US" sz="1300" kern="1200"/>
        </a:p>
      </dsp:txBody>
      <dsp:txXfrm>
        <a:off x="3594" y="229666"/>
        <a:ext cx="1946002" cy="1167601"/>
      </dsp:txXfrm>
    </dsp:sp>
    <dsp:sp modelId="{70A49153-04F9-4030-99B4-C29865E90B8F}">
      <dsp:nvSpPr>
        <dsp:cNvPr id="0" name=""/>
        <dsp:cNvSpPr/>
      </dsp:nvSpPr>
      <dsp:spPr>
        <a:xfrm>
          <a:off x="2144196"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Ensuring intersectional approaches—marginalised groups often remain underserved.</a:t>
          </a:r>
          <a:endParaRPr lang="en-US" sz="1300" kern="1200"/>
        </a:p>
      </dsp:txBody>
      <dsp:txXfrm>
        <a:off x="2144196" y="229666"/>
        <a:ext cx="1946002" cy="1167601"/>
      </dsp:txXfrm>
    </dsp:sp>
    <dsp:sp modelId="{FDFE14C7-D544-4FB3-AA5E-F04798BE8021}">
      <dsp:nvSpPr>
        <dsp:cNvPr id="0" name=""/>
        <dsp:cNvSpPr/>
      </dsp:nvSpPr>
      <dsp:spPr>
        <a:xfrm>
          <a:off x="4284798"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Slow rollout of national frameworks at the local level and inconsistent resources</a:t>
          </a:r>
          <a:endParaRPr lang="en-US" sz="1300" kern="1200"/>
        </a:p>
      </dsp:txBody>
      <dsp:txXfrm>
        <a:off x="4284798" y="229666"/>
        <a:ext cx="1946002" cy="1167601"/>
      </dsp:txXfrm>
    </dsp:sp>
    <dsp:sp modelId="{0D4BD9B8-9714-4CD8-BEAC-1250A9375094}">
      <dsp:nvSpPr>
        <dsp:cNvPr id="0" name=""/>
        <dsp:cNvSpPr/>
      </dsp:nvSpPr>
      <dsp:spPr>
        <a:xfrm>
          <a:off x="6425401"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Ensuring tackling women safety is everyone’s business and embedding across services and organisations</a:t>
          </a:r>
          <a:endParaRPr lang="en-US" sz="1300" kern="1200"/>
        </a:p>
      </dsp:txBody>
      <dsp:txXfrm>
        <a:off x="6425401" y="229666"/>
        <a:ext cx="1946002" cy="1167601"/>
      </dsp:txXfrm>
    </dsp:sp>
    <dsp:sp modelId="{D8B0B3E9-7E84-4B3A-934C-3BE81BFFF3C8}">
      <dsp:nvSpPr>
        <dsp:cNvPr id="0" name=""/>
        <dsp:cNvSpPr/>
      </dsp:nvSpPr>
      <dsp:spPr>
        <a:xfrm>
          <a:off x="8566003" y="229666"/>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Difficulties in obtaining measurable outcomes</a:t>
          </a:r>
          <a:endParaRPr lang="en-US" sz="1300" kern="1200"/>
        </a:p>
      </dsp:txBody>
      <dsp:txXfrm>
        <a:off x="8566003" y="229666"/>
        <a:ext cx="1946002" cy="1167601"/>
      </dsp:txXfrm>
    </dsp:sp>
    <dsp:sp modelId="{73CDC604-4AE0-484F-8DEA-6FFF39F32C14}">
      <dsp:nvSpPr>
        <dsp:cNvPr id="0" name=""/>
        <dsp:cNvSpPr/>
      </dsp:nvSpPr>
      <dsp:spPr>
        <a:xfrm>
          <a:off x="3594"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Increasing trust and confidence of women (i.e. with Police)</a:t>
          </a:r>
          <a:endParaRPr lang="en-US" sz="1300" kern="1200"/>
        </a:p>
      </dsp:txBody>
      <dsp:txXfrm>
        <a:off x="3594" y="1591868"/>
        <a:ext cx="1946002" cy="1167601"/>
      </dsp:txXfrm>
    </dsp:sp>
    <dsp:sp modelId="{7F92D73C-C90B-4915-ADAA-FF0AF511CBE7}">
      <dsp:nvSpPr>
        <dsp:cNvPr id="0" name=""/>
        <dsp:cNvSpPr/>
      </dsp:nvSpPr>
      <dsp:spPr>
        <a:xfrm>
          <a:off x="2144196"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TH densely populated yet (8 sq miles) ensuring safety is key thought in design</a:t>
          </a:r>
          <a:endParaRPr lang="en-US" sz="1300" kern="1200"/>
        </a:p>
      </dsp:txBody>
      <dsp:txXfrm>
        <a:off x="2144196" y="1591868"/>
        <a:ext cx="1946002" cy="1167601"/>
      </dsp:txXfrm>
    </dsp:sp>
    <dsp:sp modelId="{51E179B3-0D1B-4798-A3B2-8F637DCCF613}">
      <dsp:nvSpPr>
        <dsp:cNvPr id="0" name=""/>
        <dsp:cNvSpPr/>
      </dsp:nvSpPr>
      <dsp:spPr>
        <a:xfrm>
          <a:off x="4284798"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One of most deprived boroughs in London</a:t>
          </a:r>
          <a:endParaRPr lang="en-US" sz="1300" kern="1200"/>
        </a:p>
      </dsp:txBody>
      <dsp:txXfrm>
        <a:off x="4284798" y="1591868"/>
        <a:ext cx="1946002" cy="1167601"/>
      </dsp:txXfrm>
    </dsp:sp>
    <dsp:sp modelId="{CA80129C-E7F8-403D-AE07-2CCE0D517907}">
      <dsp:nvSpPr>
        <dsp:cNvPr id="0" name=""/>
        <dsp:cNvSpPr/>
      </dsp:nvSpPr>
      <dsp:spPr>
        <a:xfrm>
          <a:off x="6425401"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Lack of control around national media and cases and impact locally in women feeling unsafe</a:t>
          </a:r>
          <a:endParaRPr lang="en-US" sz="1300" kern="1200"/>
        </a:p>
      </dsp:txBody>
      <dsp:txXfrm>
        <a:off x="6425401" y="1591868"/>
        <a:ext cx="1946002" cy="1167601"/>
      </dsp:txXfrm>
    </dsp:sp>
    <dsp:sp modelId="{8A59F342-B200-4F54-A4C8-F5867A79FDFD}">
      <dsp:nvSpPr>
        <dsp:cNvPr id="0" name=""/>
        <dsp:cNvSpPr/>
      </dsp:nvSpPr>
      <dsp:spPr>
        <a:xfrm>
          <a:off x="8566003" y="1591868"/>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Global challenges around misogyny and education</a:t>
          </a:r>
          <a:endParaRPr lang="en-US" sz="1300" kern="1200"/>
        </a:p>
      </dsp:txBody>
      <dsp:txXfrm>
        <a:off x="8566003" y="1591868"/>
        <a:ext cx="1946002" cy="1167601"/>
      </dsp:txXfrm>
    </dsp:sp>
    <dsp:sp modelId="{62771BD2-A9F6-4575-B02C-F5B4937974E2}">
      <dsp:nvSpPr>
        <dsp:cNvPr id="0" name=""/>
        <dsp:cNvSpPr/>
      </dsp:nvSpPr>
      <dsp:spPr>
        <a:xfrm>
          <a:off x="1073895"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Tackling barriers to participation</a:t>
          </a:r>
          <a:endParaRPr lang="en-US" sz="1300" kern="1200"/>
        </a:p>
      </dsp:txBody>
      <dsp:txXfrm>
        <a:off x="1073895" y="2954069"/>
        <a:ext cx="1946002" cy="1167601"/>
      </dsp:txXfrm>
    </dsp:sp>
    <dsp:sp modelId="{EF418AEF-7F8B-443D-BEFC-DEB40DAE07D9}">
      <dsp:nvSpPr>
        <dsp:cNvPr id="0" name=""/>
        <dsp:cNvSpPr/>
      </dsp:nvSpPr>
      <dsp:spPr>
        <a:xfrm>
          <a:off x="3214497"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Take up of misogyny awareness from all (not mandatory)</a:t>
          </a:r>
          <a:endParaRPr lang="en-US" sz="1300" kern="1200"/>
        </a:p>
      </dsp:txBody>
      <dsp:txXfrm>
        <a:off x="3214497" y="2954069"/>
        <a:ext cx="1946002" cy="1167601"/>
      </dsp:txXfrm>
    </dsp:sp>
    <dsp:sp modelId="{99A2FB36-99E7-4260-B263-0C7F1BD85D52}">
      <dsp:nvSpPr>
        <dsp:cNvPr id="0" name=""/>
        <dsp:cNvSpPr/>
      </dsp:nvSpPr>
      <dsp:spPr>
        <a:xfrm>
          <a:off x="5355100"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t>Criminal Justice System (prosecution rates etc)</a:t>
          </a:r>
          <a:endParaRPr lang="en-US" sz="1300" kern="1200"/>
        </a:p>
      </dsp:txBody>
      <dsp:txXfrm>
        <a:off x="5355100" y="2954069"/>
        <a:ext cx="1946002" cy="1167601"/>
      </dsp:txXfrm>
    </dsp:sp>
    <dsp:sp modelId="{CE3465AA-71BA-4987-8251-BC703578D2AC}">
      <dsp:nvSpPr>
        <dsp:cNvPr id="0" name=""/>
        <dsp:cNvSpPr/>
      </dsp:nvSpPr>
      <dsp:spPr>
        <a:xfrm>
          <a:off x="7495702" y="2954069"/>
          <a:ext cx="1946002" cy="11676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Take up from Schools to receive and deliver more awareness around misogyny/safety</a:t>
          </a:r>
        </a:p>
      </dsp:txBody>
      <dsp:txXfrm>
        <a:off x="7495702" y="2954069"/>
        <a:ext cx="1946002" cy="11676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07984-7DF5-4F14-B6DB-B982EEC67CE4}">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Allocate resource for this new priority to mitigate against limitations of implementation</a:t>
          </a:r>
          <a:endParaRPr lang="en-US" sz="1900" kern="1200"/>
        </a:p>
      </dsp:txBody>
      <dsp:txXfrm>
        <a:off x="0" y="39687"/>
        <a:ext cx="3286125" cy="1971675"/>
      </dsp:txXfrm>
    </dsp:sp>
    <dsp:sp modelId="{8E712A32-FEE8-4857-9849-F5E3BB125D65}">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Exploration of Public Spaces Protection Orders</a:t>
          </a:r>
          <a:endParaRPr lang="en-US" sz="1900" kern="1200"/>
        </a:p>
      </dsp:txBody>
      <dsp:txXfrm>
        <a:off x="3614737" y="39687"/>
        <a:ext cx="3286125" cy="1971675"/>
      </dsp:txXfrm>
    </dsp:sp>
    <dsp:sp modelId="{4FAB5163-26E3-448B-B4A6-AEBCB7FF4285}">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Community leaders/Cllrs/Womens Commission to become VAWG Champions/male allies/attend training</a:t>
          </a:r>
          <a:endParaRPr lang="en-US" sz="1900" kern="1200"/>
        </a:p>
      </dsp:txBody>
      <dsp:txXfrm>
        <a:off x="7229475" y="39687"/>
        <a:ext cx="3286125" cy="1971675"/>
      </dsp:txXfrm>
    </dsp:sp>
    <dsp:sp modelId="{97086951-4F9B-4AD1-9804-0E480D8BBC07}">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All to challenge Misogyny within communities</a:t>
          </a:r>
          <a:endParaRPr lang="en-US" sz="1900" kern="1200"/>
        </a:p>
      </dsp:txBody>
      <dsp:txXfrm>
        <a:off x="0" y="2339975"/>
        <a:ext cx="3286125" cy="1971675"/>
      </dsp:txXfrm>
    </dsp:sp>
    <dsp:sp modelId="{D59F5D6B-E585-40F5-9308-CB3477488D54}">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Support training, outreach and awareness campaigns</a:t>
          </a:r>
          <a:endParaRPr lang="en-US" sz="1900" kern="1200"/>
        </a:p>
      </dsp:txBody>
      <dsp:txXfrm>
        <a:off x="3614737" y="2339975"/>
        <a:ext cx="3286125" cy="1971675"/>
      </dsp:txXfrm>
    </dsp:sp>
    <dsp:sp modelId="{CDBEA4DB-CF68-4333-9390-8669E3100AF4}">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Procurement contracts to include women’s safety proposals i.e. x% of staff trained on misogyny, organisation has a domestic abuse policy, sexual harassment policy etc</a:t>
          </a:r>
          <a:endParaRPr lang="en-US" sz="1900" kern="1200"/>
        </a:p>
      </dsp:txBody>
      <dsp:txXfrm>
        <a:off x="7229475"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1C60607-176F-412F-4680-6924F95D2E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DACA01-F41C-4455-A1DA-079A65581C42}" type="slidenum">
              <a:rPr lang="en-GB" smtClean="0"/>
              <a:t>‹#›</a:t>
            </a:fld>
            <a:endParaRPr lang="en-GB"/>
          </a:p>
        </p:txBody>
      </p:sp>
    </p:spTree>
    <p:extLst>
      <p:ext uri="{BB962C8B-B14F-4D97-AF65-F5344CB8AC3E}">
        <p14:creationId xmlns:p14="http://schemas.microsoft.com/office/powerpoint/2010/main" val="389633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8C9C4-0366-46C1-9F35-FA09626F7151}" type="datetimeFigureOut">
              <a:rPr lang="en-GB" smtClean="0"/>
              <a:t>11/12/2025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08B12-039E-4491-B0B4-A47F350CEEFE}" type="slidenum">
              <a:rPr lang="en-GB" smtClean="0"/>
              <a:t>‹#›</a:t>
            </a:fld>
            <a:endParaRPr lang="en-GB"/>
          </a:p>
        </p:txBody>
      </p:sp>
    </p:spTree>
    <p:extLst>
      <p:ext uri="{BB962C8B-B14F-4D97-AF65-F5344CB8AC3E}">
        <p14:creationId xmlns:p14="http://schemas.microsoft.com/office/powerpoint/2010/main" val="1685245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108B12-039E-4491-B0B4-A47F350CEEFE}" type="slidenum">
              <a:rPr lang="en-GB" smtClean="0"/>
              <a:t>1</a:t>
            </a:fld>
            <a:endParaRPr lang="en-GB"/>
          </a:p>
        </p:txBody>
      </p:sp>
    </p:spTree>
    <p:extLst>
      <p:ext uri="{BB962C8B-B14F-4D97-AF65-F5344CB8AC3E}">
        <p14:creationId xmlns:p14="http://schemas.microsoft.com/office/powerpoint/2010/main" val="1660422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108B12-039E-4491-B0B4-A47F350CEEFE}" type="slidenum">
              <a:rPr lang="en-GB" smtClean="0"/>
              <a:t>10</a:t>
            </a:fld>
            <a:endParaRPr lang="en-GB"/>
          </a:p>
        </p:txBody>
      </p:sp>
    </p:spTree>
    <p:extLst>
      <p:ext uri="{BB962C8B-B14F-4D97-AF65-F5344CB8AC3E}">
        <p14:creationId xmlns:p14="http://schemas.microsoft.com/office/powerpoint/2010/main" val="4593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41108B12-039E-4491-B0B4-A47F350CEEFE}" type="slidenum">
              <a:rPr lang="en-GB" smtClean="0"/>
              <a:t>11</a:t>
            </a:fld>
            <a:endParaRPr lang="en-GB"/>
          </a:p>
        </p:txBody>
      </p:sp>
    </p:spTree>
    <p:extLst>
      <p:ext uri="{BB962C8B-B14F-4D97-AF65-F5344CB8AC3E}">
        <p14:creationId xmlns:p14="http://schemas.microsoft.com/office/powerpoint/2010/main" val="321435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7514D-3467-F076-0BAD-37DB2EAD56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BC150-5DD8-8573-2738-FB82F8543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C9AC6-3C90-7E77-4A58-D822F7200AE8}"/>
              </a:ext>
            </a:extLst>
          </p:cNvPr>
          <p:cNvSpPr>
            <a:spLocks noGrp="1"/>
          </p:cNvSpPr>
          <p:nvPr>
            <p:ph type="body" idx="1"/>
          </p:nvPr>
        </p:nvSpPr>
        <p:spPr/>
        <p:txBody>
          <a:bodyPr/>
          <a:lstStyle/>
          <a:p>
            <a:endParaRPr lang="en-GB" sz="1200" i="1" kern="1200">
              <a:solidFill>
                <a:schemeClr val="tx1"/>
              </a:solidFill>
              <a:effectLst/>
              <a:latin typeface="+mn-lt"/>
              <a:ea typeface="+mn-ea"/>
              <a:cs typeface="+mn-cs"/>
            </a:endParaRPr>
          </a:p>
          <a:p>
            <a:endParaRPr lang="en-GB" sz="1200" i="1" kern="1200">
              <a:solidFill>
                <a:schemeClr val="tx1"/>
              </a:solidFill>
              <a:effectLst/>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5DA77CE8-F16F-1F17-F04E-E8A7D9D354C4}"/>
              </a:ext>
            </a:extLst>
          </p:cNvPr>
          <p:cNvSpPr>
            <a:spLocks noGrp="1"/>
          </p:cNvSpPr>
          <p:nvPr>
            <p:ph type="sldNum" sz="quarter" idx="5"/>
          </p:nvPr>
        </p:nvSpPr>
        <p:spPr/>
        <p:txBody>
          <a:bodyPr/>
          <a:lstStyle/>
          <a:p>
            <a:fld id="{41108B12-039E-4491-B0B4-A47F350CEEFE}" type="slidenum">
              <a:rPr lang="en-GB" smtClean="0"/>
              <a:t>12</a:t>
            </a:fld>
            <a:endParaRPr lang="en-GB"/>
          </a:p>
        </p:txBody>
      </p:sp>
    </p:spTree>
    <p:extLst>
      <p:ext uri="{BB962C8B-B14F-4D97-AF65-F5344CB8AC3E}">
        <p14:creationId xmlns:p14="http://schemas.microsoft.com/office/powerpoint/2010/main" val="258349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08EDD-A4C9-BD19-3E39-1CF336808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B995A-FCE0-70A2-89B7-76E141374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C67F0-56CD-66CB-176B-21FFB49E2E24}"/>
              </a:ext>
            </a:extLst>
          </p:cNvPr>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033B8C47-9ECC-2D07-211D-1C08C44BAA16}"/>
              </a:ext>
            </a:extLst>
          </p:cNvPr>
          <p:cNvSpPr>
            <a:spLocks noGrp="1"/>
          </p:cNvSpPr>
          <p:nvPr>
            <p:ph type="sldNum" sz="quarter" idx="5"/>
          </p:nvPr>
        </p:nvSpPr>
        <p:spPr/>
        <p:txBody>
          <a:bodyPr/>
          <a:lstStyle/>
          <a:p>
            <a:fld id="{41108B12-039E-4491-B0B4-A47F350CEEFE}" type="slidenum">
              <a:rPr lang="en-GB" smtClean="0"/>
              <a:t>13</a:t>
            </a:fld>
            <a:endParaRPr lang="en-GB"/>
          </a:p>
        </p:txBody>
      </p:sp>
    </p:spTree>
    <p:extLst>
      <p:ext uri="{BB962C8B-B14F-4D97-AF65-F5344CB8AC3E}">
        <p14:creationId xmlns:p14="http://schemas.microsoft.com/office/powerpoint/2010/main" val="2815551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CDD4C-9AFA-5FBE-2DB5-854DD5D84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FFA3E-5E56-F5C6-E1B1-ABFAA7CB9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35E4E-9498-9768-4A54-24DD0545AF08}"/>
              </a:ext>
            </a:extLst>
          </p:cNvPr>
          <p:cNvSpPr>
            <a:spLocks noGrp="1"/>
          </p:cNvSpPr>
          <p:nvPr>
            <p:ph type="body" idx="1"/>
          </p:nvPr>
        </p:nvSpPr>
        <p:spPr/>
        <p:txBody>
          <a:bodyPr/>
          <a:lstStyle/>
          <a:p>
            <a:endParaRPr lang="en-GB" sz="1200" kern="1200">
              <a:solidFill>
                <a:schemeClr val="tx1"/>
              </a:solidFill>
              <a:effectLst/>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C01CAE67-E039-794D-89F7-9C1A4DEBA8E7}"/>
              </a:ext>
            </a:extLst>
          </p:cNvPr>
          <p:cNvSpPr>
            <a:spLocks noGrp="1"/>
          </p:cNvSpPr>
          <p:nvPr>
            <p:ph type="sldNum" sz="quarter" idx="5"/>
          </p:nvPr>
        </p:nvSpPr>
        <p:spPr/>
        <p:txBody>
          <a:bodyPr/>
          <a:lstStyle/>
          <a:p>
            <a:fld id="{41108B12-039E-4491-B0B4-A47F350CEEFE}" type="slidenum">
              <a:rPr lang="en-GB" smtClean="0"/>
              <a:t>14</a:t>
            </a:fld>
            <a:endParaRPr lang="en-GB"/>
          </a:p>
        </p:txBody>
      </p:sp>
    </p:spTree>
    <p:extLst>
      <p:ext uri="{BB962C8B-B14F-4D97-AF65-F5344CB8AC3E}">
        <p14:creationId xmlns:p14="http://schemas.microsoft.com/office/powerpoint/2010/main" val="369532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514B8-312B-655C-7973-5F52B52FE0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610127-0430-1790-C78B-2695D59C65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DEA28B-C095-B7E9-9FCB-C3405C7F01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9AD5560D-F1D6-5CAE-8E17-EA7DD13D8EF5}"/>
              </a:ext>
            </a:extLst>
          </p:cNvPr>
          <p:cNvSpPr>
            <a:spLocks noGrp="1"/>
          </p:cNvSpPr>
          <p:nvPr>
            <p:ph type="sldNum" sz="quarter" idx="5"/>
          </p:nvPr>
        </p:nvSpPr>
        <p:spPr/>
        <p:txBody>
          <a:bodyPr/>
          <a:lstStyle/>
          <a:p>
            <a:fld id="{41108B12-039E-4491-B0B4-A47F350CEEFE}" type="slidenum">
              <a:rPr lang="en-GB" smtClean="0"/>
              <a:t>15</a:t>
            </a:fld>
            <a:endParaRPr lang="en-GB"/>
          </a:p>
        </p:txBody>
      </p:sp>
    </p:spTree>
    <p:extLst>
      <p:ext uri="{BB962C8B-B14F-4D97-AF65-F5344CB8AC3E}">
        <p14:creationId xmlns:p14="http://schemas.microsoft.com/office/powerpoint/2010/main" val="1048696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AA726-69D1-E072-8308-D8A6B6463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90844-4B07-B5C2-319D-2C429C20B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5968B-FD7E-D80D-9593-9832519E00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C725A9EE-3288-2642-69B7-6F59AC329272}"/>
              </a:ext>
            </a:extLst>
          </p:cNvPr>
          <p:cNvSpPr>
            <a:spLocks noGrp="1"/>
          </p:cNvSpPr>
          <p:nvPr>
            <p:ph type="sldNum" sz="quarter" idx="5"/>
          </p:nvPr>
        </p:nvSpPr>
        <p:spPr/>
        <p:txBody>
          <a:bodyPr/>
          <a:lstStyle/>
          <a:p>
            <a:fld id="{41108B12-039E-4491-B0B4-A47F350CEEFE}" type="slidenum">
              <a:rPr lang="en-GB" smtClean="0"/>
              <a:t>16</a:t>
            </a:fld>
            <a:endParaRPr lang="en-GB"/>
          </a:p>
        </p:txBody>
      </p:sp>
    </p:spTree>
    <p:extLst>
      <p:ext uri="{BB962C8B-B14F-4D97-AF65-F5344CB8AC3E}">
        <p14:creationId xmlns:p14="http://schemas.microsoft.com/office/powerpoint/2010/main" val="4026276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DF603-FB33-4636-BF2B-4C341AA3B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5D64E-16D2-25CB-F608-8CDFBD91A6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DB3F4-1BA1-7958-B62A-35E528F29DE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6BA75E-695E-0E2C-3019-71E1433E1AA3}"/>
              </a:ext>
            </a:extLst>
          </p:cNvPr>
          <p:cNvSpPr>
            <a:spLocks noGrp="1"/>
          </p:cNvSpPr>
          <p:nvPr>
            <p:ph type="sldNum" sz="quarter" idx="5"/>
          </p:nvPr>
        </p:nvSpPr>
        <p:spPr/>
        <p:txBody>
          <a:bodyPr/>
          <a:lstStyle/>
          <a:p>
            <a:fld id="{41108B12-039E-4491-B0B4-A47F350CEEFE}" type="slidenum">
              <a:rPr lang="en-GB" smtClean="0"/>
              <a:t>17</a:t>
            </a:fld>
            <a:endParaRPr lang="en-GB"/>
          </a:p>
        </p:txBody>
      </p:sp>
    </p:spTree>
    <p:extLst>
      <p:ext uri="{BB962C8B-B14F-4D97-AF65-F5344CB8AC3E}">
        <p14:creationId xmlns:p14="http://schemas.microsoft.com/office/powerpoint/2010/main" val="3951272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18</a:t>
            </a:fld>
            <a:endParaRPr lang="en-GB"/>
          </a:p>
        </p:txBody>
      </p:sp>
    </p:spTree>
    <p:extLst>
      <p:ext uri="{BB962C8B-B14F-4D97-AF65-F5344CB8AC3E}">
        <p14:creationId xmlns:p14="http://schemas.microsoft.com/office/powerpoint/2010/main" val="2203738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875F-DCA7-84D8-837E-28505B340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57C0C-89ED-EC65-B9C1-3EE5D1A15B8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7166A49-CC9A-A269-2A0E-E008C50730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endParaRPr lang="en-GB"/>
          </a:p>
        </p:txBody>
      </p:sp>
      <p:sp>
        <p:nvSpPr>
          <p:cNvPr id="4" name="Slide Number Placeholder 3">
            <a:extLst>
              <a:ext uri="{FF2B5EF4-FFF2-40B4-BE49-F238E27FC236}">
                <a16:creationId xmlns:a16="http://schemas.microsoft.com/office/drawing/2014/main" id="{2E3531FE-67D0-5D9F-2C8B-25D9FE906F27}"/>
              </a:ext>
            </a:extLst>
          </p:cNvPr>
          <p:cNvSpPr>
            <a:spLocks noGrp="1"/>
          </p:cNvSpPr>
          <p:nvPr>
            <p:ph type="sldNum" sz="quarter" idx="5"/>
          </p:nvPr>
        </p:nvSpPr>
        <p:spPr/>
        <p:txBody>
          <a:bodyPr/>
          <a:lstStyle/>
          <a:p>
            <a:fld id="{DAC8CED0-0868-4269-88BA-F5E8DB1CEFA3}" type="slidenum">
              <a:rPr lang="en-GB" smtClean="0"/>
              <a:t>19</a:t>
            </a:fld>
            <a:endParaRPr lang="en-GB"/>
          </a:p>
        </p:txBody>
      </p:sp>
    </p:spTree>
    <p:extLst>
      <p:ext uri="{BB962C8B-B14F-4D97-AF65-F5344CB8AC3E}">
        <p14:creationId xmlns:p14="http://schemas.microsoft.com/office/powerpoint/2010/main" val="314599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108B12-039E-4491-B0B4-A47F350CEEFE}" type="slidenum">
              <a:rPr lang="en-GB" smtClean="0"/>
              <a:t>2</a:t>
            </a:fld>
            <a:endParaRPr lang="en-GB"/>
          </a:p>
        </p:txBody>
      </p:sp>
    </p:spTree>
    <p:extLst>
      <p:ext uri="{BB962C8B-B14F-4D97-AF65-F5344CB8AC3E}">
        <p14:creationId xmlns:p14="http://schemas.microsoft.com/office/powerpoint/2010/main" val="299223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1FEDFB-CE25-44F0-953F-324D47E312C0}" type="slidenum">
              <a:rPr lang="en-GB" smtClean="0"/>
              <a:t>20</a:t>
            </a:fld>
            <a:endParaRPr lang="en-GB"/>
          </a:p>
        </p:txBody>
      </p:sp>
    </p:spTree>
    <p:extLst>
      <p:ext uri="{BB962C8B-B14F-4D97-AF65-F5344CB8AC3E}">
        <p14:creationId xmlns:p14="http://schemas.microsoft.com/office/powerpoint/2010/main" val="218278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Model we base our work around – the overarching theme of preventing harm and promoting safety. </a:t>
            </a:r>
          </a:p>
          <a:p>
            <a:pPr lvl="0"/>
            <a:r>
              <a:rPr lang="en-GB" sz="1200" kern="1200">
                <a:solidFill>
                  <a:schemeClr val="tx1"/>
                </a:solidFill>
                <a:effectLst/>
                <a:latin typeface="+mn-lt"/>
                <a:ea typeface="+mn-ea"/>
                <a:cs typeface="+mn-cs"/>
              </a:rPr>
              <a:t>Action plan sets out our clear actions, with associated, measurable, outputs and outcomes. </a:t>
            </a:r>
          </a:p>
          <a:p>
            <a:endParaRPr lang="en-GB"/>
          </a:p>
        </p:txBody>
      </p:sp>
      <p:sp>
        <p:nvSpPr>
          <p:cNvPr id="4" name="Slide Number Placeholder 3"/>
          <p:cNvSpPr>
            <a:spLocks noGrp="1"/>
          </p:cNvSpPr>
          <p:nvPr>
            <p:ph type="sldNum" sz="quarter" idx="5"/>
          </p:nvPr>
        </p:nvSpPr>
        <p:spPr/>
        <p:txBody>
          <a:bodyPr/>
          <a:lstStyle/>
          <a:p>
            <a:fld id="{E31FEDFB-CE25-44F0-953F-324D47E312C0}" type="slidenum">
              <a:rPr lang="en-GB" smtClean="0"/>
              <a:t>21</a:t>
            </a:fld>
            <a:endParaRPr lang="en-GB"/>
          </a:p>
        </p:txBody>
      </p:sp>
    </p:spTree>
    <p:extLst>
      <p:ext uri="{BB962C8B-B14F-4D97-AF65-F5344CB8AC3E}">
        <p14:creationId xmlns:p14="http://schemas.microsoft.com/office/powerpoint/2010/main" val="114215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22</a:t>
            </a:fld>
            <a:endParaRPr lang="en-GB"/>
          </a:p>
        </p:txBody>
      </p:sp>
    </p:spTree>
    <p:extLst>
      <p:ext uri="{BB962C8B-B14F-4D97-AF65-F5344CB8AC3E}">
        <p14:creationId xmlns:p14="http://schemas.microsoft.com/office/powerpoint/2010/main" val="516024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EFBA-1423-014D-6142-2B2175E5F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74957-E433-918C-AB66-1BA670C5814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26E25C2-08D6-5B73-63E1-E254826C77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BC95B11-7869-4BE6-0008-E153ACE59161}"/>
              </a:ext>
            </a:extLst>
          </p:cNvPr>
          <p:cNvSpPr>
            <a:spLocks noGrp="1"/>
          </p:cNvSpPr>
          <p:nvPr>
            <p:ph type="sldNum" sz="quarter" idx="5"/>
          </p:nvPr>
        </p:nvSpPr>
        <p:spPr/>
        <p:txBody>
          <a:bodyPr/>
          <a:lstStyle/>
          <a:p>
            <a:fld id="{DAC8CED0-0868-4269-88BA-F5E8DB1CEFA3}" type="slidenum">
              <a:rPr lang="en-GB" smtClean="0"/>
              <a:t>24</a:t>
            </a:fld>
            <a:endParaRPr lang="en-GB"/>
          </a:p>
        </p:txBody>
      </p:sp>
    </p:spTree>
    <p:extLst>
      <p:ext uri="{BB962C8B-B14F-4D97-AF65-F5344CB8AC3E}">
        <p14:creationId xmlns:p14="http://schemas.microsoft.com/office/powerpoint/2010/main" val="1311040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a:effectLst/>
                <a:latin typeface="Arial"/>
                <a:ea typeface="Times New Roman" panose="02020603050405020304" pitchFamily="18" charset="0"/>
                <a:cs typeface="Arial"/>
              </a:rPr>
              <a:t>Drug Squad launched in the summer to tackle the 50 most prolific street-based drug-related ASB perpetrators, often prolific acquisitive crimes perpetrators too. </a:t>
            </a:r>
            <a:r>
              <a:rPr lang="en-GB" sz="1200">
                <a:latin typeface="Arial"/>
                <a:ea typeface="Times New Roman" panose="02020603050405020304" pitchFamily="18" charset="0"/>
                <a:cs typeface="Arial"/>
              </a:rPr>
              <a:t>The aim of this initiative is to support people into treatment, safeguarding women at risk of exploitation to feed their addiction. </a:t>
            </a:r>
            <a:r>
              <a:rPr lang="en-GB" sz="1200">
                <a:effectLst/>
                <a:latin typeface="Arial"/>
                <a:ea typeface="Times New Roman" panose="02020603050405020304" pitchFamily="18" charset="0"/>
                <a:cs typeface="Arial"/>
              </a:rPr>
              <a:t>By reducing visible drug use/dealing, the initiative is also expected to increase women’s safety in public spaces and places – reducing for example the repeat victimisation rate of women working in retails</a:t>
            </a:r>
            <a:endParaRPr lang="en-GB"/>
          </a:p>
        </p:txBody>
      </p:sp>
      <p:sp>
        <p:nvSpPr>
          <p:cNvPr id="4" name="Slide Number Placeholder 3"/>
          <p:cNvSpPr>
            <a:spLocks noGrp="1"/>
          </p:cNvSpPr>
          <p:nvPr>
            <p:ph type="sldNum" sz="quarter" idx="5"/>
          </p:nvPr>
        </p:nvSpPr>
        <p:spPr/>
        <p:txBody>
          <a:bodyPr/>
          <a:lstStyle/>
          <a:p>
            <a:fld id="{14BF6D03-030E-4C01-8789-3B991FD2B97B}" type="slidenum">
              <a:rPr lang="en-GB" smtClean="0"/>
              <a:t>29</a:t>
            </a:fld>
            <a:endParaRPr lang="en-GB"/>
          </a:p>
        </p:txBody>
      </p:sp>
    </p:spTree>
    <p:extLst>
      <p:ext uri="{BB962C8B-B14F-4D97-AF65-F5344CB8AC3E}">
        <p14:creationId xmlns:p14="http://schemas.microsoft.com/office/powerpoint/2010/main" val="2709000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108B12-039E-4491-B0B4-A47F350CEEFE}" type="slidenum">
              <a:rPr lang="en-GB" smtClean="0"/>
              <a:t>40</a:t>
            </a:fld>
            <a:endParaRPr lang="en-GB"/>
          </a:p>
        </p:txBody>
      </p:sp>
    </p:spTree>
    <p:extLst>
      <p:ext uri="{BB962C8B-B14F-4D97-AF65-F5344CB8AC3E}">
        <p14:creationId xmlns:p14="http://schemas.microsoft.com/office/powerpoint/2010/main" val="1660422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BF6D03-030E-4C01-8789-3B991FD2B97B}" type="slidenum">
              <a:rPr lang="en-GB" smtClean="0"/>
              <a:t>41</a:t>
            </a:fld>
            <a:endParaRPr lang="en-GB"/>
          </a:p>
        </p:txBody>
      </p:sp>
    </p:spTree>
    <p:extLst>
      <p:ext uri="{BB962C8B-B14F-4D97-AF65-F5344CB8AC3E}">
        <p14:creationId xmlns:p14="http://schemas.microsoft.com/office/powerpoint/2010/main" val="3680393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715C2-27F9-94FE-3930-DC1934DE6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06114-195B-E302-3AE5-699566848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73E5F-DFB8-AFE1-76C8-E91238A9BE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C62978E-1B3C-1324-41CA-7006D9E3217F}"/>
              </a:ext>
            </a:extLst>
          </p:cNvPr>
          <p:cNvSpPr>
            <a:spLocks noGrp="1"/>
          </p:cNvSpPr>
          <p:nvPr>
            <p:ph type="sldNum" sz="quarter" idx="5"/>
          </p:nvPr>
        </p:nvSpPr>
        <p:spPr/>
        <p:txBody>
          <a:bodyPr/>
          <a:lstStyle/>
          <a:p>
            <a:fld id="{14BF6D03-030E-4C01-8789-3B991FD2B97B}" type="slidenum">
              <a:rPr lang="en-GB" smtClean="0"/>
              <a:t>42</a:t>
            </a:fld>
            <a:endParaRPr lang="en-GB"/>
          </a:p>
        </p:txBody>
      </p:sp>
    </p:spTree>
    <p:extLst>
      <p:ext uri="{BB962C8B-B14F-4D97-AF65-F5344CB8AC3E}">
        <p14:creationId xmlns:p14="http://schemas.microsoft.com/office/powerpoint/2010/main" val="131938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A6BBB-D1BC-7E2F-C42F-01B48DEB2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155A9-8D41-4472-4286-9D7067B33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202AA-9895-077D-DE06-389ED7349E1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6FADE25-3A43-E1DF-0F80-8C24E68F72BA}"/>
              </a:ext>
            </a:extLst>
          </p:cNvPr>
          <p:cNvSpPr>
            <a:spLocks noGrp="1"/>
          </p:cNvSpPr>
          <p:nvPr>
            <p:ph type="sldNum" sz="quarter" idx="5"/>
          </p:nvPr>
        </p:nvSpPr>
        <p:spPr/>
        <p:txBody>
          <a:bodyPr/>
          <a:lstStyle/>
          <a:p>
            <a:fld id="{14BF6D03-030E-4C01-8789-3B991FD2B97B}" type="slidenum">
              <a:rPr lang="en-GB" smtClean="0"/>
              <a:t>43</a:t>
            </a:fld>
            <a:endParaRPr lang="en-GB"/>
          </a:p>
        </p:txBody>
      </p:sp>
    </p:spTree>
    <p:extLst>
      <p:ext uri="{BB962C8B-B14F-4D97-AF65-F5344CB8AC3E}">
        <p14:creationId xmlns:p14="http://schemas.microsoft.com/office/powerpoint/2010/main" val="3114649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563E-87A0-4B02-A625-B22B612332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34A69-F846-86B9-E1B0-C8004196B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A7DB99-4385-4556-25B2-0E5F38663AB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2F3DB2-0103-5CA0-871B-B32A8D877ADA}"/>
              </a:ext>
            </a:extLst>
          </p:cNvPr>
          <p:cNvSpPr>
            <a:spLocks noGrp="1"/>
          </p:cNvSpPr>
          <p:nvPr>
            <p:ph type="sldNum" sz="quarter" idx="5"/>
          </p:nvPr>
        </p:nvSpPr>
        <p:spPr/>
        <p:txBody>
          <a:bodyPr/>
          <a:lstStyle/>
          <a:p>
            <a:fld id="{14BF6D03-030E-4C01-8789-3B991FD2B97B}" type="slidenum">
              <a:rPr lang="en-GB" smtClean="0"/>
              <a:t>44</a:t>
            </a:fld>
            <a:endParaRPr lang="en-GB"/>
          </a:p>
        </p:txBody>
      </p:sp>
    </p:spTree>
    <p:extLst>
      <p:ext uri="{BB962C8B-B14F-4D97-AF65-F5344CB8AC3E}">
        <p14:creationId xmlns:p14="http://schemas.microsoft.com/office/powerpoint/2010/main" val="196811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5CA0C-DF55-E04B-39B8-BF399FCCC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970269-7A51-CDA8-A4F6-4466C46061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54F4D-3235-519E-B983-67F493BF6CA9}"/>
              </a:ext>
            </a:extLst>
          </p:cNvPr>
          <p:cNvSpPr>
            <a:spLocks noGrp="1"/>
          </p:cNvSpPr>
          <p:nvPr>
            <p:ph type="body" idx="1"/>
          </p:nvPr>
        </p:nvSpPr>
        <p:spPr/>
        <p:txBody>
          <a:bodyPr/>
          <a:lstStyle/>
          <a:p>
            <a:endParaRPr lang="en-GB" sz="1200"/>
          </a:p>
        </p:txBody>
      </p:sp>
      <p:sp>
        <p:nvSpPr>
          <p:cNvPr id="4" name="Slide Number Placeholder 3">
            <a:extLst>
              <a:ext uri="{FF2B5EF4-FFF2-40B4-BE49-F238E27FC236}">
                <a16:creationId xmlns:a16="http://schemas.microsoft.com/office/drawing/2014/main" id="{83170926-9BA8-972C-DA23-A05B104427AC}"/>
              </a:ext>
            </a:extLst>
          </p:cNvPr>
          <p:cNvSpPr>
            <a:spLocks noGrp="1"/>
          </p:cNvSpPr>
          <p:nvPr>
            <p:ph type="sldNum" sz="quarter" idx="5"/>
          </p:nvPr>
        </p:nvSpPr>
        <p:spPr/>
        <p:txBody>
          <a:bodyPr/>
          <a:lstStyle/>
          <a:p>
            <a:fld id="{41108B12-039E-4491-B0B4-A47F350CEEFE}" type="slidenum">
              <a:rPr lang="en-GB" smtClean="0"/>
              <a:t>3</a:t>
            </a:fld>
            <a:endParaRPr lang="en-GB"/>
          </a:p>
        </p:txBody>
      </p:sp>
    </p:spTree>
    <p:extLst>
      <p:ext uri="{BB962C8B-B14F-4D97-AF65-F5344CB8AC3E}">
        <p14:creationId xmlns:p14="http://schemas.microsoft.com/office/powerpoint/2010/main" val="2033136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B7708-2B07-A300-D66F-0E40BECC7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5AE64-2480-F968-5F04-0FB7CB9E5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FDA8E6-53EE-2225-2AFC-9122D6B205A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8C101A-4946-1262-9070-2773220EF84C}"/>
              </a:ext>
            </a:extLst>
          </p:cNvPr>
          <p:cNvSpPr>
            <a:spLocks noGrp="1"/>
          </p:cNvSpPr>
          <p:nvPr>
            <p:ph type="sldNum" sz="quarter" idx="5"/>
          </p:nvPr>
        </p:nvSpPr>
        <p:spPr/>
        <p:txBody>
          <a:bodyPr/>
          <a:lstStyle/>
          <a:p>
            <a:fld id="{14BF6D03-030E-4C01-8789-3B991FD2B97B}" type="slidenum">
              <a:rPr lang="en-GB" smtClean="0"/>
              <a:t>45</a:t>
            </a:fld>
            <a:endParaRPr lang="en-GB"/>
          </a:p>
        </p:txBody>
      </p:sp>
    </p:spTree>
    <p:extLst>
      <p:ext uri="{BB962C8B-B14F-4D97-AF65-F5344CB8AC3E}">
        <p14:creationId xmlns:p14="http://schemas.microsoft.com/office/powerpoint/2010/main" val="2366148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65FBE-C422-1C21-D64E-4CB600098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B8348-30A8-10A5-23CC-8A26585AC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A5E300-BB6D-FCEA-F083-83FD7CCBD6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4B9E34-95A8-D3B3-1587-32E517F709CA}"/>
              </a:ext>
            </a:extLst>
          </p:cNvPr>
          <p:cNvSpPr>
            <a:spLocks noGrp="1"/>
          </p:cNvSpPr>
          <p:nvPr>
            <p:ph type="sldNum" sz="quarter" idx="5"/>
          </p:nvPr>
        </p:nvSpPr>
        <p:spPr/>
        <p:txBody>
          <a:bodyPr/>
          <a:lstStyle/>
          <a:p>
            <a:fld id="{96C9A1DE-5352-4FB4-A11C-1F085E318204}" type="slidenum">
              <a:rPr lang="en-GB" smtClean="0"/>
              <a:t>46</a:t>
            </a:fld>
            <a:endParaRPr lang="en-GB"/>
          </a:p>
        </p:txBody>
      </p:sp>
    </p:spTree>
    <p:extLst>
      <p:ext uri="{BB962C8B-B14F-4D97-AF65-F5344CB8AC3E}">
        <p14:creationId xmlns:p14="http://schemas.microsoft.com/office/powerpoint/2010/main" val="782194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Welcome everyone to the Tower Hamlets Women’s Commission Public Review Meeting.</a:t>
            </a:r>
          </a:p>
        </p:txBody>
      </p:sp>
      <p:sp>
        <p:nvSpPr>
          <p:cNvPr id="4" name="Slide Number Placeholder 3"/>
          <p:cNvSpPr>
            <a:spLocks noGrp="1"/>
          </p:cNvSpPr>
          <p:nvPr>
            <p:ph type="sldNum" sz="quarter" idx="5"/>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Assalamu alaikum / Good evening, everyone. I'm Minara Uddin-Meghna, honoured to speak as an advocate for women's safety and empowerment in London.</a:t>
            </a:r>
          </a:p>
        </p:txBody>
      </p:sp>
      <p:sp>
        <p:nvSpPr>
          <p:cNvPr id="4" name="Slide Number Placeholder 3"/>
          <p:cNvSpPr>
            <a:spLocks noGrp="1"/>
          </p:cNvSpPr>
          <p:nvPr>
            <p:ph type="sldNum" sz="quarter" idx="5"/>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Share these statistics to emphasize the urgency of addressing women's safety.</a:t>
            </a:r>
          </a:p>
        </p:txBody>
      </p:sp>
      <p:sp>
        <p:nvSpPr>
          <p:cNvPr id="4" name="Slide Number Placeholder 3"/>
          <p:cNvSpPr>
            <a:spLocks noGrp="1"/>
          </p:cNvSpPr>
          <p:nvPr>
            <p:ph type="sldNum" sz="quarter" idx="5"/>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Highlight your initiatives and their positive impact on the community.</a:t>
            </a:r>
          </a:p>
        </p:txBody>
      </p:sp>
      <p:sp>
        <p:nvSpPr>
          <p:cNvPr id="4" name="Slide Number Placeholder 3"/>
          <p:cNvSpPr>
            <a:spLocks noGrp="1"/>
          </p:cNvSpPr>
          <p:nvPr>
            <p:ph type="sldNum" sz="quarter" idx="5"/>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Discuss practical steps women can take to enhance personal safety.</a:t>
            </a:r>
          </a:p>
        </p:txBody>
      </p:sp>
      <p:sp>
        <p:nvSpPr>
          <p:cNvPr id="4" name="Slide Number Placeholder 3"/>
          <p:cNvSpPr>
            <a:spLocks noGrp="1"/>
          </p:cNvSpPr>
          <p:nvPr>
            <p:ph type="sldNum" sz="quarter" idx="5"/>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Outline actionable recommendations for improving safety in public spaces.</a:t>
            </a:r>
          </a:p>
        </p:txBody>
      </p:sp>
      <p:sp>
        <p:nvSpPr>
          <p:cNvPr id="4" name="Slide Number Placeholder 3"/>
          <p:cNvSpPr>
            <a:spLocks noGrp="1"/>
          </p:cNvSpPr>
          <p:nvPr>
            <p:ph type="sldNum" sz="quarter" idx="5"/>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Encourage collaboration and participation to create safer communities.</a:t>
            </a:r>
          </a:p>
        </p:txBody>
      </p:sp>
      <p:sp>
        <p:nvSpPr>
          <p:cNvPr id="4" name="Slide Number Placeholder 3"/>
          <p:cNvSpPr>
            <a:spLocks noGrp="1"/>
          </p:cNvSpPr>
          <p:nvPr>
            <p:ph type="sldNum" sz="quarter" idx="5"/>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t>Invite questions and feedback from the audience.</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A194D-6A3E-680F-B634-70A1D374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454AC-52BB-48D4-F318-CBE064234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CAC85A-58C5-220E-9C3A-273E3D9AB0B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F0BDDBD-8D72-358F-1EDE-2B8086DEB651}"/>
              </a:ext>
            </a:extLst>
          </p:cNvPr>
          <p:cNvSpPr>
            <a:spLocks noGrp="1"/>
          </p:cNvSpPr>
          <p:nvPr>
            <p:ph type="sldNum" sz="quarter" idx="5"/>
          </p:nvPr>
        </p:nvSpPr>
        <p:spPr/>
        <p:txBody>
          <a:bodyPr/>
          <a:lstStyle/>
          <a:p>
            <a:fld id="{41108B12-039E-4491-B0B4-A47F350CEEFE}" type="slidenum">
              <a:rPr lang="en-GB" smtClean="0"/>
              <a:t>4</a:t>
            </a:fld>
            <a:endParaRPr lang="en-GB"/>
          </a:p>
        </p:txBody>
      </p:sp>
    </p:spTree>
    <p:extLst>
      <p:ext uri="{BB962C8B-B14F-4D97-AF65-F5344CB8AC3E}">
        <p14:creationId xmlns:p14="http://schemas.microsoft.com/office/powerpoint/2010/main" val="685116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B3E4CA-F8AD-4137-B9AB-FE23B6B88D50}" type="slidenum">
              <a:rPr lang="en-GB" smtClean="0"/>
              <a:t>71</a:t>
            </a:fld>
            <a:endParaRPr lang="en-GB"/>
          </a:p>
        </p:txBody>
      </p:sp>
    </p:spTree>
    <p:extLst>
      <p:ext uri="{BB962C8B-B14F-4D97-AF65-F5344CB8AC3E}">
        <p14:creationId xmlns:p14="http://schemas.microsoft.com/office/powerpoint/2010/main" val="1259183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B3E4CA-F8AD-4137-B9AB-FE23B6B88D50}" type="slidenum">
              <a:rPr lang="en-GB" smtClean="0"/>
              <a:t>73</a:t>
            </a:fld>
            <a:endParaRPr lang="en-GB"/>
          </a:p>
        </p:txBody>
      </p:sp>
    </p:spTree>
    <p:extLst>
      <p:ext uri="{BB962C8B-B14F-4D97-AF65-F5344CB8AC3E}">
        <p14:creationId xmlns:p14="http://schemas.microsoft.com/office/powerpoint/2010/main" val="330252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47311-897B-2983-3FB6-0E0426AEA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E64A33-EF16-1282-193D-7BEBFF7E6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7DACB-33F2-8FC9-66DF-6D3298CF70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765C03E-6AB6-157C-B99D-0CD23485D70E}"/>
              </a:ext>
            </a:extLst>
          </p:cNvPr>
          <p:cNvSpPr>
            <a:spLocks noGrp="1"/>
          </p:cNvSpPr>
          <p:nvPr>
            <p:ph type="sldNum" sz="quarter" idx="5"/>
          </p:nvPr>
        </p:nvSpPr>
        <p:spPr/>
        <p:txBody>
          <a:bodyPr/>
          <a:lstStyle/>
          <a:p>
            <a:fld id="{41108B12-039E-4491-B0B4-A47F350CEEFE}" type="slidenum">
              <a:rPr lang="en-GB" smtClean="0"/>
              <a:t>5</a:t>
            </a:fld>
            <a:endParaRPr lang="en-GB"/>
          </a:p>
        </p:txBody>
      </p:sp>
    </p:spTree>
    <p:extLst>
      <p:ext uri="{BB962C8B-B14F-4D97-AF65-F5344CB8AC3E}">
        <p14:creationId xmlns:p14="http://schemas.microsoft.com/office/powerpoint/2010/main" val="412380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E164-09D3-2767-237B-7C5FF40E9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7192E-3132-9013-D92E-585250D68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65D5DD-36B6-049C-6D02-E040A8DBDF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97E6945-9DB5-2A3B-D776-E29B61BC581C}"/>
              </a:ext>
            </a:extLst>
          </p:cNvPr>
          <p:cNvSpPr>
            <a:spLocks noGrp="1"/>
          </p:cNvSpPr>
          <p:nvPr>
            <p:ph type="sldNum" sz="quarter" idx="5"/>
          </p:nvPr>
        </p:nvSpPr>
        <p:spPr/>
        <p:txBody>
          <a:bodyPr/>
          <a:lstStyle/>
          <a:p>
            <a:fld id="{41108B12-039E-4491-B0B4-A47F350CEEFE}" type="slidenum">
              <a:rPr lang="en-GB" smtClean="0"/>
              <a:t>6</a:t>
            </a:fld>
            <a:endParaRPr lang="en-GB"/>
          </a:p>
        </p:txBody>
      </p:sp>
    </p:spTree>
    <p:extLst>
      <p:ext uri="{BB962C8B-B14F-4D97-AF65-F5344CB8AC3E}">
        <p14:creationId xmlns:p14="http://schemas.microsoft.com/office/powerpoint/2010/main" val="21730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4A01-B8CD-FE25-26A5-46579B733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31CC5-9271-B500-9E97-FAD30C1BE3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F4E4F-2D6F-A362-DEB5-8E44BB8A2A2B}"/>
              </a:ext>
            </a:extLst>
          </p:cNvPr>
          <p:cNvSpPr>
            <a:spLocks noGrp="1"/>
          </p:cNvSpPr>
          <p:nvPr>
            <p:ph type="body" idx="1"/>
          </p:nvPr>
        </p:nvSpPr>
        <p:spPr/>
        <p:txBody>
          <a:bodyPr/>
          <a:lstStyle/>
          <a:p>
            <a:endParaRPr lang="en-GB" sz="1200"/>
          </a:p>
          <a:p>
            <a:endParaRPr lang="en-GB"/>
          </a:p>
        </p:txBody>
      </p:sp>
      <p:sp>
        <p:nvSpPr>
          <p:cNvPr id="4" name="Slide Number Placeholder 3">
            <a:extLst>
              <a:ext uri="{FF2B5EF4-FFF2-40B4-BE49-F238E27FC236}">
                <a16:creationId xmlns:a16="http://schemas.microsoft.com/office/drawing/2014/main" id="{6D4ABC60-8E6B-7372-45E9-CC2DB015DD14}"/>
              </a:ext>
            </a:extLst>
          </p:cNvPr>
          <p:cNvSpPr>
            <a:spLocks noGrp="1"/>
          </p:cNvSpPr>
          <p:nvPr>
            <p:ph type="sldNum" sz="quarter" idx="5"/>
          </p:nvPr>
        </p:nvSpPr>
        <p:spPr/>
        <p:txBody>
          <a:bodyPr/>
          <a:lstStyle/>
          <a:p>
            <a:fld id="{41108B12-039E-4491-B0B4-A47F350CEEFE}" type="slidenum">
              <a:rPr lang="en-GB" smtClean="0"/>
              <a:t>7</a:t>
            </a:fld>
            <a:endParaRPr lang="en-GB"/>
          </a:p>
        </p:txBody>
      </p:sp>
    </p:spTree>
    <p:extLst>
      <p:ext uri="{BB962C8B-B14F-4D97-AF65-F5344CB8AC3E}">
        <p14:creationId xmlns:p14="http://schemas.microsoft.com/office/powerpoint/2010/main" val="2075777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BC7A8-2C14-04BA-0045-7C387A075D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BF684-EBDA-82C7-2527-4B01CCA48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85749-54ED-8216-8077-3883A8A7670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8DCD02F-6BF5-1DA1-1FC5-E87B203DF522}"/>
              </a:ext>
            </a:extLst>
          </p:cNvPr>
          <p:cNvSpPr>
            <a:spLocks noGrp="1"/>
          </p:cNvSpPr>
          <p:nvPr>
            <p:ph type="sldNum" sz="quarter" idx="5"/>
          </p:nvPr>
        </p:nvSpPr>
        <p:spPr/>
        <p:txBody>
          <a:bodyPr/>
          <a:lstStyle/>
          <a:p>
            <a:fld id="{41108B12-039E-4491-B0B4-A47F350CEEFE}" type="slidenum">
              <a:rPr lang="en-GB" smtClean="0"/>
              <a:t>8</a:t>
            </a:fld>
            <a:endParaRPr lang="en-GB"/>
          </a:p>
        </p:txBody>
      </p:sp>
    </p:spTree>
    <p:extLst>
      <p:ext uri="{BB962C8B-B14F-4D97-AF65-F5344CB8AC3E}">
        <p14:creationId xmlns:p14="http://schemas.microsoft.com/office/powerpoint/2010/main" val="120451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108B12-039E-4491-B0B4-A47F350CEEFE}" type="slidenum">
              <a:rPr lang="en-GB" smtClean="0"/>
              <a:t>9</a:t>
            </a:fld>
            <a:endParaRPr lang="en-GB"/>
          </a:p>
        </p:txBody>
      </p:sp>
    </p:spTree>
    <p:extLst>
      <p:ext uri="{BB962C8B-B14F-4D97-AF65-F5344CB8AC3E}">
        <p14:creationId xmlns:p14="http://schemas.microsoft.com/office/powerpoint/2010/main" val="1979978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90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3173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948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049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2185686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12/11/2025</a:t>
            </a:fld>
            <a:endParaRPr lang="en-US"/>
          </a:p>
        </p:txBody>
      </p:sp>
    </p:spTree>
    <p:extLst>
      <p:ext uri="{BB962C8B-B14F-4D97-AF65-F5344CB8AC3E}">
        <p14:creationId xmlns:p14="http://schemas.microsoft.com/office/powerpoint/2010/main" val="3095296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62968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0909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52223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71166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585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07813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62682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1"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10464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1188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97472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B712588-04B1-427B-82EE-E8DB90309F08}"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3018658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11/12/2025</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12/11/2025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310902745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74" r:id="rId5"/>
    <p:sldLayoutId id="2147483675" r:id="rId6"/>
    <p:sldLayoutId id="2147483676" r:id="rId7"/>
    <p:sldLayoutId id="2147483677" r:id="rId8"/>
    <p:sldLayoutId id="2147483678" r:id="rId9"/>
    <p:sldLayoutId id="2147483666" r:id="rId10"/>
    <p:sldLayoutId id="2147483667" r:id="rId11"/>
    <p:sldLayoutId id="2147483668" r:id="rId12"/>
    <p:sldLayoutId id="2147483669" r:id="rId13"/>
    <p:sldLayoutId id="2147483670" r:id="rId14"/>
    <p:sldLayoutId id="2147483671" r:id="rId15"/>
    <p:sldLayoutId id="214748367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39"/>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39"/>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12/11/2025</a:t>
            </a:fld>
            <a:endParaRPr lang="en-US"/>
          </a:p>
        </p:txBody>
      </p:sp>
      <p:sp>
        <p:nvSpPr>
          <p:cNvPr id="6" name="Holder 6"/>
          <p:cNvSpPr>
            <a:spLocks noGrp="1"/>
          </p:cNvSpPr>
          <p:nvPr>
            <p:ph type="sldNum" sz="quarter" idx="7"/>
          </p:nvPr>
        </p:nvSpPr>
        <p:spPr>
          <a:xfrm>
            <a:off x="8778240" y="6377939"/>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womensaid.org.uk/information-support/what-is-domestic-abuse/domestic-abuse-is-a-gendered-crime" TargetMode="External"/><Relationship Id="rId3" Type="http://schemas.openxmlformats.org/officeDocument/2006/relationships/hyperlink" Target="https://www.gov.uk/government/publications/health-profile-for-england/chapter-1-life-expectancy-and-healthy-life-expectancy?utm_source=chatgpt.com" TargetMode="External"/><Relationship Id="rId7" Type="http://schemas.openxmlformats.org/officeDocument/2006/relationships/hyperlink" Target="https://www.ons.gov.uk/peoplepopulationandcommunity/crimeandjustice/articles/domesticabusevictimcharacteristicsenglandandwales/yearendingmarch2024?utm_source=chatgp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lancaster.ac.uk/news/new-study-shows-working-women-at-sharp-end-of-cost-of-living-crisis-with-26-trapped-in-severely-insecure-work?utm_source=chatgpt.com" TargetMode="External"/><Relationship Id="rId11" Type="http://schemas.openxmlformats.org/officeDocument/2006/relationships/hyperlink" Target="https://www.ons.gov.uk/census" TargetMode="External"/><Relationship Id="rId5" Type="http://schemas.openxmlformats.org/officeDocument/2006/relationships/hyperlink" Target="https://www.ethnicity-facts-figures.service.gov.uk/work-pay-and-benefits/employment/employment/latest?utm_source=chatgpt.com" TargetMode="External"/><Relationship Id="rId10" Type="http://schemas.openxmlformats.org/officeDocument/2006/relationships/hyperlink" Target="http://www.activelives.sportengland.org/" TargetMode="External"/><Relationship Id="rId4" Type="http://schemas.openxmlformats.org/officeDocument/2006/relationships/hyperlink" Target="https://www.wbg.org.uk/publication/women-and-the-labour-market?utm_source=chatgpt.com" TargetMode="External"/><Relationship Id="rId9" Type="http://schemas.openxmlformats.org/officeDocument/2006/relationships/hyperlink" Target="https://share.google/SUdzfKcRHixfZ5fZ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emocracy.towerhamlets.gov.uk/documents/s242518/Appendix%201%20TH%20VAWG%20Strategy%2031072024.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hyperlink" Target="http://www.survation.co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1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p:txBody>
          <a:bodyPr>
            <a:normAutofit/>
          </a:bodyPr>
          <a:lstStyle/>
          <a:p>
            <a:r>
              <a:rPr lang="en-GB">
                <a:solidFill>
                  <a:schemeClr val="bg2">
                    <a:lumMod val="10000"/>
                  </a:schemeClr>
                </a:solidFill>
              </a:rPr>
              <a:t>Women’s Commission</a:t>
            </a: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p:txBody>
          <a:bodyPr vert="horz" lIns="91440" tIns="45720" rIns="91440" bIns="45720" rtlCol="0" anchor="t">
            <a:noAutofit/>
          </a:bodyPr>
          <a:lstStyle/>
          <a:p>
            <a:r>
              <a:rPr lang="en-GB" sz="2000" b="1">
                <a:solidFill>
                  <a:schemeClr val="bg2">
                    <a:lumMod val="10000"/>
                  </a:schemeClr>
                </a:solidFill>
                <a:latin typeface="Arial"/>
                <a:cs typeface="Arial"/>
              </a:rPr>
              <a:t>Safety Evidence Pack</a:t>
            </a:r>
            <a:br>
              <a:rPr lang="en-GB" sz="1800"/>
            </a:br>
            <a:br>
              <a:rPr lang="en-GB" sz="1800"/>
            </a:br>
            <a:br>
              <a:rPr lang="en-GB" sz="1800"/>
            </a:br>
            <a:br>
              <a:rPr lang="en-GB" sz="1800"/>
            </a:br>
            <a:r>
              <a:rPr lang="en-GB" sz="1800">
                <a:solidFill>
                  <a:schemeClr val="bg2">
                    <a:lumMod val="10000"/>
                  </a:schemeClr>
                </a:solidFill>
                <a:latin typeface="Arial"/>
                <a:cs typeface="Arial"/>
              </a:rPr>
              <a:t>For further information, please contact:</a:t>
            </a:r>
          </a:p>
          <a:p>
            <a:r>
              <a:rPr lang="en-GB" sz="1800">
                <a:solidFill>
                  <a:schemeClr val="bg2">
                    <a:lumMod val="10000"/>
                  </a:schemeClr>
                </a:solidFill>
                <a:latin typeface="Arial"/>
                <a:cs typeface="Arial"/>
              </a:rPr>
              <a:t>Claire Christopher, Senior Strategy and Policy Officer</a:t>
            </a:r>
          </a:p>
          <a:p>
            <a:r>
              <a:rPr lang="en-GB" sz="1800">
                <a:solidFill>
                  <a:schemeClr val="bg2">
                    <a:lumMod val="10000"/>
                  </a:schemeClr>
                </a:solidFill>
                <a:latin typeface="Arial"/>
                <a:cs typeface="Arial"/>
              </a:rPr>
              <a:t>Claire.Christopher@towerhamlets.gov.uk</a:t>
            </a:r>
          </a:p>
          <a:p>
            <a:endParaRPr lang="en-GB" sz="1800">
              <a:solidFill>
                <a:schemeClr val="bg2">
                  <a:lumMod val="10000"/>
                </a:schemeClr>
              </a:solidFill>
            </a:endParaRPr>
          </a:p>
        </p:txBody>
      </p:sp>
    </p:spTree>
    <p:extLst>
      <p:ext uri="{BB962C8B-B14F-4D97-AF65-F5344CB8AC3E}">
        <p14:creationId xmlns:p14="http://schemas.microsoft.com/office/powerpoint/2010/main" val="1391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50F11-94F0-796E-E059-6DF9E69EB1EB}"/>
              </a:ext>
            </a:extLst>
          </p:cNvPr>
          <p:cNvSpPr>
            <a:spLocks noGrp="1"/>
          </p:cNvSpPr>
          <p:nvPr>
            <p:ph type="title"/>
          </p:nvPr>
        </p:nvSpPr>
        <p:spPr>
          <a:xfrm>
            <a:off x="838200" y="201387"/>
            <a:ext cx="9770616" cy="1325563"/>
          </a:xfrm>
        </p:spPr>
        <p:txBody>
          <a:bodyPr>
            <a:normAutofit/>
          </a:bodyPr>
          <a:lstStyle/>
          <a:p>
            <a:r>
              <a:rPr lang="en-GB" sz="2800">
                <a:solidFill>
                  <a:schemeClr val="bg2">
                    <a:lumMod val="10000"/>
                  </a:schemeClr>
                </a:solidFill>
              </a:rPr>
              <a:t>Safety in Public Spaces (1)</a:t>
            </a:r>
          </a:p>
        </p:txBody>
      </p:sp>
      <p:sp>
        <p:nvSpPr>
          <p:cNvPr id="3" name="Content Placeholder 2">
            <a:extLst>
              <a:ext uri="{FF2B5EF4-FFF2-40B4-BE49-F238E27FC236}">
                <a16:creationId xmlns:a16="http://schemas.microsoft.com/office/drawing/2014/main" id="{8CC3C554-590C-75B3-B9E3-C65359721621}"/>
              </a:ext>
            </a:extLst>
          </p:cNvPr>
          <p:cNvSpPr>
            <a:spLocks noGrp="1"/>
          </p:cNvSpPr>
          <p:nvPr>
            <p:ph idx="1"/>
          </p:nvPr>
        </p:nvSpPr>
        <p:spPr>
          <a:xfrm>
            <a:off x="838200" y="1526950"/>
            <a:ext cx="7112000" cy="4351338"/>
          </a:xfrm>
        </p:spPr>
        <p:txBody>
          <a:bodyPr vert="horz" lIns="91440" tIns="45720" rIns="91440" bIns="45720" rtlCol="0" anchor="t">
            <a:normAutofit lnSpcReduction="10000"/>
          </a:bodyPr>
          <a:lstStyle/>
          <a:p>
            <a:pPr marL="0" indent="0">
              <a:buNone/>
            </a:pPr>
            <a:r>
              <a:rPr lang="en-GB" sz="1800">
                <a:solidFill>
                  <a:schemeClr val="bg2">
                    <a:lumMod val="10000"/>
                  </a:schemeClr>
                </a:solidFill>
                <a:latin typeface="Arial"/>
                <a:cs typeface="Arial"/>
              </a:rPr>
              <a:t>Eight in ten women who took part in the survey (82.5%) felt unsafe in public spaces across Tower Hamlets. Many described </a:t>
            </a:r>
            <a:r>
              <a:rPr lang="en-GB" sz="1800" b="1">
                <a:solidFill>
                  <a:schemeClr val="bg2">
                    <a:lumMod val="10000"/>
                  </a:schemeClr>
                </a:solidFill>
                <a:latin typeface="Arial"/>
                <a:cs typeface="Arial"/>
              </a:rPr>
              <a:t>anxiety</a:t>
            </a:r>
            <a:r>
              <a:rPr lang="en-GB" sz="1800">
                <a:solidFill>
                  <a:schemeClr val="bg2">
                    <a:lumMod val="10000"/>
                  </a:schemeClr>
                </a:solidFill>
                <a:latin typeface="Arial"/>
                <a:cs typeface="Arial"/>
              </a:rPr>
              <a:t> when alone, leading them to </a:t>
            </a:r>
            <a:r>
              <a:rPr lang="en-GB" sz="1800" b="1">
                <a:solidFill>
                  <a:schemeClr val="bg2">
                    <a:lumMod val="10000"/>
                  </a:schemeClr>
                </a:solidFill>
                <a:latin typeface="Arial"/>
                <a:cs typeface="Arial"/>
              </a:rPr>
              <a:t>avoid certain routes</a:t>
            </a:r>
            <a:r>
              <a:rPr lang="en-GB" sz="1800">
                <a:solidFill>
                  <a:schemeClr val="bg2">
                    <a:lumMod val="10000"/>
                  </a:schemeClr>
                </a:solidFill>
                <a:latin typeface="Arial"/>
                <a:cs typeface="Arial"/>
              </a:rPr>
              <a:t>, public transport or areas perceived as </a:t>
            </a:r>
            <a:r>
              <a:rPr lang="en-GB" sz="1800" b="1">
                <a:solidFill>
                  <a:schemeClr val="bg2">
                    <a:lumMod val="10000"/>
                  </a:schemeClr>
                </a:solidFill>
                <a:latin typeface="Arial"/>
                <a:cs typeface="Arial"/>
              </a:rPr>
              <a:t>high-risk</a:t>
            </a:r>
            <a:r>
              <a:rPr lang="en-GB" sz="1800">
                <a:solidFill>
                  <a:schemeClr val="bg2">
                    <a:lumMod val="10000"/>
                  </a:schemeClr>
                </a:solidFill>
                <a:latin typeface="Arial"/>
                <a:cs typeface="Arial"/>
              </a:rPr>
              <a:t>. </a:t>
            </a:r>
          </a:p>
          <a:p>
            <a:pPr marL="0" indent="0">
              <a:buNone/>
            </a:pPr>
            <a:r>
              <a:rPr lang="en-GB" sz="1800" b="1">
                <a:solidFill>
                  <a:schemeClr val="bg2">
                    <a:lumMod val="10000"/>
                  </a:schemeClr>
                </a:solidFill>
              </a:rPr>
              <a:t>Poor street lighting </a:t>
            </a:r>
            <a:r>
              <a:rPr lang="en-GB" sz="1800">
                <a:solidFill>
                  <a:schemeClr val="bg2">
                    <a:lumMod val="10000"/>
                  </a:schemeClr>
                </a:solidFill>
              </a:rPr>
              <a:t>and </a:t>
            </a:r>
            <a:r>
              <a:rPr lang="en-GB" sz="1800" b="1">
                <a:solidFill>
                  <a:schemeClr val="bg2">
                    <a:lumMod val="10000"/>
                  </a:schemeClr>
                </a:solidFill>
              </a:rPr>
              <a:t>poorly maintained</a:t>
            </a:r>
            <a:r>
              <a:rPr lang="en-GB" sz="1800">
                <a:solidFill>
                  <a:schemeClr val="bg2">
                    <a:lumMod val="10000"/>
                  </a:schemeClr>
                </a:solidFill>
              </a:rPr>
              <a:t> public spaces intensified these feelings, limiting women’s freedom of movement and ability to travel safely for work, education and social activities. </a:t>
            </a:r>
          </a:p>
          <a:p>
            <a:pPr marL="0" indent="0">
              <a:buNone/>
            </a:pPr>
            <a:r>
              <a:rPr lang="en-GB" sz="1800">
                <a:solidFill>
                  <a:schemeClr val="bg2">
                    <a:lumMod val="10000"/>
                  </a:schemeClr>
                </a:solidFill>
              </a:rPr>
              <a:t>Several factors contributed to women’s sense of unsafety:</a:t>
            </a:r>
          </a:p>
          <a:p>
            <a:r>
              <a:rPr lang="en-GB" sz="1800" b="1">
                <a:solidFill>
                  <a:schemeClr val="bg2">
                    <a:lumMod val="10000"/>
                  </a:schemeClr>
                </a:solidFill>
              </a:rPr>
              <a:t>Anti-social behaviour: </a:t>
            </a:r>
            <a:r>
              <a:rPr lang="en-GB" sz="1800">
                <a:solidFill>
                  <a:schemeClr val="bg2">
                    <a:lumMod val="10000"/>
                  </a:schemeClr>
                </a:solidFill>
              </a:rPr>
              <a:t>around three quarters of respondents identified this a major concern</a:t>
            </a:r>
          </a:p>
          <a:p>
            <a:r>
              <a:rPr lang="en-GB" sz="1800" b="1">
                <a:solidFill>
                  <a:schemeClr val="bg2">
                    <a:lumMod val="10000"/>
                  </a:schemeClr>
                </a:solidFill>
              </a:rPr>
              <a:t>Harassment and intimidation: </a:t>
            </a:r>
            <a:r>
              <a:rPr lang="en-GB" sz="1800">
                <a:solidFill>
                  <a:schemeClr val="bg2">
                    <a:lumMod val="10000"/>
                  </a:schemeClr>
                </a:solidFill>
              </a:rPr>
              <a:t>from road users, encounters with theft or aggressive behaviour and intimidation linked to drug-related activity</a:t>
            </a:r>
            <a:endParaRPr lang="en-GB" sz="1800" b="1">
              <a:solidFill>
                <a:schemeClr val="bg2">
                  <a:lumMod val="10000"/>
                </a:schemeClr>
              </a:solidFill>
            </a:endParaRPr>
          </a:p>
          <a:p>
            <a:r>
              <a:rPr lang="en-GB" sz="1800" b="1">
                <a:solidFill>
                  <a:schemeClr val="bg2">
                    <a:lumMod val="10000"/>
                  </a:schemeClr>
                </a:solidFill>
              </a:rPr>
              <a:t>Reckless driving: </a:t>
            </a:r>
            <a:r>
              <a:rPr lang="en-GB" sz="1800">
                <a:solidFill>
                  <a:schemeClr val="bg2">
                    <a:lumMod val="10000"/>
                  </a:schemeClr>
                </a:solidFill>
              </a:rPr>
              <a:t>speeding cars and e-bikes were often perceived as gendered attempts to intimidate women </a:t>
            </a:r>
            <a:endParaRPr lang="en-GB" sz="1800" b="1">
              <a:solidFill>
                <a:schemeClr val="bg2">
                  <a:lumMod val="10000"/>
                </a:schemeClr>
              </a:solidFill>
            </a:endParaRPr>
          </a:p>
          <a:p>
            <a:pPr marL="0" indent="0">
              <a:buNone/>
            </a:pPr>
            <a:endParaRPr lang="en-GB">
              <a:solidFill>
                <a:schemeClr val="bg2">
                  <a:lumMod val="10000"/>
                </a:schemeClr>
              </a:solidFill>
            </a:endParaRPr>
          </a:p>
          <a:p>
            <a:endParaRPr lang="en-GB">
              <a:solidFill>
                <a:schemeClr val="bg2">
                  <a:lumMod val="10000"/>
                </a:schemeClr>
              </a:solidFill>
            </a:endParaRPr>
          </a:p>
          <a:p>
            <a:pPr marL="0" indent="0">
              <a:buNone/>
            </a:pPr>
            <a:endParaRPr lang="en-GB">
              <a:solidFill>
                <a:schemeClr val="bg2">
                  <a:lumMod val="10000"/>
                </a:schemeClr>
              </a:solidFill>
            </a:endParaRPr>
          </a:p>
        </p:txBody>
      </p:sp>
      <p:sp>
        <p:nvSpPr>
          <p:cNvPr id="4" name="Speech Bubble: Oval 3">
            <a:extLst>
              <a:ext uri="{FF2B5EF4-FFF2-40B4-BE49-F238E27FC236}">
                <a16:creationId xmlns:a16="http://schemas.microsoft.com/office/drawing/2014/main" id="{A25AD480-26FC-92E2-982B-297384EA9EEC}"/>
              </a:ext>
            </a:extLst>
          </p:cNvPr>
          <p:cNvSpPr/>
          <p:nvPr/>
        </p:nvSpPr>
        <p:spPr>
          <a:xfrm>
            <a:off x="8447311" y="2578156"/>
            <a:ext cx="3216679" cy="1399840"/>
          </a:xfrm>
          <a:prstGeom prst="wedgeEllipseCallout">
            <a:avLst>
              <a:gd name="adj1" fmla="val 52168"/>
              <a:gd name="adj2" fmla="val 49212"/>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bg2">
                    <a:lumMod val="10000"/>
                  </a:schemeClr>
                </a:solidFill>
              </a:rPr>
              <a:t>“Walking home across mile end park, [there is] not enough lighting and at the end of roads groups of men can be scary, especially at night”</a:t>
            </a:r>
          </a:p>
        </p:txBody>
      </p:sp>
      <p:sp>
        <p:nvSpPr>
          <p:cNvPr id="5" name="Speech Bubble: Oval 4">
            <a:extLst>
              <a:ext uri="{FF2B5EF4-FFF2-40B4-BE49-F238E27FC236}">
                <a16:creationId xmlns:a16="http://schemas.microsoft.com/office/drawing/2014/main" id="{133368C3-F385-D026-FDAE-3F01CDF8450E}"/>
              </a:ext>
            </a:extLst>
          </p:cNvPr>
          <p:cNvSpPr/>
          <p:nvPr/>
        </p:nvSpPr>
        <p:spPr>
          <a:xfrm>
            <a:off x="8447312" y="4234543"/>
            <a:ext cx="3216678" cy="1644771"/>
          </a:xfrm>
          <a:prstGeom prst="wedgeEllipseCallout">
            <a:avLst>
              <a:gd name="adj1" fmla="val 52168"/>
              <a:gd name="adj2" fmla="val 49212"/>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i="1">
                <a:solidFill>
                  <a:schemeClr val="bg2">
                    <a:lumMod val="10000"/>
                  </a:schemeClr>
                </a:solidFill>
              </a:rPr>
              <a:t>“The prevalence of illegal E-bikes and scooters on the streets and pavements… the drug dealers and boy-racers in big fast cars racing up and down the streets all make me feel very unsafe”</a:t>
            </a:r>
          </a:p>
        </p:txBody>
      </p:sp>
      <p:sp>
        <p:nvSpPr>
          <p:cNvPr id="6" name="Speech Bubble: Oval 5">
            <a:extLst>
              <a:ext uri="{FF2B5EF4-FFF2-40B4-BE49-F238E27FC236}">
                <a16:creationId xmlns:a16="http://schemas.microsoft.com/office/drawing/2014/main" id="{D3EAE00A-76D5-86EF-96B6-5394FF74D86F}"/>
              </a:ext>
            </a:extLst>
          </p:cNvPr>
          <p:cNvSpPr/>
          <p:nvPr/>
        </p:nvSpPr>
        <p:spPr>
          <a:xfrm>
            <a:off x="8523514" y="1349829"/>
            <a:ext cx="3140476" cy="1016110"/>
          </a:xfrm>
          <a:prstGeom prst="wedgeEllipseCallout">
            <a:avLst>
              <a:gd name="adj1" fmla="val 52168"/>
              <a:gd name="adj2" fmla="val 49212"/>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i="1">
                <a:solidFill>
                  <a:schemeClr val="bg2">
                    <a:lumMod val="10000"/>
                  </a:schemeClr>
                </a:solidFill>
              </a:rPr>
              <a:t>“I don’t leave the house when it’s dark”</a:t>
            </a:r>
          </a:p>
        </p:txBody>
      </p:sp>
    </p:spTree>
    <p:extLst>
      <p:ext uri="{BB962C8B-B14F-4D97-AF65-F5344CB8AC3E}">
        <p14:creationId xmlns:p14="http://schemas.microsoft.com/office/powerpoint/2010/main" val="203730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A344-EE92-DD70-0BC1-1806A756B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C9D7F9-99C1-52A6-0B35-D40000BDD1E3}"/>
              </a:ext>
            </a:extLst>
          </p:cNvPr>
          <p:cNvSpPr>
            <a:spLocks noGrp="1"/>
          </p:cNvSpPr>
          <p:nvPr>
            <p:ph type="title"/>
          </p:nvPr>
        </p:nvSpPr>
        <p:spPr>
          <a:xfrm>
            <a:off x="838200" y="169244"/>
            <a:ext cx="9770616" cy="1325563"/>
          </a:xfrm>
        </p:spPr>
        <p:txBody>
          <a:bodyPr>
            <a:normAutofit/>
          </a:bodyPr>
          <a:lstStyle/>
          <a:p>
            <a:r>
              <a:rPr lang="en-GB" sz="2800">
                <a:solidFill>
                  <a:schemeClr val="bg2">
                    <a:lumMod val="10000"/>
                  </a:schemeClr>
                </a:solidFill>
              </a:rPr>
              <a:t>Safety in Public Spaces (2)</a:t>
            </a:r>
          </a:p>
        </p:txBody>
      </p:sp>
      <p:sp>
        <p:nvSpPr>
          <p:cNvPr id="3" name="Content Placeholder 2">
            <a:extLst>
              <a:ext uri="{FF2B5EF4-FFF2-40B4-BE49-F238E27FC236}">
                <a16:creationId xmlns:a16="http://schemas.microsoft.com/office/drawing/2014/main" id="{DD604F2A-1C2D-CA56-7FCD-42DB178A057D}"/>
              </a:ext>
            </a:extLst>
          </p:cNvPr>
          <p:cNvSpPr>
            <a:spLocks noGrp="1"/>
          </p:cNvSpPr>
          <p:nvPr>
            <p:ph idx="1"/>
          </p:nvPr>
        </p:nvSpPr>
        <p:spPr>
          <a:xfrm>
            <a:off x="838200" y="1603683"/>
            <a:ext cx="6760029" cy="2466512"/>
          </a:xfrm>
        </p:spPr>
        <p:txBody>
          <a:bodyPr>
            <a:noAutofit/>
          </a:bodyPr>
          <a:lstStyle/>
          <a:p>
            <a:pPr marL="0" indent="0">
              <a:buNone/>
            </a:pPr>
            <a:r>
              <a:rPr lang="en-GB" sz="1800">
                <a:solidFill>
                  <a:schemeClr val="bg2">
                    <a:lumMod val="10000"/>
                  </a:schemeClr>
                </a:solidFill>
              </a:rPr>
              <a:t>Among the women who reported feeling safe in the borough, many adopted strategies to manage risk, which included:</a:t>
            </a:r>
          </a:p>
          <a:p>
            <a:r>
              <a:rPr lang="en-GB" sz="1800">
                <a:solidFill>
                  <a:schemeClr val="bg2">
                    <a:lumMod val="10000"/>
                  </a:schemeClr>
                </a:solidFill>
              </a:rPr>
              <a:t>Relying on a strong </a:t>
            </a:r>
            <a:r>
              <a:rPr lang="en-GB" sz="1800" b="1">
                <a:solidFill>
                  <a:schemeClr val="bg2">
                    <a:lumMod val="10000"/>
                  </a:schemeClr>
                </a:solidFill>
              </a:rPr>
              <a:t>sense of community.</a:t>
            </a:r>
          </a:p>
          <a:p>
            <a:r>
              <a:rPr lang="en-GB" sz="1800" b="1">
                <a:solidFill>
                  <a:schemeClr val="bg2">
                    <a:lumMod val="10000"/>
                  </a:schemeClr>
                </a:solidFill>
              </a:rPr>
              <a:t>Avoiding dark </a:t>
            </a:r>
            <a:r>
              <a:rPr lang="en-GB" sz="1800">
                <a:solidFill>
                  <a:schemeClr val="bg2">
                    <a:lumMod val="10000"/>
                  </a:schemeClr>
                </a:solidFill>
              </a:rPr>
              <a:t>or isolated areas.</a:t>
            </a:r>
          </a:p>
          <a:p>
            <a:r>
              <a:rPr lang="en-GB" sz="1800">
                <a:solidFill>
                  <a:schemeClr val="bg2">
                    <a:lumMod val="10000"/>
                  </a:schemeClr>
                </a:solidFill>
              </a:rPr>
              <a:t>Using spaces with </a:t>
            </a:r>
            <a:r>
              <a:rPr lang="en-GB" sz="1800" b="1">
                <a:solidFill>
                  <a:schemeClr val="bg2">
                    <a:lumMod val="10000"/>
                  </a:schemeClr>
                </a:solidFill>
              </a:rPr>
              <a:t>CCTV surveillance</a:t>
            </a:r>
            <a:r>
              <a:rPr lang="en-GB" sz="1800">
                <a:solidFill>
                  <a:schemeClr val="bg2">
                    <a:lumMod val="10000"/>
                  </a:schemeClr>
                </a:solidFill>
              </a:rPr>
              <a:t>. </a:t>
            </a:r>
          </a:p>
          <a:p>
            <a:pPr marL="0" indent="0">
              <a:buNone/>
            </a:pPr>
            <a:r>
              <a:rPr lang="en-GB" sz="1800">
                <a:solidFill>
                  <a:schemeClr val="bg2">
                    <a:lumMod val="10000"/>
                  </a:schemeClr>
                </a:solidFill>
              </a:rPr>
              <a:t>Despite these precautions, </a:t>
            </a:r>
            <a:r>
              <a:rPr lang="en-GB" sz="1800" b="1">
                <a:solidFill>
                  <a:schemeClr val="bg2">
                    <a:lumMod val="10000"/>
                  </a:schemeClr>
                </a:solidFill>
              </a:rPr>
              <a:t>fear and harassment </a:t>
            </a:r>
            <a:r>
              <a:rPr lang="en-GB" sz="1800">
                <a:solidFill>
                  <a:schemeClr val="bg2">
                    <a:lumMod val="10000"/>
                  </a:schemeClr>
                </a:solidFill>
              </a:rPr>
              <a:t>were often seen as a normal part of everyday life for women. </a:t>
            </a:r>
          </a:p>
          <a:p>
            <a:pPr marL="0" indent="0">
              <a:buNone/>
            </a:pPr>
            <a:r>
              <a:rPr lang="en-GB" sz="1800">
                <a:solidFill>
                  <a:schemeClr val="bg2">
                    <a:lumMod val="10000"/>
                  </a:schemeClr>
                </a:solidFill>
              </a:rPr>
              <a:t>While men generally navigate these spaces without restriction, women frequently felt </a:t>
            </a:r>
            <a:r>
              <a:rPr lang="en-GB" sz="1800" b="1">
                <a:solidFill>
                  <a:schemeClr val="bg2">
                    <a:lumMod val="10000"/>
                  </a:schemeClr>
                </a:solidFill>
              </a:rPr>
              <a:t>unable to access them fully or safely</a:t>
            </a:r>
            <a:r>
              <a:rPr lang="en-GB" sz="1800">
                <a:solidFill>
                  <a:schemeClr val="bg2">
                    <a:lumMod val="10000"/>
                  </a:schemeClr>
                </a:solidFill>
              </a:rPr>
              <a:t>. As a result, many described the borough as </a:t>
            </a:r>
            <a:r>
              <a:rPr lang="en-GB" sz="1800" b="1">
                <a:solidFill>
                  <a:schemeClr val="bg2">
                    <a:lumMod val="10000"/>
                  </a:schemeClr>
                </a:solidFill>
              </a:rPr>
              <a:t>feeling significantly smaller </a:t>
            </a:r>
            <a:r>
              <a:rPr lang="en-GB" sz="1800">
                <a:solidFill>
                  <a:schemeClr val="bg2">
                    <a:lumMod val="10000"/>
                  </a:schemeClr>
                </a:solidFill>
              </a:rPr>
              <a:t>for them compared to men. </a:t>
            </a:r>
          </a:p>
          <a:p>
            <a:pPr marL="0" indent="0">
              <a:buNone/>
            </a:pPr>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p:txBody>
      </p:sp>
      <p:sp>
        <p:nvSpPr>
          <p:cNvPr id="4" name="Speech Bubble: Oval 3">
            <a:extLst>
              <a:ext uri="{FF2B5EF4-FFF2-40B4-BE49-F238E27FC236}">
                <a16:creationId xmlns:a16="http://schemas.microsoft.com/office/drawing/2014/main" id="{7A28EC64-24F0-D3AD-C902-6A33DA7CF0E7}"/>
              </a:ext>
            </a:extLst>
          </p:cNvPr>
          <p:cNvSpPr/>
          <p:nvPr/>
        </p:nvSpPr>
        <p:spPr>
          <a:xfrm>
            <a:off x="7932108" y="3370275"/>
            <a:ext cx="3497892" cy="1399840"/>
          </a:xfrm>
          <a:prstGeom prst="wedgeEllipseCallout">
            <a:avLst>
              <a:gd name="adj1" fmla="val 65557"/>
              <a:gd name="adj2" fmla="val 43635"/>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defRPr/>
            </a:pPr>
            <a:r>
              <a:rPr lang="en-GB" sz="1200" i="1">
                <a:solidFill>
                  <a:schemeClr val="bg2">
                    <a:lumMod val="10000"/>
                  </a:schemeClr>
                </a:solidFill>
              </a:rPr>
              <a:t>“If I have to go out [at night] I will only go by private hire car as the long intervals between what used to be a frequent bus service mean long waits in dark areas”. </a:t>
            </a:r>
          </a:p>
        </p:txBody>
      </p:sp>
      <p:sp>
        <p:nvSpPr>
          <p:cNvPr id="5" name="Speech Bubble: Oval 4">
            <a:extLst>
              <a:ext uri="{FF2B5EF4-FFF2-40B4-BE49-F238E27FC236}">
                <a16:creationId xmlns:a16="http://schemas.microsoft.com/office/drawing/2014/main" id="{4A4D6132-3FD6-47AB-1518-18D97E333AA9}"/>
              </a:ext>
            </a:extLst>
          </p:cNvPr>
          <p:cNvSpPr/>
          <p:nvPr/>
        </p:nvSpPr>
        <p:spPr>
          <a:xfrm>
            <a:off x="7932108" y="1703137"/>
            <a:ext cx="3497892" cy="1399840"/>
          </a:xfrm>
          <a:prstGeom prst="wedgeEllipseCallout">
            <a:avLst>
              <a:gd name="adj1" fmla="val 61731"/>
              <a:gd name="adj2" fmla="val 42839"/>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1200">
                <a:solidFill>
                  <a:schemeClr val="bg2">
                    <a:lumMod val="10000"/>
                  </a:schemeClr>
                </a:solidFill>
              </a:rPr>
              <a:t>I feel safe when many people are outside when I am outside. I can ask for help if needed instead of having a problem when no one is outside.”</a:t>
            </a:r>
          </a:p>
        </p:txBody>
      </p:sp>
    </p:spTree>
    <p:extLst>
      <p:ext uri="{BB962C8B-B14F-4D97-AF65-F5344CB8AC3E}">
        <p14:creationId xmlns:p14="http://schemas.microsoft.com/office/powerpoint/2010/main" val="758396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C846D-30DA-F7F0-3F4D-63478816C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C6A20-86C9-44DD-0C7C-3295630C58B8}"/>
              </a:ext>
            </a:extLst>
          </p:cNvPr>
          <p:cNvSpPr>
            <a:spLocks noGrp="1"/>
          </p:cNvSpPr>
          <p:nvPr>
            <p:ph type="title"/>
          </p:nvPr>
        </p:nvSpPr>
        <p:spPr>
          <a:xfrm>
            <a:off x="838200" y="169244"/>
            <a:ext cx="9770616" cy="1325563"/>
          </a:xfrm>
        </p:spPr>
        <p:txBody>
          <a:bodyPr>
            <a:normAutofit/>
          </a:bodyPr>
          <a:lstStyle/>
          <a:p>
            <a:r>
              <a:rPr lang="en-GB" sz="2800">
                <a:solidFill>
                  <a:schemeClr val="bg2">
                    <a:lumMod val="10000"/>
                  </a:schemeClr>
                </a:solidFill>
              </a:rPr>
              <a:t>Gender-Based Harassment </a:t>
            </a:r>
          </a:p>
        </p:txBody>
      </p:sp>
      <p:sp>
        <p:nvSpPr>
          <p:cNvPr id="3" name="Content Placeholder 2">
            <a:extLst>
              <a:ext uri="{FF2B5EF4-FFF2-40B4-BE49-F238E27FC236}">
                <a16:creationId xmlns:a16="http://schemas.microsoft.com/office/drawing/2014/main" id="{9B6C9489-92C6-C375-A867-339531800BF8}"/>
              </a:ext>
            </a:extLst>
          </p:cNvPr>
          <p:cNvSpPr>
            <a:spLocks noGrp="1"/>
          </p:cNvSpPr>
          <p:nvPr>
            <p:ph idx="1"/>
          </p:nvPr>
        </p:nvSpPr>
        <p:spPr>
          <a:xfrm>
            <a:off x="838200" y="1603683"/>
            <a:ext cx="10748554" cy="4351338"/>
          </a:xfrm>
        </p:spPr>
        <p:txBody>
          <a:bodyPr>
            <a:normAutofit/>
          </a:bodyPr>
          <a:lstStyle/>
          <a:p>
            <a:pPr marL="0" indent="0">
              <a:buNone/>
            </a:pPr>
            <a:r>
              <a:rPr lang="en-GB" sz="1800">
                <a:solidFill>
                  <a:schemeClr val="bg2">
                    <a:lumMod val="10000"/>
                  </a:schemeClr>
                </a:solidFill>
              </a:rPr>
              <a:t>Women reported </a:t>
            </a:r>
            <a:r>
              <a:rPr lang="en-GB" sz="1800" b="1">
                <a:solidFill>
                  <a:schemeClr val="bg2">
                    <a:lumMod val="10000"/>
                  </a:schemeClr>
                </a:solidFill>
              </a:rPr>
              <a:t>fear and harassment in public spaces</a:t>
            </a:r>
            <a:r>
              <a:rPr lang="en-GB" sz="1800">
                <a:solidFill>
                  <a:schemeClr val="bg2">
                    <a:lumMod val="10000"/>
                  </a:schemeClr>
                </a:solidFill>
              </a:rPr>
              <a:t>, particularly around men in large groups. Many described harassment and sexism as routine, shaping the precautions they take to stay safe. This included:</a:t>
            </a:r>
          </a:p>
          <a:p>
            <a:r>
              <a:rPr lang="en-GB" sz="1800" b="1">
                <a:solidFill>
                  <a:schemeClr val="bg2">
                    <a:lumMod val="10000"/>
                  </a:schemeClr>
                </a:solidFill>
              </a:rPr>
              <a:t>Avoiding certain areas </a:t>
            </a:r>
            <a:r>
              <a:rPr lang="en-GB" sz="1800">
                <a:solidFill>
                  <a:schemeClr val="bg2">
                    <a:lumMod val="10000"/>
                  </a:schemeClr>
                </a:solidFill>
              </a:rPr>
              <a:t>such as bus stops, canals and parks</a:t>
            </a:r>
          </a:p>
          <a:p>
            <a:r>
              <a:rPr lang="en-GB" sz="1800" b="1">
                <a:solidFill>
                  <a:schemeClr val="bg2">
                    <a:lumMod val="10000"/>
                  </a:schemeClr>
                </a:solidFill>
              </a:rPr>
              <a:t>Modifying behaviour</a:t>
            </a:r>
            <a:r>
              <a:rPr lang="en-GB" sz="1800">
                <a:solidFill>
                  <a:schemeClr val="bg2">
                    <a:lumMod val="10000"/>
                  </a:schemeClr>
                </a:solidFill>
              </a:rPr>
              <a:t> e.g. avoiding eye contact with men when alone</a:t>
            </a:r>
          </a:p>
          <a:p>
            <a:r>
              <a:rPr lang="en-GB" sz="1800">
                <a:solidFill>
                  <a:schemeClr val="bg2">
                    <a:lumMod val="10000"/>
                  </a:schemeClr>
                </a:solidFill>
              </a:rPr>
              <a:t>Keeping a safe distance from men</a:t>
            </a:r>
          </a:p>
          <a:p>
            <a:r>
              <a:rPr lang="en-GB" sz="1800">
                <a:solidFill>
                  <a:schemeClr val="bg2">
                    <a:lumMod val="10000"/>
                  </a:schemeClr>
                </a:solidFill>
              </a:rPr>
              <a:t>Travelling in </a:t>
            </a:r>
            <a:r>
              <a:rPr lang="en-GB" sz="1800" b="1">
                <a:solidFill>
                  <a:schemeClr val="bg2">
                    <a:lumMod val="10000"/>
                  </a:schemeClr>
                </a:solidFill>
              </a:rPr>
              <a:t>well-lit busy places</a:t>
            </a:r>
          </a:p>
          <a:p>
            <a:pPr marL="0" indent="0">
              <a:buNone/>
            </a:pPr>
            <a:r>
              <a:rPr lang="en-GB" sz="1800">
                <a:solidFill>
                  <a:schemeClr val="bg2">
                    <a:lumMod val="10000"/>
                  </a:schemeClr>
                </a:solidFill>
              </a:rPr>
              <a:t>Harassment was described as intersecting with other aspects of identity, including </a:t>
            </a:r>
            <a:r>
              <a:rPr lang="en-GB" sz="1800" b="1">
                <a:solidFill>
                  <a:schemeClr val="bg2">
                    <a:lumMod val="10000"/>
                  </a:schemeClr>
                </a:solidFill>
              </a:rPr>
              <a:t>religion, race, age and disability</a:t>
            </a:r>
            <a:r>
              <a:rPr lang="en-GB" sz="1800">
                <a:solidFill>
                  <a:schemeClr val="bg2">
                    <a:lumMod val="10000"/>
                  </a:schemeClr>
                </a:solidFill>
              </a:rPr>
              <a:t>. Disabled women reported feeling more vulnerable because of their disability, restricting movement to familiar, well-populated spaces; while queer women described modifying their gender expression to avoid harassment, with concerns heightened by the 2025 Supreme Court ruling. </a:t>
            </a:r>
          </a:p>
          <a:p>
            <a:pPr marL="0" indent="0">
              <a:buNone/>
            </a:pPr>
            <a:r>
              <a:rPr lang="en-GB" sz="1800">
                <a:solidFill>
                  <a:schemeClr val="bg2">
                    <a:lumMod val="10000"/>
                  </a:schemeClr>
                </a:solidFill>
              </a:rPr>
              <a:t>These experiences were noted to </a:t>
            </a:r>
            <a:r>
              <a:rPr lang="en-GB" sz="1800" b="1">
                <a:solidFill>
                  <a:schemeClr val="bg2">
                    <a:lumMod val="10000"/>
                  </a:schemeClr>
                </a:solidFill>
              </a:rPr>
              <a:t>limit women’s freedom of movement </a:t>
            </a:r>
            <a:r>
              <a:rPr lang="en-GB" sz="1800">
                <a:solidFill>
                  <a:schemeClr val="bg2">
                    <a:lumMod val="10000"/>
                  </a:schemeClr>
                </a:solidFill>
              </a:rPr>
              <a:t>and access to public spaces. </a:t>
            </a:r>
          </a:p>
          <a:p>
            <a:pPr marL="0" indent="0">
              <a:buNone/>
            </a:pPr>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p:txBody>
      </p:sp>
    </p:spTree>
    <p:extLst>
      <p:ext uri="{BB962C8B-B14F-4D97-AF65-F5344CB8AC3E}">
        <p14:creationId xmlns:p14="http://schemas.microsoft.com/office/powerpoint/2010/main" val="3530090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4ED0-10CC-D2F2-D54E-6CDAA7A39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FEA7EC-85B0-CFE9-18B1-B420C3D962E4}"/>
              </a:ext>
            </a:extLst>
          </p:cNvPr>
          <p:cNvSpPr>
            <a:spLocks noGrp="1"/>
          </p:cNvSpPr>
          <p:nvPr>
            <p:ph type="title"/>
          </p:nvPr>
        </p:nvSpPr>
        <p:spPr>
          <a:xfrm>
            <a:off x="838200" y="169244"/>
            <a:ext cx="9770616" cy="1325563"/>
          </a:xfrm>
        </p:spPr>
        <p:txBody>
          <a:bodyPr>
            <a:normAutofit/>
          </a:bodyPr>
          <a:lstStyle/>
          <a:p>
            <a:r>
              <a:rPr lang="en-GB" sz="2800">
                <a:solidFill>
                  <a:schemeClr val="bg2">
                    <a:lumMod val="10000"/>
                  </a:schemeClr>
                </a:solidFill>
              </a:rPr>
              <a:t>Surveillance and Police Presence</a:t>
            </a:r>
          </a:p>
        </p:txBody>
      </p:sp>
      <p:sp>
        <p:nvSpPr>
          <p:cNvPr id="3" name="Content Placeholder 2">
            <a:extLst>
              <a:ext uri="{FF2B5EF4-FFF2-40B4-BE49-F238E27FC236}">
                <a16:creationId xmlns:a16="http://schemas.microsoft.com/office/drawing/2014/main" id="{B9B5C92E-156D-9327-9704-F6836A58E0E9}"/>
              </a:ext>
            </a:extLst>
          </p:cNvPr>
          <p:cNvSpPr>
            <a:spLocks noGrp="1"/>
          </p:cNvSpPr>
          <p:nvPr>
            <p:ph idx="1"/>
          </p:nvPr>
        </p:nvSpPr>
        <p:spPr>
          <a:xfrm>
            <a:off x="838199" y="1603683"/>
            <a:ext cx="10676467" cy="4351338"/>
          </a:xfrm>
        </p:spPr>
        <p:txBody>
          <a:bodyPr>
            <a:normAutofit/>
          </a:bodyPr>
          <a:lstStyle/>
          <a:p>
            <a:pPr marL="0" indent="0">
              <a:buNone/>
            </a:pPr>
            <a:r>
              <a:rPr lang="en-GB" sz="1800" b="1">
                <a:solidFill>
                  <a:schemeClr val="bg2">
                    <a:lumMod val="10000"/>
                  </a:schemeClr>
                </a:solidFill>
              </a:rPr>
              <a:t>Nearly two-thirds of women </a:t>
            </a:r>
            <a:r>
              <a:rPr lang="en-GB" sz="1800">
                <a:solidFill>
                  <a:schemeClr val="bg2">
                    <a:lumMod val="10000"/>
                  </a:schemeClr>
                </a:solidFill>
              </a:rPr>
              <a:t>in Tower Hamlets said they </a:t>
            </a:r>
            <a:r>
              <a:rPr lang="en-GB" sz="1800" b="1">
                <a:solidFill>
                  <a:schemeClr val="bg2">
                    <a:lumMod val="10000"/>
                  </a:schemeClr>
                </a:solidFill>
              </a:rPr>
              <a:t>rarely saw police </a:t>
            </a:r>
            <a:r>
              <a:rPr lang="en-GB" sz="1800">
                <a:solidFill>
                  <a:schemeClr val="bg2">
                    <a:lumMod val="10000"/>
                  </a:schemeClr>
                </a:solidFill>
              </a:rPr>
              <a:t>in their neighbourhoods and wanted more visible, local patrolling. </a:t>
            </a:r>
          </a:p>
          <a:p>
            <a:pPr marL="0" indent="0">
              <a:buNone/>
            </a:pPr>
            <a:r>
              <a:rPr lang="en-GB" sz="1800">
                <a:solidFill>
                  <a:schemeClr val="bg2">
                    <a:lumMod val="10000"/>
                  </a:schemeClr>
                </a:solidFill>
              </a:rPr>
              <a:t>Increased presence of officers, enforcement teams, or community champions was seen as a way to reduce anti-social behaviour, ease anxiety, and provide guidance on where to turn to for help. Without it, women often felt that they must manage their safety on their own. </a:t>
            </a:r>
          </a:p>
          <a:p>
            <a:pPr marL="0" indent="0">
              <a:buNone/>
            </a:pPr>
            <a:r>
              <a:rPr lang="en-GB" sz="1800">
                <a:solidFill>
                  <a:schemeClr val="bg2">
                    <a:lumMod val="10000"/>
                  </a:schemeClr>
                </a:solidFill>
              </a:rPr>
              <a:t>Visibility, however, was deemed by women as not enough, </a:t>
            </a:r>
            <a:r>
              <a:rPr lang="en-GB" sz="1800" b="1">
                <a:solidFill>
                  <a:schemeClr val="bg2">
                    <a:lumMod val="10000"/>
                  </a:schemeClr>
                </a:solidFill>
              </a:rPr>
              <a:t>officers must be approachable</a:t>
            </a:r>
            <a:r>
              <a:rPr lang="en-GB" sz="1800">
                <a:solidFill>
                  <a:schemeClr val="bg2">
                    <a:lumMod val="10000"/>
                  </a:schemeClr>
                </a:solidFill>
              </a:rPr>
              <a:t>, </a:t>
            </a:r>
            <a:r>
              <a:rPr lang="en-GB" sz="1800" b="1">
                <a:solidFill>
                  <a:schemeClr val="bg2">
                    <a:lumMod val="10000"/>
                  </a:schemeClr>
                </a:solidFill>
              </a:rPr>
              <a:t>responsive and supportive</a:t>
            </a:r>
            <a:r>
              <a:rPr lang="en-GB" sz="1800">
                <a:solidFill>
                  <a:schemeClr val="bg2">
                    <a:lumMod val="10000"/>
                  </a:schemeClr>
                </a:solidFill>
              </a:rPr>
              <a:t>. Many described previous interactions with officers as </a:t>
            </a:r>
            <a:r>
              <a:rPr lang="en-GB" sz="1800" b="1">
                <a:solidFill>
                  <a:schemeClr val="bg2">
                    <a:lumMod val="10000"/>
                  </a:schemeClr>
                </a:solidFill>
              </a:rPr>
              <a:t>cold, unhelpful or biased </a:t>
            </a:r>
            <a:r>
              <a:rPr lang="en-GB" sz="1800">
                <a:solidFill>
                  <a:schemeClr val="bg2">
                    <a:lumMod val="10000"/>
                  </a:schemeClr>
                </a:solidFill>
              </a:rPr>
              <a:t>due to age, race, or sexual orientation. </a:t>
            </a:r>
          </a:p>
          <a:p>
            <a:pPr marL="0" indent="0">
              <a:buNone/>
            </a:pPr>
            <a:r>
              <a:rPr lang="en-GB" sz="1800">
                <a:solidFill>
                  <a:schemeClr val="bg2">
                    <a:lumMod val="10000"/>
                  </a:schemeClr>
                </a:solidFill>
              </a:rPr>
              <a:t>Women highlighted a need for:</a:t>
            </a:r>
          </a:p>
          <a:p>
            <a:r>
              <a:rPr lang="en-GB" sz="1800" b="1">
                <a:solidFill>
                  <a:schemeClr val="bg2">
                    <a:lumMod val="10000"/>
                  </a:schemeClr>
                </a:solidFill>
              </a:rPr>
              <a:t>Clear guidance </a:t>
            </a:r>
            <a:r>
              <a:rPr lang="en-GB" sz="1800">
                <a:solidFill>
                  <a:schemeClr val="bg2">
                    <a:lumMod val="10000"/>
                  </a:schemeClr>
                </a:solidFill>
              </a:rPr>
              <a:t>on where to go to report instances of harassment</a:t>
            </a:r>
          </a:p>
          <a:p>
            <a:r>
              <a:rPr lang="en-GB" sz="1800">
                <a:solidFill>
                  <a:schemeClr val="bg2">
                    <a:lumMod val="10000"/>
                  </a:schemeClr>
                </a:solidFill>
              </a:rPr>
              <a:t>Being </a:t>
            </a:r>
            <a:r>
              <a:rPr lang="en-GB" sz="1800" b="1">
                <a:solidFill>
                  <a:schemeClr val="bg2">
                    <a:lumMod val="10000"/>
                  </a:schemeClr>
                </a:solidFill>
              </a:rPr>
              <a:t>taken seriously </a:t>
            </a:r>
            <a:r>
              <a:rPr lang="en-GB" sz="1800">
                <a:solidFill>
                  <a:schemeClr val="bg2">
                    <a:lumMod val="10000"/>
                  </a:schemeClr>
                </a:solidFill>
              </a:rPr>
              <a:t>and believed by authorities</a:t>
            </a:r>
          </a:p>
          <a:p>
            <a:r>
              <a:rPr lang="en-GB" sz="1800">
                <a:solidFill>
                  <a:schemeClr val="bg2">
                    <a:lumMod val="10000"/>
                  </a:schemeClr>
                </a:solidFill>
              </a:rPr>
              <a:t>Sensitive, </a:t>
            </a:r>
            <a:r>
              <a:rPr lang="en-GB" sz="1800" b="1">
                <a:solidFill>
                  <a:schemeClr val="bg2">
                    <a:lumMod val="10000"/>
                  </a:schemeClr>
                </a:solidFill>
              </a:rPr>
              <a:t>trauma-informed responses and support</a:t>
            </a:r>
          </a:p>
          <a:p>
            <a:endParaRPr lang="en-GB" sz="1800" b="1">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p:txBody>
      </p:sp>
      <p:sp>
        <p:nvSpPr>
          <p:cNvPr id="4" name="Speech Bubble: Oval 3">
            <a:extLst>
              <a:ext uri="{FF2B5EF4-FFF2-40B4-BE49-F238E27FC236}">
                <a16:creationId xmlns:a16="http://schemas.microsoft.com/office/drawing/2014/main" id="{E1EEEAA0-AF29-F6EF-2565-D594E19607E2}"/>
              </a:ext>
            </a:extLst>
          </p:cNvPr>
          <p:cNvSpPr/>
          <p:nvPr/>
        </p:nvSpPr>
        <p:spPr>
          <a:xfrm>
            <a:off x="8272899" y="4019546"/>
            <a:ext cx="3241767" cy="1935475"/>
          </a:xfrm>
          <a:prstGeom prst="wedgeEllipseCallout">
            <a:avLst>
              <a:gd name="adj1" fmla="val 65557"/>
              <a:gd name="adj2" fmla="val 43635"/>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defRPr/>
            </a:pPr>
            <a:r>
              <a:rPr lang="en-GB" sz="1200" i="1">
                <a:solidFill>
                  <a:schemeClr val="bg2">
                    <a:lumMod val="10000"/>
                  </a:schemeClr>
                </a:solidFill>
              </a:rPr>
              <a:t>“A man launched into verbal abuse, threatened me with violence, people laughed, everyone else looked the other way. If I went to the police, what would they do? [I] fear that the police would downplay, ‘what do you want us to do’. </a:t>
            </a:r>
          </a:p>
        </p:txBody>
      </p:sp>
    </p:spTree>
    <p:extLst>
      <p:ext uri="{BB962C8B-B14F-4D97-AF65-F5344CB8AC3E}">
        <p14:creationId xmlns:p14="http://schemas.microsoft.com/office/powerpoint/2010/main" val="143884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FA461-22A6-EDAC-084B-862A50F2E8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85F37-FAF5-6F85-B09B-7746D2C5A1D8}"/>
              </a:ext>
            </a:extLst>
          </p:cNvPr>
          <p:cNvSpPr>
            <a:spLocks noGrp="1"/>
          </p:cNvSpPr>
          <p:nvPr>
            <p:ph type="title"/>
          </p:nvPr>
        </p:nvSpPr>
        <p:spPr>
          <a:xfrm>
            <a:off x="838200" y="169244"/>
            <a:ext cx="9770616" cy="1325563"/>
          </a:xfrm>
        </p:spPr>
        <p:txBody>
          <a:bodyPr>
            <a:normAutofit/>
          </a:bodyPr>
          <a:lstStyle/>
          <a:p>
            <a:r>
              <a:rPr lang="en-GB" sz="2800">
                <a:solidFill>
                  <a:schemeClr val="bg2">
                    <a:lumMod val="10000"/>
                  </a:schemeClr>
                </a:solidFill>
              </a:rPr>
              <a:t>Shaping Safer Spaces</a:t>
            </a:r>
          </a:p>
        </p:txBody>
      </p:sp>
      <p:sp>
        <p:nvSpPr>
          <p:cNvPr id="3" name="Content Placeholder 2">
            <a:extLst>
              <a:ext uri="{FF2B5EF4-FFF2-40B4-BE49-F238E27FC236}">
                <a16:creationId xmlns:a16="http://schemas.microsoft.com/office/drawing/2014/main" id="{51A72261-36B9-94F4-56B7-1F9D420984A8}"/>
              </a:ext>
            </a:extLst>
          </p:cNvPr>
          <p:cNvSpPr>
            <a:spLocks noGrp="1"/>
          </p:cNvSpPr>
          <p:nvPr>
            <p:ph idx="1"/>
          </p:nvPr>
        </p:nvSpPr>
        <p:spPr>
          <a:xfrm>
            <a:off x="838199" y="1603683"/>
            <a:ext cx="7670181" cy="4351338"/>
          </a:xfrm>
        </p:spPr>
        <p:txBody>
          <a:bodyPr>
            <a:normAutofit/>
          </a:bodyPr>
          <a:lstStyle/>
          <a:p>
            <a:pPr marL="0" indent="0">
              <a:buNone/>
            </a:pPr>
            <a:r>
              <a:rPr lang="en-GB" sz="1800">
                <a:solidFill>
                  <a:schemeClr val="bg2">
                    <a:lumMod val="10000"/>
                  </a:schemeClr>
                </a:solidFill>
              </a:rPr>
              <a:t>Women want to play an </a:t>
            </a:r>
            <a:r>
              <a:rPr lang="en-GB" sz="1800" b="1">
                <a:solidFill>
                  <a:schemeClr val="bg2">
                    <a:lumMod val="10000"/>
                  </a:schemeClr>
                </a:solidFill>
              </a:rPr>
              <a:t>active role in designing safer public spaces and services, </a:t>
            </a:r>
            <a:r>
              <a:rPr lang="en-GB" sz="1800">
                <a:solidFill>
                  <a:schemeClr val="bg2">
                    <a:lumMod val="10000"/>
                  </a:schemeClr>
                </a:solidFill>
              </a:rPr>
              <a:t>ensuring that policies and community initiatives reflect their lived experiences and address daily safety challenges. </a:t>
            </a:r>
          </a:p>
          <a:p>
            <a:pPr marL="0" indent="0">
              <a:buNone/>
            </a:pPr>
            <a:r>
              <a:rPr lang="en-GB" sz="1800">
                <a:solidFill>
                  <a:schemeClr val="bg2">
                    <a:lumMod val="10000"/>
                  </a:schemeClr>
                </a:solidFill>
              </a:rPr>
              <a:t>A need for </a:t>
            </a:r>
            <a:r>
              <a:rPr lang="en-GB" sz="1800" b="1">
                <a:solidFill>
                  <a:schemeClr val="bg2">
                    <a:lumMod val="10000"/>
                  </a:schemeClr>
                </a:solidFill>
              </a:rPr>
              <a:t>greater representation of women in leadership and decision-making roles </a:t>
            </a:r>
            <a:r>
              <a:rPr lang="en-GB" sz="1800">
                <a:solidFill>
                  <a:schemeClr val="bg2">
                    <a:lumMod val="10000"/>
                  </a:schemeClr>
                </a:solidFill>
              </a:rPr>
              <a:t>was highlighted, alongside mechanisms for meaningful input into policies that affect their safety.</a:t>
            </a:r>
          </a:p>
          <a:p>
            <a:pPr marL="0" indent="0">
              <a:buNone/>
            </a:pPr>
            <a:r>
              <a:rPr lang="en-GB" sz="1800" b="1">
                <a:solidFill>
                  <a:schemeClr val="bg2">
                    <a:lumMod val="10000"/>
                  </a:schemeClr>
                </a:solidFill>
              </a:rPr>
              <a:t>Community-centred outreach </a:t>
            </a:r>
            <a:r>
              <a:rPr lang="en-GB" sz="1800">
                <a:solidFill>
                  <a:schemeClr val="bg2">
                    <a:lumMod val="10000"/>
                  </a:schemeClr>
                </a:solidFill>
              </a:rPr>
              <a:t>was also emphasised as essential to creating safer environments. Key suggestions included:</a:t>
            </a:r>
          </a:p>
          <a:p>
            <a:r>
              <a:rPr lang="en-GB" sz="1800">
                <a:solidFill>
                  <a:schemeClr val="bg2">
                    <a:lumMod val="10000"/>
                  </a:schemeClr>
                </a:solidFill>
              </a:rPr>
              <a:t>Women-only spaces</a:t>
            </a:r>
          </a:p>
          <a:p>
            <a:r>
              <a:rPr lang="en-GB" sz="1800">
                <a:solidFill>
                  <a:schemeClr val="bg2">
                    <a:lumMod val="10000"/>
                  </a:schemeClr>
                </a:solidFill>
              </a:rPr>
              <a:t>Family-friendly provisions</a:t>
            </a:r>
          </a:p>
          <a:p>
            <a:r>
              <a:rPr lang="en-GB" sz="1800">
                <a:solidFill>
                  <a:schemeClr val="bg2">
                    <a:lumMod val="10000"/>
                  </a:schemeClr>
                </a:solidFill>
              </a:rPr>
              <a:t>Self-defence classes</a:t>
            </a:r>
          </a:p>
          <a:p>
            <a:pPr marL="0" indent="0">
              <a:buNone/>
            </a:pPr>
            <a:r>
              <a:rPr lang="en-GB" sz="1800">
                <a:solidFill>
                  <a:schemeClr val="bg2">
                    <a:lumMod val="10000"/>
                  </a:schemeClr>
                </a:solidFill>
              </a:rPr>
              <a:t>Overall, women called for </a:t>
            </a:r>
            <a:r>
              <a:rPr lang="en-GB" sz="1800" b="1">
                <a:solidFill>
                  <a:schemeClr val="bg2">
                    <a:lumMod val="10000"/>
                  </a:schemeClr>
                </a:solidFill>
              </a:rPr>
              <a:t>sustainable and collaborative approaches </a:t>
            </a:r>
            <a:r>
              <a:rPr lang="en-GB" sz="1800">
                <a:solidFill>
                  <a:schemeClr val="bg2">
                    <a:lumMod val="10000"/>
                  </a:schemeClr>
                </a:solidFill>
              </a:rPr>
              <a:t>to decision-making that place their safety central to local planning and service provision.</a:t>
            </a:r>
          </a:p>
          <a:p>
            <a:pPr marL="0" indent="0">
              <a:buNone/>
            </a:pPr>
            <a:endParaRPr lang="en-GB" sz="1800">
              <a:solidFill>
                <a:schemeClr val="bg2">
                  <a:lumMod val="10000"/>
                </a:schemeClr>
              </a:solidFill>
            </a:endParaRPr>
          </a:p>
          <a:p>
            <a:pPr marL="0" indent="0">
              <a:buNone/>
            </a:pPr>
            <a:endParaRPr lang="en-GB" sz="1800">
              <a:solidFill>
                <a:schemeClr val="bg2">
                  <a:lumMod val="10000"/>
                </a:schemeClr>
              </a:solidFill>
            </a:endParaRPr>
          </a:p>
          <a:p>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p:txBody>
      </p:sp>
      <p:sp>
        <p:nvSpPr>
          <p:cNvPr id="4" name="Content Placeholder 2">
            <a:extLst>
              <a:ext uri="{FF2B5EF4-FFF2-40B4-BE49-F238E27FC236}">
                <a16:creationId xmlns:a16="http://schemas.microsoft.com/office/drawing/2014/main" id="{B0E42E29-E39C-A3B1-0954-0D42D23871BF}"/>
              </a:ext>
            </a:extLst>
          </p:cNvPr>
          <p:cNvSpPr txBox="1">
            <a:spLocks/>
          </p:cNvSpPr>
          <p:nvPr/>
        </p:nvSpPr>
        <p:spPr>
          <a:xfrm>
            <a:off x="8833542" y="4383637"/>
            <a:ext cx="1916573" cy="557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a:solidFill>
                  <a:srgbClr val="BBD035"/>
                </a:solidFill>
              </a:rPr>
              <a:t>Codesign</a:t>
            </a:r>
          </a:p>
          <a:p>
            <a:pPr>
              <a:lnSpc>
                <a:spcPct val="160000"/>
              </a:lnSpc>
            </a:pPr>
            <a:endParaRPr lang="en-GB" b="1">
              <a:solidFill>
                <a:srgbClr val="BBD035"/>
              </a:solidFill>
            </a:endParaRPr>
          </a:p>
        </p:txBody>
      </p:sp>
      <p:sp>
        <p:nvSpPr>
          <p:cNvPr id="5" name="Content Placeholder 2">
            <a:extLst>
              <a:ext uri="{FF2B5EF4-FFF2-40B4-BE49-F238E27FC236}">
                <a16:creationId xmlns:a16="http://schemas.microsoft.com/office/drawing/2014/main" id="{C846F033-EBA7-EA2B-6A03-6FD3D983A6E8}"/>
              </a:ext>
            </a:extLst>
          </p:cNvPr>
          <p:cNvSpPr txBox="1">
            <a:spLocks/>
          </p:cNvSpPr>
          <p:nvPr/>
        </p:nvSpPr>
        <p:spPr>
          <a:xfrm>
            <a:off x="9074142" y="2756861"/>
            <a:ext cx="2535353" cy="86099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GB" b="1">
                <a:solidFill>
                  <a:srgbClr val="BBD035"/>
                </a:solidFill>
              </a:rPr>
              <a:t>Resident Working Groups</a:t>
            </a:r>
          </a:p>
          <a:p>
            <a:pPr algn="r">
              <a:lnSpc>
                <a:spcPct val="160000"/>
              </a:lnSpc>
            </a:pPr>
            <a:endParaRPr lang="en-GB" b="1">
              <a:solidFill>
                <a:srgbClr val="BBD035"/>
              </a:solidFill>
            </a:endParaRPr>
          </a:p>
        </p:txBody>
      </p:sp>
      <p:sp>
        <p:nvSpPr>
          <p:cNvPr id="6" name="Content Placeholder 2">
            <a:extLst>
              <a:ext uri="{FF2B5EF4-FFF2-40B4-BE49-F238E27FC236}">
                <a16:creationId xmlns:a16="http://schemas.microsoft.com/office/drawing/2014/main" id="{BE3E31C0-562D-5395-78CA-DFE71C011064}"/>
              </a:ext>
            </a:extLst>
          </p:cNvPr>
          <p:cNvSpPr txBox="1">
            <a:spLocks/>
          </p:cNvSpPr>
          <p:nvPr/>
        </p:nvSpPr>
        <p:spPr>
          <a:xfrm>
            <a:off x="9146974" y="1717680"/>
            <a:ext cx="2355162" cy="86012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b="1">
                <a:solidFill>
                  <a:srgbClr val="BBD035"/>
                </a:solidFill>
              </a:rPr>
              <a:t>Women’s Voices at the heart</a:t>
            </a:r>
          </a:p>
          <a:p>
            <a:pPr algn="ctr">
              <a:lnSpc>
                <a:spcPct val="160000"/>
              </a:lnSpc>
            </a:pPr>
            <a:endParaRPr lang="en-GB" b="1">
              <a:solidFill>
                <a:srgbClr val="BBD035"/>
              </a:solidFill>
            </a:endParaRPr>
          </a:p>
        </p:txBody>
      </p:sp>
      <p:sp>
        <p:nvSpPr>
          <p:cNvPr id="7" name="Content Placeholder 2">
            <a:extLst>
              <a:ext uri="{FF2B5EF4-FFF2-40B4-BE49-F238E27FC236}">
                <a16:creationId xmlns:a16="http://schemas.microsoft.com/office/drawing/2014/main" id="{1AD88649-2132-C1E5-F11B-CEDBC74727AA}"/>
              </a:ext>
            </a:extLst>
          </p:cNvPr>
          <p:cNvSpPr txBox="1">
            <a:spLocks/>
          </p:cNvSpPr>
          <p:nvPr/>
        </p:nvSpPr>
        <p:spPr>
          <a:xfrm>
            <a:off x="9206296" y="2254516"/>
            <a:ext cx="2295840" cy="39600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a:solidFill>
                  <a:srgbClr val="00B2BC"/>
                </a:solidFill>
              </a:rPr>
              <a:t>Renumeration</a:t>
            </a:r>
          </a:p>
          <a:p>
            <a:pPr>
              <a:lnSpc>
                <a:spcPct val="160000"/>
              </a:lnSpc>
            </a:pPr>
            <a:endParaRPr lang="en-GB" b="1">
              <a:solidFill>
                <a:srgbClr val="00B2BC"/>
              </a:solidFill>
            </a:endParaRPr>
          </a:p>
        </p:txBody>
      </p:sp>
      <p:sp>
        <p:nvSpPr>
          <p:cNvPr id="8" name="Content Placeholder 2">
            <a:extLst>
              <a:ext uri="{FF2B5EF4-FFF2-40B4-BE49-F238E27FC236}">
                <a16:creationId xmlns:a16="http://schemas.microsoft.com/office/drawing/2014/main" id="{2FE2E597-463B-4C6D-4660-C151F7BB63FD}"/>
              </a:ext>
            </a:extLst>
          </p:cNvPr>
          <p:cNvSpPr txBox="1">
            <a:spLocks/>
          </p:cNvSpPr>
          <p:nvPr/>
        </p:nvSpPr>
        <p:spPr>
          <a:xfrm>
            <a:off x="8925162" y="2609069"/>
            <a:ext cx="1916573" cy="55760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b="1">
                <a:solidFill>
                  <a:srgbClr val="01475F"/>
                </a:solidFill>
              </a:rPr>
              <a:t>Consulting Women</a:t>
            </a:r>
          </a:p>
          <a:p>
            <a:pPr>
              <a:lnSpc>
                <a:spcPct val="160000"/>
              </a:lnSpc>
            </a:pPr>
            <a:endParaRPr lang="en-GB" b="1">
              <a:solidFill>
                <a:srgbClr val="01475F"/>
              </a:solidFill>
            </a:endParaRPr>
          </a:p>
        </p:txBody>
      </p:sp>
      <p:sp>
        <p:nvSpPr>
          <p:cNvPr id="9" name="Content Placeholder 2">
            <a:extLst>
              <a:ext uri="{FF2B5EF4-FFF2-40B4-BE49-F238E27FC236}">
                <a16:creationId xmlns:a16="http://schemas.microsoft.com/office/drawing/2014/main" id="{440174BA-13A9-8552-C2DC-50B211A54DB1}"/>
              </a:ext>
            </a:extLst>
          </p:cNvPr>
          <p:cNvSpPr txBox="1">
            <a:spLocks/>
          </p:cNvSpPr>
          <p:nvPr/>
        </p:nvSpPr>
        <p:spPr>
          <a:xfrm>
            <a:off x="9250324" y="3617855"/>
            <a:ext cx="2427995" cy="1044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GB" sz="2400" b="1">
                <a:solidFill>
                  <a:srgbClr val="00B2BC"/>
                </a:solidFill>
              </a:rPr>
              <a:t>Better Representation</a:t>
            </a:r>
          </a:p>
          <a:p>
            <a:pPr algn="r">
              <a:lnSpc>
                <a:spcPct val="160000"/>
              </a:lnSpc>
            </a:pPr>
            <a:endParaRPr lang="en-GB" sz="2400" b="1">
              <a:solidFill>
                <a:srgbClr val="00B2BC"/>
              </a:solidFill>
            </a:endParaRPr>
          </a:p>
        </p:txBody>
      </p:sp>
      <p:sp>
        <p:nvSpPr>
          <p:cNvPr id="10" name="Content Placeholder 2">
            <a:extLst>
              <a:ext uri="{FF2B5EF4-FFF2-40B4-BE49-F238E27FC236}">
                <a16:creationId xmlns:a16="http://schemas.microsoft.com/office/drawing/2014/main" id="{F95D342E-C006-0AB6-C4F6-EE5433B1961F}"/>
              </a:ext>
            </a:extLst>
          </p:cNvPr>
          <p:cNvSpPr txBox="1">
            <a:spLocks/>
          </p:cNvSpPr>
          <p:nvPr/>
        </p:nvSpPr>
        <p:spPr>
          <a:xfrm>
            <a:off x="8925162" y="3268601"/>
            <a:ext cx="2262034" cy="860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b="1">
                <a:solidFill>
                  <a:srgbClr val="01475F"/>
                </a:solidFill>
              </a:rPr>
              <a:t>Women in Leadership</a:t>
            </a:r>
          </a:p>
          <a:p>
            <a:pPr>
              <a:lnSpc>
                <a:spcPct val="160000"/>
              </a:lnSpc>
            </a:pPr>
            <a:endParaRPr lang="en-GB" sz="2400" b="1">
              <a:solidFill>
                <a:srgbClr val="01475F"/>
              </a:solidFill>
            </a:endParaRPr>
          </a:p>
        </p:txBody>
      </p:sp>
    </p:spTree>
    <p:extLst>
      <p:ext uri="{BB962C8B-B14F-4D97-AF65-F5344CB8AC3E}">
        <p14:creationId xmlns:p14="http://schemas.microsoft.com/office/powerpoint/2010/main" val="43661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EC7EF-0E39-0EB3-C4DF-6327648B2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005C3-B7A9-27D6-5174-E0D5B701BE0A}"/>
              </a:ext>
            </a:extLst>
          </p:cNvPr>
          <p:cNvSpPr>
            <a:spLocks noGrp="1"/>
          </p:cNvSpPr>
          <p:nvPr>
            <p:ph type="title"/>
          </p:nvPr>
        </p:nvSpPr>
        <p:spPr>
          <a:xfrm>
            <a:off x="838200" y="169244"/>
            <a:ext cx="9770616" cy="1325563"/>
          </a:xfrm>
        </p:spPr>
        <p:txBody>
          <a:bodyPr>
            <a:normAutofit/>
          </a:bodyPr>
          <a:lstStyle/>
          <a:p>
            <a:r>
              <a:rPr lang="en-GB" sz="2800">
                <a:solidFill>
                  <a:schemeClr val="bg2">
                    <a:lumMod val="10000"/>
                  </a:schemeClr>
                </a:solidFill>
              </a:rPr>
              <a:t>Summary (1)</a:t>
            </a:r>
          </a:p>
        </p:txBody>
      </p:sp>
      <p:sp>
        <p:nvSpPr>
          <p:cNvPr id="3" name="Content Placeholder 2">
            <a:extLst>
              <a:ext uri="{FF2B5EF4-FFF2-40B4-BE49-F238E27FC236}">
                <a16:creationId xmlns:a16="http://schemas.microsoft.com/office/drawing/2014/main" id="{D1126080-9451-79FD-A8FA-713DC664178D}"/>
              </a:ext>
            </a:extLst>
          </p:cNvPr>
          <p:cNvSpPr>
            <a:spLocks noGrp="1"/>
          </p:cNvSpPr>
          <p:nvPr>
            <p:ph idx="1"/>
          </p:nvPr>
        </p:nvSpPr>
        <p:spPr>
          <a:xfrm>
            <a:off x="838200" y="1603683"/>
            <a:ext cx="7819417" cy="4351338"/>
          </a:xfrm>
        </p:spPr>
        <p:txBody>
          <a:bodyPr vert="horz" lIns="91440" tIns="45720" rIns="91440" bIns="45720" rtlCol="0" anchor="t">
            <a:normAutofit lnSpcReduction="10000"/>
          </a:bodyPr>
          <a:lstStyle/>
          <a:p>
            <a:pPr marL="0" indent="0">
              <a:buNone/>
            </a:pPr>
            <a:r>
              <a:rPr lang="en-GB" sz="1800" b="1" u="sng">
                <a:solidFill>
                  <a:schemeClr val="bg2">
                    <a:lumMod val="10000"/>
                  </a:schemeClr>
                </a:solidFill>
                <a:latin typeface="Arial"/>
                <a:cs typeface="Arial"/>
              </a:rPr>
              <a:t>Experiences of safety in public spaces</a:t>
            </a:r>
          </a:p>
          <a:p>
            <a:pPr marL="0" indent="0">
              <a:buNone/>
            </a:pPr>
            <a:r>
              <a:rPr lang="en-GB" sz="1800">
                <a:solidFill>
                  <a:schemeClr val="bg2">
                    <a:lumMod val="10000"/>
                  </a:schemeClr>
                </a:solidFill>
                <a:latin typeface="Arial"/>
                <a:cs typeface="Arial"/>
              </a:rPr>
              <a:t>Women feel unsafe particularly at night, avoiding certain routes and areas due to harassment, poor lighting, anti-social behaviour and reckless driving, with impacts on freedom of movement and daily activities.</a:t>
            </a:r>
          </a:p>
          <a:p>
            <a:pPr marL="0" indent="0">
              <a:buNone/>
            </a:pPr>
            <a:r>
              <a:rPr lang="en-GB" sz="1800" b="1" i="1">
                <a:solidFill>
                  <a:schemeClr val="bg2">
                    <a:lumMod val="10000"/>
                  </a:schemeClr>
                </a:solidFill>
                <a:latin typeface="Arial"/>
                <a:cs typeface="Arial"/>
              </a:rPr>
              <a:t>Recommendations from women</a:t>
            </a:r>
          </a:p>
          <a:p>
            <a:pPr marL="0" indent="0">
              <a:buNone/>
            </a:pPr>
            <a:r>
              <a:rPr lang="en-GB" sz="1800">
                <a:solidFill>
                  <a:schemeClr val="bg2">
                    <a:lumMod val="10000"/>
                  </a:schemeClr>
                </a:solidFill>
                <a:latin typeface="Arial"/>
                <a:cs typeface="Arial"/>
              </a:rPr>
              <a:t>&gt; Improve and increase lighting across public spaces in the borough</a:t>
            </a:r>
          </a:p>
          <a:p>
            <a:pPr marL="0" indent="0">
              <a:buNone/>
            </a:pPr>
            <a:br>
              <a:rPr lang="en-GB" sz="1800" b="1" u="sng">
                <a:solidFill>
                  <a:schemeClr val="bg2">
                    <a:lumMod val="10000"/>
                  </a:schemeClr>
                </a:solidFill>
              </a:rPr>
            </a:br>
            <a:r>
              <a:rPr lang="en-GB" sz="1800" b="1" u="sng">
                <a:solidFill>
                  <a:schemeClr val="bg2">
                    <a:lumMod val="10000"/>
                  </a:schemeClr>
                </a:solidFill>
                <a:latin typeface="Arial"/>
                <a:cs typeface="Arial"/>
              </a:rPr>
              <a:t>Gender-Based Harassment</a:t>
            </a:r>
          </a:p>
          <a:p>
            <a:pPr marL="0" indent="0">
              <a:buNone/>
            </a:pPr>
            <a:r>
              <a:rPr lang="en-GB" sz="1800">
                <a:solidFill>
                  <a:schemeClr val="bg2">
                    <a:lumMod val="10000"/>
                  </a:schemeClr>
                </a:solidFill>
                <a:latin typeface="Arial"/>
                <a:cs typeface="Arial"/>
              </a:rPr>
              <a:t>Women experience harassment and fear, particularly form men, and adjust their behaviour or limit mobility accordingly. Harassment often intersects with religion, race, disability and gender expression. </a:t>
            </a:r>
          </a:p>
          <a:p>
            <a:pPr marL="0" indent="0">
              <a:buNone/>
            </a:pPr>
            <a:r>
              <a:rPr lang="en-GB" sz="1800" b="1" i="1">
                <a:solidFill>
                  <a:schemeClr val="bg2">
                    <a:lumMod val="10000"/>
                  </a:schemeClr>
                </a:solidFill>
                <a:latin typeface="Arial"/>
                <a:cs typeface="Arial"/>
              </a:rPr>
              <a:t>Recommendations from women</a:t>
            </a:r>
          </a:p>
          <a:p>
            <a:pPr marL="0" indent="0">
              <a:buNone/>
            </a:pPr>
            <a:r>
              <a:rPr lang="en-GB" sz="1800">
                <a:solidFill>
                  <a:schemeClr val="bg2">
                    <a:lumMod val="10000"/>
                  </a:schemeClr>
                </a:solidFill>
                <a:latin typeface="Arial"/>
                <a:cs typeface="Arial"/>
              </a:rPr>
              <a:t>&gt; Improved police presence and tackling of male violence and harassment against women</a:t>
            </a:r>
          </a:p>
          <a:p>
            <a:pPr marL="0" indent="0">
              <a:buNone/>
            </a:pPr>
            <a:endParaRPr lang="en-GB" sz="1800">
              <a:solidFill>
                <a:schemeClr val="bg2">
                  <a:lumMod val="10000"/>
                </a:schemeClr>
              </a:solidFill>
            </a:endParaRPr>
          </a:p>
          <a:p>
            <a:pPr marL="0" indent="0">
              <a:buNone/>
            </a:pPr>
            <a:endParaRPr lang="en-GB" sz="1800">
              <a:solidFill>
                <a:schemeClr val="bg2">
                  <a:lumMod val="10000"/>
                </a:schemeClr>
              </a:solidFill>
            </a:endParaRPr>
          </a:p>
          <a:p>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p:txBody>
      </p:sp>
      <p:sp>
        <p:nvSpPr>
          <p:cNvPr id="4" name="Speech Bubble: Oval 3">
            <a:extLst>
              <a:ext uri="{FF2B5EF4-FFF2-40B4-BE49-F238E27FC236}">
                <a16:creationId xmlns:a16="http://schemas.microsoft.com/office/drawing/2014/main" id="{B2A1615C-4613-BE9A-7FE8-DE05D7AD22D2}"/>
              </a:ext>
            </a:extLst>
          </p:cNvPr>
          <p:cNvSpPr/>
          <p:nvPr/>
        </p:nvSpPr>
        <p:spPr>
          <a:xfrm>
            <a:off x="8657617" y="4116179"/>
            <a:ext cx="3065834" cy="1479514"/>
          </a:xfrm>
          <a:prstGeom prst="wedgeEllipseCallout">
            <a:avLst>
              <a:gd name="adj1" fmla="val 61731"/>
              <a:gd name="adj2" fmla="val 42839"/>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defRPr/>
            </a:pPr>
            <a:r>
              <a:rPr lang="en-GB" sz="1200" i="1">
                <a:solidFill>
                  <a:schemeClr val="bg2">
                    <a:lumMod val="10000"/>
                  </a:schemeClr>
                </a:solidFill>
              </a:rPr>
              <a:t>“More well lit streets, more police presence around, reduction in anti social behaviour.”</a:t>
            </a:r>
          </a:p>
        </p:txBody>
      </p:sp>
      <p:sp>
        <p:nvSpPr>
          <p:cNvPr id="5" name="Speech Bubble: Oval 4">
            <a:extLst>
              <a:ext uri="{FF2B5EF4-FFF2-40B4-BE49-F238E27FC236}">
                <a16:creationId xmlns:a16="http://schemas.microsoft.com/office/drawing/2014/main" id="{26983FA8-86E0-6CFC-FEC2-CADCF46488CC}"/>
              </a:ext>
            </a:extLst>
          </p:cNvPr>
          <p:cNvSpPr/>
          <p:nvPr/>
        </p:nvSpPr>
        <p:spPr>
          <a:xfrm>
            <a:off x="8657617" y="2065736"/>
            <a:ext cx="3065834" cy="1479514"/>
          </a:xfrm>
          <a:prstGeom prst="wedgeEllipseCallout">
            <a:avLst>
              <a:gd name="adj1" fmla="val 61731"/>
              <a:gd name="adj2" fmla="val 42839"/>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defRPr/>
            </a:pPr>
            <a:r>
              <a:rPr lang="en-GB" sz="1200" i="1">
                <a:solidFill>
                  <a:schemeClr val="bg2">
                    <a:lumMod val="10000"/>
                  </a:schemeClr>
                </a:solidFill>
              </a:rPr>
              <a:t>“Better lighting, especially at bus stops where you feel especially vulnerable when alone with little routes of escape…”</a:t>
            </a:r>
          </a:p>
        </p:txBody>
      </p:sp>
    </p:spTree>
    <p:extLst>
      <p:ext uri="{BB962C8B-B14F-4D97-AF65-F5344CB8AC3E}">
        <p14:creationId xmlns:p14="http://schemas.microsoft.com/office/powerpoint/2010/main" val="3489997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9A2C6-C7B2-B287-FD03-CC6F576E1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902A37-5B32-AF6A-B652-3F86B3F9259C}"/>
              </a:ext>
            </a:extLst>
          </p:cNvPr>
          <p:cNvSpPr>
            <a:spLocks noGrp="1"/>
          </p:cNvSpPr>
          <p:nvPr>
            <p:ph type="title"/>
          </p:nvPr>
        </p:nvSpPr>
        <p:spPr>
          <a:xfrm>
            <a:off x="838200" y="169244"/>
            <a:ext cx="9770616" cy="1325563"/>
          </a:xfrm>
        </p:spPr>
        <p:txBody>
          <a:bodyPr>
            <a:normAutofit/>
          </a:bodyPr>
          <a:lstStyle/>
          <a:p>
            <a:r>
              <a:rPr lang="en-GB" sz="2800">
                <a:solidFill>
                  <a:schemeClr val="bg2">
                    <a:lumMod val="10000"/>
                  </a:schemeClr>
                </a:solidFill>
              </a:rPr>
              <a:t>Summary (2)</a:t>
            </a:r>
          </a:p>
        </p:txBody>
      </p:sp>
      <p:sp>
        <p:nvSpPr>
          <p:cNvPr id="3" name="Content Placeholder 2">
            <a:extLst>
              <a:ext uri="{FF2B5EF4-FFF2-40B4-BE49-F238E27FC236}">
                <a16:creationId xmlns:a16="http://schemas.microsoft.com/office/drawing/2014/main" id="{67DE5599-1737-A59B-D3FD-3CA584DBE259}"/>
              </a:ext>
            </a:extLst>
          </p:cNvPr>
          <p:cNvSpPr>
            <a:spLocks noGrp="1"/>
          </p:cNvSpPr>
          <p:nvPr>
            <p:ph idx="1"/>
          </p:nvPr>
        </p:nvSpPr>
        <p:spPr>
          <a:xfrm>
            <a:off x="838200" y="1603683"/>
            <a:ext cx="8017934" cy="4351338"/>
          </a:xfrm>
        </p:spPr>
        <p:txBody>
          <a:bodyPr>
            <a:normAutofit fontScale="92500" lnSpcReduction="20000"/>
          </a:bodyPr>
          <a:lstStyle/>
          <a:p>
            <a:pPr marL="0" indent="0">
              <a:buNone/>
            </a:pPr>
            <a:r>
              <a:rPr lang="en-GB" sz="1800" b="1" u="sng">
                <a:solidFill>
                  <a:schemeClr val="bg2">
                    <a:lumMod val="10000"/>
                  </a:schemeClr>
                </a:solidFill>
              </a:rPr>
              <a:t>Surveillance and Police Presence</a:t>
            </a:r>
          </a:p>
          <a:p>
            <a:pPr marL="0" indent="0">
              <a:buNone/>
            </a:pPr>
            <a:r>
              <a:rPr lang="en-GB" sz="1800">
                <a:solidFill>
                  <a:schemeClr val="bg2">
                    <a:lumMod val="10000"/>
                  </a:schemeClr>
                </a:solidFill>
              </a:rPr>
              <a:t>Women report a </a:t>
            </a:r>
            <a:r>
              <a:rPr lang="en-GB" sz="1800" b="1">
                <a:solidFill>
                  <a:schemeClr val="bg2">
                    <a:lumMod val="10000"/>
                  </a:schemeClr>
                </a:solidFill>
              </a:rPr>
              <a:t>lack of police presence</a:t>
            </a:r>
            <a:r>
              <a:rPr lang="en-GB" sz="1800">
                <a:solidFill>
                  <a:schemeClr val="bg2">
                    <a:lumMod val="10000"/>
                  </a:schemeClr>
                </a:solidFill>
              </a:rPr>
              <a:t>, calling for increased, responsive and supportive officer presence, clear guidance, and trauma informed support to feel safer reporting incidents.</a:t>
            </a:r>
          </a:p>
          <a:p>
            <a:pPr marL="0" indent="0">
              <a:buNone/>
            </a:pPr>
            <a:r>
              <a:rPr lang="en-GB" sz="1800" b="1" i="1">
                <a:solidFill>
                  <a:schemeClr val="bg2">
                    <a:lumMod val="10000"/>
                  </a:schemeClr>
                </a:solidFill>
              </a:rPr>
              <a:t>Recommendations from women</a:t>
            </a:r>
          </a:p>
          <a:p>
            <a:pPr marL="0" indent="0">
              <a:buNone/>
            </a:pPr>
            <a:r>
              <a:rPr lang="en-GB" sz="1800" b="1">
                <a:solidFill>
                  <a:schemeClr val="bg2">
                    <a:lumMod val="10000"/>
                  </a:schemeClr>
                </a:solidFill>
              </a:rPr>
              <a:t>&gt; Targeted training </a:t>
            </a:r>
            <a:r>
              <a:rPr lang="en-GB" sz="1800">
                <a:solidFill>
                  <a:schemeClr val="bg2">
                    <a:lumMod val="10000"/>
                  </a:schemeClr>
                </a:solidFill>
              </a:rPr>
              <a:t>on responding to women’s safety concerns</a:t>
            </a:r>
            <a:r>
              <a:rPr lang="en-GB" sz="1800" b="1">
                <a:solidFill>
                  <a:schemeClr val="bg2">
                    <a:lumMod val="10000"/>
                  </a:schemeClr>
                </a:solidFill>
              </a:rPr>
              <a:t> sensitively </a:t>
            </a:r>
            <a:r>
              <a:rPr lang="en-GB" sz="1800">
                <a:solidFill>
                  <a:schemeClr val="bg2">
                    <a:lumMod val="10000"/>
                  </a:schemeClr>
                </a:solidFill>
              </a:rPr>
              <a:t>and in a </a:t>
            </a:r>
            <a:r>
              <a:rPr lang="en-GB" sz="1800" b="1">
                <a:solidFill>
                  <a:schemeClr val="bg2">
                    <a:lumMod val="10000"/>
                  </a:schemeClr>
                </a:solidFill>
              </a:rPr>
              <a:t>trauma-informed way</a:t>
            </a:r>
          </a:p>
          <a:p>
            <a:pPr marL="0" indent="0">
              <a:buNone/>
            </a:pPr>
            <a:r>
              <a:rPr lang="en-GB" sz="1800" b="1">
                <a:solidFill>
                  <a:schemeClr val="bg2">
                    <a:lumMod val="10000"/>
                  </a:schemeClr>
                </a:solidFill>
              </a:rPr>
              <a:t>&gt; Increase in police presence, i.e. increased neighbourhood patrolling</a:t>
            </a:r>
            <a:endParaRPr lang="en-GB" sz="1800" u="sng">
              <a:solidFill>
                <a:schemeClr val="bg2">
                  <a:lumMod val="10000"/>
                </a:schemeClr>
              </a:solidFill>
            </a:endParaRPr>
          </a:p>
          <a:p>
            <a:pPr marL="0" indent="0">
              <a:buNone/>
            </a:pPr>
            <a:r>
              <a:rPr lang="en-GB" sz="1800" b="1" u="sng">
                <a:solidFill>
                  <a:schemeClr val="bg2">
                    <a:lumMod val="10000"/>
                  </a:schemeClr>
                </a:solidFill>
              </a:rPr>
              <a:t>Shaping Safer Spaces</a:t>
            </a:r>
          </a:p>
          <a:p>
            <a:pPr marL="0" indent="0">
              <a:buNone/>
            </a:pPr>
            <a:r>
              <a:rPr lang="en-GB" sz="1800">
                <a:solidFill>
                  <a:schemeClr val="bg2">
                    <a:lumMod val="10000"/>
                  </a:schemeClr>
                </a:solidFill>
              </a:rPr>
              <a:t>Women want to be </a:t>
            </a:r>
            <a:r>
              <a:rPr lang="en-GB" sz="1800" b="1">
                <a:solidFill>
                  <a:schemeClr val="bg2">
                    <a:lumMod val="10000"/>
                  </a:schemeClr>
                </a:solidFill>
              </a:rPr>
              <a:t>actively involved in designing safer public spaces. </a:t>
            </a:r>
            <a:br>
              <a:rPr lang="en-GB" sz="1800" b="1">
                <a:solidFill>
                  <a:schemeClr val="bg2">
                    <a:lumMod val="10000"/>
                  </a:schemeClr>
                </a:solidFill>
              </a:rPr>
            </a:br>
            <a:br>
              <a:rPr lang="en-GB" sz="1800" b="1">
                <a:solidFill>
                  <a:schemeClr val="bg2">
                    <a:lumMod val="10000"/>
                  </a:schemeClr>
                </a:solidFill>
              </a:rPr>
            </a:br>
            <a:r>
              <a:rPr lang="en-GB" sz="1800" b="1" i="1">
                <a:solidFill>
                  <a:schemeClr val="bg2">
                    <a:lumMod val="10000"/>
                  </a:schemeClr>
                </a:solidFill>
              </a:rPr>
              <a:t>Recommendations from women</a:t>
            </a:r>
          </a:p>
          <a:p>
            <a:pPr marL="0" indent="0">
              <a:buNone/>
            </a:pPr>
            <a:r>
              <a:rPr lang="en-GB" sz="1800">
                <a:solidFill>
                  <a:schemeClr val="bg2">
                    <a:lumMod val="10000"/>
                  </a:schemeClr>
                </a:solidFill>
              </a:rPr>
              <a:t>&gt; Resident working groups that foster co-design and make women’s voices central.</a:t>
            </a:r>
          </a:p>
          <a:p>
            <a:pPr marL="0" indent="0">
              <a:buNone/>
            </a:pPr>
            <a:r>
              <a:rPr lang="en-GB" sz="1800">
                <a:solidFill>
                  <a:schemeClr val="bg2">
                    <a:lumMod val="10000"/>
                  </a:schemeClr>
                </a:solidFill>
              </a:rPr>
              <a:t>&gt; Increase representation of women in decision making spaces and leadership roles.</a:t>
            </a:r>
          </a:p>
          <a:p>
            <a:pPr>
              <a:buFont typeface="Wingdings" panose="05000000000000000000" pitchFamily="2" charset="2"/>
              <a:buChar char="Ø"/>
            </a:pPr>
            <a:endParaRPr lang="en-GB" sz="1800">
              <a:solidFill>
                <a:schemeClr val="bg2">
                  <a:lumMod val="10000"/>
                </a:schemeClr>
              </a:solidFill>
            </a:endParaRPr>
          </a:p>
          <a:p>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a:p>
            <a:endParaRPr lang="en-GB" sz="1800">
              <a:solidFill>
                <a:schemeClr val="bg2">
                  <a:lumMod val="10000"/>
                </a:schemeClr>
              </a:solidFill>
            </a:endParaRPr>
          </a:p>
          <a:p>
            <a:pPr marL="0" indent="0">
              <a:buNone/>
            </a:pPr>
            <a:endParaRPr lang="en-GB" sz="1800">
              <a:solidFill>
                <a:schemeClr val="bg2">
                  <a:lumMod val="10000"/>
                </a:schemeClr>
              </a:solidFill>
            </a:endParaRPr>
          </a:p>
        </p:txBody>
      </p:sp>
      <p:sp>
        <p:nvSpPr>
          <p:cNvPr id="4" name="Speech Bubble: Oval 3">
            <a:extLst>
              <a:ext uri="{FF2B5EF4-FFF2-40B4-BE49-F238E27FC236}">
                <a16:creationId xmlns:a16="http://schemas.microsoft.com/office/drawing/2014/main" id="{B712497E-5100-7C78-E8E3-81E98642E3A3}"/>
              </a:ext>
            </a:extLst>
          </p:cNvPr>
          <p:cNvSpPr/>
          <p:nvPr/>
        </p:nvSpPr>
        <p:spPr>
          <a:xfrm>
            <a:off x="8737421" y="2489968"/>
            <a:ext cx="3065834" cy="1586989"/>
          </a:xfrm>
          <a:prstGeom prst="wedgeEllipseCallout">
            <a:avLst>
              <a:gd name="adj1" fmla="val 61731"/>
              <a:gd name="adj2" fmla="val 42839"/>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defRPr/>
            </a:pPr>
            <a:r>
              <a:rPr lang="en-GB" sz="1200" i="1">
                <a:solidFill>
                  <a:schemeClr val="bg2">
                    <a:lumMod val="10000"/>
                  </a:schemeClr>
                </a:solidFill>
              </a:rPr>
              <a:t>“It would also help for police and community leaders to be trained well in how to deal with scary and delicate issues women may face”</a:t>
            </a:r>
          </a:p>
        </p:txBody>
      </p:sp>
      <p:sp>
        <p:nvSpPr>
          <p:cNvPr id="5" name="Speech Bubble: Oval 4">
            <a:extLst>
              <a:ext uri="{FF2B5EF4-FFF2-40B4-BE49-F238E27FC236}">
                <a16:creationId xmlns:a16="http://schemas.microsoft.com/office/drawing/2014/main" id="{691B725E-882F-A7E8-9446-859FFC0AF526}"/>
              </a:ext>
            </a:extLst>
          </p:cNvPr>
          <p:cNvSpPr/>
          <p:nvPr/>
        </p:nvSpPr>
        <p:spPr>
          <a:xfrm>
            <a:off x="8737421" y="4368032"/>
            <a:ext cx="3065834" cy="1586989"/>
          </a:xfrm>
          <a:prstGeom prst="wedgeEllipseCallout">
            <a:avLst>
              <a:gd name="adj1" fmla="val 61731"/>
              <a:gd name="adj2" fmla="val 42839"/>
            </a:avLst>
          </a:prstGeom>
          <a:solidFill>
            <a:schemeClr val="bg1"/>
          </a:solidFill>
          <a:ln>
            <a:solidFill>
              <a:srgbClr val="BBD03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a:defRPr/>
            </a:pPr>
            <a:r>
              <a:rPr lang="en-GB" sz="1200" i="1">
                <a:solidFill>
                  <a:schemeClr val="bg2">
                    <a:lumMod val="10000"/>
                  </a:schemeClr>
                </a:solidFill>
              </a:rPr>
              <a:t>“Having regular community outreach set up can make women feel safe. Also making women aware of organizations that are in place to help when in need”</a:t>
            </a:r>
          </a:p>
        </p:txBody>
      </p:sp>
    </p:spTree>
    <p:extLst>
      <p:ext uri="{BB962C8B-B14F-4D97-AF65-F5344CB8AC3E}">
        <p14:creationId xmlns:p14="http://schemas.microsoft.com/office/powerpoint/2010/main" val="1770335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9EAE8-B730-A50A-086C-AD23D086B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C1A66-6CDD-4B66-F2DE-FEC431D7B270}"/>
              </a:ext>
            </a:extLst>
          </p:cNvPr>
          <p:cNvSpPr>
            <a:spLocks noGrp="1"/>
          </p:cNvSpPr>
          <p:nvPr>
            <p:ph type="title"/>
          </p:nvPr>
        </p:nvSpPr>
        <p:spPr/>
        <p:txBody>
          <a:bodyPr>
            <a:normAutofit/>
          </a:bodyPr>
          <a:lstStyle/>
          <a:p>
            <a:r>
              <a:rPr lang="en-GB" sz="2800">
                <a:solidFill>
                  <a:schemeClr val="bg2">
                    <a:lumMod val="10000"/>
                  </a:schemeClr>
                </a:solidFill>
              </a:rPr>
              <a:t>Sources</a:t>
            </a:r>
          </a:p>
        </p:txBody>
      </p:sp>
      <p:sp>
        <p:nvSpPr>
          <p:cNvPr id="4" name="Content Placeholder 2">
            <a:extLst>
              <a:ext uri="{FF2B5EF4-FFF2-40B4-BE49-F238E27FC236}">
                <a16:creationId xmlns:a16="http://schemas.microsoft.com/office/drawing/2014/main" id="{B26F0811-77E7-384B-2E8B-F3C5647EFBFE}"/>
              </a:ext>
            </a:extLst>
          </p:cNvPr>
          <p:cNvSpPr txBox="1">
            <a:spLocks/>
          </p:cNvSpPr>
          <p:nvPr/>
        </p:nvSpPr>
        <p:spPr>
          <a:xfrm>
            <a:off x="838201" y="792722"/>
            <a:ext cx="9770616" cy="46283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a:solidFill>
                  <a:schemeClr val="bg2">
                    <a:lumMod val="10000"/>
                  </a:schemeClr>
                </a:solidFill>
              </a:rPr>
              <a:t>Department of Health and Social Care (2021). </a:t>
            </a:r>
            <a:r>
              <a:rPr lang="en-GB" sz="1400" i="1">
                <a:solidFill>
                  <a:schemeClr val="bg2">
                    <a:lumMod val="10000"/>
                  </a:schemeClr>
                </a:solidFill>
              </a:rPr>
              <a:t>Health Profile for England: Chapter 1 – Life expectancy and healthy life expectancy</a:t>
            </a:r>
            <a:r>
              <a:rPr lang="en-GB" sz="1400">
                <a:solidFill>
                  <a:schemeClr val="bg2">
                    <a:lumMod val="10000"/>
                  </a:schemeClr>
                </a:solidFill>
              </a:rPr>
              <a:t>. London: UK Government. Available at: </a:t>
            </a:r>
            <a:r>
              <a:rPr lang="en-GB" sz="1400">
                <a:solidFill>
                  <a:schemeClr val="bg2">
                    <a:lumMod val="10000"/>
                  </a:schemeClr>
                </a:solidFill>
                <a:hlinkClick r:id="rId3">
                  <a:extLst>
                    <a:ext uri="{A12FA001-AC4F-418D-AE19-62706E023703}">
                      <ahyp:hlinkClr xmlns:ahyp="http://schemas.microsoft.com/office/drawing/2018/hyperlinkcolor" val="tx"/>
                    </a:ext>
                  </a:extLst>
                </a:hlinkClick>
              </a:rPr>
              <a:t>https://www.gov.uk/government/publications/health-profile-for-england/chapter-1-life-expectancy-and-healthy-life-expectancy</a:t>
            </a:r>
            <a:endParaRPr lang="en-GB" sz="1400">
              <a:solidFill>
                <a:schemeClr val="bg2">
                  <a:lumMod val="10000"/>
                </a:schemeClr>
              </a:solidFill>
            </a:endParaRPr>
          </a:p>
          <a:p>
            <a:pPr marL="0" indent="0">
              <a:buNone/>
            </a:pPr>
            <a:r>
              <a:rPr lang="en-GB" sz="1400">
                <a:solidFill>
                  <a:schemeClr val="bg2">
                    <a:lumMod val="10000"/>
                  </a:schemeClr>
                </a:solidFill>
              </a:rPr>
              <a:t>Women’s Budget Group (2023). </a:t>
            </a:r>
            <a:r>
              <a:rPr lang="en-GB" sz="1400" i="1">
                <a:solidFill>
                  <a:schemeClr val="bg2">
                    <a:lumMod val="10000"/>
                  </a:schemeClr>
                </a:solidFill>
              </a:rPr>
              <a:t>Women and the Labour Market</a:t>
            </a:r>
            <a:r>
              <a:rPr lang="en-GB" sz="1400">
                <a:solidFill>
                  <a:schemeClr val="bg2">
                    <a:lumMod val="10000"/>
                  </a:schemeClr>
                </a:solidFill>
              </a:rPr>
              <a:t>. London: WBG. Available at: </a:t>
            </a:r>
            <a:r>
              <a:rPr lang="en-GB" sz="1400">
                <a:solidFill>
                  <a:schemeClr val="bg2">
                    <a:lumMod val="10000"/>
                  </a:schemeClr>
                </a:solidFill>
                <a:hlinkClick r:id="rId4">
                  <a:extLst>
                    <a:ext uri="{A12FA001-AC4F-418D-AE19-62706E023703}">
                      <ahyp:hlinkClr xmlns:ahyp="http://schemas.microsoft.com/office/drawing/2018/hyperlinkcolor" val="tx"/>
                    </a:ext>
                  </a:extLst>
                </a:hlinkClick>
              </a:rPr>
              <a:t>https://www.wbg.org.uk/publication/women-and-the-labour-market</a:t>
            </a:r>
            <a:endParaRPr lang="en-GB" sz="1400">
              <a:solidFill>
                <a:schemeClr val="bg2">
                  <a:lumMod val="10000"/>
                </a:schemeClr>
              </a:solidFill>
            </a:endParaRPr>
          </a:p>
          <a:p>
            <a:pPr marL="0" indent="0">
              <a:buNone/>
            </a:pPr>
            <a:r>
              <a:rPr lang="en-GB" sz="1400">
                <a:solidFill>
                  <a:schemeClr val="bg2">
                    <a:lumMod val="10000"/>
                  </a:schemeClr>
                </a:solidFill>
              </a:rPr>
              <a:t>UK Government (2023). </a:t>
            </a:r>
            <a:r>
              <a:rPr lang="en-GB" sz="1400" i="1">
                <a:solidFill>
                  <a:schemeClr val="bg2">
                    <a:lumMod val="10000"/>
                  </a:schemeClr>
                </a:solidFill>
              </a:rPr>
              <a:t>Employment by Ethnicity</a:t>
            </a:r>
            <a:r>
              <a:rPr lang="en-GB" sz="1400">
                <a:solidFill>
                  <a:schemeClr val="bg2">
                    <a:lumMod val="10000"/>
                  </a:schemeClr>
                </a:solidFill>
              </a:rPr>
              <a:t>. Ethnicity Facts and Figures Service. Available at: </a:t>
            </a:r>
            <a:r>
              <a:rPr lang="en-GB" sz="1400">
                <a:solidFill>
                  <a:schemeClr val="bg2">
                    <a:lumMod val="10000"/>
                  </a:schemeClr>
                </a:solidFill>
                <a:hlinkClick r:id="rId5">
                  <a:extLst>
                    <a:ext uri="{A12FA001-AC4F-418D-AE19-62706E023703}">
                      <ahyp:hlinkClr xmlns:ahyp="http://schemas.microsoft.com/office/drawing/2018/hyperlinkcolor" val="tx"/>
                    </a:ext>
                  </a:extLst>
                </a:hlinkClick>
              </a:rPr>
              <a:t>https://www.ethnicity-facts-figures.service.gov.uk/work-pay-and-benefits/employment/employment/latest</a:t>
            </a:r>
            <a:endParaRPr lang="en-GB" sz="1400">
              <a:solidFill>
                <a:schemeClr val="bg2">
                  <a:lumMod val="10000"/>
                </a:schemeClr>
              </a:solidFill>
            </a:endParaRPr>
          </a:p>
          <a:p>
            <a:pPr marL="0" indent="0">
              <a:buNone/>
            </a:pPr>
            <a:r>
              <a:rPr lang="en-GB" sz="1400">
                <a:solidFill>
                  <a:schemeClr val="bg2">
                    <a:lumMod val="10000"/>
                  </a:schemeClr>
                </a:solidFill>
              </a:rPr>
              <a:t>Lancaster University (2023). </a:t>
            </a:r>
            <a:r>
              <a:rPr lang="en-GB" sz="1400" i="1">
                <a:solidFill>
                  <a:schemeClr val="bg2">
                    <a:lumMod val="10000"/>
                  </a:schemeClr>
                </a:solidFill>
              </a:rPr>
              <a:t>New study shows working women at sharp end of cost-of-living crisis, with 26% trapped in severely insecure work</a:t>
            </a:r>
            <a:r>
              <a:rPr lang="en-GB" sz="1400">
                <a:solidFill>
                  <a:schemeClr val="bg2">
                    <a:lumMod val="10000"/>
                  </a:schemeClr>
                </a:solidFill>
              </a:rPr>
              <a:t>. Lancaster: The Work Foundation. Available at: </a:t>
            </a:r>
            <a:r>
              <a:rPr lang="en-GB" sz="1400">
                <a:solidFill>
                  <a:schemeClr val="bg2">
                    <a:lumMod val="10000"/>
                  </a:schemeClr>
                </a:solidFill>
                <a:hlinkClick r:id="rId6">
                  <a:extLst>
                    <a:ext uri="{A12FA001-AC4F-418D-AE19-62706E023703}">
                      <ahyp:hlinkClr xmlns:ahyp="http://schemas.microsoft.com/office/drawing/2018/hyperlinkcolor" val="tx"/>
                    </a:ext>
                  </a:extLst>
                </a:hlinkClick>
              </a:rPr>
              <a:t>https://www.lancaster.ac.uk/news/new-study-shows-working-women-at-sharp-end-of-cost-of-living-crisis-with-26-trapped-in-severely-insecure-work</a:t>
            </a:r>
            <a:endParaRPr lang="en-GB" sz="1400">
              <a:solidFill>
                <a:schemeClr val="bg2">
                  <a:lumMod val="10000"/>
                </a:schemeClr>
              </a:solidFill>
            </a:endParaRPr>
          </a:p>
          <a:p>
            <a:pPr marL="0" indent="0">
              <a:buNone/>
            </a:pPr>
            <a:r>
              <a:rPr lang="en-GB" sz="1400">
                <a:solidFill>
                  <a:schemeClr val="bg2">
                    <a:lumMod val="10000"/>
                  </a:schemeClr>
                </a:solidFill>
              </a:rPr>
              <a:t>Office for National Statistics (2024). </a:t>
            </a:r>
            <a:r>
              <a:rPr lang="en-GB" sz="1400" i="1">
                <a:solidFill>
                  <a:schemeClr val="bg2">
                    <a:lumMod val="10000"/>
                  </a:schemeClr>
                </a:solidFill>
              </a:rPr>
              <a:t>Domestic abuse victim characteristics, England and Wales: year ending March 2024</a:t>
            </a:r>
            <a:r>
              <a:rPr lang="en-GB" sz="1400">
                <a:solidFill>
                  <a:schemeClr val="bg2">
                    <a:lumMod val="10000"/>
                  </a:schemeClr>
                </a:solidFill>
              </a:rPr>
              <a:t>. London: ONS. Available at: </a:t>
            </a:r>
            <a:r>
              <a:rPr lang="en-GB" sz="1400">
                <a:solidFill>
                  <a:schemeClr val="bg2">
                    <a:lumMod val="10000"/>
                  </a:schemeClr>
                </a:solidFill>
                <a:hlinkClick r:id="rId7">
                  <a:extLst>
                    <a:ext uri="{A12FA001-AC4F-418D-AE19-62706E023703}">
                      <ahyp:hlinkClr xmlns:ahyp="http://schemas.microsoft.com/office/drawing/2018/hyperlinkcolor" val="tx"/>
                    </a:ext>
                  </a:extLst>
                </a:hlinkClick>
              </a:rPr>
              <a:t>https://www.ons.gov.uk/peoplepopulationandcommunity/crimeandjustice/articles/domesticabusevictimcharacteristicsenglandandwales/yearendingmarch2024</a:t>
            </a:r>
            <a:endParaRPr lang="en-GB" sz="1400">
              <a:solidFill>
                <a:schemeClr val="bg2">
                  <a:lumMod val="10000"/>
                </a:schemeClr>
              </a:solidFill>
            </a:endParaRPr>
          </a:p>
          <a:p>
            <a:pPr marL="0" indent="0">
              <a:buNone/>
            </a:pPr>
            <a:r>
              <a:rPr lang="en-GB" sz="1400">
                <a:solidFill>
                  <a:schemeClr val="bg2">
                    <a:lumMod val="10000"/>
                  </a:schemeClr>
                </a:solidFill>
              </a:rPr>
              <a:t>Women’s Aid (2023). </a:t>
            </a:r>
            <a:r>
              <a:rPr lang="en-GB" sz="1400" i="1">
                <a:solidFill>
                  <a:schemeClr val="bg2">
                    <a:lumMod val="10000"/>
                  </a:schemeClr>
                </a:solidFill>
              </a:rPr>
              <a:t>Domestic abuse is a gendered crime</a:t>
            </a:r>
            <a:r>
              <a:rPr lang="en-GB" sz="1400">
                <a:solidFill>
                  <a:schemeClr val="bg2">
                    <a:lumMod val="10000"/>
                  </a:schemeClr>
                </a:solidFill>
              </a:rPr>
              <a:t>. London: Women’s Aid Federation of England. Available at: </a:t>
            </a:r>
            <a:r>
              <a:rPr lang="en-GB" sz="1400">
                <a:solidFill>
                  <a:schemeClr val="bg2">
                    <a:lumMod val="10000"/>
                  </a:schemeClr>
                </a:solidFill>
                <a:hlinkClick r:id="rId8">
                  <a:extLst>
                    <a:ext uri="{A12FA001-AC4F-418D-AE19-62706E023703}">
                      <ahyp:hlinkClr xmlns:ahyp="http://schemas.microsoft.com/office/drawing/2018/hyperlinkcolor" val="tx"/>
                    </a:ext>
                  </a:extLst>
                </a:hlinkClick>
              </a:rPr>
              <a:t>https://www.womensaid.org.uk/information-support/what-is-domestic-abuse/domestic-abuse-is-a-gendered-crime</a:t>
            </a:r>
            <a:endParaRPr lang="en-GB" sz="1400">
              <a:solidFill>
                <a:schemeClr val="bg2">
                  <a:lumMod val="10000"/>
                </a:schemeClr>
              </a:solidFill>
            </a:endParaRPr>
          </a:p>
          <a:p>
            <a:pPr marL="0" indent="0">
              <a:buNone/>
            </a:pPr>
            <a:r>
              <a:rPr lang="en-GB" sz="1400">
                <a:solidFill>
                  <a:schemeClr val="bg2">
                    <a:lumMod val="10000"/>
                  </a:schemeClr>
                </a:solidFill>
              </a:rPr>
              <a:t>Tower Hamlets (2024). Tower Hamlets’ Borough Equality Assessment 2024-2026. Available at: </a:t>
            </a:r>
            <a:r>
              <a:rPr lang="en-GB" sz="1400">
                <a:solidFill>
                  <a:schemeClr val="bg2">
                    <a:lumMod val="10000"/>
                  </a:schemeClr>
                </a:solidFill>
                <a:hlinkClick r:id="rId9">
                  <a:extLst>
                    <a:ext uri="{A12FA001-AC4F-418D-AE19-62706E023703}">
                      <ahyp:hlinkClr xmlns:ahyp="http://schemas.microsoft.com/office/drawing/2018/hyperlinkcolor" val="tx"/>
                    </a:ext>
                  </a:extLst>
                </a:hlinkClick>
              </a:rPr>
              <a:t>https://share.google/SUdzfKcRHixfZ5fZI</a:t>
            </a:r>
            <a:r>
              <a:rPr lang="en-GB" sz="1400">
                <a:solidFill>
                  <a:schemeClr val="bg2">
                    <a:lumMod val="10000"/>
                  </a:schemeClr>
                </a:solidFill>
              </a:rPr>
              <a:t> </a:t>
            </a:r>
          </a:p>
          <a:p>
            <a:pPr marL="0" indent="0">
              <a:buNone/>
            </a:pPr>
            <a:r>
              <a:rPr lang="en-GB" sz="1400">
                <a:solidFill>
                  <a:schemeClr val="bg2">
                    <a:lumMod val="10000"/>
                  </a:schemeClr>
                </a:solidFill>
              </a:rPr>
              <a:t>Sports England (2022). </a:t>
            </a:r>
            <a:r>
              <a:rPr lang="en-GB" sz="1400" i="1">
                <a:solidFill>
                  <a:schemeClr val="bg2">
                    <a:lumMod val="10000"/>
                  </a:schemeClr>
                </a:solidFill>
              </a:rPr>
              <a:t>Active Lives Children and Young People Survey Academic Year 22/23.</a:t>
            </a:r>
            <a:r>
              <a:rPr lang="en-GB" sz="1400">
                <a:solidFill>
                  <a:schemeClr val="bg2">
                    <a:lumMod val="10000"/>
                  </a:schemeClr>
                </a:solidFill>
              </a:rPr>
              <a:t> Available at: </a:t>
            </a:r>
            <a:r>
              <a:rPr lang="en-GB" sz="1400">
                <a:solidFill>
                  <a:schemeClr val="bg2">
                    <a:lumMod val="10000"/>
                  </a:schemeClr>
                </a:solidFill>
                <a:hlinkClick r:id="rId10">
                  <a:extLst>
                    <a:ext uri="{A12FA001-AC4F-418D-AE19-62706E023703}">
                      <ahyp:hlinkClr xmlns:ahyp="http://schemas.microsoft.com/office/drawing/2018/hyperlinkcolor" val="tx"/>
                    </a:ext>
                  </a:extLst>
                </a:hlinkClick>
              </a:rPr>
              <a:t>www.activelives.sportengland.org</a:t>
            </a:r>
            <a:endParaRPr lang="en-GB" sz="1400">
              <a:solidFill>
                <a:schemeClr val="bg2">
                  <a:lumMod val="10000"/>
                </a:schemeClr>
              </a:solidFill>
            </a:endParaRPr>
          </a:p>
          <a:p>
            <a:pPr marL="0" indent="0">
              <a:buNone/>
            </a:pPr>
            <a:r>
              <a:rPr lang="en-GB" sz="1400">
                <a:solidFill>
                  <a:schemeClr val="bg2">
                    <a:lumMod val="10000"/>
                  </a:schemeClr>
                </a:solidFill>
              </a:rPr>
              <a:t>Office for National Statistics (2021). </a:t>
            </a:r>
            <a:r>
              <a:rPr lang="en-GB" sz="1400" i="1">
                <a:solidFill>
                  <a:schemeClr val="bg2">
                    <a:lumMod val="10000"/>
                  </a:schemeClr>
                </a:solidFill>
              </a:rPr>
              <a:t>Census 2021</a:t>
            </a:r>
            <a:r>
              <a:rPr lang="en-GB" sz="1400">
                <a:solidFill>
                  <a:schemeClr val="bg2">
                    <a:lumMod val="10000"/>
                  </a:schemeClr>
                </a:solidFill>
              </a:rPr>
              <a:t>. Available at: </a:t>
            </a:r>
            <a:r>
              <a:rPr lang="en-GB" sz="1400">
                <a:solidFill>
                  <a:schemeClr val="bg2">
                    <a:lumMod val="10000"/>
                  </a:schemeClr>
                </a:solidFill>
                <a:hlinkClick r:id="rId11">
                  <a:extLst>
                    <a:ext uri="{A12FA001-AC4F-418D-AE19-62706E023703}">
                      <ahyp:hlinkClr xmlns:ahyp="http://schemas.microsoft.com/office/drawing/2018/hyperlinkcolor" val="tx"/>
                    </a:ext>
                  </a:extLst>
                </a:hlinkClick>
              </a:rPr>
              <a:t>https://www.ons.gov.uk/census</a:t>
            </a:r>
            <a:r>
              <a:rPr lang="en-GB" sz="1400">
                <a:solidFill>
                  <a:schemeClr val="bg2">
                    <a:lumMod val="10000"/>
                  </a:schemeClr>
                </a:solidFill>
              </a:rPr>
              <a:t> </a:t>
            </a:r>
          </a:p>
          <a:p>
            <a:pPr marL="0" indent="0">
              <a:buNone/>
            </a:pPr>
            <a:endParaRPr lang="en-GB" sz="1400">
              <a:solidFill>
                <a:schemeClr val="bg2">
                  <a:lumMod val="10000"/>
                </a:schemeClr>
              </a:solidFill>
            </a:endParaRPr>
          </a:p>
        </p:txBody>
      </p:sp>
    </p:spTree>
    <p:extLst>
      <p:ext uri="{BB962C8B-B14F-4D97-AF65-F5344CB8AC3E}">
        <p14:creationId xmlns:p14="http://schemas.microsoft.com/office/powerpoint/2010/main" val="389629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a:xfrm>
            <a:off x="696685" y="5203371"/>
            <a:ext cx="7568425" cy="838200"/>
          </a:xfrm>
        </p:spPr>
        <p:txBody>
          <a:bodyPr>
            <a:normAutofit fontScale="90000"/>
          </a:bodyPr>
          <a:lstStyle/>
          <a:p>
            <a:r>
              <a:rPr lang="en-GB">
                <a:solidFill>
                  <a:schemeClr val="tx1"/>
                </a:solidFill>
                <a:latin typeface="+mj-lt"/>
              </a:rPr>
              <a:t>Women’s Safety In Public Spaces</a:t>
            </a:r>
            <a:br>
              <a:rPr lang="en-GB">
                <a:solidFill>
                  <a:schemeClr val="tx1"/>
                </a:solidFill>
                <a:latin typeface="+mj-lt"/>
              </a:rPr>
            </a:br>
            <a:br>
              <a:rPr lang="en-GB">
                <a:latin typeface="Raleway Medium" panose="020B0603030101060003" pitchFamily="34" charset="0"/>
              </a:rPr>
            </a:br>
            <a:br>
              <a:rPr lang="en-GB">
                <a:latin typeface="Raleway Medium" panose="020B0603030101060003" pitchFamily="34" charset="0"/>
              </a:rPr>
            </a:br>
            <a:br>
              <a:rPr lang="en-GB">
                <a:latin typeface="Raleway Medium" panose="020B0603030101060003" pitchFamily="34" charset="0"/>
              </a:rPr>
            </a:br>
            <a:br>
              <a:rPr lang="en-GB" sz="2700" b="0">
                <a:latin typeface="+mj-lt"/>
              </a:rPr>
            </a:br>
            <a:r>
              <a:rPr lang="en-GB" sz="1800" b="0"/>
              <a:t>Women’s Commission </a:t>
            </a:r>
            <a:br>
              <a:rPr lang="en-GB" sz="1800" b="0"/>
            </a:br>
            <a:r>
              <a:rPr lang="en-GB" sz="1800" b="0"/>
              <a:t>Menara Ahmed</a:t>
            </a:r>
            <a:br>
              <a:rPr lang="en-GB" sz="1800" b="0"/>
            </a:br>
            <a:r>
              <a:rPr lang="en-GB" sz="1800" b="0"/>
              <a:t>December 2025</a:t>
            </a:r>
            <a:br>
              <a:rPr lang="en-GB">
                <a:latin typeface="Raleway Medium" panose="020B0603030101060003" pitchFamily="34" charset="0"/>
              </a:rPr>
            </a:br>
            <a:endParaRPr lang="en-GB" sz="1400">
              <a:latin typeface="Raleway Medium" panose="020B0603030101060003" pitchFamily="34" charset="0"/>
            </a:endParaRP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a:xfrm>
            <a:off x="838201" y="3709961"/>
            <a:ext cx="3622039" cy="1245224"/>
          </a:xfrm>
        </p:spPr>
        <p:txBody>
          <a:bodyPr>
            <a:normAutofit/>
          </a:bodyPr>
          <a:lstStyle/>
          <a:p>
            <a:pPr lvl="7"/>
            <a:endParaRPr lang="en-GB" sz="100">
              <a:latin typeface="Raleway" panose="020B0503030101060003" pitchFamily="34" charset="0"/>
            </a:endParaRPr>
          </a:p>
          <a:p>
            <a:pPr lvl="7"/>
            <a:r>
              <a:rPr lang="en-GB" sz="100">
                <a:latin typeface="Raleway" panose="020B0503030101060003" pitchFamily="34" charset="0"/>
              </a:rPr>
              <a:t>3M</a:t>
            </a:r>
          </a:p>
        </p:txBody>
      </p:sp>
      <p:sp>
        <p:nvSpPr>
          <p:cNvPr id="5" name="Subtitle 2">
            <a:extLst>
              <a:ext uri="{FF2B5EF4-FFF2-40B4-BE49-F238E27FC236}">
                <a16:creationId xmlns:a16="http://schemas.microsoft.com/office/drawing/2014/main" id="{F7E529B1-409E-44CF-A109-C12027480398}"/>
              </a:ext>
              <a:ext uri="{C183D7F6-B498-43B3-948B-1728B52AA6E4}">
                <adec:decorative xmlns:adec="http://schemas.microsoft.com/office/drawing/2017/decorative" val="1"/>
              </a:ext>
            </a:extLst>
          </p:cNvPr>
          <p:cNvSpPr txBox="1">
            <a:spLocks/>
          </p:cNvSpPr>
          <p:nvPr/>
        </p:nvSpPr>
        <p:spPr>
          <a:xfrm>
            <a:off x="4253838" y="3709961"/>
            <a:ext cx="3838112" cy="27329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3366"/>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3366"/>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3366"/>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3366"/>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mj-lt"/>
              <a:buAutoNum type="arabicPeriod" startAt="7"/>
            </a:pPr>
            <a:endParaRPr lang="en-GB" sz="1300">
              <a:latin typeface="Raleway" panose="020B0503030101060003" pitchFamily="34" charset="0"/>
            </a:endParaRPr>
          </a:p>
        </p:txBody>
      </p:sp>
    </p:spTree>
    <p:extLst>
      <p:ext uri="{BB962C8B-B14F-4D97-AF65-F5344CB8AC3E}">
        <p14:creationId xmlns:p14="http://schemas.microsoft.com/office/powerpoint/2010/main" val="13919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9FF61-7FAC-1680-756C-1DE40285D7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B837D-2616-6FDB-1AAD-76D10D4C4701}"/>
              </a:ext>
            </a:extLst>
          </p:cNvPr>
          <p:cNvSpPr>
            <a:spLocks noGrp="1"/>
          </p:cNvSpPr>
          <p:nvPr>
            <p:ph type="title"/>
          </p:nvPr>
        </p:nvSpPr>
        <p:spPr/>
        <p:txBody>
          <a:bodyPr>
            <a:normAutofit fontScale="90000"/>
          </a:bodyPr>
          <a:lstStyle/>
          <a:p>
            <a:br>
              <a:rPr lang="en-GB"/>
            </a:br>
            <a:r>
              <a:rPr lang="en-GB">
                <a:latin typeface="+mj-lt"/>
              </a:rPr>
              <a:t>National Landscape</a:t>
            </a:r>
            <a:br>
              <a:rPr lang="en-GB"/>
            </a:br>
            <a:r>
              <a:rPr lang="en-GB"/>
              <a:t>			</a:t>
            </a:r>
          </a:p>
        </p:txBody>
      </p:sp>
      <p:sp>
        <p:nvSpPr>
          <p:cNvPr id="3" name="Content Placeholder 2">
            <a:extLst>
              <a:ext uri="{FF2B5EF4-FFF2-40B4-BE49-F238E27FC236}">
                <a16:creationId xmlns:a16="http://schemas.microsoft.com/office/drawing/2014/main" id="{3470DAD3-158F-5434-66E3-86E123D630EC}"/>
              </a:ext>
            </a:extLst>
          </p:cNvPr>
          <p:cNvSpPr>
            <a:spLocks noGrp="1"/>
          </p:cNvSpPr>
          <p:nvPr>
            <p:ph idx="1"/>
          </p:nvPr>
        </p:nvSpPr>
        <p:spPr>
          <a:xfrm>
            <a:off x="838200" y="1104900"/>
            <a:ext cx="10515600" cy="4850121"/>
          </a:xfrm>
        </p:spPr>
        <p:txBody>
          <a:bodyPr vert="horz" lIns="91440" tIns="45720" rIns="91440" bIns="45720" rtlCol="0" anchor="t">
            <a:noAutofit/>
          </a:bodyPr>
          <a:lstStyle/>
          <a:p>
            <a:r>
              <a:rPr lang="en-GB" sz="2400"/>
              <a:t>Women’s safety in UK public spaces remains a pressing concern in 2025, with national strategies evolving but facing gaps in implementation, funding, and measurable outcomes.</a:t>
            </a:r>
          </a:p>
          <a:p>
            <a:r>
              <a:rPr lang="en-GB" sz="2400"/>
              <a:t>Current national context:</a:t>
            </a:r>
          </a:p>
          <a:p>
            <a:pPr marL="285750" indent="-57150">
              <a:buNone/>
            </a:pPr>
            <a:r>
              <a:rPr lang="en-GB" sz="2400"/>
              <a:t>-National Action Plan on Women, Peace &amp; Security (2023–2027)</a:t>
            </a:r>
          </a:p>
          <a:p>
            <a:pPr marL="285750" indent="-57150">
              <a:buNone/>
            </a:pPr>
            <a:r>
              <a:rPr lang="en-GB" sz="2400"/>
              <a:t>-The UK government’s fifth National Action Plan (NAP) focuses on women’s safety, particularly in conflict-affected and marginalized communities.</a:t>
            </a:r>
          </a:p>
          <a:p>
            <a:pPr marL="0" indent="0">
              <a:buNone/>
            </a:pPr>
            <a:endParaRPr lang="en-GB" sz="2000"/>
          </a:p>
          <a:p>
            <a:pPr marL="0" indent="0">
              <a:buNone/>
            </a:pPr>
            <a:endParaRPr lang="en-GB" sz="2000"/>
          </a:p>
        </p:txBody>
      </p:sp>
    </p:spTree>
    <p:extLst>
      <p:ext uri="{BB962C8B-B14F-4D97-AF65-F5344CB8AC3E}">
        <p14:creationId xmlns:p14="http://schemas.microsoft.com/office/powerpoint/2010/main" val="106927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CA6A8-4DDA-456A-A6FD-1B90B3573516}"/>
              </a:ext>
            </a:extLst>
          </p:cNvPr>
          <p:cNvSpPr>
            <a:spLocks noGrp="1"/>
          </p:cNvSpPr>
          <p:nvPr>
            <p:ph type="title"/>
          </p:nvPr>
        </p:nvSpPr>
        <p:spPr>
          <a:xfrm>
            <a:off x="838200" y="490241"/>
            <a:ext cx="9770616" cy="642329"/>
          </a:xfrm>
        </p:spPr>
        <p:txBody>
          <a:bodyPr>
            <a:normAutofit/>
          </a:bodyPr>
          <a:lstStyle/>
          <a:p>
            <a:r>
              <a:rPr lang="en-GB" sz="2800">
                <a:solidFill>
                  <a:schemeClr val="bg2">
                    <a:lumMod val="10000"/>
                  </a:schemeClr>
                </a:solidFill>
              </a:rPr>
              <a:t>The Women’s Commission</a:t>
            </a:r>
          </a:p>
        </p:txBody>
      </p:sp>
      <p:sp>
        <p:nvSpPr>
          <p:cNvPr id="3" name="Content Placeholder 2">
            <a:extLst>
              <a:ext uri="{FF2B5EF4-FFF2-40B4-BE49-F238E27FC236}">
                <a16:creationId xmlns:a16="http://schemas.microsoft.com/office/drawing/2014/main" id="{80D25203-FFD8-4406-A69C-A5174D28DC84}"/>
              </a:ext>
            </a:extLst>
          </p:cNvPr>
          <p:cNvSpPr>
            <a:spLocks noGrp="1"/>
          </p:cNvSpPr>
          <p:nvPr>
            <p:ph idx="1"/>
          </p:nvPr>
        </p:nvSpPr>
        <p:spPr>
          <a:xfrm>
            <a:off x="838200" y="1472716"/>
            <a:ext cx="10515600" cy="948315"/>
          </a:xfrm>
        </p:spPr>
        <p:txBody>
          <a:bodyPr>
            <a:normAutofit/>
          </a:bodyPr>
          <a:lstStyle/>
          <a:p>
            <a:pPr marL="0" indent="0">
              <a:buNone/>
            </a:pPr>
            <a:r>
              <a:rPr lang="en-GB" sz="1700">
                <a:solidFill>
                  <a:schemeClr val="bg2">
                    <a:lumMod val="10000"/>
                  </a:schemeClr>
                </a:solidFill>
              </a:rPr>
              <a:t>The Women’s Commission was established by the Council in 2024 to investigate and </a:t>
            </a:r>
            <a:r>
              <a:rPr lang="en-GB" sz="1700" b="1">
                <a:solidFill>
                  <a:schemeClr val="bg2">
                    <a:lumMod val="10000"/>
                  </a:schemeClr>
                </a:solidFill>
              </a:rPr>
              <a:t>address inequalities affecting women across the borough</a:t>
            </a:r>
            <a:r>
              <a:rPr lang="en-GB" sz="1700">
                <a:solidFill>
                  <a:schemeClr val="bg2">
                    <a:lumMod val="10000"/>
                  </a:schemeClr>
                </a:solidFill>
              </a:rPr>
              <a:t>. It responds to the fact that outcomes for women fall behind men:</a:t>
            </a:r>
          </a:p>
          <a:p>
            <a:pPr marL="0" indent="0">
              <a:buNone/>
            </a:pPr>
            <a:endParaRPr lang="en-GB" sz="1700">
              <a:solidFill>
                <a:schemeClr val="bg2">
                  <a:lumMod val="10000"/>
                </a:schemeClr>
              </a:solidFill>
            </a:endParaRPr>
          </a:p>
          <a:p>
            <a:pPr marL="0" indent="0">
              <a:buNone/>
            </a:pPr>
            <a:endParaRPr lang="en-GB" sz="1700">
              <a:solidFill>
                <a:schemeClr val="bg2">
                  <a:lumMod val="10000"/>
                </a:schemeClr>
              </a:solidFill>
            </a:endParaRPr>
          </a:p>
        </p:txBody>
      </p:sp>
      <p:sp>
        <p:nvSpPr>
          <p:cNvPr id="7" name="Content Placeholder 2">
            <a:extLst>
              <a:ext uri="{FF2B5EF4-FFF2-40B4-BE49-F238E27FC236}">
                <a16:creationId xmlns:a16="http://schemas.microsoft.com/office/drawing/2014/main" id="{B9311F57-DB53-E562-F7EC-AD8B48B130CD}"/>
              </a:ext>
            </a:extLst>
          </p:cNvPr>
          <p:cNvSpPr txBox="1">
            <a:spLocks/>
          </p:cNvSpPr>
          <p:nvPr/>
        </p:nvSpPr>
        <p:spPr>
          <a:xfrm>
            <a:off x="838200" y="2224215"/>
            <a:ext cx="4277497" cy="33578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solidFill>
                  <a:schemeClr val="bg2">
                    <a:lumMod val="10000"/>
                  </a:schemeClr>
                </a:solidFill>
              </a:rPr>
              <a:t>Women tend to spend fewer years in </a:t>
            </a:r>
            <a:r>
              <a:rPr lang="en-GB" sz="1600" b="1">
                <a:solidFill>
                  <a:schemeClr val="bg2">
                    <a:lumMod val="10000"/>
                  </a:schemeClr>
                </a:solidFill>
              </a:rPr>
              <a:t>good health </a:t>
            </a:r>
            <a:r>
              <a:rPr lang="en-GB" sz="1600">
                <a:solidFill>
                  <a:schemeClr val="bg2">
                    <a:lumMod val="10000"/>
                  </a:schemeClr>
                </a:solidFill>
              </a:rPr>
              <a:t>than men </a:t>
            </a:r>
          </a:p>
          <a:p>
            <a:r>
              <a:rPr lang="en-GB" sz="1600">
                <a:solidFill>
                  <a:schemeClr val="bg2">
                    <a:lumMod val="10000"/>
                  </a:schemeClr>
                </a:solidFill>
              </a:rPr>
              <a:t>Women’s </a:t>
            </a:r>
            <a:r>
              <a:rPr lang="en-GB" sz="1600" b="1">
                <a:solidFill>
                  <a:schemeClr val="bg2">
                    <a:lumMod val="10000"/>
                  </a:schemeClr>
                </a:solidFill>
              </a:rPr>
              <a:t>employment rate </a:t>
            </a:r>
            <a:r>
              <a:rPr lang="en-GB" sz="1600">
                <a:solidFill>
                  <a:schemeClr val="bg2">
                    <a:lumMod val="10000"/>
                  </a:schemeClr>
                </a:solidFill>
              </a:rPr>
              <a:t>is significantly lower, with Black, Asian and Multi-Ethnic women experiencing the greatest disadvantage.</a:t>
            </a:r>
          </a:p>
          <a:p>
            <a:r>
              <a:rPr lang="en-GB" sz="1600">
                <a:solidFill>
                  <a:schemeClr val="bg2">
                    <a:lumMod val="10000"/>
                  </a:schemeClr>
                </a:solidFill>
              </a:rPr>
              <a:t>Nearly double the percentage of women are in </a:t>
            </a:r>
            <a:r>
              <a:rPr lang="en-GB" sz="1600" b="1">
                <a:solidFill>
                  <a:schemeClr val="bg2">
                    <a:lumMod val="10000"/>
                  </a:schemeClr>
                </a:solidFill>
              </a:rPr>
              <a:t>insecure jobs </a:t>
            </a:r>
          </a:p>
          <a:p>
            <a:r>
              <a:rPr lang="en-GB" sz="1600">
                <a:solidFill>
                  <a:schemeClr val="bg2">
                    <a:lumMod val="10000"/>
                  </a:schemeClr>
                </a:solidFill>
              </a:rPr>
              <a:t>Only 40 per cent of </a:t>
            </a:r>
            <a:r>
              <a:rPr lang="en-GB" sz="1600" b="1">
                <a:solidFill>
                  <a:schemeClr val="bg2">
                    <a:lumMod val="10000"/>
                  </a:schemeClr>
                </a:solidFill>
              </a:rPr>
              <a:t>councillors</a:t>
            </a:r>
            <a:r>
              <a:rPr lang="en-GB" sz="1600">
                <a:solidFill>
                  <a:schemeClr val="bg2">
                    <a:lumMod val="10000"/>
                  </a:schemeClr>
                </a:solidFill>
              </a:rPr>
              <a:t> are women. </a:t>
            </a:r>
          </a:p>
          <a:p>
            <a:r>
              <a:rPr lang="en-GB" sz="1600">
                <a:solidFill>
                  <a:schemeClr val="bg2">
                    <a:lumMod val="10000"/>
                  </a:schemeClr>
                </a:solidFill>
              </a:rPr>
              <a:t>Seventy-five per cent of </a:t>
            </a:r>
            <a:r>
              <a:rPr lang="en-GB" sz="1600" b="1">
                <a:solidFill>
                  <a:schemeClr val="bg2">
                    <a:lumMod val="10000"/>
                  </a:schemeClr>
                </a:solidFill>
              </a:rPr>
              <a:t>domestic abuse survivors</a:t>
            </a:r>
            <a:r>
              <a:rPr lang="en-GB" sz="1600">
                <a:solidFill>
                  <a:schemeClr val="bg2">
                    <a:lumMod val="10000"/>
                  </a:schemeClr>
                </a:solidFill>
              </a:rPr>
              <a:t> are women. </a:t>
            </a:r>
          </a:p>
          <a:p>
            <a:r>
              <a:rPr lang="en-GB" sz="1600">
                <a:solidFill>
                  <a:schemeClr val="bg2">
                    <a:lumMod val="10000"/>
                  </a:schemeClr>
                </a:solidFill>
              </a:rPr>
              <a:t>Ninety-five per cent of </a:t>
            </a:r>
            <a:r>
              <a:rPr lang="en-GB" sz="1600" b="1">
                <a:solidFill>
                  <a:schemeClr val="bg2">
                    <a:lumMod val="10000"/>
                  </a:schemeClr>
                </a:solidFill>
              </a:rPr>
              <a:t>perpetrators of domestic violence </a:t>
            </a:r>
            <a:r>
              <a:rPr lang="en-GB" sz="1600">
                <a:solidFill>
                  <a:schemeClr val="bg2">
                    <a:lumMod val="10000"/>
                  </a:schemeClr>
                </a:solidFill>
              </a:rPr>
              <a:t>are men.</a:t>
            </a:r>
          </a:p>
          <a:p>
            <a:pPr marL="0" indent="0">
              <a:buNone/>
            </a:pPr>
            <a:endParaRPr lang="en-GB" sz="1600">
              <a:solidFill>
                <a:schemeClr val="bg2">
                  <a:lumMod val="10000"/>
                </a:schemeClr>
              </a:solidFill>
            </a:endParaRPr>
          </a:p>
        </p:txBody>
      </p:sp>
      <p:sp>
        <p:nvSpPr>
          <p:cNvPr id="5" name="TextBox 4">
            <a:extLst>
              <a:ext uri="{FF2B5EF4-FFF2-40B4-BE49-F238E27FC236}">
                <a16:creationId xmlns:a16="http://schemas.microsoft.com/office/drawing/2014/main" id="{38C5C2C1-9428-223B-F37C-42E7780EDC9D}"/>
              </a:ext>
            </a:extLst>
          </p:cNvPr>
          <p:cNvSpPr txBox="1"/>
          <p:nvPr/>
        </p:nvSpPr>
        <p:spPr>
          <a:xfrm>
            <a:off x="6368880" y="2064263"/>
            <a:ext cx="4947849" cy="369332"/>
          </a:xfrm>
          <a:prstGeom prst="rect">
            <a:avLst/>
          </a:prstGeom>
          <a:noFill/>
        </p:spPr>
        <p:txBody>
          <a:bodyPr wrap="square">
            <a:spAutoFit/>
          </a:bodyPr>
          <a:lstStyle/>
          <a:p>
            <a:r>
              <a:rPr lang="en-GB" sz="1800" b="1">
                <a:solidFill>
                  <a:schemeClr val="bg2">
                    <a:lumMod val="10000"/>
                  </a:schemeClr>
                </a:solidFill>
              </a:rPr>
              <a:t>Gender </a:t>
            </a:r>
            <a:r>
              <a:rPr lang="en-GB" b="1">
                <a:solidFill>
                  <a:schemeClr val="bg2">
                    <a:lumMod val="10000"/>
                  </a:schemeClr>
                </a:solidFill>
              </a:rPr>
              <a:t>Inequalities in Tower Hamlets</a:t>
            </a:r>
            <a:endParaRPr lang="en-GB" sz="1800" b="1">
              <a:solidFill>
                <a:schemeClr val="bg2">
                  <a:lumMod val="10000"/>
                </a:schemeClr>
              </a:solidFill>
            </a:endParaRPr>
          </a:p>
        </p:txBody>
      </p:sp>
      <p:graphicFrame>
        <p:nvGraphicFramePr>
          <p:cNvPr id="4" name="Chart 3" descr="Bar chart showing gender inequalities in Tower Hamlets. &#10;&#10;Healthy years: 69% for women, compared to 84% men.&#10;Employment rate: 47% for Black, Asian, and Multi-Ethnic women, 60% for Women, and 86% for Men.&#10;Insecure work: 24% of women compared to 14% of men.&#10;Councillors: 40% of Councillors are women, compared to 60% of men.&#10;Domestic abuse survivors: 75% are women, compared to 25% are men.">
            <a:extLst>
              <a:ext uri="{FF2B5EF4-FFF2-40B4-BE49-F238E27FC236}">
                <a16:creationId xmlns:a16="http://schemas.microsoft.com/office/drawing/2014/main" id="{3AED8C83-2162-3DF4-4B75-A778485A1EF1}"/>
              </a:ext>
            </a:extLst>
          </p:cNvPr>
          <p:cNvGraphicFramePr/>
          <p:nvPr/>
        </p:nvGraphicFramePr>
        <p:xfrm>
          <a:off x="5103791" y="2470901"/>
          <a:ext cx="6771503" cy="3609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643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0DA155-FBB9-777C-2C1B-C1E7D9B7D773}"/>
              </a:ext>
            </a:extLst>
          </p:cNvPr>
          <p:cNvSpPr>
            <a:spLocks noGrp="1"/>
          </p:cNvSpPr>
          <p:nvPr>
            <p:ph type="title"/>
          </p:nvPr>
        </p:nvSpPr>
        <p:spPr>
          <a:xfrm>
            <a:off x="519224" y="366651"/>
            <a:ext cx="9761738" cy="1325563"/>
          </a:xfrm>
        </p:spPr>
        <p:txBody>
          <a:bodyPr/>
          <a:lstStyle/>
          <a:p>
            <a:r>
              <a:rPr lang="en-GB">
                <a:latin typeface="+mj-lt"/>
              </a:rPr>
              <a:t>TH Strategic Overview</a:t>
            </a:r>
          </a:p>
        </p:txBody>
      </p:sp>
      <p:sp>
        <p:nvSpPr>
          <p:cNvPr id="2" name="TextBox 1">
            <a:extLst>
              <a:ext uri="{FF2B5EF4-FFF2-40B4-BE49-F238E27FC236}">
                <a16:creationId xmlns:a16="http://schemas.microsoft.com/office/drawing/2014/main" id="{89702B76-7CB2-63E7-998B-B47FCF4CAE68}"/>
              </a:ext>
            </a:extLst>
          </p:cNvPr>
          <p:cNvSpPr txBox="1"/>
          <p:nvPr/>
        </p:nvSpPr>
        <p:spPr>
          <a:xfrm>
            <a:off x="519224" y="1536097"/>
            <a:ext cx="9761738" cy="42473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Theme 6 in Serious Violence Strategy:</a:t>
            </a:r>
            <a:endParaRPr lang="en-GB">
              <a:cs typeface="Arial"/>
            </a:endParaRPr>
          </a:p>
          <a:p>
            <a:pPr indent="514350"/>
            <a:r>
              <a:rPr lang="en-GB"/>
              <a:t>-Prioritising women safety in public spaces</a:t>
            </a:r>
            <a:endParaRPr lang="en-GB">
              <a:cs typeface="Arial"/>
            </a:endParaRPr>
          </a:p>
          <a:p>
            <a:pPr indent="514350"/>
            <a:r>
              <a:rPr lang="en-GB"/>
              <a:t>-C</a:t>
            </a:r>
            <a:r>
              <a:rPr lang="en-US"/>
              <a:t>arrying out community prevention and awareness to tackle misogyny</a:t>
            </a:r>
            <a:endParaRPr lang="en-GB">
              <a:cs typeface="Arial"/>
            </a:endParaRPr>
          </a:p>
          <a:p>
            <a:pPr marL="285750" indent="-285750">
              <a:buFont typeface="Arial" panose="020B0604020202020204" pitchFamily="34" charset="0"/>
              <a:buChar char="•"/>
            </a:pPr>
            <a:r>
              <a:rPr lang="en-GB"/>
              <a:t>Extensive VAWG Needs Assessment 2024</a:t>
            </a:r>
            <a:endParaRPr lang="en-GB">
              <a:cs typeface="Arial"/>
            </a:endParaRPr>
          </a:p>
          <a:p>
            <a:pPr marL="285750" indent="-285750">
              <a:buFont typeface="Arial" panose="020B0604020202020204" pitchFamily="34" charset="0"/>
              <a:buChar char="•"/>
            </a:pPr>
            <a:r>
              <a:rPr lang="en-GB"/>
              <a:t>Tower Hamlets 4</a:t>
            </a:r>
            <a:r>
              <a:rPr lang="en-GB" baseline="30000"/>
              <a:t>th</a:t>
            </a:r>
            <a:r>
              <a:rPr lang="en-GB"/>
              <a:t> Violence Against Women and Girls Strategy October 2024 – first 2012. </a:t>
            </a:r>
            <a:r>
              <a:rPr lang="en-GB">
                <a:hlinkClick r:id="rId3"/>
              </a:rPr>
              <a:t>Link</a:t>
            </a:r>
            <a:endParaRPr lang="en-GB">
              <a:cs typeface="Arial"/>
            </a:endParaRPr>
          </a:p>
          <a:p>
            <a:pPr marL="285750" indent="-285750">
              <a:buFont typeface="Arial" panose="020B0604020202020204" pitchFamily="34" charset="0"/>
              <a:buChar char="•"/>
            </a:pPr>
            <a:r>
              <a:rPr lang="en-GB"/>
              <a:t>Sets out role we can all play in tackling VAWG through a coordinated community response.</a:t>
            </a:r>
            <a:endParaRPr lang="en-GB">
              <a:cs typeface="Arial"/>
            </a:endParaRPr>
          </a:p>
          <a:p>
            <a:pPr marL="285750" indent="-285750">
              <a:buFont typeface="Arial" panose="020B0604020202020204" pitchFamily="34" charset="0"/>
              <a:buChar char="•"/>
            </a:pPr>
            <a:r>
              <a:rPr lang="en-GB"/>
              <a:t>Now includes women safety in public spaces</a:t>
            </a:r>
            <a:endParaRPr lang="en-GB">
              <a:cs typeface="Arial"/>
            </a:endParaRPr>
          </a:p>
          <a:p>
            <a:pPr marL="285750" indent="-285750">
              <a:buFont typeface="Arial" panose="020B0604020202020204" pitchFamily="34" charset="0"/>
              <a:buChar char="•"/>
            </a:pPr>
            <a:r>
              <a:rPr lang="en-GB"/>
              <a:t>Development and implementation of annual Action Plan</a:t>
            </a:r>
            <a:endParaRPr lang="en-GB">
              <a:cs typeface="Arial"/>
            </a:endParaRPr>
          </a:p>
          <a:p>
            <a:pPr marL="285750" indent="-285750">
              <a:buFont typeface="Arial" panose="020B0604020202020204" pitchFamily="34" charset="0"/>
              <a:buChar char="•"/>
            </a:pPr>
            <a:r>
              <a:rPr lang="en-GB"/>
              <a:t>CSP commitment – 10% increase in women who report feeling safe in public spaces at night.</a:t>
            </a:r>
            <a:endParaRPr lang="en-GB">
              <a:cs typeface="Arial"/>
            </a:endParaRPr>
          </a:p>
          <a:p>
            <a:r>
              <a:rPr lang="en-GB" b="1"/>
              <a:t>Three overarching priorities:</a:t>
            </a:r>
            <a:endParaRPr lang="en-GB" b="1">
              <a:cs typeface="Arial"/>
            </a:endParaRPr>
          </a:p>
          <a:p>
            <a:pPr marL="742950" lvl="1" indent="-285750">
              <a:buFont typeface="Arial" panose="020B0604020202020204" pitchFamily="34" charset="0"/>
              <a:buChar char="•"/>
            </a:pPr>
            <a:r>
              <a:rPr lang="en-GB"/>
              <a:t>Preventing harm and promoting safety </a:t>
            </a:r>
            <a:endParaRPr lang="en-GB">
              <a:cs typeface="Arial"/>
            </a:endParaRPr>
          </a:p>
          <a:p>
            <a:pPr marL="742950" lvl="1" indent="-285750">
              <a:buFont typeface="Arial" panose="020B0604020202020204" pitchFamily="34" charset="0"/>
              <a:buChar char="•"/>
            </a:pPr>
            <a:r>
              <a:rPr lang="en-GB"/>
              <a:t>Supporting victims and survivors </a:t>
            </a:r>
            <a:endParaRPr lang="en-GB">
              <a:cs typeface="Arial"/>
            </a:endParaRPr>
          </a:p>
          <a:p>
            <a:pPr marL="742950" lvl="1" indent="-285750">
              <a:buFont typeface="Arial" panose="020B0604020202020204" pitchFamily="34" charset="0"/>
              <a:buChar char="•"/>
            </a:pPr>
            <a:r>
              <a:rPr lang="en-GB"/>
              <a:t>Responding to perpetrators </a:t>
            </a:r>
            <a:endParaRPr lang="en-GB">
              <a:cs typeface="Arial"/>
            </a:endParaRPr>
          </a:p>
        </p:txBody>
      </p:sp>
    </p:spTree>
    <p:extLst>
      <p:ext uri="{BB962C8B-B14F-4D97-AF65-F5344CB8AC3E}">
        <p14:creationId xmlns:p14="http://schemas.microsoft.com/office/powerpoint/2010/main" val="2168221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4766B-B909-123B-E4DD-C91E78E7CD2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965628" y="1405821"/>
            <a:ext cx="5589897" cy="4775792"/>
          </a:xfrm>
          <a:prstGeom prst="rect">
            <a:avLst/>
          </a:prstGeom>
        </p:spPr>
      </p:pic>
      <p:sp>
        <p:nvSpPr>
          <p:cNvPr id="6" name="Title 5">
            <a:extLst>
              <a:ext uri="{FF2B5EF4-FFF2-40B4-BE49-F238E27FC236}">
                <a16:creationId xmlns:a16="http://schemas.microsoft.com/office/drawing/2014/main" id="{7275D9BC-B626-75ED-F5A4-7847A3722D1E}"/>
              </a:ext>
            </a:extLst>
          </p:cNvPr>
          <p:cNvSpPr txBox="1">
            <a:spLocks noGrp="1"/>
          </p:cNvSpPr>
          <p:nvPr>
            <p:ph type="title" idx="4294967295"/>
          </p:nvPr>
        </p:nvSpPr>
        <p:spPr>
          <a:xfrm>
            <a:off x="97372" y="205491"/>
            <a:ext cx="911905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a:ln>
                  <a:noFill/>
                </a:ln>
                <a:solidFill>
                  <a:schemeClr val="tx1"/>
                </a:solidFill>
                <a:effectLst/>
                <a:uLnTx/>
                <a:uFillTx/>
                <a:latin typeface="+mj-lt"/>
                <a:ea typeface="+mn-ea"/>
                <a:cs typeface="+mn-cs"/>
              </a:rPr>
              <a:t>What are we doing to tackle VAWG and women’s safety in public spaces</a:t>
            </a:r>
            <a:r>
              <a:rPr kumimoji="0" lang="en-GB" sz="3600" b="1" i="0" u="none" strike="noStrike" kern="1200" cap="none" spc="0" normalizeH="0" baseline="0" noProof="0">
                <a:ln>
                  <a:noFill/>
                </a:ln>
                <a:solidFill>
                  <a:schemeClr val="tx1"/>
                </a:solidFill>
                <a:effectLst/>
                <a:uLnTx/>
                <a:uFillTx/>
                <a:latin typeface="+mj-lt"/>
                <a:ea typeface="+mn-ea"/>
                <a:cs typeface="+mn-cs"/>
              </a:rPr>
              <a:t>?</a:t>
            </a:r>
          </a:p>
        </p:txBody>
      </p:sp>
    </p:spTree>
    <p:extLst>
      <p:ext uri="{BB962C8B-B14F-4D97-AF65-F5344CB8AC3E}">
        <p14:creationId xmlns:p14="http://schemas.microsoft.com/office/powerpoint/2010/main" val="2910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073E58-874F-476D-8EC3-EF529E7CDB02}"/>
              </a:ext>
            </a:extLst>
          </p:cNvPr>
          <p:cNvSpPr>
            <a:spLocks noGrp="1"/>
          </p:cNvSpPr>
          <p:nvPr>
            <p:ph sz="half" idx="1"/>
          </p:nvPr>
        </p:nvSpPr>
        <p:spPr>
          <a:xfrm>
            <a:off x="741218" y="1181118"/>
            <a:ext cx="5909953" cy="4351338"/>
          </a:xfrm>
        </p:spPr>
        <p:txBody>
          <a:bodyPr vert="horz" lIns="91440" tIns="45720" rIns="91440" bIns="45720" rtlCol="0" anchor="t">
            <a:noAutofit/>
          </a:bodyPr>
          <a:lstStyle/>
          <a:p>
            <a:pPr>
              <a:lnSpc>
                <a:spcPct val="120000"/>
              </a:lnSpc>
            </a:pPr>
            <a:r>
              <a:rPr lang="en-GB" sz="1800"/>
              <a:t>Development and implementation of VAWG Strategy ensuring new focus of women safety in public spaces is embedded as a priority across the Partnership, not just VAWG Team</a:t>
            </a:r>
            <a:endParaRPr lang="en-US" sz="1800"/>
          </a:p>
          <a:p>
            <a:pPr>
              <a:lnSpc>
                <a:spcPct val="120000"/>
              </a:lnSpc>
            </a:pPr>
            <a:r>
              <a:rPr lang="en-GB" sz="1800"/>
              <a:t>Continued awareness raising and promotion of VAWG/women safety offer</a:t>
            </a:r>
          </a:p>
          <a:p>
            <a:pPr>
              <a:lnSpc>
                <a:spcPct val="120000"/>
              </a:lnSpc>
            </a:pPr>
            <a:r>
              <a:rPr lang="en-GB" sz="1800"/>
              <a:t>Collaboration with Tower Hamlets Inter-faith Forum (THIFF) and Council of Mosques.</a:t>
            </a:r>
          </a:p>
          <a:p>
            <a:pPr>
              <a:lnSpc>
                <a:spcPct val="120000"/>
              </a:lnSpc>
            </a:pPr>
            <a:r>
              <a:rPr lang="en-GB" sz="1800"/>
              <a:t>Increasing engagement with Muslim women – intersectionality</a:t>
            </a:r>
          </a:p>
          <a:p>
            <a:pPr>
              <a:lnSpc>
                <a:spcPct val="120000"/>
              </a:lnSpc>
            </a:pPr>
            <a:r>
              <a:rPr lang="en-GB" sz="1800"/>
              <a:t>Incorporating women safety/VAWG in Friday sermons</a:t>
            </a:r>
          </a:p>
          <a:p>
            <a:endParaRPr lang="en-GB"/>
          </a:p>
        </p:txBody>
      </p:sp>
      <p:sp>
        <p:nvSpPr>
          <p:cNvPr id="4" name="Title 3">
            <a:extLst>
              <a:ext uri="{FF2B5EF4-FFF2-40B4-BE49-F238E27FC236}">
                <a16:creationId xmlns:a16="http://schemas.microsoft.com/office/drawing/2014/main" id="{C25CD2DB-C64A-406F-9ED1-AB8597C61F42}"/>
              </a:ext>
            </a:extLst>
          </p:cNvPr>
          <p:cNvSpPr>
            <a:spLocks noGrp="1"/>
          </p:cNvSpPr>
          <p:nvPr>
            <p:ph type="title"/>
          </p:nvPr>
        </p:nvSpPr>
        <p:spPr/>
        <p:txBody>
          <a:bodyPr>
            <a:normAutofit/>
          </a:bodyPr>
          <a:lstStyle/>
          <a:p>
            <a:r>
              <a:rPr lang="en-GB" sz="4000">
                <a:latin typeface="+mj-lt"/>
              </a:rPr>
              <a:t>VAWG, DA &amp; Women’s Safety Team (1)</a:t>
            </a:r>
          </a:p>
        </p:txBody>
      </p:sp>
      <p:pic>
        <p:nvPicPr>
          <p:cNvPr id="5" name="Picture 4" descr="A building with a clock on the top">
            <a:extLst>
              <a:ext uri="{FF2B5EF4-FFF2-40B4-BE49-F238E27FC236}">
                <a16:creationId xmlns:a16="http://schemas.microsoft.com/office/drawing/2014/main" id="{1D9EBD31-4A7A-68BB-E020-102508FDF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9114" y="1326698"/>
            <a:ext cx="3254830" cy="3945617"/>
          </a:xfrm>
          <a:prstGeom prst="rect">
            <a:avLst/>
          </a:prstGeom>
        </p:spPr>
      </p:pic>
    </p:spTree>
    <p:extLst>
      <p:ext uri="{BB962C8B-B14F-4D97-AF65-F5344CB8AC3E}">
        <p14:creationId xmlns:p14="http://schemas.microsoft.com/office/powerpoint/2010/main" val="394194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7C466-F9FF-0852-82B8-AD4FC3EA59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2119E-A036-340A-115B-D638FBCB7F3C}"/>
              </a:ext>
            </a:extLst>
          </p:cNvPr>
          <p:cNvSpPr>
            <a:spLocks noGrp="1"/>
          </p:cNvSpPr>
          <p:nvPr>
            <p:ph type="title"/>
          </p:nvPr>
        </p:nvSpPr>
        <p:spPr/>
        <p:txBody>
          <a:bodyPr>
            <a:normAutofit/>
          </a:bodyPr>
          <a:lstStyle/>
          <a:p>
            <a:r>
              <a:rPr lang="en-GB" sz="3600"/>
              <a:t>VAWG, DA and Women’s Safety Team (2)</a:t>
            </a:r>
          </a:p>
        </p:txBody>
      </p:sp>
      <p:sp>
        <p:nvSpPr>
          <p:cNvPr id="3" name="Content Placeholder 2">
            <a:extLst>
              <a:ext uri="{FF2B5EF4-FFF2-40B4-BE49-F238E27FC236}">
                <a16:creationId xmlns:a16="http://schemas.microsoft.com/office/drawing/2014/main" id="{E935124C-B4BE-766E-E45B-24A7C3003528}"/>
              </a:ext>
            </a:extLst>
          </p:cNvPr>
          <p:cNvSpPr>
            <a:spLocks noGrp="1"/>
          </p:cNvSpPr>
          <p:nvPr>
            <p:ph idx="1"/>
          </p:nvPr>
        </p:nvSpPr>
        <p:spPr>
          <a:xfrm>
            <a:off x="838201" y="1186543"/>
            <a:ext cx="6259286" cy="5148943"/>
          </a:xfrm>
        </p:spPr>
        <p:txBody>
          <a:bodyPr vert="horz" lIns="91440" tIns="45720" rIns="91440" bIns="45720" rtlCol="0" anchor="t">
            <a:noAutofit/>
          </a:bodyPr>
          <a:lstStyle/>
          <a:p>
            <a:pPr>
              <a:lnSpc>
                <a:spcPct val="120000"/>
              </a:lnSpc>
            </a:pPr>
            <a:r>
              <a:rPr lang="en-GB" sz="1800">
                <a:cs typeface="Arial"/>
              </a:rPr>
              <a:t>Weekly Domestic Abuse One Stop Shop </a:t>
            </a:r>
          </a:p>
          <a:p>
            <a:pPr>
              <a:lnSpc>
                <a:spcPct val="120000"/>
              </a:lnSpc>
            </a:pPr>
            <a:r>
              <a:rPr lang="en-GB" sz="1800">
                <a:cs typeface="Arial"/>
              </a:rPr>
              <a:t>Marginalised Migrant Women - Collaborate with Praxis and join the VAWG/Asylum GLA London Council Group to actively contribute to ways to address the significant barriers asylum seekers face when reporting incidents of VAWG</a:t>
            </a:r>
          </a:p>
          <a:p>
            <a:pPr>
              <a:lnSpc>
                <a:spcPct val="120000"/>
              </a:lnSpc>
            </a:pPr>
            <a:r>
              <a:rPr lang="en-GB" sz="1800">
                <a:cs typeface="Arial"/>
              </a:rPr>
              <a:t>Gender based abuse Campaigns (16 Days Activism)</a:t>
            </a:r>
          </a:p>
          <a:p>
            <a:pPr>
              <a:lnSpc>
                <a:spcPct val="120000"/>
              </a:lnSpc>
            </a:pPr>
            <a:r>
              <a:rPr lang="en-GB" sz="1800">
                <a:latin typeface="Arial"/>
                <a:ea typeface="Times New Roman" panose="02020603050405020304" pitchFamily="18" charset="0"/>
                <a:cs typeface="Arial"/>
              </a:rPr>
              <a:t>Promote VAWG Service Directory with all victim services promotion including help with perpetrator behaviour</a:t>
            </a:r>
            <a:endParaRPr lang="en-GB" sz="1800">
              <a:latin typeface="Arial"/>
              <a:ea typeface="Calibri" panose="020F0502020204030204" pitchFamily="34" charset="0"/>
              <a:cs typeface="Arial"/>
            </a:endParaRPr>
          </a:p>
          <a:p>
            <a:pPr>
              <a:lnSpc>
                <a:spcPct val="120000"/>
              </a:lnSpc>
            </a:pPr>
            <a:r>
              <a:rPr lang="en-GB" sz="1800">
                <a:latin typeface="Arial"/>
                <a:ea typeface="Times New Roman" panose="02020603050405020304" pitchFamily="18" charset="0"/>
                <a:cs typeface="Arial"/>
              </a:rPr>
              <a:t>Promote Report it to Stop it campaign (TFLs sexual harassment campaign)</a:t>
            </a:r>
            <a:endParaRPr lang="en-GB" sz="1800">
              <a:latin typeface="Arial"/>
              <a:ea typeface="Calibri" panose="020F0502020204030204" pitchFamily="34" charset="0"/>
              <a:cs typeface="Arial"/>
            </a:endParaRPr>
          </a:p>
          <a:p>
            <a:pPr>
              <a:lnSpc>
                <a:spcPct val="120000"/>
              </a:lnSpc>
            </a:pPr>
            <a:endParaRPr lang="en-US" sz="1800">
              <a:solidFill>
                <a:schemeClr val="tx1"/>
              </a:solidFill>
              <a:cs typeface="Arial"/>
            </a:endParaRPr>
          </a:p>
          <a:p>
            <a:pPr>
              <a:lnSpc>
                <a:spcPct val="120000"/>
              </a:lnSpc>
            </a:pPr>
            <a:endParaRPr lang="en-GB" sz="1800">
              <a:cs typeface="Arial"/>
            </a:endParaRPr>
          </a:p>
          <a:p>
            <a:endParaRPr lang="en-GB" sz="1800"/>
          </a:p>
          <a:p>
            <a:pPr marL="342900" lvl="0" indent="-342900">
              <a:buFont typeface="Symbol" panose="05050102010706020507" pitchFamily="18" charset="2"/>
              <a:buChar char=""/>
            </a:pPr>
            <a:endParaRPr lang="en-GB" sz="1800"/>
          </a:p>
        </p:txBody>
      </p:sp>
      <p:pic>
        <p:nvPicPr>
          <p:cNvPr id="6" name="Picture 5">
            <a:extLst>
              <a:ext uri="{FF2B5EF4-FFF2-40B4-BE49-F238E27FC236}">
                <a16:creationId xmlns:a16="http://schemas.microsoft.com/office/drawing/2014/main" id="{654BB48C-5207-F65B-3B92-87929607A729}"/>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294914" y="1741714"/>
            <a:ext cx="3272330" cy="4060373"/>
          </a:xfrm>
          <a:prstGeom prst="rect">
            <a:avLst/>
          </a:prstGeom>
        </p:spPr>
      </p:pic>
    </p:spTree>
    <p:extLst>
      <p:ext uri="{BB962C8B-B14F-4D97-AF65-F5344CB8AC3E}">
        <p14:creationId xmlns:p14="http://schemas.microsoft.com/office/powerpoint/2010/main" val="871154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155B7-3CC2-EF58-95F4-4264EDDD350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8FD7E-DCE9-A511-5135-9778CDFD7694}"/>
              </a:ext>
            </a:extLst>
          </p:cNvPr>
          <p:cNvSpPr>
            <a:spLocks noGrp="1"/>
          </p:cNvSpPr>
          <p:nvPr>
            <p:ph sz="half" idx="1"/>
          </p:nvPr>
        </p:nvSpPr>
        <p:spPr>
          <a:xfrm>
            <a:off x="741218" y="1181118"/>
            <a:ext cx="6639296" cy="4351338"/>
          </a:xfrm>
        </p:spPr>
        <p:txBody>
          <a:bodyPr vert="horz" lIns="91440" tIns="45720" rIns="91440" bIns="45720" rtlCol="0" anchor="t">
            <a:noAutofit/>
          </a:bodyPr>
          <a:lstStyle/>
          <a:p>
            <a:pPr>
              <a:lnSpc>
                <a:spcPct val="120000"/>
              </a:lnSpc>
            </a:pPr>
            <a:r>
              <a:rPr lang="en-GB" sz="1800"/>
              <a:t>Misogyny training</a:t>
            </a:r>
          </a:p>
          <a:p>
            <a:pPr>
              <a:lnSpc>
                <a:spcPct val="120000"/>
              </a:lnSpc>
            </a:pPr>
            <a:r>
              <a:rPr lang="en-GB" sz="1800"/>
              <a:t>Male Allyship Project</a:t>
            </a:r>
          </a:p>
          <a:p>
            <a:pPr>
              <a:lnSpc>
                <a:spcPct val="120000"/>
              </a:lnSpc>
            </a:pPr>
            <a:r>
              <a:rPr lang="en-GB" sz="1800"/>
              <a:t>Extensive VAWG training offer (VAWG Champions Project – Community and Professionals including neighbourhood and customer contact teams)</a:t>
            </a:r>
          </a:p>
          <a:p>
            <a:pPr>
              <a:lnSpc>
                <a:spcPct val="120000"/>
              </a:lnSpc>
            </a:pPr>
            <a:r>
              <a:rPr lang="en-GB" sz="1800"/>
              <a:t>Targeted training and awareness ensuring all communities reached across protected characteristics/intersectionality</a:t>
            </a:r>
          </a:p>
          <a:p>
            <a:pPr>
              <a:lnSpc>
                <a:spcPct val="120000"/>
              </a:lnSpc>
            </a:pPr>
            <a:r>
              <a:rPr lang="en-US" sz="1800" b="0" i="0">
                <a:solidFill>
                  <a:schemeClr val="tx1"/>
                </a:solidFill>
                <a:effectLst/>
              </a:rPr>
              <a:t>LBTH Policies (Sexual Harassment, Domestic Abuse Guidance)</a:t>
            </a:r>
          </a:p>
          <a:p>
            <a:pPr>
              <a:lnSpc>
                <a:spcPct val="120000"/>
              </a:lnSpc>
            </a:pPr>
            <a:r>
              <a:rPr lang="en-US" sz="1800">
                <a:solidFill>
                  <a:schemeClr val="tx1"/>
                </a:solidFill>
              </a:rPr>
              <a:t>Partnership working with London Legacy Development Cooperation with Hackney and Newham in working around women safety across shared spaces (canals, parks)</a:t>
            </a:r>
          </a:p>
          <a:p>
            <a:pPr>
              <a:lnSpc>
                <a:spcPct val="120000"/>
              </a:lnSpc>
            </a:pPr>
            <a:endParaRPr lang="en-US" sz="1800" b="0" i="0">
              <a:solidFill>
                <a:schemeClr val="tx1"/>
              </a:solidFill>
              <a:effectLst/>
              <a:latin typeface="+mn-lt"/>
              <a:cs typeface="Arial"/>
            </a:endParaRPr>
          </a:p>
          <a:p>
            <a:endParaRPr lang="en-GB">
              <a:latin typeface="+mj-lt"/>
            </a:endParaRPr>
          </a:p>
          <a:p>
            <a:endParaRPr lang="en-GB"/>
          </a:p>
        </p:txBody>
      </p:sp>
      <p:sp>
        <p:nvSpPr>
          <p:cNvPr id="4" name="Title 3">
            <a:extLst>
              <a:ext uri="{FF2B5EF4-FFF2-40B4-BE49-F238E27FC236}">
                <a16:creationId xmlns:a16="http://schemas.microsoft.com/office/drawing/2014/main" id="{0715F89A-6380-1D16-9D37-11A4CD63FECF}"/>
              </a:ext>
            </a:extLst>
          </p:cNvPr>
          <p:cNvSpPr>
            <a:spLocks noGrp="1"/>
          </p:cNvSpPr>
          <p:nvPr>
            <p:ph type="title"/>
          </p:nvPr>
        </p:nvSpPr>
        <p:spPr/>
        <p:txBody>
          <a:bodyPr>
            <a:normAutofit/>
          </a:bodyPr>
          <a:lstStyle/>
          <a:p>
            <a:r>
              <a:rPr lang="en-GB" sz="4000">
                <a:latin typeface="+mj-lt"/>
              </a:rPr>
              <a:t>VAWG, DA &amp; Women’s Safety Team (3) </a:t>
            </a:r>
          </a:p>
        </p:txBody>
      </p:sp>
      <p:pic>
        <p:nvPicPr>
          <p:cNvPr id="5" name="Picture 4" descr="A group of people standing next to a table with a sign">
            <a:extLst>
              <a:ext uri="{FF2B5EF4-FFF2-40B4-BE49-F238E27FC236}">
                <a16:creationId xmlns:a16="http://schemas.microsoft.com/office/drawing/2014/main" id="{BCEDDD91-A9AA-D328-13A8-D3BF14A50A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3031" y="1534886"/>
            <a:ext cx="4434884" cy="4001077"/>
          </a:xfrm>
          <a:prstGeom prst="rect">
            <a:avLst/>
          </a:prstGeom>
        </p:spPr>
      </p:pic>
    </p:spTree>
    <p:extLst>
      <p:ext uri="{BB962C8B-B14F-4D97-AF65-F5344CB8AC3E}">
        <p14:creationId xmlns:p14="http://schemas.microsoft.com/office/powerpoint/2010/main" val="243164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680419-35E2-E7C4-8172-D75943A22195}"/>
              </a:ext>
            </a:extLst>
          </p:cNvPr>
          <p:cNvSpPr>
            <a:spLocks noGrp="1"/>
          </p:cNvSpPr>
          <p:nvPr>
            <p:ph type="title"/>
          </p:nvPr>
        </p:nvSpPr>
        <p:spPr/>
        <p:txBody>
          <a:bodyPr/>
          <a:lstStyle/>
          <a:p>
            <a:r>
              <a:rPr lang="en-GB"/>
              <a:t>Broader VAWG &amp; Women’s Safety Plan Activities</a:t>
            </a:r>
          </a:p>
        </p:txBody>
      </p:sp>
      <p:sp>
        <p:nvSpPr>
          <p:cNvPr id="6" name="Content Placeholder 2">
            <a:extLst>
              <a:ext uri="{FF2B5EF4-FFF2-40B4-BE49-F238E27FC236}">
                <a16:creationId xmlns:a16="http://schemas.microsoft.com/office/drawing/2014/main" id="{C98A0B0B-AB40-77F4-89DC-98DC6FFF0CD1}"/>
              </a:ext>
            </a:extLst>
          </p:cNvPr>
          <p:cNvSpPr>
            <a:spLocks noGrp="1"/>
          </p:cNvSpPr>
          <p:nvPr>
            <p:ph sz="half" idx="1"/>
          </p:nvPr>
        </p:nvSpPr>
        <p:spPr>
          <a:xfrm>
            <a:off x="838200" y="1603375"/>
            <a:ext cx="9860280" cy="4351338"/>
          </a:xfrm>
        </p:spPr>
        <p:txBody>
          <a:bodyPr>
            <a:normAutofit fontScale="85000" lnSpcReduction="20000"/>
          </a:bodyPr>
          <a:lstStyle/>
          <a:p>
            <a:r>
              <a:rPr lang="en-GB" sz="2100"/>
              <a:t>Continue commissioning hostel provision for single women with multiple complex needs ensuring they receive comprehensive, psychologically informed wrap around support that is gender informed.</a:t>
            </a:r>
          </a:p>
          <a:p>
            <a:r>
              <a:rPr lang="en-GB" sz="2100"/>
              <a:t>Women’s Resource Centre (Nari) – dedicated safe space for women</a:t>
            </a:r>
          </a:p>
          <a:p>
            <a:r>
              <a:rPr lang="en-GB" sz="2100"/>
              <a:t>Family Hubs – safe space for women</a:t>
            </a:r>
          </a:p>
          <a:p>
            <a:r>
              <a:rPr lang="en-GB" sz="2100"/>
              <a:t>SHEWISE deliver holistic, trauma-informed, culturally responsive support services and programmes for marginalised ethnic minority women and girls, particularly from South Asian and Middle Eastern backgrounds.</a:t>
            </a:r>
          </a:p>
          <a:p>
            <a:r>
              <a:rPr lang="en-GB" sz="2100"/>
              <a:t>Comply and develop a policy to fully respond to the new Work Protection Act duty for employers to prevent sexual harassment (SH) in the workplace.</a:t>
            </a:r>
          </a:p>
          <a:p>
            <a:r>
              <a:rPr lang="en-GB" sz="2100"/>
              <a:t>PSHE Programme of work includes tackling misogyny</a:t>
            </a:r>
          </a:p>
          <a:p>
            <a:r>
              <a:rPr lang="en-GB" sz="2100"/>
              <a:t>Prevent training includes extreme misogyny in Counter Terrorism Local Profiles </a:t>
            </a:r>
          </a:p>
          <a:p>
            <a:pPr marL="0" indent="0">
              <a:buNone/>
            </a:pPr>
            <a:r>
              <a:rPr lang="en-GB" sz="2100"/>
              <a:t>-VAWG services and signposting included in training</a:t>
            </a:r>
          </a:p>
          <a:p>
            <a:pPr marL="0" indent="0">
              <a:buNone/>
            </a:pPr>
            <a:r>
              <a:rPr lang="en-GB" sz="2100"/>
              <a:t>-Sporting Foundation Project (last year) to recognise young girls/women were vulnerable to being drawn into being radicalised</a:t>
            </a:r>
          </a:p>
          <a:p>
            <a:endParaRPr lang="en-GB"/>
          </a:p>
          <a:p>
            <a:pPr marL="0" indent="0">
              <a:buNone/>
            </a:pPr>
            <a:endParaRPr lang="en-GB"/>
          </a:p>
        </p:txBody>
      </p:sp>
    </p:spTree>
    <p:extLst>
      <p:ext uri="{BB962C8B-B14F-4D97-AF65-F5344CB8AC3E}">
        <p14:creationId xmlns:p14="http://schemas.microsoft.com/office/powerpoint/2010/main" val="33043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6FBA6-FA51-0B8B-652E-2887D3CF60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3144BC-06DD-ED8C-C502-C63B339EB01C}"/>
              </a:ext>
            </a:extLst>
          </p:cNvPr>
          <p:cNvSpPr>
            <a:spLocks noGrp="1"/>
          </p:cNvSpPr>
          <p:nvPr>
            <p:ph type="title"/>
          </p:nvPr>
        </p:nvSpPr>
        <p:spPr/>
        <p:txBody>
          <a:bodyPr/>
          <a:lstStyle/>
          <a:p>
            <a:r>
              <a:rPr lang="en-GB"/>
              <a:t>Broader VAWG and Women’s Safety Plan Activities</a:t>
            </a:r>
          </a:p>
        </p:txBody>
      </p:sp>
      <p:sp>
        <p:nvSpPr>
          <p:cNvPr id="6" name="Content Placeholder 2">
            <a:extLst>
              <a:ext uri="{FF2B5EF4-FFF2-40B4-BE49-F238E27FC236}">
                <a16:creationId xmlns:a16="http://schemas.microsoft.com/office/drawing/2014/main" id="{2888ECFB-88BF-21B0-9D99-4098AE85654D}"/>
              </a:ext>
            </a:extLst>
          </p:cNvPr>
          <p:cNvSpPr>
            <a:spLocks noGrp="1"/>
          </p:cNvSpPr>
          <p:nvPr>
            <p:ph sz="half" idx="1"/>
          </p:nvPr>
        </p:nvSpPr>
        <p:spPr>
          <a:xfrm>
            <a:off x="838200" y="1603375"/>
            <a:ext cx="9860280" cy="4351338"/>
          </a:xfrm>
        </p:spPr>
        <p:txBody>
          <a:bodyPr>
            <a:normAutofit lnSpcReduction="10000"/>
          </a:bodyPr>
          <a:lstStyle/>
          <a:p>
            <a:endParaRPr lang="en-GB" sz="2600"/>
          </a:p>
          <a:p>
            <a:r>
              <a:rPr lang="en-GB" sz="1800"/>
              <a:t>Door of Hope, (commissioned to Beyond the Streets) delivers support service in the borough for women who sell survival sex.</a:t>
            </a:r>
          </a:p>
          <a:p>
            <a:r>
              <a:rPr lang="en-GB" sz="1800"/>
              <a:t>Outreach sessions per week in high risk areas on-street sex industry.  </a:t>
            </a:r>
          </a:p>
          <a:p>
            <a:r>
              <a:rPr lang="en-GB" sz="1800"/>
              <a:t>Volunteers offer sexual health packs, hot food and drinks and information on safety and support services. </a:t>
            </a:r>
          </a:p>
          <a:p>
            <a:r>
              <a:rPr lang="en-GB" sz="1800"/>
              <a:t>In 2024/25 DoH delivered 109 outreach sessions and supported 56 unique women.</a:t>
            </a:r>
          </a:p>
          <a:p>
            <a:r>
              <a:rPr lang="en-GB" sz="1800"/>
              <a:t>MPS monthly patrols and arrests of men who loiter for the purpose of buying sex</a:t>
            </a:r>
          </a:p>
          <a:p>
            <a:r>
              <a:rPr lang="en-GB" sz="1800"/>
              <a:t>You Choose Programme - awareness course with Streetlight UK. </a:t>
            </a:r>
          </a:p>
          <a:p>
            <a:r>
              <a:rPr lang="en-GB" sz="1800"/>
              <a:t>95% participants not reoffending, thus contributing to safer streets in Tower Hamlets.</a:t>
            </a:r>
          </a:p>
          <a:p>
            <a:r>
              <a:rPr lang="en-GB" sz="1800"/>
              <a:t>Dedicated Womens Criminal Justice Pathways Coordinator – creating and maintaining pathways for women out of Criminal Justice system</a:t>
            </a:r>
          </a:p>
          <a:p>
            <a:r>
              <a:rPr lang="en-GB" sz="1800"/>
              <a:t>Partnership and collaboration within Criminal Justice System partners (LJA, LCJB)</a:t>
            </a:r>
          </a:p>
          <a:p>
            <a:endParaRPr lang="en-GB" sz="1800"/>
          </a:p>
          <a:p>
            <a:pPr marL="0" indent="0">
              <a:buNone/>
            </a:pPr>
            <a:endParaRPr lang="en-GB"/>
          </a:p>
        </p:txBody>
      </p:sp>
    </p:spTree>
    <p:extLst>
      <p:ext uri="{BB962C8B-B14F-4D97-AF65-F5344CB8AC3E}">
        <p14:creationId xmlns:p14="http://schemas.microsoft.com/office/powerpoint/2010/main" val="50379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62189-3E98-5E80-6306-A36A7C45A4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7AEF5-2B80-3A79-2F52-7305F6AAED4B}"/>
              </a:ext>
            </a:extLst>
          </p:cNvPr>
          <p:cNvSpPr>
            <a:spLocks noGrp="1"/>
          </p:cNvSpPr>
          <p:nvPr>
            <p:ph type="title"/>
          </p:nvPr>
        </p:nvSpPr>
        <p:spPr/>
        <p:txBody>
          <a:bodyPr>
            <a:normAutofit/>
          </a:bodyPr>
          <a:lstStyle/>
          <a:p>
            <a:r>
              <a:rPr lang="en-GB"/>
              <a:t>Integrated Enforcement Service (1)</a:t>
            </a:r>
          </a:p>
        </p:txBody>
      </p:sp>
      <p:graphicFrame>
        <p:nvGraphicFramePr>
          <p:cNvPr id="7" name="Content Placeholder 2">
            <a:extLst>
              <a:ext uri="{FF2B5EF4-FFF2-40B4-BE49-F238E27FC236}">
                <a16:creationId xmlns:a16="http://schemas.microsoft.com/office/drawing/2014/main" id="{1B57B90D-78D0-350B-EA89-602AF6FC163B}"/>
              </a:ext>
              <a:ext uri="{C183D7F6-B498-43B3-948B-1728B52AA6E4}">
                <adec:decorative xmlns:adec="http://schemas.microsoft.com/office/drawing/2017/decorative" val="1"/>
              </a:ext>
            </a:extLst>
          </p:cNvPr>
          <p:cNvGraphicFramePr>
            <a:graphicFrameLocks noGrp="1"/>
          </p:cNvGraphicFramePr>
          <p:nvPr>
            <p:ph idx="1"/>
          </p:nvPr>
        </p:nvGraphicFramePr>
        <p:xfrm>
          <a:off x="178069" y="1091811"/>
          <a:ext cx="928160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245FDDC3-226A-93DE-ACE5-6D21DF5424DF}"/>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643773" y="1431247"/>
            <a:ext cx="2548226" cy="3456439"/>
          </a:xfrm>
          <a:prstGeom prst="rect">
            <a:avLst/>
          </a:prstGeom>
        </p:spPr>
      </p:pic>
    </p:spTree>
    <p:extLst>
      <p:ext uri="{BB962C8B-B14F-4D97-AF65-F5344CB8AC3E}">
        <p14:creationId xmlns:p14="http://schemas.microsoft.com/office/powerpoint/2010/main" val="1791901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0CB66-6EC1-64F2-1647-DC8D563C91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959D4-2753-996F-B972-BBDA54D74358}"/>
              </a:ext>
            </a:extLst>
          </p:cNvPr>
          <p:cNvSpPr>
            <a:spLocks noGrp="1"/>
          </p:cNvSpPr>
          <p:nvPr>
            <p:ph type="title"/>
          </p:nvPr>
        </p:nvSpPr>
        <p:spPr/>
        <p:txBody>
          <a:bodyPr>
            <a:normAutofit/>
          </a:bodyPr>
          <a:lstStyle/>
          <a:p>
            <a:r>
              <a:rPr lang="en-GB"/>
              <a:t>Integrated Enforcement Service (2)</a:t>
            </a:r>
          </a:p>
        </p:txBody>
      </p:sp>
      <p:graphicFrame>
        <p:nvGraphicFramePr>
          <p:cNvPr id="7" name="Content Placeholder 2">
            <a:extLst>
              <a:ext uri="{FF2B5EF4-FFF2-40B4-BE49-F238E27FC236}">
                <a16:creationId xmlns:a16="http://schemas.microsoft.com/office/drawing/2014/main" id="{CB9F0770-8D0F-B8B1-6A80-6501B07933D6}"/>
              </a:ext>
              <a:ext uri="{C183D7F6-B498-43B3-948B-1728B52AA6E4}">
                <adec:decorative xmlns:adec="http://schemas.microsoft.com/office/drawing/2017/decorative" val="1"/>
              </a:ext>
            </a:extLst>
          </p:cNvPr>
          <p:cNvGraphicFramePr>
            <a:graphicFrameLocks noGrp="1"/>
          </p:cNvGraphicFramePr>
          <p:nvPr>
            <p:ph idx="1"/>
          </p:nvPr>
        </p:nvGraphicFramePr>
        <p:xfrm>
          <a:off x="178069" y="1091811"/>
          <a:ext cx="928160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4F5BB7B6-7FF3-EAE7-A209-76941C2005CB}"/>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609727" y="1796142"/>
            <a:ext cx="2582273" cy="3385457"/>
          </a:xfrm>
          <a:prstGeom prst="rect">
            <a:avLst/>
          </a:prstGeom>
        </p:spPr>
      </p:pic>
    </p:spTree>
    <p:extLst>
      <p:ext uri="{BB962C8B-B14F-4D97-AF65-F5344CB8AC3E}">
        <p14:creationId xmlns:p14="http://schemas.microsoft.com/office/powerpoint/2010/main" val="6405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831B-9EFB-240A-0324-7B75A7E2D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605C2E-7A1B-E224-62A6-AD2BCB4595FE}"/>
              </a:ext>
            </a:extLst>
          </p:cNvPr>
          <p:cNvSpPr>
            <a:spLocks noGrp="1"/>
          </p:cNvSpPr>
          <p:nvPr>
            <p:ph type="title"/>
          </p:nvPr>
        </p:nvSpPr>
        <p:spPr/>
        <p:txBody>
          <a:bodyPr>
            <a:normAutofit/>
          </a:bodyPr>
          <a:lstStyle/>
          <a:p>
            <a:r>
              <a:rPr lang="en-GB"/>
              <a:t>Integrated Enforcement Service (3)</a:t>
            </a:r>
          </a:p>
        </p:txBody>
      </p:sp>
      <p:sp>
        <p:nvSpPr>
          <p:cNvPr id="3" name="Content Placeholder 2">
            <a:extLst>
              <a:ext uri="{FF2B5EF4-FFF2-40B4-BE49-F238E27FC236}">
                <a16:creationId xmlns:a16="http://schemas.microsoft.com/office/drawing/2014/main" id="{1861D009-3F49-5398-FBFA-26D7B7A8F643}"/>
              </a:ext>
            </a:extLst>
          </p:cNvPr>
          <p:cNvSpPr>
            <a:spLocks noGrp="1"/>
          </p:cNvSpPr>
          <p:nvPr>
            <p:ph idx="1"/>
          </p:nvPr>
        </p:nvSpPr>
        <p:spPr>
          <a:xfrm>
            <a:off x="198851" y="1431247"/>
            <a:ext cx="11613534" cy="4351338"/>
          </a:xfrm>
        </p:spPr>
        <p:txBody>
          <a:bodyPr vert="horz" lIns="91440" tIns="45720" rIns="91440" bIns="45720" rtlCol="0" anchor="t">
            <a:normAutofit fontScale="25000" lnSpcReduction="20000"/>
          </a:bodyPr>
          <a:lstStyle/>
          <a:p>
            <a:pPr>
              <a:lnSpc>
                <a:spcPct val="110000"/>
              </a:lnSpc>
            </a:pPr>
            <a:r>
              <a:rPr lang="en-GB" sz="7200">
                <a:effectLst/>
                <a:latin typeface="Arial"/>
                <a:ea typeface="Times New Roman" panose="02020603050405020304" pitchFamily="18" charset="0"/>
                <a:cs typeface="Arial"/>
              </a:rPr>
              <a:t>Expansion of THEOs service completed  (64 officers)</a:t>
            </a:r>
            <a:r>
              <a:rPr lang="en-GB" sz="7200">
                <a:latin typeface="Arial"/>
                <a:ea typeface="Times New Roman" panose="02020603050405020304" pitchFamily="18" charset="0"/>
                <a:cs typeface="Arial"/>
              </a:rPr>
              <a:t>. </a:t>
            </a:r>
          </a:p>
          <a:p>
            <a:pPr>
              <a:lnSpc>
                <a:spcPct val="110000"/>
              </a:lnSpc>
            </a:pPr>
            <a:r>
              <a:rPr lang="en-GB" sz="7200">
                <a:latin typeface="Arial"/>
                <a:ea typeface="Times New Roman" panose="02020603050405020304" pitchFamily="18" charset="0"/>
                <a:cs typeface="Arial"/>
              </a:rPr>
              <a:t>Increased resources allows more night-time shift patterns</a:t>
            </a:r>
          </a:p>
          <a:p>
            <a:pPr>
              <a:lnSpc>
                <a:spcPct val="110000"/>
              </a:lnSpc>
            </a:pPr>
            <a:r>
              <a:rPr lang="en-GB" sz="7200">
                <a:latin typeface="Arial"/>
                <a:ea typeface="Times New Roman" panose="02020603050405020304" pitchFamily="18" charset="0"/>
                <a:cs typeface="Arial"/>
              </a:rPr>
              <a:t>Increased community visibility including VAWG hotspots</a:t>
            </a:r>
            <a:endParaRPr lang="en-US" sz="7200">
              <a:latin typeface="Arial"/>
              <a:cs typeface="Arial"/>
            </a:endParaRPr>
          </a:p>
          <a:p>
            <a:pPr>
              <a:lnSpc>
                <a:spcPct val="110000"/>
              </a:lnSpc>
            </a:pPr>
            <a:r>
              <a:rPr lang="en-GB" sz="7200">
                <a:effectLst/>
                <a:latin typeface="Arial"/>
                <a:ea typeface="Times New Roman" panose="02020603050405020304" pitchFamily="18" charset="0"/>
                <a:cs typeface="Arial"/>
              </a:rPr>
              <a:t>Drug Squad launched to tackle 50 most prolific street-based drug-related ASB perpetrators, often prolific acquisitive crimes perpetrators too. </a:t>
            </a:r>
          </a:p>
          <a:p>
            <a:pPr>
              <a:lnSpc>
                <a:spcPct val="110000"/>
              </a:lnSpc>
            </a:pPr>
            <a:r>
              <a:rPr lang="en-GB" sz="7200">
                <a:latin typeface="Arial"/>
                <a:ea typeface="Times New Roman" panose="02020603050405020304" pitchFamily="18" charset="0"/>
                <a:cs typeface="Arial"/>
              </a:rPr>
              <a:t>Initiative aims to support people into treatment, safeguarding women at risk of exploitation to feed their addiction. </a:t>
            </a:r>
          </a:p>
          <a:p>
            <a:pPr>
              <a:lnSpc>
                <a:spcPct val="110000"/>
              </a:lnSpc>
            </a:pPr>
            <a:r>
              <a:rPr lang="en-GB" sz="7200">
                <a:latin typeface="Arial"/>
                <a:ea typeface="Times New Roman" panose="02020603050405020304" pitchFamily="18" charset="0"/>
                <a:cs typeface="Arial"/>
              </a:rPr>
              <a:t>R</a:t>
            </a:r>
            <a:r>
              <a:rPr lang="en-GB" sz="7200">
                <a:effectLst/>
                <a:latin typeface="Arial"/>
                <a:ea typeface="Times New Roman" panose="02020603050405020304" pitchFamily="18" charset="0"/>
                <a:cs typeface="Arial"/>
              </a:rPr>
              <a:t>educing visible drug use/dealing</a:t>
            </a:r>
          </a:p>
          <a:p>
            <a:pPr>
              <a:lnSpc>
                <a:spcPct val="110000"/>
              </a:lnSpc>
            </a:pPr>
            <a:r>
              <a:rPr lang="en-GB" sz="7200">
                <a:latin typeface="Arial"/>
                <a:ea typeface="Times New Roman" panose="02020603050405020304" pitchFamily="18" charset="0"/>
                <a:cs typeface="Arial"/>
              </a:rPr>
              <a:t>Women THEOs – the proportion of female THEOs have risen from 7% to 35%</a:t>
            </a:r>
          </a:p>
          <a:p>
            <a:pPr>
              <a:lnSpc>
                <a:spcPct val="110000"/>
              </a:lnSpc>
            </a:pPr>
            <a:r>
              <a:rPr lang="en-GB" sz="7200">
                <a:effectLst/>
                <a:latin typeface="Arial"/>
                <a:ea typeface="Times New Roman" panose="02020603050405020304" pitchFamily="18" charset="0"/>
                <a:cs typeface="Arial"/>
              </a:rPr>
              <a:t>Joint patrols and operations between council, police and other partners to tackle areas known for exploitation of </a:t>
            </a:r>
            <a:r>
              <a:rPr lang="en-GB" sz="7200">
                <a:latin typeface="Arial"/>
                <a:ea typeface="Times New Roman" panose="02020603050405020304" pitchFamily="18" charset="0"/>
                <a:cs typeface="Arial"/>
              </a:rPr>
              <a:t>women selling survival sex</a:t>
            </a:r>
          </a:p>
          <a:p>
            <a:pPr>
              <a:lnSpc>
                <a:spcPct val="110000"/>
              </a:lnSpc>
            </a:pPr>
            <a:r>
              <a:rPr lang="en-GB" sz="7200">
                <a:latin typeface="Arial"/>
                <a:ea typeface="Times New Roman" panose="02020603050405020304" pitchFamily="18" charset="0"/>
                <a:cs typeface="Arial"/>
              </a:rPr>
              <a:t>Exploring feasibility of Public Spaces Protection Orders for sexual harassment</a:t>
            </a:r>
          </a:p>
          <a:p>
            <a:pPr>
              <a:lnSpc>
                <a:spcPct val="110000"/>
              </a:lnSpc>
            </a:pPr>
            <a:r>
              <a:rPr lang="en-GB" sz="7200">
                <a:latin typeface="Arial"/>
                <a:ea typeface="Times New Roman" panose="02020603050405020304" pitchFamily="18" charset="0"/>
                <a:cs typeface="Arial"/>
              </a:rPr>
              <a:t>Personal alarms and anti-spiking gadgets distributed to women</a:t>
            </a:r>
          </a:p>
          <a:p>
            <a:endParaRPr lang="en-GB" sz="2000">
              <a:highlight>
                <a:srgbClr val="FFFF00"/>
              </a:highlight>
              <a:ea typeface="Times New Roman" panose="02020603050405020304" pitchFamily="18" charset="0"/>
            </a:endParaRPr>
          </a:p>
          <a:p>
            <a:endParaRPr lang="en-GB" sz="2000">
              <a:highlight>
                <a:srgbClr val="FFFF00"/>
              </a:highlight>
              <a:ea typeface="Times New Roman" panose="02020603050405020304" pitchFamily="18" charset="0"/>
            </a:endParaRPr>
          </a:p>
          <a:p>
            <a:endParaRPr lang="en-GB" sz="2000">
              <a:effectLst/>
              <a:highlight>
                <a:srgbClr val="FFFF00"/>
              </a:highlight>
              <a:latin typeface="Arial" panose="020B0604020202020204" pitchFamily="34" charset="0"/>
              <a:ea typeface="Times New Roman" panose="02020603050405020304" pitchFamily="18" charset="0"/>
            </a:endParaRPr>
          </a:p>
          <a:p>
            <a:endParaRPr lang="en-GB" sz="2000">
              <a:effectLst/>
              <a:highlight>
                <a:srgbClr val="FFFF00"/>
              </a:highligh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endParaRPr lang="en-GB" sz="2000"/>
          </a:p>
        </p:txBody>
      </p:sp>
    </p:spTree>
    <p:extLst>
      <p:ext uri="{BB962C8B-B14F-4D97-AF65-F5344CB8AC3E}">
        <p14:creationId xmlns:p14="http://schemas.microsoft.com/office/powerpoint/2010/main" val="65549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7027B-2AD3-4ADF-3BE7-54FEFBAE4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49A45-6D8F-7E72-050A-C4DEB9F53302}"/>
              </a:ext>
            </a:extLst>
          </p:cNvPr>
          <p:cNvSpPr>
            <a:spLocks noGrp="1"/>
          </p:cNvSpPr>
          <p:nvPr>
            <p:ph type="title"/>
          </p:nvPr>
        </p:nvSpPr>
        <p:spPr>
          <a:xfrm>
            <a:off x="838200" y="349637"/>
            <a:ext cx="9770616" cy="716835"/>
          </a:xfrm>
        </p:spPr>
        <p:txBody>
          <a:bodyPr>
            <a:normAutofit/>
          </a:bodyPr>
          <a:lstStyle/>
          <a:p>
            <a:r>
              <a:rPr lang="en-GB" sz="2800">
                <a:solidFill>
                  <a:schemeClr val="bg2">
                    <a:lumMod val="10000"/>
                  </a:schemeClr>
                </a:solidFill>
              </a:rPr>
              <a:t>Purpose and Scope of The Women’s Commission</a:t>
            </a:r>
          </a:p>
        </p:txBody>
      </p:sp>
      <p:sp>
        <p:nvSpPr>
          <p:cNvPr id="3" name="Content Placeholder 2">
            <a:extLst>
              <a:ext uri="{FF2B5EF4-FFF2-40B4-BE49-F238E27FC236}">
                <a16:creationId xmlns:a16="http://schemas.microsoft.com/office/drawing/2014/main" id="{6FA8CCD0-E8B6-A6F6-1BD8-D7E0F8010EDF}"/>
              </a:ext>
            </a:extLst>
          </p:cNvPr>
          <p:cNvSpPr>
            <a:spLocks noGrp="1"/>
          </p:cNvSpPr>
          <p:nvPr>
            <p:ph idx="1"/>
          </p:nvPr>
        </p:nvSpPr>
        <p:spPr>
          <a:xfrm>
            <a:off x="838200" y="1271254"/>
            <a:ext cx="10515600" cy="2666328"/>
          </a:xfrm>
        </p:spPr>
        <p:txBody>
          <a:bodyPr vert="horz" lIns="91440" tIns="45720" rIns="91440" bIns="45720" rtlCol="0" anchor="t">
            <a:noAutofit/>
          </a:bodyPr>
          <a:lstStyle/>
          <a:p>
            <a:pPr marL="0" indent="0">
              <a:buNone/>
            </a:pPr>
            <a:r>
              <a:rPr lang="en-GB" sz="1700">
                <a:solidFill>
                  <a:schemeClr val="bg2">
                    <a:lumMod val="10000"/>
                  </a:schemeClr>
                </a:solidFill>
                <a:latin typeface="Arial"/>
                <a:cs typeface="Arial"/>
              </a:rPr>
              <a:t>The Women’s Commission represents a borough-wide commitment to </a:t>
            </a:r>
            <a:r>
              <a:rPr lang="en-GB" sz="1700" b="1">
                <a:solidFill>
                  <a:schemeClr val="bg2">
                    <a:lumMod val="10000"/>
                  </a:schemeClr>
                </a:solidFill>
                <a:latin typeface="Arial"/>
                <a:cs typeface="Arial"/>
              </a:rPr>
              <a:t>addressing inequalities for women </a:t>
            </a:r>
            <a:r>
              <a:rPr lang="en-GB" sz="1700">
                <a:solidFill>
                  <a:schemeClr val="bg2">
                    <a:lumMod val="10000"/>
                  </a:schemeClr>
                </a:solidFill>
                <a:latin typeface="Arial"/>
                <a:cs typeface="Arial"/>
              </a:rPr>
              <a:t>and </a:t>
            </a:r>
            <a:r>
              <a:rPr lang="en-GB" sz="1700" b="1">
                <a:solidFill>
                  <a:schemeClr val="bg2">
                    <a:lumMod val="10000"/>
                  </a:schemeClr>
                </a:solidFill>
                <a:latin typeface="Arial"/>
                <a:cs typeface="Arial"/>
              </a:rPr>
              <a:t>ensuring all women can lead safe, healthy, and fulfilling lives</a:t>
            </a:r>
            <a:r>
              <a:rPr lang="en-GB" sz="1700">
                <a:solidFill>
                  <a:schemeClr val="bg2">
                    <a:lumMod val="10000"/>
                  </a:schemeClr>
                </a:solidFill>
                <a:latin typeface="Arial"/>
                <a:cs typeface="Arial"/>
              </a:rPr>
              <a:t>. To achieve this, the Commission will:</a:t>
            </a:r>
          </a:p>
          <a:p>
            <a:pPr lvl="1"/>
            <a:r>
              <a:rPr lang="en-GB" sz="1700" b="1">
                <a:solidFill>
                  <a:schemeClr val="bg2">
                    <a:lumMod val="10000"/>
                  </a:schemeClr>
                </a:solidFill>
                <a:latin typeface="Arial"/>
                <a:cs typeface="Arial"/>
              </a:rPr>
              <a:t>Examine</a:t>
            </a:r>
            <a:r>
              <a:rPr lang="en-GB" sz="1700">
                <a:solidFill>
                  <a:schemeClr val="bg2">
                    <a:lumMod val="10000"/>
                  </a:schemeClr>
                </a:solidFill>
                <a:latin typeface="Arial"/>
                <a:cs typeface="Arial"/>
              </a:rPr>
              <a:t> the barriers, disadvantages, and risks faced by women in Tower Hamlets.</a:t>
            </a:r>
          </a:p>
          <a:p>
            <a:pPr lvl="1"/>
            <a:r>
              <a:rPr lang="en-GB" sz="1700" b="1">
                <a:solidFill>
                  <a:schemeClr val="bg2">
                    <a:lumMod val="10000"/>
                  </a:schemeClr>
                </a:solidFill>
                <a:latin typeface="Arial"/>
                <a:cs typeface="Arial"/>
              </a:rPr>
              <a:t>Identify</a:t>
            </a:r>
            <a:r>
              <a:rPr lang="en-GB" sz="1700">
                <a:solidFill>
                  <a:schemeClr val="bg2">
                    <a:lumMod val="10000"/>
                  </a:schemeClr>
                </a:solidFill>
                <a:latin typeface="Arial"/>
                <a:cs typeface="Arial"/>
              </a:rPr>
              <a:t> practical, evidence-based measures to close the gender gap.</a:t>
            </a:r>
          </a:p>
          <a:p>
            <a:pPr lvl="1"/>
            <a:r>
              <a:rPr lang="en-GB" sz="1700" b="1">
                <a:solidFill>
                  <a:schemeClr val="bg2">
                    <a:lumMod val="10000"/>
                  </a:schemeClr>
                </a:solidFill>
                <a:latin typeface="Arial"/>
                <a:cs typeface="Arial"/>
              </a:rPr>
              <a:t>Propose</a:t>
            </a:r>
            <a:r>
              <a:rPr lang="en-GB" sz="1700">
                <a:solidFill>
                  <a:schemeClr val="bg2">
                    <a:lumMod val="10000"/>
                  </a:schemeClr>
                </a:solidFill>
                <a:latin typeface="Arial"/>
                <a:cs typeface="Arial"/>
              </a:rPr>
              <a:t> a clear and actionable Women’s Strategy that the Council, partners, and the wider community can adopt to drive long-term change.</a:t>
            </a:r>
          </a:p>
          <a:p>
            <a:pPr marL="0" indent="0" fontAlgn="base">
              <a:buNone/>
            </a:pPr>
            <a:r>
              <a:rPr lang="en-GB" sz="1700">
                <a:solidFill>
                  <a:schemeClr val="bg2">
                    <a:lumMod val="10000"/>
                  </a:schemeClr>
                </a:solidFill>
                <a:latin typeface="Arial"/>
                <a:cs typeface="Arial"/>
              </a:rPr>
              <a:t>To shape the scope of the Commission, a workshop with residents was held in June 2024 to identify the key priorities. These were then formalised during a work-planning session with Commissioners in March 2025, alongside the use of local evidence. From this work, four focus areas emerged:</a:t>
            </a:r>
          </a:p>
          <a:p>
            <a:pPr marL="0" indent="0" fontAlgn="base">
              <a:buNone/>
            </a:pPr>
            <a:endParaRPr lang="en-GB" sz="1800">
              <a:solidFill>
                <a:schemeClr val="bg2">
                  <a:lumMod val="10000"/>
                </a:schemeClr>
              </a:solidFill>
            </a:endParaRPr>
          </a:p>
          <a:p>
            <a:pPr lvl="1" fontAlgn="base"/>
            <a:endParaRPr lang="en-GB" sz="1800" b="1">
              <a:solidFill>
                <a:schemeClr val="bg2">
                  <a:lumMod val="10000"/>
                </a:schemeClr>
              </a:solidFill>
            </a:endParaRPr>
          </a:p>
        </p:txBody>
      </p:sp>
      <p:sp>
        <p:nvSpPr>
          <p:cNvPr id="5" name="Rectangle: Rounded Corners 4">
            <a:extLst>
              <a:ext uri="{FF2B5EF4-FFF2-40B4-BE49-F238E27FC236}">
                <a16:creationId xmlns:a16="http://schemas.microsoft.com/office/drawing/2014/main" id="{1D8F58B2-5491-F520-C619-0094E7DF4CAC}"/>
              </a:ext>
            </a:extLst>
          </p:cNvPr>
          <p:cNvSpPr/>
          <p:nvPr/>
        </p:nvSpPr>
        <p:spPr>
          <a:xfrm>
            <a:off x="992454" y="4217828"/>
            <a:ext cx="2261286" cy="469556"/>
          </a:xfrm>
          <a:prstGeom prst="roundRect">
            <a:avLst/>
          </a:prstGeom>
          <a:solidFill>
            <a:srgbClr val="00B2BC"/>
          </a:solid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Leadership</a:t>
            </a:r>
          </a:p>
        </p:txBody>
      </p:sp>
      <p:sp>
        <p:nvSpPr>
          <p:cNvPr id="9" name="Rectangle: Rounded Corners 8">
            <a:extLst>
              <a:ext uri="{FF2B5EF4-FFF2-40B4-BE49-F238E27FC236}">
                <a16:creationId xmlns:a16="http://schemas.microsoft.com/office/drawing/2014/main" id="{5702D63B-802B-708A-9B24-CECEF4E9B22D}"/>
              </a:ext>
            </a:extLst>
          </p:cNvPr>
          <p:cNvSpPr/>
          <p:nvPr/>
        </p:nvSpPr>
        <p:spPr>
          <a:xfrm>
            <a:off x="992454" y="4749810"/>
            <a:ext cx="2261286" cy="1121474"/>
          </a:xfrm>
          <a:prstGeom prst="roundRect">
            <a:avLst/>
          </a:prstGeom>
          <a:no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10000"/>
                  </a:schemeClr>
                </a:solidFill>
              </a:rPr>
              <a:t>Enabling and supporting women to take up decision making roles.</a:t>
            </a:r>
          </a:p>
        </p:txBody>
      </p:sp>
      <p:sp>
        <p:nvSpPr>
          <p:cNvPr id="6" name="Rectangle: Rounded Corners 5">
            <a:extLst>
              <a:ext uri="{FF2B5EF4-FFF2-40B4-BE49-F238E27FC236}">
                <a16:creationId xmlns:a16="http://schemas.microsoft.com/office/drawing/2014/main" id="{7928E76E-C10A-3C0A-9981-3ABA6C353AFB}"/>
              </a:ext>
            </a:extLst>
          </p:cNvPr>
          <p:cNvSpPr/>
          <p:nvPr/>
        </p:nvSpPr>
        <p:spPr>
          <a:xfrm>
            <a:off x="3733458" y="4198164"/>
            <a:ext cx="2261286" cy="469556"/>
          </a:xfrm>
          <a:prstGeom prst="roundRect">
            <a:avLst/>
          </a:prstGeom>
          <a:solidFill>
            <a:srgbClr val="00B2BC"/>
          </a:solid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Safety</a:t>
            </a:r>
          </a:p>
        </p:txBody>
      </p:sp>
      <p:sp>
        <p:nvSpPr>
          <p:cNvPr id="10" name="Rectangle: Rounded Corners 9">
            <a:extLst>
              <a:ext uri="{FF2B5EF4-FFF2-40B4-BE49-F238E27FC236}">
                <a16:creationId xmlns:a16="http://schemas.microsoft.com/office/drawing/2014/main" id="{823EA5B5-C650-0460-4C8F-43523CCCFDB5}"/>
              </a:ext>
            </a:extLst>
          </p:cNvPr>
          <p:cNvSpPr/>
          <p:nvPr/>
        </p:nvSpPr>
        <p:spPr>
          <a:xfrm>
            <a:off x="3717188" y="4749810"/>
            <a:ext cx="2261286" cy="1121474"/>
          </a:xfrm>
          <a:prstGeom prst="roundRect">
            <a:avLst/>
          </a:prstGeom>
          <a:no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2">
                    <a:lumMod val="10000"/>
                  </a:schemeClr>
                </a:solidFill>
              </a:rPr>
              <a:t>Gender inclusive design and feeling of safety in public spaces </a:t>
            </a:r>
            <a:endParaRPr lang="en-GB" sz="1400">
              <a:solidFill>
                <a:schemeClr val="bg2">
                  <a:lumMod val="10000"/>
                </a:schemeClr>
              </a:solidFill>
              <a:cs typeface="Arial"/>
            </a:endParaRPr>
          </a:p>
        </p:txBody>
      </p:sp>
      <p:sp>
        <p:nvSpPr>
          <p:cNvPr id="7" name="Rectangle: Rounded Corners 6">
            <a:extLst>
              <a:ext uri="{FF2B5EF4-FFF2-40B4-BE49-F238E27FC236}">
                <a16:creationId xmlns:a16="http://schemas.microsoft.com/office/drawing/2014/main" id="{5DC2D721-8E88-2F41-CEF1-48BDF0BF8222}"/>
              </a:ext>
            </a:extLst>
          </p:cNvPr>
          <p:cNvSpPr/>
          <p:nvPr/>
        </p:nvSpPr>
        <p:spPr>
          <a:xfrm>
            <a:off x="6458192" y="4207996"/>
            <a:ext cx="2261286" cy="469556"/>
          </a:xfrm>
          <a:prstGeom prst="roundRect">
            <a:avLst/>
          </a:prstGeom>
          <a:solidFill>
            <a:srgbClr val="00B2BC"/>
          </a:solid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Health</a:t>
            </a:r>
          </a:p>
        </p:txBody>
      </p:sp>
      <p:sp>
        <p:nvSpPr>
          <p:cNvPr id="11" name="Rectangle: Rounded Corners 10">
            <a:extLst>
              <a:ext uri="{FF2B5EF4-FFF2-40B4-BE49-F238E27FC236}">
                <a16:creationId xmlns:a16="http://schemas.microsoft.com/office/drawing/2014/main" id="{07EF4D7E-ED9E-8F4D-E650-8315EEB1EFC1}"/>
              </a:ext>
            </a:extLst>
          </p:cNvPr>
          <p:cNvSpPr/>
          <p:nvPr/>
        </p:nvSpPr>
        <p:spPr>
          <a:xfrm>
            <a:off x="6458398" y="4749810"/>
            <a:ext cx="2261286" cy="1121474"/>
          </a:xfrm>
          <a:prstGeom prst="roundRect">
            <a:avLst/>
          </a:prstGeom>
          <a:no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2">
                    <a:lumMod val="10000"/>
                  </a:schemeClr>
                </a:solidFill>
              </a:rPr>
              <a:t>Improving physical health, healthy eating, and pathways to health services.</a:t>
            </a:r>
            <a:endParaRPr lang="en-GB" sz="1400">
              <a:solidFill>
                <a:schemeClr val="bg2">
                  <a:lumMod val="10000"/>
                </a:schemeClr>
              </a:solidFill>
              <a:cs typeface="Arial"/>
            </a:endParaRPr>
          </a:p>
        </p:txBody>
      </p:sp>
      <p:sp>
        <p:nvSpPr>
          <p:cNvPr id="8" name="Rectangle: Rounded Corners 7">
            <a:extLst>
              <a:ext uri="{FF2B5EF4-FFF2-40B4-BE49-F238E27FC236}">
                <a16:creationId xmlns:a16="http://schemas.microsoft.com/office/drawing/2014/main" id="{0C1A6EF8-85D5-35F7-0176-C98085EFD4A4}"/>
              </a:ext>
            </a:extLst>
          </p:cNvPr>
          <p:cNvSpPr/>
          <p:nvPr/>
        </p:nvSpPr>
        <p:spPr>
          <a:xfrm>
            <a:off x="9108784" y="4207996"/>
            <a:ext cx="2261286" cy="469556"/>
          </a:xfrm>
          <a:prstGeom prst="roundRect">
            <a:avLst/>
          </a:prstGeom>
          <a:solidFill>
            <a:srgbClr val="00B2BC"/>
          </a:solid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Employment</a:t>
            </a:r>
          </a:p>
        </p:txBody>
      </p:sp>
      <p:sp>
        <p:nvSpPr>
          <p:cNvPr id="4" name="Rectangle: Rounded Corners 3">
            <a:extLst>
              <a:ext uri="{FF2B5EF4-FFF2-40B4-BE49-F238E27FC236}">
                <a16:creationId xmlns:a16="http://schemas.microsoft.com/office/drawing/2014/main" id="{D3926757-FB7B-DB73-805B-51FDE94B7900}"/>
              </a:ext>
            </a:extLst>
          </p:cNvPr>
          <p:cNvSpPr/>
          <p:nvPr/>
        </p:nvSpPr>
        <p:spPr>
          <a:xfrm>
            <a:off x="9108784" y="4749810"/>
            <a:ext cx="2261286" cy="1121474"/>
          </a:xfrm>
          <a:prstGeom prst="roundRect">
            <a:avLst/>
          </a:prstGeom>
          <a:no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2">
                    <a:lumMod val="10000"/>
                  </a:schemeClr>
                </a:solidFill>
              </a:rPr>
              <a:t>Removing barriers to secure employment and helping women flourish within well-paid and fulfilling work.</a:t>
            </a:r>
          </a:p>
        </p:txBody>
      </p:sp>
    </p:spTree>
    <p:extLst>
      <p:ext uri="{BB962C8B-B14F-4D97-AF65-F5344CB8AC3E}">
        <p14:creationId xmlns:p14="http://schemas.microsoft.com/office/powerpoint/2010/main" val="3683383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4E02E-CD2C-A523-4631-DAE62BC59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42E13C-1C13-3452-D62F-82C54664BE2F}"/>
              </a:ext>
            </a:extLst>
          </p:cNvPr>
          <p:cNvSpPr>
            <a:spLocks noGrp="1"/>
          </p:cNvSpPr>
          <p:nvPr>
            <p:ph type="title"/>
          </p:nvPr>
        </p:nvSpPr>
        <p:spPr/>
        <p:txBody>
          <a:bodyPr>
            <a:normAutofit/>
          </a:bodyPr>
          <a:lstStyle/>
          <a:p>
            <a:r>
              <a:rPr lang="en-GB">
                <a:latin typeface="+mj-lt"/>
              </a:rPr>
              <a:t>ASB Team (1)</a:t>
            </a:r>
          </a:p>
        </p:txBody>
      </p:sp>
      <p:sp>
        <p:nvSpPr>
          <p:cNvPr id="3" name="Content Placeholder 2">
            <a:extLst>
              <a:ext uri="{FF2B5EF4-FFF2-40B4-BE49-F238E27FC236}">
                <a16:creationId xmlns:a16="http://schemas.microsoft.com/office/drawing/2014/main" id="{D1B05200-BCAF-6D59-E954-B2E9A135270C}"/>
              </a:ext>
            </a:extLst>
          </p:cNvPr>
          <p:cNvSpPr>
            <a:spLocks noGrp="1"/>
          </p:cNvSpPr>
          <p:nvPr>
            <p:ph idx="1"/>
          </p:nvPr>
        </p:nvSpPr>
        <p:spPr>
          <a:xfrm>
            <a:off x="213064" y="1171852"/>
            <a:ext cx="7622544" cy="4760862"/>
          </a:xfrm>
        </p:spPr>
        <p:txBody>
          <a:bodyPr vert="horz" lIns="91440" tIns="45720" rIns="91440" bIns="45720" rtlCol="0" anchor="t">
            <a:normAutofit/>
          </a:bodyPr>
          <a:lstStyle/>
          <a:p>
            <a:endParaRPr lang="en-GB" sz="2000">
              <a:highlight>
                <a:srgbClr val="FFFF00"/>
              </a:highlight>
              <a:ea typeface="Times New Roman" panose="02020603050405020304" pitchFamily="18" charset="0"/>
            </a:endParaRPr>
          </a:p>
          <a:p>
            <a:pPr lvl="0">
              <a:lnSpc>
                <a:spcPct val="120000"/>
              </a:lnSpc>
            </a:pPr>
            <a:r>
              <a:rPr lang="en-GB" sz="1800">
                <a:latin typeface="Arial"/>
                <a:cs typeface="Arial"/>
              </a:rPr>
              <a:t>Officers trained as VAWG Champions</a:t>
            </a:r>
          </a:p>
          <a:p>
            <a:pPr>
              <a:lnSpc>
                <a:spcPct val="120000"/>
              </a:lnSpc>
            </a:pPr>
            <a:r>
              <a:rPr lang="en-GB" sz="1800">
                <a:latin typeface="Arial"/>
                <a:cs typeface="Arial"/>
              </a:rPr>
              <a:t>Specialist Training on harassment, gender-based safety concerns to ensure informed and sensitive responses</a:t>
            </a:r>
          </a:p>
          <a:p>
            <a:pPr>
              <a:lnSpc>
                <a:spcPct val="120000"/>
              </a:lnSpc>
            </a:pPr>
            <a:r>
              <a:rPr lang="en-GB" sz="1800">
                <a:latin typeface="Arial"/>
                <a:cs typeface="Arial"/>
              </a:rPr>
              <a:t>Trained to undertake Environmental Visual Audits (EVA)</a:t>
            </a:r>
          </a:p>
          <a:p>
            <a:pPr>
              <a:lnSpc>
                <a:spcPct val="120000"/>
              </a:lnSpc>
            </a:pPr>
            <a:r>
              <a:rPr lang="en-GB" sz="1800"/>
              <a:t>Recommendations made for environmental changes (e.g., lighting, CCTV, layout) to improve safety. </a:t>
            </a:r>
          </a:p>
          <a:p>
            <a:pPr>
              <a:lnSpc>
                <a:spcPct val="120000"/>
              </a:lnSpc>
            </a:pPr>
            <a:r>
              <a:rPr lang="en-GB" sz="1800"/>
              <a:t>For complex cases, the DOCO Crime Prevention Manager conducts a formal EVA and produces a detailed report.</a:t>
            </a:r>
          </a:p>
          <a:p>
            <a:pPr marL="342900" lvl="0" indent="-342900">
              <a:buFont typeface="Symbol" panose="05050102010706020507" pitchFamily="18" charset="2"/>
              <a:buChar char=""/>
            </a:pPr>
            <a:endParaRPr lang="en-GB" sz="1800"/>
          </a:p>
        </p:txBody>
      </p:sp>
      <p:pic>
        <p:nvPicPr>
          <p:cNvPr id="1026" name="Picture 2">
            <a:extLst>
              <a:ext uri="{FF2B5EF4-FFF2-40B4-BE49-F238E27FC236}">
                <a16:creationId xmlns:a16="http://schemas.microsoft.com/office/drawing/2014/main" id="{527214B5-281F-8E50-76BC-D6AEF8443BA1}"/>
              </a:ex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4325" y="1485899"/>
            <a:ext cx="35306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067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09D57-AFD4-1867-2021-4281CB721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AD642-F16B-94A1-AF90-2E9EDB41F011}"/>
              </a:ext>
            </a:extLst>
          </p:cNvPr>
          <p:cNvSpPr>
            <a:spLocks noGrp="1"/>
          </p:cNvSpPr>
          <p:nvPr>
            <p:ph type="title"/>
          </p:nvPr>
        </p:nvSpPr>
        <p:spPr/>
        <p:txBody>
          <a:bodyPr>
            <a:normAutofit/>
          </a:bodyPr>
          <a:lstStyle/>
          <a:p>
            <a:r>
              <a:rPr lang="en-GB"/>
              <a:t>ASB Team (2)</a:t>
            </a:r>
          </a:p>
        </p:txBody>
      </p:sp>
      <p:sp>
        <p:nvSpPr>
          <p:cNvPr id="3" name="Content Placeholder 2">
            <a:extLst>
              <a:ext uri="{FF2B5EF4-FFF2-40B4-BE49-F238E27FC236}">
                <a16:creationId xmlns:a16="http://schemas.microsoft.com/office/drawing/2014/main" id="{F87C9B19-6C21-C552-3333-32BE3A370AD3}"/>
              </a:ext>
            </a:extLst>
          </p:cNvPr>
          <p:cNvSpPr>
            <a:spLocks noGrp="1"/>
          </p:cNvSpPr>
          <p:nvPr>
            <p:ph idx="1"/>
          </p:nvPr>
        </p:nvSpPr>
        <p:spPr>
          <a:xfrm>
            <a:off x="213064" y="1171852"/>
            <a:ext cx="7622544" cy="4610733"/>
          </a:xfrm>
        </p:spPr>
        <p:txBody>
          <a:bodyPr>
            <a:normAutofit/>
          </a:bodyPr>
          <a:lstStyle/>
          <a:p>
            <a:r>
              <a:rPr lang="en-GB" sz="1800"/>
              <a:t>Regular Community Engagement events to educate residents on reporting ASB, crime, and women’s safety concerns. Distribution of literature, panic alarms, and safety resources at events, ward panels, and resident meetings.</a:t>
            </a:r>
          </a:p>
          <a:p>
            <a:pPr lvl="0"/>
            <a:r>
              <a:rPr lang="en-GB" sz="1800"/>
              <a:t>Collaboration with Safer Neighbourhood Teams (SNT) for initiatives like phone and bike marking events, enhancing overall community safety.</a:t>
            </a:r>
          </a:p>
          <a:p>
            <a:r>
              <a:rPr lang="en-GB" sz="1800"/>
              <a:t>Safe Reporting Channels</a:t>
            </a:r>
          </a:p>
          <a:p>
            <a:r>
              <a:rPr lang="en-GB" sz="1800"/>
              <a:t>Clear, confidential routes for women to report concerns, with signposting to specialist support services.</a:t>
            </a:r>
          </a:p>
          <a:p>
            <a:r>
              <a:rPr lang="en-GB" sz="1800"/>
              <a:t>Awareness &amp; Prevention</a:t>
            </a:r>
          </a:p>
          <a:p>
            <a:r>
              <a:rPr lang="en-GB" sz="1800"/>
              <a:t>Public campaigns and direct engagement to challenge harmful behaviours and promote respect in shared spaces.</a:t>
            </a:r>
          </a:p>
          <a:p>
            <a:endParaRPr lang="en-GB">
              <a:highlight>
                <a:srgbClr val="FFFF00"/>
              </a:highlight>
            </a:endParaRPr>
          </a:p>
          <a:p>
            <a:endParaRPr lang="en-GB" sz="2000">
              <a:effectLst/>
              <a:highlight>
                <a:srgbClr val="FFFF00"/>
              </a:highlight>
              <a:latin typeface="Arial" panose="020B0604020202020204" pitchFamily="34" charset="0"/>
              <a:ea typeface="Times New Roman" panose="02020603050405020304" pitchFamily="18" charset="0"/>
            </a:endParaRPr>
          </a:p>
          <a:p>
            <a:endParaRPr lang="en-GB" sz="2000">
              <a:effectLst/>
              <a:highlight>
                <a:srgbClr val="FFFF00"/>
              </a:highlight>
              <a:latin typeface="Arial" panose="020B0604020202020204" pitchFamily="34" charset="0"/>
              <a:ea typeface="Times New Roman" panose="02020603050405020304" pitchFamily="18" charset="0"/>
            </a:endParaRPr>
          </a:p>
          <a:p>
            <a:pPr marL="342900" lvl="0" indent="-342900">
              <a:buFont typeface="Symbol" panose="05050102010706020507" pitchFamily="18" charset="2"/>
              <a:buChar char=""/>
            </a:pPr>
            <a:endParaRPr lang="en-GB" sz="2000"/>
          </a:p>
        </p:txBody>
      </p:sp>
      <p:pic>
        <p:nvPicPr>
          <p:cNvPr id="5" name="Picture 4">
            <a:extLst>
              <a:ext uri="{FF2B5EF4-FFF2-40B4-BE49-F238E27FC236}">
                <a16:creationId xmlns:a16="http://schemas.microsoft.com/office/drawing/2014/main" id="{B09D09A7-DC1D-53EF-4DE6-5D2D22A0D187}"/>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42643" y="1431247"/>
            <a:ext cx="3864633" cy="2898475"/>
          </a:xfrm>
          <a:prstGeom prst="rect">
            <a:avLst/>
          </a:prstGeom>
        </p:spPr>
      </p:pic>
    </p:spTree>
    <p:extLst>
      <p:ext uri="{BB962C8B-B14F-4D97-AF65-F5344CB8AC3E}">
        <p14:creationId xmlns:p14="http://schemas.microsoft.com/office/powerpoint/2010/main" val="2785295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6BD14-E90B-E36D-979E-06C93DA02E4E}"/>
              </a:ext>
            </a:extLst>
          </p:cNvPr>
          <p:cNvSpPr>
            <a:spLocks noGrp="1"/>
          </p:cNvSpPr>
          <p:nvPr>
            <p:ph type="title"/>
          </p:nvPr>
        </p:nvSpPr>
        <p:spPr/>
        <p:txBody>
          <a:bodyPr/>
          <a:lstStyle/>
          <a:p>
            <a:r>
              <a:rPr lang="en-GB">
                <a:latin typeface="+mj-lt"/>
              </a:rPr>
              <a:t>Parks &amp; Open Spaces (1)</a:t>
            </a:r>
          </a:p>
        </p:txBody>
      </p:sp>
      <p:graphicFrame>
        <p:nvGraphicFramePr>
          <p:cNvPr id="5" name="Content Placeholder 2" descr="W">
            <a:extLst>
              <a:ext uri="{FF2B5EF4-FFF2-40B4-BE49-F238E27FC236}">
                <a16:creationId xmlns:a16="http://schemas.microsoft.com/office/drawing/2014/main" id="{40292D9A-7658-452C-0211-0B4203E718CA}"/>
              </a:ext>
            </a:extLst>
          </p:cNvPr>
          <p:cNvGraphicFramePr>
            <a:graphicFrameLocks noGrp="1"/>
          </p:cNvGraphicFramePr>
          <p:nvPr>
            <p:ph idx="1"/>
          </p:nvPr>
        </p:nvGraphicFramePr>
        <p:xfrm>
          <a:off x="838200" y="1257300"/>
          <a:ext cx="10515600"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3617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E720F-F0CF-C297-9BEF-7DE823D2E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34469-B10C-629C-2BAA-9E6859556F5A}"/>
              </a:ext>
            </a:extLst>
          </p:cNvPr>
          <p:cNvSpPr>
            <a:spLocks noGrp="1"/>
          </p:cNvSpPr>
          <p:nvPr>
            <p:ph type="title"/>
          </p:nvPr>
        </p:nvSpPr>
        <p:spPr/>
        <p:txBody>
          <a:bodyPr/>
          <a:lstStyle/>
          <a:p>
            <a:r>
              <a:rPr lang="en-GB"/>
              <a:t>Parks &amp; Open Spaces (2)</a:t>
            </a:r>
          </a:p>
        </p:txBody>
      </p:sp>
      <p:graphicFrame>
        <p:nvGraphicFramePr>
          <p:cNvPr id="5" name="Content Placeholder 2" descr="ha">
            <a:extLst>
              <a:ext uri="{FF2B5EF4-FFF2-40B4-BE49-F238E27FC236}">
                <a16:creationId xmlns:a16="http://schemas.microsoft.com/office/drawing/2014/main" id="{6F1069B9-81FC-1A25-12C3-869FB3B22443}"/>
              </a:ext>
            </a:extLst>
          </p:cNvPr>
          <p:cNvGraphicFramePr>
            <a:graphicFrameLocks noGrp="1"/>
          </p:cNvGraphicFramePr>
          <p:nvPr>
            <p:ph idx="1"/>
          </p:nvPr>
        </p:nvGraphicFramePr>
        <p:xfrm>
          <a:off x="838200" y="1257300"/>
          <a:ext cx="10515600"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1848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32E8C-3723-9BF1-D568-593032F7F9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D81AD2-7C84-9A31-2CF1-85EDB37C8065}"/>
              </a:ext>
            </a:extLst>
          </p:cNvPr>
          <p:cNvSpPr>
            <a:spLocks noGrp="1"/>
          </p:cNvSpPr>
          <p:nvPr>
            <p:ph type="title"/>
          </p:nvPr>
        </p:nvSpPr>
        <p:spPr/>
        <p:txBody>
          <a:bodyPr/>
          <a:lstStyle/>
          <a:p>
            <a:r>
              <a:rPr lang="en-GB"/>
              <a:t>Young People</a:t>
            </a:r>
          </a:p>
        </p:txBody>
      </p:sp>
      <p:sp>
        <p:nvSpPr>
          <p:cNvPr id="6" name="Content Placeholder 2">
            <a:extLst>
              <a:ext uri="{FF2B5EF4-FFF2-40B4-BE49-F238E27FC236}">
                <a16:creationId xmlns:a16="http://schemas.microsoft.com/office/drawing/2014/main" id="{FD40AEC1-B514-ECC3-B2A4-17E88AAAEF38}"/>
              </a:ext>
            </a:extLst>
          </p:cNvPr>
          <p:cNvSpPr>
            <a:spLocks noGrp="1"/>
          </p:cNvSpPr>
          <p:nvPr>
            <p:ph sz="half" idx="1"/>
          </p:nvPr>
        </p:nvSpPr>
        <p:spPr>
          <a:xfrm>
            <a:off x="739658" y="1679575"/>
            <a:ext cx="9860280" cy="4351338"/>
          </a:xfrm>
        </p:spPr>
        <p:txBody>
          <a:bodyPr>
            <a:normAutofit fontScale="85000" lnSpcReduction="10000"/>
          </a:bodyPr>
          <a:lstStyle/>
          <a:p>
            <a:endParaRPr lang="en-GB" sz="2600"/>
          </a:p>
          <a:p>
            <a:r>
              <a:rPr lang="en-GB" sz="2300"/>
              <a:t>Youth Champions Project (including some members of Youth Council)</a:t>
            </a:r>
          </a:p>
          <a:p>
            <a:r>
              <a:rPr lang="en-GB" sz="2300">
                <a:latin typeface="Arial"/>
                <a:ea typeface="Times New Roman" panose="02020603050405020304" pitchFamily="18" charset="0"/>
                <a:cs typeface="Arial"/>
              </a:rPr>
              <a:t>The VAWG Whole School Approach - training for staff and parents (including Queen Mary’s University)</a:t>
            </a:r>
          </a:p>
          <a:p>
            <a:r>
              <a:rPr lang="en-GB" sz="2300">
                <a:latin typeface="Arial"/>
                <a:ea typeface="Calibri" panose="020F0502020204030204" pitchFamily="34" charset="0"/>
                <a:cs typeface="Arial"/>
              </a:rPr>
              <a:t>Anti-VAWG School Pledge</a:t>
            </a:r>
          </a:p>
          <a:p>
            <a:pPr lvl="0"/>
            <a:r>
              <a:rPr lang="en-GB" sz="2300"/>
              <a:t>Weekly young women's sessions Haileybury Youth Centre for sports, drop-in, crafts</a:t>
            </a:r>
          </a:p>
          <a:p>
            <a:pPr lvl="0"/>
            <a:r>
              <a:rPr lang="en-GB" sz="2300"/>
              <a:t>Future sessions to have VAWG projects. </a:t>
            </a:r>
          </a:p>
          <a:p>
            <a:pPr lvl="0"/>
            <a:r>
              <a:rPr lang="en-GB" sz="2300"/>
              <a:t>Youth Charity Women Event – Women Safety workshops planned by young people.  </a:t>
            </a:r>
          </a:p>
          <a:p>
            <a:pPr lvl="0"/>
            <a:r>
              <a:rPr lang="en-GB" sz="2300"/>
              <a:t>The group also held a fundraising bake sale for safe spaces for women</a:t>
            </a:r>
          </a:p>
          <a:p>
            <a:pPr lvl="0"/>
            <a:r>
              <a:rPr lang="en-GB" sz="2300"/>
              <a:t>VAWG Stall held at the education awards</a:t>
            </a:r>
          </a:p>
          <a:p>
            <a:pPr lvl="0"/>
            <a:r>
              <a:rPr lang="en-GB" sz="2300"/>
              <a:t>Youth Council VAWG project – survey of young people’s experiences, teen relationship/issues findings to be presented in January </a:t>
            </a:r>
          </a:p>
          <a:p>
            <a:pPr marL="0" indent="0">
              <a:buNone/>
            </a:pPr>
            <a:endParaRPr lang="en-GB"/>
          </a:p>
          <a:p>
            <a:pPr marL="0" indent="0">
              <a:buNone/>
            </a:pPr>
            <a:endParaRPr lang="en-GB"/>
          </a:p>
        </p:txBody>
      </p:sp>
    </p:spTree>
    <p:extLst>
      <p:ext uri="{BB962C8B-B14F-4D97-AF65-F5344CB8AC3E}">
        <p14:creationId xmlns:p14="http://schemas.microsoft.com/office/powerpoint/2010/main" val="3364391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4B5E5-8D32-D199-28FA-846C0A094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44EC6-3D36-20C4-7CA2-E85632FB9265}"/>
              </a:ext>
            </a:extLst>
          </p:cNvPr>
          <p:cNvSpPr>
            <a:spLocks noGrp="1"/>
          </p:cNvSpPr>
          <p:nvPr>
            <p:ph type="title"/>
          </p:nvPr>
        </p:nvSpPr>
        <p:spPr/>
        <p:txBody>
          <a:bodyPr/>
          <a:lstStyle/>
          <a:p>
            <a:r>
              <a:rPr lang="en-GB"/>
              <a:t>London Fire Brigade</a:t>
            </a:r>
          </a:p>
        </p:txBody>
      </p:sp>
      <p:graphicFrame>
        <p:nvGraphicFramePr>
          <p:cNvPr id="5" name="Content Placeholder 2" descr="hat">
            <a:extLst>
              <a:ext uri="{FF2B5EF4-FFF2-40B4-BE49-F238E27FC236}">
                <a16:creationId xmlns:a16="http://schemas.microsoft.com/office/drawing/2014/main" id="{30FC458D-1F58-E0EE-930D-46F7DF9558DD}"/>
              </a:ext>
            </a:extLst>
          </p:cNvPr>
          <p:cNvGraphicFramePr>
            <a:graphicFrameLocks noGrp="1"/>
          </p:cNvGraphicFramePr>
          <p:nvPr>
            <p:ph idx="1"/>
          </p:nvPr>
        </p:nvGraphicFramePr>
        <p:xfrm>
          <a:off x="838200" y="16036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5446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FB007-CC41-CFF4-D41E-AA8486949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D9E42-06D4-532C-BA78-95C89EE5D6A2}"/>
              </a:ext>
            </a:extLst>
          </p:cNvPr>
          <p:cNvSpPr>
            <a:spLocks noGrp="1"/>
          </p:cNvSpPr>
          <p:nvPr>
            <p:ph type="title"/>
          </p:nvPr>
        </p:nvSpPr>
        <p:spPr/>
        <p:txBody>
          <a:bodyPr/>
          <a:lstStyle/>
          <a:p>
            <a:r>
              <a:rPr lang="en-GB">
                <a:latin typeface="+mj-lt"/>
              </a:rPr>
              <a:t>TH Women’s Network</a:t>
            </a:r>
          </a:p>
        </p:txBody>
      </p:sp>
      <p:graphicFrame>
        <p:nvGraphicFramePr>
          <p:cNvPr id="5" name="Content Placeholder 2" descr="w">
            <a:extLst>
              <a:ext uri="{FF2B5EF4-FFF2-40B4-BE49-F238E27FC236}">
                <a16:creationId xmlns:a16="http://schemas.microsoft.com/office/drawing/2014/main" id="{80C4E172-AD6D-0FDD-03E6-C3A91FD36795}"/>
              </a:ext>
            </a:extLst>
          </p:cNvPr>
          <p:cNvGraphicFramePr>
            <a:graphicFrameLocks noGrp="1"/>
          </p:cNvGraphicFramePr>
          <p:nvPr>
            <p:ph idx="1"/>
          </p:nvPr>
        </p:nvGraphicFramePr>
        <p:xfrm>
          <a:off x="838200" y="16036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9853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9223-2DC9-7665-1BA2-BD1C721F000B}"/>
              </a:ext>
            </a:extLst>
          </p:cNvPr>
          <p:cNvSpPr>
            <a:spLocks noGrp="1"/>
          </p:cNvSpPr>
          <p:nvPr>
            <p:ph type="title"/>
          </p:nvPr>
        </p:nvSpPr>
        <p:spPr/>
        <p:txBody>
          <a:bodyPr/>
          <a:lstStyle/>
          <a:p>
            <a:r>
              <a:rPr lang="en-GB">
                <a:latin typeface="+mj-lt"/>
              </a:rPr>
              <a:t>Highways</a:t>
            </a:r>
          </a:p>
        </p:txBody>
      </p:sp>
      <p:graphicFrame>
        <p:nvGraphicFramePr>
          <p:cNvPr id="5" name="Content Placeholder 2" descr="Range of activities undertaken by Highways Teams to ensure women's safety includes high standards of lighting, wide footways, central management system enable swifter maintenance contractors resolving issues, CCTV monitoring and safety improvements at transport hubs.">
            <a:extLst>
              <a:ext uri="{FF2B5EF4-FFF2-40B4-BE49-F238E27FC236}">
                <a16:creationId xmlns:a16="http://schemas.microsoft.com/office/drawing/2014/main" id="{EEEDDD36-E15A-0172-4906-87C0DA4A28FE}"/>
              </a:ext>
            </a:extLst>
          </p:cNvPr>
          <p:cNvGraphicFramePr>
            <a:graphicFrameLocks noGrp="1"/>
          </p:cNvGraphicFramePr>
          <p:nvPr>
            <p:ph idx="1"/>
          </p:nvPr>
        </p:nvGraphicFramePr>
        <p:xfrm>
          <a:off x="838200" y="16036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7319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0A0D7-9EAA-7215-F8AD-AEF1E61443B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BAA24C-78F4-0913-9A90-235F1F0B0A29}"/>
              </a:ext>
            </a:extLst>
          </p:cNvPr>
          <p:cNvSpPr>
            <a:spLocks noGrp="1"/>
          </p:cNvSpPr>
          <p:nvPr>
            <p:ph type="title"/>
          </p:nvPr>
        </p:nvSpPr>
        <p:spPr/>
        <p:txBody>
          <a:bodyPr/>
          <a:lstStyle/>
          <a:p>
            <a:r>
              <a:rPr lang="en-GB"/>
              <a:t>Key Challenges</a:t>
            </a:r>
          </a:p>
        </p:txBody>
      </p:sp>
      <p:graphicFrame>
        <p:nvGraphicFramePr>
          <p:cNvPr id="7" name="Content Placeholder 4" descr="Key challenges include but not limited to lack of resources, ensuring intersectionality to serve marginalised communities, slow rollout of national frameworks, difficulties obtaining measurable outcomes and global challenges around misogyny.">
            <a:extLst>
              <a:ext uri="{FF2B5EF4-FFF2-40B4-BE49-F238E27FC236}">
                <a16:creationId xmlns:a16="http://schemas.microsoft.com/office/drawing/2014/main" id="{28E48CAE-5EE9-472A-607E-02BA0A4A1514}"/>
              </a:ext>
            </a:extLst>
          </p:cNvPr>
          <p:cNvGraphicFramePr>
            <a:graphicFrameLocks noGrp="1"/>
          </p:cNvGraphicFramePr>
          <p:nvPr>
            <p:ph idx="1"/>
          </p:nvPr>
        </p:nvGraphicFramePr>
        <p:xfrm>
          <a:off x="838200" y="16036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66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E939BD-1E6E-2DD1-A5E2-FA7CFE8DF012}"/>
              </a:ext>
            </a:extLst>
          </p:cNvPr>
          <p:cNvSpPr>
            <a:spLocks noGrp="1"/>
          </p:cNvSpPr>
          <p:nvPr>
            <p:ph type="title"/>
          </p:nvPr>
        </p:nvSpPr>
        <p:spPr/>
        <p:txBody>
          <a:bodyPr/>
          <a:lstStyle/>
          <a:p>
            <a:r>
              <a:rPr lang="en-GB">
                <a:latin typeface="+mj-lt"/>
              </a:rPr>
              <a:t>What more can we do?</a:t>
            </a:r>
          </a:p>
        </p:txBody>
      </p:sp>
      <p:graphicFrame>
        <p:nvGraphicFramePr>
          <p:cNvPr id="7" name="Content Placeholder 4" descr="More needs to be done and this includes allocating resources, embedding women safety in everyone's business, all to challenge misogyny, exploration of protection orders, support with training, outreach and awareness campaigns">
            <a:extLst>
              <a:ext uri="{FF2B5EF4-FFF2-40B4-BE49-F238E27FC236}">
                <a16:creationId xmlns:a16="http://schemas.microsoft.com/office/drawing/2014/main" id="{39565599-C4F0-2DAF-8C95-AB4F3F08FBB7}"/>
              </a:ext>
            </a:extLst>
          </p:cNvPr>
          <p:cNvGraphicFramePr>
            <a:graphicFrameLocks noGrp="1"/>
          </p:cNvGraphicFramePr>
          <p:nvPr>
            <p:ph idx="1"/>
          </p:nvPr>
        </p:nvGraphicFramePr>
        <p:xfrm>
          <a:off x="838200" y="160368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17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25B07-3FEF-5226-2CBB-4569D2B1786D}"/>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23017A4-E17B-B651-DC3B-203CFA945360}"/>
              </a:ext>
              <a:ext uri="{C183D7F6-B498-43B3-948B-1728B52AA6E4}">
                <adec:decorative xmlns:adec="http://schemas.microsoft.com/office/drawing/2017/decorative" val="1"/>
              </a:ext>
            </a:extLst>
          </p:cNvPr>
          <p:cNvCxnSpPr>
            <a:stCxn id="4" idx="3"/>
          </p:cNvCxnSpPr>
          <p:nvPr/>
        </p:nvCxnSpPr>
        <p:spPr>
          <a:xfrm>
            <a:off x="3123489" y="2370518"/>
            <a:ext cx="3481848" cy="734"/>
          </a:xfrm>
          <a:prstGeom prst="line">
            <a:avLst/>
          </a:prstGeom>
          <a:ln w="28575">
            <a:solidFill>
              <a:srgbClr val="00B2B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7FBC745-D13A-2989-29C1-1E788B3DA3C5}"/>
              </a:ext>
              <a:ext uri="{C183D7F6-B498-43B3-948B-1728B52AA6E4}">
                <adec:decorative xmlns:adec="http://schemas.microsoft.com/office/drawing/2017/decorative" val="1"/>
              </a:ext>
            </a:extLst>
          </p:cNvPr>
          <p:cNvCxnSpPr>
            <a:stCxn id="16" idx="2"/>
            <a:endCxn id="17" idx="2"/>
          </p:cNvCxnSpPr>
          <p:nvPr/>
        </p:nvCxnSpPr>
        <p:spPr>
          <a:xfrm flipH="1">
            <a:off x="10608816" y="2097414"/>
            <a:ext cx="8983" cy="3781125"/>
          </a:xfrm>
          <a:prstGeom prst="line">
            <a:avLst/>
          </a:prstGeom>
          <a:ln w="19050">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AC758A-2A26-54DC-20FC-5BDA5963089D}"/>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GB" sz="2800">
                <a:solidFill>
                  <a:schemeClr val="bg2">
                    <a:lumMod val="10000"/>
                  </a:schemeClr>
                </a:solidFill>
              </a:rPr>
              <a:t>Engagement Approach – Let’s Talk Tower Hamlets Survey</a:t>
            </a:r>
          </a:p>
        </p:txBody>
      </p:sp>
      <p:sp>
        <p:nvSpPr>
          <p:cNvPr id="3" name="Content Placeholder 2">
            <a:extLst>
              <a:ext uri="{FF2B5EF4-FFF2-40B4-BE49-F238E27FC236}">
                <a16:creationId xmlns:a16="http://schemas.microsoft.com/office/drawing/2014/main" id="{A6D217C3-48E2-DE03-ACDF-D94206C2D2A6}"/>
              </a:ext>
            </a:extLst>
          </p:cNvPr>
          <p:cNvSpPr>
            <a:spLocks noGrp="1"/>
          </p:cNvSpPr>
          <p:nvPr>
            <p:ph idx="1"/>
          </p:nvPr>
        </p:nvSpPr>
        <p:spPr>
          <a:xfrm>
            <a:off x="715965" y="1278573"/>
            <a:ext cx="9148633" cy="4959799"/>
          </a:xfrm>
        </p:spPr>
        <p:txBody>
          <a:bodyPr vert="horz" lIns="91440" tIns="45720" rIns="91440" bIns="45720" rtlCol="0" anchor="t">
            <a:normAutofit/>
          </a:bodyPr>
          <a:lstStyle/>
          <a:p>
            <a:pPr marL="0" indent="0" fontAlgn="base">
              <a:buNone/>
            </a:pPr>
            <a:r>
              <a:rPr lang="en-GB" sz="1800">
                <a:solidFill>
                  <a:schemeClr val="bg2">
                    <a:lumMod val="10000"/>
                  </a:schemeClr>
                </a:solidFill>
                <a:latin typeface="Arial"/>
                <a:cs typeface="Arial"/>
              </a:rPr>
              <a:t>To explore the lived experience of women in health, the Commission conducted </a:t>
            </a:r>
            <a:r>
              <a:rPr lang="en-GB" sz="1800" b="1">
                <a:solidFill>
                  <a:schemeClr val="bg2">
                    <a:lumMod val="10000"/>
                  </a:schemeClr>
                </a:solidFill>
                <a:latin typeface="Arial"/>
                <a:cs typeface="Arial"/>
              </a:rPr>
              <a:t>extensive consultation </a:t>
            </a:r>
            <a:r>
              <a:rPr lang="en-GB" sz="1800">
                <a:solidFill>
                  <a:schemeClr val="bg2">
                    <a:lumMod val="10000"/>
                  </a:schemeClr>
                </a:solidFill>
                <a:latin typeface="Arial"/>
                <a:cs typeface="Arial"/>
              </a:rPr>
              <a:t>with residents across the borough:</a:t>
            </a:r>
          </a:p>
          <a:p>
            <a:pPr marL="0" indent="0" fontAlgn="base">
              <a:buNone/>
            </a:pPr>
            <a:endParaRPr lang="en-GB" sz="1800">
              <a:solidFill>
                <a:schemeClr val="bg2">
                  <a:lumMod val="10000"/>
                </a:schemeClr>
              </a:solidFill>
            </a:endParaRPr>
          </a:p>
          <a:p>
            <a:pPr marL="0" indent="0" fontAlgn="base">
              <a:buNone/>
            </a:pPr>
            <a:endParaRPr lang="en-GB" sz="1800">
              <a:solidFill>
                <a:schemeClr val="bg2">
                  <a:lumMod val="10000"/>
                </a:schemeClr>
              </a:solidFill>
            </a:endParaRPr>
          </a:p>
          <a:p>
            <a:pPr marL="0" indent="0" fontAlgn="base">
              <a:buNone/>
            </a:pPr>
            <a:br>
              <a:rPr lang="en-GB" sz="1800">
                <a:solidFill>
                  <a:schemeClr val="bg2">
                    <a:lumMod val="10000"/>
                  </a:schemeClr>
                </a:solidFill>
              </a:rPr>
            </a:br>
            <a:endParaRPr lang="en-GB" sz="1800">
              <a:solidFill>
                <a:schemeClr val="bg2">
                  <a:lumMod val="10000"/>
                </a:schemeClr>
              </a:solidFill>
            </a:endParaRPr>
          </a:p>
          <a:p>
            <a:pPr marL="0" indent="0" fontAlgn="base">
              <a:buNone/>
            </a:pPr>
            <a:endParaRPr lang="en-GB">
              <a:solidFill>
                <a:schemeClr val="bg2">
                  <a:lumMod val="10000"/>
                </a:schemeClr>
              </a:solidFill>
            </a:endParaRPr>
          </a:p>
        </p:txBody>
      </p:sp>
      <p:sp>
        <p:nvSpPr>
          <p:cNvPr id="4" name="Rectangle: Rounded Corners 3">
            <a:extLst>
              <a:ext uri="{FF2B5EF4-FFF2-40B4-BE49-F238E27FC236}">
                <a16:creationId xmlns:a16="http://schemas.microsoft.com/office/drawing/2014/main" id="{AE1F4089-15D5-177D-9008-083085A7A8FB}"/>
              </a:ext>
            </a:extLst>
          </p:cNvPr>
          <p:cNvSpPr/>
          <p:nvPr/>
        </p:nvSpPr>
        <p:spPr>
          <a:xfrm>
            <a:off x="1170363" y="2075708"/>
            <a:ext cx="1953126" cy="589619"/>
          </a:xfrm>
          <a:prstGeom prst="roundRect">
            <a:avLst/>
          </a:prstGeom>
          <a:solidFill>
            <a:srgbClr val="00B2BC">
              <a:tint val="66000"/>
              <a:satMod val="1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Let’s Talk Tower Hamlets Survey</a:t>
            </a:r>
          </a:p>
        </p:txBody>
      </p:sp>
      <p:sp>
        <p:nvSpPr>
          <p:cNvPr id="7" name="Rectangle: Rounded Corners 6">
            <a:extLst>
              <a:ext uri="{FF2B5EF4-FFF2-40B4-BE49-F238E27FC236}">
                <a16:creationId xmlns:a16="http://schemas.microsoft.com/office/drawing/2014/main" id="{3971E4AF-84DC-C39A-1E26-3A8EE847F082}"/>
              </a:ext>
            </a:extLst>
          </p:cNvPr>
          <p:cNvSpPr/>
          <p:nvPr/>
        </p:nvSpPr>
        <p:spPr>
          <a:xfrm>
            <a:off x="3493650" y="2062645"/>
            <a:ext cx="2522134" cy="589619"/>
          </a:xfrm>
          <a:prstGeom prst="roundRect">
            <a:avLst/>
          </a:prstGeom>
          <a:solidFill>
            <a:srgbClr val="00B2BC">
              <a:tint val="66000"/>
              <a:satMod val="1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Themed Community Workshops</a:t>
            </a:r>
          </a:p>
        </p:txBody>
      </p:sp>
      <p:sp>
        <p:nvSpPr>
          <p:cNvPr id="8" name="Rectangle: Rounded Corners 7">
            <a:extLst>
              <a:ext uri="{FF2B5EF4-FFF2-40B4-BE49-F238E27FC236}">
                <a16:creationId xmlns:a16="http://schemas.microsoft.com/office/drawing/2014/main" id="{E5DC77B4-3EC5-8FE5-3BED-C705A378CFD4}"/>
              </a:ext>
            </a:extLst>
          </p:cNvPr>
          <p:cNvSpPr/>
          <p:nvPr/>
        </p:nvSpPr>
        <p:spPr>
          <a:xfrm>
            <a:off x="6348495" y="2090444"/>
            <a:ext cx="2867689" cy="561820"/>
          </a:xfrm>
          <a:prstGeom prst="roundRect">
            <a:avLst/>
          </a:prstGeom>
          <a:solidFill>
            <a:srgbClr val="00B2BC">
              <a:tint val="66000"/>
              <a:satMod val="16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Supplementary Community Workshops</a:t>
            </a:r>
          </a:p>
        </p:txBody>
      </p:sp>
      <p:sp>
        <p:nvSpPr>
          <p:cNvPr id="12" name="TextBox 11">
            <a:extLst>
              <a:ext uri="{FF2B5EF4-FFF2-40B4-BE49-F238E27FC236}">
                <a16:creationId xmlns:a16="http://schemas.microsoft.com/office/drawing/2014/main" id="{4115B984-8442-2CA0-9570-3A7A25755232}"/>
              </a:ext>
            </a:extLst>
          </p:cNvPr>
          <p:cNvSpPr txBox="1"/>
          <p:nvPr/>
        </p:nvSpPr>
        <p:spPr>
          <a:xfrm>
            <a:off x="802956" y="3020825"/>
            <a:ext cx="8734454" cy="2848985"/>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E7E6E6">
                    <a:lumMod val="10000"/>
                  </a:srgbClr>
                </a:solidFill>
                <a:effectLst/>
                <a:uLnTx/>
                <a:uFillTx/>
                <a:latin typeface="Arial"/>
                <a:ea typeface="+mn-ea"/>
                <a:cs typeface="Arial"/>
              </a:rPr>
              <a:t>The survey was hosted on Let’s Talk Tower Hamlets and was open for </a:t>
            </a:r>
            <a:r>
              <a:rPr kumimoji="0" lang="en-GB" sz="1800" b="1" i="0" u="none" strike="noStrike" kern="1200" cap="none" spc="0" normalizeH="0" baseline="0" noProof="0">
                <a:ln>
                  <a:noFill/>
                </a:ln>
                <a:solidFill>
                  <a:srgbClr val="E7E6E6">
                    <a:lumMod val="10000"/>
                  </a:srgbClr>
                </a:solidFill>
                <a:effectLst/>
                <a:uLnTx/>
                <a:uFillTx/>
                <a:latin typeface="Arial"/>
                <a:ea typeface="+mn-ea"/>
                <a:cs typeface="Arial"/>
              </a:rPr>
              <a:t>eight weeks</a:t>
            </a:r>
            <a:r>
              <a:rPr kumimoji="0" lang="en-GB" sz="1800" b="0" i="0" u="none" strike="noStrike" kern="1200" cap="none" spc="0" normalizeH="0" baseline="0" noProof="0">
                <a:ln>
                  <a:noFill/>
                </a:ln>
                <a:solidFill>
                  <a:srgbClr val="E7E6E6">
                    <a:lumMod val="10000"/>
                  </a:srgbClr>
                </a:solidFill>
                <a:effectLst/>
                <a:uLnTx/>
                <a:uFillTx/>
                <a:latin typeface="Arial"/>
                <a:ea typeface="+mn-ea"/>
                <a:cs typeface="Arial"/>
              </a:rPr>
              <a:t>.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E7E6E6">
                    <a:lumMod val="10000"/>
                  </a:srgbClr>
                </a:solidFill>
                <a:effectLst/>
                <a:uLnTx/>
                <a:uFillTx/>
                <a:latin typeface="Arial"/>
                <a:ea typeface="+mn-ea"/>
                <a:cs typeface="Arial"/>
              </a:rPr>
              <a:t>Accessible Survey: </a:t>
            </a:r>
            <a:r>
              <a:rPr kumimoji="0" lang="en-GB" sz="1800" b="0" i="0" u="none" strike="noStrike" kern="1200" cap="none" spc="0" normalizeH="0" baseline="0" noProof="0">
                <a:ln>
                  <a:noFill/>
                </a:ln>
                <a:solidFill>
                  <a:srgbClr val="E7E6E6">
                    <a:lumMod val="10000"/>
                  </a:srgbClr>
                </a:solidFill>
                <a:effectLst/>
                <a:uLnTx/>
                <a:uFillTx/>
                <a:latin typeface="Arial"/>
                <a:ea typeface="+mn-ea"/>
                <a:cs typeface="Arial"/>
              </a:rPr>
              <a:t>the survey was offered online, in print, in a simplified format, and translated into Bengali, with support available for completion.</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E7E6E6">
                    <a:lumMod val="10000"/>
                  </a:srgbClr>
                </a:solidFill>
                <a:effectLst/>
                <a:uLnTx/>
                <a:uFillTx/>
                <a:latin typeface="Arial"/>
                <a:ea typeface="+mn-ea"/>
                <a:cs typeface="Arial"/>
              </a:rPr>
              <a:t>Promotion: </a:t>
            </a:r>
            <a:r>
              <a:rPr kumimoji="0" lang="en-GB" sz="1800" b="0" i="0" u="none" strike="noStrike" kern="1200" cap="none" spc="0" normalizeH="0" baseline="0" noProof="0">
                <a:ln>
                  <a:noFill/>
                </a:ln>
                <a:solidFill>
                  <a:srgbClr val="E7E6E6">
                    <a:lumMod val="10000"/>
                  </a:srgbClr>
                </a:solidFill>
                <a:effectLst/>
                <a:uLnTx/>
                <a:uFillTx/>
                <a:latin typeface="Arial"/>
                <a:ea typeface="+mn-ea"/>
                <a:cs typeface="Arial"/>
              </a:rPr>
              <a:t>through council communication channels (Twitter, Facebook, LinkedIn) and shared with community organisations to reach diverse groups.</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E7E6E6">
                    <a:lumMod val="10000"/>
                  </a:srgbClr>
                </a:solidFill>
                <a:effectLst/>
                <a:uLnTx/>
                <a:uFillTx/>
                <a:latin typeface="Arial"/>
                <a:ea typeface="+mn-ea"/>
                <a:cs typeface="Arial"/>
              </a:rPr>
              <a:t>Monitoring: </a:t>
            </a:r>
            <a:r>
              <a:rPr kumimoji="0" lang="en-GB" sz="1800" b="0" i="0" u="none" strike="noStrike" kern="1200" cap="none" spc="0" normalizeH="0" baseline="0" noProof="0">
                <a:ln>
                  <a:noFill/>
                </a:ln>
                <a:solidFill>
                  <a:srgbClr val="E7E6E6">
                    <a:lumMod val="10000"/>
                  </a:srgbClr>
                </a:solidFill>
                <a:effectLst/>
                <a:uLnTx/>
                <a:uFillTx/>
                <a:latin typeface="Arial"/>
                <a:ea typeface="+mn-ea"/>
                <a:cs typeface="Arial"/>
              </a:rPr>
              <a:t>weekly, with communication and outreach strategies adjusted to ensure broad representation.</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srgbClr val="E7E6E6">
                    <a:lumMod val="10000"/>
                  </a:srgbClr>
                </a:solidFill>
                <a:effectLst/>
                <a:uLnTx/>
                <a:uFillTx/>
                <a:latin typeface="Arial"/>
                <a:ea typeface="+mn-ea"/>
                <a:cs typeface="Arial"/>
              </a:rPr>
              <a:t>Outreach: </a:t>
            </a:r>
            <a:r>
              <a:rPr kumimoji="0" lang="en-GB" sz="1800" b="0" i="0" u="none" strike="noStrike" kern="1200" cap="none" spc="0" normalizeH="0" baseline="0" noProof="0">
                <a:ln>
                  <a:noFill/>
                </a:ln>
                <a:solidFill>
                  <a:srgbClr val="E7E6E6">
                    <a:lumMod val="10000"/>
                  </a:srgbClr>
                </a:solidFill>
                <a:effectLst/>
                <a:uLnTx/>
                <a:uFillTx/>
                <a:latin typeface="Arial"/>
                <a:ea typeface="+mn-ea"/>
                <a:cs typeface="Arial"/>
              </a:rPr>
              <a:t>hosted seven stalls over eight weeks</a:t>
            </a:r>
            <a:r>
              <a:rPr kumimoji="0" lang="en-GB" sz="1800" b="1" i="0" u="none" strike="noStrike" kern="1200" cap="none" spc="0" normalizeH="0" baseline="0" noProof="0">
                <a:ln>
                  <a:noFill/>
                </a:ln>
                <a:solidFill>
                  <a:srgbClr val="E7E6E6">
                    <a:lumMod val="10000"/>
                  </a:srgbClr>
                </a:solidFill>
                <a:effectLst/>
                <a:uLnTx/>
                <a:uFillTx/>
                <a:latin typeface="Arial"/>
                <a:ea typeface="+mn-ea"/>
                <a:cs typeface="Arial"/>
              </a:rPr>
              <a:t>, </a:t>
            </a:r>
            <a:r>
              <a:rPr kumimoji="0" lang="en-GB" sz="1800" b="0" i="0" u="none" strike="noStrike" kern="1200" cap="none" spc="0" normalizeH="0" baseline="0" noProof="0">
                <a:ln>
                  <a:noFill/>
                </a:ln>
                <a:solidFill>
                  <a:srgbClr val="E7E6E6">
                    <a:lumMod val="10000"/>
                  </a:srgbClr>
                </a:solidFill>
                <a:effectLst/>
                <a:uLnTx/>
                <a:uFillTx/>
                <a:latin typeface="Arial"/>
                <a:ea typeface="+mn-ea"/>
                <a:cs typeface="Arial"/>
              </a:rPr>
              <a:t>improving access for women with disabilities, language barriers or digital exclusion. </a:t>
            </a:r>
          </a:p>
        </p:txBody>
      </p:sp>
      <p:sp>
        <p:nvSpPr>
          <p:cNvPr id="9" name="Rectangle: Rounded Corners 8">
            <a:extLst>
              <a:ext uri="{FF2B5EF4-FFF2-40B4-BE49-F238E27FC236}">
                <a16:creationId xmlns:a16="http://schemas.microsoft.com/office/drawing/2014/main" id="{CBB158B5-0022-5FB4-5643-69F44A6DC446}"/>
              </a:ext>
            </a:extLst>
          </p:cNvPr>
          <p:cNvSpPr/>
          <p:nvPr/>
        </p:nvSpPr>
        <p:spPr>
          <a:xfrm>
            <a:off x="9918503" y="2974144"/>
            <a:ext cx="1398592" cy="636131"/>
          </a:xfrm>
          <a:prstGeom prst="roundRect">
            <a:avLst/>
          </a:prstGeom>
          <a:solidFill>
            <a:srgbClr val="BBD035"/>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10000"/>
                  </a:schemeClr>
                </a:solidFill>
              </a:rPr>
              <a:t>TH Women’s Awards</a:t>
            </a:r>
          </a:p>
        </p:txBody>
      </p:sp>
      <p:sp>
        <p:nvSpPr>
          <p:cNvPr id="15" name="Rectangle: Rounded Corners 14">
            <a:extLst>
              <a:ext uri="{FF2B5EF4-FFF2-40B4-BE49-F238E27FC236}">
                <a16:creationId xmlns:a16="http://schemas.microsoft.com/office/drawing/2014/main" id="{2E286E4A-9DBF-C348-F43F-D2A91D524C31}"/>
              </a:ext>
            </a:extLst>
          </p:cNvPr>
          <p:cNvSpPr/>
          <p:nvPr/>
        </p:nvSpPr>
        <p:spPr>
          <a:xfrm>
            <a:off x="9918503" y="4487005"/>
            <a:ext cx="1398592" cy="635446"/>
          </a:xfrm>
          <a:prstGeom prst="roundRect">
            <a:avLst/>
          </a:prstGeom>
          <a:solidFill>
            <a:srgbClr val="BBD035"/>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10000"/>
                  </a:schemeClr>
                </a:solidFill>
              </a:rPr>
              <a:t>Overland Family Hub</a:t>
            </a:r>
          </a:p>
        </p:txBody>
      </p:sp>
      <p:sp>
        <p:nvSpPr>
          <p:cNvPr id="16" name="Rectangle: Rounded Corners 15">
            <a:extLst>
              <a:ext uri="{FF2B5EF4-FFF2-40B4-BE49-F238E27FC236}">
                <a16:creationId xmlns:a16="http://schemas.microsoft.com/office/drawing/2014/main" id="{71786151-C00D-30FD-C18C-9C58A042BC5C}"/>
              </a:ext>
            </a:extLst>
          </p:cNvPr>
          <p:cNvSpPr/>
          <p:nvPr/>
        </p:nvSpPr>
        <p:spPr>
          <a:xfrm>
            <a:off x="9918503" y="1461968"/>
            <a:ext cx="1398591" cy="635446"/>
          </a:xfrm>
          <a:prstGeom prst="roundRect">
            <a:avLst/>
          </a:prstGeom>
          <a:solidFill>
            <a:srgbClr val="BBD035"/>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10000"/>
                  </a:schemeClr>
                </a:solidFill>
              </a:rPr>
              <a:t>Idea Store Whitechapel</a:t>
            </a:r>
          </a:p>
        </p:txBody>
      </p:sp>
      <p:sp>
        <p:nvSpPr>
          <p:cNvPr id="17" name="Rectangle: Rounded Corners 16">
            <a:extLst>
              <a:ext uri="{FF2B5EF4-FFF2-40B4-BE49-F238E27FC236}">
                <a16:creationId xmlns:a16="http://schemas.microsoft.com/office/drawing/2014/main" id="{3B6FEB5C-BC23-5B9C-892F-44E2AE43EE6E}"/>
              </a:ext>
            </a:extLst>
          </p:cNvPr>
          <p:cNvSpPr/>
          <p:nvPr/>
        </p:nvSpPr>
        <p:spPr>
          <a:xfrm>
            <a:off x="9918503" y="5243093"/>
            <a:ext cx="1380625" cy="635446"/>
          </a:xfrm>
          <a:prstGeom prst="roundRect">
            <a:avLst/>
          </a:prstGeom>
          <a:solidFill>
            <a:srgbClr val="BBD035"/>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10000"/>
                  </a:schemeClr>
                </a:solidFill>
              </a:rPr>
              <a:t>Idea Store Chrisp Street</a:t>
            </a:r>
          </a:p>
        </p:txBody>
      </p:sp>
      <p:sp>
        <p:nvSpPr>
          <p:cNvPr id="18" name="Rectangle: Rounded Corners 17">
            <a:extLst>
              <a:ext uri="{FF2B5EF4-FFF2-40B4-BE49-F238E27FC236}">
                <a16:creationId xmlns:a16="http://schemas.microsoft.com/office/drawing/2014/main" id="{C74453E6-DA1B-604B-ABF3-E7B844E9AA25}"/>
              </a:ext>
            </a:extLst>
          </p:cNvPr>
          <p:cNvSpPr/>
          <p:nvPr/>
        </p:nvSpPr>
        <p:spPr>
          <a:xfrm>
            <a:off x="9918503" y="2203431"/>
            <a:ext cx="1398591" cy="635446"/>
          </a:xfrm>
          <a:prstGeom prst="roundRect">
            <a:avLst/>
          </a:prstGeom>
          <a:solidFill>
            <a:srgbClr val="BBD035"/>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10000"/>
                  </a:schemeClr>
                </a:solidFill>
              </a:rPr>
              <a:t>TH Town Hall </a:t>
            </a:r>
            <a:br>
              <a:rPr lang="en-GB" sz="1400">
                <a:solidFill>
                  <a:schemeClr val="bg2">
                    <a:lumMod val="10000"/>
                  </a:schemeClr>
                </a:solidFill>
              </a:rPr>
            </a:br>
            <a:r>
              <a:rPr lang="en-GB" sz="1400">
                <a:solidFill>
                  <a:schemeClr val="bg2">
                    <a:lumMod val="10000"/>
                  </a:schemeClr>
                </a:solidFill>
              </a:rPr>
              <a:t>x 2</a:t>
            </a:r>
          </a:p>
        </p:txBody>
      </p:sp>
      <p:sp>
        <p:nvSpPr>
          <p:cNvPr id="19" name="Rectangle: Rounded Corners 18">
            <a:extLst>
              <a:ext uri="{FF2B5EF4-FFF2-40B4-BE49-F238E27FC236}">
                <a16:creationId xmlns:a16="http://schemas.microsoft.com/office/drawing/2014/main" id="{7DFD466B-8D04-F530-09D1-92E1A84FCFB0}"/>
              </a:ext>
            </a:extLst>
          </p:cNvPr>
          <p:cNvSpPr/>
          <p:nvPr/>
        </p:nvSpPr>
        <p:spPr>
          <a:xfrm>
            <a:off x="9909519" y="3730917"/>
            <a:ext cx="1398592" cy="635446"/>
          </a:xfrm>
          <a:prstGeom prst="roundRect">
            <a:avLst/>
          </a:prstGeom>
          <a:solidFill>
            <a:srgbClr val="BBD035"/>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10000"/>
                  </a:schemeClr>
                </a:solidFill>
              </a:rPr>
              <a:t>Muslim Women’s Health Fair</a:t>
            </a:r>
          </a:p>
        </p:txBody>
      </p:sp>
    </p:spTree>
    <p:extLst>
      <p:ext uri="{BB962C8B-B14F-4D97-AF65-F5344CB8AC3E}">
        <p14:creationId xmlns:p14="http://schemas.microsoft.com/office/powerpoint/2010/main" val="438926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p:txBody>
          <a:bodyPr>
            <a:normAutofit/>
          </a:bodyPr>
          <a:lstStyle/>
          <a:p>
            <a:r>
              <a:rPr lang="en-GB" dirty="0">
                <a:solidFill>
                  <a:schemeClr val="bg2">
                    <a:lumMod val="10000"/>
                  </a:schemeClr>
                </a:solidFill>
              </a:rPr>
              <a:t>Women’s Commission</a:t>
            </a: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p:txBody>
          <a:bodyPr>
            <a:noAutofit/>
          </a:bodyPr>
          <a:lstStyle/>
          <a:p>
            <a:r>
              <a:rPr lang="en-GB" sz="1800" dirty="0">
                <a:solidFill>
                  <a:schemeClr val="bg2">
                    <a:lumMod val="10000"/>
                  </a:schemeClr>
                </a:solidFill>
              </a:rPr>
              <a:t>Regulatory Services</a:t>
            </a:r>
          </a:p>
        </p:txBody>
      </p:sp>
    </p:spTree>
    <p:extLst>
      <p:ext uri="{BB962C8B-B14F-4D97-AF65-F5344CB8AC3E}">
        <p14:creationId xmlns:p14="http://schemas.microsoft.com/office/powerpoint/2010/main" val="62212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3EC3-0811-F54A-CC84-5A469F59D84A}"/>
              </a:ext>
            </a:extLst>
          </p:cNvPr>
          <p:cNvSpPr>
            <a:spLocks noGrp="1"/>
          </p:cNvSpPr>
          <p:nvPr>
            <p:ph type="title"/>
          </p:nvPr>
        </p:nvSpPr>
        <p:spPr/>
        <p:txBody>
          <a:bodyPr/>
          <a:lstStyle/>
          <a:p>
            <a:r>
              <a:rPr lang="en-GB" dirty="0"/>
              <a:t>Regulatory Services</a:t>
            </a:r>
          </a:p>
        </p:txBody>
      </p:sp>
      <p:sp>
        <p:nvSpPr>
          <p:cNvPr id="3" name="Content Placeholder 2">
            <a:extLst>
              <a:ext uri="{FF2B5EF4-FFF2-40B4-BE49-F238E27FC236}">
                <a16:creationId xmlns:a16="http://schemas.microsoft.com/office/drawing/2014/main" id="{429522E6-5D2C-E402-45FF-68A7CDA89631}"/>
              </a:ext>
            </a:extLst>
          </p:cNvPr>
          <p:cNvSpPr>
            <a:spLocks noGrp="1"/>
          </p:cNvSpPr>
          <p:nvPr>
            <p:ph idx="1"/>
          </p:nvPr>
        </p:nvSpPr>
        <p:spPr>
          <a:xfrm>
            <a:off x="838200" y="1326701"/>
            <a:ext cx="10515600" cy="4628320"/>
          </a:xfrm>
        </p:spPr>
        <p:txBody>
          <a:bodyPr>
            <a:normAutofit/>
          </a:bodyPr>
          <a:lstStyle/>
          <a:p>
            <a:pPr marL="0" lvl="0" indent="0">
              <a:buNone/>
            </a:pPr>
            <a:r>
              <a:rPr lang="en-GB" sz="2200" b="1" dirty="0">
                <a:effectLst/>
                <a:latin typeface="+mj-lt"/>
                <a:ea typeface="Calibri" panose="020F0502020204030204" pitchFamily="34" charset="0"/>
                <a:cs typeface="Times New Roman" panose="02020603050405020304" pitchFamily="18" charset="0"/>
              </a:rPr>
              <a:t>Improvement to public spaces</a:t>
            </a:r>
          </a:p>
          <a:p>
            <a:pPr marL="0" lvl="0" indent="0">
              <a:buNone/>
            </a:pPr>
            <a:endParaRPr lang="en-GB" sz="2000">
              <a:effectLst/>
              <a:latin typeface="+mj-lt"/>
              <a:ea typeface="Calibri" panose="020F0502020204030204" pitchFamily="34" charset="0"/>
              <a:cs typeface="Times New Roman" panose="02020603050405020304" pitchFamily="18" charset="0"/>
            </a:endParaRPr>
          </a:p>
          <a:p>
            <a:pPr marL="0" lvl="0" indent="0">
              <a:buNone/>
            </a:pPr>
            <a:r>
              <a:rPr lang="en-GB" sz="2000" dirty="0">
                <a:effectLst/>
                <a:latin typeface="+mj-lt"/>
                <a:ea typeface="Calibri" panose="020F0502020204030204" pitchFamily="34" charset="0"/>
                <a:cs typeface="Times New Roman" panose="02020603050405020304" pitchFamily="18" charset="0"/>
              </a:rPr>
              <a:t>In 2022 as statutory review of the borough’s Statement of Licensing Policy was carried out.  The reviewed policy came into force on 1</a:t>
            </a:r>
            <a:r>
              <a:rPr lang="en-GB" sz="2000" baseline="30000" dirty="0">
                <a:effectLst/>
                <a:latin typeface="+mj-lt"/>
                <a:ea typeface="Calibri" panose="020F0502020204030204" pitchFamily="34" charset="0"/>
                <a:cs typeface="Times New Roman" panose="02020603050405020304" pitchFamily="18" charset="0"/>
              </a:rPr>
              <a:t>st</a:t>
            </a:r>
            <a:r>
              <a:rPr lang="en-GB" sz="2000" dirty="0">
                <a:effectLst/>
                <a:latin typeface="+mj-lt"/>
                <a:ea typeface="Calibri" panose="020F0502020204030204" pitchFamily="34" charset="0"/>
                <a:cs typeface="Times New Roman" panose="02020603050405020304" pitchFamily="18" charset="0"/>
              </a:rPr>
              <a:t> November 2023.  </a:t>
            </a:r>
            <a:r>
              <a:rPr lang="en-GB" sz="2000" dirty="0">
                <a:latin typeface="+mj-lt"/>
                <a:ea typeface="Calibri" panose="020F0502020204030204" pitchFamily="34" charset="0"/>
                <a:cs typeface="Times New Roman" panose="02020603050405020304" pitchFamily="18" charset="0"/>
              </a:rPr>
              <a:t>The changes included additional sections on </a:t>
            </a:r>
            <a:r>
              <a:rPr lang="en-GB" sz="2000" dirty="0">
                <a:effectLst/>
                <a:latin typeface="+mj-lt"/>
                <a:ea typeface="Calibri" panose="020F0502020204030204" pitchFamily="34" charset="0"/>
                <a:cs typeface="Times New Roman" panose="02020603050405020304" pitchFamily="18" charset="0"/>
              </a:rPr>
              <a:t>tackling </a:t>
            </a:r>
            <a:r>
              <a:rPr lang="en-US" sz="2000" kern="100" dirty="0">
                <a:ea typeface="Verdana" panose="020B0604030504040204" pitchFamily="34" charset="0"/>
              </a:rPr>
              <a:t>sexual harassment in the Night Time Economy :</a:t>
            </a:r>
          </a:p>
          <a:p>
            <a:pPr marL="0" lvl="0" indent="0">
              <a:buNone/>
            </a:pPr>
            <a:endParaRPr lang="en-US" sz="2000" kern="100">
              <a:ea typeface="Verdana" panose="020B0604030504040204" pitchFamily="34" charset="0"/>
            </a:endParaRPr>
          </a:p>
          <a:p>
            <a:r>
              <a:rPr lang="en-US" sz="2000" kern="100" dirty="0">
                <a:ea typeface="Verdana" panose="020B0604030504040204" pitchFamily="34" charset="0"/>
              </a:rPr>
              <a:t>encourage </a:t>
            </a:r>
            <a:r>
              <a:rPr lang="en-US" sz="2000" kern="100" dirty="0" err="1">
                <a:ea typeface="Verdana" panose="020B0604030504040204" pitchFamily="34" charset="0"/>
              </a:rPr>
              <a:t>licence</a:t>
            </a:r>
            <a:r>
              <a:rPr lang="en-US" sz="2000" kern="100" dirty="0">
                <a:ea typeface="Verdana" panose="020B0604030504040204" pitchFamily="34" charset="0"/>
              </a:rPr>
              <a:t> holders to sign up to Women's Night Safety Charter,.</a:t>
            </a:r>
          </a:p>
          <a:p>
            <a:r>
              <a:rPr lang="en-US" sz="2000" kern="100" dirty="0">
                <a:ea typeface="Verdana" panose="020B0604030504040204" pitchFamily="34" charset="0"/>
              </a:rPr>
              <a:t>placed and expectation on </a:t>
            </a:r>
            <a:r>
              <a:rPr lang="en-US" sz="2000" kern="100" dirty="0" err="1">
                <a:ea typeface="Verdana" panose="020B0604030504040204" pitchFamily="34" charset="0"/>
              </a:rPr>
              <a:t>licence</a:t>
            </a:r>
            <a:r>
              <a:rPr lang="en-US" sz="2000" kern="100" dirty="0">
                <a:ea typeface="Verdana" panose="020B0604030504040204" pitchFamily="34" charset="0"/>
              </a:rPr>
              <a:t> holders to take a zero tolerance in regard to sexual harassment and refuse entry/service in the event of an act of misogyny, </a:t>
            </a:r>
          </a:p>
          <a:p>
            <a:r>
              <a:rPr lang="en-US" sz="2000" kern="100" dirty="0">
                <a:ea typeface="Verdana" panose="020B0604030504040204" pitchFamily="34" charset="0"/>
              </a:rPr>
              <a:t>encourage applicants to discuss applications with the Councils VAWGs Team,</a:t>
            </a:r>
          </a:p>
          <a:p>
            <a:r>
              <a:rPr lang="en-US" sz="2000" kern="100" dirty="0">
                <a:ea typeface="Verdana" panose="020B0604030504040204" pitchFamily="34" charset="0"/>
              </a:rPr>
              <a:t>encouraged </a:t>
            </a:r>
            <a:r>
              <a:rPr lang="en-US" sz="2000" kern="100" dirty="0" err="1">
                <a:ea typeface="Verdana" panose="020B0604030504040204" pitchFamily="34" charset="0"/>
              </a:rPr>
              <a:t>licence</a:t>
            </a:r>
            <a:r>
              <a:rPr lang="en-US" sz="2000" kern="100" dirty="0">
                <a:ea typeface="Verdana" panose="020B0604030504040204" pitchFamily="34" charset="0"/>
              </a:rPr>
              <a:t> holder and their staff to attend </a:t>
            </a:r>
            <a:r>
              <a:rPr lang="en-GB" sz="2000" dirty="0">
                <a:solidFill>
                  <a:schemeClr val="tx1"/>
                </a:solidFill>
                <a:ea typeface="Calibri" panose="020F0502020204030204" pitchFamily="34" charset="0"/>
                <a:cs typeface="Times New Roman" panose="02020603050405020304" pitchFamily="18" charset="0"/>
              </a:rPr>
              <a:t>Welfare and Vulnerability Training (WAVE).  This training also incorporates “Ask for Angela.</a:t>
            </a:r>
          </a:p>
          <a:p>
            <a:endParaRPr lang="en-US" sz="2000" kern="100">
              <a:ea typeface="Verdana" panose="020B0604030504040204" pitchFamily="34" charset="0"/>
            </a:endParaRPr>
          </a:p>
          <a:p>
            <a:pPr marL="0" lvl="0" indent="0">
              <a:buNone/>
            </a:pPr>
            <a:endParaRPr lang="en-GB" sz="2000">
              <a:effectLst/>
              <a:latin typeface="+mj-lt"/>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2178894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9AA7-0076-8E51-CE70-6D449EED11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9200E-D2F0-D86D-F08D-A2A997BB6AFF}"/>
              </a:ext>
            </a:extLst>
          </p:cNvPr>
          <p:cNvSpPr>
            <a:spLocks noGrp="1"/>
          </p:cNvSpPr>
          <p:nvPr>
            <p:ph type="title"/>
          </p:nvPr>
        </p:nvSpPr>
        <p:spPr/>
        <p:txBody>
          <a:bodyPr/>
          <a:lstStyle/>
          <a:p>
            <a:r>
              <a:rPr lang="en-GB" dirty="0"/>
              <a:t>Regulatory Services</a:t>
            </a:r>
          </a:p>
        </p:txBody>
      </p:sp>
      <p:sp>
        <p:nvSpPr>
          <p:cNvPr id="3" name="Content Placeholder 2">
            <a:extLst>
              <a:ext uri="{FF2B5EF4-FFF2-40B4-BE49-F238E27FC236}">
                <a16:creationId xmlns:a16="http://schemas.microsoft.com/office/drawing/2014/main" id="{D3F9F3FD-43AC-513D-A1AE-290AE8740211}"/>
              </a:ext>
            </a:extLst>
          </p:cNvPr>
          <p:cNvSpPr>
            <a:spLocks noGrp="1"/>
          </p:cNvSpPr>
          <p:nvPr>
            <p:ph idx="1"/>
          </p:nvPr>
        </p:nvSpPr>
        <p:spPr>
          <a:xfrm>
            <a:off x="838199" y="1326701"/>
            <a:ext cx="5466347" cy="4913678"/>
          </a:xfrm>
        </p:spPr>
        <p:txBody>
          <a:bodyPr>
            <a:normAutofit/>
          </a:bodyPr>
          <a:lstStyle/>
          <a:p>
            <a:pPr marL="0" lvl="0" indent="0">
              <a:buNone/>
            </a:pPr>
            <a:r>
              <a:rPr lang="en-GB" sz="2200" b="1" dirty="0">
                <a:effectLst/>
                <a:latin typeface="+mj-lt"/>
                <a:ea typeface="Calibri" panose="020F0502020204030204" pitchFamily="34" charset="0"/>
                <a:cs typeface="Times New Roman" panose="02020603050405020304" pitchFamily="18" charset="0"/>
              </a:rPr>
              <a:t>Improvement to public spaces</a:t>
            </a:r>
          </a:p>
          <a:p>
            <a:pPr marL="0" lvl="0" indent="0">
              <a:buNone/>
            </a:pPr>
            <a:endParaRPr lang="en-GB" sz="2000">
              <a:effectLst/>
              <a:latin typeface="+mj-lt"/>
              <a:ea typeface="Calibri" panose="020F0502020204030204" pitchFamily="34" charset="0"/>
              <a:cs typeface="Times New Roman" panose="02020603050405020304" pitchFamily="18" charset="0"/>
            </a:endParaRPr>
          </a:p>
          <a:p>
            <a:pPr marL="0" lvl="0" indent="0">
              <a:buNone/>
            </a:pPr>
            <a:r>
              <a:rPr lang="en-GB" sz="2000" dirty="0">
                <a:effectLst/>
                <a:latin typeface="+mj-lt"/>
                <a:ea typeface="Calibri" panose="020F0502020204030204" pitchFamily="34" charset="0"/>
                <a:cs typeface="Times New Roman" panose="02020603050405020304" pitchFamily="18" charset="0"/>
              </a:rPr>
              <a:t>Late Night Levy funded actions:</a:t>
            </a:r>
          </a:p>
          <a:p>
            <a:pPr marL="0" lvl="0" indent="0">
              <a:buNone/>
            </a:pPr>
            <a:r>
              <a:rPr lang="en-GB" sz="2000" dirty="0">
                <a:effectLst/>
                <a:latin typeface="+mj-lt"/>
                <a:ea typeface="Calibri" panose="020F0502020204030204" pitchFamily="34" charset="0"/>
                <a:cs typeface="Times New Roman" panose="02020603050405020304" pitchFamily="18" charset="0"/>
              </a:rPr>
              <a:t>Pre 2024 -</a:t>
            </a:r>
          </a:p>
          <a:p>
            <a:pPr marL="0" lvl="0" indent="0">
              <a:buNone/>
            </a:pPr>
            <a:r>
              <a:rPr lang="en-GB" sz="2000" dirty="0">
                <a:latin typeface="+mj-lt"/>
                <a:ea typeface="Calibri" panose="020F0502020204030204" pitchFamily="34" charset="0"/>
                <a:cs typeface="Times New Roman" panose="02020603050405020304" pitchFamily="18" charset="0"/>
              </a:rPr>
              <a:t>Patrol:</a:t>
            </a:r>
          </a:p>
          <a:p>
            <a:r>
              <a:rPr lang="en-GB" sz="2000" dirty="0">
                <a:latin typeface="+mj-lt"/>
                <a:ea typeface="Calibri" panose="020F0502020204030204" pitchFamily="34" charset="0"/>
                <a:cs typeface="Times New Roman" panose="02020603050405020304" pitchFamily="18" charset="0"/>
              </a:rPr>
              <a:t>Street pastors</a:t>
            </a:r>
          </a:p>
          <a:p>
            <a:r>
              <a:rPr lang="en-GB" sz="2000" dirty="0">
                <a:effectLst/>
                <a:latin typeface="+mj-lt"/>
                <a:ea typeface="Calibri" panose="020F0502020204030204" pitchFamily="34" charset="0"/>
                <a:cs typeface="Times New Roman" panose="02020603050405020304" pitchFamily="18" charset="0"/>
              </a:rPr>
              <a:t>Police</a:t>
            </a:r>
          </a:p>
          <a:p>
            <a:r>
              <a:rPr lang="en-GB" sz="2000" dirty="0">
                <a:latin typeface="+mj-lt"/>
                <a:ea typeface="Calibri" panose="020F0502020204030204" pitchFamily="34" charset="0"/>
                <a:cs typeface="Times New Roman" panose="02020603050405020304" pitchFamily="18" charset="0"/>
              </a:rPr>
              <a:t>Medics</a:t>
            </a:r>
          </a:p>
          <a:p>
            <a:pPr marL="0" indent="0">
              <a:buNone/>
            </a:pPr>
            <a:r>
              <a:rPr lang="en-GB" sz="2000" dirty="0">
                <a:latin typeface="+mj-lt"/>
                <a:ea typeface="Calibri" panose="020F0502020204030204" pitchFamily="34" charset="0"/>
                <a:cs typeface="Times New Roman" panose="02020603050405020304" pitchFamily="18" charset="0"/>
              </a:rPr>
              <a:t>Joint work with LB Hackney, City of London and LB Tower Hamlets to launch #dontcrosstheline</a:t>
            </a:r>
          </a:p>
          <a:p>
            <a:pPr marL="0" indent="0">
              <a:buNone/>
            </a:pPr>
            <a:r>
              <a:rPr lang="en-GB" sz="2000" dirty="0">
                <a:effectLst/>
                <a:latin typeface="+mj-lt"/>
                <a:ea typeface="Calibri" panose="020F0502020204030204" pitchFamily="34" charset="0"/>
                <a:cs typeface="Times New Roman" panose="02020603050405020304" pitchFamily="18" charset="0"/>
              </a:rPr>
              <a:t>Additional CCTV Cameras in Hackney Wick</a:t>
            </a:r>
          </a:p>
          <a:p>
            <a:endParaRPr lang="en-GB"/>
          </a:p>
        </p:txBody>
      </p:sp>
      <p:sp>
        <p:nvSpPr>
          <p:cNvPr id="4" name="Content Placeholder 2">
            <a:extLst>
              <a:ext uri="{FF2B5EF4-FFF2-40B4-BE49-F238E27FC236}">
                <a16:creationId xmlns:a16="http://schemas.microsoft.com/office/drawing/2014/main" id="{CAC60316-3B7D-F438-9AC5-13200EF57AF2}"/>
              </a:ext>
            </a:extLst>
          </p:cNvPr>
          <p:cNvSpPr txBox="1">
            <a:spLocks/>
          </p:cNvSpPr>
          <p:nvPr/>
        </p:nvSpPr>
        <p:spPr>
          <a:xfrm>
            <a:off x="6763754" y="1326701"/>
            <a:ext cx="4590046" cy="4628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200" b="1" dirty="0">
                <a:latin typeface="+mj-lt"/>
                <a:ea typeface="Calibri" panose="020F0502020204030204" pitchFamily="34" charset="0"/>
                <a:cs typeface="Times New Roman" panose="02020603050405020304" pitchFamily="18" charset="0"/>
              </a:rPr>
              <a:t>Improvement to public spaces</a:t>
            </a:r>
          </a:p>
          <a:p>
            <a:pPr marL="0" indent="0">
              <a:buFont typeface="Arial" panose="020B0604020202020204" pitchFamily="34" charset="0"/>
              <a:buNone/>
            </a:pPr>
            <a:endParaRPr lang="en-GB" sz="2000">
              <a:latin typeface="+mj-lt"/>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GB" sz="2000" dirty="0">
                <a:latin typeface="+mj-lt"/>
                <a:ea typeface="Calibri" panose="020F0502020204030204" pitchFamily="34" charset="0"/>
                <a:cs typeface="Times New Roman" panose="02020603050405020304" pitchFamily="18" charset="0"/>
              </a:rPr>
              <a:t>Late Night Levy funded actions:</a:t>
            </a:r>
          </a:p>
          <a:p>
            <a:pPr marL="0" indent="0">
              <a:buFont typeface="Arial" panose="020B0604020202020204" pitchFamily="34" charset="0"/>
              <a:buNone/>
            </a:pPr>
            <a:r>
              <a:rPr lang="en-GB" sz="2000" dirty="0">
                <a:latin typeface="+mj-lt"/>
                <a:ea typeface="Calibri" panose="020F0502020204030204" pitchFamily="34" charset="0"/>
                <a:cs typeface="Times New Roman" panose="02020603050405020304" pitchFamily="18" charset="0"/>
              </a:rPr>
              <a:t>Post 2024 -</a:t>
            </a:r>
          </a:p>
          <a:p>
            <a:pPr marL="0" indent="0">
              <a:buFont typeface="Arial" panose="020B0604020202020204" pitchFamily="34" charset="0"/>
              <a:buNone/>
            </a:pPr>
            <a:r>
              <a:rPr lang="en-GB" sz="2000" dirty="0">
                <a:latin typeface="+mj-lt"/>
                <a:ea typeface="Calibri" panose="020F0502020204030204" pitchFamily="34" charset="0"/>
                <a:cs typeface="Times New Roman" panose="02020603050405020304" pitchFamily="18" charset="0"/>
              </a:rPr>
              <a:t>Patrol:</a:t>
            </a:r>
          </a:p>
          <a:p>
            <a:r>
              <a:rPr lang="en-GB" sz="2000" dirty="0">
                <a:latin typeface="+mj-lt"/>
                <a:ea typeface="Calibri" panose="020F0502020204030204" pitchFamily="34" charset="0"/>
                <a:cs typeface="Times New Roman" panose="02020603050405020304" pitchFamily="18" charset="0"/>
              </a:rPr>
              <a:t>Police</a:t>
            </a:r>
          </a:p>
          <a:p>
            <a:r>
              <a:rPr lang="en-GB" sz="2000" dirty="0">
                <a:latin typeface="+mj-lt"/>
                <a:ea typeface="Calibri" panose="020F0502020204030204" pitchFamily="34" charset="0"/>
                <a:cs typeface="Times New Roman" panose="02020603050405020304" pitchFamily="18" charset="0"/>
              </a:rPr>
              <a:t>Police VAWG Cars</a:t>
            </a:r>
          </a:p>
          <a:p>
            <a:r>
              <a:rPr lang="en-GB" sz="2000" dirty="0">
                <a:latin typeface="+mj-lt"/>
                <a:ea typeface="Calibri" panose="020F0502020204030204" pitchFamily="34" charset="0"/>
                <a:cs typeface="Times New Roman" panose="02020603050405020304" pitchFamily="18" charset="0"/>
              </a:rPr>
              <a:t>Promotion of #dontcrosstheline</a:t>
            </a:r>
          </a:p>
          <a:p>
            <a:r>
              <a:rPr lang="en-GB" sz="2000" dirty="0"/>
              <a:t>Anti-Drink Spiking Awareness Activation</a:t>
            </a:r>
          </a:p>
          <a:p>
            <a:r>
              <a:rPr lang="en-GB" sz="2000" dirty="0">
                <a:latin typeface="+mj-lt"/>
                <a:ea typeface="Calibri" panose="020F0502020204030204" pitchFamily="34" charset="0"/>
                <a:cs typeface="Times New Roman" panose="02020603050405020304" pitchFamily="18" charset="0"/>
              </a:rPr>
              <a:t>Purchase of </a:t>
            </a:r>
            <a:r>
              <a:rPr lang="en-GB" sz="2000" dirty="0">
                <a:ea typeface="Calibri" panose="020F0502020204030204" pitchFamily="34" charset="0"/>
                <a:cs typeface="Times New Roman" panose="02020603050405020304" pitchFamily="18" charset="0"/>
              </a:rPr>
              <a:t>#dontcrosstheline bracelets</a:t>
            </a:r>
            <a:endParaRPr lang="en-GB" sz="2000" dirty="0">
              <a:latin typeface="+mj-lt"/>
              <a:ea typeface="Calibri" panose="020F0502020204030204" pitchFamily="34" charset="0"/>
              <a:cs typeface="Times New Roman" panose="02020603050405020304" pitchFamily="18" charset="0"/>
            </a:endParaRPr>
          </a:p>
          <a:p>
            <a:endParaRPr lang="en-GB"/>
          </a:p>
        </p:txBody>
      </p:sp>
      <p:pic>
        <p:nvPicPr>
          <p:cNvPr id="6" name="Picture 5" descr="Wrist band promoting #dontcrosstheline campaign">
            <a:extLst>
              <a:ext uri="{FF2B5EF4-FFF2-40B4-BE49-F238E27FC236}">
                <a16:creationId xmlns:a16="http://schemas.microsoft.com/office/drawing/2014/main" id="{BABE035A-B538-C374-0D06-2D5B83875D7E}"/>
              </a:ext>
            </a:extLst>
          </p:cNvPr>
          <p:cNvPicPr>
            <a:picLocks noChangeAspect="1"/>
          </p:cNvPicPr>
          <p:nvPr/>
        </p:nvPicPr>
        <p:blipFill>
          <a:blip r:embed="rId3"/>
          <a:stretch>
            <a:fillRect/>
          </a:stretch>
        </p:blipFill>
        <p:spPr>
          <a:xfrm>
            <a:off x="9587351" y="2465356"/>
            <a:ext cx="2257740" cy="1638529"/>
          </a:xfrm>
          <a:prstGeom prst="rect">
            <a:avLst/>
          </a:prstGeom>
        </p:spPr>
      </p:pic>
    </p:spTree>
    <p:extLst>
      <p:ext uri="{BB962C8B-B14F-4D97-AF65-F5344CB8AC3E}">
        <p14:creationId xmlns:p14="http://schemas.microsoft.com/office/powerpoint/2010/main" val="3058860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65F3-8C4F-7587-11DD-A085DBF80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A79B8-3C22-C8CC-FC03-9EA19DE72F47}"/>
              </a:ext>
            </a:extLst>
          </p:cNvPr>
          <p:cNvSpPr>
            <a:spLocks noGrp="1"/>
          </p:cNvSpPr>
          <p:nvPr>
            <p:ph type="title"/>
          </p:nvPr>
        </p:nvSpPr>
        <p:spPr/>
        <p:txBody>
          <a:bodyPr/>
          <a:lstStyle/>
          <a:p>
            <a:r>
              <a:rPr lang="en-GB" dirty="0"/>
              <a:t>Regulatory Services</a:t>
            </a:r>
          </a:p>
        </p:txBody>
      </p:sp>
      <p:sp>
        <p:nvSpPr>
          <p:cNvPr id="3" name="Content Placeholder 2">
            <a:extLst>
              <a:ext uri="{FF2B5EF4-FFF2-40B4-BE49-F238E27FC236}">
                <a16:creationId xmlns:a16="http://schemas.microsoft.com/office/drawing/2014/main" id="{38AD6391-108C-03D9-7F5A-1FD7800C57DD}"/>
              </a:ext>
            </a:extLst>
          </p:cNvPr>
          <p:cNvSpPr>
            <a:spLocks noGrp="1"/>
          </p:cNvSpPr>
          <p:nvPr>
            <p:ph idx="1"/>
          </p:nvPr>
        </p:nvSpPr>
        <p:spPr>
          <a:xfrm>
            <a:off x="605590" y="2402745"/>
            <a:ext cx="4680285" cy="990601"/>
          </a:xfrm>
        </p:spPr>
        <p:txBody>
          <a:bodyPr>
            <a:normAutofit fontScale="85000" lnSpcReduction="10000"/>
          </a:bodyPr>
          <a:lstStyle/>
          <a:p>
            <a:pPr marL="0" indent="0">
              <a:buNone/>
            </a:pPr>
            <a:r>
              <a:rPr lang="en-GB" sz="2000" dirty="0"/>
              <a:t>20 September 2024 Canary Wharf – </a:t>
            </a:r>
          </a:p>
          <a:p>
            <a:pPr marL="0" indent="0">
              <a:buNone/>
            </a:pPr>
            <a:r>
              <a:rPr lang="en-GB" sz="2000" dirty="0"/>
              <a:t>Joint operation with Licensing Officers. Police, THEOs, and Canary Wharf Management </a:t>
            </a:r>
          </a:p>
          <a:p>
            <a:pPr marL="0" indent="0">
              <a:buNone/>
            </a:pPr>
            <a:endParaRPr lang="en-GB" sz="2000"/>
          </a:p>
        </p:txBody>
      </p:sp>
      <p:pic>
        <p:nvPicPr>
          <p:cNvPr id="6" name="Picture 5" descr="Image of Police, THEOs and Licensing Officers at a Anu drinks spiking awareness activation on 20.08.2024">
            <a:extLst>
              <a:ext uri="{FF2B5EF4-FFF2-40B4-BE49-F238E27FC236}">
                <a16:creationId xmlns:a16="http://schemas.microsoft.com/office/drawing/2014/main" id="{9FF214F5-0F07-017A-6B2B-D5D053ACF0D5}"/>
              </a:ext>
            </a:extLst>
          </p:cNvPr>
          <p:cNvPicPr>
            <a:picLocks noChangeAspect="1"/>
          </p:cNvPicPr>
          <p:nvPr/>
        </p:nvPicPr>
        <p:blipFill>
          <a:blip r:embed="rId3"/>
          <a:stretch>
            <a:fillRect/>
          </a:stretch>
        </p:blipFill>
        <p:spPr>
          <a:xfrm>
            <a:off x="694726" y="3320791"/>
            <a:ext cx="3733801" cy="2758732"/>
          </a:xfrm>
          <a:prstGeom prst="rect">
            <a:avLst/>
          </a:prstGeom>
        </p:spPr>
      </p:pic>
      <p:sp>
        <p:nvSpPr>
          <p:cNvPr id="8" name="TextBox 7">
            <a:extLst>
              <a:ext uri="{FF2B5EF4-FFF2-40B4-BE49-F238E27FC236}">
                <a16:creationId xmlns:a16="http://schemas.microsoft.com/office/drawing/2014/main" id="{C574F7EB-C06E-CAFF-6DCD-13797A61444D}"/>
              </a:ext>
            </a:extLst>
          </p:cNvPr>
          <p:cNvSpPr txBox="1"/>
          <p:nvPr/>
        </p:nvSpPr>
        <p:spPr>
          <a:xfrm>
            <a:off x="838199" y="1166006"/>
            <a:ext cx="9770616" cy="1138773"/>
          </a:xfrm>
          <a:prstGeom prst="rect">
            <a:avLst/>
          </a:prstGeom>
          <a:noFill/>
        </p:spPr>
        <p:txBody>
          <a:bodyPr wrap="square">
            <a:spAutoFit/>
          </a:bodyPr>
          <a:lstStyle/>
          <a:p>
            <a:pPr marL="0" lvl="0" indent="0">
              <a:buNone/>
            </a:pPr>
            <a:r>
              <a:rPr lang="en-GB" sz="2400" b="1" dirty="0">
                <a:effectLst/>
                <a:latin typeface="+mj-lt"/>
                <a:ea typeface="Calibri" panose="020F0502020204030204" pitchFamily="34" charset="0"/>
                <a:cs typeface="Times New Roman" panose="02020603050405020304" pitchFamily="18" charset="0"/>
              </a:rPr>
              <a:t>Improvement to public spaces</a:t>
            </a:r>
          </a:p>
          <a:p>
            <a:pPr marL="0" lvl="0" indent="0">
              <a:buNone/>
            </a:pPr>
            <a:endParaRPr lang="en-GB" sz="2000">
              <a:effectLst/>
              <a:latin typeface="+mj-lt"/>
              <a:ea typeface="Calibri" panose="020F0502020204030204" pitchFamily="34" charset="0"/>
              <a:cs typeface="Times New Roman" panose="02020603050405020304" pitchFamily="18" charset="0"/>
            </a:endParaRPr>
          </a:p>
          <a:p>
            <a:pPr marL="0" indent="0">
              <a:buNone/>
            </a:pPr>
            <a:r>
              <a:rPr lang="en-GB" sz="2400" dirty="0"/>
              <a:t>Anti-Drink Spiking Awareness Activation - Photos</a:t>
            </a:r>
            <a:endParaRPr lang="en-GB" sz="2400" dirty="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0733B54-B290-4AFA-3A6F-2B3287D56D4E}"/>
              </a:ext>
            </a:extLst>
          </p:cNvPr>
          <p:cNvSpPr txBox="1"/>
          <p:nvPr/>
        </p:nvSpPr>
        <p:spPr>
          <a:xfrm>
            <a:off x="5285875" y="2397461"/>
            <a:ext cx="6096000" cy="923330"/>
          </a:xfrm>
          <a:prstGeom prst="rect">
            <a:avLst/>
          </a:prstGeom>
          <a:noFill/>
        </p:spPr>
        <p:txBody>
          <a:bodyPr wrap="square">
            <a:spAutoFit/>
          </a:bodyPr>
          <a:lstStyle/>
          <a:p>
            <a:r>
              <a:rPr lang="en-US" dirty="0"/>
              <a:t>8 August 2025 Canary Wharf</a:t>
            </a:r>
          </a:p>
          <a:p>
            <a:r>
              <a:rPr lang="en-US" dirty="0"/>
              <a:t>Joint operation with Licensing Officers, Police, including VAWG Officers, THEOs.</a:t>
            </a:r>
            <a:endParaRPr lang="en-GB" dirty="0"/>
          </a:p>
        </p:txBody>
      </p:sp>
      <p:pic>
        <p:nvPicPr>
          <p:cNvPr id="11" name="Picture 10" descr="Image of Police, Licensing Officers and THEOs at an Anti drinks spiking awareness activation on 08.08.2025.">
            <a:extLst>
              <a:ext uri="{FF2B5EF4-FFF2-40B4-BE49-F238E27FC236}">
                <a16:creationId xmlns:a16="http://schemas.microsoft.com/office/drawing/2014/main" id="{7D2DD605-1FA8-C5CC-C918-208386EEB6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5875" y="3320792"/>
            <a:ext cx="3675993" cy="2758732"/>
          </a:xfrm>
          <a:prstGeom prst="rect">
            <a:avLst/>
          </a:prstGeom>
        </p:spPr>
      </p:pic>
      <p:pic>
        <p:nvPicPr>
          <p:cNvPr id="12" name="Picture 11" descr="Images of Police, Licensing Officers and THEOs at an Anti drinks spiking awareness activation on 08.08.2025.">
            <a:extLst>
              <a:ext uri="{FF2B5EF4-FFF2-40B4-BE49-F238E27FC236}">
                <a16:creationId xmlns:a16="http://schemas.microsoft.com/office/drawing/2014/main" id="{5F6E6F2F-5A38-8DFB-BD67-2A72C4060D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08812" y="3320791"/>
            <a:ext cx="2827528" cy="2758732"/>
          </a:xfrm>
          <a:prstGeom prst="rect">
            <a:avLst/>
          </a:prstGeom>
        </p:spPr>
      </p:pic>
    </p:spTree>
    <p:extLst>
      <p:ext uri="{BB962C8B-B14F-4D97-AF65-F5344CB8AC3E}">
        <p14:creationId xmlns:p14="http://schemas.microsoft.com/office/powerpoint/2010/main" val="25586121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39A80-2036-5598-C047-F0019355B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49F76-EFC1-8CBC-7D9A-EFBB23357F5F}"/>
              </a:ext>
            </a:extLst>
          </p:cNvPr>
          <p:cNvSpPr>
            <a:spLocks noGrp="1"/>
          </p:cNvSpPr>
          <p:nvPr>
            <p:ph type="title"/>
          </p:nvPr>
        </p:nvSpPr>
        <p:spPr/>
        <p:txBody>
          <a:bodyPr/>
          <a:lstStyle/>
          <a:p>
            <a:r>
              <a:rPr lang="en-GB" dirty="0"/>
              <a:t>Regulatory Services</a:t>
            </a:r>
          </a:p>
        </p:txBody>
      </p:sp>
      <p:sp>
        <p:nvSpPr>
          <p:cNvPr id="3" name="Content Placeholder 2">
            <a:extLst>
              <a:ext uri="{FF2B5EF4-FFF2-40B4-BE49-F238E27FC236}">
                <a16:creationId xmlns:a16="http://schemas.microsoft.com/office/drawing/2014/main" id="{462E7D86-E6C6-CA92-7320-97DA29F79DFA}"/>
              </a:ext>
            </a:extLst>
          </p:cNvPr>
          <p:cNvSpPr>
            <a:spLocks noGrp="1"/>
          </p:cNvSpPr>
          <p:nvPr>
            <p:ph idx="1"/>
          </p:nvPr>
        </p:nvSpPr>
        <p:spPr>
          <a:xfrm>
            <a:off x="838200" y="1114839"/>
            <a:ext cx="10515600" cy="5125539"/>
          </a:xfrm>
        </p:spPr>
        <p:txBody>
          <a:bodyPr>
            <a:normAutofit lnSpcReduction="10000"/>
          </a:bodyPr>
          <a:lstStyle/>
          <a:p>
            <a:pPr marL="0" lvl="0" indent="0">
              <a:buNone/>
            </a:pPr>
            <a:r>
              <a:rPr lang="en-GB" sz="2200" b="1" dirty="0">
                <a:effectLst/>
                <a:latin typeface="+mj-lt"/>
                <a:ea typeface="Calibri" panose="020F0502020204030204" pitchFamily="34" charset="0"/>
                <a:cs typeface="Times New Roman" panose="02020603050405020304" pitchFamily="18" charset="0"/>
              </a:rPr>
              <a:t>Improvement to public spaces</a:t>
            </a:r>
          </a:p>
          <a:p>
            <a:pPr marL="0" indent="0">
              <a:buNone/>
            </a:pPr>
            <a:endParaRPr lang="en-GB" sz="2000" kern="100">
              <a:latin typeface="+mj-lt"/>
              <a:ea typeface="Calibri" panose="020F0502020204030204" pitchFamily="34" charset="0"/>
              <a:cs typeface="Times New Roman" panose="02020603050405020304" pitchFamily="18" charset="0"/>
            </a:endParaRPr>
          </a:p>
          <a:p>
            <a:pPr marL="0" indent="0">
              <a:buNone/>
            </a:pPr>
            <a:r>
              <a:rPr lang="en-GB" sz="2000" kern="100" dirty="0">
                <a:latin typeface="+mj-lt"/>
                <a:ea typeface="Calibri" panose="020F0502020204030204" pitchFamily="34" charset="0"/>
                <a:cs typeface="Times New Roman" panose="02020603050405020304" pitchFamily="18" charset="0"/>
              </a:rPr>
              <a:t>Planned work:</a:t>
            </a:r>
          </a:p>
          <a:p>
            <a:pPr marL="0" indent="0">
              <a:buNone/>
            </a:pPr>
            <a:r>
              <a:rPr lang="en-GB" sz="2000" kern="100" dirty="0">
                <a:latin typeface="+mj-lt"/>
                <a:ea typeface="Calibri" panose="020F0502020204030204" pitchFamily="34" charset="0"/>
                <a:cs typeface="Times New Roman" panose="02020603050405020304" pitchFamily="18" charset="0"/>
              </a:rPr>
              <a:t>Relaunch of #dontcrosstheline:</a:t>
            </a:r>
          </a:p>
          <a:p>
            <a:r>
              <a:rPr lang="en-GB" sz="2000" kern="100" dirty="0">
                <a:latin typeface="+mj-lt"/>
                <a:ea typeface="Calibri" panose="020F0502020204030204" pitchFamily="34" charset="0"/>
                <a:cs typeface="Times New Roman" panose="02020603050405020304" pitchFamily="18" charset="0"/>
              </a:rPr>
              <a:t>Working with Police to arrange more activations in different locations in the borough,</a:t>
            </a:r>
          </a:p>
          <a:p>
            <a:r>
              <a:rPr lang="en-GB" sz="2000" kern="100" dirty="0">
                <a:latin typeface="+mj-lt"/>
                <a:ea typeface="Calibri" panose="020F0502020204030204" pitchFamily="34" charset="0"/>
                <a:cs typeface="Times New Roman" panose="02020603050405020304" pitchFamily="18" charset="0"/>
              </a:rPr>
              <a:t>Letters to all licence Bars, Pubs, Clubs, Restaurants, and Hotels (circa 750 premises)</a:t>
            </a:r>
          </a:p>
          <a:p>
            <a:pPr marL="0" indent="0">
              <a:buNone/>
            </a:pPr>
            <a:endParaRPr lang="en-GB" sz="2000" kern="100">
              <a:latin typeface="+mj-lt"/>
              <a:ea typeface="Calibri" panose="020F0502020204030204" pitchFamily="34" charset="0"/>
              <a:cs typeface="Times New Roman" panose="02020603050405020304" pitchFamily="18" charset="0"/>
            </a:endParaRPr>
          </a:p>
          <a:p>
            <a:pPr marL="0" indent="0">
              <a:buNone/>
            </a:pPr>
            <a:r>
              <a:rPr lang="en-GB" sz="2000" kern="100" dirty="0">
                <a:latin typeface="+mj-lt"/>
                <a:ea typeface="Calibri" panose="020F0502020204030204" pitchFamily="34" charset="0"/>
                <a:cs typeface="Times New Roman" panose="02020603050405020304" pitchFamily="18" charset="0"/>
              </a:rPr>
              <a:t>Other measure:</a:t>
            </a:r>
          </a:p>
          <a:p>
            <a:pPr marL="0" indent="0">
              <a:buNone/>
            </a:pPr>
            <a:r>
              <a:rPr lang="en-GB" sz="2000" kern="100" dirty="0">
                <a:latin typeface="+mj-lt"/>
                <a:ea typeface="Calibri" panose="020F0502020204030204" pitchFamily="34" charset="0"/>
                <a:cs typeface="Times New Roman" panose="02020603050405020304" pitchFamily="18" charset="0"/>
              </a:rPr>
              <a:t>Attendance a pub watches (4 in the borough – Hackney Wick, Canary Wharf, Brick Lane and Bethnal Green),</a:t>
            </a:r>
          </a:p>
          <a:p>
            <a:pPr marL="0" indent="0">
              <a:buNone/>
            </a:pPr>
            <a:r>
              <a:rPr lang="en-GB" sz="2000" kern="100" dirty="0">
                <a:latin typeface="+mj-lt"/>
                <a:ea typeface="Calibri" panose="020F0502020204030204" pitchFamily="34" charset="0"/>
                <a:cs typeface="Times New Roman" panose="02020603050405020304" pitchFamily="18" charset="0"/>
              </a:rPr>
              <a:t>Best Bar None, best practice scheme that aims to improve safety, and promote responsible licensing.</a:t>
            </a:r>
          </a:p>
          <a:p>
            <a:pPr marL="0" indent="0">
              <a:buNone/>
            </a:pPr>
            <a:r>
              <a:rPr lang="en-US" sz="2000" kern="100" dirty="0">
                <a:ea typeface="Verdana" panose="020B0604030504040204" pitchFamily="34" charset="0"/>
              </a:rPr>
              <a:t>Targeted operations to Massage </a:t>
            </a:r>
            <a:r>
              <a:rPr lang="en-US" sz="2000" kern="100" dirty="0" err="1">
                <a:ea typeface="Verdana" panose="020B0604030504040204" pitchFamily="34" charset="0"/>
              </a:rPr>
              <a:t>Parlours</a:t>
            </a:r>
            <a:r>
              <a:rPr lang="en-US" sz="2000" kern="100" dirty="0">
                <a:ea typeface="Verdana" panose="020B0604030504040204" pitchFamily="34" charset="0"/>
              </a:rPr>
              <a:t> to ensure services of a sexual nature are not being offered.</a:t>
            </a:r>
          </a:p>
          <a:p>
            <a:pPr marL="0" lvl="0" indent="0">
              <a:buNone/>
            </a:pPr>
            <a:endParaRPr lang="en-GB" sz="2000">
              <a:effectLst/>
              <a:latin typeface="+mj-lt"/>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2395852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DD13-B2BB-B071-2C87-B9EF75B636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BA6C9-11B0-E9B7-DC1D-20BA966C35DE}"/>
              </a:ext>
            </a:extLst>
          </p:cNvPr>
          <p:cNvSpPr>
            <a:spLocks noGrp="1"/>
          </p:cNvSpPr>
          <p:nvPr>
            <p:ph type="title"/>
          </p:nvPr>
        </p:nvSpPr>
        <p:spPr/>
        <p:txBody>
          <a:bodyPr/>
          <a:lstStyle/>
          <a:p>
            <a:r>
              <a:rPr lang="en-GB" dirty="0"/>
              <a:t>Regulatory Services</a:t>
            </a:r>
          </a:p>
        </p:txBody>
      </p:sp>
      <p:sp>
        <p:nvSpPr>
          <p:cNvPr id="3" name="Content Placeholder 2">
            <a:extLst>
              <a:ext uri="{FF2B5EF4-FFF2-40B4-BE49-F238E27FC236}">
                <a16:creationId xmlns:a16="http://schemas.microsoft.com/office/drawing/2014/main" id="{FC1FBCD5-3CD6-6AFC-1A8C-045A56432E72}"/>
              </a:ext>
            </a:extLst>
          </p:cNvPr>
          <p:cNvSpPr>
            <a:spLocks noGrp="1"/>
          </p:cNvSpPr>
          <p:nvPr>
            <p:ph idx="1"/>
          </p:nvPr>
        </p:nvSpPr>
        <p:spPr>
          <a:xfrm>
            <a:off x="838200" y="1114839"/>
            <a:ext cx="10515600" cy="5125539"/>
          </a:xfrm>
        </p:spPr>
        <p:txBody>
          <a:bodyPr>
            <a:normAutofit fontScale="92500"/>
          </a:bodyPr>
          <a:lstStyle/>
          <a:p>
            <a:pPr marL="0" lvl="0" indent="0">
              <a:buNone/>
            </a:pPr>
            <a:r>
              <a:rPr lang="en-GB" sz="3500" b="1" dirty="0">
                <a:effectLst/>
                <a:latin typeface="+mj-lt"/>
                <a:ea typeface="Calibri" panose="020F0502020204030204" pitchFamily="34" charset="0"/>
                <a:cs typeface="Times New Roman" panose="02020603050405020304" pitchFamily="18" charset="0"/>
              </a:rPr>
              <a:t>Training</a:t>
            </a:r>
            <a:r>
              <a:rPr lang="en-GB" sz="3900" b="1" dirty="0">
                <a:effectLst/>
                <a:latin typeface="+mj-lt"/>
                <a:ea typeface="Calibri" panose="020F0502020204030204" pitchFamily="34" charset="0"/>
                <a:cs typeface="Times New Roman" panose="02020603050405020304" pitchFamily="18" charset="0"/>
              </a:rPr>
              <a:t> </a:t>
            </a:r>
          </a:p>
          <a:p>
            <a:pPr marL="0" indent="0">
              <a:buNone/>
            </a:pPr>
            <a:r>
              <a:rPr lang="en-GB" sz="2600"/>
              <a:t>From October 2023 to May 2025:</a:t>
            </a:r>
            <a:endParaRPr lang="en-GB" sz="2600" kern="100">
              <a:latin typeface="+mj-lt"/>
              <a:ea typeface="Calibri" panose="020F0502020204030204" pitchFamily="34" charset="0"/>
              <a:cs typeface="Times New Roman" panose="02020603050405020304" pitchFamily="18" charset="0"/>
            </a:endParaRPr>
          </a:p>
          <a:p>
            <a:r>
              <a:rPr lang="en-GB" sz="2600"/>
              <a:t>Self-defence </a:t>
            </a:r>
            <a:r>
              <a:rPr lang="en-GB" sz="2600" err="1"/>
              <a:t>Boxfit</a:t>
            </a:r>
            <a:r>
              <a:rPr lang="en-GB" sz="2600"/>
              <a:t> classes for the female employers, employees and local community organisation representatives delivered between October 2023 to May 2025.</a:t>
            </a:r>
          </a:p>
          <a:p>
            <a:endParaRPr lang="en-GB" sz="2600"/>
          </a:p>
          <a:p>
            <a:pPr marL="0" indent="0">
              <a:buNone/>
            </a:pPr>
            <a:r>
              <a:rPr lang="en-GB" sz="2600"/>
              <a:t>This has resulted in Council’s Leisure Services implementing an improved offer of </a:t>
            </a:r>
            <a:r>
              <a:rPr lang="en-GB" sz="2600" err="1"/>
              <a:t>boxfit</a:t>
            </a:r>
            <a:r>
              <a:rPr lang="en-GB" sz="2600"/>
              <a:t> classes for women. </a:t>
            </a:r>
          </a:p>
          <a:p>
            <a:endParaRPr lang="en-GB" sz="2600"/>
          </a:p>
          <a:p>
            <a:pPr marL="0" indent="0">
              <a:buNone/>
            </a:pPr>
            <a:r>
              <a:rPr lang="en-GB" sz="2600"/>
              <a:t>Leisure Services (part of the Communities Directorate Culture Division) have agreed to offer the Wednesday classes free of charge for council staff. </a:t>
            </a:r>
          </a:p>
          <a:p>
            <a:pPr marL="0" indent="0">
              <a:buNone/>
            </a:pPr>
            <a:endParaRPr lang="en-GB"/>
          </a:p>
          <a:p>
            <a:pPr marL="0" lvl="0" indent="0">
              <a:buNone/>
            </a:pPr>
            <a:endParaRPr lang="en-GB" sz="2000">
              <a:effectLst/>
              <a:latin typeface="+mj-lt"/>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1350430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C7149-5064-46E1-DF35-C50A02154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1495B3-F69E-5604-1C16-8CC30D833AAD}"/>
              </a:ext>
            </a:extLst>
          </p:cNvPr>
          <p:cNvSpPr>
            <a:spLocks noGrp="1"/>
          </p:cNvSpPr>
          <p:nvPr>
            <p:ph type="ctrTitle"/>
          </p:nvPr>
        </p:nvSpPr>
        <p:spPr>
          <a:xfrm>
            <a:off x="838200" y="1122363"/>
            <a:ext cx="7835899" cy="2387600"/>
          </a:xfrm>
        </p:spPr>
        <p:txBody>
          <a:bodyPr>
            <a:normAutofit/>
          </a:bodyPr>
          <a:lstStyle/>
          <a:p>
            <a:r>
              <a:rPr lang="en-GB">
                <a:latin typeface="Arial"/>
                <a:cs typeface="Arial"/>
              </a:rPr>
              <a:t>Women’s Commission Presentation </a:t>
            </a:r>
          </a:p>
        </p:txBody>
      </p:sp>
      <p:sp>
        <p:nvSpPr>
          <p:cNvPr id="3" name="Subtitle 2">
            <a:extLst>
              <a:ext uri="{FF2B5EF4-FFF2-40B4-BE49-F238E27FC236}">
                <a16:creationId xmlns:a16="http://schemas.microsoft.com/office/drawing/2014/main" id="{7DA86323-4F88-9155-608E-9D0AAC9A5E00}"/>
              </a:ext>
            </a:extLst>
          </p:cNvPr>
          <p:cNvSpPr>
            <a:spLocks noGrp="1"/>
          </p:cNvSpPr>
          <p:nvPr>
            <p:ph type="subTitle" idx="1"/>
          </p:nvPr>
        </p:nvSpPr>
        <p:spPr>
          <a:xfrm>
            <a:off x="838200" y="3602038"/>
            <a:ext cx="7186127" cy="2129438"/>
          </a:xfrm>
        </p:spPr>
        <p:txBody>
          <a:bodyPr vert="horz" lIns="91440" tIns="45720" rIns="91440" bIns="45720" rtlCol="0" anchor="t">
            <a:normAutofit/>
          </a:bodyPr>
          <a:lstStyle/>
          <a:p>
            <a:r>
              <a:rPr lang="en-GB" dirty="0">
                <a:latin typeface="Arial"/>
                <a:cs typeface="Arial"/>
              </a:rPr>
              <a:t>9</a:t>
            </a:r>
            <a:r>
              <a:rPr lang="en-GB" baseline="30000" dirty="0">
                <a:latin typeface="Arial"/>
                <a:cs typeface="Arial"/>
              </a:rPr>
              <a:t>th</a:t>
            </a:r>
            <a:r>
              <a:rPr lang="en-GB" dirty="0">
                <a:latin typeface="Arial"/>
                <a:cs typeface="Arial"/>
              </a:rPr>
              <a:t>  December 2025</a:t>
            </a:r>
          </a:p>
          <a:p>
            <a:endParaRPr lang="en-GB">
              <a:latin typeface="Arial"/>
              <a:cs typeface="Arial"/>
            </a:endParaRPr>
          </a:p>
          <a:p>
            <a:r>
              <a:rPr lang="en-GB" dirty="0">
                <a:latin typeface="Arial"/>
                <a:cs typeface="Arial"/>
              </a:rPr>
              <a:t>Sripriya Sudhakar</a:t>
            </a:r>
          </a:p>
          <a:p>
            <a:r>
              <a:rPr lang="en-GB" dirty="0">
                <a:latin typeface="Arial"/>
                <a:cs typeface="Arial"/>
              </a:rPr>
              <a:t>Director, Planning and Building Control</a:t>
            </a:r>
            <a:endParaRPr lang="en-GB" dirty="0"/>
          </a:p>
        </p:txBody>
      </p:sp>
    </p:spTree>
    <p:extLst>
      <p:ext uri="{BB962C8B-B14F-4D97-AF65-F5344CB8AC3E}">
        <p14:creationId xmlns:p14="http://schemas.microsoft.com/office/powerpoint/2010/main" val="445687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963FEF-8087-B031-A15F-B4252CBAA47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r="-2" b="-2"/>
          <a:stretch>
            <a:fillRect/>
          </a:stretch>
        </p:blipFill>
        <p:spPr>
          <a:xfrm>
            <a:off x="-6588" y="10"/>
            <a:ext cx="12198588" cy="6857990"/>
          </a:xfrm>
          <a:prstGeom prst="rect">
            <a:avLst/>
          </a:prstGeom>
        </p:spPr>
      </p:pic>
      <p:sp>
        <p:nvSpPr>
          <p:cNvPr id="3" name="TextBox 2">
            <a:extLst>
              <a:ext uri="{FF2B5EF4-FFF2-40B4-BE49-F238E27FC236}">
                <a16:creationId xmlns:a16="http://schemas.microsoft.com/office/drawing/2014/main" id="{795F0561-FCF9-D63D-0120-76AFC780E48A}"/>
              </a:ext>
            </a:extLst>
          </p:cNvPr>
          <p:cNvSpPr txBox="1"/>
          <p:nvPr/>
        </p:nvSpPr>
        <p:spPr>
          <a:xfrm>
            <a:off x="413657" y="5974807"/>
            <a:ext cx="11778343" cy="646331"/>
          </a:xfrm>
          <a:prstGeom prst="rect">
            <a:avLst/>
          </a:prstGeom>
          <a:noFill/>
        </p:spPr>
        <p:txBody>
          <a:bodyPr wrap="square">
            <a:spAutoFit/>
          </a:bodyPr>
          <a:lstStyle/>
          <a:p>
            <a:r>
              <a:rPr lang="en-GB">
                <a:solidFill>
                  <a:schemeClr val="bg1"/>
                </a:solidFill>
              </a:rPr>
              <a:t>The Commission seeks to improve the safety of women and girls in Tower Hamlets and ensure everyone </a:t>
            </a:r>
            <a:r>
              <a:rPr lang="en-GB" b="1">
                <a:solidFill>
                  <a:schemeClr val="bg1"/>
                </a:solidFill>
              </a:rPr>
              <a:t>feels safe in all parts of their daily lives</a:t>
            </a:r>
            <a:r>
              <a:rPr lang="en-GB">
                <a:solidFill>
                  <a:schemeClr val="bg1"/>
                </a:solidFill>
              </a:rPr>
              <a:t>, from travelling on public transport to walking in the borough.</a:t>
            </a:r>
            <a:endParaRPr lang="en-GB">
              <a:solidFill>
                <a:schemeClr val="bg1"/>
              </a:solidFill>
              <a:cs typeface="Arial"/>
            </a:endParaRPr>
          </a:p>
        </p:txBody>
      </p:sp>
    </p:spTree>
    <p:extLst>
      <p:ext uri="{BB962C8B-B14F-4D97-AF65-F5344CB8AC3E}">
        <p14:creationId xmlns:p14="http://schemas.microsoft.com/office/powerpoint/2010/main" val="41763265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E325E4-40B3-AD68-A3C3-E67B7C39EB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0610" y="827600"/>
            <a:ext cx="6896733" cy="5202799"/>
          </a:xfrm>
          <a:prstGeom prst="rect">
            <a:avLst/>
          </a:prstGeom>
        </p:spPr>
      </p:pic>
      <p:pic>
        <p:nvPicPr>
          <p:cNvPr id="7" name="Picture 6">
            <a:extLst>
              <a:ext uri="{FF2B5EF4-FFF2-40B4-BE49-F238E27FC236}">
                <a16:creationId xmlns:a16="http://schemas.microsoft.com/office/drawing/2014/main" id="{2D0442CC-3F49-DA40-8A23-397A58160D68}"/>
              </a:ext>
            </a:extLst>
          </p:cNvPr>
          <p:cNvPicPr>
            <a:picLocks noChangeAspect="1"/>
          </p:cNvPicPr>
          <p:nvPr/>
        </p:nvPicPr>
        <p:blipFill>
          <a:blip r:embed="rId3"/>
          <a:stretch>
            <a:fillRect/>
          </a:stretch>
        </p:blipFill>
        <p:spPr>
          <a:xfrm>
            <a:off x="4338865" y="5716030"/>
            <a:ext cx="3248478" cy="628738"/>
          </a:xfrm>
          <a:prstGeom prst="rect">
            <a:avLst/>
          </a:prstGeom>
        </p:spPr>
      </p:pic>
      <p:sp>
        <p:nvSpPr>
          <p:cNvPr id="9" name="TextBox 8">
            <a:extLst>
              <a:ext uri="{FF2B5EF4-FFF2-40B4-BE49-F238E27FC236}">
                <a16:creationId xmlns:a16="http://schemas.microsoft.com/office/drawing/2014/main" id="{A2336BA4-9F84-C433-CBEE-33C6394D5247}"/>
              </a:ext>
            </a:extLst>
          </p:cNvPr>
          <p:cNvSpPr txBox="1"/>
          <p:nvPr/>
        </p:nvSpPr>
        <p:spPr>
          <a:xfrm>
            <a:off x="7587342" y="1863022"/>
            <a:ext cx="4232165" cy="2308324"/>
          </a:xfrm>
          <a:prstGeom prst="rect">
            <a:avLst/>
          </a:prstGeom>
          <a:noFill/>
        </p:spPr>
        <p:txBody>
          <a:bodyPr wrap="square">
            <a:spAutoFit/>
          </a:bodyPr>
          <a:lstStyle/>
          <a:p>
            <a:r>
              <a:rPr lang="en-GB" b="0" i="0">
                <a:solidFill>
                  <a:srgbClr val="000000"/>
                </a:solidFill>
                <a:effectLst/>
                <a:latin typeface="Orbikular"/>
              </a:rPr>
              <a:t>When accounting for population per 1,000 residents, Barking and Dagenham (2,879) had the highest number, followed by </a:t>
            </a:r>
            <a:r>
              <a:rPr lang="en-GB" b="1" i="0">
                <a:solidFill>
                  <a:srgbClr val="000000"/>
                </a:solidFill>
                <a:effectLst/>
                <a:latin typeface="Orbikular"/>
              </a:rPr>
              <a:t>Tower Hamlets (3,605), </a:t>
            </a:r>
            <a:r>
              <a:rPr lang="en-GB" b="0" i="0">
                <a:solidFill>
                  <a:srgbClr val="000000"/>
                </a:solidFill>
                <a:effectLst/>
                <a:latin typeface="Orbikular"/>
              </a:rPr>
              <a:t>Greenwich (3,117), Lewisham (3,266), Hounslow (2,911), Croydon (4,018), Newham (3,516), Haringey (2,602), Islington (2,168) and Hillingdon (2,739).</a:t>
            </a:r>
            <a:endParaRPr lang="en-GB"/>
          </a:p>
        </p:txBody>
      </p:sp>
    </p:spTree>
    <p:extLst>
      <p:ext uri="{BB962C8B-B14F-4D97-AF65-F5344CB8AC3E}">
        <p14:creationId xmlns:p14="http://schemas.microsoft.com/office/powerpoint/2010/main" val="1877169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FEC8-057D-A35F-0B18-7FEC81E60444}"/>
              </a:ext>
            </a:extLst>
          </p:cNvPr>
          <p:cNvSpPr>
            <a:spLocks noGrp="1"/>
          </p:cNvSpPr>
          <p:nvPr>
            <p:ph type="title"/>
          </p:nvPr>
        </p:nvSpPr>
        <p:spPr/>
        <p:txBody>
          <a:bodyPr/>
          <a:lstStyle/>
          <a:p>
            <a:r>
              <a:rPr lang="en-GB"/>
              <a:t>Safety in Public Spaces</a:t>
            </a:r>
          </a:p>
        </p:txBody>
      </p:sp>
      <p:sp>
        <p:nvSpPr>
          <p:cNvPr id="3" name="Content Placeholder 2">
            <a:extLst>
              <a:ext uri="{FF2B5EF4-FFF2-40B4-BE49-F238E27FC236}">
                <a16:creationId xmlns:a16="http://schemas.microsoft.com/office/drawing/2014/main" id="{8062CD0C-DD8F-FE8E-F9CF-BD0DFBD1E83F}"/>
              </a:ext>
            </a:extLst>
          </p:cNvPr>
          <p:cNvSpPr>
            <a:spLocks noGrp="1"/>
          </p:cNvSpPr>
          <p:nvPr>
            <p:ph idx="1"/>
          </p:nvPr>
        </p:nvSpPr>
        <p:spPr>
          <a:xfrm>
            <a:off x="838200" y="1149444"/>
            <a:ext cx="10515600" cy="4779364"/>
          </a:xfrm>
        </p:spPr>
        <p:txBody>
          <a:bodyPr/>
          <a:lstStyle/>
          <a:p>
            <a:pPr marL="0" indent="0">
              <a:buNone/>
            </a:pPr>
            <a:r>
              <a:rPr lang="en-GB"/>
              <a:t>Home - place of safety, security, known, familiar,</a:t>
            </a:r>
          </a:p>
          <a:p>
            <a:pPr marL="0" indent="0">
              <a:buNone/>
            </a:pPr>
            <a:r>
              <a:rPr lang="en-GB"/>
              <a:t>Outside – Unknown, unfamiliar, fear, strangers</a:t>
            </a:r>
          </a:p>
          <a:p>
            <a:pPr marL="0" indent="0">
              <a:buNone/>
            </a:pPr>
            <a:endParaRPr lang="en-GB"/>
          </a:p>
          <a:p>
            <a:pPr marL="0" indent="0">
              <a:buNone/>
            </a:pPr>
            <a:endParaRPr lang="en-GB"/>
          </a:p>
        </p:txBody>
      </p:sp>
      <p:sp>
        <p:nvSpPr>
          <p:cNvPr id="4" name="Rectangle 3">
            <a:extLst>
              <a:ext uri="{FF2B5EF4-FFF2-40B4-BE49-F238E27FC236}">
                <a16:creationId xmlns:a16="http://schemas.microsoft.com/office/drawing/2014/main" id="{BA68B3FA-A89D-9236-F934-ACC8F2A111EC}"/>
              </a:ext>
            </a:extLst>
          </p:cNvPr>
          <p:cNvSpPr/>
          <p:nvPr/>
        </p:nvSpPr>
        <p:spPr>
          <a:xfrm>
            <a:off x="1338943" y="2656114"/>
            <a:ext cx="555171" cy="435429"/>
          </a:xfrm>
          <a:prstGeom prst="rect">
            <a:avLst/>
          </a:prstGeom>
          <a:solidFill>
            <a:schemeClr val="accent1">
              <a:alpha val="1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C5DC341-D4E1-6AB9-2223-EAE12CCD3BD7}"/>
              </a:ext>
            </a:extLst>
          </p:cNvPr>
          <p:cNvSpPr/>
          <p:nvPr/>
        </p:nvSpPr>
        <p:spPr>
          <a:xfrm>
            <a:off x="1894114" y="2656113"/>
            <a:ext cx="1055915" cy="435429"/>
          </a:xfrm>
          <a:prstGeom prst="rect">
            <a:avLst/>
          </a:prstGeom>
          <a:solidFill>
            <a:schemeClr val="accent1">
              <a:alpha val="2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C24B3CA-03E9-AF01-F71B-EA27436A2A5F}"/>
              </a:ext>
            </a:extLst>
          </p:cNvPr>
          <p:cNvSpPr/>
          <p:nvPr/>
        </p:nvSpPr>
        <p:spPr>
          <a:xfrm>
            <a:off x="7146472" y="2656112"/>
            <a:ext cx="2705100" cy="435429"/>
          </a:xfrm>
          <a:prstGeom prst="rect">
            <a:avLst/>
          </a:prstGeom>
          <a:solidFill>
            <a:schemeClr val="accent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1912F81-773B-86F5-0F1E-72C1A5813470}"/>
              </a:ext>
            </a:extLst>
          </p:cNvPr>
          <p:cNvSpPr/>
          <p:nvPr/>
        </p:nvSpPr>
        <p:spPr>
          <a:xfrm>
            <a:off x="2960914" y="2656113"/>
            <a:ext cx="1654629" cy="435429"/>
          </a:xfrm>
          <a:prstGeom prst="rect">
            <a:avLst/>
          </a:prstGeom>
          <a:solidFill>
            <a:schemeClr val="accent1">
              <a:alpha val="39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3B47842-F992-1953-17A6-724FE98729A0}"/>
              </a:ext>
            </a:extLst>
          </p:cNvPr>
          <p:cNvSpPr/>
          <p:nvPr/>
        </p:nvSpPr>
        <p:spPr>
          <a:xfrm>
            <a:off x="4615543" y="2656112"/>
            <a:ext cx="2569028" cy="435429"/>
          </a:xfrm>
          <a:prstGeom prst="rect">
            <a:avLst/>
          </a:prstGeom>
          <a:solidFill>
            <a:schemeClr val="accent1">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9A0BE86-A2B8-B026-5B8A-0F70249E8E9B}"/>
              </a:ext>
            </a:extLst>
          </p:cNvPr>
          <p:cNvSpPr/>
          <p:nvPr/>
        </p:nvSpPr>
        <p:spPr>
          <a:xfrm>
            <a:off x="9851572" y="2656112"/>
            <a:ext cx="2253342" cy="4354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A52FFED-4051-97F5-7505-92ED25980DAF}"/>
              </a:ext>
            </a:extLst>
          </p:cNvPr>
          <p:cNvSpPr/>
          <p:nvPr/>
        </p:nvSpPr>
        <p:spPr>
          <a:xfrm>
            <a:off x="322087" y="2645224"/>
            <a:ext cx="562113" cy="562113"/>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53F8B44-C7E6-011B-F16B-3C3838F88A67}"/>
              </a:ext>
            </a:extLst>
          </p:cNvPr>
          <p:cNvSpPr txBox="1"/>
          <p:nvPr/>
        </p:nvSpPr>
        <p:spPr>
          <a:xfrm>
            <a:off x="10221686" y="3429000"/>
            <a:ext cx="1589314" cy="369332"/>
          </a:xfrm>
          <a:prstGeom prst="rect">
            <a:avLst/>
          </a:prstGeom>
          <a:noFill/>
        </p:spPr>
        <p:txBody>
          <a:bodyPr wrap="square" rtlCol="0">
            <a:spAutoFit/>
          </a:bodyPr>
          <a:lstStyle/>
          <a:p>
            <a:r>
              <a:rPr lang="en-GB"/>
              <a:t>Country</a:t>
            </a:r>
          </a:p>
        </p:txBody>
      </p:sp>
      <p:sp>
        <p:nvSpPr>
          <p:cNvPr id="12" name="TextBox 11">
            <a:extLst>
              <a:ext uri="{FF2B5EF4-FFF2-40B4-BE49-F238E27FC236}">
                <a16:creationId xmlns:a16="http://schemas.microsoft.com/office/drawing/2014/main" id="{1F88041B-3084-BFD8-0EB1-3935B12A1EC1}"/>
              </a:ext>
            </a:extLst>
          </p:cNvPr>
          <p:cNvSpPr txBox="1"/>
          <p:nvPr/>
        </p:nvSpPr>
        <p:spPr>
          <a:xfrm>
            <a:off x="8022772" y="3447115"/>
            <a:ext cx="1589314" cy="369332"/>
          </a:xfrm>
          <a:prstGeom prst="rect">
            <a:avLst/>
          </a:prstGeom>
          <a:noFill/>
        </p:spPr>
        <p:txBody>
          <a:bodyPr wrap="square" rtlCol="0">
            <a:spAutoFit/>
          </a:bodyPr>
          <a:lstStyle/>
          <a:p>
            <a:r>
              <a:rPr lang="en-GB"/>
              <a:t>City</a:t>
            </a:r>
          </a:p>
        </p:txBody>
      </p:sp>
      <p:sp>
        <p:nvSpPr>
          <p:cNvPr id="13" name="TextBox 12">
            <a:extLst>
              <a:ext uri="{FF2B5EF4-FFF2-40B4-BE49-F238E27FC236}">
                <a16:creationId xmlns:a16="http://schemas.microsoft.com/office/drawing/2014/main" id="{7AC3B09F-D9A9-6B20-8E78-2F0CE5F18E9F}"/>
              </a:ext>
            </a:extLst>
          </p:cNvPr>
          <p:cNvSpPr txBox="1"/>
          <p:nvPr/>
        </p:nvSpPr>
        <p:spPr>
          <a:xfrm>
            <a:off x="5105400" y="3447115"/>
            <a:ext cx="1589314" cy="369332"/>
          </a:xfrm>
          <a:prstGeom prst="rect">
            <a:avLst/>
          </a:prstGeom>
          <a:noFill/>
        </p:spPr>
        <p:txBody>
          <a:bodyPr wrap="square" rtlCol="0">
            <a:spAutoFit/>
          </a:bodyPr>
          <a:lstStyle/>
          <a:p>
            <a:r>
              <a:rPr lang="en-GB"/>
              <a:t>Borough</a:t>
            </a:r>
          </a:p>
        </p:txBody>
      </p:sp>
      <p:sp>
        <p:nvSpPr>
          <p:cNvPr id="14" name="TextBox 13">
            <a:extLst>
              <a:ext uri="{FF2B5EF4-FFF2-40B4-BE49-F238E27FC236}">
                <a16:creationId xmlns:a16="http://schemas.microsoft.com/office/drawing/2014/main" id="{D0DF1E3F-8DCE-98FA-4110-769BACE42869}"/>
              </a:ext>
            </a:extLst>
          </p:cNvPr>
          <p:cNvSpPr txBox="1"/>
          <p:nvPr/>
        </p:nvSpPr>
        <p:spPr>
          <a:xfrm>
            <a:off x="2977242" y="3364077"/>
            <a:ext cx="1796143" cy="369332"/>
          </a:xfrm>
          <a:prstGeom prst="rect">
            <a:avLst/>
          </a:prstGeom>
          <a:noFill/>
        </p:spPr>
        <p:txBody>
          <a:bodyPr wrap="square" rtlCol="0">
            <a:spAutoFit/>
          </a:bodyPr>
          <a:lstStyle/>
          <a:p>
            <a:r>
              <a:rPr lang="en-GB"/>
              <a:t>Neighbourhood</a:t>
            </a:r>
          </a:p>
        </p:txBody>
      </p:sp>
      <p:sp>
        <p:nvSpPr>
          <p:cNvPr id="15" name="TextBox 14">
            <a:extLst>
              <a:ext uri="{FF2B5EF4-FFF2-40B4-BE49-F238E27FC236}">
                <a16:creationId xmlns:a16="http://schemas.microsoft.com/office/drawing/2014/main" id="{00749C28-F88F-7ED2-1042-60E9A86DF810}"/>
              </a:ext>
            </a:extLst>
          </p:cNvPr>
          <p:cNvSpPr txBox="1"/>
          <p:nvPr/>
        </p:nvSpPr>
        <p:spPr>
          <a:xfrm>
            <a:off x="2093600" y="3207337"/>
            <a:ext cx="1055915" cy="646331"/>
          </a:xfrm>
          <a:prstGeom prst="rect">
            <a:avLst/>
          </a:prstGeom>
          <a:noFill/>
        </p:spPr>
        <p:txBody>
          <a:bodyPr wrap="square" rtlCol="0">
            <a:spAutoFit/>
          </a:bodyPr>
          <a:lstStyle/>
          <a:p>
            <a:r>
              <a:rPr lang="en-GB"/>
              <a:t>Estate /Block</a:t>
            </a:r>
          </a:p>
        </p:txBody>
      </p:sp>
      <p:sp>
        <p:nvSpPr>
          <p:cNvPr id="16" name="TextBox 15">
            <a:extLst>
              <a:ext uri="{FF2B5EF4-FFF2-40B4-BE49-F238E27FC236}">
                <a16:creationId xmlns:a16="http://schemas.microsoft.com/office/drawing/2014/main" id="{EE0EB80B-D294-52DF-A863-DE6CB1ADB4C4}"/>
              </a:ext>
            </a:extLst>
          </p:cNvPr>
          <p:cNvSpPr txBox="1"/>
          <p:nvPr/>
        </p:nvSpPr>
        <p:spPr>
          <a:xfrm>
            <a:off x="1153886" y="3430307"/>
            <a:ext cx="1589314" cy="369332"/>
          </a:xfrm>
          <a:prstGeom prst="rect">
            <a:avLst/>
          </a:prstGeom>
          <a:noFill/>
        </p:spPr>
        <p:txBody>
          <a:bodyPr wrap="square" rtlCol="0">
            <a:spAutoFit/>
          </a:bodyPr>
          <a:lstStyle/>
          <a:p>
            <a:r>
              <a:rPr lang="en-GB"/>
              <a:t>Street</a:t>
            </a:r>
          </a:p>
        </p:txBody>
      </p:sp>
      <p:sp>
        <p:nvSpPr>
          <p:cNvPr id="17" name="Oval 16">
            <a:extLst>
              <a:ext uri="{FF2B5EF4-FFF2-40B4-BE49-F238E27FC236}">
                <a16:creationId xmlns:a16="http://schemas.microsoft.com/office/drawing/2014/main" id="{8CE32EF4-374B-8FB9-047B-8EAEC4F3E6B0}"/>
              </a:ext>
            </a:extLst>
          </p:cNvPr>
          <p:cNvSpPr/>
          <p:nvPr/>
        </p:nvSpPr>
        <p:spPr>
          <a:xfrm>
            <a:off x="-27961" y="2248270"/>
            <a:ext cx="1325563" cy="132556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44FA7A4-7F39-A6B1-EEF4-821E06F7C439}"/>
              </a:ext>
            </a:extLst>
          </p:cNvPr>
          <p:cNvSpPr/>
          <p:nvPr/>
        </p:nvSpPr>
        <p:spPr>
          <a:xfrm>
            <a:off x="-520912" y="1721413"/>
            <a:ext cx="2379275" cy="237927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1E2DBB4F-30F6-E982-212F-7EA1EED86F4A}"/>
              </a:ext>
            </a:extLst>
          </p:cNvPr>
          <p:cNvSpPr/>
          <p:nvPr/>
        </p:nvSpPr>
        <p:spPr>
          <a:xfrm>
            <a:off x="-1311732" y="691238"/>
            <a:ext cx="4261761" cy="426176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FB616B3B-C2F9-E261-5727-245435959071}"/>
              </a:ext>
            </a:extLst>
          </p:cNvPr>
          <p:cNvSpPr/>
          <p:nvPr/>
        </p:nvSpPr>
        <p:spPr>
          <a:xfrm>
            <a:off x="-2487387" y="-667192"/>
            <a:ext cx="7082036" cy="708203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3C3D3115-52CA-DD78-6F97-80D2CE53177A}"/>
              </a:ext>
            </a:extLst>
          </p:cNvPr>
          <p:cNvSpPr/>
          <p:nvPr/>
        </p:nvSpPr>
        <p:spPr>
          <a:xfrm>
            <a:off x="-4652218" y="-3244596"/>
            <a:ext cx="11779639" cy="1177963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6225C3BA-49B2-C2B1-D0A7-0AE6940C6A0C}"/>
              </a:ext>
            </a:extLst>
          </p:cNvPr>
          <p:cNvSpPr/>
          <p:nvPr/>
        </p:nvSpPr>
        <p:spPr>
          <a:xfrm>
            <a:off x="-6794521" y="-5685039"/>
            <a:ext cx="16660523" cy="1666052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580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C383B-8ADA-FBF3-37A3-7478AFFDD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1BD45E-74CA-2F8C-D87C-0980BB3464FD}"/>
              </a:ext>
            </a:extLst>
          </p:cNvPr>
          <p:cNvSpPr>
            <a:spLocks noGrp="1"/>
          </p:cNvSpPr>
          <p:nvPr>
            <p:ph type="title"/>
          </p:nvPr>
        </p:nvSpPr>
        <p:spPr/>
        <p:txBody>
          <a:bodyPr>
            <a:normAutofit/>
          </a:bodyPr>
          <a:lstStyle/>
          <a:p>
            <a:r>
              <a:rPr lang="en-GB" sz="2800">
                <a:solidFill>
                  <a:schemeClr val="bg2">
                    <a:lumMod val="10000"/>
                  </a:schemeClr>
                </a:solidFill>
              </a:rPr>
              <a:t>Engagement Approach – Community Workshops</a:t>
            </a:r>
          </a:p>
        </p:txBody>
      </p:sp>
      <p:sp>
        <p:nvSpPr>
          <p:cNvPr id="3" name="Content Placeholder 2">
            <a:extLst>
              <a:ext uri="{FF2B5EF4-FFF2-40B4-BE49-F238E27FC236}">
                <a16:creationId xmlns:a16="http://schemas.microsoft.com/office/drawing/2014/main" id="{03753CF0-767D-DEA8-5E1D-BFA8028A2510}"/>
              </a:ext>
            </a:extLst>
          </p:cNvPr>
          <p:cNvSpPr>
            <a:spLocks noGrp="1"/>
          </p:cNvSpPr>
          <p:nvPr>
            <p:ph idx="1"/>
          </p:nvPr>
        </p:nvSpPr>
        <p:spPr>
          <a:xfrm>
            <a:off x="838200" y="1049770"/>
            <a:ext cx="9934184" cy="2527351"/>
          </a:xfrm>
        </p:spPr>
        <p:txBody>
          <a:bodyPr vert="horz" lIns="91440" tIns="45720" rIns="91440" bIns="45720" rtlCol="0" anchor="t">
            <a:noAutofit/>
          </a:bodyPr>
          <a:lstStyle/>
          <a:p>
            <a:pPr marL="0" indent="0" fontAlgn="base">
              <a:buNone/>
            </a:pPr>
            <a:r>
              <a:rPr lang="en-GB" sz="1800">
                <a:solidFill>
                  <a:schemeClr val="bg2">
                    <a:lumMod val="10000"/>
                  </a:schemeClr>
                </a:solidFill>
              </a:rPr>
              <a:t>To gain deeper insight into the lived experiences of women, the Commission convened </a:t>
            </a:r>
            <a:r>
              <a:rPr lang="en-GB" sz="1800" b="1">
                <a:solidFill>
                  <a:schemeClr val="bg2">
                    <a:lumMod val="10000"/>
                  </a:schemeClr>
                </a:solidFill>
              </a:rPr>
              <a:t>two community workshops for each theme</a:t>
            </a:r>
            <a:r>
              <a:rPr lang="en-GB" sz="1800">
                <a:solidFill>
                  <a:schemeClr val="bg2">
                    <a:lumMod val="10000"/>
                  </a:schemeClr>
                </a:solidFill>
              </a:rPr>
              <a:t>, delivered </a:t>
            </a:r>
            <a:r>
              <a:rPr lang="en-GB" sz="1800" b="1">
                <a:solidFill>
                  <a:schemeClr val="bg2">
                    <a:lumMod val="10000"/>
                  </a:schemeClr>
                </a:solidFill>
              </a:rPr>
              <a:t>in partnership with local organisations</a:t>
            </a:r>
            <a:r>
              <a:rPr lang="en-GB" sz="1800">
                <a:solidFill>
                  <a:schemeClr val="bg2">
                    <a:lumMod val="10000"/>
                  </a:schemeClr>
                </a:solidFill>
              </a:rPr>
              <a:t> across the borough.</a:t>
            </a:r>
            <a:br>
              <a:rPr lang="en-GB" sz="1800">
                <a:solidFill>
                  <a:schemeClr val="bg2">
                    <a:lumMod val="10000"/>
                  </a:schemeClr>
                </a:solidFill>
              </a:rPr>
            </a:br>
            <a:endParaRPr lang="en-GB" sz="1800">
              <a:solidFill>
                <a:schemeClr val="bg2">
                  <a:lumMod val="10000"/>
                </a:schemeClr>
              </a:solidFill>
            </a:endParaRPr>
          </a:p>
          <a:p>
            <a:pPr fontAlgn="base"/>
            <a:r>
              <a:rPr lang="en-GB" sz="1800" b="1">
                <a:solidFill>
                  <a:schemeClr val="bg2">
                    <a:lumMod val="10000"/>
                  </a:schemeClr>
                </a:solidFill>
                <a:latin typeface="Arial"/>
                <a:cs typeface="Arial"/>
              </a:rPr>
              <a:t>From July to September 2025</a:t>
            </a:r>
            <a:r>
              <a:rPr lang="en-GB" sz="1800">
                <a:solidFill>
                  <a:schemeClr val="bg2">
                    <a:lumMod val="10000"/>
                  </a:schemeClr>
                </a:solidFill>
                <a:latin typeface="Arial"/>
                <a:cs typeface="Arial"/>
              </a:rPr>
              <a:t>, workshops built on survey findings and enabled women to share experiences in greater depth. </a:t>
            </a:r>
          </a:p>
          <a:p>
            <a:pPr fontAlgn="base"/>
            <a:r>
              <a:rPr lang="en-GB" sz="1800" b="1">
                <a:solidFill>
                  <a:schemeClr val="bg2">
                    <a:lumMod val="10000"/>
                  </a:schemeClr>
                </a:solidFill>
                <a:latin typeface="Arial"/>
                <a:cs typeface="Arial"/>
              </a:rPr>
              <a:t>Participation: </a:t>
            </a:r>
            <a:r>
              <a:rPr lang="en-GB" sz="1800">
                <a:solidFill>
                  <a:schemeClr val="bg2">
                    <a:lumMod val="10000"/>
                  </a:schemeClr>
                </a:solidFill>
                <a:latin typeface="Arial"/>
                <a:cs typeface="Arial"/>
              </a:rPr>
              <a:t>118 women participated in community workshops overall with 21 attending safety specific workshops delivered in partnership with </a:t>
            </a:r>
            <a:r>
              <a:rPr lang="en-GB" sz="1800" b="1">
                <a:solidFill>
                  <a:schemeClr val="bg2">
                    <a:lumMod val="10000"/>
                  </a:schemeClr>
                </a:solidFill>
                <a:latin typeface="Arial"/>
                <a:cs typeface="Arial"/>
              </a:rPr>
              <a:t>Women's Inclusive Team </a:t>
            </a:r>
            <a:r>
              <a:rPr lang="en-GB" sz="1800">
                <a:solidFill>
                  <a:schemeClr val="bg2">
                    <a:lumMod val="10000"/>
                  </a:schemeClr>
                </a:solidFill>
                <a:latin typeface="Arial"/>
                <a:cs typeface="Arial"/>
              </a:rPr>
              <a:t>and</a:t>
            </a:r>
            <a:r>
              <a:rPr lang="en-GB" sz="1800" b="1">
                <a:solidFill>
                  <a:schemeClr val="bg2">
                    <a:lumMod val="10000"/>
                  </a:schemeClr>
                </a:solidFill>
                <a:latin typeface="Arial"/>
                <a:cs typeface="Arial"/>
              </a:rPr>
              <a:t> Solace Women's Aid.</a:t>
            </a:r>
          </a:p>
          <a:p>
            <a:pPr marL="0" indent="0" fontAlgn="base">
              <a:buNone/>
            </a:pPr>
            <a:r>
              <a:rPr lang="en-GB" sz="1800">
                <a:solidFill>
                  <a:schemeClr val="bg2">
                    <a:lumMod val="10000"/>
                  </a:schemeClr>
                </a:solidFill>
              </a:rPr>
              <a:t> </a:t>
            </a:r>
          </a:p>
        </p:txBody>
      </p:sp>
      <p:sp>
        <p:nvSpPr>
          <p:cNvPr id="6" name="Content Placeholder 2">
            <a:extLst>
              <a:ext uri="{FF2B5EF4-FFF2-40B4-BE49-F238E27FC236}">
                <a16:creationId xmlns:a16="http://schemas.microsoft.com/office/drawing/2014/main" id="{BB19C6E1-EF70-4A4C-C0CE-2DF7392503BE}"/>
              </a:ext>
            </a:extLst>
          </p:cNvPr>
          <p:cNvSpPr txBox="1">
            <a:spLocks/>
          </p:cNvSpPr>
          <p:nvPr/>
        </p:nvSpPr>
        <p:spPr>
          <a:xfrm>
            <a:off x="838200" y="3905264"/>
            <a:ext cx="9770616" cy="21553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800" b="1">
                <a:solidFill>
                  <a:schemeClr val="bg2">
                    <a:lumMod val="10000"/>
                  </a:schemeClr>
                </a:solidFill>
                <a:latin typeface="Arial"/>
                <a:cs typeface="Arial"/>
              </a:rPr>
              <a:t>Safe Spaces: </a:t>
            </a:r>
            <a:r>
              <a:rPr lang="en-GB" sz="1800">
                <a:solidFill>
                  <a:schemeClr val="bg2">
                    <a:lumMod val="10000"/>
                  </a:schemeClr>
                </a:solidFill>
                <a:latin typeface="Arial"/>
                <a:cs typeface="Arial"/>
              </a:rPr>
              <a:t>held in trusted, familiar settings to ensure women felt safe and comfortable to speak openly. Spaces were women-only, with officers providing support and signposting to services.</a:t>
            </a:r>
          </a:p>
          <a:p>
            <a:pPr fontAlgn="base"/>
            <a:r>
              <a:rPr lang="en-GB" sz="1800" b="1">
                <a:solidFill>
                  <a:schemeClr val="bg2">
                    <a:lumMod val="10000"/>
                  </a:schemeClr>
                </a:solidFill>
                <a:latin typeface="Arial"/>
                <a:cs typeface="Arial"/>
              </a:rPr>
              <a:t>Accessibility: </a:t>
            </a:r>
            <a:r>
              <a:rPr lang="en-GB" sz="1800">
                <a:solidFill>
                  <a:schemeClr val="bg2">
                    <a:lumMod val="10000"/>
                  </a:schemeClr>
                </a:solidFill>
                <a:latin typeface="Arial"/>
                <a:cs typeface="Arial"/>
              </a:rPr>
              <a:t>prioritised throughout, ensuring fully accessible venues, translators, and advance participation packs.</a:t>
            </a:r>
          </a:p>
          <a:p>
            <a:pPr fontAlgn="base"/>
            <a:r>
              <a:rPr lang="en-GB" sz="1800" b="1">
                <a:solidFill>
                  <a:schemeClr val="bg2">
                    <a:lumMod val="10000"/>
                  </a:schemeClr>
                </a:solidFill>
                <a:latin typeface="Arial"/>
                <a:cs typeface="Arial"/>
              </a:rPr>
              <a:t>Recognition: </a:t>
            </a:r>
            <a:r>
              <a:rPr lang="en-GB" sz="1800">
                <a:solidFill>
                  <a:schemeClr val="bg2">
                    <a:lumMod val="10000"/>
                  </a:schemeClr>
                </a:solidFill>
                <a:latin typeface="Arial"/>
                <a:cs typeface="Arial"/>
              </a:rPr>
              <a:t>participants were renumerated in recognition of their time and contribution. </a:t>
            </a:r>
          </a:p>
        </p:txBody>
      </p:sp>
    </p:spTree>
    <p:extLst>
      <p:ext uri="{BB962C8B-B14F-4D97-AF65-F5344CB8AC3E}">
        <p14:creationId xmlns:p14="http://schemas.microsoft.com/office/powerpoint/2010/main" val="32992706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7F8F4-A75D-8BD1-E169-C6D101CA8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7A6E-4E00-BF1B-4988-83F79D7BE091}"/>
              </a:ext>
            </a:extLst>
          </p:cNvPr>
          <p:cNvSpPr>
            <a:spLocks noGrp="1"/>
          </p:cNvSpPr>
          <p:nvPr>
            <p:ph type="title"/>
          </p:nvPr>
        </p:nvSpPr>
        <p:spPr/>
        <p:txBody>
          <a:bodyPr/>
          <a:lstStyle/>
          <a:p>
            <a:r>
              <a:rPr lang="en-GB"/>
              <a:t>Safety in Public Spaces</a:t>
            </a:r>
          </a:p>
        </p:txBody>
      </p:sp>
      <p:sp>
        <p:nvSpPr>
          <p:cNvPr id="3" name="Content Placeholder 2">
            <a:extLst>
              <a:ext uri="{FF2B5EF4-FFF2-40B4-BE49-F238E27FC236}">
                <a16:creationId xmlns:a16="http://schemas.microsoft.com/office/drawing/2014/main" id="{BEB9EA44-7833-1564-EEED-004C39784BBA}"/>
              </a:ext>
            </a:extLst>
          </p:cNvPr>
          <p:cNvSpPr>
            <a:spLocks noGrp="1"/>
          </p:cNvSpPr>
          <p:nvPr>
            <p:ph idx="1"/>
          </p:nvPr>
        </p:nvSpPr>
        <p:spPr>
          <a:xfrm>
            <a:off x="849086" y="2652264"/>
            <a:ext cx="10515600" cy="3260539"/>
          </a:xfrm>
        </p:spPr>
        <p:txBody>
          <a:bodyPr/>
          <a:lstStyle/>
          <a:p>
            <a:pPr marL="0" indent="0">
              <a:buNone/>
            </a:pPr>
            <a:endParaRPr lang="en-GB"/>
          </a:p>
          <a:p>
            <a:pPr marL="0" indent="0">
              <a:buNone/>
            </a:pPr>
            <a:endParaRPr lang="en-GB"/>
          </a:p>
        </p:txBody>
      </p:sp>
      <p:pic>
        <p:nvPicPr>
          <p:cNvPr id="17" name="Picture 16">
            <a:extLst>
              <a:ext uri="{FF2B5EF4-FFF2-40B4-BE49-F238E27FC236}">
                <a16:creationId xmlns:a16="http://schemas.microsoft.com/office/drawing/2014/main" id="{3DDBE00B-091C-1C3D-4DCB-2035D06284F7}"/>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49533" y="3726707"/>
            <a:ext cx="11394721" cy="2186096"/>
          </a:xfrm>
          <a:prstGeom prst="rect">
            <a:avLst/>
          </a:prstGeom>
        </p:spPr>
      </p:pic>
      <p:sp>
        <p:nvSpPr>
          <p:cNvPr id="5" name="TextBox 4">
            <a:extLst>
              <a:ext uri="{FF2B5EF4-FFF2-40B4-BE49-F238E27FC236}">
                <a16:creationId xmlns:a16="http://schemas.microsoft.com/office/drawing/2014/main" id="{8C5F8760-1404-5492-29A3-50FA36685A12}"/>
              </a:ext>
            </a:extLst>
          </p:cNvPr>
          <p:cNvSpPr txBox="1"/>
          <p:nvPr/>
        </p:nvSpPr>
        <p:spPr>
          <a:xfrm>
            <a:off x="849086" y="1326701"/>
            <a:ext cx="10504714" cy="2862322"/>
          </a:xfrm>
          <a:prstGeom prst="rect">
            <a:avLst/>
          </a:prstGeom>
          <a:noFill/>
        </p:spPr>
        <p:txBody>
          <a:bodyPr wrap="square" rtlCol="0">
            <a:spAutoFit/>
          </a:bodyPr>
          <a:lstStyle/>
          <a:p>
            <a:r>
              <a:rPr lang="en-GB"/>
              <a:t>Experiences of women in cities has not always been positive. </a:t>
            </a:r>
          </a:p>
          <a:p>
            <a:endParaRPr lang="en-GB"/>
          </a:p>
          <a:p>
            <a:r>
              <a:rPr lang="en-GB"/>
              <a:t>Inequality women experience in homes and public spaces are all too common as identified in the women's commission work and interviews.</a:t>
            </a:r>
          </a:p>
          <a:p>
            <a:endParaRPr lang="en-GB"/>
          </a:p>
          <a:p>
            <a:r>
              <a:rPr lang="en-GB"/>
              <a:t>Domestic violence and threat experiences by women in their own homes is all too common. And we need to get our homes safe for women to feel safe in the first place. And good work is being done by everyone in this room.</a:t>
            </a:r>
          </a:p>
          <a:p>
            <a:endParaRPr lang="en-GB"/>
          </a:p>
          <a:p>
            <a:endParaRPr lang="en-GB"/>
          </a:p>
        </p:txBody>
      </p:sp>
      <p:sp>
        <p:nvSpPr>
          <p:cNvPr id="4" name="Oval 3">
            <a:extLst>
              <a:ext uri="{FF2B5EF4-FFF2-40B4-BE49-F238E27FC236}">
                <a16:creationId xmlns:a16="http://schemas.microsoft.com/office/drawing/2014/main" id="{DBF0370C-8D0A-BFCC-B9F0-D73326270E1D}"/>
              </a:ext>
            </a:extLst>
          </p:cNvPr>
          <p:cNvSpPr/>
          <p:nvPr/>
        </p:nvSpPr>
        <p:spPr>
          <a:xfrm>
            <a:off x="449533" y="3788586"/>
            <a:ext cx="995047" cy="99504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657337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DE1350-F2C3-21AB-C931-F08ADE1AAA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6223" y="137109"/>
            <a:ext cx="5195777" cy="6719753"/>
          </a:xfrm>
          <a:prstGeom prst="rect">
            <a:avLst/>
          </a:prstGeom>
        </p:spPr>
      </p:pic>
      <p:sp>
        <p:nvSpPr>
          <p:cNvPr id="10" name="TextBox 9">
            <a:extLst>
              <a:ext uri="{FF2B5EF4-FFF2-40B4-BE49-F238E27FC236}">
                <a16:creationId xmlns:a16="http://schemas.microsoft.com/office/drawing/2014/main" id="{F5299381-575E-4A63-0637-3C31FA355F7B}"/>
              </a:ext>
            </a:extLst>
          </p:cNvPr>
          <p:cNvSpPr txBox="1"/>
          <p:nvPr/>
        </p:nvSpPr>
        <p:spPr>
          <a:xfrm>
            <a:off x="710609" y="1326701"/>
            <a:ext cx="6097772" cy="4801314"/>
          </a:xfrm>
          <a:prstGeom prst="rect">
            <a:avLst/>
          </a:prstGeom>
          <a:noFill/>
        </p:spPr>
        <p:txBody>
          <a:bodyPr wrap="square">
            <a:spAutoFit/>
          </a:bodyPr>
          <a:lstStyle/>
          <a:p>
            <a:r>
              <a:rPr lang="en-GB"/>
              <a:t>Gender inclusive design is an approach to development that learns from the experiences of women and girls in order to build inclusive, healthy, child friendly, climate resilient places that are socially and economically prosperous. </a:t>
            </a:r>
          </a:p>
          <a:p>
            <a:endParaRPr lang="en-GB"/>
          </a:p>
          <a:p>
            <a:r>
              <a:rPr lang="en-GB"/>
              <a:t>This report was prepared to inform planning policy in London Borough of Tower Hamlets. It is an evidence base for the new Local Plan and has been through public consultation.</a:t>
            </a:r>
          </a:p>
          <a:p>
            <a:endParaRPr lang="en-GB"/>
          </a:p>
          <a:p>
            <a:r>
              <a:rPr lang="en-GB"/>
              <a:t>The findings of this research have been aggregated throughout the new Local Plan draft with input into each policy and this document will be circulated across the council and further afield, in order to encourage shared approaches and collaborative strategies that embed equity in the built environment.</a:t>
            </a:r>
          </a:p>
        </p:txBody>
      </p:sp>
      <p:sp>
        <p:nvSpPr>
          <p:cNvPr id="8" name="Title 1">
            <a:extLst>
              <a:ext uri="{FF2B5EF4-FFF2-40B4-BE49-F238E27FC236}">
                <a16:creationId xmlns:a16="http://schemas.microsoft.com/office/drawing/2014/main" id="{61291429-B5B6-DBBF-B4EB-C91F04D28EEF}"/>
              </a:ext>
            </a:extLst>
          </p:cNvPr>
          <p:cNvSpPr>
            <a:spLocks noGrp="1"/>
          </p:cNvSpPr>
          <p:nvPr>
            <p:ph type="title"/>
          </p:nvPr>
        </p:nvSpPr>
        <p:spPr>
          <a:xfrm>
            <a:off x="838200" y="1138"/>
            <a:ext cx="9770616" cy="1325563"/>
          </a:xfrm>
        </p:spPr>
        <p:txBody>
          <a:bodyPr/>
          <a:lstStyle/>
          <a:p>
            <a:r>
              <a:rPr lang="en-GB"/>
              <a:t>Women in Public Spaces - Policy</a:t>
            </a:r>
          </a:p>
        </p:txBody>
      </p:sp>
    </p:spTree>
    <p:extLst>
      <p:ext uri="{BB962C8B-B14F-4D97-AF65-F5344CB8AC3E}">
        <p14:creationId xmlns:p14="http://schemas.microsoft.com/office/powerpoint/2010/main" val="3885588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50DF54-301B-E89F-A716-2610C58141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845959" cy="6858000"/>
          </a:xfrm>
          <a:prstGeom prst="rect">
            <a:avLst/>
          </a:prstGeom>
        </p:spPr>
      </p:pic>
      <p:sp>
        <p:nvSpPr>
          <p:cNvPr id="6" name="TextBox 5">
            <a:extLst>
              <a:ext uri="{FF2B5EF4-FFF2-40B4-BE49-F238E27FC236}">
                <a16:creationId xmlns:a16="http://schemas.microsoft.com/office/drawing/2014/main" id="{78366A93-7D3B-9FF6-3C11-86A69A85D01A}"/>
              </a:ext>
            </a:extLst>
          </p:cNvPr>
          <p:cNvSpPr txBox="1"/>
          <p:nvPr/>
        </p:nvSpPr>
        <p:spPr>
          <a:xfrm>
            <a:off x="9930810" y="1924493"/>
            <a:ext cx="2690037" cy="954107"/>
          </a:xfrm>
          <a:prstGeom prst="rect">
            <a:avLst/>
          </a:prstGeom>
          <a:noFill/>
        </p:spPr>
        <p:txBody>
          <a:bodyPr wrap="square" rtlCol="0">
            <a:spAutoFit/>
          </a:bodyPr>
          <a:lstStyle/>
          <a:p>
            <a:r>
              <a:rPr lang="en-GB" sz="2800" b="1"/>
              <a:t>Local Plan Policies</a:t>
            </a:r>
          </a:p>
        </p:txBody>
      </p:sp>
    </p:spTree>
    <p:extLst>
      <p:ext uri="{BB962C8B-B14F-4D97-AF65-F5344CB8AC3E}">
        <p14:creationId xmlns:p14="http://schemas.microsoft.com/office/powerpoint/2010/main" val="2708341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10B4F5-16BB-3EE3-EBA6-B1B295249120}"/>
              </a:ext>
            </a:extLst>
          </p:cNvPr>
          <p:cNvPicPr>
            <a:picLocks noChangeAspect="1"/>
          </p:cNvPicPr>
          <p:nvPr/>
        </p:nvPicPr>
        <p:blipFill>
          <a:blip r:embed="rId2" cstate="email">
            <a:extLst>
              <a:ext uri="{28A0092B-C50C-407E-A947-70E740481C1C}">
                <a14:useLocalDpi xmlns:a14="http://schemas.microsoft.com/office/drawing/2010/main"/>
              </a:ext>
            </a:extLst>
          </a:blip>
          <a:srcRect r="5939"/>
          <a:stretch>
            <a:fillRect/>
          </a:stretch>
        </p:blipFill>
        <p:spPr>
          <a:xfrm>
            <a:off x="0" y="0"/>
            <a:ext cx="10207256" cy="6858000"/>
          </a:xfrm>
          <a:prstGeom prst="rect">
            <a:avLst/>
          </a:prstGeom>
        </p:spPr>
      </p:pic>
    </p:spTree>
    <p:extLst>
      <p:ext uri="{BB962C8B-B14F-4D97-AF65-F5344CB8AC3E}">
        <p14:creationId xmlns:p14="http://schemas.microsoft.com/office/powerpoint/2010/main" val="4005589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24ABB1B-E6DE-2C14-F2A1-1274DB4A2CCF}"/>
              </a:ext>
            </a:extLst>
          </p:cNvPr>
          <p:cNvSpPr>
            <a:spLocks noGrp="1"/>
          </p:cNvSpPr>
          <p:nvPr>
            <p:ph type="title"/>
          </p:nvPr>
        </p:nvSpPr>
        <p:spPr>
          <a:xfrm>
            <a:off x="838200" y="1138"/>
            <a:ext cx="9770616" cy="1325563"/>
          </a:xfrm>
        </p:spPr>
        <p:txBody>
          <a:bodyPr/>
          <a:lstStyle/>
          <a:p>
            <a:r>
              <a:rPr lang="en-GB"/>
              <a:t>Women in Public Spaces - Practice</a:t>
            </a:r>
          </a:p>
        </p:txBody>
      </p:sp>
      <p:sp>
        <p:nvSpPr>
          <p:cNvPr id="9" name="TextBox 8">
            <a:extLst>
              <a:ext uri="{FF2B5EF4-FFF2-40B4-BE49-F238E27FC236}">
                <a16:creationId xmlns:a16="http://schemas.microsoft.com/office/drawing/2014/main" id="{BC04518E-760D-5215-ABAA-53761DC463AF}"/>
              </a:ext>
            </a:extLst>
          </p:cNvPr>
          <p:cNvSpPr txBox="1"/>
          <p:nvPr/>
        </p:nvSpPr>
        <p:spPr>
          <a:xfrm>
            <a:off x="942877" y="1334133"/>
            <a:ext cx="8325293" cy="5755422"/>
          </a:xfrm>
          <a:prstGeom prst="rect">
            <a:avLst/>
          </a:prstGeom>
          <a:noFill/>
        </p:spPr>
        <p:txBody>
          <a:bodyPr wrap="square" rtlCol="0">
            <a:spAutoFit/>
          </a:bodyPr>
          <a:lstStyle/>
          <a:p>
            <a:pPr marL="285750" indent="-285750">
              <a:buFont typeface="Arial" panose="020B0604020202020204" pitchFamily="34" charset="0"/>
              <a:buChar char="•"/>
            </a:pPr>
            <a:r>
              <a:rPr lang="en-GB" sz="2000"/>
              <a:t>Planning practice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Gathering Intelligence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Visits</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Democratic Processes</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Practitioners</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Lived Experience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Knowing the borough</a:t>
            </a:r>
          </a:p>
          <a:p>
            <a:endParaRPr lang="en-GB"/>
          </a:p>
          <a:p>
            <a:endParaRPr lang="en-GB"/>
          </a:p>
          <a:p>
            <a:endParaRPr lang="en-GB"/>
          </a:p>
          <a:p>
            <a:r>
              <a:rPr lang="en-GB"/>
              <a:t> </a:t>
            </a:r>
          </a:p>
          <a:p>
            <a:endParaRPr lang="en-GB"/>
          </a:p>
          <a:p>
            <a:endParaRPr lang="en-GB"/>
          </a:p>
        </p:txBody>
      </p:sp>
      <p:sp>
        <p:nvSpPr>
          <p:cNvPr id="10" name="Rectangle: Rounded Corners 9">
            <a:extLst>
              <a:ext uri="{FF2B5EF4-FFF2-40B4-BE49-F238E27FC236}">
                <a16:creationId xmlns:a16="http://schemas.microsoft.com/office/drawing/2014/main" id="{EB27AA34-B85D-0B84-0A6B-2DAE2DD33C55}"/>
              </a:ext>
            </a:extLst>
          </p:cNvPr>
          <p:cNvSpPr/>
          <p:nvPr/>
        </p:nvSpPr>
        <p:spPr>
          <a:xfrm>
            <a:off x="5993684" y="1334133"/>
            <a:ext cx="2261286" cy="469556"/>
          </a:xfrm>
          <a:prstGeom prst="roundRect">
            <a:avLst/>
          </a:prstGeom>
          <a:solidFill>
            <a:srgbClr val="00B2BC"/>
          </a:solid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Leadership</a:t>
            </a:r>
          </a:p>
        </p:txBody>
      </p:sp>
      <p:sp>
        <p:nvSpPr>
          <p:cNvPr id="11" name="Rectangle: Rounded Corners 10">
            <a:extLst>
              <a:ext uri="{FF2B5EF4-FFF2-40B4-BE49-F238E27FC236}">
                <a16:creationId xmlns:a16="http://schemas.microsoft.com/office/drawing/2014/main" id="{028A3786-427C-8C02-6D14-76B4B52783C8}"/>
              </a:ext>
            </a:extLst>
          </p:cNvPr>
          <p:cNvSpPr/>
          <p:nvPr/>
        </p:nvSpPr>
        <p:spPr>
          <a:xfrm>
            <a:off x="8498739" y="919044"/>
            <a:ext cx="2261286" cy="1121474"/>
          </a:xfrm>
          <a:prstGeom prst="roundRect">
            <a:avLst/>
          </a:prstGeom>
          <a:no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bg2">
                    <a:lumMod val="10000"/>
                  </a:schemeClr>
                </a:solidFill>
              </a:rPr>
              <a:t>Enabling and supporting women to take up decision making roles.</a:t>
            </a:r>
          </a:p>
        </p:txBody>
      </p:sp>
      <p:sp>
        <p:nvSpPr>
          <p:cNvPr id="12" name="Rectangle: Rounded Corners 11">
            <a:extLst>
              <a:ext uri="{FF2B5EF4-FFF2-40B4-BE49-F238E27FC236}">
                <a16:creationId xmlns:a16="http://schemas.microsoft.com/office/drawing/2014/main" id="{3D19F6E3-E31D-236B-0EFA-5D680C922DFC}"/>
              </a:ext>
            </a:extLst>
          </p:cNvPr>
          <p:cNvSpPr/>
          <p:nvPr/>
        </p:nvSpPr>
        <p:spPr>
          <a:xfrm>
            <a:off x="5993684" y="2622642"/>
            <a:ext cx="2261286" cy="469556"/>
          </a:xfrm>
          <a:prstGeom prst="roundRect">
            <a:avLst/>
          </a:prstGeom>
          <a:solidFill>
            <a:srgbClr val="00B2BC"/>
          </a:solid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Safety</a:t>
            </a:r>
          </a:p>
        </p:txBody>
      </p:sp>
      <p:sp>
        <p:nvSpPr>
          <p:cNvPr id="13" name="Rectangle: Rounded Corners 12">
            <a:extLst>
              <a:ext uri="{FF2B5EF4-FFF2-40B4-BE49-F238E27FC236}">
                <a16:creationId xmlns:a16="http://schemas.microsoft.com/office/drawing/2014/main" id="{1DB14BF0-5339-E410-3036-4B892E6019B0}"/>
              </a:ext>
            </a:extLst>
          </p:cNvPr>
          <p:cNvSpPr/>
          <p:nvPr/>
        </p:nvSpPr>
        <p:spPr>
          <a:xfrm>
            <a:off x="8498739" y="2188383"/>
            <a:ext cx="2261286" cy="1121474"/>
          </a:xfrm>
          <a:prstGeom prst="roundRect">
            <a:avLst/>
          </a:prstGeom>
          <a:no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2">
                    <a:lumMod val="10000"/>
                  </a:schemeClr>
                </a:solidFill>
              </a:rPr>
              <a:t>Gender inclusive design and feeling of safety in public spaces </a:t>
            </a:r>
            <a:endParaRPr lang="en-GB" sz="1400">
              <a:solidFill>
                <a:schemeClr val="bg2">
                  <a:lumMod val="10000"/>
                </a:schemeClr>
              </a:solidFill>
              <a:cs typeface="Arial"/>
            </a:endParaRPr>
          </a:p>
        </p:txBody>
      </p:sp>
      <p:sp>
        <p:nvSpPr>
          <p:cNvPr id="14" name="Rectangle: Rounded Corners 13">
            <a:extLst>
              <a:ext uri="{FF2B5EF4-FFF2-40B4-BE49-F238E27FC236}">
                <a16:creationId xmlns:a16="http://schemas.microsoft.com/office/drawing/2014/main" id="{D77A4385-3CDA-963A-FA61-0E67634DEBF7}"/>
              </a:ext>
            </a:extLst>
          </p:cNvPr>
          <p:cNvSpPr/>
          <p:nvPr/>
        </p:nvSpPr>
        <p:spPr>
          <a:xfrm>
            <a:off x="5993684" y="3819789"/>
            <a:ext cx="2261286" cy="469556"/>
          </a:xfrm>
          <a:prstGeom prst="roundRect">
            <a:avLst/>
          </a:prstGeom>
          <a:solidFill>
            <a:srgbClr val="00B2BC"/>
          </a:solid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Health</a:t>
            </a:r>
          </a:p>
        </p:txBody>
      </p:sp>
      <p:sp>
        <p:nvSpPr>
          <p:cNvPr id="15" name="Rectangle: Rounded Corners 14">
            <a:extLst>
              <a:ext uri="{FF2B5EF4-FFF2-40B4-BE49-F238E27FC236}">
                <a16:creationId xmlns:a16="http://schemas.microsoft.com/office/drawing/2014/main" id="{F49EF7CD-433C-30C1-EB19-4BBD53CA26A5}"/>
              </a:ext>
            </a:extLst>
          </p:cNvPr>
          <p:cNvSpPr/>
          <p:nvPr/>
        </p:nvSpPr>
        <p:spPr>
          <a:xfrm>
            <a:off x="8498739" y="3548143"/>
            <a:ext cx="2261286" cy="1121474"/>
          </a:xfrm>
          <a:prstGeom prst="roundRect">
            <a:avLst/>
          </a:prstGeom>
          <a:no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2">
                    <a:lumMod val="10000"/>
                  </a:schemeClr>
                </a:solidFill>
              </a:rPr>
              <a:t>Improving physical health, healthy eating, and pathways to health services.</a:t>
            </a:r>
            <a:endParaRPr lang="en-GB" sz="1400">
              <a:solidFill>
                <a:schemeClr val="bg2">
                  <a:lumMod val="10000"/>
                </a:schemeClr>
              </a:solidFill>
              <a:cs typeface="Arial"/>
            </a:endParaRPr>
          </a:p>
        </p:txBody>
      </p:sp>
      <p:sp>
        <p:nvSpPr>
          <p:cNvPr id="16" name="Rectangle: Rounded Corners 15">
            <a:extLst>
              <a:ext uri="{FF2B5EF4-FFF2-40B4-BE49-F238E27FC236}">
                <a16:creationId xmlns:a16="http://schemas.microsoft.com/office/drawing/2014/main" id="{9AB87CBF-782B-241B-0A36-59E7D8320DBB}"/>
              </a:ext>
            </a:extLst>
          </p:cNvPr>
          <p:cNvSpPr/>
          <p:nvPr/>
        </p:nvSpPr>
        <p:spPr>
          <a:xfrm>
            <a:off x="5993684" y="5054311"/>
            <a:ext cx="2261286" cy="469556"/>
          </a:xfrm>
          <a:prstGeom prst="roundRect">
            <a:avLst/>
          </a:prstGeom>
          <a:solidFill>
            <a:srgbClr val="00B2BC"/>
          </a:solid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bg2">
                    <a:lumMod val="10000"/>
                  </a:schemeClr>
                </a:solidFill>
              </a:rPr>
              <a:t>Employment</a:t>
            </a:r>
          </a:p>
        </p:txBody>
      </p:sp>
      <p:sp>
        <p:nvSpPr>
          <p:cNvPr id="17" name="Rectangle: Rounded Corners 16">
            <a:extLst>
              <a:ext uri="{FF2B5EF4-FFF2-40B4-BE49-F238E27FC236}">
                <a16:creationId xmlns:a16="http://schemas.microsoft.com/office/drawing/2014/main" id="{8B22E61D-6990-AAC4-966E-0B6F8C80D685}"/>
              </a:ext>
            </a:extLst>
          </p:cNvPr>
          <p:cNvSpPr/>
          <p:nvPr/>
        </p:nvSpPr>
        <p:spPr>
          <a:xfrm>
            <a:off x="8498739" y="4817482"/>
            <a:ext cx="2261286" cy="1121474"/>
          </a:xfrm>
          <a:prstGeom prst="roundRect">
            <a:avLst/>
          </a:prstGeom>
          <a:noFill/>
          <a:ln>
            <a:solidFill>
              <a:srgbClr val="00B2BC"/>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solidFill>
                  <a:schemeClr val="bg2">
                    <a:lumMod val="10000"/>
                  </a:schemeClr>
                </a:solidFill>
              </a:rPr>
              <a:t>Removing barriers to secure employment and helping women flourish within well-paid and fulfilling work.</a:t>
            </a:r>
          </a:p>
        </p:txBody>
      </p:sp>
    </p:spTree>
    <p:extLst>
      <p:ext uri="{BB962C8B-B14F-4D97-AF65-F5344CB8AC3E}">
        <p14:creationId xmlns:p14="http://schemas.microsoft.com/office/powerpoint/2010/main" val="2122302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DCA9613-0888-75CE-464F-67900D442D9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6698513" y="0"/>
            <a:ext cx="5493488" cy="691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5031A102-0E30-791E-B148-5B617E36D7B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0" y="-10543"/>
            <a:ext cx="6358270" cy="686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703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35BE-9F32-9A75-9341-B5665A2C8CF5}"/>
              </a:ext>
            </a:extLst>
          </p:cNvPr>
          <p:cNvSpPr>
            <a:spLocks noGrp="1"/>
          </p:cNvSpPr>
          <p:nvPr>
            <p:ph type="ctrTitle"/>
          </p:nvPr>
        </p:nvSpPr>
        <p:spPr/>
        <p:txBody>
          <a:bodyPr/>
          <a:lstStyle/>
          <a:p>
            <a:r>
              <a:rPr lang="en-GB">
                <a:latin typeface="Arial"/>
                <a:cs typeface="Arial"/>
              </a:rPr>
              <a:t>Yasmin Lalani</a:t>
            </a:r>
            <a:endParaRPr lang="en-GB"/>
          </a:p>
        </p:txBody>
      </p:sp>
      <p:sp>
        <p:nvSpPr>
          <p:cNvPr id="3" name="Content Placeholder 2">
            <a:extLst>
              <a:ext uri="{FF2B5EF4-FFF2-40B4-BE49-F238E27FC236}">
                <a16:creationId xmlns:a16="http://schemas.microsoft.com/office/drawing/2014/main" id="{362B99BC-36D3-1D40-344B-D467E53D71FF}"/>
              </a:ext>
            </a:extLst>
          </p:cNvPr>
          <p:cNvSpPr>
            <a:spLocks noGrp="1"/>
          </p:cNvSpPr>
          <p:nvPr>
            <p:ph type="subTitle" idx="1"/>
          </p:nvPr>
        </p:nvSpPr>
        <p:spPr/>
        <p:txBody>
          <a:bodyPr vert="horz" lIns="91440" tIns="45720" rIns="91440" bIns="45720" rtlCol="0" anchor="t">
            <a:normAutofit/>
          </a:bodyPr>
          <a:lstStyle/>
          <a:p>
            <a:r>
              <a:rPr lang="en-GB">
                <a:latin typeface="Arial"/>
                <a:cs typeface="Arial"/>
              </a:rPr>
              <a:t>Detective Chief Inspector</a:t>
            </a:r>
          </a:p>
          <a:p>
            <a:r>
              <a:rPr lang="en-GB">
                <a:latin typeface="Arial"/>
                <a:cs typeface="Arial"/>
              </a:rPr>
              <a:t>Metropolitan Police</a:t>
            </a:r>
            <a:endParaRPr lang="en-GB"/>
          </a:p>
        </p:txBody>
      </p:sp>
    </p:spTree>
    <p:extLst>
      <p:ext uri="{BB962C8B-B14F-4D97-AF65-F5344CB8AC3E}">
        <p14:creationId xmlns:p14="http://schemas.microsoft.com/office/powerpoint/2010/main" val="3094687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DC62-F405-DD8F-B729-1426A3DC857A}"/>
              </a:ext>
            </a:extLst>
          </p:cNvPr>
          <p:cNvSpPr txBox="1"/>
          <p:nvPr/>
        </p:nvSpPr>
        <p:spPr>
          <a:xfrm>
            <a:off x="416658" y="522589"/>
            <a:ext cx="11391043" cy="62016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1100" b="1">
                <a:ea typeface="Calibri"/>
                <a:cs typeface="Calibri"/>
              </a:rPr>
              <a:t>Presented by: DCI Yasmin Lalani</a:t>
            </a:r>
            <a:endParaRPr lang="en-US"/>
          </a:p>
          <a:p>
            <a:pPr algn="r"/>
            <a:r>
              <a:rPr lang="en-GB" sz="1100" i="1">
                <a:ea typeface="Calibri"/>
                <a:cs typeface="Calibri"/>
              </a:rPr>
              <a:t>Tower Hamlets Women’s Commission: Formal Public Review on Women’s Safety in Public Spaces.</a:t>
            </a:r>
            <a:endParaRPr lang="en-GB" sz="1100">
              <a:ea typeface="Calibri"/>
              <a:cs typeface="Calibri"/>
            </a:endParaRPr>
          </a:p>
          <a:p>
            <a:r>
              <a:rPr lang="en-GB" sz="1600" b="1" u="sng">
                <a:ea typeface="Calibri"/>
                <a:cs typeface="Calibri"/>
              </a:rPr>
              <a:t>Introduction</a:t>
            </a:r>
            <a:endParaRPr lang="en-GB" sz="1600">
              <a:ea typeface="Calibri"/>
              <a:cs typeface="Calibri"/>
            </a:endParaRPr>
          </a:p>
          <a:p>
            <a:r>
              <a:rPr lang="en-GB" sz="1600" b="1">
                <a:ea typeface="Calibri"/>
                <a:cs typeface="Calibri"/>
              </a:rPr>
              <a:t>Purpose</a:t>
            </a:r>
            <a:r>
              <a:rPr lang="en-GB" sz="1600">
                <a:ea typeface="Calibri"/>
                <a:cs typeface="Calibri"/>
              </a:rPr>
              <a:t>: Review current efforts, challenges, and opportunities to improve women’s safety in Tower Hamlets.</a:t>
            </a:r>
          </a:p>
          <a:p>
            <a:r>
              <a:rPr lang="en-GB" sz="1600" b="1">
                <a:ea typeface="Calibri"/>
                <a:cs typeface="Calibri"/>
              </a:rPr>
              <a:t>Focus</a:t>
            </a:r>
            <a:r>
              <a:rPr lang="en-GB" sz="1600">
                <a:ea typeface="Calibri"/>
                <a:cs typeface="Calibri"/>
              </a:rPr>
              <a:t>: Metropolitan Police initiatives, barriers, recommendations</a:t>
            </a:r>
          </a:p>
          <a:p>
            <a:endParaRPr lang="en-GB" sz="1600">
              <a:latin typeface="Calibri"/>
              <a:ea typeface="Calibri"/>
              <a:cs typeface="Calibri"/>
            </a:endParaRPr>
          </a:p>
          <a:p>
            <a:r>
              <a:rPr lang="en-GB" sz="1600">
                <a:latin typeface="Symbol"/>
                <a:sym typeface="Symbol"/>
              </a:rPr>
              <a:t>·</a:t>
            </a:r>
            <a:r>
              <a:rPr lang="en-GB" sz="1600">
                <a:ea typeface="Calibri"/>
                <a:cs typeface="Calibri"/>
              </a:rPr>
              <a:t>16 days of action 25th November to 10th December 2025:</a:t>
            </a:r>
          </a:p>
          <a:p>
            <a:r>
              <a:rPr lang="en-GB" sz="1600">
                <a:latin typeface="Symbol"/>
                <a:sym typeface="Symbol"/>
              </a:rPr>
              <a:t>·</a:t>
            </a:r>
            <a:r>
              <a:rPr lang="en-GB" sz="1600">
                <a:ea typeface="Calibri"/>
                <a:cs typeface="Calibri"/>
              </a:rPr>
              <a:t>Women’s Safety Community Stall – Whitechapel Town Hall</a:t>
            </a:r>
          </a:p>
          <a:p>
            <a:r>
              <a:rPr lang="en-GB" sz="1600">
                <a:latin typeface="Symbol"/>
                <a:sym typeface="Symbol"/>
              </a:rPr>
              <a:t>·</a:t>
            </a:r>
            <a:r>
              <a:rPr lang="en-GB" sz="1600">
                <a:ea typeface="Calibri"/>
                <a:cs typeface="Calibri"/>
              </a:rPr>
              <a:t>Green Space Patrols – Bethnal Green Gardens / Weavers Field</a:t>
            </a:r>
          </a:p>
          <a:p>
            <a:r>
              <a:rPr lang="en-GB" sz="1600">
                <a:latin typeface="Symbol"/>
                <a:sym typeface="Symbol"/>
              </a:rPr>
              <a:t>·</a:t>
            </a:r>
            <a:r>
              <a:rPr lang="en-GB" sz="1600">
                <a:ea typeface="Calibri"/>
                <a:cs typeface="Calibri"/>
              </a:rPr>
              <a:t>St Agnes Green Walk Talk and DO, 1200-1300hrs, Mile End Ward Walk and Talk to be held in Mill wall Park, E14 to raise awareness about Violence Against Women and Girls (VAWG)</a:t>
            </a:r>
          </a:p>
          <a:p>
            <a:r>
              <a:rPr lang="en-GB" sz="1600">
                <a:latin typeface="Symbol"/>
                <a:sym typeface="Symbol"/>
              </a:rPr>
              <a:t>·</a:t>
            </a:r>
            <a:r>
              <a:rPr lang="en-GB" sz="1600">
                <a:ea typeface="Calibri"/>
                <a:cs typeface="Calibri"/>
              </a:rPr>
              <a:t>Street Briefing</a:t>
            </a:r>
          </a:p>
          <a:p>
            <a:r>
              <a:rPr lang="en-GB" sz="1600">
                <a:latin typeface="Symbol"/>
                <a:sym typeface="Symbol"/>
              </a:rPr>
              <a:t>·</a:t>
            </a:r>
            <a:r>
              <a:rPr lang="en-GB" sz="1600">
                <a:ea typeface="Calibri"/>
                <a:cs typeface="Calibri"/>
              </a:rPr>
              <a:t>Green Space Patrols – Bethnal Green Gardens / Weavers Field</a:t>
            </a:r>
          </a:p>
          <a:p>
            <a:r>
              <a:rPr lang="en-GB" sz="1600">
                <a:latin typeface="Symbol"/>
                <a:sym typeface="Symbol"/>
              </a:rPr>
              <a:t>·</a:t>
            </a:r>
            <a:r>
              <a:rPr lang="en-GB" sz="1600">
                <a:ea typeface="Calibri"/>
                <a:cs typeface="Calibri"/>
              </a:rPr>
              <a:t>Safety Surgery near Chrisp Street Market E14, this would be held to raise awareness about VAWG and also focusing on retail premises that have the highest amount of business crimes and also female employees</a:t>
            </a:r>
          </a:p>
          <a:p>
            <a:r>
              <a:rPr lang="en-GB" sz="1600">
                <a:latin typeface="Symbol"/>
                <a:sym typeface="Symbol"/>
              </a:rPr>
              <a:t>·</a:t>
            </a:r>
            <a:r>
              <a:rPr lang="en-GB" sz="1600">
                <a:ea typeface="Calibri"/>
                <a:cs typeface="Calibri"/>
              </a:rPr>
              <a:t>Bike and Phone marking Walk, Talk and Do Event – Whitechapel Road</a:t>
            </a:r>
          </a:p>
          <a:p>
            <a:r>
              <a:rPr lang="en-GB" sz="1600">
                <a:latin typeface="Symbol"/>
                <a:sym typeface="Symbol"/>
              </a:rPr>
              <a:t>·</a:t>
            </a:r>
            <a:r>
              <a:rPr lang="en-GB" sz="1600">
                <a:ea typeface="Calibri"/>
                <a:cs typeface="Calibri"/>
              </a:rPr>
              <a:t>Hostel visits, speaking with females and young families Male Allies C Women’s Safety Talk – Whitechapel Town Hall</a:t>
            </a:r>
          </a:p>
          <a:p>
            <a:r>
              <a:rPr lang="en-GB" sz="1600">
                <a:latin typeface="Symbol"/>
                <a:sym typeface="Symbol"/>
              </a:rPr>
              <a:t>·</a:t>
            </a:r>
            <a:r>
              <a:rPr lang="en-GB" sz="1600">
                <a:ea typeface="Calibri"/>
                <a:cs typeface="Calibri"/>
              </a:rPr>
              <a:t>East London Mosque – Jummah (Prayer) Input</a:t>
            </a:r>
          </a:p>
          <a:p>
            <a:r>
              <a:rPr lang="en-GB" sz="1600">
                <a:latin typeface="Symbol"/>
                <a:sym typeface="Symbol"/>
              </a:rPr>
              <a:t>·</a:t>
            </a:r>
            <a:r>
              <a:rPr lang="en-GB" sz="1600">
                <a:ea typeface="Calibri"/>
                <a:cs typeface="Calibri"/>
              </a:rPr>
              <a:t>X2 Welfare vehicle covering Hackney and Tower Hamlets VAWG hotspots</a:t>
            </a:r>
          </a:p>
          <a:p>
            <a:r>
              <a:rPr lang="en-GB" sz="1600">
                <a:latin typeface="Symbol"/>
                <a:sym typeface="Symbol"/>
              </a:rPr>
              <a:t>·</a:t>
            </a:r>
            <a:r>
              <a:rPr lang="en-GB" sz="1600">
                <a:ea typeface="Calibri"/>
                <a:cs typeface="Calibri"/>
              </a:rPr>
              <a:t>Event with THEO’s at transport hubs Walk and Talk held near Tesco, Poplar High Street, E14 to raise awareness about VAWG</a:t>
            </a:r>
          </a:p>
          <a:p>
            <a:r>
              <a:rPr lang="en-GB" sz="1600">
                <a:latin typeface="Symbol"/>
                <a:sym typeface="Symbol"/>
              </a:rPr>
              <a:t>·</a:t>
            </a:r>
            <a:r>
              <a:rPr lang="en-GB" sz="1600">
                <a:ea typeface="Calibri"/>
                <a:cs typeface="Calibri"/>
              </a:rPr>
              <a:t>VAWG Safety Surgery @ Mile end Uni with Safer Communities.</a:t>
            </a:r>
          </a:p>
          <a:p>
            <a:r>
              <a:rPr lang="en-GB" sz="1600">
                <a:latin typeface="Symbol"/>
                <a:sym typeface="Symbol"/>
              </a:rPr>
              <a:t>·</a:t>
            </a:r>
            <a:r>
              <a:rPr lang="en-GB" sz="1600">
                <a:ea typeface="Calibri"/>
                <a:cs typeface="Calibri"/>
              </a:rPr>
              <a:t>High Vis Patrols markets and shopping areas</a:t>
            </a:r>
          </a:p>
          <a:p>
            <a:r>
              <a:rPr lang="en-GB" sz="1600">
                <a:latin typeface="Symbol"/>
                <a:sym typeface="Symbol"/>
              </a:rPr>
              <a:t>·</a:t>
            </a:r>
            <a:r>
              <a:rPr lang="en-GB" sz="1600">
                <a:ea typeface="Calibri"/>
                <a:cs typeface="Calibri"/>
              </a:rPr>
              <a:t>Roman Road Market, Walk Talk Walk, Talk and Do Event – Spitalfields market, Shadwell area, Bow,</a:t>
            </a:r>
          </a:p>
          <a:p>
            <a:r>
              <a:rPr lang="en-GB" sz="1600">
                <a:latin typeface="Symbol"/>
                <a:sym typeface="Symbol"/>
              </a:rPr>
              <a:t>·</a:t>
            </a:r>
            <a:r>
              <a:rPr lang="en-GB" sz="1600">
                <a:ea typeface="Calibri"/>
                <a:cs typeface="Calibri"/>
              </a:rPr>
              <a:t>Ask for Angela training at licensed premises</a:t>
            </a:r>
            <a:endParaRPr lang="en-GB" sz="1400">
              <a:ea typeface="Calibri"/>
              <a:cs typeface="Calibri"/>
            </a:endParaRPr>
          </a:p>
          <a:p>
            <a:pPr algn="l"/>
            <a:endParaRPr lang="en-GB">
              <a:ea typeface="Calibri"/>
              <a:cs typeface="Calibri"/>
            </a:endParaRPr>
          </a:p>
        </p:txBody>
      </p:sp>
    </p:spTree>
    <p:extLst>
      <p:ext uri="{BB962C8B-B14F-4D97-AF65-F5344CB8AC3E}">
        <p14:creationId xmlns:p14="http://schemas.microsoft.com/office/powerpoint/2010/main" val="4123596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3CB5BB-4F2A-7CDB-FC6A-00E3AC046BF7}"/>
              </a:ext>
            </a:extLst>
          </p:cNvPr>
          <p:cNvSpPr txBox="1"/>
          <p:nvPr/>
        </p:nvSpPr>
        <p:spPr>
          <a:xfrm>
            <a:off x="757192" y="309172"/>
            <a:ext cx="10865911"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u="sng">
                <a:ea typeface="Calibri"/>
                <a:cs typeface="Calibri"/>
              </a:rPr>
              <a:t>Metropolitan Police Initiatives</a:t>
            </a:r>
            <a:endParaRPr lang="en-US" sz="2400"/>
          </a:p>
          <a:p>
            <a:r>
              <a:rPr lang="en-GB" sz="1400" b="1">
                <a:ea typeface="Calibri"/>
                <a:cs typeface="Calibri"/>
              </a:rPr>
              <a:t>Key Actions in Tower Hamlets:</a:t>
            </a:r>
            <a:endParaRPr lang="en-GB" sz="2400"/>
          </a:p>
          <a:p>
            <a:r>
              <a:rPr lang="en-GB" sz="1400">
                <a:latin typeface="Symbol"/>
                <a:sym typeface="Symbol"/>
              </a:rPr>
              <a:t>·</a:t>
            </a:r>
            <a:r>
              <a:rPr lang="en-GB" sz="1400">
                <a:ea typeface="Calibri"/>
                <a:cs typeface="Calibri"/>
              </a:rPr>
              <a:t>Project Vigilant C Verona: Targeting predatory behaviour in night-time economy. Walk and Talks: Officers Walk with women to identify unsafe areas.</a:t>
            </a:r>
            <a:endParaRPr lang="en-GB" sz="2400"/>
          </a:p>
          <a:p>
            <a:r>
              <a:rPr lang="en-GB" sz="1400">
                <a:latin typeface="Symbol"/>
                <a:sym typeface="Symbol"/>
              </a:rPr>
              <a:t>·</a:t>
            </a:r>
            <a:r>
              <a:rPr lang="en-GB" sz="1400">
                <a:ea typeface="Calibri"/>
                <a:cs typeface="Calibri"/>
              </a:rPr>
              <a:t>Street Safe App: Anonymous reporting of unsafe locations.</a:t>
            </a:r>
            <a:endParaRPr lang="en-GB" sz="2400"/>
          </a:p>
          <a:p>
            <a:endParaRPr lang="en-GB" sz="1400">
              <a:ea typeface="Calibri"/>
              <a:cs typeface="Calibri"/>
            </a:endParaRPr>
          </a:p>
          <a:p>
            <a:r>
              <a:rPr lang="en-GB" sz="1400" b="1" u="sng">
                <a:ea typeface="Calibri"/>
                <a:cs typeface="Calibri"/>
              </a:rPr>
              <a:t>Barriers to Women's Safety</a:t>
            </a:r>
            <a:endParaRPr lang="en-GB" sz="2400"/>
          </a:p>
          <a:p>
            <a:r>
              <a:rPr lang="en-GB" sz="1400">
                <a:latin typeface="Symbol"/>
                <a:sym typeface="Symbol"/>
              </a:rPr>
              <a:t>·</a:t>
            </a:r>
            <a:r>
              <a:rPr lang="en-GB" sz="1400">
                <a:ea typeface="Calibri"/>
                <a:cs typeface="Calibri"/>
              </a:rPr>
              <a:t>Underreporting of Violence</a:t>
            </a:r>
            <a:endParaRPr lang="en-GB" sz="2400"/>
          </a:p>
          <a:p>
            <a:r>
              <a:rPr lang="en-GB" sz="1400">
                <a:latin typeface="Symbol"/>
                <a:sym typeface="Symbol"/>
              </a:rPr>
              <a:t>·</a:t>
            </a:r>
            <a:r>
              <a:rPr lang="en-GB" sz="1400">
                <a:ea typeface="Calibri"/>
                <a:cs typeface="Calibri"/>
              </a:rPr>
              <a:t>Intersectional Vulnerabilities</a:t>
            </a:r>
            <a:endParaRPr lang="en-GB" sz="2400"/>
          </a:p>
          <a:p>
            <a:r>
              <a:rPr lang="en-GB" sz="1400">
                <a:latin typeface="Symbol"/>
                <a:sym typeface="Symbol"/>
              </a:rPr>
              <a:t>·</a:t>
            </a:r>
            <a:r>
              <a:rPr lang="en-GB" sz="1400">
                <a:ea typeface="Calibri"/>
                <a:cs typeface="Calibri"/>
              </a:rPr>
              <a:t>Urban Regeneration Impacts</a:t>
            </a:r>
            <a:endParaRPr lang="en-GB" sz="2400"/>
          </a:p>
          <a:p>
            <a:r>
              <a:rPr lang="en-GB" sz="1400">
                <a:latin typeface="Symbol"/>
                <a:sym typeface="Symbol"/>
              </a:rPr>
              <a:t>·</a:t>
            </a:r>
            <a:r>
              <a:rPr lang="en-GB" sz="1400">
                <a:ea typeface="Calibri"/>
                <a:cs typeface="Calibri"/>
              </a:rPr>
              <a:t>Cultural and Systemic Barriers</a:t>
            </a:r>
            <a:endParaRPr lang="en-GB" sz="2400"/>
          </a:p>
          <a:p>
            <a:endParaRPr lang="en-GB" sz="1400">
              <a:ea typeface="Calibri"/>
              <a:cs typeface="Calibri"/>
            </a:endParaRPr>
          </a:p>
          <a:p>
            <a:r>
              <a:rPr lang="en-GB" sz="1400" b="1" u="sng">
                <a:ea typeface="Calibri"/>
                <a:cs typeface="Calibri"/>
              </a:rPr>
              <a:t>Learnings from Engagement</a:t>
            </a:r>
            <a:endParaRPr lang="en-GB" sz="2400"/>
          </a:p>
          <a:p>
            <a:r>
              <a:rPr lang="en-GB" sz="1400">
                <a:latin typeface="Symbol"/>
                <a:sym typeface="Symbol"/>
              </a:rPr>
              <a:t>·</a:t>
            </a:r>
            <a:r>
              <a:rPr lang="en-GB" sz="1400">
                <a:ea typeface="Calibri"/>
                <a:cs typeface="Calibri"/>
              </a:rPr>
              <a:t>Importance of trauma-informed approaches.</a:t>
            </a:r>
            <a:endParaRPr lang="en-GB" sz="2400"/>
          </a:p>
          <a:p>
            <a:r>
              <a:rPr lang="en-GB" sz="1400">
                <a:latin typeface="Symbol"/>
                <a:sym typeface="Symbol"/>
              </a:rPr>
              <a:t>·</a:t>
            </a:r>
            <a:r>
              <a:rPr lang="en-GB" sz="1400">
                <a:ea typeface="Calibri"/>
                <a:cs typeface="Calibri"/>
              </a:rPr>
              <a:t>Need for co-production with women’s groups.</a:t>
            </a:r>
            <a:endParaRPr lang="en-GB" sz="2400"/>
          </a:p>
          <a:p>
            <a:r>
              <a:rPr lang="en-GB" sz="1400">
                <a:latin typeface="Symbol"/>
                <a:sym typeface="Symbol"/>
              </a:rPr>
              <a:t>·</a:t>
            </a:r>
            <a:r>
              <a:rPr lang="en-GB" sz="1400">
                <a:ea typeface="Calibri"/>
                <a:cs typeface="Calibri"/>
              </a:rPr>
              <a:t>Value of real-time feedback via safety walks and apps.</a:t>
            </a:r>
            <a:endParaRPr lang="en-GB" sz="2400"/>
          </a:p>
          <a:p>
            <a:endParaRPr lang="en-GB" sz="1400">
              <a:ea typeface="Calibri"/>
              <a:cs typeface="Calibri"/>
            </a:endParaRPr>
          </a:p>
          <a:p>
            <a:r>
              <a:rPr lang="en-GB" sz="1400" b="1" u="sng">
                <a:ea typeface="Calibri"/>
                <a:cs typeface="Calibri"/>
              </a:rPr>
              <a:t>Recommendations for the Borough s Partners</a:t>
            </a:r>
            <a:endParaRPr lang="en-GB" sz="2400"/>
          </a:p>
          <a:p>
            <a:r>
              <a:rPr lang="en-GB" sz="1400">
                <a:latin typeface="Symbol"/>
                <a:sym typeface="Symbol"/>
              </a:rPr>
              <a:t>·</a:t>
            </a:r>
            <a:r>
              <a:rPr lang="en-GB" sz="1400">
                <a:ea typeface="Calibri"/>
                <a:cs typeface="Calibri"/>
              </a:rPr>
              <a:t>Champion male allyship and leadership.</a:t>
            </a:r>
            <a:endParaRPr lang="en-GB" sz="2400"/>
          </a:p>
          <a:p>
            <a:r>
              <a:rPr lang="en-GB" sz="1400">
                <a:latin typeface="Symbol"/>
                <a:sym typeface="Symbol"/>
              </a:rPr>
              <a:t>·</a:t>
            </a:r>
            <a:r>
              <a:rPr lang="en-GB" sz="1400">
                <a:ea typeface="Calibri"/>
                <a:cs typeface="Calibri"/>
              </a:rPr>
              <a:t>Expand community engagement and co-design.</a:t>
            </a:r>
            <a:endParaRPr lang="en-GB" sz="2400"/>
          </a:p>
          <a:p>
            <a:r>
              <a:rPr lang="en-GB" sz="1400">
                <a:latin typeface="Symbol"/>
                <a:sym typeface="Symbol"/>
              </a:rPr>
              <a:t>·</a:t>
            </a:r>
            <a:r>
              <a:rPr lang="en-GB" sz="1400">
                <a:ea typeface="Calibri"/>
                <a:cs typeface="Calibri"/>
              </a:rPr>
              <a:t>Improve lighting, visibility, and surveillance.</a:t>
            </a:r>
            <a:endParaRPr lang="en-GB" sz="2400"/>
          </a:p>
          <a:p>
            <a:r>
              <a:rPr lang="en-GB" sz="1400">
                <a:latin typeface="Symbol"/>
                <a:sym typeface="Symbol"/>
              </a:rPr>
              <a:t>·</a:t>
            </a:r>
            <a:r>
              <a:rPr lang="en-GB" sz="1400">
                <a:ea typeface="Calibri"/>
                <a:cs typeface="Calibri"/>
              </a:rPr>
              <a:t>Invest in holistic support services.</a:t>
            </a:r>
            <a:endParaRPr lang="en-GB" sz="2400"/>
          </a:p>
          <a:p>
            <a:r>
              <a:rPr lang="en-GB" sz="1400">
                <a:latin typeface="Symbol"/>
                <a:sym typeface="Symbol"/>
              </a:rPr>
              <a:t>·</a:t>
            </a:r>
            <a:r>
              <a:rPr lang="en-GB" sz="1400">
                <a:ea typeface="Calibri"/>
                <a:cs typeface="Calibri"/>
              </a:rPr>
              <a:t>Promote education and early intervention.</a:t>
            </a:r>
            <a:endParaRPr lang="en-GB" sz="2400"/>
          </a:p>
          <a:p>
            <a:endParaRPr lang="en-GB" sz="1400">
              <a:ea typeface="Calibri"/>
              <a:cs typeface="Calibri"/>
            </a:endParaRPr>
          </a:p>
          <a:p>
            <a:r>
              <a:rPr lang="en-GB" sz="1400" b="1" u="sng">
                <a:ea typeface="Calibri"/>
                <a:cs typeface="Calibri"/>
              </a:rPr>
              <a:t>Conclusion</a:t>
            </a:r>
            <a:endParaRPr lang="en-GB" sz="2400"/>
          </a:p>
          <a:p>
            <a:r>
              <a:rPr lang="en-GB" sz="1400">
                <a:latin typeface="Symbol"/>
                <a:sym typeface="Symbol"/>
              </a:rPr>
              <a:t>·</a:t>
            </a:r>
            <a:r>
              <a:rPr lang="en-GB" sz="1400">
                <a:ea typeface="Calibri"/>
                <a:cs typeface="Calibri"/>
              </a:rPr>
              <a:t>Progress made, but challenges remain.</a:t>
            </a:r>
            <a:endParaRPr lang="en-GB" sz="2400"/>
          </a:p>
          <a:p>
            <a:r>
              <a:rPr lang="en-GB" sz="1400">
                <a:latin typeface="Symbol"/>
                <a:sym typeface="Symbol"/>
              </a:rPr>
              <a:t>·</a:t>
            </a:r>
            <a:r>
              <a:rPr lang="en-GB" sz="1400">
                <a:ea typeface="Calibri"/>
                <a:cs typeface="Calibri"/>
              </a:rPr>
              <a:t>Collective action needed across police, council, and community.</a:t>
            </a:r>
            <a:endParaRPr lang="en-GB" sz="2400"/>
          </a:p>
          <a:p>
            <a:r>
              <a:rPr lang="en-GB" sz="1400">
                <a:latin typeface="Symbol"/>
                <a:sym typeface="Symbol"/>
              </a:rPr>
              <a:t>·</a:t>
            </a:r>
            <a:r>
              <a:rPr lang="en-GB" sz="1400">
                <a:ea typeface="Calibri"/>
                <a:cs typeface="Calibri"/>
              </a:rPr>
              <a:t>Let’s build a safer, more inclusive Tower Hamlets for all women.</a:t>
            </a:r>
            <a:endParaRPr lang="en-GB" sz="2400"/>
          </a:p>
          <a:p>
            <a:pPr algn="l"/>
            <a:endParaRPr lang="en-GB" sz="2400">
              <a:ea typeface="Calibri"/>
              <a:cs typeface="Calibri"/>
            </a:endParaRPr>
          </a:p>
        </p:txBody>
      </p:sp>
    </p:spTree>
    <p:extLst>
      <p:ext uri="{BB962C8B-B14F-4D97-AF65-F5344CB8AC3E}">
        <p14:creationId xmlns:p14="http://schemas.microsoft.com/office/powerpoint/2010/main" val="15227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7419" y="2172929"/>
            <a:ext cx="9680211" cy="1917290"/>
          </a:xfrm>
        </p:spPr>
        <p:txBody>
          <a:bodyPr/>
          <a:lstStyle/>
          <a:p>
            <a:pPr algn="l"/>
            <a:r>
              <a:rPr b="1"/>
              <a:t>Enhancing Women’s and Girls’ Safety in Public Spaces</a:t>
            </a:r>
          </a:p>
        </p:txBody>
      </p:sp>
      <p:sp>
        <p:nvSpPr>
          <p:cNvPr id="3" name="Subtitle 2"/>
          <p:cNvSpPr>
            <a:spLocks noGrp="1"/>
          </p:cNvSpPr>
          <p:nvPr>
            <p:ph type="subTitle" idx="1"/>
          </p:nvPr>
        </p:nvSpPr>
        <p:spPr>
          <a:xfrm>
            <a:off x="3494312" y="4180114"/>
            <a:ext cx="6923317" cy="1218737"/>
          </a:xfrm>
        </p:spPr>
        <p:txBody>
          <a:bodyPr>
            <a:normAutofit/>
          </a:bodyPr>
          <a:lstStyle/>
          <a:p>
            <a:r>
              <a:rPr sz="2000" b="1"/>
              <a:t>Insights &amp; Recommendations</a:t>
            </a:r>
            <a:endParaRPr lang="en-GB" sz="2000" b="1"/>
          </a:p>
          <a:p>
            <a:r>
              <a:rPr lang="en-GB" sz="2000" b="1"/>
              <a:t>Minara Uddin-Meghna</a:t>
            </a:r>
          </a:p>
        </p:txBody>
      </p:sp>
      <p:sp>
        <p:nvSpPr>
          <p:cNvPr id="4" name="TextBox 3">
            <a:extLst>
              <a:ext uri="{FF2B5EF4-FFF2-40B4-BE49-F238E27FC236}">
                <a16:creationId xmlns:a16="http://schemas.microsoft.com/office/drawing/2014/main" id="{7C867815-635E-682C-E538-588A5C8DEAEF}"/>
              </a:ext>
            </a:extLst>
          </p:cNvPr>
          <p:cNvSpPr txBox="1"/>
          <p:nvPr/>
        </p:nvSpPr>
        <p:spPr>
          <a:xfrm>
            <a:off x="5349064" y="3145970"/>
            <a:ext cx="1828800" cy="18288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E98B909F-DB40-ACFD-09D1-F118BF1A98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982" y="248680"/>
            <a:ext cx="1600315" cy="1482148"/>
          </a:xfrm>
          <a:prstGeom prst="rect">
            <a:avLst/>
          </a:prstGeom>
        </p:spPr>
      </p:pic>
      <p:pic>
        <p:nvPicPr>
          <p:cNvPr id="8" name="Picture 7" descr="A black circle with blue text and a hand and a sun&#10;&#10;AI-generated content may be incorrect.">
            <a:extLst>
              <a:ext uri="{FF2B5EF4-FFF2-40B4-BE49-F238E27FC236}">
                <a16:creationId xmlns:a16="http://schemas.microsoft.com/office/drawing/2014/main" id="{9FB530C2-748E-3946-62E2-350041986067}"/>
              </a:ext>
            </a:extLst>
          </p:cNvPr>
          <p:cNvPicPr>
            <a:picLocks noChangeAspect="1"/>
          </p:cNvPicPr>
          <p:nvPr/>
        </p:nvPicPr>
        <p:blipFill>
          <a:blip r:embed="rId4" cstate="email">
            <a:extLst>
              <a:ext uri="{28A0092B-C50C-407E-A947-70E740481C1C}">
                <a14:useLocalDpi xmlns:a14="http://schemas.microsoft.com/office/drawing/2010/main"/>
              </a:ext>
            </a:extLst>
          </a:blip>
          <a:srcRect t="-8783"/>
          <a:stretch>
            <a:fillRect/>
          </a:stretch>
        </p:blipFill>
        <p:spPr>
          <a:xfrm>
            <a:off x="10417630" y="248680"/>
            <a:ext cx="1439216" cy="14821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3CFBE-E13F-5A71-253F-6904283C7526}"/>
            </a:ext>
          </a:extLst>
        </p:cNvPr>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ABBA8766-1696-A63B-2CF4-E283C44480F5}"/>
              </a:ext>
              <a:ext uri="{C183D7F6-B498-43B3-948B-1728B52AA6E4}">
                <adec:decorative xmlns:adec="http://schemas.microsoft.com/office/drawing/2017/decorative" val="1"/>
              </a:ext>
            </a:extLst>
          </p:cNvPr>
          <p:cNvCxnSpPr>
            <a:cxnSpLocks/>
          </p:cNvCxnSpPr>
          <p:nvPr/>
        </p:nvCxnSpPr>
        <p:spPr>
          <a:xfrm>
            <a:off x="8538669" y="5404317"/>
            <a:ext cx="2239618"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FE809B-3476-B54A-013B-1C9ABC16E8D8}"/>
              </a:ext>
              <a:ext uri="{C183D7F6-B498-43B3-948B-1728B52AA6E4}">
                <adec:decorative xmlns:adec="http://schemas.microsoft.com/office/drawing/2017/decorative" val="1"/>
              </a:ext>
            </a:extLst>
          </p:cNvPr>
          <p:cNvCxnSpPr>
            <a:cxnSpLocks/>
          </p:cNvCxnSpPr>
          <p:nvPr/>
        </p:nvCxnSpPr>
        <p:spPr>
          <a:xfrm>
            <a:off x="8378182" y="4684127"/>
            <a:ext cx="2239618"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15DBDFA-288D-48A8-E6A3-9CE99AF4C14D}"/>
              </a:ext>
            </a:extLst>
          </p:cNvPr>
          <p:cNvSpPr>
            <a:spLocks noGrp="1"/>
          </p:cNvSpPr>
          <p:nvPr>
            <p:ph type="title"/>
          </p:nvPr>
        </p:nvSpPr>
        <p:spPr>
          <a:xfrm>
            <a:off x="847184" y="0"/>
            <a:ext cx="9770616" cy="1325563"/>
          </a:xfrm>
        </p:spPr>
        <p:txBody>
          <a:bodyPr>
            <a:normAutofit/>
          </a:bodyPr>
          <a:lstStyle/>
          <a:p>
            <a:r>
              <a:rPr lang="en-GB" sz="2800">
                <a:solidFill>
                  <a:schemeClr val="bg2">
                    <a:lumMod val="10000"/>
                  </a:schemeClr>
                </a:solidFill>
              </a:rPr>
              <a:t>Engagement Approach – Supplementary Workshops</a:t>
            </a:r>
          </a:p>
        </p:txBody>
      </p:sp>
      <p:sp>
        <p:nvSpPr>
          <p:cNvPr id="3" name="Content Placeholder 2">
            <a:extLst>
              <a:ext uri="{FF2B5EF4-FFF2-40B4-BE49-F238E27FC236}">
                <a16:creationId xmlns:a16="http://schemas.microsoft.com/office/drawing/2014/main" id="{B86AB5D3-647D-64D7-9499-8487C7957B49}"/>
              </a:ext>
            </a:extLst>
          </p:cNvPr>
          <p:cNvSpPr>
            <a:spLocks noGrp="1"/>
          </p:cNvSpPr>
          <p:nvPr>
            <p:ph idx="1"/>
          </p:nvPr>
        </p:nvSpPr>
        <p:spPr>
          <a:xfrm>
            <a:off x="926747" y="1409339"/>
            <a:ext cx="6565452" cy="3994978"/>
          </a:xfrm>
        </p:spPr>
        <p:txBody>
          <a:bodyPr>
            <a:noAutofit/>
          </a:bodyPr>
          <a:lstStyle/>
          <a:p>
            <a:pPr marL="0" indent="0" fontAlgn="base">
              <a:buNone/>
            </a:pPr>
            <a:r>
              <a:rPr lang="en-GB" sz="1800">
                <a:solidFill>
                  <a:schemeClr val="bg2">
                    <a:lumMod val="10000"/>
                  </a:schemeClr>
                </a:solidFill>
              </a:rPr>
              <a:t>The Commission delivered a series of </a:t>
            </a:r>
            <a:r>
              <a:rPr lang="en-GB" sz="1800" b="1">
                <a:solidFill>
                  <a:schemeClr val="bg2">
                    <a:lumMod val="10000"/>
                  </a:schemeClr>
                </a:solidFill>
              </a:rPr>
              <a:t>supplementary workshops </a:t>
            </a:r>
            <a:r>
              <a:rPr lang="en-GB" sz="1800">
                <a:solidFill>
                  <a:schemeClr val="bg2">
                    <a:lumMod val="10000"/>
                  </a:schemeClr>
                </a:solidFill>
              </a:rPr>
              <a:t>to ensure that women had the opportunity to share their lived experiences and to address </a:t>
            </a:r>
            <a:r>
              <a:rPr lang="en-GB" sz="1800" b="1">
                <a:solidFill>
                  <a:schemeClr val="bg2">
                    <a:lumMod val="10000"/>
                  </a:schemeClr>
                </a:solidFill>
              </a:rPr>
              <a:t>lower engagement among specific groups.</a:t>
            </a:r>
          </a:p>
          <a:p>
            <a:pPr fontAlgn="base"/>
            <a:r>
              <a:rPr lang="en-GB" sz="1800">
                <a:solidFill>
                  <a:schemeClr val="bg2">
                    <a:lumMod val="10000"/>
                  </a:schemeClr>
                </a:solidFill>
              </a:rPr>
              <a:t>Discussions focused on the four key themes: health, employment, safety and community leadership. </a:t>
            </a:r>
          </a:p>
          <a:p>
            <a:pPr fontAlgn="base"/>
            <a:r>
              <a:rPr lang="en-GB" sz="1800">
                <a:solidFill>
                  <a:schemeClr val="bg2">
                    <a:lumMod val="10000"/>
                  </a:schemeClr>
                </a:solidFill>
              </a:rPr>
              <a:t>Workshops were run in partnership with local organisations, ensuring </a:t>
            </a:r>
            <a:r>
              <a:rPr lang="en-GB" sz="1800" b="1">
                <a:solidFill>
                  <a:schemeClr val="bg2">
                    <a:lumMod val="10000"/>
                  </a:schemeClr>
                </a:solidFill>
              </a:rPr>
              <a:t>trusted and safe spaces </a:t>
            </a:r>
            <a:r>
              <a:rPr lang="en-GB" sz="1800">
                <a:solidFill>
                  <a:schemeClr val="bg2">
                    <a:lumMod val="10000"/>
                  </a:schemeClr>
                </a:solidFill>
              </a:rPr>
              <a:t>for participants.</a:t>
            </a:r>
          </a:p>
          <a:p>
            <a:pPr fontAlgn="base"/>
            <a:r>
              <a:rPr lang="en-GB" sz="1800">
                <a:solidFill>
                  <a:schemeClr val="bg2">
                    <a:lumMod val="10000"/>
                  </a:schemeClr>
                </a:solidFill>
              </a:rPr>
              <a:t>Targeted groups included women and girls who were </a:t>
            </a:r>
            <a:r>
              <a:rPr lang="en-GB" sz="1800" b="1">
                <a:solidFill>
                  <a:schemeClr val="bg2">
                    <a:lumMod val="10000"/>
                  </a:schemeClr>
                </a:solidFill>
              </a:rPr>
              <a:t>young, digitally excluded, Asian (other than Bangladeshi), disabled and LGBTQ+.</a:t>
            </a:r>
          </a:p>
          <a:p>
            <a:pPr fontAlgn="base"/>
            <a:r>
              <a:rPr lang="en-GB" sz="1800" b="1">
                <a:solidFill>
                  <a:schemeClr val="bg2">
                    <a:lumMod val="10000"/>
                  </a:schemeClr>
                </a:solidFill>
              </a:rPr>
              <a:t>Accessibility measures </a:t>
            </a:r>
            <a:r>
              <a:rPr lang="en-GB" sz="1800">
                <a:solidFill>
                  <a:schemeClr val="bg2">
                    <a:lumMod val="10000"/>
                  </a:schemeClr>
                </a:solidFill>
              </a:rPr>
              <a:t>included accessible venues, translation support, and participation packs.</a:t>
            </a:r>
          </a:p>
          <a:p>
            <a:pPr marL="0" indent="0" fontAlgn="base">
              <a:buNone/>
            </a:pPr>
            <a:endParaRPr lang="en-GB" sz="1800">
              <a:solidFill>
                <a:schemeClr val="bg2">
                  <a:lumMod val="10000"/>
                </a:schemeClr>
              </a:solidFill>
            </a:endParaRPr>
          </a:p>
          <a:p>
            <a:pPr marL="0" indent="0" fontAlgn="base">
              <a:buNone/>
            </a:pPr>
            <a:endParaRPr lang="en-GB" sz="1800">
              <a:solidFill>
                <a:schemeClr val="bg2">
                  <a:lumMod val="10000"/>
                </a:schemeClr>
              </a:solidFill>
            </a:endParaRPr>
          </a:p>
          <a:p>
            <a:pPr marL="0" indent="0" fontAlgn="base">
              <a:buNone/>
            </a:pPr>
            <a:endParaRPr lang="en-GB" sz="1800">
              <a:solidFill>
                <a:schemeClr val="bg2">
                  <a:lumMod val="10000"/>
                </a:schemeClr>
              </a:solidFill>
            </a:endParaRPr>
          </a:p>
        </p:txBody>
      </p:sp>
      <p:sp>
        <p:nvSpPr>
          <p:cNvPr id="8" name="Rectangle: Rounded Corners 7">
            <a:extLst>
              <a:ext uri="{FF2B5EF4-FFF2-40B4-BE49-F238E27FC236}">
                <a16:creationId xmlns:a16="http://schemas.microsoft.com/office/drawing/2014/main" id="{80707130-527B-AE5E-68F3-9C00643F1CDB}"/>
              </a:ext>
            </a:extLst>
          </p:cNvPr>
          <p:cNvSpPr/>
          <p:nvPr/>
        </p:nvSpPr>
        <p:spPr>
          <a:xfrm>
            <a:off x="9839644" y="1325563"/>
            <a:ext cx="1398591"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lumMod val="10000"/>
                  </a:schemeClr>
                </a:solidFill>
              </a:rPr>
              <a:t>Community of Refugees from Vietnam</a:t>
            </a:r>
          </a:p>
        </p:txBody>
      </p:sp>
      <p:sp>
        <p:nvSpPr>
          <p:cNvPr id="15" name="Rectangle: Rounded Corners 14">
            <a:extLst>
              <a:ext uri="{FF2B5EF4-FFF2-40B4-BE49-F238E27FC236}">
                <a16:creationId xmlns:a16="http://schemas.microsoft.com/office/drawing/2014/main" id="{985369CA-DE1A-CD25-D2C4-B9A776FB8E0C}"/>
              </a:ext>
            </a:extLst>
          </p:cNvPr>
          <p:cNvSpPr/>
          <p:nvPr/>
        </p:nvSpPr>
        <p:spPr>
          <a:xfrm>
            <a:off x="7853001" y="1325563"/>
            <a:ext cx="1398591"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2">
                    <a:lumMod val="10000"/>
                  </a:schemeClr>
                </a:solidFill>
              </a:rPr>
              <a:t>Vietnamese, and Chinese women</a:t>
            </a:r>
            <a:endParaRPr lang="en-GB" sz="1200" b="1">
              <a:solidFill>
                <a:schemeClr val="bg2">
                  <a:lumMod val="10000"/>
                </a:schemeClr>
              </a:solidFill>
              <a:cs typeface="Arial"/>
            </a:endParaRPr>
          </a:p>
        </p:txBody>
      </p:sp>
      <p:sp>
        <p:nvSpPr>
          <p:cNvPr id="5" name="Rectangle: Rounded Corners 4">
            <a:extLst>
              <a:ext uri="{FF2B5EF4-FFF2-40B4-BE49-F238E27FC236}">
                <a16:creationId xmlns:a16="http://schemas.microsoft.com/office/drawing/2014/main" id="{7722CDE5-412C-74C4-0A76-E74DFFFA2174}"/>
              </a:ext>
            </a:extLst>
          </p:cNvPr>
          <p:cNvSpPr/>
          <p:nvPr/>
        </p:nvSpPr>
        <p:spPr>
          <a:xfrm>
            <a:off x="9839644" y="2096276"/>
            <a:ext cx="1398592" cy="636131"/>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err="1">
                <a:solidFill>
                  <a:schemeClr val="bg2">
                    <a:lumMod val="10000"/>
                  </a:schemeClr>
                </a:solidFill>
              </a:rPr>
              <a:t>Apasen</a:t>
            </a:r>
            <a:r>
              <a:rPr lang="en-GB" sz="1200" b="1">
                <a:solidFill>
                  <a:schemeClr val="bg2">
                    <a:lumMod val="10000"/>
                  </a:schemeClr>
                </a:solidFill>
              </a:rPr>
              <a:t> and Look Ahead</a:t>
            </a:r>
          </a:p>
        </p:txBody>
      </p:sp>
      <p:sp>
        <p:nvSpPr>
          <p:cNvPr id="12" name="Rectangle: Rounded Corners 11">
            <a:extLst>
              <a:ext uri="{FF2B5EF4-FFF2-40B4-BE49-F238E27FC236}">
                <a16:creationId xmlns:a16="http://schemas.microsoft.com/office/drawing/2014/main" id="{49B99119-AF85-D1E6-0F18-0A1C429AD6B8}"/>
              </a:ext>
            </a:extLst>
          </p:cNvPr>
          <p:cNvSpPr/>
          <p:nvPr/>
        </p:nvSpPr>
        <p:spPr>
          <a:xfrm>
            <a:off x="7853001" y="2096276"/>
            <a:ext cx="1398592" cy="636131"/>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lumMod val="10000"/>
                  </a:schemeClr>
                </a:solidFill>
              </a:rPr>
              <a:t>Women with disabilities</a:t>
            </a:r>
          </a:p>
        </p:txBody>
      </p:sp>
      <p:sp>
        <p:nvSpPr>
          <p:cNvPr id="9" name="Rectangle: Rounded Corners 8">
            <a:extLst>
              <a:ext uri="{FF2B5EF4-FFF2-40B4-BE49-F238E27FC236}">
                <a16:creationId xmlns:a16="http://schemas.microsoft.com/office/drawing/2014/main" id="{CFFE25BD-B915-1B7E-8C5E-71A69026CE83}"/>
              </a:ext>
            </a:extLst>
          </p:cNvPr>
          <p:cNvSpPr/>
          <p:nvPr/>
        </p:nvSpPr>
        <p:spPr>
          <a:xfrm>
            <a:off x="9830660" y="2853049"/>
            <a:ext cx="1398592"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2">
                    <a:lumMod val="10000"/>
                  </a:schemeClr>
                </a:solidFill>
              </a:rPr>
              <a:t>Bow Roman Catholic Church</a:t>
            </a:r>
            <a:endParaRPr lang="en-US">
              <a:solidFill>
                <a:schemeClr val="bg2">
                  <a:lumMod val="10000"/>
                </a:schemeClr>
              </a:solidFill>
            </a:endParaRPr>
          </a:p>
        </p:txBody>
      </p:sp>
      <p:sp>
        <p:nvSpPr>
          <p:cNvPr id="17" name="Rectangle: Rounded Corners 16">
            <a:extLst>
              <a:ext uri="{FF2B5EF4-FFF2-40B4-BE49-F238E27FC236}">
                <a16:creationId xmlns:a16="http://schemas.microsoft.com/office/drawing/2014/main" id="{6ED61BB4-0A73-0157-F76C-8FE47EB827CB}"/>
              </a:ext>
            </a:extLst>
          </p:cNvPr>
          <p:cNvSpPr/>
          <p:nvPr/>
        </p:nvSpPr>
        <p:spPr>
          <a:xfrm>
            <a:off x="7844017" y="2853049"/>
            <a:ext cx="1398592"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2">
                    <a:lumMod val="10000"/>
                  </a:schemeClr>
                </a:solidFill>
              </a:rPr>
              <a:t>Women of Black heritage</a:t>
            </a:r>
          </a:p>
        </p:txBody>
      </p:sp>
      <p:sp>
        <p:nvSpPr>
          <p:cNvPr id="6" name="Rectangle: Rounded Corners 5">
            <a:extLst>
              <a:ext uri="{FF2B5EF4-FFF2-40B4-BE49-F238E27FC236}">
                <a16:creationId xmlns:a16="http://schemas.microsoft.com/office/drawing/2014/main" id="{870CCA85-E21A-CE8E-190E-4126377B2772}"/>
              </a:ext>
            </a:extLst>
          </p:cNvPr>
          <p:cNvSpPr/>
          <p:nvPr/>
        </p:nvSpPr>
        <p:spPr>
          <a:xfrm>
            <a:off x="9839644" y="3609137"/>
            <a:ext cx="1398592"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lumMod val="10000"/>
                  </a:schemeClr>
                </a:solidFill>
              </a:rPr>
              <a:t>St. Hildas and </a:t>
            </a:r>
            <a:r>
              <a:rPr lang="en-GB" sz="1200" b="1" err="1">
                <a:solidFill>
                  <a:schemeClr val="bg2">
                    <a:lumMod val="10000"/>
                  </a:schemeClr>
                </a:solidFill>
              </a:rPr>
              <a:t>AgeUK</a:t>
            </a:r>
            <a:endParaRPr lang="en-GB" sz="1200" b="1">
              <a:solidFill>
                <a:schemeClr val="bg2">
                  <a:lumMod val="10000"/>
                </a:schemeClr>
              </a:solidFill>
            </a:endParaRPr>
          </a:p>
        </p:txBody>
      </p:sp>
      <p:sp>
        <p:nvSpPr>
          <p:cNvPr id="13" name="Rectangle: Rounded Corners 12">
            <a:extLst>
              <a:ext uri="{FF2B5EF4-FFF2-40B4-BE49-F238E27FC236}">
                <a16:creationId xmlns:a16="http://schemas.microsoft.com/office/drawing/2014/main" id="{034AD74F-8ABA-3050-0150-C2A1CCC18115}"/>
              </a:ext>
            </a:extLst>
          </p:cNvPr>
          <p:cNvSpPr/>
          <p:nvPr/>
        </p:nvSpPr>
        <p:spPr>
          <a:xfrm>
            <a:off x="7853001" y="3609137"/>
            <a:ext cx="1398592"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lumMod val="10000"/>
                  </a:schemeClr>
                </a:solidFill>
              </a:rPr>
              <a:t>Digitally Excluded women</a:t>
            </a:r>
          </a:p>
        </p:txBody>
      </p:sp>
      <p:sp>
        <p:nvSpPr>
          <p:cNvPr id="7" name="Rectangle: Rounded Corners 6">
            <a:extLst>
              <a:ext uri="{FF2B5EF4-FFF2-40B4-BE49-F238E27FC236}">
                <a16:creationId xmlns:a16="http://schemas.microsoft.com/office/drawing/2014/main" id="{3264AF37-5BED-FAE4-1D0C-F08146F362DD}"/>
              </a:ext>
            </a:extLst>
          </p:cNvPr>
          <p:cNvSpPr/>
          <p:nvPr/>
        </p:nvSpPr>
        <p:spPr>
          <a:xfrm>
            <a:off x="9857610" y="4363273"/>
            <a:ext cx="1380625"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lumMod val="10000"/>
                  </a:schemeClr>
                </a:solidFill>
              </a:rPr>
              <a:t>ELOP</a:t>
            </a:r>
          </a:p>
        </p:txBody>
      </p:sp>
      <p:sp>
        <p:nvSpPr>
          <p:cNvPr id="14" name="Rectangle: Rounded Corners 13">
            <a:extLst>
              <a:ext uri="{FF2B5EF4-FFF2-40B4-BE49-F238E27FC236}">
                <a16:creationId xmlns:a16="http://schemas.microsoft.com/office/drawing/2014/main" id="{78CA2C8A-5CD1-D9B7-FC0A-C1EEA79C4F6F}"/>
              </a:ext>
            </a:extLst>
          </p:cNvPr>
          <p:cNvSpPr/>
          <p:nvPr/>
        </p:nvSpPr>
        <p:spPr>
          <a:xfrm>
            <a:off x="7844017" y="4363273"/>
            <a:ext cx="1380625"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lumMod val="10000"/>
                  </a:schemeClr>
                </a:solidFill>
              </a:rPr>
              <a:t>LGBTQ+ women</a:t>
            </a:r>
          </a:p>
        </p:txBody>
      </p:sp>
      <p:sp>
        <p:nvSpPr>
          <p:cNvPr id="10" name="Rectangle: Rounded Corners 9">
            <a:extLst>
              <a:ext uri="{FF2B5EF4-FFF2-40B4-BE49-F238E27FC236}">
                <a16:creationId xmlns:a16="http://schemas.microsoft.com/office/drawing/2014/main" id="{2F524C6B-5892-EC12-DE58-6FF425761F94}"/>
              </a:ext>
            </a:extLst>
          </p:cNvPr>
          <p:cNvSpPr/>
          <p:nvPr/>
        </p:nvSpPr>
        <p:spPr>
          <a:xfrm>
            <a:off x="9857610" y="5130892"/>
            <a:ext cx="1380625"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b="1">
                <a:solidFill>
                  <a:schemeClr val="bg2">
                    <a:lumMod val="10000"/>
                  </a:schemeClr>
                </a:solidFill>
              </a:rPr>
              <a:t>Youth Council </a:t>
            </a:r>
            <a:r>
              <a:rPr lang="en-GB" sz="1200">
                <a:solidFill>
                  <a:schemeClr val="bg2">
                    <a:lumMod val="10000"/>
                  </a:schemeClr>
                </a:solidFill>
              </a:rPr>
              <a:t>and </a:t>
            </a:r>
            <a:r>
              <a:rPr lang="en-GB" sz="1200" b="1" err="1">
                <a:solidFill>
                  <a:schemeClr val="bg2">
                    <a:lumMod val="10000"/>
                  </a:schemeClr>
                </a:solidFill>
              </a:rPr>
              <a:t>NumbiArts</a:t>
            </a:r>
            <a:endParaRPr lang="en-GB" sz="1200" b="1" err="1">
              <a:solidFill>
                <a:schemeClr val="bg2">
                  <a:lumMod val="10000"/>
                </a:schemeClr>
              </a:solidFill>
              <a:cs typeface="Arial"/>
            </a:endParaRPr>
          </a:p>
        </p:txBody>
      </p:sp>
      <p:sp>
        <p:nvSpPr>
          <p:cNvPr id="18" name="Rectangle: Rounded Corners 17">
            <a:extLst>
              <a:ext uri="{FF2B5EF4-FFF2-40B4-BE49-F238E27FC236}">
                <a16:creationId xmlns:a16="http://schemas.microsoft.com/office/drawing/2014/main" id="{3B1A055C-5678-D4E1-7067-C0F6B5AB7787}"/>
              </a:ext>
            </a:extLst>
          </p:cNvPr>
          <p:cNvSpPr/>
          <p:nvPr/>
        </p:nvSpPr>
        <p:spPr>
          <a:xfrm>
            <a:off x="7835033" y="5120540"/>
            <a:ext cx="1380625" cy="635446"/>
          </a:xfrm>
          <a:prstGeom prst="roundRect">
            <a:avLst/>
          </a:prstGeom>
          <a:solidFill>
            <a:srgbClr val="00B2BC">
              <a:tint val="66000"/>
              <a:satMod val="160000"/>
            </a:srgbClr>
          </a:solidFill>
          <a:ln w="28575">
            <a:solidFill>
              <a:srgbClr val="00336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bg2">
                    <a:lumMod val="10000"/>
                  </a:schemeClr>
                </a:solidFill>
              </a:rPr>
              <a:t>Young women and girls</a:t>
            </a:r>
          </a:p>
        </p:txBody>
      </p:sp>
      <p:cxnSp>
        <p:nvCxnSpPr>
          <p:cNvPr id="24" name="Straight Connector 23">
            <a:extLst>
              <a:ext uri="{FF2B5EF4-FFF2-40B4-BE49-F238E27FC236}">
                <a16:creationId xmlns:a16="http://schemas.microsoft.com/office/drawing/2014/main" id="{DE78F761-4816-D275-5D48-768FC687E59A}"/>
              </a:ext>
              <a:ext uri="{C183D7F6-B498-43B3-948B-1728B52AA6E4}">
                <adec:decorative xmlns:adec="http://schemas.microsoft.com/office/drawing/2017/decorative" val="1"/>
              </a:ext>
            </a:extLst>
          </p:cNvPr>
          <p:cNvCxnSpPr>
            <a:cxnSpLocks/>
            <a:stCxn id="15" idx="3"/>
            <a:endCxn id="8" idx="1"/>
          </p:cNvCxnSpPr>
          <p:nvPr/>
        </p:nvCxnSpPr>
        <p:spPr>
          <a:xfrm>
            <a:off x="9251592" y="1643286"/>
            <a:ext cx="588052"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E4B9873-D9F4-C0C4-9632-6B8D9690244B}"/>
              </a:ext>
              <a:ext uri="{C183D7F6-B498-43B3-948B-1728B52AA6E4}">
                <adec:decorative xmlns:adec="http://schemas.microsoft.com/office/drawing/2017/decorative" val="1"/>
              </a:ext>
            </a:extLst>
          </p:cNvPr>
          <p:cNvCxnSpPr/>
          <p:nvPr/>
        </p:nvCxnSpPr>
        <p:spPr>
          <a:xfrm>
            <a:off x="9242608" y="2414341"/>
            <a:ext cx="588052"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618064F-3E36-77D1-3CFE-265E67451D7E}"/>
              </a:ext>
              <a:ext uri="{C183D7F6-B498-43B3-948B-1728B52AA6E4}">
                <adec:decorative xmlns:adec="http://schemas.microsoft.com/office/drawing/2017/decorative" val="1"/>
              </a:ext>
            </a:extLst>
          </p:cNvPr>
          <p:cNvCxnSpPr/>
          <p:nvPr/>
        </p:nvCxnSpPr>
        <p:spPr>
          <a:xfrm>
            <a:off x="9251592" y="3170772"/>
            <a:ext cx="588052"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92F3CC4-E7DC-DD32-EA50-430217C24601}"/>
              </a:ext>
              <a:ext uri="{C183D7F6-B498-43B3-948B-1728B52AA6E4}">
                <adec:decorative xmlns:adec="http://schemas.microsoft.com/office/drawing/2017/decorative" val="1"/>
              </a:ext>
            </a:extLst>
          </p:cNvPr>
          <p:cNvCxnSpPr/>
          <p:nvPr/>
        </p:nvCxnSpPr>
        <p:spPr>
          <a:xfrm>
            <a:off x="9260575" y="3926860"/>
            <a:ext cx="588052"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4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4" y="609600"/>
            <a:ext cx="8196318" cy="1320800"/>
          </a:xfrm>
        </p:spPr>
        <p:txBody>
          <a:bodyPr>
            <a:normAutofit/>
          </a:bodyPr>
          <a:lstStyle/>
          <a:p>
            <a:r>
              <a:rPr b="1"/>
              <a:t>Introduction</a:t>
            </a:r>
          </a:p>
        </p:txBody>
      </p:sp>
      <p:sp>
        <p:nvSpPr>
          <p:cNvPr id="3" name="Content Placeholder 2"/>
          <p:cNvSpPr>
            <a:spLocks noGrp="1"/>
          </p:cNvSpPr>
          <p:nvPr>
            <p:ph idx="1"/>
          </p:nvPr>
        </p:nvSpPr>
        <p:spPr>
          <a:xfrm>
            <a:off x="1077684" y="1813700"/>
            <a:ext cx="8196317" cy="3962191"/>
          </a:xfrm>
        </p:spPr>
        <p:txBody>
          <a:bodyPr>
            <a:normAutofit lnSpcReduction="10000"/>
          </a:bodyPr>
          <a:lstStyle/>
          <a:p>
            <a:pPr marL="0" indent="0">
              <a:buNone/>
            </a:pPr>
            <a:r>
              <a:rPr lang="en-GB" sz="2400" b="1"/>
              <a:t>WE WANT TO LIVE DAY TO DAY FREE OF FEAR IN PUBLIC SPACES</a:t>
            </a:r>
          </a:p>
          <a:p>
            <a:pPr>
              <a:buFont typeface="Wingdings" panose="05000000000000000000" pitchFamily="2" charset="2"/>
              <a:buChar char="Ø"/>
            </a:pPr>
            <a:r>
              <a:rPr lang="en-GB" sz="2400"/>
              <a:t>Street Harassment undermines women’s/girl’s safety, restricts our freedom and feels intimidating</a:t>
            </a:r>
          </a:p>
          <a:p>
            <a:pPr>
              <a:buFont typeface="Wingdings" panose="05000000000000000000" pitchFamily="2" charset="2"/>
              <a:buChar char="Ø"/>
            </a:pPr>
            <a:r>
              <a:rPr lang="en-GB" sz="2400"/>
              <a:t>Once upon a time fear free routes felt safe, now feels unsafe while jogging/running/walking such as canal side-walkways, or to enjoy nature the parks on own</a:t>
            </a:r>
          </a:p>
          <a:p>
            <a:pPr>
              <a:buFont typeface="Wingdings" panose="05000000000000000000" pitchFamily="2" charset="2"/>
              <a:buChar char="Ø"/>
            </a:pPr>
            <a:r>
              <a:rPr lang="en-GB" sz="2400"/>
              <a:t>Changing personal behaviours and routines to feel safer</a:t>
            </a:r>
          </a:p>
          <a:p>
            <a:pPr>
              <a:buFont typeface="Wingdings" panose="05000000000000000000" pitchFamily="2" charset="2"/>
              <a:buChar char="Ø"/>
            </a:pPr>
            <a:r>
              <a:rPr lang="en-GB" sz="2400"/>
              <a:t>Hate crimes that are gendered and racialised - physical violence and verbal abuse on women in public spaces</a:t>
            </a:r>
          </a:p>
          <a:p>
            <a:pPr>
              <a:buFont typeface="Wingdings" panose="05000000000000000000" pitchFamily="2" charset="2"/>
              <a:buChar char="Ø"/>
            </a:pPr>
            <a:endParaRPr lang="en-GB" sz="2400"/>
          </a:p>
          <a:p>
            <a:pPr>
              <a:buFont typeface="Wingdings" panose="05000000000000000000" pitchFamily="2" charset="2"/>
              <a:buChar char="Ø"/>
            </a:pPr>
            <a:endParaRPr lang="en-GB" sz="2400"/>
          </a:p>
          <a:p>
            <a:pPr>
              <a:buFont typeface="Wingdings" panose="05000000000000000000" pitchFamily="2" charset="2"/>
              <a:buChar char="Ø"/>
            </a:pPr>
            <a:endParaRPr sz="2400"/>
          </a:p>
        </p:txBody>
      </p:sp>
      <p:pic>
        <p:nvPicPr>
          <p:cNvPr id="4" name="Picture 3">
            <a:extLst>
              <a:ext uri="{FF2B5EF4-FFF2-40B4-BE49-F238E27FC236}">
                <a16:creationId xmlns:a16="http://schemas.microsoft.com/office/drawing/2014/main" id="{0583DEE5-21E6-3593-907F-D4A5285B1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92727" y="5489813"/>
            <a:ext cx="854131" cy="790862"/>
          </a:xfrm>
          <a:prstGeom prst="rect">
            <a:avLst/>
          </a:prstGeom>
        </p:spPr>
      </p:pic>
      <p:pic>
        <p:nvPicPr>
          <p:cNvPr id="5" name="Picture 4">
            <a:extLst>
              <a:ext uri="{FF2B5EF4-FFF2-40B4-BE49-F238E27FC236}">
                <a16:creationId xmlns:a16="http://schemas.microsoft.com/office/drawing/2014/main" id="{DF009EB0-E793-23CC-61CF-2A2F0A6FA5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71593" y="5378245"/>
            <a:ext cx="868963" cy="894737"/>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307"/>
          </a:xfrm>
        </p:spPr>
        <p:txBody>
          <a:bodyPr/>
          <a:lstStyle/>
          <a:p>
            <a:r>
              <a:rPr b="1"/>
              <a:t>Statistics</a:t>
            </a:r>
            <a:r>
              <a:rPr lang="en-GB" b="1"/>
              <a:t> discussed with groups</a:t>
            </a:r>
            <a:endParaRPr b="1"/>
          </a:p>
        </p:txBody>
      </p:sp>
      <p:sp>
        <p:nvSpPr>
          <p:cNvPr id="3" name="Content Placeholder 2"/>
          <p:cNvSpPr>
            <a:spLocks noGrp="1"/>
          </p:cNvSpPr>
          <p:nvPr>
            <p:ph idx="1"/>
          </p:nvPr>
        </p:nvSpPr>
        <p:spPr>
          <a:xfrm>
            <a:off x="677333" y="1382486"/>
            <a:ext cx="9444861" cy="4731235"/>
          </a:xfrm>
        </p:spPr>
        <p:txBody>
          <a:bodyPr>
            <a:normAutofit/>
          </a:bodyPr>
          <a:lstStyle/>
          <a:p>
            <a:r>
              <a:rPr sz="2400"/>
              <a:t>57% of women in London feel unsafe on streets </a:t>
            </a:r>
            <a:r>
              <a:rPr lang="en-GB" sz="2400"/>
              <a:t>- </a:t>
            </a:r>
            <a:r>
              <a:rPr sz="2400"/>
              <a:t>68% for ages 18–24</a:t>
            </a:r>
            <a:r>
              <a:rPr lang="en-GB" sz="2400"/>
              <a:t> (</a:t>
            </a:r>
            <a:r>
              <a:rPr lang="en-GB" sz="2400">
                <a:hlinkClick r:id="rId3"/>
              </a:rPr>
              <a:t>www.survation.com</a:t>
            </a:r>
            <a:r>
              <a:rPr lang="en-GB" sz="2400"/>
              <a:t> 2025).</a:t>
            </a:r>
          </a:p>
          <a:p>
            <a:pPr marL="0" indent="0">
              <a:buNone/>
            </a:pPr>
            <a:endParaRPr sz="2400"/>
          </a:p>
          <a:p>
            <a:pPr fontAlgn="base"/>
            <a:r>
              <a:rPr lang="en-GB" sz="2400"/>
              <a:t>Prevalence of Harassment: A 2021 survey by UN Women UK found that 97% of young women in the UK have experienced sexual harassment in public spaces.</a:t>
            </a:r>
          </a:p>
          <a:p>
            <a:pPr marL="0" indent="0" fontAlgn="base">
              <a:buNone/>
            </a:pPr>
            <a:endParaRPr lang="en-GB" sz="2400"/>
          </a:p>
          <a:p>
            <a:pPr fontAlgn="base"/>
            <a:r>
              <a:rPr lang="en-GB" sz="2400"/>
              <a:t>The murders and attacks on women in UK public spaces are significant issues that have sparked national conversations and calls for institutional change. High-profile cases have highlighted the fear and danger many women experience when in public. </a:t>
            </a:r>
          </a:p>
          <a:p>
            <a:pPr marL="0" indent="0" fontAlgn="base">
              <a:buNone/>
            </a:pPr>
            <a:endParaRPr lang="en-GB" sz="2400"/>
          </a:p>
        </p:txBody>
      </p:sp>
      <p:pic>
        <p:nvPicPr>
          <p:cNvPr id="4" name="Picture 3">
            <a:extLst>
              <a:ext uri="{FF2B5EF4-FFF2-40B4-BE49-F238E27FC236}">
                <a16:creationId xmlns:a16="http://schemas.microsoft.com/office/drawing/2014/main" id="{5B699AD7-1C83-5800-50BA-BBE96E82DF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0973" y="5848053"/>
            <a:ext cx="747942" cy="692539"/>
          </a:xfrm>
          <a:prstGeom prst="rect">
            <a:avLst/>
          </a:prstGeom>
        </p:spPr>
      </p:pic>
      <p:pic>
        <p:nvPicPr>
          <p:cNvPr id="5" name="Picture 4">
            <a:extLst>
              <a:ext uri="{FF2B5EF4-FFF2-40B4-BE49-F238E27FC236}">
                <a16:creationId xmlns:a16="http://schemas.microsoft.com/office/drawing/2014/main" id="{556AAA7E-01B7-D44D-498E-EBF9E442A0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87694" y="5761703"/>
            <a:ext cx="753872" cy="77623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170" y="672972"/>
            <a:ext cx="8697474" cy="2032000"/>
          </a:xfrm>
        </p:spPr>
        <p:txBody>
          <a:bodyPr>
            <a:normAutofit/>
          </a:bodyPr>
          <a:lstStyle/>
          <a:p>
            <a:r>
              <a:rPr b="1"/>
              <a:t>Recent</a:t>
            </a:r>
            <a:r>
              <a:rPr lang="en-GB" b="1"/>
              <a:t> High Profile </a:t>
            </a:r>
            <a:r>
              <a:rPr b="1"/>
              <a:t>Cas</a:t>
            </a:r>
            <a:r>
              <a:rPr lang="en-GB" b="1"/>
              <a:t>es</a:t>
            </a:r>
            <a:endParaRPr b="1"/>
          </a:p>
        </p:txBody>
      </p:sp>
      <p:sp>
        <p:nvSpPr>
          <p:cNvPr id="3" name="Content Placeholder 2"/>
          <p:cNvSpPr>
            <a:spLocks noGrp="1"/>
          </p:cNvSpPr>
          <p:nvPr>
            <p:ph idx="1"/>
          </p:nvPr>
        </p:nvSpPr>
        <p:spPr>
          <a:xfrm>
            <a:off x="788169" y="1492469"/>
            <a:ext cx="8908489" cy="4778766"/>
          </a:xfrm>
        </p:spPr>
        <p:txBody>
          <a:bodyPr>
            <a:normAutofit fontScale="92500" lnSpcReduction="10000"/>
          </a:bodyPr>
          <a:lstStyle/>
          <a:p>
            <a:pPr marL="0" indent="0">
              <a:buNone/>
            </a:pPr>
            <a:r>
              <a:rPr lang="en-GB" sz="2400" b="1"/>
              <a:t>Never Forgotten;</a:t>
            </a:r>
            <a:endParaRPr sz="2400" b="1"/>
          </a:p>
          <a:p>
            <a:pPr algn="l">
              <a:defRPr sz="1800">
                <a:solidFill>
                  <a:srgbClr val="000000"/>
                </a:solidFill>
                <a:latin typeface="Arial"/>
              </a:defRPr>
            </a:pPr>
            <a:r>
              <a:rPr sz="2600"/>
              <a:t>Sarah Everard – </a:t>
            </a:r>
            <a:r>
              <a:rPr lang="en-GB" sz="2600"/>
              <a:t>Abducted, raped and </a:t>
            </a:r>
            <a:r>
              <a:rPr sz="2600"/>
              <a:t>murdered </a:t>
            </a:r>
            <a:r>
              <a:rPr lang="en-GB" sz="2600"/>
              <a:t>as she was</a:t>
            </a:r>
            <a:r>
              <a:rPr sz="2600"/>
              <a:t> walking </a:t>
            </a:r>
            <a:r>
              <a:rPr lang="en-GB" sz="2600"/>
              <a:t>her usual route home </a:t>
            </a:r>
            <a:endParaRPr sz="2600"/>
          </a:p>
          <a:p>
            <a:pPr algn="l">
              <a:defRPr sz="1800">
                <a:solidFill>
                  <a:srgbClr val="000000"/>
                </a:solidFill>
                <a:latin typeface="Arial"/>
              </a:defRPr>
            </a:pPr>
            <a:r>
              <a:rPr sz="2600"/>
              <a:t>Sabina Nessa – </a:t>
            </a:r>
            <a:r>
              <a:rPr lang="en-GB" sz="2600"/>
              <a:t>Murdered while taking a short walk through a park near home on her way to meet friends</a:t>
            </a:r>
            <a:endParaRPr sz="2600"/>
          </a:p>
          <a:p>
            <a:pPr algn="l">
              <a:defRPr sz="1800">
                <a:solidFill>
                  <a:srgbClr val="000000"/>
                </a:solidFill>
                <a:latin typeface="Arial"/>
              </a:defRPr>
            </a:pPr>
            <a:r>
              <a:rPr sz="2600"/>
              <a:t>Zara Aleena – </a:t>
            </a:r>
            <a:r>
              <a:rPr lang="en-GB" sz="2600"/>
              <a:t>K</a:t>
            </a:r>
            <a:r>
              <a:rPr sz="2600"/>
              <a:t>illed while walking</a:t>
            </a:r>
            <a:r>
              <a:rPr lang="en-GB" sz="2600"/>
              <a:t> on a busy street ,on her way home</a:t>
            </a:r>
            <a:endParaRPr sz="2600"/>
          </a:p>
          <a:p>
            <a:pPr algn="l">
              <a:defRPr sz="1800">
                <a:solidFill>
                  <a:srgbClr val="000000"/>
                </a:solidFill>
                <a:latin typeface="Arial"/>
              </a:defRPr>
            </a:pPr>
            <a:r>
              <a:rPr lang="en-GB" sz="2600"/>
              <a:t>Bibaa Henry and Nicole Smallman</a:t>
            </a:r>
            <a:r>
              <a:rPr sz="2600"/>
              <a:t> </a:t>
            </a:r>
            <a:r>
              <a:rPr lang="en-GB" sz="2600"/>
              <a:t>- Murdered in a country park celebrating a birthday </a:t>
            </a:r>
          </a:p>
          <a:p>
            <a:pPr algn="l">
              <a:defRPr sz="1800">
                <a:solidFill>
                  <a:srgbClr val="000000"/>
                </a:solidFill>
                <a:latin typeface="Arial"/>
              </a:defRPr>
            </a:pPr>
            <a:r>
              <a:rPr lang="en-GB" sz="2600"/>
              <a:t>Amie Gray – Murdered in a knife attack while sitting with a friend on a beach</a:t>
            </a:r>
          </a:p>
          <a:p>
            <a:pPr marL="0" indent="0" algn="l">
              <a:buNone/>
              <a:defRPr sz="1800">
                <a:solidFill>
                  <a:srgbClr val="000000"/>
                </a:solidFill>
                <a:latin typeface="Arial"/>
              </a:defRPr>
            </a:pPr>
            <a:r>
              <a:rPr lang="en-GB" sz="2600">
                <a:solidFill>
                  <a:schemeClr val="accent6"/>
                </a:solidFill>
              </a:rPr>
              <a:t>Lives of women taken all in public spaces and surroundings</a:t>
            </a:r>
          </a:p>
          <a:p>
            <a:pPr marL="0" indent="0" algn="l">
              <a:buNone/>
              <a:defRPr sz="1800">
                <a:solidFill>
                  <a:srgbClr val="000000"/>
                </a:solidFill>
                <a:latin typeface="Arial"/>
              </a:defRPr>
            </a:pPr>
            <a:endParaRPr sz="2600"/>
          </a:p>
        </p:txBody>
      </p:sp>
      <p:pic>
        <p:nvPicPr>
          <p:cNvPr id="4" name="Picture 3">
            <a:extLst>
              <a:ext uri="{FF2B5EF4-FFF2-40B4-BE49-F238E27FC236}">
                <a16:creationId xmlns:a16="http://schemas.microsoft.com/office/drawing/2014/main" id="{52398F82-09DC-69B2-EB66-EF704E9082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34276" y="5695198"/>
            <a:ext cx="775609" cy="798614"/>
          </a:xfrm>
          <a:prstGeom prst="rect">
            <a:avLst/>
          </a:prstGeom>
        </p:spPr>
      </p:pic>
      <p:pic>
        <p:nvPicPr>
          <p:cNvPr id="5" name="Picture 4">
            <a:extLst>
              <a:ext uri="{FF2B5EF4-FFF2-40B4-BE49-F238E27FC236}">
                <a16:creationId xmlns:a16="http://schemas.microsoft.com/office/drawing/2014/main" id="{4E5C756D-900E-1785-9D7B-EF4397E9AC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0629" y="5798808"/>
            <a:ext cx="743776" cy="69500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854" y="147484"/>
            <a:ext cx="8859759" cy="5978013"/>
          </a:xfrm>
        </p:spPr>
        <p:txBody>
          <a:bodyPr>
            <a:normAutofit fontScale="90000"/>
          </a:bodyPr>
          <a:lstStyle/>
          <a:p>
            <a:r>
              <a:rPr lang="en-GB" b="1"/>
              <a:t>Newark Youth London </a:t>
            </a:r>
            <a:br>
              <a:rPr lang="en-GB" b="1"/>
            </a:br>
            <a:r>
              <a:rPr b="1"/>
              <a:t>Community Initiatives</a:t>
            </a:r>
            <a:r>
              <a:rPr lang="en-GB" b="1"/>
              <a:t> to promote safety and awareness;</a:t>
            </a:r>
            <a:br>
              <a:rPr lang="en-GB" b="1"/>
            </a:br>
            <a:br>
              <a:rPr lang="en-GB" b="1"/>
            </a:br>
            <a:r>
              <a:rPr lang="en-GB" sz="2000">
                <a:solidFill>
                  <a:schemeClr val="tx1"/>
                </a:solidFill>
              </a:rPr>
              <a:t>Women's walking Club: Promoting safe routes &amp; engagement with activities</a:t>
            </a:r>
            <a:br>
              <a:rPr lang="en-GB" sz="2000">
                <a:solidFill>
                  <a:schemeClr val="tx1"/>
                </a:solidFill>
              </a:rPr>
            </a:br>
            <a:br>
              <a:rPr lang="en-GB" sz="2000">
                <a:solidFill>
                  <a:schemeClr val="tx1"/>
                </a:solidFill>
              </a:rPr>
            </a:br>
            <a:r>
              <a:rPr lang="en-GB" sz="2000">
                <a:solidFill>
                  <a:schemeClr val="tx1"/>
                </a:solidFill>
              </a:rPr>
              <a:t>Boxing sessions- Girls feel empowered attending girls only sessions build confidence and learn how to defend self, to stay alert of surroundings when on own</a:t>
            </a:r>
            <a:br>
              <a:rPr lang="en-GB" sz="2000">
                <a:solidFill>
                  <a:schemeClr val="tx1"/>
                </a:solidFill>
              </a:rPr>
            </a:br>
            <a:r>
              <a:rPr lang="en-GB" sz="2000">
                <a:solidFill>
                  <a:schemeClr val="tx1"/>
                </a:solidFill>
              </a:rPr>
              <a:t>GIA-Girls In Action project – Enable girls to have a voice, be heard and speak about concerns, be involved in social action, raise awareness and bring about change in the community and wider</a:t>
            </a:r>
            <a:br>
              <a:rPr lang="en-GB" sz="2000">
                <a:solidFill>
                  <a:schemeClr val="tx1"/>
                </a:solidFill>
              </a:rPr>
            </a:br>
            <a:br>
              <a:rPr lang="en-GB" sz="2000">
                <a:solidFill>
                  <a:schemeClr val="tx1"/>
                </a:solidFill>
              </a:rPr>
            </a:br>
            <a:r>
              <a:rPr lang="en-GB" sz="2000">
                <a:solidFill>
                  <a:schemeClr val="tx1"/>
                </a:solidFill>
              </a:rPr>
              <a:t>Blossom Project: Supporting physical health and wellbeing of women and girls – cycling, yoga, creativity, catch up chat sessions over a hot drink-talk about concerns and challenges</a:t>
            </a:r>
            <a:br>
              <a:rPr lang="en-GB" sz="2000">
                <a:solidFill>
                  <a:schemeClr val="tx1"/>
                </a:solidFill>
              </a:rPr>
            </a:br>
            <a:br>
              <a:rPr lang="en-GB" sz="2000">
                <a:solidFill>
                  <a:schemeClr val="tx1"/>
                </a:solidFill>
              </a:rPr>
            </a:br>
            <a:r>
              <a:rPr lang="en-GB" sz="2000">
                <a:solidFill>
                  <a:schemeClr val="tx1"/>
                </a:solidFill>
              </a:rPr>
              <a:t>Youth Clubs: workshops - raising awareness and challenge sexist behaviours in public spaces, educating on respectful relationships towards women/girls, create a culture of respect and safety in youth clubs and other spaces, providing information.</a:t>
            </a:r>
            <a:endParaRPr sz="2000">
              <a:solidFill>
                <a:schemeClr val="tx1"/>
              </a:solidFill>
            </a:endParaRPr>
          </a:p>
        </p:txBody>
      </p:sp>
      <p:sp>
        <p:nvSpPr>
          <p:cNvPr id="5" name="Content Placeholder 4">
            <a:extLst>
              <a:ext uri="{FF2B5EF4-FFF2-40B4-BE49-F238E27FC236}">
                <a16:creationId xmlns:a16="http://schemas.microsoft.com/office/drawing/2014/main" id="{BB965387-F36C-58B5-69CF-BB26BDC6C08E}"/>
              </a:ext>
            </a:extLst>
          </p:cNvPr>
          <p:cNvSpPr>
            <a:spLocks noGrp="1"/>
          </p:cNvSpPr>
          <p:nvPr>
            <p:ph idx="1"/>
          </p:nvPr>
        </p:nvSpPr>
        <p:spPr>
          <a:xfrm>
            <a:off x="-2490790" y="12571838"/>
            <a:ext cx="457812" cy="4713833"/>
          </a:xfrm>
        </p:spPr>
        <p:txBody>
          <a:bodyPr/>
          <a:lstStyle/>
          <a:p>
            <a:endParaRPr lang="en-US"/>
          </a:p>
        </p:txBody>
      </p:sp>
      <p:pic>
        <p:nvPicPr>
          <p:cNvPr id="3" name="Picture 2">
            <a:extLst>
              <a:ext uri="{FF2B5EF4-FFF2-40B4-BE49-F238E27FC236}">
                <a16:creationId xmlns:a16="http://schemas.microsoft.com/office/drawing/2014/main" id="{A509BE8C-DEC7-E888-3096-30FC31735D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19200" y="5677122"/>
            <a:ext cx="777174" cy="800225"/>
          </a:xfrm>
          <a:prstGeom prst="rect">
            <a:avLst/>
          </a:prstGeom>
        </p:spPr>
      </p:pic>
      <p:pic>
        <p:nvPicPr>
          <p:cNvPr id="4" name="Picture 3">
            <a:extLst>
              <a:ext uri="{FF2B5EF4-FFF2-40B4-BE49-F238E27FC236}">
                <a16:creationId xmlns:a16="http://schemas.microsoft.com/office/drawing/2014/main" id="{C9544C0D-0AC1-DD41-DD6E-67B16DA3AE0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20959" y="5763118"/>
            <a:ext cx="743776" cy="69500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oster for a boxing session&#10;&#10;AI-generated content may be incorrect.">
            <a:extLst>
              <a:ext uri="{FF2B5EF4-FFF2-40B4-BE49-F238E27FC236}">
                <a16:creationId xmlns:a16="http://schemas.microsoft.com/office/drawing/2014/main" id="{56B4E481-8ECC-16D5-4868-847788ABCD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83321" y="1918475"/>
            <a:ext cx="1919991" cy="2004147"/>
          </a:xfrm>
          <a:prstGeom prst="rect">
            <a:avLst/>
          </a:prstGeom>
        </p:spPr>
      </p:pic>
      <p:pic>
        <p:nvPicPr>
          <p:cNvPr id="9" name="Picture 8" descr="A poster for a dance class&#10;&#10;AI-generated content may be incorrect.">
            <a:extLst>
              <a:ext uri="{FF2B5EF4-FFF2-40B4-BE49-F238E27FC236}">
                <a16:creationId xmlns:a16="http://schemas.microsoft.com/office/drawing/2014/main" id="{5FFF9386-A76C-4F5A-7EA3-C8E8FA20EF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1540" y="4753199"/>
            <a:ext cx="2678560" cy="1893407"/>
          </a:xfrm>
          <a:prstGeom prst="rect">
            <a:avLst/>
          </a:prstGeom>
        </p:spPr>
      </p:pic>
      <p:pic>
        <p:nvPicPr>
          <p:cNvPr id="15" name="Picture 14" descr="A blue and white poster with images&#10;&#10;AI-generated content may be incorrect.">
            <a:extLst>
              <a:ext uri="{FF2B5EF4-FFF2-40B4-BE49-F238E27FC236}">
                <a16:creationId xmlns:a16="http://schemas.microsoft.com/office/drawing/2014/main" id="{C96A475D-F43B-3D3D-AD9B-736ABB0B10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5362" y="2172925"/>
            <a:ext cx="3601997" cy="2512150"/>
          </a:xfrm>
          <a:prstGeom prst="rect">
            <a:avLst/>
          </a:prstGeom>
        </p:spPr>
      </p:pic>
      <p:pic>
        <p:nvPicPr>
          <p:cNvPr id="19" name="Picture 18" descr="A poster for a cycling event&#10;&#10;AI-generated content may be incorrect.">
            <a:extLst>
              <a:ext uri="{FF2B5EF4-FFF2-40B4-BE49-F238E27FC236}">
                <a16:creationId xmlns:a16="http://schemas.microsoft.com/office/drawing/2014/main" id="{D89107D6-3D67-D771-148F-B3BE1F3A05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0164" y="2799748"/>
            <a:ext cx="1866291" cy="2644877"/>
          </a:xfrm>
          <a:prstGeom prst="rect">
            <a:avLst/>
          </a:prstGeom>
        </p:spPr>
      </p:pic>
      <p:pic>
        <p:nvPicPr>
          <p:cNvPr id="21" name="Picture 20" descr="A poster for a group of people walking&#10;&#10;AI-generated content may be incorrect.">
            <a:extLst>
              <a:ext uri="{FF2B5EF4-FFF2-40B4-BE49-F238E27FC236}">
                <a16:creationId xmlns:a16="http://schemas.microsoft.com/office/drawing/2014/main" id="{E52E650B-C8FF-9FF9-796A-084B41CD98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40995" y="2104801"/>
            <a:ext cx="2045830" cy="2746394"/>
          </a:xfrm>
          <a:prstGeom prst="rect">
            <a:avLst/>
          </a:prstGeom>
        </p:spPr>
      </p:pic>
      <p:pic>
        <p:nvPicPr>
          <p:cNvPr id="23" name="Picture 22" descr="A yellow and black business card&#10;&#10;AI-generated content may be incorrect.">
            <a:extLst>
              <a:ext uri="{FF2B5EF4-FFF2-40B4-BE49-F238E27FC236}">
                <a16:creationId xmlns:a16="http://schemas.microsoft.com/office/drawing/2014/main" id="{A248867C-0FB2-E138-DD38-61EC153054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22425" y="5444625"/>
            <a:ext cx="2246779" cy="1283874"/>
          </a:xfrm>
          <a:prstGeom prst="rect">
            <a:avLst/>
          </a:prstGeom>
        </p:spPr>
      </p:pic>
      <p:pic>
        <p:nvPicPr>
          <p:cNvPr id="25" name="Picture 24" descr="A poster for a bicycle event&#10;&#10;AI-generated content may be incorrect.">
            <a:extLst>
              <a:ext uri="{FF2B5EF4-FFF2-40B4-BE49-F238E27FC236}">
                <a16:creationId xmlns:a16="http://schemas.microsoft.com/office/drawing/2014/main" id="{83A34822-BD93-DC5B-7EC6-A9DA4A87CD2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6615" y="3797125"/>
            <a:ext cx="1948429" cy="2731494"/>
          </a:xfrm>
          <a:prstGeom prst="rect">
            <a:avLst/>
          </a:prstGeom>
        </p:spPr>
      </p:pic>
      <p:sp>
        <p:nvSpPr>
          <p:cNvPr id="26" name="Title 25">
            <a:extLst>
              <a:ext uri="{FF2B5EF4-FFF2-40B4-BE49-F238E27FC236}">
                <a16:creationId xmlns:a16="http://schemas.microsoft.com/office/drawing/2014/main" id="{E34CEDA6-DF02-7F64-7802-EDA47207EA48}"/>
              </a:ext>
            </a:extLst>
          </p:cNvPr>
          <p:cNvSpPr>
            <a:spLocks noGrp="1"/>
          </p:cNvSpPr>
          <p:nvPr>
            <p:ph type="title"/>
          </p:nvPr>
        </p:nvSpPr>
        <p:spPr>
          <a:xfrm>
            <a:off x="677334" y="530942"/>
            <a:ext cx="8906972" cy="883177"/>
          </a:xfrm>
        </p:spPr>
        <p:txBody>
          <a:bodyPr>
            <a:normAutofit fontScale="90000"/>
          </a:bodyPr>
          <a:lstStyle/>
          <a:p>
            <a:r>
              <a:rPr lang="en-GB" b="1"/>
              <a:t>More activities and information can be found on website and social media channels</a:t>
            </a:r>
          </a:p>
        </p:txBody>
      </p:sp>
    </p:spTree>
    <p:extLst>
      <p:ext uri="{BB962C8B-B14F-4D97-AF65-F5344CB8AC3E}">
        <p14:creationId xmlns:p14="http://schemas.microsoft.com/office/powerpoint/2010/main" val="4125826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6" y="762352"/>
            <a:ext cx="8752114" cy="698529"/>
          </a:xfrm>
        </p:spPr>
        <p:txBody>
          <a:bodyPr>
            <a:normAutofit fontScale="90000"/>
          </a:bodyPr>
          <a:lstStyle/>
          <a:p>
            <a:r>
              <a:rPr lang="en-GB" b="1"/>
              <a:t>Outcomes from group chat and projects activities;</a:t>
            </a:r>
            <a:endParaRPr b="1"/>
          </a:p>
        </p:txBody>
      </p:sp>
      <p:sp>
        <p:nvSpPr>
          <p:cNvPr id="3" name="Content Placeholder 2"/>
          <p:cNvSpPr>
            <a:spLocks noGrp="1"/>
          </p:cNvSpPr>
          <p:nvPr>
            <p:ph idx="1"/>
          </p:nvPr>
        </p:nvSpPr>
        <p:spPr>
          <a:xfrm>
            <a:off x="731520" y="1927123"/>
            <a:ext cx="9641840" cy="4001729"/>
          </a:xfrm>
        </p:spPr>
        <p:txBody>
          <a:bodyPr>
            <a:noAutofit/>
          </a:bodyPr>
          <a:lstStyle/>
          <a:p>
            <a:pPr marL="400050" lvl="1" indent="0">
              <a:buClr>
                <a:srgbClr val="4E67C8"/>
              </a:buClr>
              <a:buNone/>
              <a:defRPr/>
            </a:pPr>
            <a:r>
              <a:rPr lang="en-GB" sz="2200">
                <a:solidFill>
                  <a:prstClr val="black">
                    <a:lumMod val="75000"/>
                    <a:lumOff val="25000"/>
                  </a:prstClr>
                </a:solidFill>
                <a:latin typeface="Trebuchet MS" panose="020B0603020202020204"/>
              </a:rPr>
              <a:t>Barriers-Challenges</a:t>
            </a:r>
          </a:p>
          <a:p>
            <a:pPr lvl="1" indent="-342900">
              <a:buClr>
                <a:srgbClr val="4E67C8"/>
              </a:buClr>
              <a:buFont typeface="Wingdings" panose="05000000000000000000" pitchFamily="2" charset="2"/>
              <a:buChar char="Ø"/>
              <a:defRPr/>
            </a:pPr>
            <a:r>
              <a:rPr lang="en-GB" sz="2200">
                <a:solidFill>
                  <a:prstClr val="black">
                    <a:lumMod val="75000"/>
                    <a:lumOff val="25000"/>
                  </a:prstClr>
                </a:solidFill>
                <a:latin typeface="Trebuchet MS" panose="020B0603020202020204"/>
              </a:rPr>
              <a:t>Hesitant to report in case of being victimised by perpetrator, feeling vulnerable as Black, Asian and Minority Women or just because they are a ‘Women or Girl’</a:t>
            </a:r>
          </a:p>
          <a:p>
            <a:pPr lvl="1" indent="-342900">
              <a:buClr>
                <a:srgbClr val="4E67C8"/>
              </a:buClr>
              <a:buFont typeface="Wingdings" panose="05000000000000000000" pitchFamily="2" charset="2"/>
              <a:buChar char="Ø"/>
              <a:defRPr/>
            </a:pPr>
            <a:r>
              <a:rPr lang="en-GB" sz="2200">
                <a:solidFill>
                  <a:prstClr val="black">
                    <a:lumMod val="75000"/>
                    <a:lumOff val="25000"/>
                  </a:prstClr>
                </a:solidFill>
                <a:latin typeface="Trebuchet MS" panose="020B0603020202020204"/>
              </a:rPr>
              <a:t>Intersectional identities – Racism – Islamophobia - Xenophobia</a:t>
            </a:r>
          </a:p>
          <a:p>
            <a:pPr lvl="1" indent="-342900">
              <a:buClr>
                <a:srgbClr val="4E67C8"/>
              </a:buClr>
              <a:buFont typeface="Wingdings" panose="05000000000000000000" pitchFamily="2" charset="2"/>
              <a:buChar char="Ø"/>
              <a:defRPr/>
            </a:pPr>
            <a:r>
              <a:rPr lang="en-GB" sz="2200">
                <a:solidFill>
                  <a:prstClr val="black">
                    <a:lumMod val="75000"/>
                    <a:lumOff val="25000"/>
                  </a:prstClr>
                </a:solidFill>
                <a:latin typeface="Trebuchet MS" panose="020B0603020202020204"/>
              </a:rPr>
              <a:t>Concerns of safe space in case of an emergency when outside</a:t>
            </a:r>
          </a:p>
          <a:p>
            <a:pPr lvl="1" indent="-342900">
              <a:buClr>
                <a:srgbClr val="4E67C8"/>
              </a:buClr>
              <a:buFont typeface="Wingdings" panose="05000000000000000000" pitchFamily="2" charset="2"/>
              <a:buChar char="Ø"/>
              <a:defRPr/>
            </a:pPr>
            <a:r>
              <a:rPr lang="en-GB" sz="2200">
                <a:solidFill>
                  <a:prstClr val="black">
                    <a:lumMod val="75000"/>
                    <a:lumOff val="25000"/>
                  </a:prstClr>
                </a:solidFill>
                <a:latin typeface="Trebuchet MS" panose="020B0603020202020204"/>
              </a:rPr>
              <a:t>Avoid walking anywhere on own, will only use of cabs and driving even if it is a short walk</a:t>
            </a:r>
          </a:p>
          <a:p>
            <a:pPr marL="400050" lvl="1" indent="0">
              <a:buClr>
                <a:srgbClr val="4E67C8"/>
              </a:buClr>
              <a:buNone/>
              <a:defRPr/>
            </a:pPr>
            <a:endParaRPr lang="en-GB" sz="2200">
              <a:solidFill>
                <a:prstClr val="black">
                  <a:lumMod val="75000"/>
                  <a:lumOff val="25000"/>
                </a:prstClr>
              </a:solidFill>
              <a:latin typeface="Trebuchet MS" panose="020B0603020202020204"/>
            </a:endParaRPr>
          </a:p>
        </p:txBody>
      </p:sp>
      <p:pic>
        <p:nvPicPr>
          <p:cNvPr id="4" name="Picture 3">
            <a:extLst>
              <a:ext uri="{FF2B5EF4-FFF2-40B4-BE49-F238E27FC236}">
                <a16:creationId xmlns:a16="http://schemas.microsoft.com/office/drawing/2014/main" id="{D895C37C-24A4-844A-FF47-A6A61B6B5C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28032" y="5786634"/>
            <a:ext cx="774418" cy="717053"/>
          </a:xfrm>
          <a:prstGeom prst="rect">
            <a:avLst/>
          </a:prstGeom>
        </p:spPr>
      </p:pic>
      <p:pic>
        <p:nvPicPr>
          <p:cNvPr id="5" name="Picture 4">
            <a:extLst>
              <a:ext uri="{FF2B5EF4-FFF2-40B4-BE49-F238E27FC236}">
                <a16:creationId xmlns:a16="http://schemas.microsoft.com/office/drawing/2014/main" id="{0BECC5FA-1A59-3D5E-1B21-79C621BF97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73410" y="5706297"/>
            <a:ext cx="774419" cy="79738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A278-A9ED-BFF7-2FE8-5A7620E53752}"/>
              </a:ext>
            </a:extLst>
          </p:cNvPr>
          <p:cNvSpPr>
            <a:spLocks noGrp="1"/>
          </p:cNvSpPr>
          <p:nvPr>
            <p:ph type="title"/>
          </p:nvPr>
        </p:nvSpPr>
        <p:spPr>
          <a:xfrm>
            <a:off x="677335" y="476163"/>
            <a:ext cx="5418666" cy="1091381"/>
          </a:xfrm>
        </p:spPr>
        <p:txBody>
          <a:bodyPr>
            <a:normAutofit fontScale="90000"/>
          </a:bodyPr>
          <a:lstStyle/>
          <a:p>
            <a:r>
              <a:rPr lang="en-US" sz="3100" b="1"/>
              <a:t>Newark GIA</a:t>
            </a:r>
            <a:br>
              <a:rPr lang="en-US" sz="3100" b="1"/>
            </a:br>
            <a:r>
              <a:rPr lang="en-US" sz="3100" b="1"/>
              <a:t>Survey for active community participation;</a:t>
            </a:r>
            <a:br>
              <a:rPr lang="en-US"/>
            </a:br>
            <a:br>
              <a:rPr lang="en-US"/>
            </a:br>
            <a:endParaRPr lang="en-US" sz="2000"/>
          </a:p>
        </p:txBody>
      </p:sp>
      <p:pic>
        <p:nvPicPr>
          <p:cNvPr id="8" name="Picture 7">
            <a:extLst>
              <a:ext uri="{FF2B5EF4-FFF2-40B4-BE49-F238E27FC236}">
                <a16:creationId xmlns:a16="http://schemas.microsoft.com/office/drawing/2014/main" id="{ADF4B3DD-9E7F-AD2E-347D-54AAD8AD75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1534" y="688258"/>
            <a:ext cx="5743131" cy="5791200"/>
          </a:xfrm>
          <a:prstGeom prst="rect">
            <a:avLst/>
          </a:prstGeom>
        </p:spPr>
      </p:pic>
      <p:sp>
        <p:nvSpPr>
          <p:cNvPr id="10" name="TextBox 9">
            <a:extLst>
              <a:ext uri="{FF2B5EF4-FFF2-40B4-BE49-F238E27FC236}">
                <a16:creationId xmlns:a16="http://schemas.microsoft.com/office/drawing/2014/main" id="{18CD8AC3-B9C3-F31C-3BD1-47A08F1B612A}"/>
              </a:ext>
            </a:extLst>
          </p:cNvPr>
          <p:cNvSpPr txBox="1"/>
          <p:nvPr/>
        </p:nvSpPr>
        <p:spPr>
          <a:xfrm>
            <a:off x="677334" y="2000297"/>
            <a:ext cx="4946720"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rebuchet MS" panose="020B0603020202020204"/>
                <a:ea typeface="+mn-ea"/>
                <a:cs typeface="+mn-cs"/>
              </a:rPr>
              <a:t>Girls In Action – Girls For Change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rebuchet MS" panose="020B0603020202020204"/>
                <a:ea typeface="+mn-ea"/>
                <a:cs typeface="+mn-cs"/>
              </a:rPr>
              <a:t>This survey is active for participation till the end of December 2025. Findings will be ready to share beginning of 2026.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Trebuchet MS" panose="020B0603020202020204"/>
                <a:ea typeface="+mn-ea"/>
                <a:cs typeface="+mn-cs"/>
              </a:rPr>
              <a:t>To contribute towards Tower Hamlets public safety review.</a:t>
            </a:r>
            <a:endParaRPr kumimoji="0" lang="en-GB"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49309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9457" y="670559"/>
            <a:ext cx="8728034" cy="627299"/>
          </a:xfrm>
        </p:spPr>
        <p:txBody>
          <a:bodyPr anchor="b">
            <a:noAutofit/>
          </a:bodyPr>
          <a:lstStyle/>
          <a:p>
            <a:r>
              <a:rPr lang="en-GB" sz="4000" b="1"/>
              <a:t>Recommendations</a:t>
            </a:r>
          </a:p>
        </p:txBody>
      </p:sp>
      <p:sp>
        <p:nvSpPr>
          <p:cNvPr id="3" name="Content Placeholder 2"/>
          <p:cNvSpPr>
            <a:spLocks noGrp="1"/>
          </p:cNvSpPr>
          <p:nvPr>
            <p:ph idx="1"/>
          </p:nvPr>
        </p:nvSpPr>
        <p:spPr>
          <a:xfrm>
            <a:off x="1099456" y="1484670"/>
            <a:ext cx="9037601" cy="4906298"/>
          </a:xfrm>
        </p:spPr>
        <p:txBody>
          <a:bodyPr anchor="t">
            <a:normAutofit fontScale="70000" lnSpcReduction="20000"/>
          </a:bodyPr>
          <a:lstStyle/>
          <a:p>
            <a:r>
              <a:rPr lang="en-GB" sz="2400"/>
              <a:t>Access streets to improve and increase street lighting &amp; CCTV coverage in public areas to deter perpetrators.</a:t>
            </a:r>
          </a:p>
          <a:p>
            <a:r>
              <a:rPr lang="en-GB" sz="2400"/>
              <a:t>Emergency response systems - install emergency phones or panic buttons in public spaces, parks, and public transport.</a:t>
            </a:r>
          </a:p>
          <a:p>
            <a:r>
              <a:rPr lang="en-GB" sz="2400"/>
              <a:t>Designated safety zones across the borough community, collaborative partnerships, work with local businesses, community groups, and law enforcement.</a:t>
            </a:r>
          </a:p>
          <a:p>
            <a:r>
              <a:rPr lang="en-GB" sz="2400"/>
              <a:t>Inclusive Design-Involve women and girls in designing public spaces to ensure they're safe and accessible for all.</a:t>
            </a:r>
          </a:p>
          <a:p>
            <a:r>
              <a:rPr lang="en-GB" sz="2400"/>
              <a:t>Education and Awareness - Allocate funds for education, awareness, and information materials to promote a culture of respect in community, education sector and workplaces.</a:t>
            </a:r>
          </a:p>
          <a:p>
            <a:r>
              <a:rPr lang="en-GB" sz="2400"/>
              <a:t>Funding for community projects activities and initiatives that promote women's safety and empowerment. Education and training - such as free self-defence sessions, encourage reporting without fear.</a:t>
            </a:r>
          </a:p>
          <a:p>
            <a:r>
              <a:rPr lang="en-GB" sz="2400"/>
              <a:t>Bystander Training - Educate communities on how to intervene safely and support victims of harassment.</a:t>
            </a:r>
          </a:p>
          <a:p>
            <a:r>
              <a:rPr lang="en-GB" sz="2400"/>
              <a:t>Develop and distribute resources and materials that raise awareness about sexual harassment and violence in public spaces and the law.</a:t>
            </a:r>
          </a:p>
          <a:p>
            <a:endParaRPr lang="en-GB" sz="2400"/>
          </a:p>
          <a:p>
            <a:endParaRPr lang="en-GB" sz="2400"/>
          </a:p>
        </p:txBody>
      </p:sp>
      <p:pic>
        <p:nvPicPr>
          <p:cNvPr id="4" name="Picture 3">
            <a:extLst>
              <a:ext uri="{FF2B5EF4-FFF2-40B4-BE49-F238E27FC236}">
                <a16:creationId xmlns:a16="http://schemas.microsoft.com/office/drawing/2014/main" id="{1E66CCC0-ADC0-BE77-0509-8D95008800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48768" y="5695964"/>
            <a:ext cx="743776" cy="695004"/>
          </a:xfrm>
          <a:prstGeom prst="rect">
            <a:avLst/>
          </a:prstGeom>
        </p:spPr>
      </p:pic>
      <p:pic>
        <p:nvPicPr>
          <p:cNvPr id="5" name="Picture 4">
            <a:extLst>
              <a:ext uri="{FF2B5EF4-FFF2-40B4-BE49-F238E27FC236}">
                <a16:creationId xmlns:a16="http://schemas.microsoft.com/office/drawing/2014/main" id="{24379058-6A57-E5F4-BA54-3713452B58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85438" y="5592323"/>
            <a:ext cx="774259" cy="79864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111" y="664029"/>
            <a:ext cx="8752114" cy="2658126"/>
          </a:xfrm>
        </p:spPr>
        <p:txBody>
          <a:bodyPr>
            <a:normAutofit/>
          </a:bodyPr>
          <a:lstStyle/>
          <a:p>
            <a:r>
              <a:rPr sz="4400" b="1"/>
              <a:t>Call to Action</a:t>
            </a:r>
          </a:p>
        </p:txBody>
      </p:sp>
      <p:sp>
        <p:nvSpPr>
          <p:cNvPr id="3" name="Content Placeholder 2"/>
          <p:cNvSpPr>
            <a:spLocks noGrp="1"/>
          </p:cNvSpPr>
          <p:nvPr>
            <p:ph idx="1"/>
          </p:nvPr>
        </p:nvSpPr>
        <p:spPr>
          <a:xfrm>
            <a:off x="854111" y="2009670"/>
            <a:ext cx="8752114" cy="3305908"/>
          </a:xfrm>
        </p:spPr>
        <p:txBody>
          <a:bodyPr>
            <a:normAutofit/>
          </a:bodyPr>
          <a:lstStyle/>
          <a:p>
            <a:r>
              <a:rPr sz="2400"/>
              <a:t>Safety is a shared responsibility</a:t>
            </a:r>
            <a:endParaRPr lang="en-GB" sz="2400"/>
          </a:p>
          <a:p>
            <a:pPr marL="0" indent="0">
              <a:buNone/>
            </a:pPr>
            <a:endParaRPr lang="en-GB" sz="2400"/>
          </a:p>
          <a:p>
            <a:r>
              <a:rPr lang="en-GB" sz="2400">
                <a:solidFill>
                  <a:prstClr val="black">
                    <a:lumMod val="75000"/>
                    <a:lumOff val="25000"/>
                  </a:prstClr>
                </a:solidFill>
                <a:latin typeface="Trebuchet MS" panose="020B0603020202020204"/>
              </a:rPr>
              <a:t>W</a:t>
            </a:r>
            <a:r>
              <a:rPr kumimoji="0" lang="en-GB" sz="24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ork together </a:t>
            </a:r>
            <a:r>
              <a:rPr lang="en-GB" sz="2400">
                <a:solidFill>
                  <a:prstClr val="black">
                    <a:lumMod val="75000"/>
                    <a:lumOff val="25000"/>
                  </a:prstClr>
                </a:solidFill>
                <a:latin typeface="Trebuchet MS" panose="020B0603020202020204"/>
              </a:rPr>
              <a:t>to create </a:t>
            </a:r>
            <a:r>
              <a:rPr kumimoji="0" lang="en-GB" sz="24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safer public spaces</a:t>
            </a:r>
            <a:endParaRPr lang="en-GB" sz="2400">
              <a:solidFill>
                <a:prstClr val="black">
                  <a:lumMod val="75000"/>
                  <a:lumOff val="25000"/>
                </a:prstClr>
              </a:solidFill>
              <a:latin typeface="Trebuchet MS" panose="020B0603020202020204"/>
            </a:endParaRPr>
          </a:p>
          <a:p>
            <a:endParaRPr kumimoji="0" lang="en-GB" sz="24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r>
              <a:rPr kumimoji="0" lang="en-GB" sz="2400" b="0"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We can create a culture where women and girls can thrive without fear of violence or harassment</a:t>
            </a:r>
          </a:p>
          <a:p>
            <a:endParaRPr sz="2800"/>
          </a:p>
        </p:txBody>
      </p:sp>
      <p:pic>
        <p:nvPicPr>
          <p:cNvPr id="6" name="Picture 5">
            <a:extLst>
              <a:ext uri="{FF2B5EF4-FFF2-40B4-BE49-F238E27FC236}">
                <a16:creationId xmlns:a16="http://schemas.microsoft.com/office/drawing/2014/main" id="{BBDB91CC-3D24-BB3D-BEBB-39EA046D92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4937" y="5834531"/>
            <a:ext cx="743776" cy="695004"/>
          </a:xfrm>
          <a:prstGeom prst="rect">
            <a:avLst/>
          </a:prstGeom>
        </p:spPr>
      </p:pic>
      <p:pic>
        <p:nvPicPr>
          <p:cNvPr id="7" name="Picture 6">
            <a:extLst>
              <a:ext uri="{FF2B5EF4-FFF2-40B4-BE49-F238E27FC236}">
                <a16:creationId xmlns:a16="http://schemas.microsoft.com/office/drawing/2014/main" id="{99EE11ED-3AE0-3149-D976-1CA8527BA2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64096" y="5730890"/>
            <a:ext cx="774259" cy="79864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896" y="5143016"/>
            <a:ext cx="7507976" cy="723865"/>
          </a:xfrm>
        </p:spPr>
        <p:txBody>
          <a:bodyPr>
            <a:normAutofit/>
          </a:bodyPr>
          <a:lstStyle/>
          <a:p>
            <a:r>
              <a:rPr lang="en-GB" b="1"/>
              <a:t>Thank you.</a:t>
            </a:r>
            <a:endParaRPr b="1"/>
          </a:p>
        </p:txBody>
      </p:sp>
      <p:sp>
        <p:nvSpPr>
          <p:cNvPr id="3" name="Content Placeholder 2"/>
          <p:cNvSpPr>
            <a:spLocks noGrp="1"/>
          </p:cNvSpPr>
          <p:nvPr>
            <p:ph idx="1"/>
          </p:nvPr>
        </p:nvSpPr>
        <p:spPr>
          <a:xfrm rot="10800000" flipV="1">
            <a:off x="1459044" y="2332344"/>
            <a:ext cx="7435514" cy="2549236"/>
          </a:xfrm>
        </p:spPr>
        <p:txBody>
          <a:bodyPr/>
          <a:lstStyle/>
          <a:p>
            <a:pPr marL="0" indent="0">
              <a:buNone/>
            </a:pPr>
            <a:endParaRPr lang="en-GB"/>
          </a:p>
        </p:txBody>
      </p:sp>
      <p:pic>
        <p:nvPicPr>
          <p:cNvPr id="4" name="Picture 3">
            <a:extLst>
              <a:ext uri="{FF2B5EF4-FFF2-40B4-BE49-F238E27FC236}">
                <a16:creationId xmlns:a16="http://schemas.microsoft.com/office/drawing/2014/main" id="{E989D2A7-48EF-6172-7865-0EE7372E47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12523" y="5866882"/>
            <a:ext cx="701761" cy="649778"/>
          </a:xfrm>
          <a:prstGeom prst="rect">
            <a:avLst/>
          </a:prstGeom>
        </p:spPr>
      </p:pic>
      <p:pic>
        <p:nvPicPr>
          <p:cNvPr id="5" name="Picture 4">
            <a:extLst>
              <a:ext uri="{FF2B5EF4-FFF2-40B4-BE49-F238E27FC236}">
                <a16:creationId xmlns:a16="http://schemas.microsoft.com/office/drawing/2014/main" id="{BB07E39F-5BD6-3BED-7284-0A26F9D1F0B0}"/>
              </a:ext>
            </a:extLst>
          </p:cNvPr>
          <p:cNvPicPr>
            <a:picLocks noChangeAspect="1"/>
          </p:cNvPicPr>
          <p:nvPr/>
        </p:nvPicPr>
        <p:blipFill>
          <a:blip r:embed="rId4"/>
          <a:stretch>
            <a:fillRect/>
          </a:stretch>
        </p:blipFill>
        <p:spPr>
          <a:xfrm>
            <a:off x="1291896" y="1219201"/>
            <a:ext cx="8041313" cy="3923816"/>
          </a:xfrm>
          <a:prstGeom prst="rect">
            <a:avLst/>
          </a:prstGeom>
        </p:spPr>
      </p:pic>
      <p:pic>
        <p:nvPicPr>
          <p:cNvPr id="6" name="Picture 5">
            <a:extLst>
              <a:ext uri="{FF2B5EF4-FFF2-40B4-BE49-F238E27FC236}">
                <a16:creationId xmlns:a16="http://schemas.microsoft.com/office/drawing/2014/main" id="{AA045EB7-12BD-C66D-717F-A44B5EF7BD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07097" y="5775158"/>
            <a:ext cx="701761" cy="7238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2680-AF76-41BD-6850-2253BEDEFC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0875E-E157-5372-959D-E3B2422A7AB4}"/>
              </a:ext>
            </a:extLst>
          </p:cNvPr>
          <p:cNvSpPr>
            <a:spLocks noGrp="1"/>
          </p:cNvSpPr>
          <p:nvPr>
            <p:ph type="title"/>
          </p:nvPr>
        </p:nvSpPr>
        <p:spPr/>
        <p:txBody>
          <a:bodyPr>
            <a:normAutofit/>
          </a:bodyPr>
          <a:lstStyle/>
          <a:p>
            <a:r>
              <a:rPr lang="en-GB" sz="2800">
                <a:solidFill>
                  <a:schemeClr val="bg2">
                    <a:lumMod val="10000"/>
                  </a:schemeClr>
                </a:solidFill>
                <a:latin typeface="Arial"/>
                <a:cs typeface="Arial"/>
              </a:rPr>
              <a:t>Engagement Approach – Respondents Information (1)</a:t>
            </a:r>
            <a:endParaRPr lang="en-GB" sz="2800">
              <a:solidFill>
                <a:schemeClr val="bg2">
                  <a:lumMod val="10000"/>
                </a:schemeClr>
              </a:solidFill>
            </a:endParaRPr>
          </a:p>
        </p:txBody>
      </p:sp>
      <p:sp>
        <p:nvSpPr>
          <p:cNvPr id="5" name="TextBox 4">
            <a:extLst>
              <a:ext uri="{FF2B5EF4-FFF2-40B4-BE49-F238E27FC236}">
                <a16:creationId xmlns:a16="http://schemas.microsoft.com/office/drawing/2014/main" id="{29BEE45F-E2C5-599E-7675-6CA673836718}"/>
              </a:ext>
            </a:extLst>
          </p:cNvPr>
          <p:cNvSpPr txBox="1"/>
          <p:nvPr/>
        </p:nvSpPr>
        <p:spPr>
          <a:xfrm>
            <a:off x="838200" y="1152530"/>
            <a:ext cx="9868447" cy="1754326"/>
          </a:xfrm>
          <a:prstGeom prst="rect">
            <a:avLst/>
          </a:prstGeom>
          <a:noFill/>
        </p:spPr>
        <p:txBody>
          <a:bodyPr wrap="square" lIns="91440" tIns="45720" rIns="91440" bIns="45720" anchor="t">
            <a:spAutoFit/>
          </a:bodyPr>
          <a:lstStyle/>
          <a:p>
            <a:r>
              <a:rPr lang="en-GB">
                <a:solidFill>
                  <a:schemeClr val="bg2">
                    <a:lumMod val="10000"/>
                  </a:schemeClr>
                </a:solidFill>
              </a:rPr>
              <a:t>In total, 303 women shared their lived experience with the Commission, 111 from the survey, 118 from community workshops and 74 from supplementary workshops.  </a:t>
            </a:r>
          </a:p>
          <a:p>
            <a:endParaRPr lang="en-GB">
              <a:solidFill>
                <a:schemeClr val="bg2">
                  <a:lumMod val="10000"/>
                </a:schemeClr>
              </a:solidFill>
            </a:endParaRPr>
          </a:p>
          <a:p>
            <a:r>
              <a:rPr lang="en-GB">
                <a:solidFill>
                  <a:schemeClr val="bg2">
                    <a:lumMod val="10000"/>
                  </a:schemeClr>
                </a:solidFill>
              </a:rPr>
              <a:t>Of the 303 women who engaged with the Commission, 257 shared information about their protected characteristics. </a:t>
            </a:r>
            <a:endParaRPr lang="en-GB">
              <a:solidFill>
                <a:schemeClr val="bg2">
                  <a:lumMod val="10000"/>
                </a:schemeClr>
              </a:solidFill>
              <a:cs typeface="Arial"/>
            </a:endParaRPr>
          </a:p>
          <a:p>
            <a:endParaRPr lang="en-GB">
              <a:solidFill>
                <a:schemeClr val="bg2">
                  <a:lumMod val="10000"/>
                </a:schemeClr>
              </a:solidFill>
            </a:endParaRPr>
          </a:p>
        </p:txBody>
      </p:sp>
      <p:sp>
        <p:nvSpPr>
          <p:cNvPr id="13" name="TextBox 12">
            <a:extLst>
              <a:ext uri="{FF2B5EF4-FFF2-40B4-BE49-F238E27FC236}">
                <a16:creationId xmlns:a16="http://schemas.microsoft.com/office/drawing/2014/main" id="{7C97FF60-4AB5-9FCC-BBB3-C4BC430116FD}"/>
              </a:ext>
            </a:extLst>
          </p:cNvPr>
          <p:cNvSpPr txBox="1"/>
          <p:nvPr/>
        </p:nvSpPr>
        <p:spPr>
          <a:xfrm>
            <a:off x="838200" y="2727733"/>
            <a:ext cx="4308142" cy="2585323"/>
          </a:xfrm>
          <a:prstGeom prst="rect">
            <a:avLst/>
          </a:prstGeom>
          <a:noFill/>
        </p:spPr>
        <p:txBody>
          <a:bodyPr wrap="square" lIns="91440" tIns="45720" rIns="91440" bIns="45720" anchor="t">
            <a:spAutoFit/>
          </a:bodyPr>
          <a:lstStyle/>
          <a:p>
            <a:r>
              <a:rPr lang="en-GB">
                <a:solidFill>
                  <a:schemeClr val="bg2">
                    <a:lumMod val="10000"/>
                  </a:schemeClr>
                </a:solidFill>
              </a:rPr>
              <a:t>Engagement reflected a </a:t>
            </a:r>
            <a:r>
              <a:rPr lang="en-GB" b="1">
                <a:solidFill>
                  <a:schemeClr val="bg2">
                    <a:lumMod val="10000"/>
                  </a:schemeClr>
                </a:solidFill>
              </a:rPr>
              <a:t>broad cross-section of women</a:t>
            </a:r>
            <a:r>
              <a:rPr lang="en-GB">
                <a:solidFill>
                  <a:schemeClr val="bg2">
                    <a:lumMod val="10000"/>
                  </a:schemeClr>
                </a:solidFill>
              </a:rPr>
              <a:t>, with some overrepresentation in the </a:t>
            </a:r>
            <a:r>
              <a:rPr lang="en-GB" b="1">
                <a:solidFill>
                  <a:schemeClr val="bg2">
                    <a:lumMod val="10000"/>
                  </a:schemeClr>
                </a:solidFill>
              </a:rPr>
              <a:t>35–64 age group and </a:t>
            </a:r>
            <a:r>
              <a:rPr lang="en-GB">
                <a:solidFill>
                  <a:schemeClr val="bg2">
                    <a:lumMod val="10000"/>
                  </a:schemeClr>
                </a:solidFill>
              </a:rPr>
              <a:t>underrepresentation for young </a:t>
            </a:r>
            <a:r>
              <a:rPr lang="en-GB" b="1">
                <a:solidFill>
                  <a:schemeClr val="bg2">
                    <a:lumMod val="10000"/>
                  </a:schemeClr>
                </a:solidFill>
              </a:rPr>
              <a:t>girls aged 0-15 years</a:t>
            </a:r>
            <a:r>
              <a:rPr lang="en-GB">
                <a:solidFill>
                  <a:schemeClr val="bg2">
                    <a:lumMod val="10000"/>
                  </a:schemeClr>
                </a:solidFill>
              </a:rPr>
              <a:t>.</a:t>
            </a:r>
          </a:p>
          <a:p>
            <a:br>
              <a:rPr lang="en-GB">
                <a:solidFill>
                  <a:schemeClr val="bg2">
                    <a:lumMod val="10000"/>
                  </a:schemeClr>
                </a:solidFill>
              </a:rPr>
            </a:br>
            <a:r>
              <a:rPr lang="en-GB">
                <a:solidFill>
                  <a:schemeClr val="bg2">
                    <a:lumMod val="10000"/>
                  </a:schemeClr>
                </a:solidFill>
              </a:rPr>
              <a:t>Strong representation included:</a:t>
            </a:r>
            <a:endParaRPr lang="en-GB">
              <a:solidFill>
                <a:schemeClr val="bg2">
                  <a:lumMod val="10000"/>
                </a:schemeClr>
              </a:solidFill>
              <a:cs typeface="Arial"/>
            </a:endParaRPr>
          </a:p>
          <a:p>
            <a:pPr marL="285750" indent="-285750">
              <a:buFont typeface="Arial" panose="020B0604020202020204" pitchFamily="34" charset="0"/>
              <a:buChar char="•"/>
            </a:pPr>
            <a:r>
              <a:rPr lang="en-GB" b="1">
                <a:solidFill>
                  <a:schemeClr val="bg2">
                    <a:lumMod val="10000"/>
                  </a:schemeClr>
                </a:solidFill>
              </a:rPr>
              <a:t>33%</a:t>
            </a:r>
            <a:r>
              <a:rPr lang="en-GB">
                <a:solidFill>
                  <a:schemeClr val="bg2">
                    <a:lumMod val="10000"/>
                  </a:schemeClr>
                </a:solidFill>
              </a:rPr>
              <a:t> identifying as disabled</a:t>
            </a:r>
            <a:endParaRPr lang="en-GB">
              <a:solidFill>
                <a:schemeClr val="bg2">
                  <a:lumMod val="10000"/>
                </a:schemeClr>
              </a:solidFill>
              <a:cs typeface="Arial"/>
            </a:endParaRPr>
          </a:p>
          <a:p>
            <a:pPr marL="285750" indent="-285750">
              <a:buFont typeface="Arial" panose="020B0604020202020204" pitchFamily="34" charset="0"/>
              <a:buChar char="•"/>
            </a:pPr>
            <a:r>
              <a:rPr lang="en-GB" b="1">
                <a:solidFill>
                  <a:schemeClr val="bg2">
                    <a:lumMod val="10000"/>
                  </a:schemeClr>
                </a:solidFill>
              </a:rPr>
              <a:t>14%</a:t>
            </a:r>
            <a:r>
              <a:rPr lang="en-GB">
                <a:solidFill>
                  <a:schemeClr val="bg2">
                    <a:lumMod val="10000"/>
                  </a:schemeClr>
                </a:solidFill>
              </a:rPr>
              <a:t> aged 65 or older</a:t>
            </a:r>
            <a:endParaRPr lang="en-GB">
              <a:solidFill>
                <a:schemeClr val="bg2">
                  <a:lumMod val="10000"/>
                </a:schemeClr>
              </a:solidFill>
              <a:cs typeface="Arial"/>
            </a:endParaRPr>
          </a:p>
        </p:txBody>
      </p:sp>
      <p:graphicFrame>
        <p:nvGraphicFramePr>
          <p:cNvPr id="4" name="Chart 3" descr="Bar chart showing respondent information from women's commission compared to 2021 census. &#10;&#10;Census data shows:&#10;18% are 0-15 years old&#10;44% are 16-34 years old.&#10;22% are 35-64 years old.&#10;6% are 65 and over in age.&#10;14% identify as disabled.&#10;7% reported as carers.&#10;46% identify as Asian.&#10;38% identify as White.&#10;8% identify as Black.&#10;5% identify as Mixed.&#10;4% idntify as Other.&#10;&#10;Women's commission respondent information includs:&#10;3% are 0-15 years old&#10;21% are 16-34 years old.&#10;62% are 35-64 years old.&#10;14% are 65 and over in age.&#10;33% identify as disabled.&#10;2% reported as carers.&#10;47% identify as Asian.&#10;24% identify as White.&#10;21% identify as Black.&#10;5% identify as Mixed.&#10;4% identify as Other.&#10;">
            <a:extLst>
              <a:ext uri="{FF2B5EF4-FFF2-40B4-BE49-F238E27FC236}">
                <a16:creationId xmlns:a16="http://schemas.microsoft.com/office/drawing/2014/main" id="{666901E0-E2F3-E1D4-5783-E94BF87419C4}"/>
              </a:ext>
            </a:extLst>
          </p:cNvPr>
          <p:cNvGraphicFramePr>
            <a:graphicFrameLocks/>
          </p:cNvGraphicFramePr>
          <p:nvPr/>
        </p:nvGraphicFramePr>
        <p:xfrm>
          <a:off x="5146342" y="2358074"/>
          <a:ext cx="6871715" cy="327045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AF6DE57-6C5E-826D-1F90-362E6519C771}"/>
              </a:ext>
            </a:extLst>
          </p:cNvPr>
          <p:cNvSpPr txBox="1"/>
          <p:nvPr/>
        </p:nvSpPr>
        <p:spPr>
          <a:xfrm>
            <a:off x="5302209" y="5705470"/>
            <a:ext cx="4532672" cy="246221"/>
          </a:xfrm>
          <a:prstGeom prst="rect">
            <a:avLst/>
          </a:prstGeom>
          <a:noFill/>
        </p:spPr>
        <p:txBody>
          <a:bodyPr wrap="square">
            <a:spAutoFit/>
          </a:bodyPr>
          <a:lstStyle/>
          <a:p>
            <a:r>
              <a:rPr lang="en-GB" sz="1000">
                <a:solidFill>
                  <a:schemeClr val="bg2">
                    <a:lumMod val="10000"/>
                  </a:schemeClr>
                </a:solidFill>
              </a:rPr>
              <a:t>* Percentages may not add up to 100% due to the ‘prefer not to say’ category.</a:t>
            </a:r>
          </a:p>
        </p:txBody>
      </p:sp>
    </p:spTree>
    <p:extLst>
      <p:ext uri="{BB962C8B-B14F-4D97-AF65-F5344CB8AC3E}">
        <p14:creationId xmlns:p14="http://schemas.microsoft.com/office/powerpoint/2010/main" val="110405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12FC677-985C-3402-96BB-96B6ED6A344F}"/>
              </a:ext>
            </a:extLst>
          </p:cNvPr>
          <p:cNvSpPr txBox="1">
            <a:spLocks/>
          </p:cNvSpPr>
          <p:nvPr/>
        </p:nvSpPr>
        <p:spPr>
          <a:xfrm>
            <a:off x="836612" y="2514600"/>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600">
              <a:solidFill>
                <a:schemeClr val="accent4"/>
              </a:solidFill>
            </a:endParaRPr>
          </a:p>
        </p:txBody>
      </p:sp>
      <p:sp>
        <p:nvSpPr>
          <p:cNvPr id="6" name="Rectangle 5">
            <a:extLst>
              <a:ext uri="{FF2B5EF4-FFF2-40B4-BE49-F238E27FC236}">
                <a16:creationId xmlns:a16="http://schemas.microsoft.com/office/drawing/2014/main" id="{26A40CC4-242C-CE4C-A4F7-C316DE8B51C2}"/>
              </a:ext>
            </a:extLst>
          </p:cNvPr>
          <p:cNvSpPr/>
          <p:nvPr/>
        </p:nvSpPr>
        <p:spPr>
          <a:xfrm>
            <a:off x="600204" y="1730076"/>
            <a:ext cx="10752008" cy="5355312"/>
          </a:xfrm>
          <a:prstGeom prst="rect">
            <a:avLst/>
          </a:prstGeom>
        </p:spPr>
        <p:txBody>
          <a:bodyPr wrap="square">
            <a:spAutoFit/>
          </a:bodyPr>
          <a:lstStyle/>
          <a:p>
            <a:r>
              <a:rPr lang="en-GB" sz="2700" b="1" u="sng">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How to Protect Women &amp; Girls in Public Spaces</a:t>
            </a:r>
          </a:p>
          <a:p>
            <a:pPr marL="457200" indent="-457200">
              <a:buFont typeface="Arial" panose="020B0604020202020204" pitchFamily="34" charset="0"/>
              <a:buChar char="•"/>
            </a:pPr>
            <a:r>
              <a:rPr lang="en-GB" sz="27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A public space formal or informal should be a place where women and girls feel </a:t>
            </a:r>
            <a:r>
              <a:rPr lang="en-GB" sz="2700" b="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safe and secure at all times </a:t>
            </a:r>
            <a:r>
              <a:rPr lang="en-GB" sz="27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of the day and night. This includes people of all ages, from children to the elderly, and individuals of all abilities.</a:t>
            </a:r>
          </a:p>
          <a:p>
            <a:pPr marL="457200" indent="-457200">
              <a:buFont typeface="Arial" panose="020B0604020202020204" pitchFamily="34" charset="0"/>
              <a:buChar char="•"/>
            </a:pPr>
            <a:r>
              <a:rPr lang="en-GB" sz="27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Women and girls should be </a:t>
            </a:r>
            <a:r>
              <a:rPr lang="en-GB" sz="2700" b="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safe, supported, and empowered </a:t>
            </a:r>
            <a:r>
              <a:rPr lang="en-GB" sz="27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in all public spaces physically, mentally, emotionally, socially, spiritually, environmentally, and recreationally. They should be able to build </a:t>
            </a:r>
            <a:r>
              <a:rPr lang="en-GB" sz="2700" b="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supportive networks and access essential services </a:t>
            </a:r>
            <a:r>
              <a:rPr lang="en-GB" sz="27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without risk, fear of harm, or judgment.</a:t>
            </a:r>
          </a:p>
          <a:p>
            <a:pPr algn="ctr"/>
            <a:br>
              <a:rPr lang="en-GB" sz="2700">
                <a:solidFill>
                  <a:schemeClr val="accent4">
                    <a:lumMod val="75000"/>
                  </a:schemeClr>
                </a:solidFill>
                <a:latin typeface="Times New Roman" panose="02020603050405020304" pitchFamily="18" charset="0"/>
                <a:cs typeface="Times New Roman" panose="02020603050405020304" pitchFamily="18" charset="0"/>
              </a:rPr>
            </a:br>
            <a:r>
              <a:rPr lang="en-GB" sz="2700" b="1">
                <a:solidFill>
                  <a:schemeClr val="accent4">
                    <a:lumMod val="75000"/>
                  </a:schemeClr>
                </a:solidFill>
                <a:latin typeface="Times New Roman" panose="02020603050405020304" pitchFamily="18" charset="0"/>
                <a:cs typeface="Times New Roman" panose="02020603050405020304" pitchFamily="18" charset="0"/>
              </a:rPr>
              <a:t>Human Rights • Safety • Equality • Dignity</a:t>
            </a:r>
          </a:p>
          <a:p>
            <a:pPr algn="ctr"/>
            <a:r>
              <a:rPr lang="en-GB">
                <a:solidFill>
                  <a:schemeClr val="accent4">
                    <a:lumMod val="75000"/>
                  </a:schemeClr>
                </a:solidFill>
                <a:latin typeface="Times New Roman" panose="02020603050405020304" pitchFamily="18" charset="0"/>
                <a:cs typeface="Times New Roman" panose="02020603050405020304" pitchFamily="18" charset="0"/>
              </a:rPr>
              <a:t> </a:t>
            </a:r>
          </a:p>
        </p:txBody>
      </p:sp>
      <p:sp>
        <p:nvSpPr>
          <p:cNvPr id="2" name="Title 1">
            <a:extLst>
              <a:ext uri="{FF2B5EF4-FFF2-40B4-BE49-F238E27FC236}">
                <a16:creationId xmlns:a16="http://schemas.microsoft.com/office/drawing/2014/main" id="{282BA16D-2677-1B2D-8551-0BE61855F130}"/>
              </a:ext>
            </a:extLst>
          </p:cNvPr>
          <p:cNvSpPr>
            <a:spLocks noGrp="1"/>
          </p:cNvSpPr>
          <p:nvPr>
            <p:ph type="title"/>
          </p:nvPr>
        </p:nvSpPr>
        <p:spPr>
          <a:xfrm>
            <a:off x="838200" y="108857"/>
            <a:ext cx="9905998" cy="1905000"/>
          </a:xfrm>
        </p:spPr>
        <p:txBody>
          <a:bodyPr>
            <a:normAutofit/>
          </a:bodyPr>
          <a:lstStyle/>
          <a:p>
            <a:pPr algn="ctr"/>
            <a:r>
              <a:rPr lang="en-GB" sz="4400" b="1">
                <a:solidFill>
                  <a:schemeClr val="accent4">
                    <a:lumMod val="75000"/>
                  </a:schemeClr>
                </a:solidFill>
                <a:latin typeface="Times" pitchFamily="2" charset="0"/>
              </a:rPr>
              <a:t>Tackling and Preventing violence</a:t>
            </a:r>
          </a:p>
        </p:txBody>
      </p:sp>
    </p:spTree>
    <p:extLst>
      <p:ext uri="{BB962C8B-B14F-4D97-AF65-F5344CB8AC3E}">
        <p14:creationId xmlns:p14="http://schemas.microsoft.com/office/powerpoint/2010/main" val="2659059837"/>
      </p:ext>
    </p:extLst>
  </p:cSld>
  <p:clrMapOvr>
    <a:overrideClrMapping bg1="dk1" tx1="lt1" bg2="dk2" tx2="lt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33C8903A-0388-8039-C60A-AF08330BD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BD791C-EBE0-68BB-DB88-6AC073E94ABA}"/>
              </a:ext>
            </a:extLst>
          </p:cNvPr>
          <p:cNvSpPr>
            <a:spLocks noGrp="1"/>
          </p:cNvSpPr>
          <p:nvPr>
            <p:ph type="title"/>
          </p:nvPr>
        </p:nvSpPr>
        <p:spPr>
          <a:xfrm>
            <a:off x="925285" y="434975"/>
            <a:ext cx="9905998" cy="1216025"/>
          </a:xfrm>
        </p:spPr>
        <p:txBody>
          <a:bodyPr>
            <a:normAutofit/>
          </a:bodyPr>
          <a:lstStyle/>
          <a:p>
            <a:pPr algn="ctr"/>
            <a:r>
              <a:rPr lang="en-GB" sz="4400" b="1">
                <a:solidFill>
                  <a:schemeClr val="accent4">
                    <a:lumMod val="75000"/>
                  </a:schemeClr>
                </a:solidFill>
                <a:latin typeface="Times" pitchFamily="2" charset="0"/>
              </a:rPr>
              <a:t>Prevention Measures</a:t>
            </a:r>
          </a:p>
        </p:txBody>
      </p:sp>
      <p:sp>
        <p:nvSpPr>
          <p:cNvPr id="4" name="Rectangle 3">
            <a:extLst>
              <a:ext uri="{FF2B5EF4-FFF2-40B4-BE49-F238E27FC236}">
                <a16:creationId xmlns:a16="http://schemas.microsoft.com/office/drawing/2014/main" id="{512F19E6-3D4D-D24C-29AE-D94C338BA420}"/>
              </a:ext>
            </a:extLst>
          </p:cNvPr>
          <p:cNvSpPr/>
          <p:nvPr/>
        </p:nvSpPr>
        <p:spPr>
          <a:xfrm>
            <a:off x="719996" y="1953199"/>
            <a:ext cx="10752008" cy="3539430"/>
          </a:xfrm>
          <a:prstGeom prst="rect">
            <a:avLst/>
          </a:prstGeom>
        </p:spPr>
        <p:txBody>
          <a:bodyPr wrap="square">
            <a:spAutoFit/>
          </a:bodyPr>
          <a:lstStyle/>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Ensuring the safety of women and girls requires </a:t>
            </a:r>
            <a:r>
              <a:rPr lang="en-GB" sz="2800" b="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prevention measures</a:t>
            </a: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 with a strong emphasis on </a:t>
            </a:r>
            <a:r>
              <a:rPr lang="en-GB" sz="2800" b="1">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early intervention and tackling unconscious bias, mediation and counselling</a:t>
            </a: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Prevention transforms social attitudes, especially by educating ALL to respect and uphold the dignity of others. </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A preventative system can </a:t>
            </a:r>
            <a:r>
              <a:rPr lang="en-GB" sz="2800" b="1" u="sng">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save lives, reduce public spending, reduce court cases and create safer, more resilient communities</a:t>
            </a: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p>
          <a:p>
            <a:r>
              <a:rPr lang="en-GB" sz="2800">
                <a:solidFill>
                  <a:schemeClr val="accent4">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97983545"/>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33C8903A-0388-8039-C60A-AF08330BDDB1}"/>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0A27868C-DBC7-A24B-94FA-DBD8A145B564}"/>
              </a:ext>
            </a:extLst>
          </p:cNvPr>
          <p:cNvSpPr/>
          <p:nvPr/>
        </p:nvSpPr>
        <p:spPr>
          <a:xfrm>
            <a:off x="554677" y="1651000"/>
            <a:ext cx="10073740" cy="4493538"/>
          </a:xfrm>
          <a:prstGeom prst="rect">
            <a:avLst/>
          </a:prstGeom>
        </p:spPr>
        <p:txBody>
          <a:bodyPr wrap="square">
            <a:spAutoFit/>
          </a:bodyPr>
          <a:lstStyle/>
          <a:p>
            <a:r>
              <a:rPr lang="en-GB" sz="2200" b="1" u="sng">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Personal Safety</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Stay alert: Be aware of your surroundings. Avoid using headphones in both ears.</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Identify hazards: Assess risks and take precautions.</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Know what to do in a threat: Move to populated areas, make noise, or call for help.</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Recognise, respond, and report concerns or incidents.</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Avoid isolated spaces: Stay away from alleys, doorways, bushes, or other secluded areas where someone could hide.</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Use direct, populated routes.</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Plan routes ahead of time.</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Leave venues with friends whenever possible.</a:t>
            </a:r>
          </a:p>
          <a:p>
            <a:pPr marL="342900" indent="-342900">
              <a:buFont typeface="Arial" panose="020B0604020202020204" pitchFamily="34" charset="0"/>
              <a:buChar char="•"/>
            </a:pPr>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Watch your drink: Never leave drinks unattended at parties, restaurants, or events.</a:t>
            </a:r>
          </a:p>
          <a:p>
            <a:pPr marL="342900" indent="-342900">
              <a:buFont typeface="Arial" panose="020B0604020202020204" pitchFamily="34" charset="0"/>
              <a:buChar char="•"/>
            </a:pPr>
            <a:endPar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However, we would like to see this changed by the Commission.</a:t>
            </a:r>
          </a:p>
        </p:txBody>
      </p:sp>
      <p:sp>
        <p:nvSpPr>
          <p:cNvPr id="2" name="Title 1">
            <a:extLst>
              <a:ext uri="{FF2B5EF4-FFF2-40B4-BE49-F238E27FC236}">
                <a16:creationId xmlns:a16="http://schemas.microsoft.com/office/drawing/2014/main" id="{75AF414C-1E1C-91F1-F544-99F65FA8D51C}"/>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Current normalised Prevention Measures </a:t>
            </a:r>
          </a:p>
        </p:txBody>
      </p:sp>
    </p:spTree>
    <p:extLst>
      <p:ext uri="{BB962C8B-B14F-4D97-AF65-F5344CB8AC3E}">
        <p14:creationId xmlns:p14="http://schemas.microsoft.com/office/powerpoint/2010/main" val="1265097403"/>
      </p:ext>
    </p:extLst>
  </p:cSld>
  <p:clrMapOvr>
    <a:overrideClrMapping bg1="dk1" tx1="lt1" bg2="dk2" tx2="lt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44B6C2A9-BE40-EA89-F5A2-54F7CCD5D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900B2-B712-CA03-7E1C-40DD8567C013}"/>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Loss of life in public space</a:t>
            </a:r>
            <a:br>
              <a:rPr lang="en-GB" sz="4400" b="1">
                <a:solidFill>
                  <a:schemeClr val="accent4">
                    <a:lumMod val="75000"/>
                  </a:schemeClr>
                </a:solidFill>
                <a:latin typeface="Times" pitchFamily="2" charset="0"/>
              </a:rPr>
            </a:br>
            <a:r>
              <a:rPr lang="en-GB" sz="3100" b="1">
                <a:solidFill>
                  <a:schemeClr val="accent4">
                    <a:lumMod val="75000"/>
                  </a:schemeClr>
                </a:solidFill>
                <a:latin typeface="Times" pitchFamily="2" charset="0"/>
              </a:rPr>
              <a:t>Lives cut short by unimaginable cruelty</a:t>
            </a:r>
            <a:endParaRPr lang="en-GB" sz="4400" b="1">
              <a:solidFill>
                <a:schemeClr val="accent4">
                  <a:lumMod val="75000"/>
                </a:schemeClr>
              </a:solidFill>
              <a:latin typeface="Times" pitchFamily="2" charset="0"/>
            </a:endParaRPr>
          </a:p>
        </p:txBody>
      </p:sp>
      <p:pic>
        <p:nvPicPr>
          <p:cNvPr id="4" name="Picture 3" descr="A person in a graduation cap and gown&#10;&#10;AI-generated content may be incorrect.">
            <a:extLst>
              <a:ext uri="{FF2B5EF4-FFF2-40B4-BE49-F238E27FC236}">
                <a16:creationId xmlns:a16="http://schemas.microsoft.com/office/drawing/2014/main" id="{162F3649-7295-5CA6-4B8E-AFF6C4C6B63B}"/>
              </a:ext>
            </a:extLst>
          </p:cNvPr>
          <p:cNvPicPr>
            <a:picLocks noChangeAspect="1"/>
          </p:cNvPicPr>
          <p:nvPr/>
        </p:nvPicPr>
        <p:blipFill>
          <a:blip r:embed="rId4">
            <a:extLst>
              <a:ext uri="{28A0092B-C50C-407E-A947-70E740481C1C}">
                <a14:useLocalDpi xmlns:a14="http://schemas.microsoft.com/office/drawing/2010/main" val="0"/>
              </a:ext>
            </a:extLst>
          </a:blip>
          <a:srcRect l="5189" r="13039"/>
          <a:stretch>
            <a:fillRect/>
          </a:stretch>
        </p:blipFill>
        <p:spPr>
          <a:xfrm>
            <a:off x="8170223" y="1905453"/>
            <a:ext cx="3455720" cy="3759077"/>
          </a:xfrm>
          <a:prstGeom prst="rect">
            <a:avLst/>
          </a:prstGeom>
        </p:spPr>
      </p:pic>
      <p:pic>
        <p:nvPicPr>
          <p:cNvPr id="6" name="Picture 5" descr="A person with long black hair&#10;&#10;AI-generated content may be incorrect.">
            <a:extLst>
              <a:ext uri="{FF2B5EF4-FFF2-40B4-BE49-F238E27FC236}">
                <a16:creationId xmlns:a16="http://schemas.microsoft.com/office/drawing/2014/main" id="{FB04DBD4-B42B-D18B-2878-B03B8C94CDBA}"/>
              </a:ext>
            </a:extLst>
          </p:cNvPr>
          <p:cNvPicPr>
            <a:picLocks noChangeAspect="1"/>
          </p:cNvPicPr>
          <p:nvPr/>
        </p:nvPicPr>
        <p:blipFill>
          <a:blip r:embed="rId5">
            <a:extLst>
              <a:ext uri="{28A0092B-C50C-407E-A947-70E740481C1C}">
                <a14:useLocalDpi xmlns:a14="http://schemas.microsoft.com/office/drawing/2010/main" val="0"/>
              </a:ext>
            </a:extLst>
          </a:blip>
          <a:srcRect l="21338" r="21128"/>
          <a:stretch>
            <a:fillRect/>
          </a:stretch>
        </p:blipFill>
        <p:spPr>
          <a:xfrm>
            <a:off x="1021277" y="1905453"/>
            <a:ext cx="2695699" cy="3759077"/>
          </a:xfrm>
          <a:prstGeom prst="rect">
            <a:avLst/>
          </a:prstGeom>
        </p:spPr>
      </p:pic>
      <p:sp>
        <p:nvSpPr>
          <p:cNvPr id="3" name="Rectangle 2">
            <a:extLst>
              <a:ext uri="{FF2B5EF4-FFF2-40B4-BE49-F238E27FC236}">
                <a16:creationId xmlns:a16="http://schemas.microsoft.com/office/drawing/2014/main" id="{28E1B01F-015B-3F21-16CB-D4223AC3E60F}"/>
              </a:ext>
            </a:extLst>
          </p:cNvPr>
          <p:cNvSpPr/>
          <p:nvPr/>
        </p:nvSpPr>
        <p:spPr>
          <a:xfrm>
            <a:off x="7980217" y="5764933"/>
            <a:ext cx="4750130" cy="430887"/>
          </a:xfrm>
          <a:prstGeom prst="rect">
            <a:avLst/>
          </a:prstGeom>
        </p:spPr>
        <p:txBody>
          <a:bodyPr wrap="square">
            <a:spAutoFit/>
          </a:bodyPr>
          <a:lstStyle/>
          <a:p>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Sabina Nessa</a:t>
            </a:r>
          </a:p>
        </p:txBody>
      </p:sp>
      <p:sp>
        <p:nvSpPr>
          <p:cNvPr id="5" name="Rectangle 4">
            <a:extLst>
              <a:ext uri="{FF2B5EF4-FFF2-40B4-BE49-F238E27FC236}">
                <a16:creationId xmlns:a16="http://schemas.microsoft.com/office/drawing/2014/main" id="{8087BB29-365D-05D7-8F58-E2DF816862C9}"/>
              </a:ext>
            </a:extLst>
          </p:cNvPr>
          <p:cNvSpPr/>
          <p:nvPr/>
        </p:nvSpPr>
        <p:spPr>
          <a:xfrm>
            <a:off x="1021278" y="5764933"/>
            <a:ext cx="4750130" cy="430887"/>
          </a:xfrm>
          <a:prstGeom prst="rect">
            <a:avLst/>
          </a:prstGeom>
        </p:spPr>
        <p:txBody>
          <a:bodyPr wrap="square">
            <a:spAutoFit/>
          </a:bodyPr>
          <a:lstStyle/>
          <a:p>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Zara Aleena</a:t>
            </a:r>
          </a:p>
        </p:txBody>
      </p:sp>
      <p:pic>
        <p:nvPicPr>
          <p:cNvPr id="1026" name="Picture 2" descr="Four years after Sarah Everard's murder, women still feel unsafe on ...">
            <a:extLst>
              <a:ext uri="{FF2B5EF4-FFF2-40B4-BE49-F238E27FC236}">
                <a16:creationId xmlns:a16="http://schemas.microsoft.com/office/drawing/2014/main" id="{89B02F60-DF41-6B85-8334-41F351AAF9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437" r="26064"/>
          <a:stretch>
            <a:fillRect/>
          </a:stretch>
        </p:blipFill>
        <p:spPr bwMode="auto">
          <a:xfrm>
            <a:off x="4503875" y="2202769"/>
            <a:ext cx="3184250" cy="30103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E2905CC-4B64-EF5D-5946-C9E1B356427C}"/>
              </a:ext>
            </a:extLst>
          </p:cNvPr>
          <p:cNvSpPr/>
          <p:nvPr/>
        </p:nvSpPr>
        <p:spPr>
          <a:xfrm>
            <a:off x="4500748" y="5764933"/>
            <a:ext cx="4750130" cy="430887"/>
          </a:xfrm>
          <a:prstGeom prst="rect">
            <a:avLst/>
          </a:prstGeom>
        </p:spPr>
        <p:txBody>
          <a:bodyPr wrap="square">
            <a:spAutoFit/>
          </a:bodyPr>
          <a:lstStyle/>
          <a:p>
            <a:r>
              <a:rPr lang="en-GB" sz="22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Sarah Everard</a:t>
            </a:r>
          </a:p>
        </p:txBody>
      </p:sp>
    </p:spTree>
    <p:extLst>
      <p:ext uri="{BB962C8B-B14F-4D97-AF65-F5344CB8AC3E}">
        <p14:creationId xmlns:p14="http://schemas.microsoft.com/office/powerpoint/2010/main" val="2721684845"/>
      </p:ext>
    </p:extLst>
  </p:cSld>
  <p:clrMapOvr>
    <a:overrideClrMapping bg1="dk1" tx1="lt1" bg2="dk2" tx2="lt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6179E2E7-0CE7-FDD8-85F3-C38568C9986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7263734-257D-94AF-9702-A7A7514E7A5E}"/>
              </a:ext>
            </a:extLst>
          </p:cNvPr>
          <p:cNvSpPr/>
          <p:nvPr/>
        </p:nvSpPr>
        <p:spPr>
          <a:xfrm>
            <a:off x="625928" y="1959758"/>
            <a:ext cx="10940143" cy="3970318"/>
          </a:xfrm>
          <a:prstGeom prst="rect">
            <a:avLst/>
          </a:prstGeom>
        </p:spPr>
        <p:txBody>
          <a:bodyPr wrap="square">
            <a:spAutoFit/>
          </a:bodyPr>
          <a:lstStyle/>
          <a:p>
            <a:r>
              <a:rPr lang="en-GB" sz="2800" b="1" u="sng">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Travel &amp; Movement Safety</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Use safe transportation: Book licensed taxis or verified ride services.</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Travel with others: Walk or travel with a friend or in a group when possible.</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Keep your phone charged.</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Carry essentials: Power bank, safety whistle, ID, and emergency contacts.</a:t>
            </a:r>
          </a:p>
          <a:p>
            <a:pPr marL="342900" indent="-342900">
              <a:buFont typeface="Arial" panose="020B0604020202020204" pitchFamily="34" charset="0"/>
              <a:buChar char="•"/>
            </a:pPr>
            <a:endPar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However, we would like to see this changed by the Commission.</a:t>
            </a:r>
          </a:p>
        </p:txBody>
      </p:sp>
      <p:sp>
        <p:nvSpPr>
          <p:cNvPr id="2" name="Title 1">
            <a:extLst>
              <a:ext uri="{FF2B5EF4-FFF2-40B4-BE49-F238E27FC236}">
                <a16:creationId xmlns:a16="http://schemas.microsoft.com/office/drawing/2014/main" id="{2D1FFC94-3C6E-62C8-3B72-CBC3E3158AA0}"/>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Current normalised Prevention Measures </a:t>
            </a:r>
          </a:p>
        </p:txBody>
      </p:sp>
    </p:spTree>
    <p:extLst>
      <p:ext uri="{BB962C8B-B14F-4D97-AF65-F5344CB8AC3E}">
        <p14:creationId xmlns:p14="http://schemas.microsoft.com/office/powerpoint/2010/main" val="987949548"/>
      </p:ext>
    </p:extLst>
  </p:cSld>
  <p:clrMapOvr>
    <a:overrideClrMapping bg1="dk1" tx1="lt1" bg2="dk2" tx2="lt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55484D5B-5EA5-6CA7-DC9A-031EB1EAA1FC}"/>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D787FF02-93B3-D3E1-19B1-265324C62282}"/>
              </a:ext>
            </a:extLst>
          </p:cNvPr>
          <p:cNvSpPr/>
          <p:nvPr/>
        </p:nvSpPr>
        <p:spPr>
          <a:xfrm>
            <a:off x="625928" y="1959758"/>
            <a:ext cx="10940143" cy="4401205"/>
          </a:xfrm>
          <a:prstGeom prst="rect">
            <a:avLst/>
          </a:prstGeom>
        </p:spPr>
        <p:txBody>
          <a:bodyPr wrap="square">
            <a:spAutoFit/>
          </a:bodyPr>
          <a:lstStyle/>
          <a:p>
            <a:r>
              <a:rPr lang="en-GB" sz="2800" b="1" u="sng">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Personal Belongings &amp; Digital Boundaries</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Keep valuables hidden: Keep phones, wallets, and other valuables out of sight.</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Protect your bag: Keep it closed and in front of your body.</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Set boundaries online and offline: Manage the content you consume, your interactions, and what you share. </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Avoid oversharing location details on social media.</a:t>
            </a:r>
          </a:p>
          <a:p>
            <a:pPr marL="342900" indent="-3429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Share only necessary information privately or publicly.</a:t>
            </a:r>
          </a:p>
          <a:p>
            <a:pPr marL="342900" indent="-342900">
              <a:buFont typeface="Arial" panose="020B0604020202020204" pitchFamily="34" charset="0"/>
              <a:buChar char="•"/>
            </a:pPr>
            <a:endPar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However, we would like to see this changed by the Commission.</a:t>
            </a:r>
          </a:p>
        </p:txBody>
      </p:sp>
      <p:sp>
        <p:nvSpPr>
          <p:cNvPr id="2" name="Title 1">
            <a:extLst>
              <a:ext uri="{FF2B5EF4-FFF2-40B4-BE49-F238E27FC236}">
                <a16:creationId xmlns:a16="http://schemas.microsoft.com/office/drawing/2014/main" id="{F29E6F6F-BA2E-CB42-3BA8-E5CE924D3634}"/>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Current normalised Prevention Measures </a:t>
            </a:r>
          </a:p>
        </p:txBody>
      </p:sp>
    </p:spTree>
    <p:extLst>
      <p:ext uri="{BB962C8B-B14F-4D97-AF65-F5344CB8AC3E}">
        <p14:creationId xmlns:p14="http://schemas.microsoft.com/office/powerpoint/2010/main" val="2852148756"/>
      </p:ext>
    </p:extLst>
  </p:cSld>
  <p:clrMapOvr>
    <a:overrideClrMapping bg1="dk1" tx1="lt1" bg2="dk2" tx2="lt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67F69354-274E-6F00-0462-FF3B68D2196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A14C8C5-3DDD-B63B-DF0B-6F0B0EFF429B}"/>
              </a:ext>
            </a:extLst>
          </p:cNvPr>
          <p:cNvSpPr/>
          <p:nvPr/>
        </p:nvSpPr>
        <p:spPr>
          <a:xfrm>
            <a:off x="625928" y="1959758"/>
            <a:ext cx="10940143" cy="3970318"/>
          </a:xfrm>
          <a:prstGeom prst="rect">
            <a:avLst/>
          </a:prstGeom>
        </p:spPr>
        <p:txBody>
          <a:bodyPr wrap="square">
            <a:spAutoFit/>
          </a:bodyPr>
          <a:lstStyle/>
          <a:p>
            <a:r>
              <a:rPr lang="en-GB" sz="2800" b="1" u="sng">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Tools, Preparedness &amp; Emergency Planning</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Action planning: Know emergency numbers and establish safety words.</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Personal Safety: Free tools, Safety alarms, location-sharing apps, and check-in alerts. Let someone know when you arrive home safely.</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Identify safe places: Know nearby stores, banks, police stations, and other safe havens.</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Self-defence: Learn basic protective skills if accessible.</a:t>
            </a:r>
          </a:p>
          <a:p>
            <a:pPr marL="342900" indent="-342900">
              <a:buFont typeface="Arial" panose="020B0604020202020204" pitchFamily="34" charset="0"/>
              <a:buChar char="•"/>
            </a:pPr>
            <a:endPar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However, we would like to see this changed by the Commission.</a:t>
            </a:r>
          </a:p>
        </p:txBody>
      </p:sp>
      <p:sp>
        <p:nvSpPr>
          <p:cNvPr id="2" name="Title 1">
            <a:extLst>
              <a:ext uri="{FF2B5EF4-FFF2-40B4-BE49-F238E27FC236}">
                <a16:creationId xmlns:a16="http://schemas.microsoft.com/office/drawing/2014/main" id="{9B0BB969-962A-93DF-C856-6D53A069ECB2}"/>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Current normalised Prevention Measures </a:t>
            </a:r>
          </a:p>
        </p:txBody>
      </p:sp>
    </p:spTree>
    <p:extLst>
      <p:ext uri="{BB962C8B-B14F-4D97-AF65-F5344CB8AC3E}">
        <p14:creationId xmlns:p14="http://schemas.microsoft.com/office/powerpoint/2010/main" val="1817931998"/>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3CE39C7E-0CC8-64D4-A5C6-9AFE2A7629C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BA918E0-2AD7-2BDB-51DE-6B57DB4B4163}"/>
              </a:ext>
            </a:extLst>
          </p:cNvPr>
          <p:cNvSpPr/>
          <p:nvPr/>
        </p:nvSpPr>
        <p:spPr>
          <a:xfrm>
            <a:off x="507175" y="2021820"/>
            <a:ext cx="10324108" cy="4401205"/>
          </a:xfrm>
          <a:prstGeom prst="rect">
            <a:avLst/>
          </a:prstGeom>
        </p:spPr>
        <p:txBody>
          <a:bodyPr wrap="square">
            <a:spAutoFit/>
          </a:bodyPr>
          <a:lstStyle/>
          <a:p>
            <a:r>
              <a:rPr lang="en-GB" sz="2800" b="1" u="sng">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Physical Safety Measures (Community &amp; Environmental)</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Provide more street lighting.</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Increase police patrols.</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Display safety information.</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Safety alarms for women.</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Design inclusive, non-discriminatory public spaces.</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Ensure safe commuting options, including for disabled women and girls.</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Tackle drug and alcohol misuse, </a:t>
            </a:r>
          </a:p>
          <a:p>
            <a:pPr marL="457200" indent="-457200">
              <a:buFont typeface="Arial" panose="020B0604020202020204" pitchFamily="34" charset="0"/>
              <a:buChar char="•"/>
            </a:pPr>
            <a:endPar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4EBF8976-355A-669F-249A-2BE0960F37BA}"/>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Recommended Prevention Measures </a:t>
            </a:r>
          </a:p>
        </p:txBody>
      </p:sp>
    </p:spTree>
    <p:extLst>
      <p:ext uri="{BB962C8B-B14F-4D97-AF65-F5344CB8AC3E}">
        <p14:creationId xmlns:p14="http://schemas.microsoft.com/office/powerpoint/2010/main" val="3198956847"/>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7ADEE29A-BBFD-D004-E1DF-B98CDC530B6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788AE4FE-7694-416C-CD70-3022808C086F}"/>
              </a:ext>
            </a:extLst>
          </p:cNvPr>
          <p:cNvSpPr/>
          <p:nvPr/>
        </p:nvSpPr>
        <p:spPr>
          <a:xfrm>
            <a:off x="625928" y="2434771"/>
            <a:ext cx="10940143" cy="3970318"/>
          </a:xfrm>
          <a:prstGeom prst="rect">
            <a:avLst/>
          </a:prstGeom>
        </p:spPr>
        <p:txBody>
          <a:bodyPr wrap="square">
            <a:spAutoFit/>
          </a:bodyPr>
          <a:lstStyle/>
          <a:p>
            <a:r>
              <a:rPr lang="en-GB" sz="2800" b="1" u="sng">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Community Education &amp; Social Change</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Bystander intervention.</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Men and boys to become allies.</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Education for all. support education and local initiatives that promote safer, more inclusive environments for women and girls.</a:t>
            </a:r>
          </a:p>
          <a:p>
            <a:pPr marL="457200" indent="-457200">
              <a:buFont typeface="Arial" panose="020B0604020202020204" pitchFamily="34" charset="0"/>
              <a:buChar char="•"/>
            </a:pPr>
            <a:r>
              <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Unconscious bias: cultural and religious training to be given to all service providers where and when possible for better delivery of services towards the community</a:t>
            </a:r>
          </a:p>
          <a:p>
            <a:pPr marL="342900" indent="-342900">
              <a:buFont typeface="Arial" panose="020B0604020202020204" pitchFamily="34" charset="0"/>
              <a:buChar char="•"/>
            </a:pPr>
            <a:endParaRPr lang="en-GB" sz="28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61F82DB-7E87-AA66-8CF1-7233A42CF486}"/>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Recommended Prevention Measures </a:t>
            </a:r>
          </a:p>
        </p:txBody>
      </p:sp>
    </p:spTree>
    <p:extLst>
      <p:ext uri="{BB962C8B-B14F-4D97-AF65-F5344CB8AC3E}">
        <p14:creationId xmlns:p14="http://schemas.microsoft.com/office/powerpoint/2010/main" val="4199026266"/>
      </p:ext>
    </p:extLst>
  </p:cSld>
  <p:clrMapOvr>
    <a:overrideClrMapping bg1="dk1" tx1="lt1" bg2="dk2" tx2="lt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D98CB8FA-38AE-2AD3-B253-AFBD82F58DF3}"/>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44B361E-E066-3D15-D522-A530410920CF}"/>
              </a:ext>
            </a:extLst>
          </p:cNvPr>
          <p:cNvSpPr/>
          <p:nvPr/>
        </p:nvSpPr>
        <p:spPr>
          <a:xfrm>
            <a:off x="625928" y="2434771"/>
            <a:ext cx="10940143" cy="4154984"/>
          </a:xfrm>
          <a:prstGeom prst="rect">
            <a:avLst/>
          </a:prstGeom>
        </p:spPr>
        <p:txBody>
          <a:bodyPr wrap="square">
            <a:spAutoFit/>
          </a:bodyPr>
          <a:lstStyle/>
          <a:p>
            <a:pPr marL="342900" indent="-342900">
              <a:buFont typeface="Arial" panose="020B0604020202020204" pitchFamily="34" charset="0"/>
              <a:buChar char="•"/>
            </a:pPr>
            <a:r>
              <a:rPr lang="en-GB" sz="24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Zero tolerance for abuse of power by individuals in positions of public authority and by service providers</a:t>
            </a:r>
          </a:p>
          <a:p>
            <a:pPr marL="342900" indent="-342900">
              <a:buFont typeface="Arial" panose="020B0604020202020204" pitchFamily="34" charset="0"/>
              <a:buChar char="•"/>
            </a:pPr>
            <a:r>
              <a:rPr lang="en-GB" sz="24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Public authorities must actively work to secure, implement, and transform public spaces for women and girls, in the Best Interest of Society.</a:t>
            </a:r>
          </a:p>
          <a:p>
            <a:pPr marL="342900" indent="-342900">
              <a:buFont typeface="Arial" panose="020B0604020202020204" pitchFamily="34" charset="0"/>
              <a:buChar char="•"/>
            </a:pPr>
            <a:r>
              <a:rPr lang="en-GB" sz="24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Mandatory education and training for those in authority on anti-sexist, anti-misogynistic, and anti-racist organisational practices to address, understand and eradicate sexism, racism, and misogyny, and to promote a positive culture free from all forms of discrimination. </a:t>
            </a:r>
          </a:p>
          <a:p>
            <a:pPr marL="342900" indent="-342900">
              <a:buFont typeface="Arial" panose="020B0604020202020204" pitchFamily="34" charset="0"/>
              <a:buChar char="•"/>
            </a:pPr>
            <a:r>
              <a:rPr lang="en-GB" sz="24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rPr>
              <a:t>Unconscious bias training to address the realities of gender issues and cultural and religious practices, fostering a society that is inclusive of gender, race and ethnicity.</a:t>
            </a:r>
          </a:p>
          <a:p>
            <a:pPr marL="342900" indent="-342900">
              <a:buFont typeface="Arial" panose="020B0604020202020204" pitchFamily="34" charset="0"/>
              <a:buChar char="•"/>
            </a:pPr>
            <a:endParaRPr lang="en-GB" sz="2400">
              <a:solidFill>
                <a:schemeClr val="accent4">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7A5D6E41-11EE-45B7-50D0-C60F6A15D8BF}"/>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Recommended Prevention Measures </a:t>
            </a:r>
          </a:p>
        </p:txBody>
      </p:sp>
    </p:spTree>
    <p:extLst>
      <p:ext uri="{BB962C8B-B14F-4D97-AF65-F5344CB8AC3E}">
        <p14:creationId xmlns:p14="http://schemas.microsoft.com/office/powerpoint/2010/main" val="177957872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52E50-9C5F-3C64-530F-41A055E6E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3A4E3-A0A0-25A6-74B1-D03FA971D123}"/>
              </a:ext>
            </a:extLst>
          </p:cNvPr>
          <p:cNvSpPr>
            <a:spLocks noGrp="1"/>
          </p:cNvSpPr>
          <p:nvPr>
            <p:ph type="title"/>
          </p:nvPr>
        </p:nvSpPr>
        <p:spPr/>
        <p:txBody>
          <a:bodyPr>
            <a:normAutofit/>
          </a:bodyPr>
          <a:lstStyle/>
          <a:p>
            <a:r>
              <a:rPr lang="en-GB" sz="2800">
                <a:solidFill>
                  <a:schemeClr val="bg2">
                    <a:lumMod val="10000"/>
                  </a:schemeClr>
                </a:solidFill>
              </a:rPr>
              <a:t>Engagement Approach – Respondents Information</a:t>
            </a:r>
          </a:p>
        </p:txBody>
      </p:sp>
      <p:sp>
        <p:nvSpPr>
          <p:cNvPr id="5" name="TextBox 4">
            <a:extLst>
              <a:ext uri="{FF2B5EF4-FFF2-40B4-BE49-F238E27FC236}">
                <a16:creationId xmlns:a16="http://schemas.microsoft.com/office/drawing/2014/main" id="{C1F1CF21-4CCE-8D3F-E130-5B9EAEB54D3E}"/>
              </a:ext>
            </a:extLst>
          </p:cNvPr>
          <p:cNvSpPr txBox="1"/>
          <p:nvPr/>
        </p:nvSpPr>
        <p:spPr>
          <a:xfrm>
            <a:off x="838200" y="1326701"/>
            <a:ext cx="10419080" cy="646331"/>
          </a:xfrm>
          <a:prstGeom prst="rect">
            <a:avLst/>
          </a:prstGeom>
          <a:noFill/>
        </p:spPr>
        <p:txBody>
          <a:bodyPr wrap="square" lIns="91440" tIns="45720" rIns="91440" bIns="45720" anchor="t">
            <a:spAutoFit/>
          </a:bodyPr>
          <a:lstStyle/>
          <a:p>
            <a:r>
              <a:rPr lang="en-GB">
                <a:solidFill>
                  <a:schemeClr val="bg2">
                    <a:lumMod val="10000"/>
                  </a:schemeClr>
                </a:solidFill>
              </a:rPr>
              <a:t>Of the 303 women we spoke to, </a:t>
            </a:r>
            <a:r>
              <a:rPr lang="en-GB" b="1">
                <a:solidFill>
                  <a:schemeClr val="bg2">
                    <a:lumMod val="10000"/>
                  </a:schemeClr>
                </a:solidFill>
              </a:rPr>
              <a:t>175 (58%) spoke about safety</a:t>
            </a:r>
            <a:r>
              <a:rPr lang="en-GB">
                <a:solidFill>
                  <a:schemeClr val="bg2">
                    <a:lumMod val="10000"/>
                  </a:schemeClr>
                </a:solidFill>
              </a:rPr>
              <a:t>. Eighty women engaged with us through the Survey, 21 from community workshops, and 74 from supplementary workshops.</a:t>
            </a:r>
            <a:endParaRPr lang="en-GB">
              <a:solidFill>
                <a:schemeClr val="bg2">
                  <a:lumMod val="10000"/>
                </a:schemeClr>
              </a:solidFill>
              <a:cs typeface="Arial"/>
            </a:endParaRPr>
          </a:p>
        </p:txBody>
      </p:sp>
      <p:sp>
        <p:nvSpPr>
          <p:cNvPr id="4" name="TextBox 3">
            <a:extLst>
              <a:ext uri="{FF2B5EF4-FFF2-40B4-BE49-F238E27FC236}">
                <a16:creationId xmlns:a16="http://schemas.microsoft.com/office/drawing/2014/main" id="{81C9063C-F7C0-29A2-049A-1B1AE68E1E9D}"/>
              </a:ext>
            </a:extLst>
          </p:cNvPr>
          <p:cNvSpPr txBox="1"/>
          <p:nvPr/>
        </p:nvSpPr>
        <p:spPr>
          <a:xfrm>
            <a:off x="1821286" y="6078936"/>
            <a:ext cx="4532672" cy="246221"/>
          </a:xfrm>
          <a:prstGeom prst="rect">
            <a:avLst/>
          </a:prstGeom>
          <a:noFill/>
        </p:spPr>
        <p:txBody>
          <a:bodyPr wrap="square">
            <a:spAutoFit/>
          </a:bodyPr>
          <a:lstStyle/>
          <a:p>
            <a:r>
              <a:rPr lang="en-GB" sz="1000">
                <a:solidFill>
                  <a:schemeClr val="bg2">
                    <a:lumMod val="10000"/>
                  </a:schemeClr>
                </a:solidFill>
              </a:rPr>
              <a:t>* Percentages may not add up to 100% due to the ‘prefer not to say’ category.</a:t>
            </a:r>
          </a:p>
        </p:txBody>
      </p:sp>
      <p:sp>
        <p:nvSpPr>
          <p:cNvPr id="6" name="TextBox 5">
            <a:extLst>
              <a:ext uri="{FF2B5EF4-FFF2-40B4-BE49-F238E27FC236}">
                <a16:creationId xmlns:a16="http://schemas.microsoft.com/office/drawing/2014/main" id="{C0C2A5B6-235F-0EB9-8993-7E8A8FC22F58}"/>
              </a:ext>
            </a:extLst>
          </p:cNvPr>
          <p:cNvSpPr txBox="1"/>
          <p:nvPr/>
        </p:nvSpPr>
        <p:spPr>
          <a:xfrm>
            <a:off x="838200" y="2250031"/>
            <a:ext cx="10858796" cy="923330"/>
          </a:xfrm>
          <a:prstGeom prst="rect">
            <a:avLst/>
          </a:prstGeom>
          <a:noFill/>
        </p:spPr>
        <p:txBody>
          <a:bodyPr wrap="square" lIns="91440" tIns="45720" rIns="91440" bIns="45720" anchor="t">
            <a:spAutoFit/>
          </a:bodyPr>
          <a:lstStyle/>
          <a:p>
            <a:r>
              <a:rPr lang="en-GB">
                <a:solidFill>
                  <a:schemeClr val="bg2">
                    <a:lumMod val="10000"/>
                  </a:schemeClr>
                </a:solidFill>
              </a:rPr>
              <a:t>Women were from a range of backgrounds and </a:t>
            </a:r>
            <a:r>
              <a:rPr lang="en-GB" b="1">
                <a:solidFill>
                  <a:schemeClr val="bg2">
                    <a:lumMod val="10000"/>
                  </a:schemeClr>
                </a:solidFill>
              </a:rPr>
              <a:t>largely followed the same pattern of representation </a:t>
            </a:r>
            <a:r>
              <a:rPr lang="en-GB">
                <a:solidFill>
                  <a:schemeClr val="bg2">
                    <a:lumMod val="10000"/>
                  </a:schemeClr>
                </a:solidFill>
              </a:rPr>
              <a:t>as the Commissions overall respondent information, but with a higher proportion of carers.</a:t>
            </a:r>
          </a:p>
          <a:p>
            <a:endParaRPr lang="en-GB">
              <a:solidFill>
                <a:schemeClr val="bg2">
                  <a:lumMod val="10000"/>
                </a:schemeClr>
              </a:solidFill>
            </a:endParaRPr>
          </a:p>
        </p:txBody>
      </p:sp>
      <p:graphicFrame>
        <p:nvGraphicFramePr>
          <p:cNvPr id="3" name="Chart 2" descr="This is a bar chart which shows the demographics of women who the women commission engaged with for safety. &#10;&#10;5% aged 0-15 years old&#10;23% aged 16-34 years old&#10;51% aged 35-64 years old&#10;21% aged 65+&#10;33% identified as disabled&#10;11% identified as a carer&#10;38% identified as asian&#10;29% identified as white&#10;20% identified as black&#10;4% identified as mixed&#10;4% identified as other">
            <a:extLst>
              <a:ext uri="{FF2B5EF4-FFF2-40B4-BE49-F238E27FC236}">
                <a16:creationId xmlns:a16="http://schemas.microsoft.com/office/drawing/2014/main" id="{F1D9AD8F-39F9-0E6C-4BD1-AFA2C1079CEF}"/>
              </a:ext>
            </a:extLst>
          </p:cNvPr>
          <p:cNvGraphicFramePr>
            <a:graphicFrameLocks/>
          </p:cNvGraphicFramePr>
          <p:nvPr>
            <p:extLst>
              <p:ext uri="{D42A27DB-BD31-4B8C-83A1-F6EECF244321}">
                <p14:modId xmlns:p14="http://schemas.microsoft.com/office/powerpoint/2010/main" val="1972670510"/>
              </p:ext>
            </p:extLst>
          </p:nvPr>
        </p:nvGraphicFramePr>
        <p:xfrm>
          <a:off x="2135007" y="3183387"/>
          <a:ext cx="7733822" cy="2721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71043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12FC677-985C-3402-96BB-96B6ED6A344F}"/>
              </a:ext>
            </a:extLst>
          </p:cNvPr>
          <p:cNvSpPr txBox="1">
            <a:spLocks/>
          </p:cNvSpPr>
          <p:nvPr/>
        </p:nvSpPr>
        <p:spPr>
          <a:xfrm>
            <a:off x="836612" y="2514600"/>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600">
              <a:solidFill>
                <a:schemeClr val="accent4"/>
              </a:solidFill>
            </a:endParaRPr>
          </a:p>
        </p:txBody>
      </p:sp>
      <p:sp>
        <p:nvSpPr>
          <p:cNvPr id="2" name="Rectangle 1">
            <a:extLst>
              <a:ext uri="{FF2B5EF4-FFF2-40B4-BE49-F238E27FC236}">
                <a16:creationId xmlns:a16="http://schemas.microsoft.com/office/drawing/2014/main" id="{F78426FD-81BF-9E4F-B31A-CB0146CEDC5D}"/>
              </a:ext>
            </a:extLst>
          </p:cNvPr>
          <p:cNvSpPr/>
          <p:nvPr/>
        </p:nvSpPr>
        <p:spPr>
          <a:xfrm>
            <a:off x="484381" y="2188395"/>
            <a:ext cx="11220061" cy="3108543"/>
          </a:xfrm>
          <a:prstGeom prst="rect">
            <a:avLst/>
          </a:prstGeom>
        </p:spPr>
        <p:txBody>
          <a:bodyPr wrap="square">
            <a:spAutoFit/>
          </a:bodyPr>
          <a:lstStyle/>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Build peer networks and mentorship opportunities.</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Support girls and women with special needs or disabilities.</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Engage religious and cultural leaders in promoting safety and equality.</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Promote education, training, and professional development for women to equip them to face challenges, bias, and harassment.</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Encourage community initiatives, advocacy, and the promotion of gender equality. </a:t>
            </a:r>
          </a:p>
        </p:txBody>
      </p:sp>
      <p:sp>
        <p:nvSpPr>
          <p:cNvPr id="3" name="Title 1">
            <a:extLst>
              <a:ext uri="{FF2B5EF4-FFF2-40B4-BE49-F238E27FC236}">
                <a16:creationId xmlns:a16="http://schemas.microsoft.com/office/drawing/2014/main" id="{1BB90C97-D2CA-8F44-B676-C9C8414D2B90}"/>
              </a:ext>
            </a:extLst>
          </p:cNvPr>
          <p:cNvSpPr>
            <a:spLocks noGrp="1"/>
          </p:cNvSpPr>
          <p:nvPr>
            <p:ph type="title"/>
          </p:nvPr>
        </p:nvSpPr>
        <p:spPr>
          <a:xfrm>
            <a:off x="925285" y="434975"/>
            <a:ext cx="9905998" cy="1216025"/>
          </a:xfrm>
        </p:spPr>
        <p:txBody>
          <a:bodyPr>
            <a:normAutofit/>
          </a:bodyPr>
          <a:lstStyle/>
          <a:p>
            <a:pPr algn="ctr"/>
            <a:r>
              <a:rPr lang="en-GB" sz="4400" b="1">
                <a:solidFill>
                  <a:schemeClr val="accent4">
                    <a:lumMod val="75000"/>
                  </a:schemeClr>
                </a:solidFill>
                <a:latin typeface="Times" pitchFamily="2" charset="0"/>
              </a:rPr>
              <a:t>Community support</a:t>
            </a:r>
          </a:p>
        </p:txBody>
      </p:sp>
    </p:spTree>
    <p:extLst>
      <p:ext uri="{BB962C8B-B14F-4D97-AF65-F5344CB8AC3E}">
        <p14:creationId xmlns:p14="http://schemas.microsoft.com/office/powerpoint/2010/main" val="982940149"/>
      </p:ext>
    </p:extLst>
  </p:cSld>
  <p:clrMapOvr>
    <a:overrideClrMapping bg1="dk1" tx1="lt1" bg2="dk2" tx2="lt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837643-2885-5B4A-A21F-52DB64D775E6}"/>
              </a:ext>
            </a:extLst>
          </p:cNvPr>
          <p:cNvSpPr/>
          <p:nvPr/>
        </p:nvSpPr>
        <p:spPr>
          <a:xfrm>
            <a:off x="615819" y="2154522"/>
            <a:ext cx="10524930" cy="3539430"/>
          </a:xfrm>
          <a:prstGeom prst="rect">
            <a:avLst/>
          </a:prstGeom>
        </p:spPr>
        <p:txBody>
          <a:bodyPr wrap="square">
            <a:spAutoFit/>
          </a:bodyPr>
          <a:lstStyle/>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Continuously include the </a:t>
            </a:r>
            <a:r>
              <a:rPr lang="en-GB" sz="2800" b="1">
                <a:solidFill>
                  <a:schemeClr val="accent4">
                    <a:lumMod val="75000"/>
                  </a:schemeClr>
                </a:solidFill>
                <a:latin typeface="Times" pitchFamily="2" charset="0"/>
                <a:ea typeface="Calibri" panose="020F0502020204030204" pitchFamily="34" charset="0"/>
                <a:cs typeface="Times New Roman" panose="02020603050405020304" pitchFamily="18" charset="0"/>
              </a:rPr>
              <a:t>direct perspectives and lived experiences of women and girls </a:t>
            </a: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in all planning and decision-making for better understanding and implementation of better outcomes and for them to feel heard rather than telling women to protect themselves.</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Ensure </a:t>
            </a:r>
            <a:r>
              <a:rPr lang="en-GB" sz="2800" b="1">
                <a:solidFill>
                  <a:schemeClr val="accent4">
                    <a:lumMod val="75000"/>
                  </a:schemeClr>
                </a:solidFill>
                <a:latin typeface="Times" pitchFamily="2" charset="0"/>
                <a:ea typeface="Calibri" panose="020F0502020204030204" pitchFamily="34" charset="0"/>
                <a:cs typeface="Times New Roman" panose="02020603050405020304" pitchFamily="18" charset="0"/>
              </a:rPr>
              <a:t>diverse female voices </a:t>
            </a: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shape policies and public space design.</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Facilitate </a:t>
            </a:r>
            <a:r>
              <a:rPr lang="en-GB" sz="2800" b="1">
                <a:solidFill>
                  <a:schemeClr val="accent4">
                    <a:lumMod val="75000"/>
                  </a:schemeClr>
                </a:solidFill>
                <a:latin typeface="Times" pitchFamily="2" charset="0"/>
                <a:ea typeface="Calibri" panose="020F0502020204030204" pitchFamily="34" charset="0"/>
                <a:cs typeface="Times New Roman" panose="02020603050405020304" pitchFamily="18" charset="0"/>
              </a:rPr>
              <a:t>access to knowledge, skills, services, and referral networks </a:t>
            </a: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that are safe and tailored to women and girls.</a:t>
            </a:r>
          </a:p>
        </p:txBody>
      </p:sp>
      <p:sp>
        <p:nvSpPr>
          <p:cNvPr id="2" name="Title 1">
            <a:extLst>
              <a:ext uri="{FF2B5EF4-FFF2-40B4-BE49-F238E27FC236}">
                <a16:creationId xmlns:a16="http://schemas.microsoft.com/office/drawing/2014/main" id="{2ABE1742-7151-2DE4-67AA-7F2B3BA4AD99}"/>
              </a:ext>
            </a:extLst>
          </p:cNvPr>
          <p:cNvSpPr>
            <a:spLocks noGrp="1"/>
          </p:cNvSpPr>
          <p:nvPr>
            <p:ph type="title"/>
          </p:nvPr>
        </p:nvSpPr>
        <p:spPr>
          <a:xfrm>
            <a:off x="925285" y="434975"/>
            <a:ext cx="9905998" cy="1216025"/>
          </a:xfrm>
        </p:spPr>
        <p:txBody>
          <a:bodyPr>
            <a:normAutofit fontScale="90000"/>
          </a:bodyPr>
          <a:lstStyle/>
          <a:p>
            <a:pPr algn="ctr"/>
            <a:r>
              <a:rPr lang="en-GB" sz="4400" b="1">
                <a:solidFill>
                  <a:schemeClr val="accent4">
                    <a:lumMod val="75000"/>
                  </a:schemeClr>
                </a:solidFill>
                <a:latin typeface="Times" pitchFamily="2" charset="0"/>
              </a:rPr>
              <a:t>PROMOTE ACTIVE BYSTANDER INTERVENTION</a:t>
            </a:r>
          </a:p>
        </p:txBody>
      </p:sp>
    </p:spTree>
    <p:extLst>
      <p:ext uri="{BB962C8B-B14F-4D97-AF65-F5344CB8AC3E}">
        <p14:creationId xmlns:p14="http://schemas.microsoft.com/office/powerpoint/2010/main" val="3365469888"/>
      </p:ext>
    </p:extLst>
  </p:cSld>
  <p:clrMapOvr>
    <a:overrideClrMapping bg1="dk1" tx1="lt1" bg2="dk2" tx2="lt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a:extLst>
            <a:ext uri="{FF2B5EF4-FFF2-40B4-BE49-F238E27FC236}">
              <a16:creationId xmlns:a16="http://schemas.microsoft.com/office/drawing/2014/main" id="{8337FDE4-3AB5-7B8B-3EAE-05CE2C4080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1DD7298-9F63-99E4-340A-CE15842C3E2B}"/>
              </a:ext>
            </a:extLst>
          </p:cNvPr>
          <p:cNvSpPr/>
          <p:nvPr/>
        </p:nvSpPr>
        <p:spPr>
          <a:xfrm>
            <a:off x="615819" y="1651000"/>
            <a:ext cx="10524930" cy="4832092"/>
          </a:xfrm>
          <a:prstGeom prst="rect">
            <a:avLst/>
          </a:prstGeom>
        </p:spPr>
        <p:txBody>
          <a:bodyPr wrap="square">
            <a:spAutoFit/>
          </a:bodyPr>
          <a:lstStyle/>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Zero tolerance for harassment and violence.</a:t>
            </a:r>
          </a:p>
          <a:p>
            <a:pPr marL="457200" indent="-457200">
              <a:buFont typeface="Arial" panose="020B0604020202020204" pitchFamily="34" charset="0"/>
              <a:buChar char="•"/>
            </a:pPr>
            <a:r>
              <a:rPr lang="en-GB" sz="2800" b="1">
                <a:solidFill>
                  <a:schemeClr val="accent4">
                    <a:lumMod val="75000"/>
                  </a:schemeClr>
                </a:solidFill>
                <a:latin typeface="Times" pitchFamily="2" charset="0"/>
                <a:ea typeface="Calibri" panose="020F0502020204030204" pitchFamily="34" charset="0"/>
                <a:cs typeface="Times New Roman" panose="02020603050405020304" pitchFamily="18" charset="0"/>
              </a:rPr>
              <a:t>Trauma-informed</a:t>
            </a: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 emergency response.</a:t>
            </a:r>
          </a:p>
          <a:p>
            <a:pPr marL="457200" indent="-457200">
              <a:buFont typeface="Arial" panose="020B0604020202020204" pitchFamily="34" charset="0"/>
              <a:buChar char="•"/>
            </a:pPr>
            <a:r>
              <a:rPr lang="en-GB" sz="2800" b="1">
                <a:solidFill>
                  <a:schemeClr val="accent4">
                    <a:lumMod val="75000"/>
                  </a:schemeClr>
                </a:solidFill>
                <a:latin typeface="Times" pitchFamily="2" charset="0"/>
                <a:ea typeface="Calibri" panose="020F0502020204030204" pitchFamily="34" charset="0"/>
                <a:cs typeface="Times New Roman" panose="02020603050405020304" pitchFamily="18" charset="0"/>
              </a:rPr>
              <a:t>Gender-responsive urban planning.</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Introduce and prioritise </a:t>
            </a:r>
            <a:r>
              <a:rPr lang="en-GB" sz="2800" b="1">
                <a:solidFill>
                  <a:schemeClr val="accent4">
                    <a:lumMod val="75000"/>
                  </a:schemeClr>
                </a:solidFill>
                <a:latin typeface="Times" pitchFamily="2" charset="0"/>
                <a:ea typeface="Calibri" panose="020F0502020204030204" pitchFamily="34" charset="0"/>
                <a:cs typeface="Times New Roman" panose="02020603050405020304" pitchFamily="18" charset="0"/>
              </a:rPr>
              <a:t>community fund allocation </a:t>
            </a: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to services, infrastructure, projects and needs for the most marginalised women.</a:t>
            </a:r>
          </a:p>
          <a:p>
            <a:pPr marL="457200" indent="-457200">
              <a:buFont typeface="Arial" panose="020B0604020202020204" pitchFamily="34" charset="0"/>
              <a:buChar char="•"/>
            </a:pP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Low-level public authorities should help develop </a:t>
            </a:r>
            <a:r>
              <a:rPr lang="en-GB" sz="2800" b="1">
                <a:solidFill>
                  <a:schemeClr val="accent4">
                    <a:lumMod val="75000"/>
                  </a:schemeClr>
                </a:solidFill>
                <a:latin typeface="Times" pitchFamily="2" charset="0"/>
                <a:ea typeface="Calibri" panose="020F0502020204030204" pitchFamily="34" charset="0"/>
                <a:cs typeface="Times New Roman" panose="02020603050405020304" pitchFamily="18" charset="0"/>
              </a:rPr>
              <a:t>best practices </a:t>
            </a: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for conducting needs assessments and implementing reform policies and monitor, review and </a:t>
            </a:r>
            <a:r>
              <a:rPr lang="en-GB" sz="2800" b="1">
                <a:solidFill>
                  <a:schemeClr val="accent4">
                    <a:lumMod val="75000"/>
                  </a:schemeClr>
                </a:solidFill>
                <a:latin typeface="Times" pitchFamily="2" charset="0"/>
                <a:ea typeface="Calibri" panose="020F0502020204030204" pitchFamily="34" charset="0"/>
                <a:cs typeface="Times New Roman" panose="02020603050405020304" pitchFamily="18" charset="0"/>
              </a:rPr>
              <a:t>evaluate risk assessment </a:t>
            </a:r>
            <a:r>
              <a:rPr lang="en-GB" sz="2800">
                <a:solidFill>
                  <a:schemeClr val="accent4">
                    <a:lumMod val="75000"/>
                  </a:schemeClr>
                </a:solidFill>
                <a:latin typeface="Times" pitchFamily="2" charset="0"/>
                <a:ea typeface="Calibri" panose="020F0502020204030204" pitchFamily="34" charset="0"/>
                <a:cs typeface="Times New Roman" panose="02020603050405020304" pitchFamily="18" charset="0"/>
              </a:rPr>
              <a:t>to ensure all requirements are met including for those women and girls from minority backgrounds that are significantly and disproportionately at risk in public spaces.</a:t>
            </a:r>
          </a:p>
        </p:txBody>
      </p:sp>
      <p:sp>
        <p:nvSpPr>
          <p:cNvPr id="2" name="Title 1">
            <a:extLst>
              <a:ext uri="{FF2B5EF4-FFF2-40B4-BE49-F238E27FC236}">
                <a16:creationId xmlns:a16="http://schemas.microsoft.com/office/drawing/2014/main" id="{7B6004DB-D723-DBE8-E547-65B72501A02D}"/>
              </a:ext>
            </a:extLst>
          </p:cNvPr>
          <p:cNvSpPr>
            <a:spLocks noGrp="1"/>
          </p:cNvSpPr>
          <p:nvPr>
            <p:ph type="title"/>
          </p:nvPr>
        </p:nvSpPr>
        <p:spPr>
          <a:xfrm>
            <a:off x="925285" y="434975"/>
            <a:ext cx="9905998" cy="1216025"/>
          </a:xfrm>
        </p:spPr>
        <p:txBody>
          <a:bodyPr>
            <a:normAutofit/>
          </a:bodyPr>
          <a:lstStyle/>
          <a:p>
            <a:pPr algn="ctr"/>
            <a:r>
              <a:rPr lang="en-GB" sz="4400" b="1">
                <a:solidFill>
                  <a:schemeClr val="accent4">
                    <a:lumMod val="75000"/>
                  </a:schemeClr>
                </a:solidFill>
                <a:latin typeface="Times" pitchFamily="2" charset="0"/>
              </a:rPr>
              <a:t>LEGAL &amp; INSTITUTIONAL</a:t>
            </a:r>
          </a:p>
        </p:txBody>
      </p:sp>
    </p:spTree>
    <p:extLst>
      <p:ext uri="{BB962C8B-B14F-4D97-AF65-F5344CB8AC3E}">
        <p14:creationId xmlns:p14="http://schemas.microsoft.com/office/powerpoint/2010/main" val="2361880861"/>
      </p:ext>
    </p:extLst>
  </p:cSld>
  <p:clrMapOvr>
    <a:overrideClrMapping bg1="dk1" tx1="lt1" bg2="dk2" tx2="lt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12FC677-985C-3402-96BB-96B6ED6A344F}"/>
              </a:ext>
            </a:extLst>
          </p:cNvPr>
          <p:cNvSpPr txBox="1">
            <a:spLocks/>
          </p:cNvSpPr>
          <p:nvPr/>
        </p:nvSpPr>
        <p:spPr>
          <a:xfrm>
            <a:off x="836612" y="2514600"/>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600">
              <a:solidFill>
                <a:schemeClr val="accent4"/>
              </a:solidFill>
            </a:endParaRPr>
          </a:p>
        </p:txBody>
      </p:sp>
      <p:sp>
        <p:nvSpPr>
          <p:cNvPr id="3" name="Rectangle 2">
            <a:extLst>
              <a:ext uri="{FF2B5EF4-FFF2-40B4-BE49-F238E27FC236}">
                <a16:creationId xmlns:a16="http://schemas.microsoft.com/office/drawing/2014/main" id="{FE525FA2-1F26-184F-98D5-B06A750920F0}"/>
              </a:ext>
            </a:extLst>
          </p:cNvPr>
          <p:cNvSpPr/>
          <p:nvPr/>
        </p:nvSpPr>
        <p:spPr>
          <a:xfrm>
            <a:off x="167951" y="1651000"/>
            <a:ext cx="12024049" cy="4524315"/>
          </a:xfrm>
          <a:prstGeom prst="rect">
            <a:avLst/>
          </a:prstGeom>
        </p:spPr>
        <p:txBody>
          <a:bodyPr wrap="square">
            <a:spAutoFit/>
          </a:bodyPr>
          <a:lstStyle/>
          <a:p>
            <a: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t>Safety is a human right. Protecting women and girls in public spaces requires </a:t>
            </a:r>
            <a:r>
              <a:rPr lang="en-GB" sz="3200" b="1" u="sng">
                <a:solidFill>
                  <a:schemeClr val="accent4">
                    <a:lumMod val="75000"/>
                  </a:schemeClr>
                </a:solidFill>
                <a:latin typeface="Times" pitchFamily="2" charset="0"/>
                <a:ea typeface="Calibri" panose="020F0502020204030204" pitchFamily="34" charset="0"/>
                <a:cs typeface="Times New Roman" panose="02020603050405020304" pitchFamily="18" charset="0"/>
              </a:rPr>
              <a:t>public awareness campaigns</a:t>
            </a:r>
            <a: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t>, </a:t>
            </a:r>
            <a:r>
              <a:rPr lang="en-GB" sz="3200" b="1" u="sng">
                <a:solidFill>
                  <a:schemeClr val="accent4">
                    <a:lumMod val="75000"/>
                  </a:schemeClr>
                </a:solidFill>
                <a:latin typeface="Times" pitchFamily="2" charset="0"/>
                <a:ea typeface="Calibri" panose="020F0502020204030204" pitchFamily="34" charset="0"/>
                <a:cs typeface="Times New Roman" panose="02020603050405020304" pitchFamily="18" charset="0"/>
              </a:rPr>
              <a:t>community engagement</a:t>
            </a:r>
            <a: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t>, and the creation of </a:t>
            </a:r>
            <a:r>
              <a:rPr lang="en-GB" sz="3200" b="1" u="sng">
                <a:solidFill>
                  <a:schemeClr val="accent4">
                    <a:lumMod val="75000"/>
                  </a:schemeClr>
                </a:solidFill>
                <a:latin typeface="Times" pitchFamily="2" charset="0"/>
                <a:ea typeface="Calibri" panose="020F0502020204030204" pitchFamily="34" charset="0"/>
                <a:cs typeface="Times New Roman" panose="02020603050405020304" pitchFamily="18" charset="0"/>
              </a:rPr>
              <a:t>well-designed, well-lit, and well-monitored environments.</a:t>
            </a:r>
            <a: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t> </a:t>
            </a:r>
            <a:b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br>
            <a:b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br>
            <a: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t>Ultimately, the goal is to ensure that public spaces are </a:t>
            </a:r>
            <a:r>
              <a:rPr lang="en-GB" sz="3200" b="1">
                <a:solidFill>
                  <a:schemeClr val="accent4">
                    <a:lumMod val="75000"/>
                  </a:schemeClr>
                </a:solidFill>
                <a:latin typeface="Times" pitchFamily="2" charset="0"/>
                <a:ea typeface="Calibri" panose="020F0502020204030204" pitchFamily="34" charset="0"/>
                <a:cs typeface="Times New Roman" panose="02020603050405020304" pitchFamily="18" charset="0"/>
              </a:rPr>
              <a:t>accessible, welcoming, and safe </a:t>
            </a:r>
            <a: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t>for everyone without exception.</a:t>
            </a:r>
          </a:p>
          <a:p>
            <a:r>
              <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rPr>
              <a:t> </a:t>
            </a:r>
          </a:p>
          <a:p>
            <a:endParaRPr lang="en-GB" sz="3200">
              <a:solidFill>
                <a:schemeClr val="accent4">
                  <a:lumMod val="75000"/>
                </a:schemeClr>
              </a:solidFill>
              <a:latin typeface="Times" pitchFamily="2"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09A5202-4365-1BC4-28B8-BE509375B09A}"/>
              </a:ext>
            </a:extLst>
          </p:cNvPr>
          <p:cNvSpPr>
            <a:spLocks noGrp="1"/>
          </p:cNvSpPr>
          <p:nvPr>
            <p:ph type="title"/>
          </p:nvPr>
        </p:nvSpPr>
        <p:spPr>
          <a:xfrm>
            <a:off x="925285" y="434975"/>
            <a:ext cx="9905998" cy="1216025"/>
          </a:xfrm>
        </p:spPr>
        <p:txBody>
          <a:bodyPr>
            <a:normAutofit/>
          </a:bodyPr>
          <a:lstStyle/>
          <a:p>
            <a:pPr algn="ctr"/>
            <a:r>
              <a:rPr lang="en-GB" sz="4400" b="1">
                <a:solidFill>
                  <a:schemeClr val="accent4">
                    <a:lumMod val="75000"/>
                  </a:schemeClr>
                </a:solidFill>
                <a:latin typeface="Times" pitchFamily="2" charset="0"/>
              </a:rPr>
              <a:t>conclusion</a:t>
            </a:r>
          </a:p>
        </p:txBody>
      </p:sp>
    </p:spTree>
    <p:extLst>
      <p:ext uri="{BB962C8B-B14F-4D97-AF65-F5344CB8AC3E}">
        <p14:creationId xmlns:p14="http://schemas.microsoft.com/office/powerpoint/2010/main" val="3756643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CE7B-1B58-5EF4-8FE5-E1D205A4063A}"/>
              </a:ext>
            </a:extLst>
          </p:cNvPr>
          <p:cNvSpPr>
            <a:spLocks noGrp="1"/>
          </p:cNvSpPr>
          <p:nvPr>
            <p:ph type="title"/>
          </p:nvPr>
        </p:nvSpPr>
        <p:spPr>
          <a:xfrm>
            <a:off x="838200" y="333951"/>
            <a:ext cx="9770616" cy="901841"/>
          </a:xfrm>
        </p:spPr>
        <p:txBody>
          <a:bodyPr>
            <a:normAutofit/>
          </a:bodyPr>
          <a:lstStyle/>
          <a:p>
            <a:r>
              <a:rPr lang="en-GB" sz="2800">
                <a:solidFill>
                  <a:schemeClr val="bg2">
                    <a:lumMod val="10000"/>
                  </a:schemeClr>
                </a:solidFill>
              </a:rPr>
              <a:t>Our Mission for Safety</a:t>
            </a:r>
          </a:p>
        </p:txBody>
      </p:sp>
      <p:sp>
        <p:nvSpPr>
          <p:cNvPr id="3" name="Content Placeholder 2">
            <a:extLst>
              <a:ext uri="{FF2B5EF4-FFF2-40B4-BE49-F238E27FC236}">
                <a16:creationId xmlns:a16="http://schemas.microsoft.com/office/drawing/2014/main" id="{D61C61DD-27FF-427B-41AC-26D62AB67A91}"/>
              </a:ext>
            </a:extLst>
          </p:cNvPr>
          <p:cNvSpPr>
            <a:spLocks noGrp="1"/>
          </p:cNvSpPr>
          <p:nvPr>
            <p:ph idx="1"/>
          </p:nvPr>
        </p:nvSpPr>
        <p:spPr>
          <a:xfrm>
            <a:off x="838200" y="1373647"/>
            <a:ext cx="7255348" cy="4351338"/>
          </a:xfrm>
        </p:spPr>
        <p:txBody>
          <a:bodyPr>
            <a:noAutofit/>
          </a:bodyPr>
          <a:lstStyle/>
          <a:p>
            <a:pPr marL="0" indent="0">
              <a:buNone/>
            </a:pPr>
            <a:r>
              <a:rPr lang="en-GB" sz="1800">
                <a:solidFill>
                  <a:schemeClr val="bg2">
                    <a:lumMod val="10000"/>
                  </a:schemeClr>
                </a:solidFill>
              </a:rPr>
              <a:t>The Commission seeks to improve the safety of women and girls in Tower Hamlets and ensure everyone </a:t>
            </a:r>
            <a:r>
              <a:rPr lang="en-GB" sz="1800" b="1">
                <a:solidFill>
                  <a:schemeClr val="bg2">
                    <a:lumMod val="10000"/>
                  </a:schemeClr>
                </a:solidFill>
              </a:rPr>
              <a:t>feels safe in all parts of their daily lives</a:t>
            </a:r>
            <a:r>
              <a:rPr lang="en-GB" sz="1800">
                <a:solidFill>
                  <a:schemeClr val="bg2">
                    <a:lumMod val="10000"/>
                  </a:schemeClr>
                </a:solidFill>
              </a:rPr>
              <a:t>, from travelling on public transport to walking in the borough. Presently, we know that women and young girls have </a:t>
            </a:r>
            <a:r>
              <a:rPr lang="en-GB" sz="1800" b="1">
                <a:solidFill>
                  <a:schemeClr val="bg2">
                    <a:lumMod val="10000"/>
                  </a:schemeClr>
                </a:solidFill>
              </a:rPr>
              <a:t>unequal outcomes </a:t>
            </a:r>
            <a:r>
              <a:rPr lang="en-GB" sz="1800">
                <a:solidFill>
                  <a:schemeClr val="bg2">
                    <a:lumMod val="10000"/>
                  </a:schemeClr>
                </a:solidFill>
              </a:rPr>
              <a:t>with regard to safety when compared to men:</a:t>
            </a:r>
          </a:p>
          <a:p>
            <a:r>
              <a:rPr lang="en-GB" sz="1800">
                <a:solidFill>
                  <a:schemeClr val="bg2">
                    <a:lumMod val="10000"/>
                  </a:schemeClr>
                </a:solidFill>
              </a:rPr>
              <a:t>In 2023, 83% of female respondents experienced </a:t>
            </a:r>
            <a:r>
              <a:rPr lang="en-GB" sz="1800" b="1">
                <a:solidFill>
                  <a:schemeClr val="bg2">
                    <a:lumMod val="10000"/>
                  </a:schemeClr>
                </a:solidFill>
              </a:rPr>
              <a:t>behaviours in the borough that made them feel unsafe</a:t>
            </a:r>
            <a:r>
              <a:rPr lang="en-GB" sz="1800">
                <a:solidFill>
                  <a:schemeClr val="bg2">
                    <a:lumMod val="10000"/>
                  </a:schemeClr>
                </a:solidFill>
              </a:rPr>
              <a:t>, such as catcalling</a:t>
            </a:r>
          </a:p>
          <a:p>
            <a:r>
              <a:rPr lang="en-GB" sz="1800">
                <a:solidFill>
                  <a:schemeClr val="bg2">
                    <a:lumMod val="10000"/>
                  </a:schemeClr>
                </a:solidFill>
              </a:rPr>
              <a:t>Seventy-five per cent of </a:t>
            </a:r>
            <a:r>
              <a:rPr lang="en-GB" sz="1800" b="1">
                <a:solidFill>
                  <a:schemeClr val="bg2">
                    <a:lumMod val="10000"/>
                  </a:schemeClr>
                </a:solidFill>
              </a:rPr>
              <a:t>domestic abuse survivors</a:t>
            </a:r>
            <a:r>
              <a:rPr lang="en-GB" sz="1800">
                <a:solidFill>
                  <a:schemeClr val="bg2">
                    <a:lumMod val="10000"/>
                  </a:schemeClr>
                </a:solidFill>
              </a:rPr>
              <a:t> are female </a:t>
            </a:r>
          </a:p>
          <a:p>
            <a:r>
              <a:rPr lang="en-GB" sz="1800">
                <a:solidFill>
                  <a:schemeClr val="bg2">
                    <a:lumMod val="10000"/>
                  </a:schemeClr>
                </a:solidFill>
              </a:rPr>
              <a:t>Ninety-five per cent </a:t>
            </a:r>
            <a:r>
              <a:rPr lang="en-GB" sz="1800" b="1">
                <a:solidFill>
                  <a:schemeClr val="bg2">
                    <a:lumMod val="10000"/>
                  </a:schemeClr>
                </a:solidFill>
              </a:rPr>
              <a:t>domestic violence perpetrators </a:t>
            </a:r>
            <a:r>
              <a:rPr lang="en-GB" sz="1800">
                <a:solidFill>
                  <a:schemeClr val="bg2">
                    <a:lumMod val="10000"/>
                  </a:schemeClr>
                </a:solidFill>
              </a:rPr>
              <a:t>are male. </a:t>
            </a:r>
          </a:p>
          <a:p>
            <a:pPr marL="0" indent="0">
              <a:buNone/>
            </a:pPr>
            <a:r>
              <a:rPr lang="en-GB" sz="1800">
                <a:solidFill>
                  <a:schemeClr val="bg2">
                    <a:lumMod val="10000"/>
                  </a:schemeClr>
                </a:solidFill>
              </a:rPr>
              <a:t>Creating lasting change means addressing factors that allow women to feel unsafe and ensuring their safety is embedded across the borough. </a:t>
            </a:r>
          </a:p>
          <a:p>
            <a:pPr marL="0" indent="0">
              <a:buNone/>
            </a:pPr>
            <a:r>
              <a:rPr lang="en-GB" sz="1800">
                <a:solidFill>
                  <a:schemeClr val="bg2">
                    <a:lumMod val="10000"/>
                  </a:schemeClr>
                </a:solidFill>
              </a:rPr>
              <a:t>To address this, </a:t>
            </a:r>
            <a:r>
              <a:rPr lang="en-GB" sz="1800" b="1">
                <a:solidFill>
                  <a:schemeClr val="bg2">
                    <a:lumMod val="10000"/>
                  </a:schemeClr>
                </a:solidFill>
              </a:rPr>
              <a:t>we have listened to women and their experiences</a:t>
            </a:r>
            <a:r>
              <a:rPr lang="en-GB" sz="1800">
                <a:solidFill>
                  <a:schemeClr val="bg2">
                    <a:lumMod val="10000"/>
                  </a:schemeClr>
                </a:solidFill>
              </a:rPr>
              <a:t> to understand the </a:t>
            </a:r>
            <a:r>
              <a:rPr lang="en-GB" sz="1800" b="1">
                <a:solidFill>
                  <a:schemeClr val="bg2">
                    <a:lumMod val="10000"/>
                  </a:schemeClr>
                </a:solidFill>
              </a:rPr>
              <a:t>barriers they face</a:t>
            </a:r>
            <a:r>
              <a:rPr lang="en-GB" sz="1800">
                <a:solidFill>
                  <a:schemeClr val="bg2">
                    <a:lumMod val="10000"/>
                  </a:schemeClr>
                </a:solidFill>
              </a:rPr>
              <a:t>, the </a:t>
            </a:r>
            <a:r>
              <a:rPr lang="en-GB" sz="1800" b="1">
                <a:solidFill>
                  <a:schemeClr val="bg2">
                    <a:lumMod val="10000"/>
                  </a:schemeClr>
                </a:solidFill>
              </a:rPr>
              <a:t>support they need</a:t>
            </a:r>
            <a:r>
              <a:rPr lang="en-GB" sz="1800">
                <a:solidFill>
                  <a:schemeClr val="bg2">
                    <a:lumMod val="10000"/>
                  </a:schemeClr>
                </a:solidFill>
              </a:rPr>
              <a:t>, and the </a:t>
            </a:r>
            <a:r>
              <a:rPr lang="en-GB" sz="1800" b="1">
                <a:solidFill>
                  <a:schemeClr val="bg2">
                    <a:lumMod val="10000"/>
                  </a:schemeClr>
                </a:solidFill>
              </a:rPr>
              <a:t>opportunities </a:t>
            </a:r>
            <a:r>
              <a:rPr lang="en-GB" sz="1800">
                <a:solidFill>
                  <a:schemeClr val="bg2">
                    <a:lumMod val="10000"/>
                  </a:schemeClr>
                </a:solidFill>
              </a:rPr>
              <a:t>that must be created to ensure the borough is safe for all women. </a:t>
            </a:r>
          </a:p>
          <a:p>
            <a:pPr marL="0" indent="0">
              <a:buNone/>
            </a:pPr>
            <a:endParaRPr lang="en-GB" sz="1800">
              <a:solidFill>
                <a:schemeClr val="bg2">
                  <a:lumMod val="10000"/>
                </a:schemeClr>
              </a:solidFill>
            </a:endParaRPr>
          </a:p>
        </p:txBody>
      </p:sp>
      <p:pic>
        <p:nvPicPr>
          <p:cNvPr id="6" name="Picture 5" descr="A poster for women's equality&#10;&#10;AI-generated content may be incorrect.">
            <a:extLst>
              <a:ext uri="{FF2B5EF4-FFF2-40B4-BE49-F238E27FC236}">
                <a16:creationId xmlns:a16="http://schemas.microsoft.com/office/drawing/2014/main" id="{9CDF5A75-6C1D-29C7-2B1F-666D46D1831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40963" y="1690551"/>
            <a:ext cx="2997200" cy="3717530"/>
          </a:xfrm>
          <a:prstGeom prst="rect">
            <a:avLst/>
          </a:prstGeom>
        </p:spPr>
      </p:pic>
    </p:spTree>
    <p:extLst>
      <p:ext uri="{BB962C8B-B14F-4D97-AF65-F5344CB8AC3E}">
        <p14:creationId xmlns:p14="http://schemas.microsoft.com/office/powerpoint/2010/main" val="2353280685"/>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10.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11.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12.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13.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14.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2.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3.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4.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5.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6.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7.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8.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ppt/theme/themeOverride9.xml><?xml version="1.0" encoding="utf-8"?>
<a:themeOverride xmlns:a="http://schemas.openxmlformats.org/drawingml/2006/main">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8e38aaa-2514-4b62-bcb7-8e476af75d9a">
      <Terms xmlns="http://schemas.microsoft.com/office/infopath/2007/PartnerControls"/>
    </lcf76f155ced4ddcb4097134ff3c332f>
    <TaxCatchAll xmlns="20e2bef3-9786-4dee-ae28-4a0f9d142097" xsi:nil="true"/>
    <Author0 xmlns="f8e38aaa-2514-4b62-bcb7-8e476af75d9a">
      <UserInfo>
        <DisplayName/>
        <AccountId xsi:nil="true"/>
        <AccountType/>
      </UserInfo>
    </Author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A6F5E39A44F04F89E45FF2CAB2D231" ma:contentTypeVersion="18" ma:contentTypeDescription="Create a new document." ma:contentTypeScope="" ma:versionID="c6f5ed3e476ba4926879d5ff5b454c6c">
  <xsd:schema xmlns:xsd="http://www.w3.org/2001/XMLSchema" xmlns:xs="http://www.w3.org/2001/XMLSchema" xmlns:p="http://schemas.microsoft.com/office/2006/metadata/properties" xmlns:ns2="f8e38aaa-2514-4b62-bcb7-8e476af75d9a" xmlns:ns3="20e2bef3-9786-4dee-ae28-4a0f9d142097" targetNamespace="http://schemas.microsoft.com/office/2006/metadata/properties" ma:root="true" ma:fieldsID="28983864eaa1ad088f6486e58616fcfa" ns2:_="" ns3:_="">
    <xsd:import namespace="f8e38aaa-2514-4b62-bcb7-8e476af75d9a"/>
    <xsd:import namespace="20e2bef3-9786-4dee-ae28-4a0f9d1420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Author0"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38aaa-2514-4b62-bcb7-8e476af75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Author0" ma:index="24"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e2bef3-9786-4dee-ae28-4a0f9d1420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46de8cad-4b03-4d00-8ba2-57c519d50816}" ma:internalName="TaxCatchAll" ma:showField="CatchAllData" ma:web="20e2bef3-9786-4dee-ae28-4a0f9d1420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ADC5A-807F-42B2-92C7-50F51D6D3270}">
  <ds:schemaRefs>
    <ds:schemaRef ds:uri="20e2bef3-9786-4dee-ae28-4a0f9d142097"/>
    <ds:schemaRef ds:uri="f8e38aaa-2514-4b62-bcb7-8e476af75d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3.xml><?xml version="1.0" encoding="utf-8"?>
<ds:datastoreItem xmlns:ds="http://schemas.openxmlformats.org/officeDocument/2006/customXml" ds:itemID="{74E000C5-2A73-42CB-9084-BBE8D0F19D7A}">
  <ds:schemaRefs>
    <ds:schemaRef ds:uri="20e2bef3-9786-4dee-ae28-4a0f9d142097"/>
    <ds:schemaRef ds:uri="f8e38aaa-2514-4b62-bcb7-8e476af75d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83</Slides>
  <Notes>41</Notes>
  <HiddenSlides>0</HiddenSlides>
  <ScaleCrop>false</ScaleCrop>
  <HeadingPairs>
    <vt:vector size="4" baseType="variant">
      <vt:variant>
        <vt:lpstr>Theme</vt:lpstr>
      </vt:variant>
      <vt:variant>
        <vt:i4>3</vt:i4>
      </vt:variant>
      <vt:variant>
        <vt:lpstr>Slide Titles</vt:lpstr>
      </vt:variant>
      <vt:variant>
        <vt:i4>83</vt:i4>
      </vt:variant>
    </vt:vector>
  </HeadingPairs>
  <TitlesOfParts>
    <vt:vector size="86" baseType="lpstr">
      <vt:lpstr>Office Theme</vt:lpstr>
      <vt:lpstr>Facet</vt:lpstr>
      <vt:lpstr>Office Theme</vt:lpstr>
      <vt:lpstr>Women’s Commission</vt:lpstr>
      <vt:lpstr>The Women’s Commission</vt:lpstr>
      <vt:lpstr>Purpose and Scope of The Women’s Commission</vt:lpstr>
      <vt:lpstr>Engagement Approach – Let’s Talk Tower Hamlets Survey</vt:lpstr>
      <vt:lpstr>Engagement Approach – Community Workshops</vt:lpstr>
      <vt:lpstr>Engagement Approach – Supplementary Workshops</vt:lpstr>
      <vt:lpstr>Engagement Approach – Respondents Information (1)</vt:lpstr>
      <vt:lpstr>Engagement Approach – Respondents Information</vt:lpstr>
      <vt:lpstr>Our Mission for Safety</vt:lpstr>
      <vt:lpstr>Safety in Public Spaces (1)</vt:lpstr>
      <vt:lpstr>Safety in Public Spaces (2)</vt:lpstr>
      <vt:lpstr>Gender-Based Harassment </vt:lpstr>
      <vt:lpstr>Surveillance and Police Presence</vt:lpstr>
      <vt:lpstr>Shaping Safer Spaces</vt:lpstr>
      <vt:lpstr>Summary (1)</vt:lpstr>
      <vt:lpstr>Summary (2)</vt:lpstr>
      <vt:lpstr>Sources</vt:lpstr>
      <vt:lpstr>Women’s Safety In Public Spaces     Women’s Commission  Menara Ahmed December 2025 </vt:lpstr>
      <vt:lpstr> National Landscape    </vt:lpstr>
      <vt:lpstr>TH Strategic Overview</vt:lpstr>
      <vt:lpstr>What are we doing to tackle VAWG and women’s safety in public spaces?</vt:lpstr>
      <vt:lpstr>VAWG, DA &amp; Women’s Safety Team (1)</vt:lpstr>
      <vt:lpstr>VAWG, DA and Women’s Safety Team (2)</vt:lpstr>
      <vt:lpstr>VAWG, DA &amp; Women’s Safety Team (3) </vt:lpstr>
      <vt:lpstr>Broader VAWG &amp; Women’s Safety Plan Activities</vt:lpstr>
      <vt:lpstr>Broader VAWG and Women’s Safety Plan Activities</vt:lpstr>
      <vt:lpstr>Integrated Enforcement Service (1)</vt:lpstr>
      <vt:lpstr>Integrated Enforcement Service (2)</vt:lpstr>
      <vt:lpstr>Integrated Enforcement Service (3)</vt:lpstr>
      <vt:lpstr>ASB Team (1)</vt:lpstr>
      <vt:lpstr>ASB Team (2)</vt:lpstr>
      <vt:lpstr>Parks &amp; Open Spaces (1)</vt:lpstr>
      <vt:lpstr>Parks &amp; Open Spaces (2)</vt:lpstr>
      <vt:lpstr>Young People</vt:lpstr>
      <vt:lpstr>London Fire Brigade</vt:lpstr>
      <vt:lpstr>TH Women’s Network</vt:lpstr>
      <vt:lpstr>Highways</vt:lpstr>
      <vt:lpstr>Key Challenges</vt:lpstr>
      <vt:lpstr>What more can we do?</vt:lpstr>
      <vt:lpstr>Women’s Commission</vt:lpstr>
      <vt:lpstr>Regulatory Services</vt:lpstr>
      <vt:lpstr>Regulatory Services</vt:lpstr>
      <vt:lpstr>Regulatory Services</vt:lpstr>
      <vt:lpstr>Regulatory Services</vt:lpstr>
      <vt:lpstr>Regulatory Services</vt:lpstr>
      <vt:lpstr>Women’s Commission Presentation </vt:lpstr>
      <vt:lpstr>PowerPoint Presentation</vt:lpstr>
      <vt:lpstr>PowerPoint Presentation</vt:lpstr>
      <vt:lpstr>Safety in Public Spaces</vt:lpstr>
      <vt:lpstr>Safety in Public Spaces</vt:lpstr>
      <vt:lpstr>Women in Public Spaces - Policy</vt:lpstr>
      <vt:lpstr>PowerPoint Presentation</vt:lpstr>
      <vt:lpstr>PowerPoint Presentation</vt:lpstr>
      <vt:lpstr>Women in Public Spaces - Practice</vt:lpstr>
      <vt:lpstr>PowerPoint Presentation</vt:lpstr>
      <vt:lpstr>Yasmin Lalani</vt:lpstr>
      <vt:lpstr>PowerPoint Presentation</vt:lpstr>
      <vt:lpstr>PowerPoint Presentation</vt:lpstr>
      <vt:lpstr>Enhancing Women’s and Girls’ Safety in Public Spaces</vt:lpstr>
      <vt:lpstr>Introduction</vt:lpstr>
      <vt:lpstr>Statistics discussed with groups</vt:lpstr>
      <vt:lpstr>Recent High Profile Cases</vt:lpstr>
      <vt:lpstr>Newark Youth London  Community Initiatives to promote safety and awareness;  Women's walking Club: Promoting safe routes &amp; engagement with activities  Boxing sessions- Girls feel empowered attending girls only sessions build confidence and learn how to defend self, to stay alert of surroundings when on own GIA-Girls In Action project – Enable girls to have a voice, be heard and speak about concerns, be involved in social action, raise awareness and bring about change in the community and wider  Blossom Project: Supporting physical health and wellbeing of women and girls – cycling, yoga, creativity, catch up chat sessions over a hot drink-talk about concerns and challenges  Youth Clubs: workshops - raising awareness and challenge sexist behaviours in public spaces, educating on respectful relationships towards women/girls, create a culture of respect and safety in youth clubs and other spaces, providing information.</vt:lpstr>
      <vt:lpstr>More activities and information can be found on website and social media channels</vt:lpstr>
      <vt:lpstr>Outcomes from group chat and projects activities;</vt:lpstr>
      <vt:lpstr>Newark GIA Survey for active community participation;  </vt:lpstr>
      <vt:lpstr>Recommendations</vt:lpstr>
      <vt:lpstr>Call to Action</vt:lpstr>
      <vt:lpstr>Thank you.</vt:lpstr>
      <vt:lpstr>Tackling and Preventing violence</vt:lpstr>
      <vt:lpstr>Prevention Measures</vt:lpstr>
      <vt:lpstr>Current normalised Prevention Measures </vt:lpstr>
      <vt:lpstr>Loss of life in public space Lives cut short by unimaginable cruelty</vt:lpstr>
      <vt:lpstr>Current normalised Prevention Measures </vt:lpstr>
      <vt:lpstr>Current normalised Prevention Measures </vt:lpstr>
      <vt:lpstr>Current normalised Prevention Measures </vt:lpstr>
      <vt:lpstr>Recommended Prevention Measures </vt:lpstr>
      <vt:lpstr>Recommended Prevention Measures </vt:lpstr>
      <vt:lpstr>Recommended Prevention Measures </vt:lpstr>
      <vt:lpstr>Community support</vt:lpstr>
      <vt:lpstr>PROMOTE ACTIVE BYSTANDER INTERVENTION</vt:lpstr>
      <vt:lpstr>LEGAL &amp; INSTITUTIONAL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Mike Pickin</dc:creator>
  <cp:revision>20</cp:revision>
  <dcterms:created xsi:type="dcterms:W3CDTF">2020-02-07T11:14:16Z</dcterms:created>
  <dcterms:modified xsi:type="dcterms:W3CDTF">2025-12-11T11:41:13Z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0x01010037A6F5E39A44F04F89E45FF2CAB2D231</vt:lpwstr>
  </property>
  <property fmtid="{D5CDD505-2E9C-101B-9397-08002B2CF9AE}" pid="3" name="MediaServiceImageTags">
    <vt:lpwstr/>
  </property>
</Properties>
</file>